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680" r:id="rId3"/>
    <p:sldId id="734" r:id="rId4"/>
    <p:sldId id="914" r:id="rId5"/>
    <p:sldId id="896" r:id="rId6"/>
    <p:sldId id="725" r:id="rId7"/>
    <p:sldId id="727" r:id="rId8"/>
    <p:sldId id="728" r:id="rId9"/>
    <p:sldId id="729" r:id="rId10"/>
    <p:sldId id="730" r:id="rId11"/>
    <p:sldId id="731" r:id="rId12"/>
    <p:sldId id="733" r:id="rId13"/>
    <p:sldId id="596" r:id="rId14"/>
    <p:sldId id="597" r:id="rId15"/>
    <p:sldId id="598" r:id="rId16"/>
    <p:sldId id="737" r:id="rId17"/>
    <p:sldId id="738" r:id="rId18"/>
    <p:sldId id="739" r:id="rId19"/>
    <p:sldId id="740" r:id="rId20"/>
    <p:sldId id="742" r:id="rId21"/>
    <p:sldId id="562" r:id="rId22"/>
    <p:sldId id="743" r:id="rId23"/>
    <p:sldId id="564" r:id="rId24"/>
    <p:sldId id="735" r:id="rId25"/>
    <p:sldId id="744" r:id="rId26"/>
    <p:sldId id="567" r:id="rId27"/>
    <p:sldId id="745" r:id="rId28"/>
    <p:sldId id="570" r:id="rId29"/>
    <p:sldId id="746" r:id="rId30"/>
    <p:sldId id="747"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2CC"/>
    <a:srgbClr val="FF7C80"/>
    <a:srgbClr val="FFD966"/>
    <a:srgbClr val="FF33CC"/>
    <a:srgbClr val="CCCCFF"/>
    <a:srgbClr val="CC99FF"/>
    <a:srgbClr val="FF7575"/>
    <a:srgbClr val="BC3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908"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B92A9476-F335-45DA-88BB-1EE6E26D573B}" type="datetimeFigureOut">
              <a:rPr lang="en-US" smtClean="0"/>
              <a:t>2/21/2025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8628BE6C-0F48-4BC9-98E6-255E0CFE28C5}"/>
              </a:ext>
            </a:extLst>
          </p:cNvPr>
          <p:cNvSpPr>
            <a:spLocks noGrp="1" noRot="1" noChangeAspect="1" noChangeArrowheads="1"/>
          </p:cNvSpPr>
          <p:nvPr>
            <p:ph type="sldImg"/>
          </p:nvPr>
        </p:nvSpPr>
        <p:spPr>
          <a:ln/>
        </p:spPr>
      </p:sp>
      <p:sp>
        <p:nvSpPr>
          <p:cNvPr id="797699" name="Rectangle 3">
            <a:extLst>
              <a:ext uri="{FF2B5EF4-FFF2-40B4-BE49-F238E27FC236}">
                <a16:creationId xmlns:a16="http://schemas.microsoft.com/office/drawing/2014/main" id="{4DC597E8-FAEE-4F89-A0CD-90A6A0E331F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884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a:extLst>
              <a:ext uri="{FF2B5EF4-FFF2-40B4-BE49-F238E27FC236}">
                <a16:creationId xmlns:a16="http://schemas.microsoft.com/office/drawing/2014/main" id="{3E67440E-584C-4C2E-8513-584355EA174D}"/>
              </a:ext>
            </a:extLst>
          </p:cNvPr>
          <p:cNvSpPr>
            <a:spLocks noGrp="1" noRot="1" noChangeAspect="1" noChangeArrowheads="1"/>
          </p:cNvSpPr>
          <p:nvPr>
            <p:ph type="sldImg"/>
          </p:nvPr>
        </p:nvSpPr>
        <p:spPr>
          <a:ln/>
        </p:spPr>
      </p:sp>
      <p:sp>
        <p:nvSpPr>
          <p:cNvPr id="808963" name="Rectangle 3">
            <a:extLst>
              <a:ext uri="{FF2B5EF4-FFF2-40B4-BE49-F238E27FC236}">
                <a16:creationId xmlns:a16="http://schemas.microsoft.com/office/drawing/2014/main" id="{E844EC8F-3A5A-49EE-B065-4133662D357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834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a:extLst>
              <a:ext uri="{FF2B5EF4-FFF2-40B4-BE49-F238E27FC236}">
                <a16:creationId xmlns:a16="http://schemas.microsoft.com/office/drawing/2014/main" id="{91CC775B-8CEB-47B3-BC7F-19EB216AD587}"/>
              </a:ext>
            </a:extLst>
          </p:cNvPr>
          <p:cNvSpPr>
            <a:spLocks noGrp="1" noRot="1" noChangeAspect="1" noChangeArrowheads="1"/>
          </p:cNvSpPr>
          <p:nvPr>
            <p:ph type="sldImg"/>
          </p:nvPr>
        </p:nvSpPr>
        <p:spPr>
          <a:ln/>
        </p:spPr>
      </p:sp>
      <p:sp>
        <p:nvSpPr>
          <p:cNvPr id="809987" name="Rectangle 3">
            <a:extLst>
              <a:ext uri="{FF2B5EF4-FFF2-40B4-BE49-F238E27FC236}">
                <a16:creationId xmlns:a16="http://schemas.microsoft.com/office/drawing/2014/main" id="{DB5B3D60-7923-4023-8671-706B0E4E3AD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1535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a:extLst>
              <a:ext uri="{FF2B5EF4-FFF2-40B4-BE49-F238E27FC236}">
                <a16:creationId xmlns:a16="http://schemas.microsoft.com/office/drawing/2014/main" id="{91CC775B-8CEB-47B3-BC7F-19EB216AD587}"/>
              </a:ext>
            </a:extLst>
          </p:cNvPr>
          <p:cNvSpPr>
            <a:spLocks noGrp="1" noRot="1" noChangeAspect="1" noChangeArrowheads="1"/>
          </p:cNvSpPr>
          <p:nvPr>
            <p:ph type="sldImg"/>
          </p:nvPr>
        </p:nvSpPr>
        <p:spPr>
          <a:ln/>
        </p:spPr>
      </p:sp>
      <p:sp>
        <p:nvSpPr>
          <p:cNvPr id="809987" name="Rectangle 3">
            <a:extLst>
              <a:ext uri="{FF2B5EF4-FFF2-40B4-BE49-F238E27FC236}">
                <a16:creationId xmlns:a16="http://schemas.microsoft.com/office/drawing/2014/main" id="{DB5B3D60-7923-4023-8671-706B0E4E3AD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6675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956D91FB-B256-484F-9302-B7AEC1ECD1C9}"/>
              </a:ext>
            </a:extLst>
          </p:cNvPr>
          <p:cNvSpPr>
            <a:spLocks noGrp="1" noRot="1" noChangeAspect="1" noChangeArrowheads="1"/>
          </p:cNvSpPr>
          <p:nvPr>
            <p:ph type="sldImg"/>
          </p:nvPr>
        </p:nvSpPr>
        <p:spPr>
          <a:ln/>
        </p:spPr>
      </p:sp>
      <p:sp>
        <p:nvSpPr>
          <p:cNvPr id="812035" name="Rectangle 3">
            <a:extLst>
              <a:ext uri="{FF2B5EF4-FFF2-40B4-BE49-F238E27FC236}">
                <a16:creationId xmlns:a16="http://schemas.microsoft.com/office/drawing/2014/main" id="{B9916341-50B0-43C6-A330-1C8EB8B9684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667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82340783-8B05-4986-85B5-E897211E4453}"/>
              </a:ext>
            </a:extLst>
          </p:cNvPr>
          <p:cNvSpPr>
            <a:spLocks noGrp="1" noRot="1" noChangeAspect="1" noChangeArrowheads="1"/>
          </p:cNvSpPr>
          <p:nvPr>
            <p:ph type="sldImg"/>
          </p:nvPr>
        </p:nvSpPr>
        <p:spPr>
          <a:ln/>
        </p:spPr>
      </p:sp>
      <p:sp>
        <p:nvSpPr>
          <p:cNvPr id="815107" name="Rectangle 3">
            <a:extLst>
              <a:ext uri="{FF2B5EF4-FFF2-40B4-BE49-F238E27FC236}">
                <a16:creationId xmlns:a16="http://schemas.microsoft.com/office/drawing/2014/main" id="{25387B0F-F8B4-46A1-A80E-AB84F1AF41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7774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82340783-8B05-4986-85B5-E897211E4453}"/>
              </a:ext>
            </a:extLst>
          </p:cNvPr>
          <p:cNvSpPr>
            <a:spLocks noGrp="1" noRot="1" noChangeAspect="1" noChangeArrowheads="1"/>
          </p:cNvSpPr>
          <p:nvPr>
            <p:ph type="sldImg"/>
          </p:nvPr>
        </p:nvSpPr>
        <p:spPr>
          <a:ln/>
        </p:spPr>
      </p:sp>
      <p:sp>
        <p:nvSpPr>
          <p:cNvPr id="815107" name="Rectangle 3">
            <a:extLst>
              <a:ext uri="{FF2B5EF4-FFF2-40B4-BE49-F238E27FC236}">
                <a16:creationId xmlns:a16="http://schemas.microsoft.com/office/drawing/2014/main" id="{25387B0F-F8B4-46A1-A80E-AB84F1AF41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796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a:extLst>
              <a:ext uri="{FF2B5EF4-FFF2-40B4-BE49-F238E27FC236}">
                <a16:creationId xmlns:a16="http://schemas.microsoft.com/office/drawing/2014/main" id="{82340783-8B05-4986-85B5-E897211E4453}"/>
              </a:ext>
            </a:extLst>
          </p:cNvPr>
          <p:cNvSpPr>
            <a:spLocks noGrp="1" noRot="1" noChangeAspect="1" noChangeArrowheads="1"/>
          </p:cNvSpPr>
          <p:nvPr>
            <p:ph type="sldImg"/>
          </p:nvPr>
        </p:nvSpPr>
        <p:spPr>
          <a:ln/>
        </p:spPr>
      </p:sp>
      <p:sp>
        <p:nvSpPr>
          <p:cNvPr id="815107" name="Rectangle 3">
            <a:extLst>
              <a:ext uri="{FF2B5EF4-FFF2-40B4-BE49-F238E27FC236}">
                <a16:creationId xmlns:a16="http://schemas.microsoft.com/office/drawing/2014/main" id="{25387B0F-F8B4-46A1-A80E-AB84F1AF41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934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a:extLst>
              <a:ext uri="{FF2B5EF4-FFF2-40B4-BE49-F238E27FC236}">
                <a16:creationId xmlns:a16="http://schemas.microsoft.com/office/drawing/2014/main" id="{38085A82-9CC1-4712-9934-85BF15F87F1C}"/>
              </a:ext>
            </a:extLst>
          </p:cNvPr>
          <p:cNvSpPr>
            <a:spLocks noGrp="1" noRot="1" noChangeAspect="1" noChangeArrowheads="1"/>
          </p:cNvSpPr>
          <p:nvPr>
            <p:ph type="sldImg"/>
          </p:nvPr>
        </p:nvSpPr>
        <p:spPr>
          <a:ln/>
        </p:spPr>
      </p:sp>
      <p:sp>
        <p:nvSpPr>
          <p:cNvPr id="798723" name="Rectangle 3">
            <a:extLst>
              <a:ext uri="{FF2B5EF4-FFF2-40B4-BE49-F238E27FC236}">
                <a16:creationId xmlns:a16="http://schemas.microsoft.com/office/drawing/2014/main" id="{E87977B6-00A1-4340-B70B-6FC8DB02E87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648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a:extLst>
              <a:ext uri="{FF2B5EF4-FFF2-40B4-BE49-F238E27FC236}">
                <a16:creationId xmlns:a16="http://schemas.microsoft.com/office/drawing/2014/main" id="{B7049CB8-2BDC-429D-8B36-76831A90E482}"/>
              </a:ext>
            </a:extLst>
          </p:cNvPr>
          <p:cNvSpPr>
            <a:spLocks noGrp="1" noRot="1" noChangeAspect="1" noChangeArrowheads="1"/>
          </p:cNvSpPr>
          <p:nvPr>
            <p:ph type="sldImg"/>
          </p:nvPr>
        </p:nvSpPr>
        <p:spPr>
          <a:ln/>
        </p:spPr>
      </p:sp>
      <p:sp>
        <p:nvSpPr>
          <p:cNvPr id="799747" name="Rectangle 3">
            <a:extLst>
              <a:ext uri="{FF2B5EF4-FFF2-40B4-BE49-F238E27FC236}">
                <a16:creationId xmlns:a16="http://schemas.microsoft.com/office/drawing/2014/main" id="{F2D225F6-EE6C-4865-9B5B-1541702AFEE8}"/>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0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a:extLst>
              <a:ext uri="{FF2B5EF4-FFF2-40B4-BE49-F238E27FC236}">
                <a16:creationId xmlns:a16="http://schemas.microsoft.com/office/drawing/2014/main" id="{0EE83DE1-9660-4B41-ADC0-B6555566E607}"/>
              </a:ext>
            </a:extLst>
          </p:cNvPr>
          <p:cNvSpPr>
            <a:spLocks noGrp="1" noRot="1" noChangeAspect="1" noChangeArrowheads="1"/>
          </p:cNvSpPr>
          <p:nvPr>
            <p:ph type="sldImg"/>
          </p:nvPr>
        </p:nvSpPr>
        <p:spPr>
          <a:ln/>
        </p:spPr>
      </p:sp>
      <p:sp>
        <p:nvSpPr>
          <p:cNvPr id="800771" name="Rectangle 3">
            <a:extLst>
              <a:ext uri="{FF2B5EF4-FFF2-40B4-BE49-F238E27FC236}">
                <a16:creationId xmlns:a16="http://schemas.microsoft.com/office/drawing/2014/main" id="{6895B2D1-6E43-4607-B332-C89340FFE9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181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a:extLst>
              <a:ext uri="{FF2B5EF4-FFF2-40B4-BE49-F238E27FC236}">
                <a16:creationId xmlns:a16="http://schemas.microsoft.com/office/drawing/2014/main" id="{0EE83DE1-9660-4B41-ADC0-B6555566E607}"/>
              </a:ext>
            </a:extLst>
          </p:cNvPr>
          <p:cNvSpPr>
            <a:spLocks noGrp="1" noRot="1" noChangeAspect="1" noChangeArrowheads="1"/>
          </p:cNvSpPr>
          <p:nvPr>
            <p:ph type="sldImg"/>
          </p:nvPr>
        </p:nvSpPr>
        <p:spPr>
          <a:ln/>
        </p:spPr>
      </p:sp>
      <p:sp>
        <p:nvSpPr>
          <p:cNvPr id="800771" name="Rectangle 3">
            <a:extLst>
              <a:ext uri="{FF2B5EF4-FFF2-40B4-BE49-F238E27FC236}">
                <a16:creationId xmlns:a16="http://schemas.microsoft.com/office/drawing/2014/main" id="{6895B2D1-6E43-4607-B332-C89340FFE9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654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a:extLst>
              <a:ext uri="{FF2B5EF4-FFF2-40B4-BE49-F238E27FC236}">
                <a16:creationId xmlns:a16="http://schemas.microsoft.com/office/drawing/2014/main" id="{0EE83DE1-9660-4B41-ADC0-B6555566E607}"/>
              </a:ext>
            </a:extLst>
          </p:cNvPr>
          <p:cNvSpPr>
            <a:spLocks noGrp="1" noRot="1" noChangeAspect="1" noChangeArrowheads="1"/>
          </p:cNvSpPr>
          <p:nvPr>
            <p:ph type="sldImg"/>
          </p:nvPr>
        </p:nvSpPr>
        <p:spPr>
          <a:ln/>
        </p:spPr>
      </p:sp>
      <p:sp>
        <p:nvSpPr>
          <p:cNvPr id="800771" name="Rectangle 3">
            <a:extLst>
              <a:ext uri="{FF2B5EF4-FFF2-40B4-BE49-F238E27FC236}">
                <a16:creationId xmlns:a16="http://schemas.microsoft.com/office/drawing/2014/main" id="{6895B2D1-6E43-4607-B332-C89340FFE9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583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a:extLst>
              <a:ext uri="{FF2B5EF4-FFF2-40B4-BE49-F238E27FC236}">
                <a16:creationId xmlns:a16="http://schemas.microsoft.com/office/drawing/2014/main" id="{0EE83DE1-9660-4B41-ADC0-B6555566E607}"/>
              </a:ext>
            </a:extLst>
          </p:cNvPr>
          <p:cNvSpPr>
            <a:spLocks noGrp="1" noRot="1" noChangeAspect="1" noChangeArrowheads="1"/>
          </p:cNvSpPr>
          <p:nvPr>
            <p:ph type="sldImg"/>
          </p:nvPr>
        </p:nvSpPr>
        <p:spPr>
          <a:ln/>
        </p:spPr>
      </p:sp>
      <p:sp>
        <p:nvSpPr>
          <p:cNvPr id="800771" name="Rectangle 3">
            <a:extLst>
              <a:ext uri="{FF2B5EF4-FFF2-40B4-BE49-F238E27FC236}">
                <a16:creationId xmlns:a16="http://schemas.microsoft.com/office/drawing/2014/main" id="{6895B2D1-6E43-4607-B332-C89340FFE94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562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a:extLst>
              <a:ext uri="{FF2B5EF4-FFF2-40B4-BE49-F238E27FC236}">
                <a16:creationId xmlns:a16="http://schemas.microsoft.com/office/drawing/2014/main" id="{0A97475C-A6EF-4C89-9E6B-EA288D200550}"/>
              </a:ext>
            </a:extLst>
          </p:cNvPr>
          <p:cNvSpPr>
            <a:spLocks noGrp="1" noRot="1" noChangeAspect="1" noChangeArrowheads="1" noTextEdit="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697347" name="Rectangle 3">
            <a:extLst>
              <a:ext uri="{FF2B5EF4-FFF2-40B4-BE49-F238E27FC236}">
                <a16:creationId xmlns:a16="http://schemas.microsoft.com/office/drawing/2014/main" id="{78D5DC1C-EACC-4C0D-8C2E-B548F742421E}"/>
              </a:ext>
            </a:extLst>
          </p:cNvPr>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r>
              <a:rPr lang="en-US" altLang="en-US"/>
              <a:t>As season unfolds, sports fans are naturally interested in how their favorite teams are doing. Is there some outcome of remaining games in which your favorite team finishes the season with the most (or tied for most) wins?</a:t>
            </a:r>
          </a:p>
        </p:txBody>
      </p:sp>
    </p:spTree>
    <p:extLst>
      <p:ext uri="{BB962C8B-B14F-4D97-AF65-F5344CB8AC3E}">
        <p14:creationId xmlns:p14="http://schemas.microsoft.com/office/powerpoint/2010/main" val="328919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a:extLst>
              <a:ext uri="{FF2B5EF4-FFF2-40B4-BE49-F238E27FC236}">
                <a16:creationId xmlns:a16="http://schemas.microsoft.com/office/drawing/2014/main" id="{0A97475C-A6EF-4C89-9E6B-EA288D200550}"/>
              </a:ext>
            </a:extLst>
          </p:cNvPr>
          <p:cNvSpPr>
            <a:spLocks noGrp="1" noRot="1" noChangeAspect="1" noChangeArrowheads="1" noTextEdit="1"/>
          </p:cNvSpPr>
          <p:nvPr>
            <p:ph type="sldImg"/>
          </p:nvPr>
        </p:nvSpPr>
        <p:spPr bwMode="auto">
          <a:xfrm>
            <a:off x="2295525" y="527050"/>
            <a:ext cx="4678363" cy="2632075"/>
          </a:xfrm>
          <a:prstGeom prst="rect">
            <a:avLst/>
          </a:prstGeom>
          <a:solidFill>
            <a:srgbClr val="FFFFFF"/>
          </a:solidFill>
          <a:ln>
            <a:solidFill>
              <a:srgbClr val="000000"/>
            </a:solidFill>
            <a:miter lim="800000"/>
            <a:headEnd/>
            <a:tailEnd/>
          </a:ln>
        </p:spPr>
      </p:sp>
      <p:sp>
        <p:nvSpPr>
          <p:cNvPr id="697347" name="Rectangle 3">
            <a:extLst>
              <a:ext uri="{FF2B5EF4-FFF2-40B4-BE49-F238E27FC236}">
                <a16:creationId xmlns:a16="http://schemas.microsoft.com/office/drawing/2014/main" id="{78D5DC1C-EACC-4C0D-8C2E-B548F742421E}"/>
              </a:ext>
            </a:extLst>
          </p:cNvPr>
          <p:cNvSpPr>
            <a:spLocks noGrp="1" noChangeArrowheads="1"/>
          </p:cNvSpPr>
          <p:nvPr>
            <p:ph type="body" idx="1"/>
          </p:nvPr>
        </p:nvSpPr>
        <p:spPr bwMode="auto">
          <a:xfrm>
            <a:off x="1238250" y="3335338"/>
            <a:ext cx="6792913" cy="3157537"/>
          </a:xfrm>
          <a:prstGeom prst="rect">
            <a:avLst/>
          </a:prstGeom>
          <a:solidFill>
            <a:srgbClr val="FFFFFF"/>
          </a:solidFill>
          <a:ln>
            <a:solidFill>
              <a:srgbClr val="000000"/>
            </a:solidFill>
            <a:miter lim="800000"/>
            <a:headEnd/>
            <a:tailEnd/>
          </a:ln>
        </p:spPr>
        <p:txBody>
          <a:bodyPr/>
          <a:lstStyle/>
          <a:p>
            <a:r>
              <a:rPr lang="en-US" altLang="en-US"/>
              <a:t>As season unfolds, sports fans are naturally interested in how their favorite teams are doing. Is there some outcome of remaining games in which your favorite team finishes the season with the most (or tied for most) wins?</a:t>
            </a:r>
          </a:p>
        </p:txBody>
      </p:sp>
    </p:spTree>
    <p:extLst>
      <p:ext uri="{BB962C8B-B14F-4D97-AF65-F5344CB8AC3E}">
        <p14:creationId xmlns:p14="http://schemas.microsoft.com/office/powerpoint/2010/main" val="415395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2/21/2025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2/21/2025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1.png"/><Relationship Id="rId7"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2.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200.png"/></Relationships>
</file>

<file path=ppt/slides/_rels/slide1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1.png"/><Relationship Id="rId7" Type="http://schemas.openxmlformats.org/officeDocument/2006/relationships/image" Target="../media/image190.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0.png"/><Relationship Id="rId5" Type="http://schemas.openxmlformats.org/officeDocument/2006/relationships/image" Target="../media/image220.png"/><Relationship Id="rId10" Type="http://schemas.openxmlformats.org/officeDocument/2006/relationships/image" Target="../media/image240.png"/><Relationship Id="rId4" Type="http://schemas.openxmlformats.org/officeDocument/2006/relationships/image" Target="../media/image210.png"/><Relationship Id="rId9" Type="http://schemas.openxmlformats.org/officeDocument/2006/relationships/image" Target="../media/image20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3.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8.png"/><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fontScale="90000"/>
          </a:bodyPr>
          <a:lstStyle/>
          <a:p>
            <a:r>
              <a:rPr lang="en-US" dirty="0"/>
              <a:t>CSE 421 Winter 2025</a:t>
            </a:r>
            <a:br>
              <a:rPr lang="en-US" dirty="0"/>
            </a:br>
            <a:r>
              <a:rPr lang="en-US" dirty="0"/>
              <a:t>Lecture 18:</a:t>
            </a:r>
            <a:br>
              <a:rPr lang="en-US" dirty="0"/>
            </a:br>
            <a:r>
              <a:rPr lang="en-US" dirty="0"/>
              <a:t>Max Flow Applications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p:txBody>
          <a:bodyPr/>
          <a:lstStyle/>
          <a:p>
            <a:r>
              <a:rPr lang="en-US" dirty="0"/>
              <a:t>Circulation with Demands using Network Flow</a:t>
            </a:r>
          </a:p>
        </p:txBody>
      </p:sp>
      <p:sp>
        <p:nvSpPr>
          <p:cNvPr id="26" name="Content Placeholder 25">
            <a:extLst>
              <a:ext uri="{FF2B5EF4-FFF2-40B4-BE49-F238E27FC236}">
                <a16:creationId xmlns:a16="http://schemas.microsoft.com/office/drawing/2014/main" id="{53F5773B-110F-464A-B885-2E28617C5D5F}"/>
              </a:ext>
            </a:extLst>
          </p:cNvPr>
          <p:cNvSpPr>
            <a:spLocks noGrp="1"/>
          </p:cNvSpPr>
          <p:nvPr>
            <p:ph idx="1"/>
          </p:nvPr>
        </p:nvSpPr>
        <p:spPr>
          <a:xfrm>
            <a:off x="608614" y="1424235"/>
            <a:ext cx="10974771" cy="5200045"/>
          </a:xfrm>
          <a:ln w="38100">
            <a:noFill/>
          </a:ln>
        </p:spPr>
        <p:txBody>
          <a:bodyPr>
            <a:normAutofit/>
          </a:bodyPr>
          <a:lstStyle/>
          <a:p>
            <a:pPr marL="0" indent="0">
              <a:buNone/>
            </a:pPr>
            <a:r>
              <a:rPr lang="en-US" sz="2800" dirty="0"/>
              <a:t>Circulation = flow on original edges</a:t>
            </a:r>
          </a:p>
          <a:p>
            <a:pPr marL="0" indent="0">
              <a:buNone/>
            </a:pPr>
            <a:endParaRPr lang="en-US" sz="1000" dirty="0"/>
          </a:p>
          <a:p>
            <a:pPr marL="0" indent="0">
              <a:buNone/>
            </a:pPr>
            <a:r>
              <a:rPr lang="en-US" sz="2800" dirty="0"/>
              <a:t>Circulations only need integer flows</a:t>
            </a:r>
          </a:p>
          <a:p>
            <a:endParaRPr lang="en-US" sz="44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10</a:t>
            </a:fld>
            <a:endParaRPr lang="en-US" dirty="0"/>
          </a:p>
        </p:txBody>
      </p:sp>
      <p:sp>
        <p:nvSpPr>
          <p:cNvPr id="5" name="Oval 3">
            <a:extLst>
              <a:ext uri="{FF2B5EF4-FFF2-40B4-BE49-F238E27FC236}">
                <a16:creationId xmlns:a16="http://schemas.microsoft.com/office/drawing/2014/main" id="{37CB1FEF-4F31-4B19-9573-CAA8F58BF739}"/>
              </a:ext>
            </a:extLst>
          </p:cNvPr>
          <p:cNvSpPr>
            <a:spLocks noChangeAspect="1" noChangeArrowheads="1"/>
          </p:cNvSpPr>
          <p:nvPr/>
        </p:nvSpPr>
        <p:spPr bwMode="auto">
          <a:xfrm>
            <a:off x="23058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CCC2ADFF-0A56-42F9-ABF1-5AC9E6BCD8F8}"/>
              </a:ext>
            </a:extLst>
          </p:cNvPr>
          <p:cNvSpPr>
            <a:spLocks noChangeAspect="1" noChangeArrowheads="1"/>
          </p:cNvSpPr>
          <p:nvPr/>
        </p:nvSpPr>
        <p:spPr bwMode="auto">
          <a:xfrm>
            <a:off x="4439444"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25541561-3893-47B9-86CF-61978027C73D}"/>
              </a:ext>
            </a:extLst>
          </p:cNvPr>
          <p:cNvSpPr>
            <a:spLocks noChangeAspect="1" noChangeArrowheads="1"/>
          </p:cNvSpPr>
          <p:nvPr/>
        </p:nvSpPr>
        <p:spPr bwMode="auto">
          <a:xfrm>
            <a:off x="44394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F871C324-436D-4BCB-8AEF-B369846B5C22}"/>
              </a:ext>
            </a:extLst>
          </p:cNvPr>
          <p:cNvCxnSpPr>
            <a:cxnSpLocks noChangeShapeType="1"/>
            <a:stCxn id="5" idx="7"/>
            <a:endCxn id="6" idx="3"/>
          </p:cNvCxnSpPr>
          <p:nvPr/>
        </p:nvCxnSpPr>
        <p:spPr bwMode="auto">
          <a:xfrm flipV="1">
            <a:off x="2536031" y="3511496"/>
            <a:ext cx="1943100" cy="1120775"/>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8BD57F71-0637-44EB-B02A-BB9718CE8D90}"/>
              </a:ext>
            </a:extLst>
          </p:cNvPr>
          <p:cNvCxnSpPr>
            <a:cxnSpLocks noChangeShapeType="1"/>
            <a:stCxn id="5" idx="6"/>
            <a:endCxn id="7" idx="2"/>
          </p:cNvCxnSpPr>
          <p:nvPr/>
        </p:nvCxnSpPr>
        <p:spPr bwMode="auto">
          <a:xfrm>
            <a:off x="2575719" y="4727520"/>
            <a:ext cx="1863725" cy="0"/>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54C0A458-CE98-4106-A2C3-38F0D1930BA6}"/>
              </a:ext>
            </a:extLst>
          </p:cNvPr>
          <p:cNvCxnSpPr>
            <a:cxnSpLocks noChangeShapeType="1"/>
            <a:stCxn id="6" idx="4"/>
            <a:endCxn id="7" idx="0"/>
          </p:cNvCxnSpPr>
          <p:nvPr/>
        </p:nvCxnSpPr>
        <p:spPr bwMode="auto">
          <a:xfrm>
            <a:off x="4574381" y="3551182"/>
            <a:ext cx="0" cy="1041400"/>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5A3AD229-1E0F-43FC-9660-F34673C5F69C}"/>
              </a:ext>
            </a:extLst>
          </p:cNvPr>
          <p:cNvSpPr>
            <a:spLocks noChangeAspect="1" noChangeArrowheads="1"/>
          </p:cNvSpPr>
          <p:nvPr/>
        </p:nvSpPr>
        <p:spPr bwMode="auto">
          <a:xfrm>
            <a:off x="6838157"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5D0D243C-313B-4994-830D-5F2920DABCEB}"/>
              </a:ext>
            </a:extLst>
          </p:cNvPr>
          <p:cNvSpPr>
            <a:spLocks noChangeAspect="1" noChangeArrowheads="1"/>
          </p:cNvSpPr>
          <p:nvPr/>
        </p:nvSpPr>
        <p:spPr bwMode="auto">
          <a:xfrm>
            <a:off x="68381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D9C57769-BDEE-4C3C-95CA-F1CD785146B8}"/>
              </a:ext>
            </a:extLst>
          </p:cNvPr>
          <p:cNvCxnSpPr>
            <a:cxnSpLocks noChangeShapeType="1"/>
            <a:stCxn id="11" idx="4"/>
            <a:endCxn id="12" idx="0"/>
          </p:cNvCxnSpPr>
          <p:nvPr/>
        </p:nvCxnSpPr>
        <p:spPr bwMode="auto">
          <a:xfrm>
            <a:off x="6973093" y="3551182"/>
            <a:ext cx="0" cy="1041400"/>
          </a:xfrm>
          <a:prstGeom prst="straightConnector1">
            <a:avLst/>
          </a:prstGeom>
          <a:noFill/>
          <a:ln w="38100">
            <a:solidFill>
              <a:srgbClr val="0066CC"/>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E4E3D415-D582-4018-9221-2FE340E678DF}"/>
              </a:ext>
            </a:extLst>
          </p:cNvPr>
          <p:cNvSpPr>
            <a:spLocks noChangeAspect="1" noChangeArrowheads="1"/>
          </p:cNvSpPr>
          <p:nvPr/>
        </p:nvSpPr>
        <p:spPr bwMode="auto">
          <a:xfrm>
            <a:off x="89336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65B9F8AD-1596-412D-B8F6-C6A8CA121544}"/>
              </a:ext>
            </a:extLst>
          </p:cNvPr>
          <p:cNvCxnSpPr>
            <a:cxnSpLocks noChangeShapeType="1"/>
            <a:stCxn id="11" idx="6"/>
            <a:endCxn id="14" idx="1"/>
          </p:cNvCxnSpPr>
          <p:nvPr/>
        </p:nvCxnSpPr>
        <p:spPr bwMode="auto">
          <a:xfrm>
            <a:off x="7108031" y="3416246"/>
            <a:ext cx="1865312" cy="1216025"/>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70960883-85D0-41B4-AB79-89F4C90C385E}"/>
              </a:ext>
            </a:extLst>
          </p:cNvPr>
          <p:cNvCxnSpPr>
            <a:cxnSpLocks noChangeShapeType="1"/>
            <a:stCxn id="12" idx="6"/>
            <a:endCxn id="14" idx="2"/>
          </p:cNvCxnSpPr>
          <p:nvPr/>
        </p:nvCxnSpPr>
        <p:spPr bwMode="auto">
          <a:xfrm>
            <a:off x="7108032" y="4727520"/>
            <a:ext cx="1825625" cy="0"/>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7266BD41-D5EC-48E0-8B20-FD16FFA2DB68}"/>
              </a:ext>
            </a:extLst>
          </p:cNvPr>
          <p:cNvCxnSpPr>
            <a:cxnSpLocks noChangeShapeType="1"/>
            <a:stCxn id="12" idx="2"/>
            <a:endCxn id="6" idx="6"/>
          </p:cNvCxnSpPr>
          <p:nvPr/>
        </p:nvCxnSpPr>
        <p:spPr bwMode="auto">
          <a:xfrm flipH="1" flipV="1">
            <a:off x="4709318" y="3416246"/>
            <a:ext cx="2128838" cy="1311275"/>
          </a:xfrm>
          <a:prstGeom prst="straightConnector1">
            <a:avLst/>
          </a:prstGeom>
          <a:noFill/>
          <a:ln w="38100">
            <a:solidFill>
              <a:srgbClr val="0066CC"/>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0A068EDF-4B4C-4908-8B0A-1A167F1173BF}"/>
              </a:ext>
            </a:extLst>
          </p:cNvPr>
          <p:cNvCxnSpPr>
            <a:cxnSpLocks noChangeShapeType="1"/>
            <a:stCxn id="11" idx="2"/>
            <a:endCxn id="7" idx="7"/>
          </p:cNvCxnSpPr>
          <p:nvPr/>
        </p:nvCxnSpPr>
        <p:spPr bwMode="auto">
          <a:xfrm flipH="1">
            <a:off x="4669632" y="3416246"/>
            <a:ext cx="2168525" cy="1216025"/>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BCCB1FC9-8A3E-450A-ACE5-AD55A6999062}"/>
              </a:ext>
            </a:extLst>
          </p:cNvPr>
          <p:cNvSpPr txBox="1">
            <a:spLocks noChangeArrowheads="1"/>
          </p:cNvSpPr>
          <p:nvPr/>
        </p:nvSpPr>
        <p:spPr bwMode="auto">
          <a:xfrm>
            <a:off x="3347655" y="4613220"/>
            <a:ext cx="39646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3</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3</a:t>
            </a:r>
          </a:p>
        </p:txBody>
      </p:sp>
      <p:sp>
        <p:nvSpPr>
          <p:cNvPr id="20" name="Text Box 18">
            <a:extLst>
              <a:ext uri="{FF2B5EF4-FFF2-40B4-BE49-F238E27FC236}">
                <a16:creationId xmlns:a16="http://schemas.microsoft.com/office/drawing/2014/main" id="{336A0AFD-B51C-42EB-8A02-69F21D377838}"/>
              </a:ext>
            </a:extLst>
          </p:cNvPr>
          <p:cNvSpPr txBox="1">
            <a:spLocks noChangeArrowheads="1"/>
          </p:cNvSpPr>
          <p:nvPr/>
        </p:nvSpPr>
        <p:spPr bwMode="auto">
          <a:xfrm>
            <a:off x="3256859" y="3911544"/>
            <a:ext cx="54292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4</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36FAD851-8799-4D41-A1E0-D51C5F11E2ED}"/>
              </a:ext>
            </a:extLst>
          </p:cNvPr>
          <p:cNvSpPr txBox="1">
            <a:spLocks noChangeArrowheads="1"/>
          </p:cNvSpPr>
          <p:nvPr/>
        </p:nvSpPr>
        <p:spPr bwMode="auto">
          <a:xfrm>
            <a:off x="4341019" y="3917895"/>
            <a:ext cx="43021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6</a:t>
            </a:r>
          </a:p>
        </p:txBody>
      </p:sp>
      <p:sp>
        <p:nvSpPr>
          <p:cNvPr id="22" name="Text Box 20">
            <a:extLst>
              <a:ext uri="{FF2B5EF4-FFF2-40B4-BE49-F238E27FC236}">
                <a16:creationId xmlns:a16="http://schemas.microsoft.com/office/drawing/2014/main" id="{E9338E11-CCD3-41CA-9312-4B05F58DD1BC}"/>
              </a:ext>
            </a:extLst>
          </p:cNvPr>
          <p:cNvSpPr txBox="1">
            <a:spLocks noChangeArrowheads="1"/>
          </p:cNvSpPr>
          <p:nvPr/>
        </p:nvSpPr>
        <p:spPr bwMode="auto">
          <a:xfrm>
            <a:off x="2255043" y="42449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7B0DEA70-1F64-4418-8844-6C6406518F31}"/>
              </a:ext>
            </a:extLst>
          </p:cNvPr>
          <p:cNvSpPr txBox="1">
            <a:spLocks noChangeArrowheads="1"/>
          </p:cNvSpPr>
          <p:nvPr/>
        </p:nvSpPr>
        <p:spPr bwMode="auto">
          <a:xfrm>
            <a:off x="4382293" y="294634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A98060C2-56A5-4F65-9B41-80372EF0F368}"/>
              </a:ext>
            </a:extLst>
          </p:cNvPr>
          <p:cNvSpPr txBox="1">
            <a:spLocks noChangeArrowheads="1"/>
          </p:cNvSpPr>
          <p:nvPr/>
        </p:nvSpPr>
        <p:spPr bwMode="auto">
          <a:xfrm>
            <a:off x="8918135" y="492823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38C7648A-F139-4280-AB04-D04AD18ED573}"/>
              </a:ext>
            </a:extLst>
          </p:cNvPr>
          <p:cNvSpPr txBox="1">
            <a:spLocks noChangeArrowheads="1"/>
          </p:cNvSpPr>
          <p:nvPr/>
        </p:nvSpPr>
        <p:spPr bwMode="auto">
          <a:xfrm>
            <a:off x="6790531" y="291300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18DD4323-B6F1-49C7-A66A-7BA783B98274}"/>
              </a:ext>
            </a:extLst>
          </p:cNvPr>
          <p:cNvSpPr txBox="1">
            <a:spLocks noChangeArrowheads="1"/>
          </p:cNvSpPr>
          <p:nvPr/>
        </p:nvSpPr>
        <p:spPr bwMode="auto">
          <a:xfrm>
            <a:off x="7866485" y="3911545"/>
            <a:ext cx="40200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7</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B2753D58-82AE-450E-B203-3BDFA5A9C0F9}"/>
              </a:ext>
            </a:extLst>
          </p:cNvPr>
          <p:cNvSpPr txBox="1">
            <a:spLocks noChangeArrowheads="1"/>
          </p:cNvSpPr>
          <p:nvPr/>
        </p:nvSpPr>
        <p:spPr bwMode="auto">
          <a:xfrm>
            <a:off x="4387056" y="493865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2DDB1201-ADF0-412B-BA23-A03520029845}"/>
              </a:ext>
            </a:extLst>
          </p:cNvPr>
          <p:cNvSpPr txBox="1">
            <a:spLocks noChangeArrowheads="1"/>
          </p:cNvSpPr>
          <p:nvPr/>
        </p:nvSpPr>
        <p:spPr bwMode="auto">
          <a:xfrm>
            <a:off x="6798468" y="49434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362B7E4B-918B-4812-8393-C402820025FF}"/>
              </a:ext>
            </a:extLst>
          </p:cNvPr>
          <p:cNvSpPr txBox="1">
            <a:spLocks noChangeArrowheads="1"/>
          </p:cNvSpPr>
          <p:nvPr/>
        </p:nvSpPr>
        <p:spPr bwMode="auto">
          <a:xfrm>
            <a:off x="5142705" y="3627382"/>
            <a:ext cx="43021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6</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7</a:t>
            </a:r>
          </a:p>
        </p:txBody>
      </p:sp>
      <p:sp>
        <p:nvSpPr>
          <p:cNvPr id="33" name="Text Box 31">
            <a:extLst>
              <a:ext uri="{FF2B5EF4-FFF2-40B4-BE49-F238E27FC236}">
                <a16:creationId xmlns:a16="http://schemas.microsoft.com/office/drawing/2014/main" id="{CF6E61DE-9C19-41C2-AE99-E78DDA907054}"/>
              </a:ext>
            </a:extLst>
          </p:cNvPr>
          <p:cNvSpPr txBox="1">
            <a:spLocks noChangeArrowheads="1"/>
          </p:cNvSpPr>
          <p:nvPr/>
        </p:nvSpPr>
        <p:spPr bwMode="auto">
          <a:xfrm>
            <a:off x="7776368" y="4597345"/>
            <a:ext cx="44621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4</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89B87E67-91BD-4256-853C-06D65533024B}"/>
              </a:ext>
            </a:extLst>
          </p:cNvPr>
          <p:cNvSpPr txBox="1">
            <a:spLocks noChangeArrowheads="1"/>
          </p:cNvSpPr>
          <p:nvPr/>
        </p:nvSpPr>
        <p:spPr bwMode="auto">
          <a:xfrm>
            <a:off x="6049455" y="3630557"/>
            <a:ext cx="366426"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21761C45-748A-4A35-88BA-548589438FF9}"/>
              </a:ext>
            </a:extLst>
          </p:cNvPr>
          <p:cNvSpPr txBox="1">
            <a:spLocks noChangeArrowheads="1"/>
          </p:cNvSpPr>
          <p:nvPr/>
        </p:nvSpPr>
        <p:spPr bwMode="auto">
          <a:xfrm>
            <a:off x="6790531" y="4029020"/>
            <a:ext cx="38100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3658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50ACC2D-C096-42A2-B502-310B7E75BADD}"/>
              </a:ext>
            </a:extLst>
          </p:cNvPr>
          <p:cNvSpPr/>
          <p:nvPr/>
        </p:nvSpPr>
        <p:spPr bwMode="auto">
          <a:xfrm>
            <a:off x="511878" y="2124775"/>
            <a:ext cx="5603835" cy="3703779"/>
          </a:xfrm>
          <a:custGeom>
            <a:avLst/>
            <a:gdLst>
              <a:gd name="connsiteX0" fmla="*/ 1095541 w 5603835"/>
              <a:gd name="connsiteY0" fmla="*/ 859057 h 3703779"/>
              <a:gd name="connsiteX1" fmla="*/ 210017 w 5603835"/>
              <a:gd name="connsiteY1" fmla="*/ 2071840 h 3703779"/>
              <a:gd name="connsiteX2" fmla="*/ 306269 w 5603835"/>
              <a:gd name="connsiteY2" fmla="*/ 3380876 h 3703779"/>
              <a:gd name="connsiteX3" fmla="*/ 3453730 w 5603835"/>
              <a:gd name="connsiteY3" fmla="*/ 3688884 h 3703779"/>
              <a:gd name="connsiteX4" fmla="*/ 5022648 w 5603835"/>
              <a:gd name="connsiteY4" fmla="*/ 3265372 h 3703779"/>
              <a:gd name="connsiteX5" fmla="*/ 5321031 w 5603835"/>
              <a:gd name="connsiteY5" fmla="*/ 108286 h 3703779"/>
              <a:gd name="connsiteX6" fmla="*/ 1095541 w 5603835"/>
              <a:gd name="connsiteY6" fmla="*/ 859057 h 370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3835" h="3703779">
                <a:moveTo>
                  <a:pt x="1095541" y="859057"/>
                </a:moveTo>
                <a:cubicBezTo>
                  <a:pt x="243705" y="1186316"/>
                  <a:pt x="341562" y="1651537"/>
                  <a:pt x="210017" y="2071840"/>
                </a:cubicBezTo>
                <a:cubicBezTo>
                  <a:pt x="78472" y="2492143"/>
                  <a:pt x="-234350" y="3111369"/>
                  <a:pt x="306269" y="3380876"/>
                </a:cubicBezTo>
                <a:cubicBezTo>
                  <a:pt x="846888" y="3650383"/>
                  <a:pt x="2667667" y="3708135"/>
                  <a:pt x="3453730" y="3688884"/>
                </a:cubicBezTo>
                <a:cubicBezTo>
                  <a:pt x="4239793" y="3669633"/>
                  <a:pt x="4711431" y="3862138"/>
                  <a:pt x="5022648" y="3265372"/>
                </a:cubicBezTo>
                <a:cubicBezTo>
                  <a:pt x="5333865" y="2668606"/>
                  <a:pt x="5973945" y="510943"/>
                  <a:pt x="5321031" y="108286"/>
                </a:cubicBezTo>
                <a:cubicBezTo>
                  <a:pt x="4668117" y="-294371"/>
                  <a:pt x="1947377" y="531798"/>
                  <a:pt x="1095541" y="859057"/>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none" rtlCol="0" anchor="ctr">
            <a:spAutoFit/>
          </a:bodyPr>
          <a:lstStyle/>
          <a:p>
            <a:pPr algn="l"/>
            <a:endParaRPr lang="en-US" dirty="0"/>
          </a:p>
        </p:txBody>
      </p:sp>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a:ln w="19050">
            <a:noFill/>
          </a:ln>
        </p:spPr>
        <p:txBody>
          <a:bodyPr/>
          <a:lstStyle/>
          <a:p>
            <a:r>
              <a:rPr lang="en-US" dirty="0"/>
              <a:t>Circulation with Demands using Network Flow</a:t>
            </a:r>
          </a:p>
        </p:txBody>
      </p:sp>
      <mc:AlternateContent xmlns:mc="http://schemas.openxmlformats.org/markup-compatibility/2006">
        <mc:Choice xmlns:a14="http://schemas.microsoft.com/office/drawing/2010/main" Requires="a14">
          <p:sp>
            <p:nvSpPr>
              <p:cNvPr id="26" name="Content Placeholder 25">
                <a:extLst>
                  <a:ext uri="{FF2B5EF4-FFF2-40B4-BE49-F238E27FC236}">
                    <a16:creationId xmlns:a16="http://schemas.microsoft.com/office/drawing/2014/main" id="{53F5773B-110F-464A-B885-2E28617C5D5F}"/>
                  </a:ext>
                </a:extLst>
              </p:cNvPr>
              <p:cNvSpPr>
                <a:spLocks noGrp="1"/>
              </p:cNvSpPr>
              <p:nvPr>
                <p:ph idx="1"/>
              </p:nvPr>
            </p:nvSpPr>
            <p:spPr>
              <a:xfrm>
                <a:off x="628649" y="1525087"/>
                <a:ext cx="10974771" cy="5200045"/>
              </a:xfrm>
              <a:ln w="38100">
                <a:noFill/>
              </a:ln>
            </p:spPr>
            <p:txBody>
              <a:bodyPr>
                <a:normAutofit/>
              </a:bodyPr>
              <a:lstStyle/>
              <a:p>
                <a:pPr marL="0" indent="0">
                  <a:buNone/>
                </a:pPr>
                <a:r>
                  <a:rPr lang="en-US" sz="2400" dirty="0"/>
                  <a:t>When does a circulation not exist?   </a:t>
                </a:r>
                <a:r>
                  <a:rPr lang="en-US" sz="2400" dirty="0" err="1"/>
                  <a:t>MaxFlow</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&lt;</m:t>
                    </m:r>
                    <m:r>
                      <a:rPr lang="en-US" sz="2400" b="1" i="1" dirty="0" smtClean="0">
                        <a:solidFill>
                          <a:srgbClr val="0066CC"/>
                        </a:solidFill>
                        <a:latin typeface="Cambria Math" panose="02040503050406030204" pitchFamily="18" charset="0"/>
                      </a:rPr>
                      <m:t>𝑫</m:t>
                    </m:r>
                  </m:oMath>
                </a14:m>
                <a:r>
                  <a:rPr lang="en-US" sz="2400" dirty="0"/>
                  <a:t> iff </a:t>
                </a:r>
                <a:r>
                  <a:rPr lang="en-US" sz="2400" dirty="0" err="1"/>
                  <a:t>MinCut</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&lt;</m:t>
                    </m:r>
                    <m:r>
                      <a:rPr lang="en-US" sz="2400" b="1" i="1" dirty="0" smtClean="0">
                        <a:solidFill>
                          <a:srgbClr val="0066CC"/>
                        </a:solidFill>
                        <a:latin typeface="Cambria Math" panose="02040503050406030204" pitchFamily="18" charset="0"/>
                      </a:rPr>
                      <m:t>𝑫</m:t>
                    </m:r>
                  </m:oMath>
                </a14:m>
                <a:r>
                  <a:rPr lang="en-US" sz="2400" dirty="0"/>
                  <a:t>.</a:t>
                </a:r>
              </a:p>
              <a:p>
                <a:r>
                  <a:rPr lang="en-US" sz="2400" dirty="0">
                    <a:solidFill>
                      <a:schemeClr val="bg1"/>
                    </a:solidFill>
                  </a:rPr>
                  <a:t>If.</a:t>
                </a:r>
                <a:r>
                  <a:rPr lang="en-US" sz="2400" dirty="0"/>
                  <a:t> </a:t>
                </a:r>
              </a:p>
              <a:p>
                <a:endParaRPr lang="en-US" sz="4400" dirty="0"/>
              </a:p>
              <a:p>
                <a:endParaRPr lang="en-US" sz="2800" dirty="0"/>
              </a:p>
            </p:txBody>
          </p:sp>
        </mc:Choice>
        <mc:Fallback>
          <p:sp>
            <p:nvSpPr>
              <p:cNvPr id="26" name="Content Placeholder 25">
                <a:extLst>
                  <a:ext uri="{FF2B5EF4-FFF2-40B4-BE49-F238E27FC236}">
                    <a16:creationId xmlns:a16="http://schemas.microsoft.com/office/drawing/2014/main" id="{53F5773B-110F-464A-B885-2E28617C5D5F}"/>
                  </a:ext>
                </a:extLst>
              </p:cNvPr>
              <p:cNvSpPr>
                <a:spLocks noGrp="1" noRot="1" noChangeAspect="1" noMove="1" noResize="1" noEditPoints="1" noAdjustHandles="1" noChangeArrowheads="1" noChangeShapeType="1" noTextEdit="1"/>
              </p:cNvSpPr>
              <p:nvPr>
                <p:ph idx="1"/>
              </p:nvPr>
            </p:nvSpPr>
            <p:spPr>
              <a:xfrm>
                <a:off x="628649" y="1525087"/>
                <a:ext cx="10974771" cy="5200045"/>
              </a:xfrm>
              <a:blipFill>
                <a:blip r:embed="rId2"/>
                <a:stretch>
                  <a:fillRect l="-833" t="-1641"/>
                </a:stretch>
              </a:blipFill>
              <a:ln w="38100">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11</a:t>
            </a:fld>
            <a:endParaRPr lang="en-US" dirty="0"/>
          </a:p>
        </p:txBody>
      </p:sp>
      <p:sp>
        <p:nvSpPr>
          <p:cNvPr id="5" name="Oval 3">
            <a:extLst>
              <a:ext uri="{FF2B5EF4-FFF2-40B4-BE49-F238E27FC236}">
                <a16:creationId xmlns:a16="http://schemas.microsoft.com/office/drawing/2014/main" id="{37CB1FEF-4F31-4B19-9573-CAA8F58BF739}"/>
              </a:ext>
            </a:extLst>
          </p:cNvPr>
          <p:cNvSpPr>
            <a:spLocks noChangeAspect="1" noChangeArrowheads="1"/>
          </p:cNvSpPr>
          <p:nvPr/>
        </p:nvSpPr>
        <p:spPr bwMode="auto">
          <a:xfrm>
            <a:off x="23058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CCC2ADFF-0A56-42F9-ABF1-5AC9E6BCD8F8}"/>
              </a:ext>
            </a:extLst>
          </p:cNvPr>
          <p:cNvSpPr>
            <a:spLocks noChangeAspect="1" noChangeArrowheads="1"/>
          </p:cNvSpPr>
          <p:nvPr/>
        </p:nvSpPr>
        <p:spPr bwMode="auto">
          <a:xfrm>
            <a:off x="4439444"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25541561-3893-47B9-86CF-61978027C73D}"/>
              </a:ext>
            </a:extLst>
          </p:cNvPr>
          <p:cNvSpPr>
            <a:spLocks noChangeAspect="1" noChangeArrowheads="1"/>
          </p:cNvSpPr>
          <p:nvPr/>
        </p:nvSpPr>
        <p:spPr bwMode="auto">
          <a:xfrm>
            <a:off x="44394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F871C324-436D-4BCB-8AEF-B369846B5C22}"/>
              </a:ext>
            </a:extLst>
          </p:cNvPr>
          <p:cNvCxnSpPr>
            <a:cxnSpLocks noChangeShapeType="1"/>
            <a:stCxn id="5" idx="7"/>
            <a:endCxn id="6" idx="3"/>
          </p:cNvCxnSpPr>
          <p:nvPr/>
        </p:nvCxnSpPr>
        <p:spPr bwMode="auto">
          <a:xfrm flipV="1">
            <a:off x="2536031" y="3511496"/>
            <a:ext cx="1943100" cy="112077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8BD57F71-0637-44EB-B02A-BB9718CE8D90}"/>
              </a:ext>
            </a:extLst>
          </p:cNvPr>
          <p:cNvCxnSpPr>
            <a:cxnSpLocks noChangeShapeType="1"/>
            <a:stCxn id="5" idx="6"/>
            <a:endCxn id="7" idx="2"/>
          </p:cNvCxnSpPr>
          <p:nvPr/>
        </p:nvCxnSpPr>
        <p:spPr bwMode="auto">
          <a:xfrm>
            <a:off x="2575719" y="4727520"/>
            <a:ext cx="18637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54C0A458-CE98-4106-A2C3-38F0D1930BA6}"/>
              </a:ext>
            </a:extLst>
          </p:cNvPr>
          <p:cNvCxnSpPr>
            <a:cxnSpLocks noChangeShapeType="1"/>
            <a:stCxn id="6" idx="4"/>
            <a:endCxn id="7" idx="0"/>
          </p:cNvCxnSpPr>
          <p:nvPr/>
        </p:nvCxnSpPr>
        <p:spPr bwMode="auto">
          <a:xfrm>
            <a:off x="4574381" y="3551182"/>
            <a:ext cx="0" cy="104140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5A3AD229-1E0F-43FC-9660-F34673C5F69C}"/>
              </a:ext>
            </a:extLst>
          </p:cNvPr>
          <p:cNvSpPr>
            <a:spLocks noChangeAspect="1" noChangeArrowheads="1"/>
          </p:cNvSpPr>
          <p:nvPr/>
        </p:nvSpPr>
        <p:spPr bwMode="auto">
          <a:xfrm>
            <a:off x="6838157"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5D0D243C-313B-4994-830D-5F2920DABCEB}"/>
              </a:ext>
            </a:extLst>
          </p:cNvPr>
          <p:cNvSpPr>
            <a:spLocks noChangeAspect="1" noChangeArrowheads="1"/>
          </p:cNvSpPr>
          <p:nvPr/>
        </p:nvSpPr>
        <p:spPr bwMode="auto">
          <a:xfrm>
            <a:off x="68381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D9C57769-BDEE-4C3C-95CA-F1CD785146B8}"/>
              </a:ext>
            </a:extLst>
          </p:cNvPr>
          <p:cNvCxnSpPr>
            <a:cxnSpLocks noChangeShapeType="1"/>
            <a:stCxn id="11" idx="4"/>
            <a:endCxn id="12" idx="0"/>
          </p:cNvCxnSpPr>
          <p:nvPr/>
        </p:nvCxnSpPr>
        <p:spPr bwMode="auto">
          <a:xfrm>
            <a:off x="6973093" y="3551182"/>
            <a:ext cx="0" cy="1041400"/>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E4E3D415-D582-4018-9221-2FE340E678DF}"/>
              </a:ext>
            </a:extLst>
          </p:cNvPr>
          <p:cNvSpPr>
            <a:spLocks noChangeAspect="1" noChangeArrowheads="1"/>
          </p:cNvSpPr>
          <p:nvPr/>
        </p:nvSpPr>
        <p:spPr bwMode="auto">
          <a:xfrm>
            <a:off x="89336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65B9F8AD-1596-412D-B8F6-C6A8CA121544}"/>
              </a:ext>
            </a:extLst>
          </p:cNvPr>
          <p:cNvCxnSpPr>
            <a:cxnSpLocks noChangeShapeType="1"/>
            <a:stCxn id="11" idx="6"/>
            <a:endCxn id="14" idx="1"/>
          </p:cNvCxnSpPr>
          <p:nvPr/>
        </p:nvCxnSpPr>
        <p:spPr bwMode="auto">
          <a:xfrm>
            <a:off x="7108031" y="3416246"/>
            <a:ext cx="1865312"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70960883-85D0-41B4-AB79-89F4C90C385E}"/>
              </a:ext>
            </a:extLst>
          </p:cNvPr>
          <p:cNvCxnSpPr>
            <a:cxnSpLocks noChangeShapeType="1"/>
            <a:stCxn id="12" idx="6"/>
            <a:endCxn id="14" idx="2"/>
          </p:cNvCxnSpPr>
          <p:nvPr/>
        </p:nvCxnSpPr>
        <p:spPr bwMode="auto">
          <a:xfrm>
            <a:off x="7108032" y="4727520"/>
            <a:ext cx="18256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7266BD41-D5EC-48E0-8B20-FD16FFA2DB68}"/>
              </a:ext>
            </a:extLst>
          </p:cNvPr>
          <p:cNvCxnSpPr>
            <a:cxnSpLocks noChangeShapeType="1"/>
            <a:stCxn id="12" idx="2"/>
            <a:endCxn id="6" idx="6"/>
          </p:cNvCxnSpPr>
          <p:nvPr/>
        </p:nvCxnSpPr>
        <p:spPr bwMode="auto">
          <a:xfrm flipH="1" flipV="1">
            <a:off x="4709318" y="3416246"/>
            <a:ext cx="2128838" cy="1311275"/>
          </a:xfrm>
          <a:prstGeom prst="straightConnector1">
            <a:avLst/>
          </a:prstGeom>
          <a:noFill/>
          <a:ln w="38100">
            <a:solidFill>
              <a:srgbClr val="0066CC"/>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0A068EDF-4B4C-4908-8B0A-1A167F1173BF}"/>
              </a:ext>
            </a:extLst>
          </p:cNvPr>
          <p:cNvCxnSpPr>
            <a:cxnSpLocks noChangeShapeType="1"/>
            <a:stCxn id="11" idx="2"/>
            <a:endCxn id="7" idx="7"/>
          </p:cNvCxnSpPr>
          <p:nvPr/>
        </p:nvCxnSpPr>
        <p:spPr bwMode="auto">
          <a:xfrm flipH="1">
            <a:off x="4669632" y="3416246"/>
            <a:ext cx="2168525"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BCCB1FC9-8A3E-450A-ACE5-AD55A6999062}"/>
              </a:ext>
            </a:extLst>
          </p:cNvPr>
          <p:cNvSpPr txBox="1">
            <a:spLocks noChangeArrowheads="1"/>
          </p:cNvSpPr>
          <p:nvPr/>
        </p:nvSpPr>
        <p:spPr bwMode="auto">
          <a:xfrm>
            <a:off x="3347655" y="4613220"/>
            <a:ext cx="396463"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20" name="Text Box 18">
            <a:extLst>
              <a:ext uri="{FF2B5EF4-FFF2-40B4-BE49-F238E27FC236}">
                <a16:creationId xmlns:a16="http://schemas.microsoft.com/office/drawing/2014/main" id="{336A0AFD-B51C-42EB-8A02-69F21D377838}"/>
              </a:ext>
            </a:extLst>
          </p:cNvPr>
          <p:cNvSpPr txBox="1">
            <a:spLocks noChangeArrowheads="1"/>
          </p:cNvSpPr>
          <p:nvPr/>
        </p:nvSpPr>
        <p:spPr bwMode="auto">
          <a:xfrm>
            <a:off x="3256859" y="3911544"/>
            <a:ext cx="542925"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3</a:t>
            </a:r>
            <a:r>
              <a:rPr lang="en-US" altLang="en-US" sz="2000"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36FAD851-8799-4D41-A1E0-D51C5F11E2ED}"/>
              </a:ext>
            </a:extLst>
          </p:cNvPr>
          <p:cNvSpPr txBox="1">
            <a:spLocks noChangeArrowheads="1"/>
          </p:cNvSpPr>
          <p:nvPr/>
        </p:nvSpPr>
        <p:spPr bwMode="auto">
          <a:xfrm>
            <a:off x="4341019" y="3917895"/>
            <a:ext cx="430212"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7</a:t>
            </a:r>
          </a:p>
        </p:txBody>
      </p:sp>
      <p:sp>
        <p:nvSpPr>
          <p:cNvPr id="22" name="Text Box 20">
            <a:extLst>
              <a:ext uri="{FF2B5EF4-FFF2-40B4-BE49-F238E27FC236}">
                <a16:creationId xmlns:a16="http://schemas.microsoft.com/office/drawing/2014/main" id="{E9338E11-CCD3-41CA-9312-4B05F58DD1BC}"/>
              </a:ext>
            </a:extLst>
          </p:cNvPr>
          <p:cNvSpPr txBox="1">
            <a:spLocks noChangeArrowheads="1"/>
          </p:cNvSpPr>
          <p:nvPr/>
        </p:nvSpPr>
        <p:spPr bwMode="auto">
          <a:xfrm>
            <a:off x="2255043" y="42449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7B0DEA70-1F64-4418-8844-6C6406518F31}"/>
              </a:ext>
            </a:extLst>
          </p:cNvPr>
          <p:cNvSpPr txBox="1">
            <a:spLocks noChangeArrowheads="1"/>
          </p:cNvSpPr>
          <p:nvPr/>
        </p:nvSpPr>
        <p:spPr bwMode="auto">
          <a:xfrm>
            <a:off x="4382293" y="294634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A98060C2-56A5-4F65-9B41-80372EF0F368}"/>
              </a:ext>
            </a:extLst>
          </p:cNvPr>
          <p:cNvSpPr txBox="1">
            <a:spLocks noChangeArrowheads="1"/>
          </p:cNvSpPr>
          <p:nvPr/>
        </p:nvSpPr>
        <p:spPr bwMode="auto">
          <a:xfrm>
            <a:off x="8918135" y="492823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38C7648A-F139-4280-AB04-D04AD18ED573}"/>
              </a:ext>
            </a:extLst>
          </p:cNvPr>
          <p:cNvSpPr txBox="1">
            <a:spLocks noChangeArrowheads="1"/>
          </p:cNvSpPr>
          <p:nvPr/>
        </p:nvSpPr>
        <p:spPr bwMode="auto">
          <a:xfrm>
            <a:off x="6790531" y="291300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18DD4323-B6F1-49C7-A66A-7BA783B98274}"/>
              </a:ext>
            </a:extLst>
          </p:cNvPr>
          <p:cNvSpPr txBox="1">
            <a:spLocks noChangeArrowheads="1"/>
          </p:cNvSpPr>
          <p:nvPr/>
        </p:nvSpPr>
        <p:spPr bwMode="auto">
          <a:xfrm>
            <a:off x="7866485" y="3911545"/>
            <a:ext cx="40200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B2753D58-82AE-450E-B203-3BDFA5A9C0F9}"/>
              </a:ext>
            </a:extLst>
          </p:cNvPr>
          <p:cNvSpPr txBox="1">
            <a:spLocks noChangeArrowheads="1"/>
          </p:cNvSpPr>
          <p:nvPr/>
        </p:nvSpPr>
        <p:spPr bwMode="auto">
          <a:xfrm>
            <a:off x="4387056" y="493865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2DDB1201-ADF0-412B-BA23-A03520029845}"/>
              </a:ext>
            </a:extLst>
          </p:cNvPr>
          <p:cNvSpPr txBox="1">
            <a:spLocks noChangeArrowheads="1"/>
          </p:cNvSpPr>
          <p:nvPr/>
        </p:nvSpPr>
        <p:spPr bwMode="auto">
          <a:xfrm>
            <a:off x="6798468" y="49434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362B7E4B-918B-4812-8393-C402820025FF}"/>
              </a:ext>
            </a:extLst>
          </p:cNvPr>
          <p:cNvSpPr txBox="1">
            <a:spLocks noChangeArrowheads="1"/>
          </p:cNvSpPr>
          <p:nvPr/>
        </p:nvSpPr>
        <p:spPr bwMode="auto">
          <a:xfrm>
            <a:off x="5142705" y="3627382"/>
            <a:ext cx="430211"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4</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4</a:t>
            </a:r>
          </a:p>
        </p:txBody>
      </p:sp>
      <p:sp>
        <p:nvSpPr>
          <p:cNvPr id="33" name="Text Box 31">
            <a:extLst>
              <a:ext uri="{FF2B5EF4-FFF2-40B4-BE49-F238E27FC236}">
                <a16:creationId xmlns:a16="http://schemas.microsoft.com/office/drawing/2014/main" id="{CF6E61DE-9C19-41C2-AE99-E78DDA907054}"/>
              </a:ext>
            </a:extLst>
          </p:cNvPr>
          <p:cNvSpPr txBox="1">
            <a:spLocks noChangeArrowheads="1"/>
          </p:cNvSpPr>
          <p:nvPr/>
        </p:nvSpPr>
        <p:spPr bwMode="auto">
          <a:xfrm>
            <a:off x="7776368" y="4597345"/>
            <a:ext cx="44621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4</a:t>
            </a:r>
            <a:r>
              <a:rPr lang="en-US" altLang="en-US" sz="2000"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89B87E67-91BD-4256-853C-06D65533024B}"/>
              </a:ext>
            </a:extLst>
          </p:cNvPr>
          <p:cNvSpPr txBox="1">
            <a:spLocks noChangeArrowheads="1"/>
          </p:cNvSpPr>
          <p:nvPr/>
        </p:nvSpPr>
        <p:spPr bwMode="auto">
          <a:xfrm>
            <a:off x="6049455" y="3630557"/>
            <a:ext cx="366426"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21761C45-748A-4A35-88BA-548589438FF9}"/>
              </a:ext>
            </a:extLst>
          </p:cNvPr>
          <p:cNvSpPr txBox="1">
            <a:spLocks noChangeArrowheads="1"/>
          </p:cNvSpPr>
          <p:nvPr/>
        </p:nvSpPr>
        <p:spPr bwMode="auto">
          <a:xfrm>
            <a:off x="6790531" y="4029020"/>
            <a:ext cx="38100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38" name="Oval 12">
            <a:extLst>
              <a:ext uri="{FF2B5EF4-FFF2-40B4-BE49-F238E27FC236}">
                <a16:creationId xmlns:a16="http://schemas.microsoft.com/office/drawing/2014/main" id="{8A1F507E-722A-43FF-A4D4-0B10618D77D4}"/>
              </a:ext>
            </a:extLst>
          </p:cNvPr>
          <p:cNvSpPr>
            <a:spLocks noChangeAspect="1" noChangeArrowheads="1"/>
          </p:cNvSpPr>
          <p:nvPr/>
        </p:nvSpPr>
        <p:spPr bwMode="auto">
          <a:xfrm>
            <a:off x="1035884" y="4592583"/>
            <a:ext cx="269875" cy="269875"/>
          </a:xfrm>
          <a:prstGeom prst="ellipse">
            <a:avLst/>
          </a:prstGeom>
          <a:noFill/>
          <a:ln w="28575">
            <a:solidFill>
              <a:srgbClr val="00CC00"/>
            </a:solidFill>
            <a:round/>
            <a:headEnd/>
            <a:tailEnd/>
          </a:ln>
          <a:effectLst/>
        </p:spPr>
        <p:txBody>
          <a:bodyPr wrap="none" lIns="92075" tIns="46038" rIns="92075" bIns="46038" anchor="ctr"/>
          <a:lstStyle/>
          <a:p>
            <a:pPr algn="ctr"/>
            <a:r>
              <a:rPr lang="en-US" altLang="en-US" b="1" dirty="0">
                <a:solidFill>
                  <a:srgbClr val="008000"/>
                </a:solidFill>
              </a:rPr>
              <a:t>s</a:t>
            </a:r>
          </a:p>
        </p:txBody>
      </p:sp>
      <p:sp>
        <p:nvSpPr>
          <p:cNvPr id="40" name="Oval 12">
            <a:extLst>
              <a:ext uri="{FF2B5EF4-FFF2-40B4-BE49-F238E27FC236}">
                <a16:creationId xmlns:a16="http://schemas.microsoft.com/office/drawing/2014/main" id="{7E4D4874-B238-4708-A110-69358E5557A4}"/>
              </a:ext>
            </a:extLst>
          </p:cNvPr>
          <p:cNvSpPr>
            <a:spLocks noChangeAspect="1" noChangeArrowheads="1"/>
          </p:cNvSpPr>
          <p:nvPr/>
        </p:nvSpPr>
        <p:spPr bwMode="auto">
          <a:xfrm>
            <a:off x="10774048" y="4592582"/>
            <a:ext cx="269875" cy="269875"/>
          </a:xfrm>
          <a:prstGeom prst="ellipse">
            <a:avLst/>
          </a:prstGeom>
          <a:noFill/>
          <a:ln w="28575">
            <a:solidFill>
              <a:srgbClr val="00CC00"/>
            </a:solidFill>
            <a:round/>
            <a:headEnd/>
            <a:tailEnd/>
          </a:ln>
          <a:effectLst/>
        </p:spPr>
        <p:txBody>
          <a:bodyPr wrap="none" lIns="92075" tIns="46038" rIns="92075" bIns="46038" anchor="ctr"/>
          <a:lstStyle/>
          <a:p>
            <a:pPr algn="ctr"/>
            <a:r>
              <a:rPr lang="en-US" altLang="en-US" b="1" dirty="0">
                <a:solidFill>
                  <a:srgbClr val="008000"/>
                </a:solidFill>
              </a:rPr>
              <a:t>t</a:t>
            </a:r>
          </a:p>
        </p:txBody>
      </p:sp>
      <p:cxnSp>
        <p:nvCxnSpPr>
          <p:cNvPr id="29" name="Connector: Curved 28">
            <a:extLst>
              <a:ext uri="{FF2B5EF4-FFF2-40B4-BE49-F238E27FC236}">
                <a16:creationId xmlns:a16="http://schemas.microsoft.com/office/drawing/2014/main" id="{36C7EC93-8385-4560-AB6D-5D226B270339}"/>
              </a:ext>
            </a:extLst>
          </p:cNvPr>
          <p:cNvCxnSpPr>
            <a:stCxn id="38" idx="0"/>
            <a:endCxn id="11" idx="1"/>
          </p:cNvCxnSpPr>
          <p:nvPr/>
        </p:nvCxnSpPr>
        <p:spPr bwMode="auto">
          <a:xfrm rot="5400000" flipH="1" flipV="1">
            <a:off x="3388374" y="1103279"/>
            <a:ext cx="1271753" cy="5706857"/>
          </a:xfrm>
          <a:prstGeom prst="curvedConnector3">
            <a:avLst>
              <a:gd name="adj1" fmla="val 142157"/>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Connector: Curved 48">
            <a:extLst>
              <a:ext uri="{FF2B5EF4-FFF2-40B4-BE49-F238E27FC236}">
                <a16:creationId xmlns:a16="http://schemas.microsoft.com/office/drawing/2014/main" id="{D1255F8C-E315-4320-944D-D9F2C74EDE83}"/>
              </a:ext>
            </a:extLst>
          </p:cNvPr>
          <p:cNvCxnSpPr>
            <a:stCxn id="38" idx="7"/>
            <a:endCxn id="6" idx="2"/>
          </p:cNvCxnSpPr>
          <p:nvPr/>
        </p:nvCxnSpPr>
        <p:spPr bwMode="auto">
          <a:xfrm rot="5400000" flipH="1" flipV="1">
            <a:off x="2244911" y="2437573"/>
            <a:ext cx="1215859" cy="3173207"/>
          </a:xfrm>
          <a:prstGeom prst="curvedConnector2">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Straight Arrow Connector 50">
            <a:extLst>
              <a:ext uri="{FF2B5EF4-FFF2-40B4-BE49-F238E27FC236}">
                <a16:creationId xmlns:a16="http://schemas.microsoft.com/office/drawing/2014/main" id="{64F4DA85-EAE7-48F9-9380-A9946094CCCB}"/>
              </a:ext>
            </a:extLst>
          </p:cNvPr>
          <p:cNvCxnSpPr>
            <a:stCxn id="38" idx="6"/>
            <a:endCxn id="5" idx="2"/>
          </p:cNvCxnSpPr>
          <p:nvPr/>
        </p:nvCxnSpPr>
        <p:spPr bwMode="auto">
          <a:xfrm>
            <a:off x="1305759" y="4727521"/>
            <a:ext cx="1000085" cy="0"/>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Connector: Curved 52">
            <a:extLst>
              <a:ext uri="{FF2B5EF4-FFF2-40B4-BE49-F238E27FC236}">
                <a16:creationId xmlns:a16="http://schemas.microsoft.com/office/drawing/2014/main" id="{4A516A48-633C-42D5-91F9-E9136F1AFB51}"/>
              </a:ext>
            </a:extLst>
          </p:cNvPr>
          <p:cNvCxnSpPr>
            <a:stCxn id="7" idx="5"/>
            <a:endCxn id="40" idx="4"/>
          </p:cNvCxnSpPr>
          <p:nvPr/>
        </p:nvCxnSpPr>
        <p:spPr bwMode="auto">
          <a:xfrm rot="16200000" flipH="1">
            <a:off x="7769631" y="1723101"/>
            <a:ext cx="39521" cy="6239189"/>
          </a:xfrm>
          <a:prstGeom prst="curvedConnector3">
            <a:avLst>
              <a:gd name="adj1" fmla="val 1822284"/>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Straight Arrow Connector 57">
            <a:extLst>
              <a:ext uri="{FF2B5EF4-FFF2-40B4-BE49-F238E27FC236}">
                <a16:creationId xmlns:a16="http://schemas.microsoft.com/office/drawing/2014/main" id="{AA243706-B18A-4919-BAE5-2A8356180E1C}"/>
              </a:ext>
            </a:extLst>
          </p:cNvPr>
          <p:cNvCxnSpPr>
            <a:stCxn id="14" idx="6"/>
            <a:endCxn id="40" idx="2"/>
          </p:cNvCxnSpPr>
          <p:nvPr/>
        </p:nvCxnSpPr>
        <p:spPr bwMode="auto">
          <a:xfrm flipV="1">
            <a:off x="9203532" y="4727520"/>
            <a:ext cx="1570516" cy="1"/>
          </a:xfrm>
          <a:prstGeom prst="straightConnector1">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 Box 25">
            <a:extLst>
              <a:ext uri="{FF2B5EF4-FFF2-40B4-BE49-F238E27FC236}">
                <a16:creationId xmlns:a16="http://schemas.microsoft.com/office/drawing/2014/main" id="{92BD429A-AF42-4951-9669-1FCED69396AF}"/>
              </a:ext>
            </a:extLst>
          </p:cNvPr>
          <p:cNvSpPr txBox="1">
            <a:spLocks noChangeArrowheads="1"/>
          </p:cNvSpPr>
          <p:nvPr/>
        </p:nvSpPr>
        <p:spPr bwMode="auto">
          <a:xfrm>
            <a:off x="9595245" y="4575261"/>
            <a:ext cx="61819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10</a:t>
            </a:r>
            <a:r>
              <a:rPr lang="en-US" altLang="en-US" sz="2000" dirty="0">
                <a:latin typeface="Arial" panose="020B0604020202020204" pitchFamily="34" charset="0"/>
                <a:cs typeface="Arial" panose="020B0604020202020204" pitchFamily="34" charset="0"/>
              </a:rPr>
              <a:t>/11</a:t>
            </a:r>
          </a:p>
        </p:txBody>
      </p:sp>
      <p:sp>
        <p:nvSpPr>
          <p:cNvPr id="61" name="Text Box 25">
            <a:extLst>
              <a:ext uri="{FF2B5EF4-FFF2-40B4-BE49-F238E27FC236}">
                <a16:creationId xmlns:a16="http://schemas.microsoft.com/office/drawing/2014/main" id="{6E6C4917-7C69-452C-A089-B642BCB531FD}"/>
              </a:ext>
            </a:extLst>
          </p:cNvPr>
          <p:cNvSpPr txBox="1">
            <a:spLocks noChangeArrowheads="1"/>
          </p:cNvSpPr>
          <p:nvPr/>
        </p:nvSpPr>
        <p:spPr bwMode="auto">
          <a:xfrm>
            <a:off x="8034078" y="5404607"/>
            <a:ext cx="70923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10</a:t>
            </a:r>
            <a:r>
              <a:rPr lang="en-US" altLang="en-US" sz="2000" dirty="0">
                <a:solidFill>
                  <a:srgbClr val="008000"/>
                </a:solidFill>
                <a:latin typeface="Arial" panose="020B0604020202020204" pitchFamily="34" charset="0"/>
                <a:cs typeface="Arial" panose="020B0604020202020204" pitchFamily="34" charset="0"/>
              </a:rPr>
              <a:t>/10</a:t>
            </a:r>
          </a:p>
        </p:txBody>
      </p:sp>
      <p:sp>
        <p:nvSpPr>
          <p:cNvPr id="62" name="Text Box 25">
            <a:extLst>
              <a:ext uri="{FF2B5EF4-FFF2-40B4-BE49-F238E27FC236}">
                <a16:creationId xmlns:a16="http://schemas.microsoft.com/office/drawing/2014/main" id="{AFA545BF-ED71-493F-9DA4-F003524D8384}"/>
              </a:ext>
            </a:extLst>
          </p:cNvPr>
          <p:cNvSpPr txBox="1">
            <a:spLocks noChangeArrowheads="1"/>
          </p:cNvSpPr>
          <p:nvPr/>
        </p:nvSpPr>
        <p:spPr bwMode="auto">
          <a:xfrm>
            <a:off x="3237706" y="2678380"/>
            <a:ext cx="506412"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6</a:t>
            </a:r>
            <a:r>
              <a:rPr lang="en-US" altLang="en-US" sz="2000" dirty="0">
                <a:solidFill>
                  <a:srgbClr val="008000"/>
                </a:solidFill>
                <a:latin typeface="Arial" panose="020B0604020202020204" pitchFamily="34" charset="0"/>
                <a:cs typeface="Arial" panose="020B0604020202020204" pitchFamily="34" charset="0"/>
              </a:rPr>
              <a:t>/6</a:t>
            </a:r>
          </a:p>
        </p:txBody>
      </p:sp>
      <p:sp>
        <p:nvSpPr>
          <p:cNvPr id="63" name="Text Box 25">
            <a:extLst>
              <a:ext uri="{FF2B5EF4-FFF2-40B4-BE49-F238E27FC236}">
                <a16:creationId xmlns:a16="http://schemas.microsoft.com/office/drawing/2014/main" id="{5556D6DC-1913-41ED-A4EA-6901987D77E1}"/>
              </a:ext>
            </a:extLst>
          </p:cNvPr>
          <p:cNvSpPr txBox="1">
            <a:spLocks noChangeArrowheads="1"/>
          </p:cNvSpPr>
          <p:nvPr/>
        </p:nvSpPr>
        <p:spPr bwMode="auto">
          <a:xfrm>
            <a:off x="2836561" y="3439838"/>
            <a:ext cx="483081"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7</a:t>
            </a:r>
            <a:r>
              <a:rPr lang="en-US" altLang="en-US" sz="2000" dirty="0">
                <a:latin typeface="Arial" panose="020B0604020202020204" pitchFamily="34" charset="0"/>
                <a:cs typeface="Arial" panose="020B0604020202020204" pitchFamily="34" charset="0"/>
              </a:rPr>
              <a:t>/8</a:t>
            </a:r>
          </a:p>
        </p:txBody>
      </p:sp>
      <p:sp>
        <p:nvSpPr>
          <p:cNvPr id="64" name="Text Box 25">
            <a:extLst>
              <a:ext uri="{FF2B5EF4-FFF2-40B4-BE49-F238E27FC236}">
                <a16:creationId xmlns:a16="http://schemas.microsoft.com/office/drawing/2014/main" id="{501F6D5A-45E2-4700-BC8B-E9650CA23139}"/>
              </a:ext>
            </a:extLst>
          </p:cNvPr>
          <p:cNvSpPr txBox="1">
            <a:spLocks noChangeArrowheads="1"/>
          </p:cNvSpPr>
          <p:nvPr/>
        </p:nvSpPr>
        <p:spPr bwMode="auto">
          <a:xfrm>
            <a:off x="1440696" y="4554679"/>
            <a:ext cx="603204"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b="1" dirty="0">
                <a:latin typeface="Arial" panose="020B0604020202020204" pitchFamily="34" charset="0"/>
                <a:cs typeface="Arial" panose="020B0604020202020204" pitchFamily="34" charset="0"/>
              </a:rPr>
              <a:t>7</a:t>
            </a:r>
            <a:r>
              <a:rPr lang="en-US" altLang="en-US" sz="2000"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35445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50ACC2D-C096-42A2-B502-310B7E75BADD}"/>
              </a:ext>
            </a:extLst>
          </p:cNvPr>
          <p:cNvSpPr/>
          <p:nvPr/>
        </p:nvSpPr>
        <p:spPr bwMode="auto">
          <a:xfrm>
            <a:off x="511878" y="2124775"/>
            <a:ext cx="5603835" cy="3703779"/>
          </a:xfrm>
          <a:custGeom>
            <a:avLst/>
            <a:gdLst>
              <a:gd name="connsiteX0" fmla="*/ 1095541 w 5603835"/>
              <a:gd name="connsiteY0" fmla="*/ 859057 h 3703779"/>
              <a:gd name="connsiteX1" fmla="*/ 210017 w 5603835"/>
              <a:gd name="connsiteY1" fmla="*/ 2071840 h 3703779"/>
              <a:gd name="connsiteX2" fmla="*/ 306269 w 5603835"/>
              <a:gd name="connsiteY2" fmla="*/ 3380876 h 3703779"/>
              <a:gd name="connsiteX3" fmla="*/ 3453730 w 5603835"/>
              <a:gd name="connsiteY3" fmla="*/ 3688884 h 3703779"/>
              <a:gd name="connsiteX4" fmla="*/ 5022648 w 5603835"/>
              <a:gd name="connsiteY4" fmla="*/ 3265372 h 3703779"/>
              <a:gd name="connsiteX5" fmla="*/ 5321031 w 5603835"/>
              <a:gd name="connsiteY5" fmla="*/ 108286 h 3703779"/>
              <a:gd name="connsiteX6" fmla="*/ 1095541 w 5603835"/>
              <a:gd name="connsiteY6" fmla="*/ 859057 h 370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3835" h="3703779">
                <a:moveTo>
                  <a:pt x="1095541" y="859057"/>
                </a:moveTo>
                <a:cubicBezTo>
                  <a:pt x="243705" y="1186316"/>
                  <a:pt x="341562" y="1651537"/>
                  <a:pt x="210017" y="2071840"/>
                </a:cubicBezTo>
                <a:cubicBezTo>
                  <a:pt x="78472" y="2492143"/>
                  <a:pt x="-234350" y="3111369"/>
                  <a:pt x="306269" y="3380876"/>
                </a:cubicBezTo>
                <a:cubicBezTo>
                  <a:pt x="846888" y="3650383"/>
                  <a:pt x="2667667" y="3708135"/>
                  <a:pt x="3453730" y="3688884"/>
                </a:cubicBezTo>
                <a:cubicBezTo>
                  <a:pt x="4239793" y="3669633"/>
                  <a:pt x="4711431" y="3862138"/>
                  <a:pt x="5022648" y="3265372"/>
                </a:cubicBezTo>
                <a:cubicBezTo>
                  <a:pt x="5333865" y="2668606"/>
                  <a:pt x="5973945" y="510943"/>
                  <a:pt x="5321031" y="108286"/>
                </a:cubicBezTo>
                <a:cubicBezTo>
                  <a:pt x="4668117" y="-294371"/>
                  <a:pt x="1947377" y="531798"/>
                  <a:pt x="1095541" y="859057"/>
                </a:cubicBezTo>
                <a:close/>
              </a:path>
            </a:pathLst>
          </a:custGeom>
          <a:solidFill>
            <a:schemeClr val="accent1">
              <a:lumMod val="20000"/>
              <a:lumOff val="80000"/>
            </a:schemeClr>
          </a:solidFill>
          <a:ln w="38100" cap="flat" cmpd="sng">
            <a:noFill/>
            <a:prstDash val="solid"/>
            <a:round/>
            <a:headEnd type="triangle" w="med" len="med"/>
            <a:tailEnd type="none" w="med" len="med"/>
          </a:ln>
          <a:effectLst/>
        </p:spPr>
        <p:txBody>
          <a:bodyPr wrap="none" rtlCol="0" anchor="ctr">
            <a:spAutoFit/>
          </a:bodyPr>
          <a:lstStyle/>
          <a:p>
            <a:pPr algn="l"/>
            <a:endParaRPr lang="en-US" dirty="0"/>
          </a:p>
        </p:txBody>
      </p:sp>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a:ln w="19050">
            <a:noFill/>
          </a:ln>
        </p:spPr>
        <p:txBody>
          <a:bodyPr/>
          <a:lstStyle/>
          <a:p>
            <a:r>
              <a:rPr lang="en-US" dirty="0"/>
              <a:t>Circulation with Demands using Network Flow</a:t>
            </a:r>
          </a:p>
        </p:txBody>
      </p:sp>
      <mc:AlternateContent xmlns:mc="http://schemas.openxmlformats.org/markup-compatibility/2006">
        <mc:Choice xmlns:a14="http://schemas.microsoft.com/office/drawing/2010/main" Requires="a14">
          <p:sp>
            <p:nvSpPr>
              <p:cNvPr id="26" name="Content Placeholder 25">
                <a:extLst>
                  <a:ext uri="{FF2B5EF4-FFF2-40B4-BE49-F238E27FC236}">
                    <a16:creationId xmlns:a16="http://schemas.microsoft.com/office/drawing/2014/main" id="{53F5773B-110F-464A-B885-2E28617C5D5F}"/>
                  </a:ext>
                </a:extLst>
              </p:cNvPr>
              <p:cNvSpPr>
                <a:spLocks noGrp="1"/>
              </p:cNvSpPr>
              <p:nvPr>
                <p:ph idx="1"/>
              </p:nvPr>
            </p:nvSpPr>
            <p:spPr>
              <a:xfrm>
                <a:off x="628649" y="1259273"/>
                <a:ext cx="10974771" cy="5200045"/>
              </a:xfrm>
              <a:ln w="38100">
                <a:noFill/>
              </a:ln>
            </p:spPr>
            <p:txBody>
              <a:bodyPr>
                <a:normAutofit/>
              </a:bodyPr>
              <a:lstStyle/>
              <a:p>
                <a:pPr marL="0" indent="0">
                  <a:buNone/>
                </a:pPr>
                <a:r>
                  <a:rPr lang="en-US" sz="2400" dirty="0"/>
                  <a:t>When does a circulation not exist?   </a:t>
                </a:r>
                <a:r>
                  <a:rPr lang="en-US" sz="2400" dirty="0" err="1"/>
                  <a:t>MaxFlow</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&lt;</m:t>
                    </m:r>
                    <m:r>
                      <a:rPr lang="en-US" sz="2400" b="1" i="1" dirty="0" smtClean="0">
                        <a:solidFill>
                          <a:srgbClr val="0066CC"/>
                        </a:solidFill>
                        <a:latin typeface="Cambria Math" panose="02040503050406030204" pitchFamily="18" charset="0"/>
                      </a:rPr>
                      <m:t>𝑫</m:t>
                    </m:r>
                  </m:oMath>
                </a14:m>
                <a:r>
                  <a:rPr lang="en-US" sz="2400" dirty="0"/>
                  <a:t> iff </a:t>
                </a:r>
                <a:r>
                  <a:rPr lang="en-US" sz="2400" dirty="0" err="1"/>
                  <a:t>MinCut</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&lt;</m:t>
                    </m:r>
                    <m:r>
                      <a:rPr lang="en-US" sz="2400" b="1" i="1" dirty="0" smtClean="0">
                        <a:solidFill>
                          <a:srgbClr val="0066CC"/>
                        </a:solidFill>
                        <a:latin typeface="Cambria Math" panose="02040503050406030204" pitchFamily="18" charset="0"/>
                      </a:rPr>
                      <m:t>𝑫</m:t>
                    </m:r>
                  </m:oMath>
                </a14:m>
                <a:r>
                  <a:rPr lang="en-US" sz="2400" dirty="0"/>
                  <a:t>.</a:t>
                </a:r>
              </a:p>
              <a:p>
                <a:pPr marL="0" indent="0">
                  <a:buNone/>
                </a:pPr>
                <a:r>
                  <a:rPr lang="en-US" sz="2400" dirty="0"/>
                  <a:t>Equivalent to excess supply on “source” side of cut smaller than cut capacity. </a:t>
                </a:r>
              </a:p>
              <a:p>
                <a:r>
                  <a:rPr lang="en-US" sz="2400" dirty="0">
                    <a:solidFill>
                      <a:schemeClr val="bg1"/>
                    </a:solidFill>
                  </a:rPr>
                  <a:t>If.</a:t>
                </a:r>
                <a:r>
                  <a:rPr lang="en-US" sz="2400" dirty="0"/>
                  <a:t> </a:t>
                </a:r>
              </a:p>
              <a:p>
                <a:endParaRPr lang="en-US" sz="4400" dirty="0"/>
              </a:p>
              <a:p>
                <a:pPr marL="0" indent="0">
                  <a:buNone/>
                </a:pPr>
                <a:r>
                  <a:rPr lang="en-US" sz="2800" dirty="0"/>
                  <a:t> </a:t>
                </a:r>
              </a:p>
            </p:txBody>
          </p:sp>
        </mc:Choice>
        <mc:Fallback>
          <p:sp>
            <p:nvSpPr>
              <p:cNvPr id="26" name="Content Placeholder 25">
                <a:extLst>
                  <a:ext uri="{FF2B5EF4-FFF2-40B4-BE49-F238E27FC236}">
                    <a16:creationId xmlns:a16="http://schemas.microsoft.com/office/drawing/2014/main" id="{53F5773B-110F-464A-B885-2E28617C5D5F}"/>
                  </a:ext>
                </a:extLst>
              </p:cNvPr>
              <p:cNvSpPr>
                <a:spLocks noGrp="1" noRot="1" noChangeAspect="1" noMove="1" noResize="1" noEditPoints="1" noAdjustHandles="1" noChangeArrowheads="1" noChangeShapeType="1" noTextEdit="1"/>
              </p:cNvSpPr>
              <p:nvPr>
                <p:ph idx="1"/>
              </p:nvPr>
            </p:nvSpPr>
            <p:spPr>
              <a:xfrm>
                <a:off x="628649" y="1259273"/>
                <a:ext cx="10974771" cy="5200045"/>
              </a:xfrm>
              <a:blipFill>
                <a:blip r:embed="rId2"/>
                <a:stretch>
                  <a:fillRect l="-833" t="-1641"/>
                </a:stretch>
              </a:blipFill>
              <a:ln w="38100">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12</a:t>
            </a:fld>
            <a:endParaRPr lang="en-US" dirty="0"/>
          </a:p>
        </p:txBody>
      </p:sp>
      <p:sp>
        <p:nvSpPr>
          <p:cNvPr id="5" name="Oval 3">
            <a:extLst>
              <a:ext uri="{FF2B5EF4-FFF2-40B4-BE49-F238E27FC236}">
                <a16:creationId xmlns:a16="http://schemas.microsoft.com/office/drawing/2014/main" id="{37CB1FEF-4F31-4B19-9573-CAA8F58BF739}"/>
              </a:ext>
            </a:extLst>
          </p:cNvPr>
          <p:cNvSpPr>
            <a:spLocks noChangeAspect="1" noChangeArrowheads="1"/>
          </p:cNvSpPr>
          <p:nvPr/>
        </p:nvSpPr>
        <p:spPr bwMode="auto">
          <a:xfrm>
            <a:off x="23058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CCC2ADFF-0A56-42F9-ABF1-5AC9E6BCD8F8}"/>
              </a:ext>
            </a:extLst>
          </p:cNvPr>
          <p:cNvSpPr>
            <a:spLocks noChangeAspect="1" noChangeArrowheads="1"/>
          </p:cNvSpPr>
          <p:nvPr/>
        </p:nvSpPr>
        <p:spPr bwMode="auto">
          <a:xfrm>
            <a:off x="4439444"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25541561-3893-47B9-86CF-61978027C73D}"/>
              </a:ext>
            </a:extLst>
          </p:cNvPr>
          <p:cNvSpPr>
            <a:spLocks noChangeAspect="1" noChangeArrowheads="1"/>
          </p:cNvSpPr>
          <p:nvPr/>
        </p:nvSpPr>
        <p:spPr bwMode="auto">
          <a:xfrm>
            <a:off x="44394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F871C324-436D-4BCB-8AEF-B369846B5C22}"/>
              </a:ext>
            </a:extLst>
          </p:cNvPr>
          <p:cNvCxnSpPr>
            <a:cxnSpLocks noChangeShapeType="1"/>
            <a:stCxn id="5" idx="7"/>
            <a:endCxn id="6" idx="3"/>
          </p:cNvCxnSpPr>
          <p:nvPr/>
        </p:nvCxnSpPr>
        <p:spPr bwMode="auto">
          <a:xfrm flipV="1">
            <a:off x="2536031" y="3511496"/>
            <a:ext cx="1943100" cy="112077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8BD57F71-0637-44EB-B02A-BB9718CE8D90}"/>
              </a:ext>
            </a:extLst>
          </p:cNvPr>
          <p:cNvCxnSpPr>
            <a:cxnSpLocks noChangeShapeType="1"/>
            <a:stCxn id="5" idx="6"/>
            <a:endCxn id="7" idx="2"/>
          </p:cNvCxnSpPr>
          <p:nvPr/>
        </p:nvCxnSpPr>
        <p:spPr bwMode="auto">
          <a:xfrm>
            <a:off x="2575719" y="4727520"/>
            <a:ext cx="18637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54C0A458-CE98-4106-A2C3-38F0D1930BA6}"/>
              </a:ext>
            </a:extLst>
          </p:cNvPr>
          <p:cNvCxnSpPr>
            <a:cxnSpLocks noChangeShapeType="1"/>
            <a:stCxn id="6" idx="4"/>
            <a:endCxn id="7" idx="0"/>
          </p:cNvCxnSpPr>
          <p:nvPr/>
        </p:nvCxnSpPr>
        <p:spPr bwMode="auto">
          <a:xfrm>
            <a:off x="4574381" y="3551182"/>
            <a:ext cx="0" cy="104140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5A3AD229-1E0F-43FC-9660-F34673C5F69C}"/>
              </a:ext>
            </a:extLst>
          </p:cNvPr>
          <p:cNvSpPr>
            <a:spLocks noChangeAspect="1" noChangeArrowheads="1"/>
          </p:cNvSpPr>
          <p:nvPr/>
        </p:nvSpPr>
        <p:spPr bwMode="auto">
          <a:xfrm>
            <a:off x="6838157"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5D0D243C-313B-4994-830D-5F2920DABCEB}"/>
              </a:ext>
            </a:extLst>
          </p:cNvPr>
          <p:cNvSpPr>
            <a:spLocks noChangeAspect="1" noChangeArrowheads="1"/>
          </p:cNvSpPr>
          <p:nvPr/>
        </p:nvSpPr>
        <p:spPr bwMode="auto">
          <a:xfrm>
            <a:off x="68381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D9C57769-BDEE-4C3C-95CA-F1CD785146B8}"/>
              </a:ext>
            </a:extLst>
          </p:cNvPr>
          <p:cNvCxnSpPr>
            <a:cxnSpLocks noChangeShapeType="1"/>
            <a:stCxn id="11" idx="4"/>
            <a:endCxn id="12" idx="0"/>
          </p:cNvCxnSpPr>
          <p:nvPr/>
        </p:nvCxnSpPr>
        <p:spPr bwMode="auto">
          <a:xfrm>
            <a:off x="6973093" y="3551182"/>
            <a:ext cx="0" cy="1041400"/>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E4E3D415-D582-4018-9221-2FE340E678DF}"/>
              </a:ext>
            </a:extLst>
          </p:cNvPr>
          <p:cNvSpPr>
            <a:spLocks noChangeAspect="1" noChangeArrowheads="1"/>
          </p:cNvSpPr>
          <p:nvPr/>
        </p:nvSpPr>
        <p:spPr bwMode="auto">
          <a:xfrm>
            <a:off x="89336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65B9F8AD-1596-412D-B8F6-C6A8CA121544}"/>
              </a:ext>
            </a:extLst>
          </p:cNvPr>
          <p:cNvCxnSpPr>
            <a:cxnSpLocks noChangeShapeType="1"/>
            <a:stCxn id="11" idx="6"/>
            <a:endCxn id="14" idx="1"/>
          </p:cNvCxnSpPr>
          <p:nvPr/>
        </p:nvCxnSpPr>
        <p:spPr bwMode="auto">
          <a:xfrm>
            <a:off x="7108031" y="3416246"/>
            <a:ext cx="1865312"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70960883-85D0-41B4-AB79-89F4C90C385E}"/>
              </a:ext>
            </a:extLst>
          </p:cNvPr>
          <p:cNvCxnSpPr>
            <a:cxnSpLocks noChangeShapeType="1"/>
            <a:stCxn id="12" idx="6"/>
            <a:endCxn id="14" idx="2"/>
          </p:cNvCxnSpPr>
          <p:nvPr/>
        </p:nvCxnSpPr>
        <p:spPr bwMode="auto">
          <a:xfrm>
            <a:off x="7108032" y="4727520"/>
            <a:ext cx="18256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7266BD41-D5EC-48E0-8B20-FD16FFA2DB68}"/>
              </a:ext>
            </a:extLst>
          </p:cNvPr>
          <p:cNvCxnSpPr>
            <a:cxnSpLocks noChangeShapeType="1"/>
            <a:stCxn id="12" idx="2"/>
            <a:endCxn id="6" idx="6"/>
          </p:cNvCxnSpPr>
          <p:nvPr/>
        </p:nvCxnSpPr>
        <p:spPr bwMode="auto">
          <a:xfrm flipH="1" flipV="1">
            <a:off x="4709318" y="3416246"/>
            <a:ext cx="2128838" cy="1311275"/>
          </a:xfrm>
          <a:prstGeom prst="straightConnector1">
            <a:avLst/>
          </a:prstGeom>
          <a:noFill/>
          <a:ln w="38100">
            <a:solidFill>
              <a:srgbClr val="0066CC"/>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0A068EDF-4B4C-4908-8B0A-1A167F1173BF}"/>
              </a:ext>
            </a:extLst>
          </p:cNvPr>
          <p:cNvCxnSpPr>
            <a:cxnSpLocks noChangeShapeType="1"/>
            <a:stCxn id="11" idx="2"/>
            <a:endCxn id="7" idx="7"/>
          </p:cNvCxnSpPr>
          <p:nvPr/>
        </p:nvCxnSpPr>
        <p:spPr bwMode="auto">
          <a:xfrm flipH="1">
            <a:off x="4669632" y="3416246"/>
            <a:ext cx="2168525"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BCCB1FC9-8A3E-450A-ACE5-AD55A6999062}"/>
              </a:ext>
            </a:extLst>
          </p:cNvPr>
          <p:cNvSpPr txBox="1">
            <a:spLocks noChangeArrowheads="1"/>
          </p:cNvSpPr>
          <p:nvPr/>
        </p:nvSpPr>
        <p:spPr bwMode="auto">
          <a:xfrm>
            <a:off x="3347655" y="4613220"/>
            <a:ext cx="396463"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20" name="Text Box 18">
            <a:extLst>
              <a:ext uri="{FF2B5EF4-FFF2-40B4-BE49-F238E27FC236}">
                <a16:creationId xmlns:a16="http://schemas.microsoft.com/office/drawing/2014/main" id="{336A0AFD-B51C-42EB-8A02-69F21D377838}"/>
              </a:ext>
            </a:extLst>
          </p:cNvPr>
          <p:cNvSpPr txBox="1">
            <a:spLocks noChangeArrowheads="1"/>
          </p:cNvSpPr>
          <p:nvPr/>
        </p:nvSpPr>
        <p:spPr bwMode="auto">
          <a:xfrm>
            <a:off x="3256859" y="3911544"/>
            <a:ext cx="542925"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36FAD851-8799-4D41-A1E0-D51C5F11E2ED}"/>
              </a:ext>
            </a:extLst>
          </p:cNvPr>
          <p:cNvSpPr txBox="1">
            <a:spLocks noChangeArrowheads="1"/>
          </p:cNvSpPr>
          <p:nvPr/>
        </p:nvSpPr>
        <p:spPr bwMode="auto">
          <a:xfrm>
            <a:off x="4341019" y="3917895"/>
            <a:ext cx="430212"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22" name="Text Box 20">
            <a:extLst>
              <a:ext uri="{FF2B5EF4-FFF2-40B4-BE49-F238E27FC236}">
                <a16:creationId xmlns:a16="http://schemas.microsoft.com/office/drawing/2014/main" id="{E9338E11-CCD3-41CA-9312-4B05F58DD1BC}"/>
              </a:ext>
            </a:extLst>
          </p:cNvPr>
          <p:cNvSpPr txBox="1">
            <a:spLocks noChangeArrowheads="1"/>
          </p:cNvSpPr>
          <p:nvPr/>
        </p:nvSpPr>
        <p:spPr bwMode="auto">
          <a:xfrm>
            <a:off x="2255043" y="42449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7B0DEA70-1F64-4418-8844-6C6406518F31}"/>
              </a:ext>
            </a:extLst>
          </p:cNvPr>
          <p:cNvSpPr txBox="1">
            <a:spLocks noChangeArrowheads="1"/>
          </p:cNvSpPr>
          <p:nvPr/>
        </p:nvSpPr>
        <p:spPr bwMode="auto">
          <a:xfrm>
            <a:off x="4382293" y="294634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A98060C2-56A5-4F65-9B41-80372EF0F368}"/>
              </a:ext>
            </a:extLst>
          </p:cNvPr>
          <p:cNvSpPr txBox="1">
            <a:spLocks noChangeArrowheads="1"/>
          </p:cNvSpPr>
          <p:nvPr/>
        </p:nvSpPr>
        <p:spPr bwMode="auto">
          <a:xfrm>
            <a:off x="8918135" y="492823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38C7648A-F139-4280-AB04-D04AD18ED573}"/>
              </a:ext>
            </a:extLst>
          </p:cNvPr>
          <p:cNvSpPr txBox="1">
            <a:spLocks noChangeArrowheads="1"/>
          </p:cNvSpPr>
          <p:nvPr/>
        </p:nvSpPr>
        <p:spPr bwMode="auto">
          <a:xfrm>
            <a:off x="6790531" y="291300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18DD4323-B6F1-49C7-A66A-7BA783B98274}"/>
              </a:ext>
            </a:extLst>
          </p:cNvPr>
          <p:cNvSpPr txBox="1">
            <a:spLocks noChangeArrowheads="1"/>
          </p:cNvSpPr>
          <p:nvPr/>
        </p:nvSpPr>
        <p:spPr bwMode="auto">
          <a:xfrm>
            <a:off x="7866485" y="3911545"/>
            <a:ext cx="40200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B2753D58-82AE-450E-B203-3BDFA5A9C0F9}"/>
              </a:ext>
            </a:extLst>
          </p:cNvPr>
          <p:cNvSpPr txBox="1">
            <a:spLocks noChangeArrowheads="1"/>
          </p:cNvSpPr>
          <p:nvPr/>
        </p:nvSpPr>
        <p:spPr bwMode="auto">
          <a:xfrm>
            <a:off x="4387056" y="493865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2DDB1201-ADF0-412B-BA23-A03520029845}"/>
              </a:ext>
            </a:extLst>
          </p:cNvPr>
          <p:cNvSpPr txBox="1">
            <a:spLocks noChangeArrowheads="1"/>
          </p:cNvSpPr>
          <p:nvPr/>
        </p:nvSpPr>
        <p:spPr bwMode="auto">
          <a:xfrm>
            <a:off x="6798468" y="49434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362B7E4B-918B-4812-8393-C402820025FF}"/>
              </a:ext>
            </a:extLst>
          </p:cNvPr>
          <p:cNvSpPr txBox="1">
            <a:spLocks noChangeArrowheads="1"/>
          </p:cNvSpPr>
          <p:nvPr/>
        </p:nvSpPr>
        <p:spPr bwMode="auto">
          <a:xfrm>
            <a:off x="5142705" y="3627382"/>
            <a:ext cx="430211" cy="307777"/>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33" name="Text Box 31">
            <a:extLst>
              <a:ext uri="{FF2B5EF4-FFF2-40B4-BE49-F238E27FC236}">
                <a16:creationId xmlns:a16="http://schemas.microsoft.com/office/drawing/2014/main" id="{CF6E61DE-9C19-41C2-AE99-E78DDA907054}"/>
              </a:ext>
            </a:extLst>
          </p:cNvPr>
          <p:cNvSpPr txBox="1">
            <a:spLocks noChangeArrowheads="1"/>
          </p:cNvSpPr>
          <p:nvPr/>
        </p:nvSpPr>
        <p:spPr bwMode="auto">
          <a:xfrm>
            <a:off x="7776368" y="4597345"/>
            <a:ext cx="44621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89B87E67-91BD-4256-853C-06D65533024B}"/>
              </a:ext>
            </a:extLst>
          </p:cNvPr>
          <p:cNvSpPr txBox="1">
            <a:spLocks noChangeArrowheads="1"/>
          </p:cNvSpPr>
          <p:nvPr/>
        </p:nvSpPr>
        <p:spPr bwMode="auto">
          <a:xfrm>
            <a:off x="6049455" y="3630557"/>
            <a:ext cx="366426"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21761C45-748A-4A35-88BA-548589438FF9}"/>
              </a:ext>
            </a:extLst>
          </p:cNvPr>
          <p:cNvSpPr txBox="1">
            <a:spLocks noChangeArrowheads="1"/>
          </p:cNvSpPr>
          <p:nvPr/>
        </p:nvSpPr>
        <p:spPr bwMode="auto">
          <a:xfrm>
            <a:off x="6790531" y="4029020"/>
            <a:ext cx="38100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34" name="TextBox 33">
            <a:extLst>
              <a:ext uri="{FF2B5EF4-FFF2-40B4-BE49-F238E27FC236}">
                <a16:creationId xmlns:a16="http://schemas.microsoft.com/office/drawing/2014/main" id="{74C0B19A-E8D3-4C66-8B85-738AB23D00FE}"/>
              </a:ext>
            </a:extLst>
          </p:cNvPr>
          <p:cNvSpPr txBox="1"/>
          <p:nvPr/>
        </p:nvSpPr>
        <p:spPr>
          <a:xfrm>
            <a:off x="1737431" y="3104162"/>
            <a:ext cx="1648849" cy="707886"/>
          </a:xfrm>
          <a:prstGeom prst="rect">
            <a:avLst/>
          </a:prstGeom>
          <a:noFill/>
        </p:spPr>
        <p:txBody>
          <a:bodyPr wrap="none" rtlCol="0">
            <a:spAutoFit/>
          </a:bodyPr>
          <a:lstStyle/>
          <a:p>
            <a:r>
              <a:rPr lang="en-US" sz="2000" dirty="0">
                <a:solidFill>
                  <a:srgbClr val="0066CC"/>
                </a:solidFill>
              </a:rPr>
              <a:t>Excess supply</a:t>
            </a:r>
            <a:r>
              <a:rPr lang="en-US" sz="2000" dirty="0"/>
              <a:t> </a:t>
            </a:r>
          </a:p>
          <a:p>
            <a:r>
              <a:rPr lang="en-US" sz="2000" dirty="0"/>
              <a:t> </a:t>
            </a:r>
            <a:r>
              <a:rPr lang="en-US" sz="2000" b="1" dirty="0">
                <a:solidFill>
                  <a:srgbClr val="0066CC"/>
                </a:solidFill>
              </a:rPr>
              <a:t>15 – 10 = 5</a:t>
            </a:r>
          </a:p>
        </p:txBody>
      </p:sp>
      <p:sp>
        <p:nvSpPr>
          <p:cNvPr id="35" name="TextBox 34">
            <a:extLst>
              <a:ext uri="{FF2B5EF4-FFF2-40B4-BE49-F238E27FC236}">
                <a16:creationId xmlns:a16="http://schemas.microsoft.com/office/drawing/2014/main" id="{5C640FED-EF5A-4231-97CD-7F3FCE5B24C6}"/>
              </a:ext>
            </a:extLst>
          </p:cNvPr>
          <p:cNvSpPr txBox="1"/>
          <p:nvPr/>
        </p:nvSpPr>
        <p:spPr>
          <a:xfrm>
            <a:off x="5572916" y="5494223"/>
            <a:ext cx="3887603" cy="400110"/>
          </a:xfrm>
          <a:prstGeom prst="rect">
            <a:avLst/>
          </a:prstGeom>
          <a:noFill/>
        </p:spPr>
        <p:txBody>
          <a:bodyPr wrap="none" rtlCol="0">
            <a:spAutoFit/>
          </a:bodyPr>
          <a:lstStyle/>
          <a:p>
            <a:r>
              <a:rPr lang="en-US" sz="2000" dirty="0">
                <a:solidFill>
                  <a:srgbClr val="0066CC"/>
                </a:solidFill>
              </a:rPr>
              <a:t>Cut capacity </a:t>
            </a:r>
            <a:r>
              <a:rPr lang="en-US" sz="2000" b="1" dirty="0">
                <a:solidFill>
                  <a:srgbClr val="0066CC"/>
                </a:solidFill>
              </a:rPr>
              <a:t>= 4 &lt; 5 </a:t>
            </a:r>
            <a:r>
              <a:rPr lang="en-US" sz="2000" dirty="0">
                <a:solidFill>
                  <a:srgbClr val="0066CC"/>
                </a:solidFill>
              </a:rPr>
              <a:t>= Excess supply</a:t>
            </a:r>
          </a:p>
        </p:txBody>
      </p:sp>
    </p:spTree>
    <p:extLst>
      <p:ext uri="{BB962C8B-B14F-4D97-AF65-F5344CB8AC3E}">
        <p14:creationId xmlns:p14="http://schemas.microsoft.com/office/powerpoint/2010/main" val="79442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a:extLst>
              <a:ext uri="{FF2B5EF4-FFF2-40B4-BE49-F238E27FC236}">
                <a16:creationId xmlns:a16="http://schemas.microsoft.com/office/drawing/2014/main" id="{57478122-F528-4C74-9F8B-07A7A12E5302}"/>
              </a:ext>
            </a:extLst>
          </p:cNvPr>
          <p:cNvSpPr>
            <a:spLocks noGrp="1" noChangeArrowheads="1"/>
          </p:cNvSpPr>
          <p:nvPr>
            <p:ph type="title"/>
          </p:nvPr>
        </p:nvSpPr>
        <p:spPr/>
        <p:txBody>
          <a:bodyPr/>
          <a:lstStyle/>
          <a:p>
            <a:r>
              <a:rPr lang="en-US" altLang="en-US" dirty="0"/>
              <a:t>Image Segmentation</a:t>
            </a:r>
          </a:p>
        </p:txBody>
      </p:sp>
      <p:sp>
        <p:nvSpPr>
          <p:cNvPr id="755715" name="Rectangle 3">
            <a:extLst>
              <a:ext uri="{FF2B5EF4-FFF2-40B4-BE49-F238E27FC236}">
                <a16:creationId xmlns:a16="http://schemas.microsoft.com/office/drawing/2014/main" id="{FC442B7A-5120-4C7E-B3C3-01CE169D79C4}"/>
              </a:ext>
            </a:extLst>
          </p:cNvPr>
          <p:cNvSpPr>
            <a:spLocks noGrp="1" noChangeArrowheads="1"/>
          </p:cNvSpPr>
          <p:nvPr>
            <p:ph type="body" idx="1"/>
          </p:nvPr>
        </p:nvSpPr>
        <p:spPr>
          <a:xfrm>
            <a:off x="628650" y="1408129"/>
            <a:ext cx="10628630" cy="5200045"/>
          </a:xfrm>
        </p:spPr>
        <p:txBody>
          <a:bodyPr/>
          <a:lstStyle/>
          <a:p>
            <a:pPr marL="0" indent="0">
              <a:buNone/>
            </a:pPr>
            <a:r>
              <a:rPr lang="en-US" altLang="en-US" sz="2800" b="1" dirty="0">
                <a:solidFill>
                  <a:srgbClr val="695082"/>
                </a:solidFill>
              </a:rPr>
              <a:t>Image segmentation:</a:t>
            </a:r>
          </a:p>
          <a:p>
            <a:pPr marL="457200" lvl="1" indent="0">
              <a:buNone/>
            </a:pPr>
            <a:r>
              <a:rPr lang="en-US" altLang="en-US" b="1" dirty="0">
                <a:solidFill>
                  <a:srgbClr val="0066CC"/>
                </a:solidFill>
              </a:rPr>
              <a:t>Given:</a:t>
            </a:r>
            <a:r>
              <a:rPr lang="en-US" altLang="en-US" dirty="0"/>
              <a:t> an Image</a:t>
            </a:r>
          </a:p>
          <a:p>
            <a:pPr lvl="3"/>
            <a:r>
              <a:rPr lang="en-US" altLang="en-US" sz="2800" dirty="0"/>
              <a:t>a grid of pixels with RGB values </a:t>
            </a:r>
          </a:p>
          <a:p>
            <a:pPr marL="457200" lvl="1" indent="0">
              <a:buNone/>
            </a:pPr>
            <a:r>
              <a:rPr lang="en-US" altLang="en-US" b="1" dirty="0">
                <a:solidFill>
                  <a:srgbClr val="008000"/>
                </a:solidFill>
              </a:rPr>
              <a:t>Divide</a:t>
            </a:r>
            <a:r>
              <a:rPr lang="en-US" altLang="en-US" dirty="0"/>
              <a:t> image into coherent regions.</a:t>
            </a:r>
          </a:p>
          <a:p>
            <a:pPr lvl="1"/>
            <a:endParaRPr lang="en-US" altLang="en-US" dirty="0"/>
          </a:p>
          <a:p>
            <a:pPr lvl="1"/>
            <a:endParaRPr lang="en-US" altLang="en-US" dirty="0"/>
          </a:p>
          <a:p>
            <a:pPr marL="0" indent="0">
              <a:buNone/>
            </a:pPr>
            <a:r>
              <a:rPr lang="en-US" altLang="en-US" sz="2800" b="1" dirty="0">
                <a:solidFill>
                  <a:srgbClr val="C00000"/>
                </a:solidFill>
              </a:rPr>
              <a:t>Example:</a:t>
            </a:r>
            <a:r>
              <a:rPr lang="en-US" altLang="en-US" sz="2800" dirty="0"/>
              <a:t>  </a:t>
            </a:r>
            <a:r>
              <a:rPr lang="en-US" altLang="en-US" sz="2800" dirty="0">
                <a:solidFill>
                  <a:schemeClr val="tx1"/>
                </a:solidFill>
              </a:rPr>
              <a:t>Three people standing in front of complex background scene. 	       Identify each person as a coherent object.</a:t>
            </a:r>
          </a:p>
          <a:p>
            <a:pPr lvl="2"/>
            <a:endParaRPr lang="en-US" altLang="en-US" dirty="0"/>
          </a:p>
        </p:txBody>
      </p:sp>
      <p:sp>
        <p:nvSpPr>
          <p:cNvPr id="5" name="Rectangle 4">
            <a:extLst>
              <a:ext uri="{FF2B5EF4-FFF2-40B4-BE49-F238E27FC236}">
                <a16:creationId xmlns:a16="http://schemas.microsoft.com/office/drawing/2014/main" id="{23AE3FD3-64B4-450D-888E-6F526FD5B6B8}"/>
              </a:ext>
            </a:extLst>
          </p:cNvPr>
          <p:cNvSpPr>
            <a:spLocks noChangeArrowheads="1"/>
          </p:cNvSpPr>
          <p:nvPr/>
        </p:nvSpPr>
        <p:spPr bwMode="auto">
          <a:xfrm>
            <a:off x="82804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 name="Rectangle 5">
            <a:extLst>
              <a:ext uri="{FF2B5EF4-FFF2-40B4-BE49-F238E27FC236}">
                <a16:creationId xmlns:a16="http://schemas.microsoft.com/office/drawing/2014/main" id="{973959C5-6435-4AE7-9D0A-53461963F6F9}"/>
              </a:ext>
            </a:extLst>
          </p:cNvPr>
          <p:cNvSpPr>
            <a:spLocks noChangeArrowheads="1"/>
          </p:cNvSpPr>
          <p:nvPr/>
        </p:nvSpPr>
        <p:spPr bwMode="auto">
          <a:xfrm>
            <a:off x="85852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 name="Rectangle 6">
            <a:extLst>
              <a:ext uri="{FF2B5EF4-FFF2-40B4-BE49-F238E27FC236}">
                <a16:creationId xmlns:a16="http://schemas.microsoft.com/office/drawing/2014/main" id="{A556E673-E80F-4023-82C2-C4822547AFA8}"/>
              </a:ext>
            </a:extLst>
          </p:cNvPr>
          <p:cNvSpPr>
            <a:spLocks noChangeArrowheads="1"/>
          </p:cNvSpPr>
          <p:nvPr/>
        </p:nvSpPr>
        <p:spPr bwMode="auto">
          <a:xfrm>
            <a:off x="88900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8" name="Rectangle 7">
            <a:extLst>
              <a:ext uri="{FF2B5EF4-FFF2-40B4-BE49-F238E27FC236}">
                <a16:creationId xmlns:a16="http://schemas.microsoft.com/office/drawing/2014/main" id="{F5EE3267-38D9-4568-8255-D8ADF4CAD7BF}"/>
              </a:ext>
            </a:extLst>
          </p:cNvPr>
          <p:cNvSpPr>
            <a:spLocks noChangeArrowheads="1"/>
          </p:cNvSpPr>
          <p:nvPr/>
        </p:nvSpPr>
        <p:spPr bwMode="auto">
          <a:xfrm>
            <a:off x="91948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9" name="Rectangle 8">
            <a:extLst>
              <a:ext uri="{FF2B5EF4-FFF2-40B4-BE49-F238E27FC236}">
                <a16:creationId xmlns:a16="http://schemas.microsoft.com/office/drawing/2014/main" id="{A9DA7979-C3FC-428B-9421-DAC40C08D51C}"/>
              </a:ext>
            </a:extLst>
          </p:cNvPr>
          <p:cNvSpPr>
            <a:spLocks noChangeArrowheads="1"/>
          </p:cNvSpPr>
          <p:nvPr/>
        </p:nvSpPr>
        <p:spPr bwMode="auto">
          <a:xfrm>
            <a:off x="94996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0" name="Rectangle 9">
            <a:extLst>
              <a:ext uri="{FF2B5EF4-FFF2-40B4-BE49-F238E27FC236}">
                <a16:creationId xmlns:a16="http://schemas.microsoft.com/office/drawing/2014/main" id="{942B9269-96E5-42F0-B721-B4AB419B1BC4}"/>
              </a:ext>
            </a:extLst>
          </p:cNvPr>
          <p:cNvSpPr>
            <a:spLocks noChangeArrowheads="1"/>
          </p:cNvSpPr>
          <p:nvPr/>
        </p:nvSpPr>
        <p:spPr bwMode="auto">
          <a:xfrm>
            <a:off x="98044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1" name="Rectangle 10">
            <a:extLst>
              <a:ext uri="{FF2B5EF4-FFF2-40B4-BE49-F238E27FC236}">
                <a16:creationId xmlns:a16="http://schemas.microsoft.com/office/drawing/2014/main" id="{21CE3685-BCBE-4A53-9AB4-6FD21B9F9531}"/>
              </a:ext>
            </a:extLst>
          </p:cNvPr>
          <p:cNvSpPr>
            <a:spLocks noChangeArrowheads="1"/>
          </p:cNvSpPr>
          <p:nvPr/>
        </p:nvSpPr>
        <p:spPr bwMode="auto">
          <a:xfrm>
            <a:off x="101092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Rectangle 11">
            <a:extLst>
              <a:ext uri="{FF2B5EF4-FFF2-40B4-BE49-F238E27FC236}">
                <a16:creationId xmlns:a16="http://schemas.microsoft.com/office/drawing/2014/main" id="{B67D775D-BFBC-4C61-AD6B-A956F68DFEF4}"/>
              </a:ext>
            </a:extLst>
          </p:cNvPr>
          <p:cNvSpPr>
            <a:spLocks noChangeArrowheads="1"/>
          </p:cNvSpPr>
          <p:nvPr/>
        </p:nvSpPr>
        <p:spPr bwMode="auto">
          <a:xfrm>
            <a:off x="10414000" y="434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Rectangle 12">
            <a:extLst>
              <a:ext uri="{FF2B5EF4-FFF2-40B4-BE49-F238E27FC236}">
                <a16:creationId xmlns:a16="http://schemas.microsoft.com/office/drawing/2014/main" id="{7D74B6E4-28F2-434B-BD0E-0BE4ADF8BFA0}"/>
              </a:ext>
            </a:extLst>
          </p:cNvPr>
          <p:cNvSpPr>
            <a:spLocks noChangeArrowheads="1"/>
          </p:cNvSpPr>
          <p:nvPr/>
        </p:nvSpPr>
        <p:spPr bwMode="auto">
          <a:xfrm>
            <a:off x="82804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Rectangle 13">
            <a:extLst>
              <a:ext uri="{FF2B5EF4-FFF2-40B4-BE49-F238E27FC236}">
                <a16:creationId xmlns:a16="http://schemas.microsoft.com/office/drawing/2014/main" id="{0CE829DE-E9F1-4F5E-8896-8D567E6CB9CE}"/>
              </a:ext>
            </a:extLst>
          </p:cNvPr>
          <p:cNvSpPr>
            <a:spLocks noChangeArrowheads="1"/>
          </p:cNvSpPr>
          <p:nvPr/>
        </p:nvSpPr>
        <p:spPr bwMode="auto">
          <a:xfrm>
            <a:off x="85852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5" name="Rectangle 14">
            <a:extLst>
              <a:ext uri="{FF2B5EF4-FFF2-40B4-BE49-F238E27FC236}">
                <a16:creationId xmlns:a16="http://schemas.microsoft.com/office/drawing/2014/main" id="{5A3149F7-B4CF-43BF-9165-DE524DC31ABA}"/>
              </a:ext>
            </a:extLst>
          </p:cNvPr>
          <p:cNvSpPr>
            <a:spLocks noChangeArrowheads="1"/>
          </p:cNvSpPr>
          <p:nvPr/>
        </p:nvSpPr>
        <p:spPr bwMode="auto">
          <a:xfrm>
            <a:off x="88900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6" name="Rectangle 15">
            <a:extLst>
              <a:ext uri="{FF2B5EF4-FFF2-40B4-BE49-F238E27FC236}">
                <a16:creationId xmlns:a16="http://schemas.microsoft.com/office/drawing/2014/main" id="{2CE72E33-5B84-4175-931C-3D6C9D2B0C74}"/>
              </a:ext>
            </a:extLst>
          </p:cNvPr>
          <p:cNvSpPr>
            <a:spLocks noChangeArrowheads="1"/>
          </p:cNvSpPr>
          <p:nvPr/>
        </p:nvSpPr>
        <p:spPr bwMode="auto">
          <a:xfrm>
            <a:off x="91948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7" name="Rectangle 16">
            <a:extLst>
              <a:ext uri="{FF2B5EF4-FFF2-40B4-BE49-F238E27FC236}">
                <a16:creationId xmlns:a16="http://schemas.microsoft.com/office/drawing/2014/main" id="{B5E84787-5F90-4EE2-8347-16F10F604346}"/>
              </a:ext>
            </a:extLst>
          </p:cNvPr>
          <p:cNvSpPr>
            <a:spLocks noChangeArrowheads="1"/>
          </p:cNvSpPr>
          <p:nvPr/>
        </p:nvSpPr>
        <p:spPr bwMode="auto">
          <a:xfrm>
            <a:off x="94996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8" name="Rectangle 17">
            <a:extLst>
              <a:ext uri="{FF2B5EF4-FFF2-40B4-BE49-F238E27FC236}">
                <a16:creationId xmlns:a16="http://schemas.microsoft.com/office/drawing/2014/main" id="{89DFA42A-FEE1-41DA-B371-14E590377A07}"/>
              </a:ext>
            </a:extLst>
          </p:cNvPr>
          <p:cNvSpPr>
            <a:spLocks noChangeArrowheads="1"/>
          </p:cNvSpPr>
          <p:nvPr/>
        </p:nvSpPr>
        <p:spPr bwMode="auto">
          <a:xfrm>
            <a:off x="98044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9" name="Rectangle 18">
            <a:extLst>
              <a:ext uri="{FF2B5EF4-FFF2-40B4-BE49-F238E27FC236}">
                <a16:creationId xmlns:a16="http://schemas.microsoft.com/office/drawing/2014/main" id="{8DA423F2-11F0-41E5-A43E-AC00A2A63969}"/>
              </a:ext>
            </a:extLst>
          </p:cNvPr>
          <p:cNvSpPr>
            <a:spLocks noChangeArrowheads="1"/>
          </p:cNvSpPr>
          <p:nvPr/>
        </p:nvSpPr>
        <p:spPr bwMode="auto">
          <a:xfrm>
            <a:off x="101092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0" name="Rectangle 19">
            <a:extLst>
              <a:ext uri="{FF2B5EF4-FFF2-40B4-BE49-F238E27FC236}">
                <a16:creationId xmlns:a16="http://schemas.microsoft.com/office/drawing/2014/main" id="{3FD2DF69-F04D-4FB9-8A44-C41BF1FD7825}"/>
              </a:ext>
            </a:extLst>
          </p:cNvPr>
          <p:cNvSpPr>
            <a:spLocks noChangeArrowheads="1"/>
          </p:cNvSpPr>
          <p:nvPr/>
        </p:nvSpPr>
        <p:spPr bwMode="auto">
          <a:xfrm>
            <a:off x="10414000" y="739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1" name="Rectangle 20">
            <a:extLst>
              <a:ext uri="{FF2B5EF4-FFF2-40B4-BE49-F238E27FC236}">
                <a16:creationId xmlns:a16="http://schemas.microsoft.com/office/drawing/2014/main" id="{5D759EC2-75F6-4394-BCDC-46F63933B67A}"/>
              </a:ext>
            </a:extLst>
          </p:cNvPr>
          <p:cNvSpPr>
            <a:spLocks noChangeArrowheads="1"/>
          </p:cNvSpPr>
          <p:nvPr/>
        </p:nvSpPr>
        <p:spPr bwMode="auto">
          <a:xfrm>
            <a:off x="82804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2" name="Rectangle 21">
            <a:extLst>
              <a:ext uri="{FF2B5EF4-FFF2-40B4-BE49-F238E27FC236}">
                <a16:creationId xmlns:a16="http://schemas.microsoft.com/office/drawing/2014/main" id="{48448274-EB16-4229-A82F-4CC244F3B1D9}"/>
              </a:ext>
            </a:extLst>
          </p:cNvPr>
          <p:cNvSpPr>
            <a:spLocks noChangeArrowheads="1"/>
          </p:cNvSpPr>
          <p:nvPr/>
        </p:nvSpPr>
        <p:spPr bwMode="auto">
          <a:xfrm>
            <a:off x="85852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3" name="Rectangle 22">
            <a:extLst>
              <a:ext uri="{FF2B5EF4-FFF2-40B4-BE49-F238E27FC236}">
                <a16:creationId xmlns:a16="http://schemas.microsoft.com/office/drawing/2014/main" id="{C218AB62-FE91-45BE-A155-D2AE4FEBA383}"/>
              </a:ext>
            </a:extLst>
          </p:cNvPr>
          <p:cNvSpPr>
            <a:spLocks noChangeArrowheads="1"/>
          </p:cNvSpPr>
          <p:nvPr/>
        </p:nvSpPr>
        <p:spPr bwMode="auto">
          <a:xfrm>
            <a:off x="88900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4" name="Rectangle 23">
            <a:extLst>
              <a:ext uri="{FF2B5EF4-FFF2-40B4-BE49-F238E27FC236}">
                <a16:creationId xmlns:a16="http://schemas.microsoft.com/office/drawing/2014/main" id="{0AB91D06-078B-4CCD-B155-E89B9B90F7E1}"/>
              </a:ext>
            </a:extLst>
          </p:cNvPr>
          <p:cNvSpPr>
            <a:spLocks noChangeArrowheads="1"/>
          </p:cNvSpPr>
          <p:nvPr/>
        </p:nvSpPr>
        <p:spPr bwMode="auto">
          <a:xfrm>
            <a:off x="91948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5" name="Rectangle 24">
            <a:extLst>
              <a:ext uri="{FF2B5EF4-FFF2-40B4-BE49-F238E27FC236}">
                <a16:creationId xmlns:a16="http://schemas.microsoft.com/office/drawing/2014/main" id="{E469886B-BE31-479C-9914-698084285AB8}"/>
              </a:ext>
            </a:extLst>
          </p:cNvPr>
          <p:cNvSpPr>
            <a:spLocks noChangeArrowheads="1"/>
          </p:cNvSpPr>
          <p:nvPr/>
        </p:nvSpPr>
        <p:spPr bwMode="auto">
          <a:xfrm>
            <a:off x="94996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6" name="Rectangle 25">
            <a:extLst>
              <a:ext uri="{FF2B5EF4-FFF2-40B4-BE49-F238E27FC236}">
                <a16:creationId xmlns:a16="http://schemas.microsoft.com/office/drawing/2014/main" id="{F21D1DCE-0379-42A4-AEDB-D541E68F2B39}"/>
              </a:ext>
            </a:extLst>
          </p:cNvPr>
          <p:cNvSpPr>
            <a:spLocks noChangeArrowheads="1"/>
          </p:cNvSpPr>
          <p:nvPr/>
        </p:nvSpPr>
        <p:spPr bwMode="auto">
          <a:xfrm>
            <a:off x="98044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7" name="Rectangle 26">
            <a:extLst>
              <a:ext uri="{FF2B5EF4-FFF2-40B4-BE49-F238E27FC236}">
                <a16:creationId xmlns:a16="http://schemas.microsoft.com/office/drawing/2014/main" id="{3C6AD7F8-417E-4B76-B07F-DE4350F554FB}"/>
              </a:ext>
            </a:extLst>
          </p:cNvPr>
          <p:cNvSpPr>
            <a:spLocks noChangeArrowheads="1"/>
          </p:cNvSpPr>
          <p:nvPr/>
        </p:nvSpPr>
        <p:spPr bwMode="auto">
          <a:xfrm>
            <a:off x="101092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8" name="Rectangle 27">
            <a:extLst>
              <a:ext uri="{FF2B5EF4-FFF2-40B4-BE49-F238E27FC236}">
                <a16:creationId xmlns:a16="http://schemas.microsoft.com/office/drawing/2014/main" id="{251C1075-3E60-4A0C-B0C0-F641DF8490B7}"/>
              </a:ext>
            </a:extLst>
          </p:cNvPr>
          <p:cNvSpPr>
            <a:spLocks noChangeArrowheads="1"/>
          </p:cNvSpPr>
          <p:nvPr/>
        </p:nvSpPr>
        <p:spPr bwMode="auto">
          <a:xfrm>
            <a:off x="10414000" y="1044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9" name="Rectangle 28">
            <a:extLst>
              <a:ext uri="{FF2B5EF4-FFF2-40B4-BE49-F238E27FC236}">
                <a16:creationId xmlns:a16="http://schemas.microsoft.com/office/drawing/2014/main" id="{653CD04F-12D2-41B1-A080-1B1B3BA5376D}"/>
              </a:ext>
            </a:extLst>
          </p:cNvPr>
          <p:cNvSpPr>
            <a:spLocks noChangeArrowheads="1"/>
          </p:cNvSpPr>
          <p:nvPr/>
        </p:nvSpPr>
        <p:spPr bwMode="auto">
          <a:xfrm>
            <a:off x="82804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0" name="Rectangle 29">
            <a:extLst>
              <a:ext uri="{FF2B5EF4-FFF2-40B4-BE49-F238E27FC236}">
                <a16:creationId xmlns:a16="http://schemas.microsoft.com/office/drawing/2014/main" id="{DFFF095C-E2D8-40B9-B204-8C529B665400}"/>
              </a:ext>
            </a:extLst>
          </p:cNvPr>
          <p:cNvSpPr>
            <a:spLocks noChangeArrowheads="1"/>
          </p:cNvSpPr>
          <p:nvPr/>
        </p:nvSpPr>
        <p:spPr bwMode="auto">
          <a:xfrm>
            <a:off x="85852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1" name="Rectangle 30">
            <a:extLst>
              <a:ext uri="{FF2B5EF4-FFF2-40B4-BE49-F238E27FC236}">
                <a16:creationId xmlns:a16="http://schemas.microsoft.com/office/drawing/2014/main" id="{A2181955-A099-4E0D-9D66-2B0E36732398}"/>
              </a:ext>
            </a:extLst>
          </p:cNvPr>
          <p:cNvSpPr>
            <a:spLocks noChangeArrowheads="1"/>
          </p:cNvSpPr>
          <p:nvPr/>
        </p:nvSpPr>
        <p:spPr bwMode="auto">
          <a:xfrm>
            <a:off x="88900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2" name="Rectangle 31">
            <a:extLst>
              <a:ext uri="{FF2B5EF4-FFF2-40B4-BE49-F238E27FC236}">
                <a16:creationId xmlns:a16="http://schemas.microsoft.com/office/drawing/2014/main" id="{6D126A34-993B-44E2-B8F4-05C45819FEC1}"/>
              </a:ext>
            </a:extLst>
          </p:cNvPr>
          <p:cNvSpPr>
            <a:spLocks noChangeArrowheads="1"/>
          </p:cNvSpPr>
          <p:nvPr/>
        </p:nvSpPr>
        <p:spPr bwMode="auto">
          <a:xfrm>
            <a:off x="91948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3" name="Rectangle 32">
            <a:extLst>
              <a:ext uri="{FF2B5EF4-FFF2-40B4-BE49-F238E27FC236}">
                <a16:creationId xmlns:a16="http://schemas.microsoft.com/office/drawing/2014/main" id="{BAC76EFC-AA3E-4A21-9A4D-D9CA4CCF0957}"/>
              </a:ext>
            </a:extLst>
          </p:cNvPr>
          <p:cNvSpPr>
            <a:spLocks noChangeArrowheads="1"/>
          </p:cNvSpPr>
          <p:nvPr/>
        </p:nvSpPr>
        <p:spPr bwMode="auto">
          <a:xfrm>
            <a:off x="94996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4" name="Rectangle 33">
            <a:extLst>
              <a:ext uri="{FF2B5EF4-FFF2-40B4-BE49-F238E27FC236}">
                <a16:creationId xmlns:a16="http://schemas.microsoft.com/office/drawing/2014/main" id="{0A308E79-5D95-45C2-B0C9-F70BBB8446BE}"/>
              </a:ext>
            </a:extLst>
          </p:cNvPr>
          <p:cNvSpPr>
            <a:spLocks noChangeArrowheads="1"/>
          </p:cNvSpPr>
          <p:nvPr/>
        </p:nvSpPr>
        <p:spPr bwMode="auto">
          <a:xfrm>
            <a:off x="98044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5" name="Rectangle 34">
            <a:extLst>
              <a:ext uri="{FF2B5EF4-FFF2-40B4-BE49-F238E27FC236}">
                <a16:creationId xmlns:a16="http://schemas.microsoft.com/office/drawing/2014/main" id="{AB9E9CA7-97DB-40F7-9AC1-7E5A0EB851B9}"/>
              </a:ext>
            </a:extLst>
          </p:cNvPr>
          <p:cNvSpPr>
            <a:spLocks noChangeArrowheads="1"/>
          </p:cNvSpPr>
          <p:nvPr/>
        </p:nvSpPr>
        <p:spPr bwMode="auto">
          <a:xfrm>
            <a:off x="101092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 name="Rectangle 35">
            <a:extLst>
              <a:ext uri="{FF2B5EF4-FFF2-40B4-BE49-F238E27FC236}">
                <a16:creationId xmlns:a16="http://schemas.microsoft.com/office/drawing/2014/main" id="{4A42D780-E66B-47E6-A4A4-0CB922493B5F}"/>
              </a:ext>
            </a:extLst>
          </p:cNvPr>
          <p:cNvSpPr>
            <a:spLocks noChangeArrowheads="1"/>
          </p:cNvSpPr>
          <p:nvPr/>
        </p:nvSpPr>
        <p:spPr bwMode="auto">
          <a:xfrm>
            <a:off x="10414000" y="13493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7" name="Rectangle 36">
            <a:extLst>
              <a:ext uri="{FF2B5EF4-FFF2-40B4-BE49-F238E27FC236}">
                <a16:creationId xmlns:a16="http://schemas.microsoft.com/office/drawing/2014/main" id="{7B342321-0963-4A33-B35A-97556207411B}"/>
              </a:ext>
            </a:extLst>
          </p:cNvPr>
          <p:cNvSpPr>
            <a:spLocks noChangeArrowheads="1"/>
          </p:cNvSpPr>
          <p:nvPr/>
        </p:nvSpPr>
        <p:spPr bwMode="auto">
          <a:xfrm>
            <a:off x="82804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8" name="Rectangle 37">
            <a:extLst>
              <a:ext uri="{FF2B5EF4-FFF2-40B4-BE49-F238E27FC236}">
                <a16:creationId xmlns:a16="http://schemas.microsoft.com/office/drawing/2014/main" id="{000D5893-6A94-41B7-BED4-FC6250135CF6}"/>
              </a:ext>
            </a:extLst>
          </p:cNvPr>
          <p:cNvSpPr>
            <a:spLocks noChangeArrowheads="1"/>
          </p:cNvSpPr>
          <p:nvPr/>
        </p:nvSpPr>
        <p:spPr bwMode="auto">
          <a:xfrm>
            <a:off x="85852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9" name="Rectangle 38">
            <a:extLst>
              <a:ext uri="{FF2B5EF4-FFF2-40B4-BE49-F238E27FC236}">
                <a16:creationId xmlns:a16="http://schemas.microsoft.com/office/drawing/2014/main" id="{1611FAAA-1885-4432-8BCD-92E2EFC46CFA}"/>
              </a:ext>
            </a:extLst>
          </p:cNvPr>
          <p:cNvSpPr>
            <a:spLocks noChangeArrowheads="1"/>
          </p:cNvSpPr>
          <p:nvPr/>
        </p:nvSpPr>
        <p:spPr bwMode="auto">
          <a:xfrm>
            <a:off x="88900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0" name="Rectangle 39">
            <a:extLst>
              <a:ext uri="{FF2B5EF4-FFF2-40B4-BE49-F238E27FC236}">
                <a16:creationId xmlns:a16="http://schemas.microsoft.com/office/drawing/2014/main" id="{111C8BF0-C53A-46CC-AD33-8C5C0FE3BE00}"/>
              </a:ext>
            </a:extLst>
          </p:cNvPr>
          <p:cNvSpPr>
            <a:spLocks noChangeArrowheads="1"/>
          </p:cNvSpPr>
          <p:nvPr/>
        </p:nvSpPr>
        <p:spPr bwMode="auto">
          <a:xfrm>
            <a:off x="91948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1" name="Rectangle 40">
            <a:extLst>
              <a:ext uri="{FF2B5EF4-FFF2-40B4-BE49-F238E27FC236}">
                <a16:creationId xmlns:a16="http://schemas.microsoft.com/office/drawing/2014/main" id="{6FFACB06-252B-430C-B51E-7BF7C66346EF}"/>
              </a:ext>
            </a:extLst>
          </p:cNvPr>
          <p:cNvSpPr>
            <a:spLocks noChangeArrowheads="1"/>
          </p:cNvSpPr>
          <p:nvPr/>
        </p:nvSpPr>
        <p:spPr bwMode="auto">
          <a:xfrm>
            <a:off x="94996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2" name="Rectangle 41">
            <a:extLst>
              <a:ext uri="{FF2B5EF4-FFF2-40B4-BE49-F238E27FC236}">
                <a16:creationId xmlns:a16="http://schemas.microsoft.com/office/drawing/2014/main" id="{B264E0F0-C03E-4BB3-8575-8A652AE2CB42}"/>
              </a:ext>
            </a:extLst>
          </p:cNvPr>
          <p:cNvSpPr>
            <a:spLocks noChangeArrowheads="1"/>
          </p:cNvSpPr>
          <p:nvPr/>
        </p:nvSpPr>
        <p:spPr bwMode="auto">
          <a:xfrm>
            <a:off x="98044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3" name="Rectangle 42">
            <a:extLst>
              <a:ext uri="{FF2B5EF4-FFF2-40B4-BE49-F238E27FC236}">
                <a16:creationId xmlns:a16="http://schemas.microsoft.com/office/drawing/2014/main" id="{8C8683A5-EDE3-4FAD-B0BF-0BD977271CF7}"/>
              </a:ext>
            </a:extLst>
          </p:cNvPr>
          <p:cNvSpPr>
            <a:spLocks noChangeArrowheads="1"/>
          </p:cNvSpPr>
          <p:nvPr/>
        </p:nvSpPr>
        <p:spPr bwMode="auto">
          <a:xfrm>
            <a:off x="101092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4" name="Rectangle 43">
            <a:extLst>
              <a:ext uri="{FF2B5EF4-FFF2-40B4-BE49-F238E27FC236}">
                <a16:creationId xmlns:a16="http://schemas.microsoft.com/office/drawing/2014/main" id="{23CAD135-487B-4CD0-9F51-ADEA80793491}"/>
              </a:ext>
            </a:extLst>
          </p:cNvPr>
          <p:cNvSpPr>
            <a:spLocks noChangeArrowheads="1"/>
          </p:cNvSpPr>
          <p:nvPr/>
        </p:nvSpPr>
        <p:spPr bwMode="auto">
          <a:xfrm>
            <a:off x="10414000" y="16541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5" name="Rectangle 44">
            <a:extLst>
              <a:ext uri="{FF2B5EF4-FFF2-40B4-BE49-F238E27FC236}">
                <a16:creationId xmlns:a16="http://schemas.microsoft.com/office/drawing/2014/main" id="{265E453E-59D2-4B10-9420-134C86D08EAD}"/>
              </a:ext>
            </a:extLst>
          </p:cNvPr>
          <p:cNvSpPr>
            <a:spLocks noChangeArrowheads="1"/>
          </p:cNvSpPr>
          <p:nvPr/>
        </p:nvSpPr>
        <p:spPr bwMode="auto">
          <a:xfrm>
            <a:off x="82804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6" name="Rectangle 45">
            <a:extLst>
              <a:ext uri="{FF2B5EF4-FFF2-40B4-BE49-F238E27FC236}">
                <a16:creationId xmlns:a16="http://schemas.microsoft.com/office/drawing/2014/main" id="{C38ABF3D-D5D9-43F4-B1FF-DA5C3E14E3E2}"/>
              </a:ext>
            </a:extLst>
          </p:cNvPr>
          <p:cNvSpPr>
            <a:spLocks noChangeArrowheads="1"/>
          </p:cNvSpPr>
          <p:nvPr/>
        </p:nvSpPr>
        <p:spPr bwMode="auto">
          <a:xfrm>
            <a:off x="85852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7" name="Rectangle 46">
            <a:extLst>
              <a:ext uri="{FF2B5EF4-FFF2-40B4-BE49-F238E27FC236}">
                <a16:creationId xmlns:a16="http://schemas.microsoft.com/office/drawing/2014/main" id="{9B6FFC13-ED89-4839-BF01-9A4D6056DCE7}"/>
              </a:ext>
            </a:extLst>
          </p:cNvPr>
          <p:cNvSpPr>
            <a:spLocks noChangeArrowheads="1"/>
          </p:cNvSpPr>
          <p:nvPr/>
        </p:nvSpPr>
        <p:spPr bwMode="auto">
          <a:xfrm>
            <a:off x="88900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8" name="Rectangle 47">
            <a:extLst>
              <a:ext uri="{FF2B5EF4-FFF2-40B4-BE49-F238E27FC236}">
                <a16:creationId xmlns:a16="http://schemas.microsoft.com/office/drawing/2014/main" id="{C94A1219-A1CB-4AD5-A4C6-980B00B67429}"/>
              </a:ext>
            </a:extLst>
          </p:cNvPr>
          <p:cNvSpPr>
            <a:spLocks noChangeArrowheads="1"/>
          </p:cNvSpPr>
          <p:nvPr/>
        </p:nvSpPr>
        <p:spPr bwMode="auto">
          <a:xfrm>
            <a:off x="91948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9" name="Rectangle 48">
            <a:extLst>
              <a:ext uri="{FF2B5EF4-FFF2-40B4-BE49-F238E27FC236}">
                <a16:creationId xmlns:a16="http://schemas.microsoft.com/office/drawing/2014/main" id="{2086856D-C4EE-470A-9EF4-434CC828E628}"/>
              </a:ext>
            </a:extLst>
          </p:cNvPr>
          <p:cNvSpPr>
            <a:spLocks noChangeArrowheads="1"/>
          </p:cNvSpPr>
          <p:nvPr/>
        </p:nvSpPr>
        <p:spPr bwMode="auto">
          <a:xfrm>
            <a:off x="94996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0" name="Rectangle 49">
            <a:extLst>
              <a:ext uri="{FF2B5EF4-FFF2-40B4-BE49-F238E27FC236}">
                <a16:creationId xmlns:a16="http://schemas.microsoft.com/office/drawing/2014/main" id="{9D65B10E-8EAD-4200-AA50-548A7ECD5A49}"/>
              </a:ext>
            </a:extLst>
          </p:cNvPr>
          <p:cNvSpPr>
            <a:spLocks noChangeArrowheads="1"/>
          </p:cNvSpPr>
          <p:nvPr/>
        </p:nvSpPr>
        <p:spPr bwMode="auto">
          <a:xfrm>
            <a:off x="98044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1" name="Rectangle 50">
            <a:extLst>
              <a:ext uri="{FF2B5EF4-FFF2-40B4-BE49-F238E27FC236}">
                <a16:creationId xmlns:a16="http://schemas.microsoft.com/office/drawing/2014/main" id="{34D87376-9B90-4507-8D32-5577A8BEC340}"/>
              </a:ext>
            </a:extLst>
          </p:cNvPr>
          <p:cNvSpPr>
            <a:spLocks noChangeArrowheads="1"/>
          </p:cNvSpPr>
          <p:nvPr/>
        </p:nvSpPr>
        <p:spPr bwMode="auto">
          <a:xfrm>
            <a:off x="101092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2" name="Rectangle 51">
            <a:extLst>
              <a:ext uri="{FF2B5EF4-FFF2-40B4-BE49-F238E27FC236}">
                <a16:creationId xmlns:a16="http://schemas.microsoft.com/office/drawing/2014/main" id="{D138C649-78D4-4C56-BE7E-AB0E375336A0}"/>
              </a:ext>
            </a:extLst>
          </p:cNvPr>
          <p:cNvSpPr>
            <a:spLocks noChangeArrowheads="1"/>
          </p:cNvSpPr>
          <p:nvPr/>
        </p:nvSpPr>
        <p:spPr bwMode="auto">
          <a:xfrm>
            <a:off x="10414000" y="19589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3" name="Rectangle 52">
            <a:extLst>
              <a:ext uri="{FF2B5EF4-FFF2-40B4-BE49-F238E27FC236}">
                <a16:creationId xmlns:a16="http://schemas.microsoft.com/office/drawing/2014/main" id="{1D686F29-46CE-4204-A375-D71A839E8494}"/>
              </a:ext>
            </a:extLst>
          </p:cNvPr>
          <p:cNvSpPr>
            <a:spLocks noChangeArrowheads="1"/>
          </p:cNvSpPr>
          <p:nvPr/>
        </p:nvSpPr>
        <p:spPr bwMode="auto">
          <a:xfrm>
            <a:off x="82804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4" name="Rectangle 53">
            <a:extLst>
              <a:ext uri="{FF2B5EF4-FFF2-40B4-BE49-F238E27FC236}">
                <a16:creationId xmlns:a16="http://schemas.microsoft.com/office/drawing/2014/main" id="{336A4246-2B9D-4771-B971-C273CB549E08}"/>
              </a:ext>
            </a:extLst>
          </p:cNvPr>
          <p:cNvSpPr>
            <a:spLocks noChangeArrowheads="1"/>
          </p:cNvSpPr>
          <p:nvPr/>
        </p:nvSpPr>
        <p:spPr bwMode="auto">
          <a:xfrm>
            <a:off x="85852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5" name="Rectangle 54">
            <a:extLst>
              <a:ext uri="{FF2B5EF4-FFF2-40B4-BE49-F238E27FC236}">
                <a16:creationId xmlns:a16="http://schemas.microsoft.com/office/drawing/2014/main" id="{F4B9ADA3-294F-4251-85F7-B4952CD6180B}"/>
              </a:ext>
            </a:extLst>
          </p:cNvPr>
          <p:cNvSpPr>
            <a:spLocks noChangeArrowheads="1"/>
          </p:cNvSpPr>
          <p:nvPr/>
        </p:nvSpPr>
        <p:spPr bwMode="auto">
          <a:xfrm>
            <a:off x="88900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6" name="Rectangle 55">
            <a:extLst>
              <a:ext uri="{FF2B5EF4-FFF2-40B4-BE49-F238E27FC236}">
                <a16:creationId xmlns:a16="http://schemas.microsoft.com/office/drawing/2014/main" id="{D5D68EAE-86D0-48D1-9C49-C60C810E95E0}"/>
              </a:ext>
            </a:extLst>
          </p:cNvPr>
          <p:cNvSpPr>
            <a:spLocks noChangeArrowheads="1"/>
          </p:cNvSpPr>
          <p:nvPr/>
        </p:nvSpPr>
        <p:spPr bwMode="auto">
          <a:xfrm>
            <a:off x="91948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7" name="Rectangle 56">
            <a:extLst>
              <a:ext uri="{FF2B5EF4-FFF2-40B4-BE49-F238E27FC236}">
                <a16:creationId xmlns:a16="http://schemas.microsoft.com/office/drawing/2014/main" id="{B6909A7C-186E-4913-9F6E-91D3D0704E67}"/>
              </a:ext>
            </a:extLst>
          </p:cNvPr>
          <p:cNvSpPr>
            <a:spLocks noChangeArrowheads="1"/>
          </p:cNvSpPr>
          <p:nvPr/>
        </p:nvSpPr>
        <p:spPr bwMode="auto">
          <a:xfrm>
            <a:off x="94996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8" name="Rectangle 57">
            <a:extLst>
              <a:ext uri="{FF2B5EF4-FFF2-40B4-BE49-F238E27FC236}">
                <a16:creationId xmlns:a16="http://schemas.microsoft.com/office/drawing/2014/main" id="{C341C791-AB15-479A-AC5B-124AB7D89B14}"/>
              </a:ext>
            </a:extLst>
          </p:cNvPr>
          <p:cNvSpPr>
            <a:spLocks noChangeArrowheads="1"/>
          </p:cNvSpPr>
          <p:nvPr/>
        </p:nvSpPr>
        <p:spPr bwMode="auto">
          <a:xfrm>
            <a:off x="98044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59" name="Rectangle 58">
            <a:extLst>
              <a:ext uri="{FF2B5EF4-FFF2-40B4-BE49-F238E27FC236}">
                <a16:creationId xmlns:a16="http://schemas.microsoft.com/office/drawing/2014/main" id="{7078A4D8-B5F2-4979-BC79-163778C8DDDE}"/>
              </a:ext>
            </a:extLst>
          </p:cNvPr>
          <p:cNvSpPr>
            <a:spLocks noChangeArrowheads="1"/>
          </p:cNvSpPr>
          <p:nvPr/>
        </p:nvSpPr>
        <p:spPr bwMode="auto">
          <a:xfrm>
            <a:off x="101092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0" name="Rectangle 59">
            <a:extLst>
              <a:ext uri="{FF2B5EF4-FFF2-40B4-BE49-F238E27FC236}">
                <a16:creationId xmlns:a16="http://schemas.microsoft.com/office/drawing/2014/main" id="{DFE9A3B8-804F-4CA0-8DA9-FE613A94DF43}"/>
              </a:ext>
            </a:extLst>
          </p:cNvPr>
          <p:cNvSpPr>
            <a:spLocks noChangeArrowheads="1"/>
          </p:cNvSpPr>
          <p:nvPr/>
        </p:nvSpPr>
        <p:spPr bwMode="auto">
          <a:xfrm>
            <a:off x="10414000" y="22637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1" name="Rectangle 60">
            <a:extLst>
              <a:ext uri="{FF2B5EF4-FFF2-40B4-BE49-F238E27FC236}">
                <a16:creationId xmlns:a16="http://schemas.microsoft.com/office/drawing/2014/main" id="{2A023D36-A27F-4C30-9AED-46721D278F5D}"/>
              </a:ext>
            </a:extLst>
          </p:cNvPr>
          <p:cNvSpPr>
            <a:spLocks noChangeArrowheads="1"/>
          </p:cNvSpPr>
          <p:nvPr/>
        </p:nvSpPr>
        <p:spPr bwMode="auto">
          <a:xfrm>
            <a:off x="82804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2" name="Rectangle 61">
            <a:extLst>
              <a:ext uri="{FF2B5EF4-FFF2-40B4-BE49-F238E27FC236}">
                <a16:creationId xmlns:a16="http://schemas.microsoft.com/office/drawing/2014/main" id="{6F3F5015-1ECC-4629-9F9A-5BF7F561AE6D}"/>
              </a:ext>
            </a:extLst>
          </p:cNvPr>
          <p:cNvSpPr>
            <a:spLocks noChangeArrowheads="1"/>
          </p:cNvSpPr>
          <p:nvPr/>
        </p:nvSpPr>
        <p:spPr bwMode="auto">
          <a:xfrm>
            <a:off x="85852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3" name="Rectangle 62">
            <a:extLst>
              <a:ext uri="{FF2B5EF4-FFF2-40B4-BE49-F238E27FC236}">
                <a16:creationId xmlns:a16="http://schemas.microsoft.com/office/drawing/2014/main" id="{78E8D036-B5D1-4DB9-8A57-589DAF815C7E}"/>
              </a:ext>
            </a:extLst>
          </p:cNvPr>
          <p:cNvSpPr>
            <a:spLocks noChangeArrowheads="1"/>
          </p:cNvSpPr>
          <p:nvPr/>
        </p:nvSpPr>
        <p:spPr bwMode="auto">
          <a:xfrm>
            <a:off x="88900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4" name="Rectangle 63">
            <a:extLst>
              <a:ext uri="{FF2B5EF4-FFF2-40B4-BE49-F238E27FC236}">
                <a16:creationId xmlns:a16="http://schemas.microsoft.com/office/drawing/2014/main" id="{38F7FCF7-FCD0-4686-AB0C-C31283D81544}"/>
              </a:ext>
            </a:extLst>
          </p:cNvPr>
          <p:cNvSpPr>
            <a:spLocks noChangeArrowheads="1"/>
          </p:cNvSpPr>
          <p:nvPr/>
        </p:nvSpPr>
        <p:spPr bwMode="auto">
          <a:xfrm>
            <a:off x="91948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5" name="Rectangle 64">
            <a:extLst>
              <a:ext uri="{FF2B5EF4-FFF2-40B4-BE49-F238E27FC236}">
                <a16:creationId xmlns:a16="http://schemas.microsoft.com/office/drawing/2014/main" id="{AC0614A7-F1E6-4575-9336-89934C3546EE}"/>
              </a:ext>
            </a:extLst>
          </p:cNvPr>
          <p:cNvSpPr>
            <a:spLocks noChangeArrowheads="1"/>
          </p:cNvSpPr>
          <p:nvPr/>
        </p:nvSpPr>
        <p:spPr bwMode="auto">
          <a:xfrm>
            <a:off x="94996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6" name="Rectangle 65">
            <a:extLst>
              <a:ext uri="{FF2B5EF4-FFF2-40B4-BE49-F238E27FC236}">
                <a16:creationId xmlns:a16="http://schemas.microsoft.com/office/drawing/2014/main" id="{60D2623F-C695-4361-8E36-E43EAAA66106}"/>
              </a:ext>
            </a:extLst>
          </p:cNvPr>
          <p:cNvSpPr>
            <a:spLocks noChangeArrowheads="1"/>
          </p:cNvSpPr>
          <p:nvPr/>
        </p:nvSpPr>
        <p:spPr bwMode="auto">
          <a:xfrm>
            <a:off x="98044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7" name="Rectangle 66">
            <a:extLst>
              <a:ext uri="{FF2B5EF4-FFF2-40B4-BE49-F238E27FC236}">
                <a16:creationId xmlns:a16="http://schemas.microsoft.com/office/drawing/2014/main" id="{AD4822A2-E156-4D55-B76C-3F778DA2F59A}"/>
              </a:ext>
            </a:extLst>
          </p:cNvPr>
          <p:cNvSpPr>
            <a:spLocks noChangeArrowheads="1"/>
          </p:cNvSpPr>
          <p:nvPr/>
        </p:nvSpPr>
        <p:spPr bwMode="auto">
          <a:xfrm>
            <a:off x="101092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8" name="Rectangle 67">
            <a:extLst>
              <a:ext uri="{FF2B5EF4-FFF2-40B4-BE49-F238E27FC236}">
                <a16:creationId xmlns:a16="http://schemas.microsoft.com/office/drawing/2014/main" id="{63600253-BCF9-403C-A0EC-840035A2A7C1}"/>
              </a:ext>
            </a:extLst>
          </p:cNvPr>
          <p:cNvSpPr>
            <a:spLocks noChangeArrowheads="1"/>
          </p:cNvSpPr>
          <p:nvPr/>
        </p:nvSpPr>
        <p:spPr bwMode="auto">
          <a:xfrm>
            <a:off x="10414000" y="2568599"/>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69" name="Oval 68">
            <a:extLst>
              <a:ext uri="{FF2B5EF4-FFF2-40B4-BE49-F238E27FC236}">
                <a16:creationId xmlns:a16="http://schemas.microsoft.com/office/drawing/2014/main" id="{A6214595-BB7B-4291-BA0A-80C25F32F1C3}"/>
              </a:ext>
            </a:extLst>
          </p:cNvPr>
          <p:cNvSpPr>
            <a:spLocks noChangeArrowheads="1"/>
          </p:cNvSpPr>
          <p:nvPr/>
        </p:nvSpPr>
        <p:spPr bwMode="auto">
          <a:xfrm>
            <a:off x="9613900" y="1468461"/>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0" name="Oval 69">
            <a:extLst>
              <a:ext uri="{FF2B5EF4-FFF2-40B4-BE49-F238E27FC236}">
                <a16:creationId xmlns:a16="http://schemas.microsoft.com/office/drawing/2014/main" id="{ADF7D1FB-C4EE-4E04-B505-C0874517B4F4}"/>
              </a:ext>
            </a:extLst>
          </p:cNvPr>
          <p:cNvSpPr>
            <a:spLocks noChangeArrowheads="1"/>
          </p:cNvSpPr>
          <p:nvPr/>
        </p:nvSpPr>
        <p:spPr bwMode="auto">
          <a:xfrm>
            <a:off x="9613900" y="1781199"/>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1" name="Oval 70">
            <a:extLst>
              <a:ext uri="{FF2B5EF4-FFF2-40B4-BE49-F238E27FC236}">
                <a16:creationId xmlns:a16="http://schemas.microsoft.com/office/drawing/2014/main" id="{993E97DB-CF6A-4167-9D5D-FD658023A3C6}"/>
              </a:ext>
            </a:extLst>
          </p:cNvPr>
          <p:cNvSpPr>
            <a:spLocks noChangeArrowheads="1"/>
          </p:cNvSpPr>
          <p:nvPr/>
        </p:nvSpPr>
        <p:spPr bwMode="auto">
          <a:xfrm>
            <a:off x="9921875" y="1473224"/>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2" name="Oval 71">
            <a:extLst>
              <a:ext uri="{FF2B5EF4-FFF2-40B4-BE49-F238E27FC236}">
                <a16:creationId xmlns:a16="http://schemas.microsoft.com/office/drawing/2014/main" id="{9FB0F747-EF8F-49AA-A60C-A13A61EA1E42}"/>
              </a:ext>
            </a:extLst>
          </p:cNvPr>
          <p:cNvSpPr>
            <a:spLocks noChangeArrowheads="1"/>
          </p:cNvSpPr>
          <p:nvPr/>
        </p:nvSpPr>
        <p:spPr bwMode="auto">
          <a:xfrm>
            <a:off x="9315450" y="1473224"/>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3" name="Oval 72">
            <a:extLst>
              <a:ext uri="{FF2B5EF4-FFF2-40B4-BE49-F238E27FC236}">
                <a16:creationId xmlns:a16="http://schemas.microsoft.com/office/drawing/2014/main" id="{54F92BA6-BF97-448C-A519-C97C48A0442F}"/>
              </a:ext>
            </a:extLst>
          </p:cNvPr>
          <p:cNvSpPr>
            <a:spLocks noChangeArrowheads="1"/>
          </p:cNvSpPr>
          <p:nvPr/>
        </p:nvSpPr>
        <p:spPr bwMode="auto">
          <a:xfrm>
            <a:off x="9613900" y="1152549"/>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80" name="Slide Number Placeholder 1">
            <a:extLst>
              <a:ext uri="{FF2B5EF4-FFF2-40B4-BE49-F238E27FC236}">
                <a16:creationId xmlns:a16="http://schemas.microsoft.com/office/drawing/2014/main" id="{58E0A15D-7164-4CDC-8A3A-754661E8A718}"/>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13</a:t>
            </a:fld>
            <a:endParaRPr lang="en-US" dirty="0"/>
          </a:p>
        </p:txBody>
      </p:sp>
    </p:spTree>
    <p:extLst>
      <p:ext uri="{BB962C8B-B14F-4D97-AF65-F5344CB8AC3E}">
        <p14:creationId xmlns:p14="http://schemas.microsoft.com/office/powerpoint/2010/main" val="370529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09015B87-6584-4CD7-9B0C-EE6BB05F580B}"/>
              </a:ext>
            </a:extLst>
          </p:cNvPr>
          <p:cNvSpPr>
            <a:spLocks noGrp="1" noChangeArrowheads="1"/>
          </p:cNvSpPr>
          <p:nvPr>
            <p:ph type="title"/>
          </p:nvPr>
        </p:nvSpPr>
        <p:spPr/>
        <p:txBody>
          <a:bodyPr/>
          <a:lstStyle/>
          <a:p>
            <a:r>
              <a:rPr lang="en-US" altLang="en-US" dirty="0"/>
              <a:t>Image Segmentation</a:t>
            </a:r>
          </a:p>
        </p:txBody>
      </p:sp>
      <mc:AlternateContent xmlns:mc="http://schemas.openxmlformats.org/markup-compatibility/2006">
        <mc:Choice xmlns:a14="http://schemas.microsoft.com/office/drawing/2010/main" Requires="a14">
          <p:sp>
            <p:nvSpPr>
              <p:cNvPr id="756739" name="Rectangle 3">
                <a:extLst>
                  <a:ext uri="{FF2B5EF4-FFF2-40B4-BE49-F238E27FC236}">
                    <a16:creationId xmlns:a16="http://schemas.microsoft.com/office/drawing/2014/main" id="{810994A6-A623-4CCB-8B08-BD8A64771F52}"/>
                  </a:ext>
                </a:extLst>
              </p:cNvPr>
              <p:cNvSpPr>
                <a:spLocks noGrp="1" noChangeArrowheads="1"/>
              </p:cNvSpPr>
              <p:nvPr>
                <p:ph type="body" idx="1"/>
              </p:nvPr>
            </p:nvSpPr>
            <p:spPr>
              <a:xfrm>
                <a:off x="628649" y="1471926"/>
                <a:ext cx="11178541" cy="5200045"/>
              </a:xfrm>
            </p:spPr>
            <p:txBody>
              <a:bodyPr>
                <a:noAutofit/>
              </a:bodyPr>
              <a:lstStyle/>
              <a:p>
                <a:pPr marL="0" indent="0">
                  <a:buNone/>
                </a:pPr>
                <a:r>
                  <a:rPr lang="en-US" altLang="en-US" sz="2400" b="1" dirty="0">
                    <a:solidFill>
                      <a:srgbClr val="695082"/>
                    </a:solidFill>
                  </a:rPr>
                  <a:t>Foreground / background segmentation:</a:t>
                </a:r>
                <a:endParaRPr lang="en-US" altLang="en-US" sz="2400" dirty="0"/>
              </a:p>
              <a:p>
                <a:pPr marL="457200" lvl="1" indent="0">
                  <a:spcBef>
                    <a:spcPts val="0"/>
                  </a:spcBef>
                  <a:buNone/>
                </a:pPr>
                <a:r>
                  <a:rPr lang="en-US" altLang="en-US" sz="2400" b="1" dirty="0">
                    <a:solidFill>
                      <a:srgbClr val="0066CC"/>
                    </a:solidFill>
                  </a:rPr>
                  <a:t>Given: </a:t>
                </a:r>
                <a:r>
                  <a:rPr lang="en-US" altLang="en-US" sz="2400" dirty="0"/>
                  <a:t>A grid </a:t>
                </a:r>
                <a14:m>
                  <m:oMath xmlns:m="http://schemas.openxmlformats.org/officeDocument/2006/math">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 </m:t>
                    </m:r>
                  </m:oMath>
                </a14:m>
                <a:r>
                  <a:rPr lang="en-US" altLang="en-US" sz="2400" dirty="0"/>
                  <a:t>of pixels, </a:t>
                </a:r>
                <a14:m>
                  <m:oMath xmlns:m="http://schemas.openxmlformats.org/officeDocument/2006/math">
                    <m:r>
                      <a:rPr lang="en-US" altLang="en-US" sz="2400" b="1" i="1" dirty="0" smtClean="0">
                        <a:solidFill>
                          <a:srgbClr val="0066CC"/>
                        </a:solidFill>
                        <a:latin typeface="Cambria Math" panose="02040503050406030204" pitchFamily="18" charset="0"/>
                      </a:rPr>
                      <m:t>𝑬</m:t>
                    </m:r>
                  </m:oMath>
                </a14:m>
                <a:r>
                  <a:rPr lang="en-US" altLang="en-US" sz="2400" dirty="0"/>
                  <a:t> set of pairs of neighboring pixels.</a:t>
                </a:r>
              </a:p>
              <a:p>
                <a:pPr lvl="2">
                  <a:spcBef>
                    <a:spcPts val="0"/>
                  </a:spcBef>
                </a:pPr>
                <a14:m>
                  <m:oMath xmlns:m="http://schemas.openxmlformats.org/officeDocument/2006/math">
                    <m:sSub>
                      <m:sSubPr>
                        <m:ctrlPr>
                          <a:rPr lang="en-US" altLang="en-US" sz="2400" b="1" i="1" dirty="0" smtClean="0">
                            <a:solidFill>
                              <a:srgbClr val="0066CC"/>
                            </a:solidFill>
                            <a:latin typeface="Cambria Math" panose="02040503050406030204" pitchFamily="18" charset="0"/>
                          </a:rPr>
                        </m:ctrlPr>
                      </m:sSubPr>
                      <m:e>
                        <m:r>
                          <a:rPr lang="en-US" altLang="en-US" sz="2400" b="1" i="1" dirty="0" smtClean="0">
                            <a:solidFill>
                              <a:srgbClr val="0066CC"/>
                            </a:solidFill>
                            <a:latin typeface="Cambria Math" panose="02040503050406030204" pitchFamily="18" charset="0"/>
                          </a:rPr>
                          <m:t>𝒂</m:t>
                        </m:r>
                      </m:e>
                      <m:sub>
                        <m:r>
                          <a:rPr lang="en-US" altLang="en-US" sz="2400" b="1" i="1" dirty="0" smtClean="0">
                            <a:solidFill>
                              <a:srgbClr val="0066CC"/>
                            </a:solidFill>
                            <a:latin typeface="Cambria Math" panose="02040503050406030204" pitchFamily="18" charset="0"/>
                          </a:rPr>
                          <m:t>𝒊</m:t>
                        </m:r>
                      </m:sub>
                    </m:sSub>
                    <m:r>
                      <a:rPr lang="en-US" altLang="en-US" sz="2400" b="1" i="1" baseline="-25000"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𝟎</m:t>
                    </m:r>
                  </m:oMath>
                </a14:m>
                <a:r>
                  <a:rPr lang="en-US" altLang="en-US" sz="2400" dirty="0">
                    <a:sym typeface="Symbol" panose="05050102010706020507" pitchFamily="18" charset="2"/>
                  </a:rPr>
                  <a:t> is</a:t>
                </a:r>
                <a:r>
                  <a:rPr lang="en-US" altLang="en-US" sz="2400" dirty="0"/>
                  <a:t> likelihood pixel </a:t>
                </a:r>
                <a14:m>
                  <m:oMath xmlns:m="http://schemas.openxmlformats.org/officeDocument/2006/math">
                    <m:r>
                      <a:rPr lang="en-US" altLang="en-US" sz="2400" b="1" i="1" dirty="0" smtClean="0">
                        <a:solidFill>
                          <a:srgbClr val="0066CC"/>
                        </a:solidFill>
                        <a:latin typeface="Cambria Math" panose="02040503050406030204" pitchFamily="18" charset="0"/>
                      </a:rPr>
                      <m:t>𝒊</m:t>
                    </m:r>
                  </m:oMath>
                </a14:m>
                <a:r>
                  <a:rPr lang="en-US" altLang="en-US" sz="2400" dirty="0"/>
                  <a:t> is foreground.</a:t>
                </a:r>
              </a:p>
              <a:p>
                <a:pPr lvl="2">
                  <a:spcBef>
                    <a:spcPts val="0"/>
                  </a:spcBef>
                </a:pPr>
                <a14:m>
                  <m:oMath xmlns:m="http://schemas.openxmlformats.org/officeDocument/2006/math">
                    <m:sSub>
                      <m:sSubPr>
                        <m:ctrlPr>
                          <a:rPr lang="en-US" altLang="en-US" sz="2400" b="1" i="1" dirty="0" smtClean="0">
                            <a:solidFill>
                              <a:srgbClr val="0066CC"/>
                            </a:solidFill>
                            <a:latin typeface="Cambria Math" panose="02040503050406030204" pitchFamily="18" charset="0"/>
                          </a:rPr>
                        </m:ctrlPr>
                      </m:sSubPr>
                      <m:e>
                        <m:r>
                          <a:rPr lang="en-US" altLang="en-US" sz="2400" b="1" i="1" dirty="0" smtClean="0">
                            <a:solidFill>
                              <a:srgbClr val="0066CC"/>
                            </a:solidFill>
                            <a:latin typeface="Cambria Math" panose="02040503050406030204" pitchFamily="18" charset="0"/>
                          </a:rPr>
                          <m:t>𝒃</m:t>
                        </m:r>
                      </m:e>
                      <m:sub>
                        <m:r>
                          <a:rPr lang="en-US" altLang="en-US" sz="2400" b="1" i="1" dirty="0" smtClean="0">
                            <a:solidFill>
                              <a:srgbClr val="0066CC"/>
                            </a:solidFill>
                            <a:latin typeface="Cambria Math" panose="02040503050406030204" pitchFamily="18" charset="0"/>
                          </a:rPr>
                          <m:t>𝒊</m:t>
                        </m:r>
                      </m:sub>
                    </m:sSub>
                    <m:r>
                      <a:rPr lang="en-US" altLang="en-US" sz="2400" b="1" i="1" baseline="-25000"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𝟎</m:t>
                    </m:r>
                  </m:oMath>
                </a14:m>
                <a:r>
                  <a:rPr lang="en-US" altLang="en-US" sz="2400" dirty="0">
                    <a:sym typeface="Symbol" panose="05050102010706020507" pitchFamily="18" charset="2"/>
                  </a:rPr>
                  <a:t> is</a:t>
                </a:r>
                <a:r>
                  <a:rPr lang="en-US" altLang="en-US" sz="2400" dirty="0"/>
                  <a:t> likelihood pixel </a:t>
                </a:r>
                <a14:m>
                  <m:oMath xmlns:m="http://schemas.openxmlformats.org/officeDocument/2006/math">
                    <m:r>
                      <a:rPr lang="en-US" altLang="en-US" sz="2400" b="1" i="1" dirty="0" smtClean="0">
                        <a:solidFill>
                          <a:srgbClr val="0066CC"/>
                        </a:solidFill>
                        <a:latin typeface="Cambria Math" panose="02040503050406030204" pitchFamily="18" charset="0"/>
                      </a:rPr>
                      <m:t>𝒊</m:t>
                    </m:r>
                  </m:oMath>
                </a14:m>
                <a:r>
                  <a:rPr lang="en-US" altLang="en-US" sz="2400" dirty="0"/>
                  <a:t> is background. </a:t>
                </a:r>
              </a:p>
              <a:p>
                <a:pPr lvl="2">
                  <a:spcBef>
                    <a:spcPts val="0"/>
                  </a:spcBef>
                </a:pPr>
                <a:r>
                  <a:rPr lang="en-US" altLang="en-US" sz="2400" dirty="0"/>
                  <a:t>For </a:t>
                </a:r>
                <a14:m>
                  <m:oMath xmlns:m="http://schemas.openxmlformats.org/officeDocument/2006/math">
                    <m:d>
                      <m:dPr>
                        <m:ctrlPr>
                          <a:rPr lang="en-US" altLang="en-US" sz="2400" b="1" i="1" dirty="0" smtClean="0">
                            <a:solidFill>
                              <a:srgbClr val="0066CC"/>
                            </a:solidFill>
                            <a:latin typeface="Cambria Math" panose="02040503050406030204" pitchFamily="18" charset="0"/>
                          </a:rPr>
                        </m:ctrlPr>
                      </m:dPr>
                      <m:e>
                        <m:r>
                          <a:rPr lang="en-US" altLang="en-US" sz="2400" b="1" i="1" dirty="0" smtClean="0">
                            <a:solidFill>
                              <a:srgbClr val="0066CC"/>
                            </a:solidFill>
                            <a:latin typeface="Cambria Math" panose="02040503050406030204" pitchFamily="18" charset="0"/>
                          </a:rPr>
                          <m:t>𝒊</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𝒋</m:t>
                        </m:r>
                      </m:e>
                    </m:d>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𝑬</m:t>
                    </m:r>
                  </m:oMath>
                </a14:m>
                <a:r>
                  <a:rPr lang="en-US" altLang="en-US" sz="2400" dirty="0"/>
                  <a:t>,</a:t>
                </a:r>
                <a:r>
                  <a:rPr lang="en-US" altLang="en-US" sz="2400" b="1" dirty="0">
                    <a:solidFill>
                      <a:srgbClr val="0066CC"/>
                    </a:solidFill>
                  </a:rPr>
                  <a:t> </a:t>
                </a:r>
                <a14:m>
                  <m:oMath xmlns:m="http://schemas.openxmlformats.org/officeDocument/2006/math">
                    <m:sSub>
                      <m:sSubPr>
                        <m:ctrlPr>
                          <a:rPr lang="en-US" altLang="en-US" sz="2400" b="1" i="1" dirty="0" smtClean="0">
                            <a:solidFill>
                              <a:srgbClr val="0066CC"/>
                            </a:solidFill>
                            <a:latin typeface="Cambria Math" panose="02040503050406030204" pitchFamily="18" charset="0"/>
                          </a:rPr>
                        </m:ctrlPr>
                      </m:sSubPr>
                      <m:e>
                        <m:r>
                          <a:rPr lang="en-US" altLang="en-US" sz="2400" b="1" i="1" dirty="0" smtClean="0">
                            <a:solidFill>
                              <a:srgbClr val="0066CC"/>
                            </a:solidFill>
                            <a:latin typeface="Cambria Math" panose="02040503050406030204" pitchFamily="18" charset="0"/>
                          </a:rPr>
                          <m:t>𝒑</m:t>
                        </m:r>
                      </m:e>
                      <m:sub>
                        <m:r>
                          <a:rPr lang="en-US" altLang="en-US" sz="2400" b="1" i="1" dirty="0" smtClean="0">
                            <a:solidFill>
                              <a:srgbClr val="0066CC"/>
                            </a:solidFill>
                            <a:latin typeface="Cambria Math" panose="02040503050406030204" pitchFamily="18" charset="0"/>
                          </a:rPr>
                          <m:t>𝒊𝒋</m:t>
                        </m:r>
                      </m:sub>
                    </m:sSub>
                    <m:r>
                      <a:rPr lang="en-US" altLang="en-US" sz="2400" b="1" i="1" baseline="-25000"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sym typeface="Symbol" panose="05050102010706020507" pitchFamily="18" charset="2"/>
                      </a:rPr>
                      <m:t>𝟎</m:t>
                    </m:r>
                  </m:oMath>
                </a14:m>
                <a:r>
                  <a:rPr lang="en-US" altLang="en-US" sz="2400" dirty="0">
                    <a:sym typeface="Symbol" panose="05050102010706020507" pitchFamily="18" charset="2"/>
                  </a:rPr>
                  <a:t> is</a:t>
                </a:r>
                <a:r>
                  <a:rPr lang="en-US" altLang="en-US" sz="2400" dirty="0"/>
                  <a:t> separation penalty for labeling        		               one of </a:t>
                </a:r>
                <a14:m>
                  <m:oMath xmlns:m="http://schemas.openxmlformats.org/officeDocument/2006/math">
                    <m:r>
                      <a:rPr lang="en-US" altLang="en-US" sz="2400" b="1" i="1" dirty="0">
                        <a:solidFill>
                          <a:srgbClr val="0066CC"/>
                        </a:solidFill>
                        <a:latin typeface="Cambria Math" panose="02040503050406030204" pitchFamily="18" charset="0"/>
                      </a:rPr>
                      <m:t>𝒊</m:t>
                    </m:r>
                    <m:r>
                      <a:rPr lang="en-US" altLang="en-US" sz="2400" b="0" i="0" dirty="0" smtClean="0">
                        <a:solidFill>
                          <a:srgbClr val="0066CC"/>
                        </a:solidFill>
                        <a:latin typeface="Cambria Math" panose="02040503050406030204" pitchFamily="18" charset="0"/>
                      </a:rPr>
                      <m:t> </m:t>
                    </m:r>
                  </m:oMath>
                </a14:m>
                <a:r>
                  <a:rPr lang="en-US" altLang="en-US" sz="2400" dirty="0"/>
                  <a:t>and </a:t>
                </a:r>
                <a14:m>
                  <m:oMath xmlns:m="http://schemas.openxmlformats.org/officeDocument/2006/math">
                    <m:r>
                      <a:rPr lang="en-US" altLang="en-US" sz="2400" b="1" i="1" dirty="0">
                        <a:solidFill>
                          <a:srgbClr val="0066CC"/>
                        </a:solidFill>
                        <a:latin typeface="Cambria Math" panose="02040503050406030204" pitchFamily="18" charset="0"/>
                      </a:rPr>
                      <m:t>𝒋</m:t>
                    </m:r>
                  </m:oMath>
                </a14:m>
                <a:r>
                  <a:rPr lang="en-US" altLang="en-US" sz="2400" dirty="0"/>
                  <a:t> as foreground, and the other as background.</a:t>
                </a:r>
              </a:p>
              <a:p>
                <a:pPr marL="457200" lvl="1" indent="0">
                  <a:spcBef>
                    <a:spcPts val="600"/>
                  </a:spcBef>
                  <a:buNone/>
                </a:pPr>
                <a:r>
                  <a:rPr lang="en-US" altLang="en-US" sz="2400" dirty="0"/>
                  <a:t>Label each pixel in image as belonging to foreground (in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or background (in </a:t>
                </a:r>
                <a14:m>
                  <m:oMath xmlns:m="http://schemas.openxmlformats.org/officeDocument/2006/math">
                    <m:r>
                      <a:rPr lang="en-US" altLang="en-US" sz="2400" b="1" i="1" dirty="0" smtClean="0">
                        <a:solidFill>
                          <a:srgbClr val="0066CC"/>
                        </a:solidFill>
                        <a:latin typeface="Cambria Math" panose="02040503050406030204" pitchFamily="18" charset="0"/>
                      </a:rPr>
                      <m:t>𝑩</m:t>
                    </m:r>
                  </m:oMath>
                </a14:m>
                <a:r>
                  <a:rPr lang="en-US" altLang="en-US" sz="2400" dirty="0"/>
                  <a:t>)</a:t>
                </a:r>
                <a:endParaRPr lang="en-US" altLang="en-US" dirty="0"/>
              </a:p>
              <a:p>
                <a:pPr marL="457200" lvl="1" indent="0">
                  <a:spcBef>
                    <a:spcPts val="600"/>
                  </a:spcBef>
                  <a:buNone/>
                </a:pPr>
                <a:r>
                  <a:rPr lang="en-US" altLang="en-US" sz="2400" dirty="0"/>
                  <a:t>Goals: Maximize</a:t>
                </a:r>
              </a:p>
              <a:p>
                <a:pPr marL="914400" lvl="2" indent="0">
                  <a:spcBef>
                    <a:spcPts val="600"/>
                  </a:spcBef>
                  <a:buNone/>
                </a:pPr>
                <a:r>
                  <a:rPr lang="en-US" altLang="en-US" sz="2400" dirty="0">
                    <a:solidFill>
                      <a:srgbClr val="006600"/>
                    </a:solidFill>
                  </a:rPr>
                  <a:t>Accuracy:</a:t>
                </a:r>
                <a:r>
                  <a:rPr lang="en-US" altLang="en-US" sz="2400" dirty="0"/>
                  <a:t>  if </a:t>
                </a:r>
                <a14:m>
                  <m:oMath xmlns:m="http://schemas.openxmlformats.org/officeDocument/2006/math">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𝒂</m:t>
                        </m:r>
                      </m:e>
                      <m:sub>
                        <m:r>
                          <a:rPr lang="en-US" altLang="en-US" sz="2400" b="1" i="1" smtClean="0">
                            <a:solidFill>
                              <a:srgbClr val="0066CC"/>
                            </a:solidFill>
                            <a:latin typeface="Cambria Math" panose="02040503050406030204" pitchFamily="18" charset="0"/>
                          </a:rPr>
                          <m:t>𝒊</m:t>
                        </m:r>
                      </m:sub>
                    </m:sSub>
                    <m:r>
                      <a:rPr lang="en-US" altLang="en-US" sz="2400" b="1" i="1" smtClean="0">
                        <a:solidFill>
                          <a:srgbClr val="0066CC"/>
                        </a:solidFill>
                        <a:latin typeface="Cambria Math" panose="02040503050406030204" pitchFamily="18" charset="0"/>
                      </a:rPr>
                      <m:t>&gt;</m:t>
                    </m:r>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𝒃</m:t>
                        </m:r>
                      </m:e>
                      <m:sub>
                        <m:r>
                          <a:rPr lang="en-US" altLang="en-US" sz="2400" b="1" i="1" smtClean="0">
                            <a:solidFill>
                              <a:srgbClr val="0066CC"/>
                            </a:solidFill>
                            <a:latin typeface="Cambria Math" panose="02040503050406030204" pitchFamily="18" charset="0"/>
                          </a:rPr>
                          <m:t>𝒊</m:t>
                        </m:r>
                      </m:sub>
                    </m:sSub>
                  </m:oMath>
                </a14:m>
                <a:r>
                  <a:rPr lang="en-US" altLang="en-US" sz="2400" dirty="0"/>
                  <a:t> in isolation, prefer to label </a:t>
                </a:r>
                <a14:m>
                  <m:oMath xmlns:m="http://schemas.openxmlformats.org/officeDocument/2006/math">
                    <m:r>
                      <a:rPr lang="en-US" altLang="en-US" sz="2400" b="1" i="1" dirty="0" smtClean="0">
                        <a:solidFill>
                          <a:srgbClr val="0066CC"/>
                        </a:solidFill>
                        <a:latin typeface="Cambria Math" panose="02040503050406030204" pitchFamily="18" charset="0"/>
                      </a:rPr>
                      <m:t>𝒊</m:t>
                    </m:r>
                  </m:oMath>
                </a14:m>
                <a:r>
                  <a:rPr lang="en-US" altLang="en-US" sz="2400" dirty="0"/>
                  <a:t> in foreground.</a:t>
                </a:r>
              </a:p>
              <a:p>
                <a:pPr marL="914400" lvl="2" indent="0">
                  <a:spcBef>
                    <a:spcPts val="600"/>
                  </a:spcBef>
                  <a:buNone/>
                </a:pPr>
                <a:r>
                  <a:rPr lang="en-US" altLang="en-US" sz="2400" dirty="0">
                    <a:solidFill>
                      <a:srgbClr val="006600"/>
                    </a:solidFill>
                  </a:rPr>
                  <a:t>Smoothness: </a:t>
                </a:r>
                <a:r>
                  <a:rPr lang="en-US" altLang="en-US" sz="2400" dirty="0"/>
                  <a:t>if many neighbors of </a:t>
                </a:r>
                <a14:m>
                  <m:oMath xmlns:m="http://schemas.openxmlformats.org/officeDocument/2006/math">
                    <m:r>
                      <a:rPr lang="en-US" altLang="en-US" sz="2400" b="1" i="1" dirty="0" smtClean="0">
                        <a:solidFill>
                          <a:srgbClr val="0066CC"/>
                        </a:solidFill>
                        <a:latin typeface="Cambria Math" panose="02040503050406030204" pitchFamily="18" charset="0"/>
                      </a:rPr>
                      <m:t>𝒊</m:t>
                    </m:r>
                  </m:oMath>
                </a14:m>
                <a:r>
                  <a:rPr lang="en-US" altLang="en-US" sz="2400" dirty="0"/>
                  <a:t> are labeled foreground, we should be 			inclined not to label</a:t>
                </a:r>
                <a14:m>
                  <m:oMath xmlns:m="http://schemas.openxmlformats.org/officeDocument/2006/math">
                    <m:r>
                      <a:rPr lang="en-US" altLang="en-US" sz="2400" i="1" dirty="0" smtClean="0">
                        <a:latin typeface="Cambria Math" panose="02040503050406030204" pitchFamily="18" charset="0"/>
                      </a:rPr>
                      <m:t> </m:t>
                    </m:r>
                    <m:r>
                      <a:rPr lang="en-US" altLang="en-US" sz="2400" b="1" i="1" dirty="0" err="1">
                        <a:solidFill>
                          <a:srgbClr val="0066CC"/>
                        </a:solidFill>
                        <a:latin typeface="Cambria Math" panose="02040503050406030204" pitchFamily="18" charset="0"/>
                      </a:rPr>
                      <m:t>𝒊</m:t>
                    </m:r>
                  </m:oMath>
                </a14:m>
                <a:r>
                  <a:rPr lang="en-US" altLang="en-US" sz="2400" b="1" dirty="0">
                    <a:solidFill>
                      <a:srgbClr val="0066CC"/>
                    </a:solidFill>
                  </a:rPr>
                  <a:t> </a:t>
                </a:r>
                <a:r>
                  <a:rPr lang="en-US" altLang="en-US" sz="2400" dirty="0"/>
                  <a:t>as background.</a:t>
                </a:r>
              </a:p>
              <a:p>
                <a:pPr marL="457200" lvl="1" indent="0">
                  <a:spcBef>
                    <a:spcPts val="600"/>
                  </a:spcBef>
                  <a:buNone/>
                </a:pPr>
                <a:r>
                  <a:rPr lang="en-US" altLang="en-US" sz="2400" dirty="0"/>
                  <a:t>so… </a:t>
                </a:r>
                <a:r>
                  <a:rPr lang="en-US" altLang="en-US" sz="2400" b="1" dirty="0">
                    <a:solidFill>
                      <a:srgbClr val="006600"/>
                    </a:solidFill>
                  </a:rPr>
                  <a:t>Find: </a:t>
                </a:r>
                <a:r>
                  <a:rPr lang="en-US" altLang="en-US" sz="2400" dirty="0"/>
                  <a:t>partition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that maximizes </a:t>
                </a:r>
                <a14:m>
                  <m:oMath xmlns:m="http://schemas.openxmlformats.org/officeDocument/2006/math">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𝒊</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𝑨</m:t>
                        </m:r>
                      </m:sub>
                      <m:sup/>
                      <m:e>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𝒂</m:t>
                            </m:r>
                          </m:e>
                          <m:sub>
                            <m:r>
                              <a:rPr lang="en-US" altLang="en-US" sz="2400" b="1" i="1" smtClean="0">
                                <a:solidFill>
                                  <a:srgbClr val="0066CC"/>
                                </a:solidFill>
                                <a:latin typeface="Cambria Math" panose="02040503050406030204" pitchFamily="18" charset="0"/>
                              </a:rPr>
                              <m:t>𝒊</m:t>
                            </m:r>
                          </m:sub>
                        </m:sSub>
                        <m: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r>
                              <a:rPr lang="en-US" altLang="en-US" sz="2400" b="1" i="1" smtClean="0">
                                <a:solidFill>
                                  <a:srgbClr val="0066CC"/>
                                </a:solidFill>
                                <a:latin typeface="Cambria Math" panose="02040503050406030204" pitchFamily="18" charset="0"/>
                              </a:rPr>
                              <m:t>𝒊</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𝑩</m:t>
                            </m:r>
                          </m:sub>
                          <m:sup/>
                          <m:e>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𝒃</m:t>
                                </m:r>
                              </m:e>
                              <m:sub>
                                <m:r>
                                  <a:rPr lang="en-US" altLang="en-US" sz="2400" b="1" i="1" smtClean="0">
                                    <a:solidFill>
                                      <a:srgbClr val="0066CC"/>
                                    </a:solidFill>
                                    <a:latin typeface="Cambria Math" panose="02040503050406030204" pitchFamily="18" charset="0"/>
                                  </a:rPr>
                                  <m:t>𝒊</m:t>
                                </m:r>
                              </m:sub>
                            </m:sSub>
                            <m:r>
                              <m:rPr>
                                <m:brk m:alnAt="7"/>
                              </m:rPr>
                              <a:rPr lang="en-US" altLang="en-US" sz="2400" b="1" i="1" smtClean="0">
                                <a:solidFill>
                                  <a:srgbClr val="0066CC"/>
                                </a:solidFill>
                                <a:latin typeface="Cambria Math" panose="02040503050406030204" pitchFamily="18" charset="0"/>
                              </a:rPr>
                              <m:t>−</m:t>
                            </m:r>
                            <m:nary>
                              <m:naryPr>
                                <m:chr m:val="∑"/>
                                <m:supHide m:val="on"/>
                                <m:ctrlPr>
                                  <a:rPr lang="en-US" altLang="en-US" sz="2400" b="1" i="1" smtClean="0">
                                    <a:solidFill>
                                      <a:srgbClr val="0066CC"/>
                                    </a:solidFill>
                                    <a:latin typeface="Cambria Math" panose="02040503050406030204" pitchFamily="18" charset="0"/>
                                  </a:rPr>
                                </m:ctrlPr>
                              </m:naryPr>
                              <m:sub>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𝒊</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𝒋</m:t>
                                    </m:r>
                                  </m:e>
                                </m:d>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𝑬</m:t>
                                </m:r>
                                <m:r>
                                  <a:rPr lang="en-US" altLang="en-US" sz="2400" b="1" i="1" smtClean="0">
                                    <a:solidFill>
                                      <a:srgbClr val="0066CC"/>
                                    </a:solidFill>
                                    <a:latin typeface="Cambria Math" panose="02040503050406030204" pitchFamily="18" charset="0"/>
                                  </a:rPr>
                                  <m:t>,   </m:t>
                                </m:r>
                                <m:d>
                                  <m:dPr>
                                    <m:begChr m:val="|"/>
                                    <m:endChr m:val="|"/>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𝑨</m:t>
                                    </m:r>
                                    <m:r>
                                      <a:rPr lang="en-US" altLang="en-US" sz="2400" b="1" i="1" smtClean="0">
                                        <a:solidFill>
                                          <a:srgbClr val="0066CC"/>
                                        </a:solidFill>
                                        <a:latin typeface="Cambria Math" panose="02040503050406030204" pitchFamily="18" charset="0"/>
                                      </a:rPr>
                                      <m:t> ∩ </m:t>
                                    </m:r>
                                    <m:d>
                                      <m:dPr>
                                        <m:begChr m:val="{"/>
                                        <m:endChr m:val="}"/>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𝒊</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𝒋</m:t>
                                        </m:r>
                                      </m:e>
                                    </m:d>
                                  </m:e>
                                </m:d>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𝟏</m:t>
                                </m:r>
                              </m:sub>
                              <m:sup/>
                              <m:e>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𝒑</m:t>
                                    </m:r>
                                  </m:e>
                                  <m:sub>
                                    <m:r>
                                      <a:rPr lang="en-US" altLang="en-US" sz="2400" b="1" i="1" smtClean="0">
                                        <a:solidFill>
                                          <a:srgbClr val="0066CC"/>
                                        </a:solidFill>
                                        <a:latin typeface="Cambria Math" panose="02040503050406030204" pitchFamily="18" charset="0"/>
                                      </a:rPr>
                                      <m:t>𝒊𝒋</m:t>
                                    </m:r>
                                  </m:sub>
                                </m:sSub>
                              </m:e>
                            </m:nary>
                          </m:e>
                        </m:nary>
                      </m:e>
                    </m:nary>
                  </m:oMath>
                </a14:m>
                <a:r>
                  <a:rPr lang="en-US" altLang="en-US" sz="2400" dirty="0"/>
                  <a:t>  </a:t>
                </a:r>
              </a:p>
              <a:p>
                <a:pPr marL="457200" lvl="1" indent="0">
                  <a:buNone/>
                </a:pPr>
                <a:r>
                  <a:rPr lang="en-US" altLang="en-US" sz="2400" dirty="0"/>
                  <a:t>  </a:t>
                </a:r>
              </a:p>
            </p:txBody>
          </p:sp>
        </mc:Choice>
        <mc:Fallback>
          <p:sp>
            <p:nvSpPr>
              <p:cNvPr id="756739" name="Rectangle 3">
                <a:extLst>
                  <a:ext uri="{FF2B5EF4-FFF2-40B4-BE49-F238E27FC236}">
                    <a16:creationId xmlns:a16="http://schemas.microsoft.com/office/drawing/2014/main" id="{810994A6-A623-4CCB-8B08-BD8A64771F52}"/>
                  </a:ext>
                </a:extLst>
              </p:cNvPr>
              <p:cNvSpPr>
                <a:spLocks noGrp="1" noRot="1" noChangeAspect="1" noMove="1" noResize="1" noEditPoints="1" noAdjustHandles="1" noChangeArrowheads="1" noChangeShapeType="1" noTextEdit="1"/>
              </p:cNvSpPr>
              <p:nvPr>
                <p:ph type="body" idx="1"/>
              </p:nvPr>
            </p:nvSpPr>
            <p:spPr>
              <a:xfrm>
                <a:off x="628649" y="1471926"/>
                <a:ext cx="11178541" cy="5200045"/>
              </a:xfrm>
              <a:blipFill>
                <a:blip r:embed="rId3"/>
                <a:stretch>
                  <a:fillRect l="-818" t="-1641" b="-328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5105044-A5A3-4D1C-BF8A-1BB7F4C86355}"/>
              </a:ext>
            </a:extLst>
          </p:cNvPr>
          <p:cNvGrpSpPr/>
          <p:nvPr/>
        </p:nvGrpSpPr>
        <p:grpSpPr>
          <a:xfrm>
            <a:off x="9368790" y="774735"/>
            <a:ext cx="2438400" cy="2438400"/>
            <a:chOff x="8042275" y="1004888"/>
            <a:chExt cx="2438400" cy="2438400"/>
          </a:xfrm>
        </p:grpSpPr>
        <p:sp>
          <p:nvSpPr>
            <p:cNvPr id="756740" name="Rectangle 4">
              <a:extLst>
                <a:ext uri="{FF2B5EF4-FFF2-40B4-BE49-F238E27FC236}">
                  <a16:creationId xmlns:a16="http://schemas.microsoft.com/office/drawing/2014/main" id="{12DCCA95-BC8B-4686-983D-A48B1AD81552}"/>
                </a:ext>
              </a:extLst>
            </p:cNvPr>
            <p:cNvSpPr>
              <a:spLocks noChangeArrowheads="1"/>
            </p:cNvSpPr>
            <p:nvPr/>
          </p:nvSpPr>
          <p:spPr bwMode="auto">
            <a:xfrm>
              <a:off x="80422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1" name="Rectangle 5">
              <a:extLst>
                <a:ext uri="{FF2B5EF4-FFF2-40B4-BE49-F238E27FC236}">
                  <a16:creationId xmlns:a16="http://schemas.microsoft.com/office/drawing/2014/main" id="{0E835EF8-1501-4212-A892-4C7559DEBCDA}"/>
                </a:ext>
              </a:extLst>
            </p:cNvPr>
            <p:cNvSpPr>
              <a:spLocks noChangeArrowheads="1"/>
            </p:cNvSpPr>
            <p:nvPr/>
          </p:nvSpPr>
          <p:spPr bwMode="auto">
            <a:xfrm>
              <a:off x="83470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2" name="Rectangle 6">
              <a:extLst>
                <a:ext uri="{FF2B5EF4-FFF2-40B4-BE49-F238E27FC236}">
                  <a16:creationId xmlns:a16="http://schemas.microsoft.com/office/drawing/2014/main" id="{13A1EF39-DADC-4261-B8AE-BDBDA5BDE36C}"/>
                </a:ext>
              </a:extLst>
            </p:cNvPr>
            <p:cNvSpPr>
              <a:spLocks noChangeArrowheads="1"/>
            </p:cNvSpPr>
            <p:nvPr/>
          </p:nvSpPr>
          <p:spPr bwMode="auto">
            <a:xfrm>
              <a:off x="86518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3" name="Rectangle 7">
              <a:extLst>
                <a:ext uri="{FF2B5EF4-FFF2-40B4-BE49-F238E27FC236}">
                  <a16:creationId xmlns:a16="http://schemas.microsoft.com/office/drawing/2014/main" id="{EDDF5231-04B2-468E-9B7E-F3A8A668C657}"/>
                </a:ext>
              </a:extLst>
            </p:cNvPr>
            <p:cNvSpPr>
              <a:spLocks noChangeArrowheads="1"/>
            </p:cNvSpPr>
            <p:nvPr/>
          </p:nvSpPr>
          <p:spPr bwMode="auto">
            <a:xfrm>
              <a:off x="89566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4" name="Rectangle 8">
              <a:extLst>
                <a:ext uri="{FF2B5EF4-FFF2-40B4-BE49-F238E27FC236}">
                  <a16:creationId xmlns:a16="http://schemas.microsoft.com/office/drawing/2014/main" id="{9BD386FA-5DC2-4D95-9135-AB9F8698F638}"/>
                </a:ext>
              </a:extLst>
            </p:cNvPr>
            <p:cNvSpPr>
              <a:spLocks noChangeArrowheads="1"/>
            </p:cNvSpPr>
            <p:nvPr/>
          </p:nvSpPr>
          <p:spPr bwMode="auto">
            <a:xfrm>
              <a:off x="92614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5" name="Rectangle 9">
              <a:extLst>
                <a:ext uri="{FF2B5EF4-FFF2-40B4-BE49-F238E27FC236}">
                  <a16:creationId xmlns:a16="http://schemas.microsoft.com/office/drawing/2014/main" id="{534C9B11-5903-4EC9-8B12-43C9AE917EB2}"/>
                </a:ext>
              </a:extLst>
            </p:cNvPr>
            <p:cNvSpPr>
              <a:spLocks noChangeArrowheads="1"/>
            </p:cNvSpPr>
            <p:nvPr/>
          </p:nvSpPr>
          <p:spPr bwMode="auto">
            <a:xfrm>
              <a:off x="95662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6" name="Rectangle 10">
              <a:extLst>
                <a:ext uri="{FF2B5EF4-FFF2-40B4-BE49-F238E27FC236}">
                  <a16:creationId xmlns:a16="http://schemas.microsoft.com/office/drawing/2014/main" id="{E1387DA1-F6C1-485F-A34C-9935C4DD4A3D}"/>
                </a:ext>
              </a:extLst>
            </p:cNvPr>
            <p:cNvSpPr>
              <a:spLocks noChangeArrowheads="1"/>
            </p:cNvSpPr>
            <p:nvPr/>
          </p:nvSpPr>
          <p:spPr bwMode="auto">
            <a:xfrm>
              <a:off x="98710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7" name="Rectangle 11">
              <a:extLst>
                <a:ext uri="{FF2B5EF4-FFF2-40B4-BE49-F238E27FC236}">
                  <a16:creationId xmlns:a16="http://schemas.microsoft.com/office/drawing/2014/main" id="{73672E4D-BD07-44BA-A567-F2C0F317D23F}"/>
                </a:ext>
              </a:extLst>
            </p:cNvPr>
            <p:cNvSpPr>
              <a:spLocks noChangeArrowheads="1"/>
            </p:cNvSpPr>
            <p:nvPr/>
          </p:nvSpPr>
          <p:spPr bwMode="auto">
            <a:xfrm>
              <a:off x="10175875" y="1004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8" name="Rectangle 12">
              <a:extLst>
                <a:ext uri="{FF2B5EF4-FFF2-40B4-BE49-F238E27FC236}">
                  <a16:creationId xmlns:a16="http://schemas.microsoft.com/office/drawing/2014/main" id="{DF356DBE-B1E7-4F2A-8F8E-88442564431B}"/>
                </a:ext>
              </a:extLst>
            </p:cNvPr>
            <p:cNvSpPr>
              <a:spLocks noChangeArrowheads="1"/>
            </p:cNvSpPr>
            <p:nvPr/>
          </p:nvSpPr>
          <p:spPr bwMode="auto">
            <a:xfrm>
              <a:off x="80422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49" name="Rectangle 13">
              <a:extLst>
                <a:ext uri="{FF2B5EF4-FFF2-40B4-BE49-F238E27FC236}">
                  <a16:creationId xmlns:a16="http://schemas.microsoft.com/office/drawing/2014/main" id="{09B3054B-8698-4A27-BBBA-4903CFEF9C0F}"/>
                </a:ext>
              </a:extLst>
            </p:cNvPr>
            <p:cNvSpPr>
              <a:spLocks noChangeArrowheads="1"/>
            </p:cNvSpPr>
            <p:nvPr/>
          </p:nvSpPr>
          <p:spPr bwMode="auto">
            <a:xfrm>
              <a:off x="83470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0" name="Rectangle 14">
              <a:extLst>
                <a:ext uri="{FF2B5EF4-FFF2-40B4-BE49-F238E27FC236}">
                  <a16:creationId xmlns:a16="http://schemas.microsoft.com/office/drawing/2014/main" id="{4D973790-19C6-4A38-B8B7-28D27737CC6A}"/>
                </a:ext>
              </a:extLst>
            </p:cNvPr>
            <p:cNvSpPr>
              <a:spLocks noChangeArrowheads="1"/>
            </p:cNvSpPr>
            <p:nvPr/>
          </p:nvSpPr>
          <p:spPr bwMode="auto">
            <a:xfrm>
              <a:off x="86518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1" name="Rectangle 15">
              <a:extLst>
                <a:ext uri="{FF2B5EF4-FFF2-40B4-BE49-F238E27FC236}">
                  <a16:creationId xmlns:a16="http://schemas.microsoft.com/office/drawing/2014/main" id="{BCC2E29D-6B5D-4920-AC25-EBF17D4A8956}"/>
                </a:ext>
              </a:extLst>
            </p:cNvPr>
            <p:cNvSpPr>
              <a:spLocks noChangeArrowheads="1"/>
            </p:cNvSpPr>
            <p:nvPr/>
          </p:nvSpPr>
          <p:spPr bwMode="auto">
            <a:xfrm>
              <a:off x="89566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2" name="Rectangle 16">
              <a:extLst>
                <a:ext uri="{FF2B5EF4-FFF2-40B4-BE49-F238E27FC236}">
                  <a16:creationId xmlns:a16="http://schemas.microsoft.com/office/drawing/2014/main" id="{5D115E36-BE60-4785-BF00-A4E36321D774}"/>
                </a:ext>
              </a:extLst>
            </p:cNvPr>
            <p:cNvSpPr>
              <a:spLocks noChangeArrowheads="1"/>
            </p:cNvSpPr>
            <p:nvPr/>
          </p:nvSpPr>
          <p:spPr bwMode="auto">
            <a:xfrm>
              <a:off x="92614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3" name="Rectangle 17">
              <a:extLst>
                <a:ext uri="{FF2B5EF4-FFF2-40B4-BE49-F238E27FC236}">
                  <a16:creationId xmlns:a16="http://schemas.microsoft.com/office/drawing/2014/main" id="{9EFF3DCE-9623-4D5D-B6E0-707D102840C8}"/>
                </a:ext>
              </a:extLst>
            </p:cNvPr>
            <p:cNvSpPr>
              <a:spLocks noChangeArrowheads="1"/>
            </p:cNvSpPr>
            <p:nvPr/>
          </p:nvSpPr>
          <p:spPr bwMode="auto">
            <a:xfrm>
              <a:off x="95662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4" name="Rectangle 18">
              <a:extLst>
                <a:ext uri="{FF2B5EF4-FFF2-40B4-BE49-F238E27FC236}">
                  <a16:creationId xmlns:a16="http://schemas.microsoft.com/office/drawing/2014/main" id="{88BD0060-F179-45EB-91D1-059FC0E238E1}"/>
                </a:ext>
              </a:extLst>
            </p:cNvPr>
            <p:cNvSpPr>
              <a:spLocks noChangeArrowheads="1"/>
            </p:cNvSpPr>
            <p:nvPr/>
          </p:nvSpPr>
          <p:spPr bwMode="auto">
            <a:xfrm>
              <a:off x="98710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5" name="Rectangle 19">
              <a:extLst>
                <a:ext uri="{FF2B5EF4-FFF2-40B4-BE49-F238E27FC236}">
                  <a16:creationId xmlns:a16="http://schemas.microsoft.com/office/drawing/2014/main" id="{C79C8B18-EF06-454F-A4FD-DA5C36BB939E}"/>
                </a:ext>
              </a:extLst>
            </p:cNvPr>
            <p:cNvSpPr>
              <a:spLocks noChangeArrowheads="1"/>
            </p:cNvSpPr>
            <p:nvPr/>
          </p:nvSpPr>
          <p:spPr bwMode="auto">
            <a:xfrm>
              <a:off x="10175875" y="1309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6" name="Rectangle 20">
              <a:extLst>
                <a:ext uri="{FF2B5EF4-FFF2-40B4-BE49-F238E27FC236}">
                  <a16:creationId xmlns:a16="http://schemas.microsoft.com/office/drawing/2014/main" id="{3D9A7070-20E3-428E-A18A-9E146AD3133A}"/>
                </a:ext>
              </a:extLst>
            </p:cNvPr>
            <p:cNvSpPr>
              <a:spLocks noChangeArrowheads="1"/>
            </p:cNvSpPr>
            <p:nvPr/>
          </p:nvSpPr>
          <p:spPr bwMode="auto">
            <a:xfrm>
              <a:off x="80422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7" name="Rectangle 21">
              <a:extLst>
                <a:ext uri="{FF2B5EF4-FFF2-40B4-BE49-F238E27FC236}">
                  <a16:creationId xmlns:a16="http://schemas.microsoft.com/office/drawing/2014/main" id="{B535A19F-E1EA-447A-B4DA-30948BB5128B}"/>
                </a:ext>
              </a:extLst>
            </p:cNvPr>
            <p:cNvSpPr>
              <a:spLocks noChangeArrowheads="1"/>
            </p:cNvSpPr>
            <p:nvPr/>
          </p:nvSpPr>
          <p:spPr bwMode="auto">
            <a:xfrm>
              <a:off x="83470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8" name="Rectangle 22">
              <a:extLst>
                <a:ext uri="{FF2B5EF4-FFF2-40B4-BE49-F238E27FC236}">
                  <a16:creationId xmlns:a16="http://schemas.microsoft.com/office/drawing/2014/main" id="{810CA691-BF3A-46F8-9FD7-4FD44400E7B1}"/>
                </a:ext>
              </a:extLst>
            </p:cNvPr>
            <p:cNvSpPr>
              <a:spLocks noChangeArrowheads="1"/>
            </p:cNvSpPr>
            <p:nvPr/>
          </p:nvSpPr>
          <p:spPr bwMode="auto">
            <a:xfrm>
              <a:off x="86518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59" name="Rectangle 23">
              <a:extLst>
                <a:ext uri="{FF2B5EF4-FFF2-40B4-BE49-F238E27FC236}">
                  <a16:creationId xmlns:a16="http://schemas.microsoft.com/office/drawing/2014/main" id="{11739F95-D5B7-4381-8DFF-A687E06AC432}"/>
                </a:ext>
              </a:extLst>
            </p:cNvPr>
            <p:cNvSpPr>
              <a:spLocks noChangeArrowheads="1"/>
            </p:cNvSpPr>
            <p:nvPr/>
          </p:nvSpPr>
          <p:spPr bwMode="auto">
            <a:xfrm>
              <a:off x="89566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0" name="Rectangle 24">
              <a:extLst>
                <a:ext uri="{FF2B5EF4-FFF2-40B4-BE49-F238E27FC236}">
                  <a16:creationId xmlns:a16="http://schemas.microsoft.com/office/drawing/2014/main" id="{4FE9FB30-8747-452F-9C89-FFCC9E3E991D}"/>
                </a:ext>
              </a:extLst>
            </p:cNvPr>
            <p:cNvSpPr>
              <a:spLocks noChangeArrowheads="1"/>
            </p:cNvSpPr>
            <p:nvPr/>
          </p:nvSpPr>
          <p:spPr bwMode="auto">
            <a:xfrm>
              <a:off x="92614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1" name="Rectangle 25">
              <a:extLst>
                <a:ext uri="{FF2B5EF4-FFF2-40B4-BE49-F238E27FC236}">
                  <a16:creationId xmlns:a16="http://schemas.microsoft.com/office/drawing/2014/main" id="{B1D69A84-20DF-46FB-A18E-FA708316313C}"/>
                </a:ext>
              </a:extLst>
            </p:cNvPr>
            <p:cNvSpPr>
              <a:spLocks noChangeArrowheads="1"/>
            </p:cNvSpPr>
            <p:nvPr/>
          </p:nvSpPr>
          <p:spPr bwMode="auto">
            <a:xfrm>
              <a:off x="95662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2" name="Rectangle 26">
              <a:extLst>
                <a:ext uri="{FF2B5EF4-FFF2-40B4-BE49-F238E27FC236}">
                  <a16:creationId xmlns:a16="http://schemas.microsoft.com/office/drawing/2014/main" id="{C71B0C33-8821-4E76-AFF3-486229D7EE36}"/>
                </a:ext>
              </a:extLst>
            </p:cNvPr>
            <p:cNvSpPr>
              <a:spLocks noChangeArrowheads="1"/>
            </p:cNvSpPr>
            <p:nvPr/>
          </p:nvSpPr>
          <p:spPr bwMode="auto">
            <a:xfrm>
              <a:off x="98710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3" name="Rectangle 27">
              <a:extLst>
                <a:ext uri="{FF2B5EF4-FFF2-40B4-BE49-F238E27FC236}">
                  <a16:creationId xmlns:a16="http://schemas.microsoft.com/office/drawing/2014/main" id="{29FD22BF-BE2C-4296-8414-92BF9AC84B73}"/>
                </a:ext>
              </a:extLst>
            </p:cNvPr>
            <p:cNvSpPr>
              <a:spLocks noChangeArrowheads="1"/>
            </p:cNvSpPr>
            <p:nvPr/>
          </p:nvSpPr>
          <p:spPr bwMode="auto">
            <a:xfrm>
              <a:off x="10175875" y="1614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4" name="Rectangle 28">
              <a:extLst>
                <a:ext uri="{FF2B5EF4-FFF2-40B4-BE49-F238E27FC236}">
                  <a16:creationId xmlns:a16="http://schemas.microsoft.com/office/drawing/2014/main" id="{830A9731-F4C2-4216-8A8E-47FE722C7109}"/>
                </a:ext>
              </a:extLst>
            </p:cNvPr>
            <p:cNvSpPr>
              <a:spLocks noChangeArrowheads="1"/>
            </p:cNvSpPr>
            <p:nvPr/>
          </p:nvSpPr>
          <p:spPr bwMode="auto">
            <a:xfrm>
              <a:off x="80422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5" name="Rectangle 29">
              <a:extLst>
                <a:ext uri="{FF2B5EF4-FFF2-40B4-BE49-F238E27FC236}">
                  <a16:creationId xmlns:a16="http://schemas.microsoft.com/office/drawing/2014/main" id="{13DBCBA4-40CE-4DB8-89F6-EA96A20753E5}"/>
                </a:ext>
              </a:extLst>
            </p:cNvPr>
            <p:cNvSpPr>
              <a:spLocks noChangeArrowheads="1"/>
            </p:cNvSpPr>
            <p:nvPr/>
          </p:nvSpPr>
          <p:spPr bwMode="auto">
            <a:xfrm>
              <a:off x="83470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6" name="Rectangle 30">
              <a:extLst>
                <a:ext uri="{FF2B5EF4-FFF2-40B4-BE49-F238E27FC236}">
                  <a16:creationId xmlns:a16="http://schemas.microsoft.com/office/drawing/2014/main" id="{DF91820D-9F08-403D-922A-8A49EAAC9095}"/>
                </a:ext>
              </a:extLst>
            </p:cNvPr>
            <p:cNvSpPr>
              <a:spLocks noChangeArrowheads="1"/>
            </p:cNvSpPr>
            <p:nvPr/>
          </p:nvSpPr>
          <p:spPr bwMode="auto">
            <a:xfrm>
              <a:off x="86518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7" name="Rectangle 31">
              <a:extLst>
                <a:ext uri="{FF2B5EF4-FFF2-40B4-BE49-F238E27FC236}">
                  <a16:creationId xmlns:a16="http://schemas.microsoft.com/office/drawing/2014/main" id="{4FC85297-30C9-4C2F-800D-5B39BD097C9A}"/>
                </a:ext>
              </a:extLst>
            </p:cNvPr>
            <p:cNvSpPr>
              <a:spLocks noChangeArrowheads="1"/>
            </p:cNvSpPr>
            <p:nvPr/>
          </p:nvSpPr>
          <p:spPr bwMode="auto">
            <a:xfrm>
              <a:off x="89566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8" name="Rectangle 32">
              <a:extLst>
                <a:ext uri="{FF2B5EF4-FFF2-40B4-BE49-F238E27FC236}">
                  <a16:creationId xmlns:a16="http://schemas.microsoft.com/office/drawing/2014/main" id="{00025C38-D5D5-4572-B4A9-8F6E947481FC}"/>
                </a:ext>
              </a:extLst>
            </p:cNvPr>
            <p:cNvSpPr>
              <a:spLocks noChangeArrowheads="1"/>
            </p:cNvSpPr>
            <p:nvPr/>
          </p:nvSpPr>
          <p:spPr bwMode="auto">
            <a:xfrm>
              <a:off x="92614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69" name="Rectangle 33">
              <a:extLst>
                <a:ext uri="{FF2B5EF4-FFF2-40B4-BE49-F238E27FC236}">
                  <a16:creationId xmlns:a16="http://schemas.microsoft.com/office/drawing/2014/main" id="{1E29C1A5-4DF5-4AA7-9474-520E2D3BFDB2}"/>
                </a:ext>
              </a:extLst>
            </p:cNvPr>
            <p:cNvSpPr>
              <a:spLocks noChangeArrowheads="1"/>
            </p:cNvSpPr>
            <p:nvPr/>
          </p:nvSpPr>
          <p:spPr bwMode="auto">
            <a:xfrm>
              <a:off x="95662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0" name="Rectangle 34">
              <a:extLst>
                <a:ext uri="{FF2B5EF4-FFF2-40B4-BE49-F238E27FC236}">
                  <a16:creationId xmlns:a16="http://schemas.microsoft.com/office/drawing/2014/main" id="{796B9E8D-4AEB-4A40-A918-3E2BC613D027}"/>
                </a:ext>
              </a:extLst>
            </p:cNvPr>
            <p:cNvSpPr>
              <a:spLocks noChangeArrowheads="1"/>
            </p:cNvSpPr>
            <p:nvPr/>
          </p:nvSpPr>
          <p:spPr bwMode="auto">
            <a:xfrm>
              <a:off x="98710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1" name="Rectangle 35">
              <a:extLst>
                <a:ext uri="{FF2B5EF4-FFF2-40B4-BE49-F238E27FC236}">
                  <a16:creationId xmlns:a16="http://schemas.microsoft.com/office/drawing/2014/main" id="{7D49B22A-132F-420F-B332-2EF0755C26FE}"/>
                </a:ext>
              </a:extLst>
            </p:cNvPr>
            <p:cNvSpPr>
              <a:spLocks noChangeArrowheads="1"/>
            </p:cNvSpPr>
            <p:nvPr/>
          </p:nvSpPr>
          <p:spPr bwMode="auto">
            <a:xfrm>
              <a:off x="10175875" y="19192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2" name="Rectangle 36">
              <a:extLst>
                <a:ext uri="{FF2B5EF4-FFF2-40B4-BE49-F238E27FC236}">
                  <a16:creationId xmlns:a16="http://schemas.microsoft.com/office/drawing/2014/main" id="{7223F960-581B-4B08-B36C-9FE58BF80272}"/>
                </a:ext>
              </a:extLst>
            </p:cNvPr>
            <p:cNvSpPr>
              <a:spLocks noChangeArrowheads="1"/>
            </p:cNvSpPr>
            <p:nvPr/>
          </p:nvSpPr>
          <p:spPr bwMode="auto">
            <a:xfrm>
              <a:off x="80422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3" name="Rectangle 37">
              <a:extLst>
                <a:ext uri="{FF2B5EF4-FFF2-40B4-BE49-F238E27FC236}">
                  <a16:creationId xmlns:a16="http://schemas.microsoft.com/office/drawing/2014/main" id="{D3848B2A-719E-42C6-B631-6C6A06F1860A}"/>
                </a:ext>
              </a:extLst>
            </p:cNvPr>
            <p:cNvSpPr>
              <a:spLocks noChangeArrowheads="1"/>
            </p:cNvSpPr>
            <p:nvPr/>
          </p:nvSpPr>
          <p:spPr bwMode="auto">
            <a:xfrm>
              <a:off x="83470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4" name="Rectangle 38">
              <a:extLst>
                <a:ext uri="{FF2B5EF4-FFF2-40B4-BE49-F238E27FC236}">
                  <a16:creationId xmlns:a16="http://schemas.microsoft.com/office/drawing/2014/main" id="{0981DA6E-CBD1-43A5-953D-B2E7A051DC95}"/>
                </a:ext>
              </a:extLst>
            </p:cNvPr>
            <p:cNvSpPr>
              <a:spLocks noChangeArrowheads="1"/>
            </p:cNvSpPr>
            <p:nvPr/>
          </p:nvSpPr>
          <p:spPr bwMode="auto">
            <a:xfrm>
              <a:off x="86518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5" name="Rectangle 39">
              <a:extLst>
                <a:ext uri="{FF2B5EF4-FFF2-40B4-BE49-F238E27FC236}">
                  <a16:creationId xmlns:a16="http://schemas.microsoft.com/office/drawing/2014/main" id="{2A1FD4BF-3DDE-4669-B4A6-522439D0E475}"/>
                </a:ext>
              </a:extLst>
            </p:cNvPr>
            <p:cNvSpPr>
              <a:spLocks noChangeArrowheads="1"/>
            </p:cNvSpPr>
            <p:nvPr/>
          </p:nvSpPr>
          <p:spPr bwMode="auto">
            <a:xfrm>
              <a:off x="89566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6" name="Rectangle 40">
              <a:extLst>
                <a:ext uri="{FF2B5EF4-FFF2-40B4-BE49-F238E27FC236}">
                  <a16:creationId xmlns:a16="http://schemas.microsoft.com/office/drawing/2014/main" id="{F8B11B98-5B1B-4D9B-B5D5-43C6406F305B}"/>
                </a:ext>
              </a:extLst>
            </p:cNvPr>
            <p:cNvSpPr>
              <a:spLocks noChangeArrowheads="1"/>
            </p:cNvSpPr>
            <p:nvPr/>
          </p:nvSpPr>
          <p:spPr bwMode="auto">
            <a:xfrm>
              <a:off x="92614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7" name="Rectangle 41">
              <a:extLst>
                <a:ext uri="{FF2B5EF4-FFF2-40B4-BE49-F238E27FC236}">
                  <a16:creationId xmlns:a16="http://schemas.microsoft.com/office/drawing/2014/main" id="{670723E6-ADC5-4FC2-84E1-E1BB734B79DC}"/>
                </a:ext>
              </a:extLst>
            </p:cNvPr>
            <p:cNvSpPr>
              <a:spLocks noChangeArrowheads="1"/>
            </p:cNvSpPr>
            <p:nvPr/>
          </p:nvSpPr>
          <p:spPr bwMode="auto">
            <a:xfrm>
              <a:off x="95662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8" name="Rectangle 42">
              <a:extLst>
                <a:ext uri="{FF2B5EF4-FFF2-40B4-BE49-F238E27FC236}">
                  <a16:creationId xmlns:a16="http://schemas.microsoft.com/office/drawing/2014/main" id="{E10C2518-3998-4AE6-961B-65C40A4B13AE}"/>
                </a:ext>
              </a:extLst>
            </p:cNvPr>
            <p:cNvSpPr>
              <a:spLocks noChangeArrowheads="1"/>
            </p:cNvSpPr>
            <p:nvPr/>
          </p:nvSpPr>
          <p:spPr bwMode="auto">
            <a:xfrm>
              <a:off x="98710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79" name="Rectangle 43">
              <a:extLst>
                <a:ext uri="{FF2B5EF4-FFF2-40B4-BE49-F238E27FC236}">
                  <a16:creationId xmlns:a16="http://schemas.microsoft.com/office/drawing/2014/main" id="{BDC4A88F-C340-4C5B-9B5D-04F05C937A87}"/>
                </a:ext>
              </a:extLst>
            </p:cNvPr>
            <p:cNvSpPr>
              <a:spLocks noChangeArrowheads="1"/>
            </p:cNvSpPr>
            <p:nvPr/>
          </p:nvSpPr>
          <p:spPr bwMode="auto">
            <a:xfrm>
              <a:off x="10175875" y="22240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0" name="Rectangle 44">
              <a:extLst>
                <a:ext uri="{FF2B5EF4-FFF2-40B4-BE49-F238E27FC236}">
                  <a16:creationId xmlns:a16="http://schemas.microsoft.com/office/drawing/2014/main" id="{D3491A3C-33C3-4D87-ABAB-B8E1EA2E6847}"/>
                </a:ext>
              </a:extLst>
            </p:cNvPr>
            <p:cNvSpPr>
              <a:spLocks noChangeArrowheads="1"/>
            </p:cNvSpPr>
            <p:nvPr/>
          </p:nvSpPr>
          <p:spPr bwMode="auto">
            <a:xfrm>
              <a:off x="80422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1" name="Rectangle 45">
              <a:extLst>
                <a:ext uri="{FF2B5EF4-FFF2-40B4-BE49-F238E27FC236}">
                  <a16:creationId xmlns:a16="http://schemas.microsoft.com/office/drawing/2014/main" id="{D93FB6B2-337D-4E55-960D-78048EC7A91D}"/>
                </a:ext>
              </a:extLst>
            </p:cNvPr>
            <p:cNvSpPr>
              <a:spLocks noChangeArrowheads="1"/>
            </p:cNvSpPr>
            <p:nvPr/>
          </p:nvSpPr>
          <p:spPr bwMode="auto">
            <a:xfrm>
              <a:off x="83470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2" name="Rectangle 46">
              <a:extLst>
                <a:ext uri="{FF2B5EF4-FFF2-40B4-BE49-F238E27FC236}">
                  <a16:creationId xmlns:a16="http://schemas.microsoft.com/office/drawing/2014/main" id="{89C4BFA2-59F0-4E49-BA22-2C3CE69100DA}"/>
                </a:ext>
              </a:extLst>
            </p:cNvPr>
            <p:cNvSpPr>
              <a:spLocks noChangeArrowheads="1"/>
            </p:cNvSpPr>
            <p:nvPr/>
          </p:nvSpPr>
          <p:spPr bwMode="auto">
            <a:xfrm>
              <a:off x="86518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3" name="Rectangle 47">
              <a:extLst>
                <a:ext uri="{FF2B5EF4-FFF2-40B4-BE49-F238E27FC236}">
                  <a16:creationId xmlns:a16="http://schemas.microsoft.com/office/drawing/2014/main" id="{BD2857F9-D655-47B7-AD92-40AB56FD4ACB}"/>
                </a:ext>
              </a:extLst>
            </p:cNvPr>
            <p:cNvSpPr>
              <a:spLocks noChangeArrowheads="1"/>
            </p:cNvSpPr>
            <p:nvPr/>
          </p:nvSpPr>
          <p:spPr bwMode="auto">
            <a:xfrm>
              <a:off x="89566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4" name="Rectangle 48">
              <a:extLst>
                <a:ext uri="{FF2B5EF4-FFF2-40B4-BE49-F238E27FC236}">
                  <a16:creationId xmlns:a16="http://schemas.microsoft.com/office/drawing/2014/main" id="{61694E7A-CBF8-4A68-B3AA-43FEF997A197}"/>
                </a:ext>
              </a:extLst>
            </p:cNvPr>
            <p:cNvSpPr>
              <a:spLocks noChangeArrowheads="1"/>
            </p:cNvSpPr>
            <p:nvPr/>
          </p:nvSpPr>
          <p:spPr bwMode="auto">
            <a:xfrm>
              <a:off x="92614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5" name="Rectangle 49">
              <a:extLst>
                <a:ext uri="{FF2B5EF4-FFF2-40B4-BE49-F238E27FC236}">
                  <a16:creationId xmlns:a16="http://schemas.microsoft.com/office/drawing/2014/main" id="{F7F30D49-597F-46C5-9E9D-0503AE2412D4}"/>
                </a:ext>
              </a:extLst>
            </p:cNvPr>
            <p:cNvSpPr>
              <a:spLocks noChangeArrowheads="1"/>
            </p:cNvSpPr>
            <p:nvPr/>
          </p:nvSpPr>
          <p:spPr bwMode="auto">
            <a:xfrm>
              <a:off x="95662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6" name="Rectangle 50">
              <a:extLst>
                <a:ext uri="{FF2B5EF4-FFF2-40B4-BE49-F238E27FC236}">
                  <a16:creationId xmlns:a16="http://schemas.microsoft.com/office/drawing/2014/main" id="{53EE2BDA-8BD4-4A8D-A05E-1B6824827751}"/>
                </a:ext>
              </a:extLst>
            </p:cNvPr>
            <p:cNvSpPr>
              <a:spLocks noChangeArrowheads="1"/>
            </p:cNvSpPr>
            <p:nvPr/>
          </p:nvSpPr>
          <p:spPr bwMode="auto">
            <a:xfrm>
              <a:off x="98710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7" name="Rectangle 51">
              <a:extLst>
                <a:ext uri="{FF2B5EF4-FFF2-40B4-BE49-F238E27FC236}">
                  <a16:creationId xmlns:a16="http://schemas.microsoft.com/office/drawing/2014/main" id="{96E3140B-94D5-43B9-985A-8CDC0AEB3E1B}"/>
                </a:ext>
              </a:extLst>
            </p:cNvPr>
            <p:cNvSpPr>
              <a:spLocks noChangeArrowheads="1"/>
            </p:cNvSpPr>
            <p:nvPr/>
          </p:nvSpPr>
          <p:spPr bwMode="auto">
            <a:xfrm>
              <a:off x="10175875" y="25288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8" name="Rectangle 52">
              <a:extLst>
                <a:ext uri="{FF2B5EF4-FFF2-40B4-BE49-F238E27FC236}">
                  <a16:creationId xmlns:a16="http://schemas.microsoft.com/office/drawing/2014/main" id="{F162A869-B1EE-4483-9C85-F0A2CB33ED1E}"/>
                </a:ext>
              </a:extLst>
            </p:cNvPr>
            <p:cNvSpPr>
              <a:spLocks noChangeArrowheads="1"/>
            </p:cNvSpPr>
            <p:nvPr/>
          </p:nvSpPr>
          <p:spPr bwMode="auto">
            <a:xfrm>
              <a:off x="80422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89" name="Rectangle 53">
              <a:extLst>
                <a:ext uri="{FF2B5EF4-FFF2-40B4-BE49-F238E27FC236}">
                  <a16:creationId xmlns:a16="http://schemas.microsoft.com/office/drawing/2014/main" id="{490D3592-1B36-4F69-9A6E-C5E4E1090AF3}"/>
                </a:ext>
              </a:extLst>
            </p:cNvPr>
            <p:cNvSpPr>
              <a:spLocks noChangeArrowheads="1"/>
            </p:cNvSpPr>
            <p:nvPr/>
          </p:nvSpPr>
          <p:spPr bwMode="auto">
            <a:xfrm>
              <a:off x="83470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0" name="Rectangle 54">
              <a:extLst>
                <a:ext uri="{FF2B5EF4-FFF2-40B4-BE49-F238E27FC236}">
                  <a16:creationId xmlns:a16="http://schemas.microsoft.com/office/drawing/2014/main" id="{097BBC62-9907-4AB2-A06C-5F07BC6933A3}"/>
                </a:ext>
              </a:extLst>
            </p:cNvPr>
            <p:cNvSpPr>
              <a:spLocks noChangeArrowheads="1"/>
            </p:cNvSpPr>
            <p:nvPr/>
          </p:nvSpPr>
          <p:spPr bwMode="auto">
            <a:xfrm>
              <a:off x="86518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1" name="Rectangle 55">
              <a:extLst>
                <a:ext uri="{FF2B5EF4-FFF2-40B4-BE49-F238E27FC236}">
                  <a16:creationId xmlns:a16="http://schemas.microsoft.com/office/drawing/2014/main" id="{EC3195DF-204E-4F3A-91CE-F1A98AFA17B5}"/>
                </a:ext>
              </a:extLst>
            </p:cNvPr>
            <p:cNvSpPr>
              <a:spLocks noChangeArrowheads="1"/>
            </p:cNvSpPr>
            <p:nvPr/>
          </p:nvSpPr>
          <p:spPr bwMode="auto">
            <a:xfrm>
              <a:off x="89566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2" name="Rectangle 56">
              <a:extLst>
                <a:ext uri="{FF2B5EF4-FFF2-40B4-BE49-F238E27FC236}">
                  <a16:creationId xmlns:a16="http://schemas.microsoft.com/office/drawing/2014/main" id="{2CBAE2A6-9105-46B9-B35F-6B5E9B307BB2}"/>
                </a:ext>
              </a:extLst>
            </p:cNvPr>
            <p:cNvSpPr>
              <a:spLocks noChangeArrowheads="1"/>
            </p:cNvSpPr>
            <p:nvPr/>
          </p:nvSpPr>
          <p:spPr bwMode="auto">
            <a:xfrm>
              <a:off x="92614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3" name="Rectangle 57">
              <a:extLst>
                <a:ext uri="{FF2B5EF4-FFF2-40B4-BE49-F238E27FC236}">
                  <a16:creationId xmlns:a16="http://schemas.microsoft.com/office/drawing/2014/main" id="{A94D9DA3-280C-478D-812E-D179E1F93133}"/>
                </a:ext>
              </a:extLst>
            </p:cNvPr>
            <p:cNvSpPr>
              <a:spLocks noChangeArrowheads="1"/>
            </p:cNvSpPr>
            <p:nvPr/>
          </p:nvSpPr>
          <p:spPr bwMode="auto">
            <a:xfrm>
              <a:off x="95662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4" name="Rectangle 58">
              <a:extLst>
                <a:ext uri="{FF2B5EF4-FFF2-40B4-BE49-F238E27FC236}">
                  <a16:creationId xmlns:a16="http://schemas.microsoft.com/office/drawing/2014/main" id="{874B69CE-7331-4409-AD63-BCCFEE0AF6A4}"/>
                </a:ext>
              </a:extLst>
            </p:cNvPr>
            <p:cNvSpPr>
              <a:spLocks noChangeArrowheads="1"/>
            </p:cNvSpPr>
            <p:nvPr/>
          </p:nvSpPr>
          <p:spPr bwMode="auto">
            <a:xfrm>
              <a:off x="98710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5" name="Rectangle 59">
              <a:extLst>
                <a:ext uri="{FF2B5EF4-FFF2-40B4-BE49-F238E27FC236}">
                  <a16:creationId xmlns:a16="http://schemas.microsoft.com/office/drawing/2014/main" id="{C2090A39-885C-460B-96FE-933CD98607C2}"/>
                </a:ext>
              </a:extLst>
            </p:cNvPr>
            <p:cNvSpPr>
              <a:spLocks noChangeArrowheads="1"/>
            </p:cNvSpPr>
            <p:nvPr/>
          </p:nvSpPr>
          <p:spPr bwMode="auto">
            <a:xfrm>
              <a:off x="10175875" y="28336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6" name="Rectangle 60">
              <a:extLst>
                <a:ext uri="{FF2B5EF4-FFF2-40B4-BE49-F238E27FC236}">
                  <a16:creationId xmlns:a16="http://schemas.microsoft.com/office/drawing/2014/main" id="{0BF38D95-4CE2-4EEA-95B2-5AAF1CF66EC1}"/>
                </a:ext>
              </a:extLst>
            </p:cNvPr>
            <p:cNvSpPr>
              <a:spLocks noChangeArrowheads="1"/>
            </p:cNvSpPr>
            <p:nvPr/>
          </p:nvSpPr>
          <p:spPr bwMode="auto">
            <a:xfrm>
              <a:off x="80422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7" name="Rectangle 61">
              <a:extLst>
                <a:ext uri="{FF2B5EF4-FFF2-40B4-BE49-F238E27FC236}">
                  <a16:creationId xmlns:a16="http://schemas.microsoft.com/office/drawing/2014/main" id="{FCA82549-1F98-4B80-BF87-2DF11C6A0E65}"/>
                </a:ext>
              </a:extLst>
            </p:cNvPr>
            <p:cNvSpPr>
              <a:spLocks noChangeArrowheads="1"/>
            </p:cNvSpPr>
            <p:nvPr/>
          </p:nvSpPr>
          <p:spPr bwMode="auto">
            <a:xfrm>
              <a:off x="83470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8" name="Rectangle 62">
              <a:extLst>
                <a:ext uri="{FF2B5EF4-FFF2-40B4-BE49-F238E27FC236}">
                  <a16:creationId xmlns:a16="http://schemas.microsoft.com/office/drawing/2014/main" id="{EEB12BAA-5CC5-4A68-A3D5-224AA07CE7B3}"/>
                </a:ext>
              </a:extLst>
            </p:cNvPr>
            <p:cNvSpPr>
              <a:spLocks noChangeArrowheads="1"/>
            </p:cNvSpPr>
            <p:nvPr/>
          </p:nvSpPr>
          <p:spPr bwMode="auto">
            <a:xfrm>
              <a:off x="86518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799" name="Rectangle 63">
              <a:extLst>
                <a:ext uri="{FF2B5EF4-FFF2-40B4-BE49-F238E27FC236}">
                  <a16:creationId xmlns:a16="http://schemas.microsoft.com/office/drawing/2014/main" id="{42B964F2-6CE3-4B8C-B6E0-993E3849416C}"/>
                </a:ext>
              </a:extLst>
            </p:cNvPr>
            <p:cNvSpPr>
              <a:spLocks noChangeArrowheads="1"/>
            </p:cNvSpPr>
            <p:nvPr/>
          </p:nvSpPr>
          <p:spPr bwMode="auto">
            <a:xfrm>
              <a:off x="89566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0" name="Rectangle 64">
              <a:extLst>
                <a:ext uri="{FF2B5EF4-FFF2-40B4-BE49-F238E27FC236}">
                  <a16:creationId xmlns:a16="http://schemas.microsoft.com/office/drawing/2014/main" id="{DED90899-5609-4C19-886C-8ABCB784E2B8}"/>
                </a:ext>
              </a:extLst>
            </p:cNvPr>
            <p:cNvSpPr>
              <a:spLocks noChangeArrowheads="1"/>
            </p:cNvSpPr>
            <p:nvPr/>
          </p:nvSpPr>
          <p:spPr bwMode="auto">
            <a:xfrm>
              <a:off x="92614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1" name="Rectangle 65">
              <a:extLst>
                <a:ext uri="{FF2B5EF4-FFF2-40B4-BE49-F238E27FC236}">
                  <a16:creationId xmlns:a16="http://schemas.microsoft.com/office/drawing/2014/main" id="{CC55F2F2-21BE-4DC5-A893-B19052D52B8D}"/>
                </a:ext>
              </a:extLst>
            </p:cNvPr>
            <p:cNvSpPr>
              <a:spLocks noChangeArrowheads="1"/>
            </p:cNvSpPr>
            <p:nvPr/>
          </p:nvSpPr>
          <p:spPr bwMode="auto">
            <a:xfrm>
              <a:off x="95662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2" name="Rectangle 66">
              <a:extLst>
                <a:ext uri="{FF2B5EF4-FFF2-40B4-BE49-F238E27FC236}">
                  <a16:creationId xmlns:a16="http://schemas.microsoft.com/office/drawing/2014/main" id="{982EEA68-7E13-4F02-953F-09A06F000F01}"/>
                </a:ext>
              </a:extLst>
            </p:cNvPr>
            <p:cNvSpPr>
              <a:spLocks noChangeArrowheads="1"/>
            </p:cNvSpPr>
            <p:nvPr/>
          </p:nvSpPr>
          <p:spPr bwMode="auto">
            <a:xfrm>
              <a:off x="98710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3" name="Rectangle 67">
              <a:extLst>
                <a:ext uri="{FF2B5EF4-FFF2-40B4-BE49-F238E27FC236}">
                  <a16:creationId xmlns:a16="http://schemas.microsoft.com/office/drawing/2014/main" id="{A39D47C1-BEAB-43F8-B930-0AF0D7C07092}"/>
                </a:ext>
              </a:extLst>
            </p:cNvPr>
            <p:cNvSpPr>
              <a:spLocks noChangeArrowheads="1"/>
            </p:cNvSpPr>
            <p:nvPr/>
          </p:nvSpPr>
          <p:spPr bwMode="auto">
            <a:xfrm>
              <a:off x="10175875" y="3138488"/>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4" name="Oval 68">
              <a:extLst>
                <a:ext uri="{FF2B5EF4-FFF2-40B4-BE49-F238E27FC236}">
                  <a16:creationId xmlns:a16="http://schemas.microsoft.com/office/drawing/2014/main" id="{C4451FEA-EE9C-498C-BD84-9466272BA878}"/>
                </a:ext>
              </a:extLst>
            </p:cNvPr>
            <p:cNvSpPr>
              <a:spLocks noChangeArrowheads="1"/>
            </p:cNvSpPr>
            <p:nvPr/>
          </p:nvSpPr>
          <p:spPr bwMode="auto">
            <a:xfrm>
              <a:off x="9375775" y="2038350"/>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5" name="Oval 69">
              <a:extLst>
                <a:ext uri="{FF2B5EF4-FFF2-40B4-BE49-F238E27FC236}">
                  <a16:creationId xmlns:a16="http://schemas.microsoft.com/office/drawing/2014/main" id="{8D47AD55-7B79-4F80-9D80-36B25C4855AC}"/>
                </a:ext>
              </a:extLst>
            </p:cNvPr>
            <p:cNvSpPr>
              <a:spLocks noChangeArrowheads="1"/>
            </p:cNvSpPr>
            <p:nvPr/>
          </p:nvSpPr>
          <p:spPr bwMode="auto">
            <a:xfrm>
              <a:off x="9375775" y="2351088"/>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6" name="Oval 70">
              <a:extLst>
                <a:ext uri="{FF2B5EF4-FFF2-40B4-BE49-F238E27FC236}">
                  <a16:creationId xmlns:a16="http://schemas.microsoft.com/office/drawing/2014/main" id="{FEBE7E5A-73A6-4795-A984-B6600F1DF00E}"/>
                </a:ext>
              </a:extLst>
            </p:cNvPr>
            <p:cNvSpPr>
              <a:spLocks noChangeArrowheads="1"/>
            </p:cNvSpPr>
            <p:nvPr/>
          </p:nvSpPr>
          <p:spPr bwMode="auto">
            <a:xfrm>
              <a:off x="9683750" y="2043113"/>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7" name="Oval 71">
              <a:extLst>
                <a:ext uri="{FF2B5EF4-FFF2-40B4-BE49-F238E27FC236}">
                  <a16:creationId xmlns:a16="http://schemas.microsoft.com/office/drawing/2014/main" id="{DA364DA3-4453-434A-BC2E-489B86DC09E1}"/>
                </a:ext>
              </a:extLst>
            </p:cNvPr>
            <p:cNvSpPr>
              <a:spLocks noChangeArrowheads="1"/>
            </p:cNvSpPr>
            <p:nvPr/>
          </p:nvSpPr>
          <p:spPr bwMode="auto">
            <a:xfrm>
              <a:off x="9077325" y="2043113"/>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756808" name="Oval 72">
              <a:extLst>
                <a:ext uri="{FF2B5EF4-FFF2-40B4-BE49-F238E27FC236}">
                  <a16:creationId xmlns:a16="http://schemas.microsoft.com/office/drawing/2014/main" id="{81CA44A6-8CE9-44C2-9BC9-DE6E5B0DC752}"/>
                </a:ext>
              </a:extLst>
            </p:cNvPr>
            <p:cNvSpPr>
              <a:spLocks noChangeArrowheads="1"/>
            </p:cNvSpPr>
            <p:nvPr/>
          </p:nvSpPr>
          <p:spPr bwMode="auto">
            <a:xfrm>
              <a:off x="9375775" y="1722438"/>
              <a:ext cx="76200" cy="76200"/>
            </a:xfrm>
            <a:prstGeom prst="ellipse">
              <a:avLst/>
            </a:prstGeom>
            <a:solidFill>
              <a:srgbClr val="00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cxnSp>
          <p:nvCxnSpPr>
            <p:cNvPr id="756809" name="AutoShape 73">
              <a:extLst>
                <a:ext uri="{FF2B5EF4-FFF2-40B4-BE49-F238E27FC236}">
                  <a16:creationId xmlns:a16="http://schemas.microsoft.com/office/drawing/2014/main" id="{3E3ADE37-00FF-4782-B98F-82C773D73E8B}"/>
                </a:ext>
              </a:extLst>
            </p:cNvPr>
            <p:cNvCxnSpPr>
              <a:cxnSpLocks noChangeShapeType="1"/>
              <a:stCxn id="756808" idx="4"/>
              <a:endCxn id="756804" idx="0"/>
            </p:cNvCxnSpPr>
            <p:nvPr/>
          </p:nvCxnSpPr>
          <p:spPr bwMode="auto">
            <a:xfrm>
              <a:off x="9413875" y="1798638"/>
              <a:ext cx="0" cy="2397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6810" name="AutoShape 74">
              <a:extLst>
                <a:ext uri="{FF2B5EF4-FFF2-40B4-BE49-F238E27FC236}">
                  <a16:creationId xmlns:a16="http://schemas.microsoft.com/office/drawing/2014/main" id="{034AE516-47B4-4742-A4A6-8113DFC9BE3E}"/>
                </a:ext>
              </a:extLst>
            </p:cNvPr>
            <p:cNvCxnSpPr>
              <a:cxnSpLocks noChangeShapeType="1"/>
              <a:stCxn id="756804" idx="2"/>
              <a:endCxn id="756807" idx="6"/>
            </p:cNvCxnSpPr>
            <p:nvPr/>
          </p:nvCxnSpPr>
          <p:spPr bwMode="auto">
            <a:xfrm flipH="1">
              <a:off x="9153525" y="2076451"/>
              <a:ext cx="222250" cy="47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6811" name="AutoShape 75">
              <a:extLst>
                <a:ext uri="{FF2B5EF4-FFF2-40B4-BE49-F238E27FC236}">
                  <a16:creationId xmlns:a16="http://schemas.microsoft.com/office/drawing/2014/main" id="{42C63115-1A23-4A14-9F03-A947A20A1F14}"/>
                </a:ext>
              </a:extLst>
            </p:cNvPr>
            <p:cNvCxnSpPr>
              <a:cxnSpLocks noChangeShapeType="1"/>
              <a:stCxn id="756804" idx="4"/>
              <a:endCxn id="756805" idx="0"/>
            </p:cNvCxnSpPr>
            <p:nvPr/>
          </p:nvCxnSpPr>
          <p:spPr bwMode="auto">
            <a:xfrm>
              <a:off x="9413875" y="2114550"/>
              <a:ext cx="0" cy="2365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6812" name="AutoShape 76">
              <a:extLst>
                <a:ext uri="{FF2B5EF4-FFF2-40B4-BE49-F238E27FC236}">
                  <a16:creationId xmlns:a16="http://schemas.microsoft.com/office/drawing/2014/main" id="{9FEF66F4-EB49-45F6-86B7-06E8F00BB489}"/>
                </a:ext>
              </a:extLst>
            </p:cNvPr>
            <p:cNvCxnSpPr>
              <a:cxnSpLocks noChangeShapeType="1"/>
              <a:stCxn id="756804" idx="6"/>
              <a:endCxn id="756806" idx="2"/>
            </p:cNvCxnSpPr>
            <p:nvPr/>
          </p:nvCxnSpPr>
          <p:spPr bwMode="auto">
            <a:xfrm>
              <a:off x="9451976" y="2076451"/>
              <a:ext cx="231775" cy="47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4" name="Slide Number Placeholder 1">
            <a:extLst>
              <a:ext uri="{FF2B5EF4-FFF2-40B4-BE49-F238E27FC236}">
                <a16:creationId xmlns:a16="http://schemas.microsoft.com/office/drawing/2014/main" id="{96E2F9FC-AFB3-4144-B080-F17EBD9EAED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14</a:t>
            </a:fld>
            <a:endParaRPr lang="en-US" dirty="0"/>
          </a:p>
        </p:txBody>
      </p:sp>
    </p:spTree>
    <p:extLst>
      <p:ext uri="{BB962C8B-B14F-4D97-AF65-F5344CB8AC3E}">
        <p14:creationId xmlns:p14="http://schemas.microsoft.com/office/powerpoint/2010/main" val="31332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673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673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673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673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6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a:extLst>
              <a:ext uri="{FF2B5EF4-FFF2-40B4-BE49-F238E27FC236}">
                <a16:creationId xmlns:a16="http://schemas.microsoft.com/office/drawing/2014/main" id="{A89CB054-1C97-4855-9D24-3D00C58C6F15}"/>
              </a:ext>
            </a:extLst>
          </p:cNvPr>
          <p:cNvSpPr>
            <a:spLocks noGrp="1" noChangeArrowheads="1"/>
          </p:cNvSpPr>
          <p:nvPr>
            <p:ph type="title"/>
          </p:nvPr>
        </p:nvSpPr>
        <p:spPr/>
        <p:txBody>
          <a:bodyPr/>
          <a:lstStyle/>
          <a:p>
            <a:r>
              <a:rPr lang="en-US" altLang="en-US"/>
              <a:t>Image Segmentation</a:t>
            </a:r>
          </a:p>
        </p:txBody>
      </p:sp>
      <p:sp>
        <p:nvSpPr>
          <p:cNvPr id="757763" name="Rectangle 3">
            <a:extLst>
              <a:ext uri="{FF2B5EF4-FFF2-40B4-BE49-F238E27FC236}">
                <a16:creationId xmlns:a16="http://schemas.microsoft.com/office/drawing/2014/main" id="{239A0A7D-77AA-4ECF-9855-544D6B3C1A5A}"/>
              </a:ext>
            </a:extLst>
          </p:cNvPr>
          <p:cNvSpPr>
            <a:spLocks noGrp="1" noChangeArrowheads="1"/>
          </p:cNvSpPr>
          <p:nvPr>
            <p:ph type="body" idx="1"/>
          </p:nvPr>
        </p:nvSpPr>
        <p:spPr/>
        <p:txBody>
          <a:bodyPr>
            <a:noAutofit/>
          </a:bodyPr>
          <a:lstStyle/>
          <a:p>
            <a:pPr marL="0" indent="0">
              <a:buNone/>
            </a:pPr>
            <a:r>
              <a:rPr lang="en-US" altLang="en-US" sz="2400" dirty="0"/>
              <a:t>Issues with formulating as min cut problem:</a:t>
            </a:r>
          </a:p>
          <a:p>
            <a:pPr lvl="1"/>
            <a:r>
              <a:rPr lang="en-US" altLang="en-US" sz="2400" dirty="0"/>
              <a:t>Maximization.</a:t>
            </a:r>
          </a:p>
          <a:p>
            <a:pPr lvl="1"/>
            <a:r>
              <a:rPr lang="en-US" altLang="en-US" sz="2400" dirty="0"/>
              <a:t>No source or sink.</a:t>
            </a:r>
          </a:p>
          <a:p>
            <a:pPr lvl="1"/>
            <a:r>
              <a:rPr lang="en-US" altLang="en-US" sz="2400" dirty="0"/>
              <a:t>Undirected graph.</a:t>
            </a:r>
            <a:endParaRPr lang="en-US" altLang="en-US" sz="1000" dirty="0"/>
          </a:p>
          <a:p>
            <a:pPr marL="0" indent="0">
              <a:buNone/>
            </a:pPr>
            <a:r>
              <a:rPr lang="en-US" altLang="en-US" sz="2400" dirty="0"/>
              <a:t>But maximizing  </a:t>
            </a:r>
          </a:p>
          <a:p>
            <a:pPr marL="0" indent="0">
              <a:buNone/>
            </a:pPr>
            <a:endParaRPr lang="en-US" altLang="en-US" sz="2400" dirty="0"/>
          </a:p>
          <a:p>
            <a:pPr marL="0" indent="0">
              <a:buNone/>
            </a:pPr>
            <a:r>
              <a:rPr lang="en-US" altLang="en-US" sz="2400" dirty="0"/>
              <a:t>        </a:t>
            </a:r>
            <a:br>
              <a:rPr lang="en-US" altLang="en-US" sz="2400" dirty="0"/>
            </a:br>
            <a:r>
              <a:rPr lang="en-US" altLang="en-US" sz="2400" dirty="0"/>
              <a:t>is equivalent to maximizing  </a:t>
            </a:r>
          </a:p>
          <a:p>
            <a:pPr marL="0" indent="0">
              <a:buNone/>
            </a:pPr>
            <a:endParaRPr lang="en-US" altLang="en-US" sz="2400" dirty="0"/>
          </a:p>
          <a:p>
            <a:pPr marL="0" indent="0">
              <a:buNone/>
            </a:pPr>
            <a:r>
              <a:rPr lang="en-US" altLang="en-US" sz="2400" dirty="0"/>
              <a:t>or, alternatively, minimizing</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FECC266-D7A5-4AD0-83EE-DE909A85D7CC}"/>
                  </a:ext>
                </a:extLst>
              </p:cNvPr>
              <p:cNvSpPr txBox="1"/>
              <p:nvPr/>
            </p:nvSpPr>
            <p:spPr>
              <a:xfrm>
                <a:off x="3302000" y="2769574"/>
                <a:ext cx="3183307" cy="1017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𝑨</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𝒂</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𝑩</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𝒃</m:t>
                                  </m:r>
                                </m:e>
                                <m:sub>
                                  <m:r>
                                    <a:rPr lang="en-US" altLang="en-US" sz="1800" b="1" i="1" smtClean="0">
                                      <a:solidFill>
                                        <a:srgbClr val="0066CC"/>
                                      </a:solidFill>
                                      <a:latin typeface="Cambria Math" panose="02040503050406030204" pitchFamily="18" charset="0"/>
                                    </a:rPr>
                                    <m:t>𝒊</m:t>
                                  </m:r>
                                </m:sub>
                              </m:sSub>
                              <m:r>
                                <m:rPr>
                                  <m:brk m:alnAt="7"/>
                                </m:rP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m>
                                    <m:mPr>
                                      <m:mcs>
                                        <m:mc>
                                          <m:mcPr>
                                            <m:count m:val="1"/>
                                            <m:mcJc m:val="center"/>
                                          </m:mcPr>
                                        </m:mc>
                                      </m:mcs>
                                      <m:ctrlPr>
                                        <a:rPr lang="en-US" altLang="en-US" sz="1800" b="1" i="1" smtClean="0">
                                          <a:solidFill>
                                            <a:srgbClr val="0066CC"/>
                                          </a:solidFill>
                                          <a:latin typeface="Cambria Math" panose="02040503050406030204" pitchFamily="18" charset="0"/>
                                        </a:rPr>
                                      </m:ctrlPr>
                                    </m:mPr>
                                    <m:mr>
                                      <m:e>
                                        <m:d>
                                          <m:dPr>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𝑬</m:t>
                                        </m:r>
                                      </m:e>
                                    </m:mr>
                                    <m:mr>
                                      <m:e>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𝑨</m:t>
                                            </m:r>
                                            <m:r>
                                              <a:rPr lang="en-US" altLang="en-US" b="1" i="1">
                                                <a:solidFill>
                                                  <a:srgbClr val="0066CC"/>
                                                </a:solidFill>
                                                <a:latin typeface="Cambria Math" panose="02040503050406030204" pitchFamily="18" charset="0"/>
                                              </a:rPr>
                                              <m:t> ∩ </m:t>
                                            </m:r>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𝟏</m:t>
                                        </m:r>
                                      </m:e>
                                    </m:mr>
                                  </m:m>
                                  <m:r>
                                    <a:rPr lang="en-US" altLang="en-US" sz="1800" b="1" i="1" smtClean="0">
                                      <a:solidFill>
                                        <a:srgbClr val="0066CC"/>
                                      </a:solidFill>
                                      <a:latin typeface="Cambria Math" panose="02040503050406030204" pitchFamily="18" charset="0"/>
                                    </a:rPr>
                                    <m:t>,</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𝒑</m:t>
                                      </m:r>
                                    </m:e>
                                    <m:sub>
                                      <m:r>
                                        <a:rPr lang="en-US" altLang="en-US" sz="1800" b="1" i="1" smtClean="0">
                                          <a:solidFill>
                                            <a:srgbClr val="0066CC"/>
                                          </a:solidFill>
                                          <a:latin typeface="Cambria Math" panose="02040503050406030204" pitchFamily="18" charset="0"/>
                                        </a:rPr>
                                        <m:t>𝒊𝒋</m:t>
                                      </m:r>
                                    </m:sub>
                                  </m:sSub>
                                </m:e>
                              </m:nary>
                            </m:e>
                          </m:nary>
                        </m:e>
                      </m:nary>
                    </m:oMath>
                  </m:oMathPara>
                </a14:m>
                <a:endParaRPr lang="en-US" dirty="0"/>
              </a:p>
            </p:txBody>
          </p:sp>
        </mc:Choice>
        <mc:Fallback xmlns="">
          <p:sp>
            <p:nvSpPr>
              <p:cNvPr id="2" name="TextBox 1">
                <a:extLst>
                  <a:ext uri="{FF2B5EF4-FFF2-40B4-BE49-F238E27FC236}">
                    <a16:creationId xmlns:a16="http://schemas.microsoft.com/office/drawing/2014/main" id="{9FECC266-D7A5-4AD0-83EE-DE909A85D7CC}"/>
                  </a:ext>
                </a:extLst>
              </p:cNvPr>
              <p:cNvSpPr txBox="1">
                <a:spLocks noRot="1" noChangeAspect="1" noMove="1" noResize="1" noEditPoints="1" noAdjustHandles="1" noChangeArrowheads="1" noChangeShapeType="1" noTextEdit="1"/>
              </p:cNvSpPr>
              <p:nvPr/>
            </p:nvSpPr>
            <p:spPr>
              <a:xfrm>
                <a:off x="3302000" y="2769574"/>
                <a:ext cx="3183307" cy="10178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74B632A-9C86-41C3-B677-82670C87E37E}"/>
                  </a:ext>
                </a:extLst>
              </p:cNvPr>
              <p:cNvSpPr txBox="1"/>
              <p:nvPr/>
            </p:nvSpPr>
            <p:spPr>
              <a:xfrm>
                <a:off x="4798986" y="4992868"/>
                <a:ext cx="3183307" cy="10178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𝑨</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𝒃</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𝑩</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𝒂</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m>
                                    <m:mPr>
                                      <m:mcs>
                                        <m:mc>
                                          <m:mcPr>
                                            <m:count m:val="1"/>
                                            <m:mcJc m:val="center"/>
                                          </m:mcPr>
                                        </m:mc>
                                      </m:mcs>
                                      <m:ctrlPr>
                                        <a:rPr lang="en-US" altLang="en-US" sz="1800" b="1" i="1" smtClean="0">
                                          <a:solidFill>
                                            <a:srgbClr val="0066CC"/>
                                          </a:solidFill>
                                          <a:latin typeface="Cambria Math" panose="02040503050406030204" pitchFamily="18" charset="0"/>
                                        </a:rPr>
                                      </m:ctrlPr>
                                    </m:mPr>
                                    <m:mr>
                                      <m:e>
                                        <m:d>
                                          <m:dPr>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𝑬</m:t>
                                        </m:r>
                                      </m:e>
                                    </m:mr>
                                    <m:mr>
                                      <m:e>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𝑨</m:t>
                                            </m:r>
                                            <m:r>
                                              <a:rPr lang="en-US" altLang="en-US" b="1" i="1">
                                                <a:solidFill>
                                                  <a:srgbClr val="0066CC"/>
                                                </a:solidFill>
                                                <a:latin typeface="Cambria Math" panose="02040503050406030204" pitchFamily="18" charset="0"/>
                                              </a:rPr>
                                              <m:t> ∩ </m:t>
                                            </m:r>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𝟏</m:t>
                                        </m:r>
                                      </m:e>
                                    </m:mr>
                                  </m:m>
                                  <m:r>
                                    <a:rPr lang="en-US" altLang="en-US" sz="1800" b="1" i="1" smtClean="0">
                                      <a:solidFill>
                                        <a:srgbClr val="0066CC"/>
                                      </a:solidFill>
                                      <a:latin typeface="Cambria Math" panose="02040503050406030204" pitchFamily="18" charset="0"/>
                                    </a:rPr>
                                    <m:t>,</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𝒑</m:t>
                                      </m:r>
                                    </m:e>
                                    <m:sub>
                                      <m:r>
                                        <a:rPr lang="en-US" altLang="en-US" sz="1800" b="1" i="1" smtClean="0">
                                          <a:solidFill>
                                            <a:srgbClr val="0066CC"/>
                                          </a:solidFill>
                                          <a:latin typeface="Cambria Math" panose="02040503050406030204" pitchFamily="18" charset="0"/>
                                        </a:rPr>
                                        <m:t>𝒊𝒋</m:t>
                                      </m:r>
                                    </m:sub>
                                  </m:sSub>
                                </m:e>
                              </m:nary>
                            </m:e>
                          </m:nary>
                        </m:e>
                      </m:nary>
                    </m:oMath>
                  </m:oMathPara>
                </a14:m>
                <a:endParaRPr lang="en-US" dirty="0"/>
              </a:p>
            </p:txBody>
          </p:sp>
        </mc:Choice>
        <mc:Fallback xmlns="">
          <p:sp>
            <p:nvSpPr>
              <p:cNvPr id="3" name="TextBox 2">
                <a:extLst>
                  <a:ext uri="{FF2B5EF4-FFF2-40B4-BE49-F238E27FC236}">
                    <a16:creationId xmlns:a16="http://schemas.microsoft.com/office/drawing/2014/main" id="{674B632A-9C86-41C3-B677-82670C87E37E}"/>
                  </a:ext>
                </a:extLst>
              </p:cNvPr>
              <p:cNvSpPr txBox="1">
                <a:spLocks noRot="1" noChangeAspect="1" noMove="1" noResize="1" noEditPoints="1" noAdjustHandles="1" noChangeArrowheads="1" noChangeShapeType="1" noTextEdit="1"/>
              </p:cNvSpPr>
              <p:nvPr/>
            </p:nvSpPr>
            <p:spPr>
              <a:xfrm>
                <a:off x="4798986" y="4992868"/>
                <a:ext cx="3183307" cy="10178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BC2571-112D-4E7B-974D-28157AC93020}"/>
                  </a:ext>
                </a:extLst>
              </p:cNvPr>
              <p:cNvSpPr txBox="1"/>
              <p:nvPr/>
            </p:nvSpPr>
            <p:spPr>
              <a:xfrm>
                <a:off x="4893653" y="4045240"/>
                <a:ext cx="4337982" cy="914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altLang="en-US" sz="1600" b="1" i="1" smtClean="0">
                              <a:solidFill>
                                <a:srgbClr val="C00000"/>
                              </a:solidFill>
                              <a:latin typeface="Cambria Math" panose="02040503050406030204" pitchFamily="18" charset="0"/>
                            </a:rPr>
                          </m:ctrlPr>
                        </m:naryPr>
                        <m:sub>
                          <m:r>
                            <a:rPr lang="en-US" altLang="en-US" sz="1600" b="1" i="1" smtClean="0">
                              <a:solidFill>
                                <a:srgbClr val="C00000"/>
                              </a:solidFill>
                              <a:latin typeface="Cambria Math" panose="02040503050406030204" pitchFamily="18" charset="0"/>
                            </a:rPr>
                            <m:t>𝒊</m:t>
                          </m:r>
                          <m:r>
                            <a:rPr lang="en-US" altLang="en-US" sz="1600" b="1" i="1" smtClean="0">
                              <a:solidFill>
                                <a:srgbClr val="C00000"/>
                              </a:solidFill>
                              <a:latin typeface="Cambria Math" panose="02040503050406030204" pitchFamily="18" charset="0"/>
                            </a:rPr>
                            <m:t>∈</m:t>
                          </m:r>
                          <m:r>
                            <a:rPr lang="en-US" altLang="en-US" sz="1600" b="1" i="1" smtClean="0">
                              <a:solidFill>
                                <a:srgbClr val="C00000"/>
                              </a:solidFill>
                              <a:latin typeface="Cambria Math" panose="02040503050406030204" pitchFamily="18" charset="0"/>
                            </a:rPr>
                            <m:t>𝑽</m:t>
                          </m:r>
                        </m:sub>
                        <m:sup/>
                        <m:e>
                          <m:sSub>
                            <m:sSubPr>
                              <m:ctrlPr>
                                <a:rPr lang="en-US" altLang="en-US" sz="1600" b="1" i="1" smtClean="0">
                                  <a:solidFill>
                                    <a:srgbClr val="C00000"/>
                                  </a:solidFill>
                                  <a:latin typeface="Cambria Math" panose="02040503050406030204" pitchFamily="18" charset="0"/>
                                </a:rPr>
                              </m:ctrlPr>
                            </m:sSubPr>
                            <m:e>
                              <m:r>
                                <a:rPr lang="en-US" altLang="en-US" sz="1600" b="1" i="1" smtClean="0">
                                  <a:solidFill>
                                    <a:srgbClr val="C00000"/>
                                  </a:solidFill>
                                  <a:latin typeface="Cambria Math" panose="02040503050406030204" pitchFamily="18" charset="0"/>
                                </a:rPr>
                                <m:t>𝒂</m:t>
                              </m:r>
                            </m:e>
                            <m:sub>
                              <m:r>
                                <a:rPr lang="en-US" altLang="en-US" sz="1600" b="1" i="1" smtClean="0">
                                  <a:solidFill>
                                    <a:srgbClr val="C00000"/>
                                  </a:solidFill>
                                  <a:latin typeface="Cambria Math" panose="02040503050406030204" pitchFamily="18" charset="0"/>
                                </a:rPr>
                                <m:t>𝒊</m:t>
                              </m:r>
                            </m:sub>
                          </m:sSub>
                          <m:r>
                            <m:rPr>
                              <m:brk m:alnAt="7"/>
                            </m:rPr>
                            <a:rPr lang="en-US" altLang="en-US" sz="1600" b="1" i="1" smtClean="0">
                              <a:solidFill>
                                <a:srgbClr val="0066CC"/>
                              </a:solidFill>
                              <a:latin typeface="Cambria Math" panose="02040503050406030204" pitchFamily="18" charset="0"/>
                            </a:rPr>
                            <m:t>−</m:t>
                          </m:r>
                          <m:nary>
                            <m:naryPr>
                              <m:chr m:val="∑"/>
                              <m:supHide m:val="on"/>
                              <m:ctrlPr>
                                <a:rPr lang="en-US" altLang="en-US" sz="1600" b="1" i="1">
                                  <a:solidFill>
                                    <a:srgbClr val="0066CC"/>
                                  </a:solidFill>
                                  <a:latin typeface="Cambria Math" panose="02040503050406030204" pitchFamily="18" charset="0"/>
                                </a:rPr>
                              </m:ctrlPr>
                            </m:naryPr>
                            <m:sub>
                              <m:r>
                                <a:rPr lang="en-US" altLang="en-US" sz="1600" b="1" i="1">
                                  <a:solidFill>
                                    <a:srgbClr val="0066CC"/>
                                  </a:solidFill>
                                  <a:latin typeface="Cambria Math" panose="02040503050406030204" pitchFamily="18" charset="0"/>
                                </a:rPr>
                                <m:t>𝒊</m:t>
                              </m:r>
                              <m:r>
                                <a:rPr lang="en-US" altLang="en-US" sz="1600" b="1" i="1">
                                  <a:solidFill>
                                    <a:srgbClr val="0066CC"/>
                                  </a:solidFill>
                                  <a:latin typeface="Cambria Math" panose="02040503050406030204" pitchFamily="18" charset="0"/>
                                </a:rPr>
                                <m:t>∈</m:t>
                              </m:r>
                              <m:r>
                                <a:rPr lang="en-US" altLang="en-US" sz="1600" b="1" i="1">
                                  <a:solidFill>
                                    <a:srgbClr val="0066CC"/>
                                  </a:solidFill>
                                  <a:latin typeface="Cambria Math" panose="02040503050406030204" pitchFamily="18" charset="0"/>
                                </a:rPr>
                                <m:t>𝑩</m:t>
                              </m:r>
                            </m:sub>
                            <m:sup/>
                            <m:e>
                              <m:sSub>
                                <m:sSubPr>
                                  <m:ctrlPr>
                                    <a:rPr lang="en-US" altLang="en-US" sz="1600" b="1" i="1">
                                      <a:solidFill>
                                        <a:srgbClr val="0066CC"/>
                                      </a:solidFill>
                                      <a:latin typeface="Cambria Math" panose="02040503050406030204" pitchFamily="18" charset="0"/>
                                    </a:rPr>
                                  </m:ctrlPr>
                                </m:sSubPr>
                                <m:e>
                                  <m:r>
                                    <a:rPr lang="en-US" altLang="en-US" sz="1600" b="1" i="1">
                                      <a:solidFill>
                                        <a:srgbClr val="0066CC"/>
                                      </a:solidFill>
                                      <a:latin typeface="Cambria Math" panose="02040503050406030204" pitchFamily="18" charset="0"/>
                                    </a:rPr>
                                    <m:t>𝒂</m:t>
                                  </m:r>
                                </m:e>
                                <m:sub>
                                  <m:r>
                                    <a:rPr lang="en-US" altLang="en-US" sz="1600" b="1" i="1">
                                      <a:solidFill>
                                        <a:srgbClr val="0066CC"/>
                                      </a:solidFill>
                                      <a:latin typeface="Cambria Math" panose="02040503050406030204" pitchFamily="18" charset="0"/>
                                    </a:rPr>
                                    <m:t>𝒊</m:t>
                                  </m:r>
                                </m:sub>
                              </m:sSub>
                              <m:r>
                                <a:rPr lang="en-US" altLang="en-US" sz="1600" b="1" i="1" smtClean="0">
                                  <a:solidFill>
                                    <a:srgbClr val="C00000"/>
                                  </a:solidFill>
                                  <a:latin typeface="Cambria Math" panose="02040503050406030204" pitchFamily="18" charset="0"/>
                                </a:rPr>
                                <m:t>+</m:t>
                              </m:r>
                              <m:nary>
                                <m:naryPr>
                                  <m:chr m:val="∑"/>
                                  <m:supHide m:val="on"/>
                                  <m:ctrlPr>
                                    <a:rPr lang="en-US" altLang="en-US" sz="1600" b="1" i="1">
                                      <a:solidFill>
                                        <a:srgbClr val="C00000"/>
                                      </a:solidFill>
                                      <a:latin typeface="Cambria Math" panose="02040503050406030204" pitchFamily="18" charset="0"/>
                                    </a:rPr>
                                  </m:ctrlPr>
                                </m:naryPr>
                                <m:sub>
                                  <m:r>
                                    <a:rPr lang="en-US" altLang="en-US" sz="1600" b="1" i="1">
                                      <a:solidFill>
                                        <a:srgbClr val="C00000"/>
                                      </a:solidFill>
                                      <a:latin typeface="Cambria Math" panose="02040503050406030204" pitchFamily="18" charset="0"/>
                                    </a:rPr>
                                    <m:t>𝒊</m:t>
                                  </m:r>
                                  <m:r>
                                    <a:rPr lang="en-US" altLang="en-US" sz="1600" b="1" i="1">
                                      <a:solidFill>
                                        <a:srgbClr val="C00000"/>
                                      </a:solidFill>
                                      <a:latin typeface="Cambria Math" panose="02040503050406030204" pitchFamily="18" charset="0"/>
                                    </a:rPr>
                                    <m:t>∈</m:t>
                                  </m:r>
                                  <m:r>
                                    <a:rPr lang="en-US" altLang="en-US" sz="1600" b="1" i="1">
                                      <a:solidFill>
                                        <a:srgbClr val="C00000"/>
                                      </a:solidFill>
                                      <a:latin typeface="Cambria Math" panose="02040503050406030204" pitchFamily="18" charset="0"/>
                                    </a:rPr>
                                    <m:t>𝑽</m:t>
                                  </m:r>
                                </m:sub>
                                <m:sup/>
                                <m:e>
                                  <m:sSub>
                                    <m:sSubPr>
                                      <m:ctrlPr>
                                        <a:rPr lang="en-US" altLang="en-US" sz="1600" b="1" i="1">
                                          <a:solidFill>
                                            <a:srgbClr val="C00000"/>
                                          </a:solidFill>
                                          <a:latin typeface="Cambria Math" panose="02040503050406030204" pitchFamily="18" charset="0"/>
                                        </a:rPr>
                                      </m:ctrlPr>
                                    </m:sSubPr>
                                    <m:e>
                                      <m:r>
                                        <a:rPr lang="en-US" altLang="en-US" sz="1600" b="1" i="1">
                                          <a:solidFill>
                                            <a:srgbClr val="C00000"/>
                                          </a:solidFill>
                                          <a:latin typeface="Cambria Math" panose="02040503050406030204" pitchFamily="18" charset="0"/>
                                        </a:rPr>
                                        <m:t>𝒃</m:t>
                                      </m:r>
                                    </m:e>
                                    <m:sub>
                                      <m:r>
                                        <a:rPr lang="en-US" altLang="en-US" sz="1600" b="1" i="1">
                                          <a:solidFill>
                                            <a:srgbClr val="C00000"/>
                                          </a:solidFill>
                                          <a:latin typeface="Cambria Math" panose="02040503050406030204" pitchFamily="18" charset="0"/>
                                        </a:rPr>
                                        <m:t>𝒊</m:t>
                                      </m:r>
                                    </m:sub>
                                  </m:sSub>
                                </m:e>
                              </m:nary>
                              <m:r>
                                <a:rPr lang="en-US" altLang="en-US" sz="1600" b="1" i="1">
                                  <a:solidFill>
                                    <a:srgbClr val="0066CC"/>
                                  </a:solidFill>
                                  <a:latin typeface="Cambria Math" panose="02040503050406030204" pitchFamily="18" charset="0"/>
                                </a:rPr>
                                <m:t>−</m:t>
                              </m:r>
                              <m:nary>
                                <m:naryPr>
                                  <m:chr m:val="∑"/>
                                  <m:supHide m:val="on"/>
                                  <m:ctrlPr>
                                    <a:rPr lang="en-US" altLang="en-US" sz="1600" b="1" i="1">
                                      <a:solidFill>
                                        <a:srgbClr val="0066CC"/>
                                      </a:solidFill>
                                      <a:latin typeface="Cambria Math" panose="02040503050406030204" pitchFamily="18" charset="0"/>
                                    </a:rPr>
                                  </m:ctrlPr>
                                </m:naryPr>
                                <m:sub>
                                  <m:r>
                                    <a:rPr lang="en-US" altLang="en-US" sz="1600" b="1" i="1">
                                      <a:solidFill>
                                        <a:srgbClr val="0066CC"/>
                                      </a:solidFill>
                                      <a:latin typeface="Cambria Math" panose="02040503050406030204" pitchFamily="18" charset="0"/>
                                    </a:rPr>
                                    <m:t>𝒊</m:t>
                                  </m:r>
                                  <m:r>
                                    <a:rPr lang="en-US" altLang="en-US" sz="1600" b="1" i="1">
                                      <a:solidFill>
                                        <a:srgbClr val="0066CC"/>
                                      </a:solidFill>
                                      <a:latin typeface="Cambria Math" panose="02040503050406030204" pitchFamily="18" charset="0"/>
                                    </a:rPr>
                                    <m:t>∈</m:t>
                                  </m:r>
                                  <m:r>
                                    <a:rPr lang="en-US" altLang="en-US" sz="1600" b="1" i="1">
                                      <a:solidFill>
                                        <a:srgbClr val="0066CC"/>
                                      </a:solidFill>
                                      <a:latin typeface="Cambria Math" panose="02040503050406030204" pitchFamily="18" charset="0"/>
                                    </a:rPr>
                                    <m:t>𝒂</m:t>
                                  </m:r>
                                </m:sub>
                                <m:sup/>
                                <m:e>
                                  <m:sSub>
                                    <m:sSubPr>
                                      <m:ctrlPr>
                                        <a:rPr lang="en-US" altLang="en-US" sz="1600" b="1" i="1">
                                          <a:solidFill>
                                            <a:srgbClr val="0066CC"/>
                                          </a:solidFill>
                                          <a:latin typeface="Cambria Math" panose="02040503050406030204" pitchFamily="18" charset="0"/>
                                        </a:rPr>
                                      </m:ctrlPr>
                                    </m:sSubPr>
                                    <m:e>
                                      <m:r>
                                        <a:rPr lang="en-US" altLang="en-US" sz="1600" b="1" i="1">
                                          <a:solidFill>
                                            <a:srgbClr val="0066CC"/>
                                          </a:solidFill>
                                          <a:latin typeface="Cambria Math" panose="02040503050406030204" pitchFamily="18" charset="0"/>
                                        </a:rPr>
                                        <m:t>𝒃</m:t>
                                      </m:r>
                                    </m:e>
                                    <m:sub>
                                      <m:r>
                                        <a:rPr lang="en-US" altLang="en-US" sz="1600" b="1" i="1">
                                          <a:solidFill>
                                            <a:srgbClr val="0066CC"/>
                                          </a:solidFill>
                                          <a:latin typeface="Cambria Math" panose="02040503050406030204" pitchFamily="18" charset="0"/>
                                        </a:rPr>
                                        <m:t>𝒊</m:t>
                                      </m:r>
                                    </m:sub>
                                  </m:sSub>
                                </m:e>
                              </m:nary>
                            </m:e>
                          </m:nary>
                          <m:r>
                            <a:rPr lang="en-US" altLang="en-US" sz="1600" b="1" i="1" smtClean="0">
                              <a:solidFill>
                                <a:srgbClr val="0066CC"/>
                              </a:solidFill>
                              <a:latin typeface="Cambria Math" panose="02040503050406030204" pitchFamily="18" charset="0"/>
                            </a:rPr>
                            <m:t>−</m:t>
                          </m:r>
                          <m:nary>
                            <m:naryPr>
                              <m:chr m:val="∑"/>
                              <m:supHide m:val="on"/>
                              <m:ctrlPr>
                                <a:rPr lang="en-US" altLang="en-US" sz="1600" b="1" i="1" smtClean="0">
                                  <a:solidFill>
                                    <a:srgbClr val="0066CC"/>
                                  </a:solidFill>
                                  <a:latin typeface="Cambria Math" panose="02040503050406030204" pitchFamily="18" charset="0"/>
                                </a:rPr>
                              </m:ctrlPr>
                            </m:naryPr>
                            <m:sub>
                              <m:m>
                                <m:mPr>
                                  <m:mcs>
                                    <m:mc>
                                      <m:mcPr>
                                        <m:count m:val="1"/>
                                        <m:mcJc m:val="center"/>
                                      </m:mcPr>
                                    </m:mc>
                                  </m:mcs>
                                  <m:ctrlPr>
                                    <a:rPr lang="en-US" altLang="en-US" sz="1600" b="1" i="1">
                                      <a:solidFill>
                                        <a:srgbClr val="0066CC"/>
                                      </a:solidFill>
                                      <a:latin typeface="Cambria Math" panose="02040503050406030204" pitchFamily="18" charset="0"/>
                                    </a:rPr>
                                  </m:ctrlPr>
                                </m:mPr>
                                <m:mr>
                                  <m:e>
                                    <m:d>
                                      <m:dPr>
                                        <m:ctrlPr>
                                          <a:rPr lang="en-US" altLang="en-US" sz="1600" b="1" i="1">
                                            <a:solidFill>
                                              <a:srgbClr val="0066CC"/>
                                            </a:solidFill>
                                            <a:latin typeface="Cambria Math" panose="02040503050406030204" pitchFamily="18" charset="0"/>
                                          </a:rPr>
                                        </m:ctrlPr>
                                      </m:dPr>
                                      <m:e>
                                        <m:r>
                                          <a:rPr lang="en-US" altLang="en-US" sz="1600" b="1" i="1">
                                            <a:solidFill>
                                              <a:srgbClr val="0066CC"/>
                                            </a:solidFill>
                                            <a:latin typeface="Cambria Math" panose="02040503050406030204" pitchFamily="18" charset="0"/>
                                          </a:rPr>
                                          <m:t>𝒊</m:t>
                                        </m:r>
                                        <m:r>
                                          <a:rPr lang="en-US" altLang="en-US" sz="1600" b="1" i="1">
                                            <a:solidFill>
                                              <a:srgbClr val="0066CC"/>
                                            </a:solidFill>
                                            <a:latin typeface="Cambria Math" panose="02040503050406030204" pitchFamily="18" charset="0"/>
                                          </a:rPr>
                                          <m:t>,</m:t>
                                        </m:r>
                                        <m:r>
                                          <a:rPr lang="en-US" altLang="en-US" sz="1600" b="1" i="1">
                                            <a:solidFill>
                                              <a:srgbClr val="0066CC"/>
                                            </a:solidFill>
                                            <a:latin typeface="Cambria Math" panose="02040503050406030204" pitchFamily="18" charset="0"/>
                                          </a:rPr>
                                          <m:t>𝒋</m:t>
                                        </m:r>
                                      </m:e>
                                    </m:d>
                                    <m:r>
                                      <a:rPr lang="en-US" altLang="en-US" sz="1600" b="1" i="1">
                                        <a:solidFill>
                                          <a:srgbClr val="0066CC"/>
                                        </a:solidFill>
                                        <a:latin typeface="Cambria Math" panose="02040503050406030204" pitchFamily="18" charset="0"/>
                                      </a:rPr>
                                      <m:t>∈</m:t>
                                    </m:r>
                                    <m:r>
                                      <a:rPr lang="en-US" altLang="en-US" sz="1600" b="1" i="1">
                                        <a:solidFill>
                                          <a:srgbClr val="0066CC"/>
                                        </a:solidFill>
                                        <a:latin typeface="Cambria Math" panose="02040503050406030204" pitchFamily="18" charset="0"/>
                                      </a:rPr>
                                      <m:t>𝑬</m:t>
                                    </m:r>
                                  </m:e>
                                </m:mr>
                                <m:mr>
                                  <m:e>
                                    <m:d>
                                      <m:dPr>
                                        <m:begChr m:val="|"/>
                                        <m:endChr m:val="|"/>
                                        <m:ctrlPr>
                                          <a:rPr lang="en-US" altLang="en-US" sz="1600" b="1" i="1">
                                            <a:solidFill>
                                              <a:srgbClr val="0066CC"/>
                                            </a:solidFill>
                                            <a:latin typeface="Cambria Math" panose="02040503050406030204" pitchFamily="18" charset="0"/>
                                          </a:rPr>
                                        </m:ctrlPr>
                                      </m:dPr>
                                      <m:e>
                                        <m:r>
                                          <a:rPr lang="en-US" altLang="en-US" sz="1600" b="1" i="1">
                                            <a:solidFill>
                                              <a:srgbClr val="0066CC"/>
                                            </a:solidFill>
                                            <a:latin typeface="Cambria Math" panose="02040503050406030204" pitchFamily="18" charset="0"/>
                                          </a:rPr>
                                          <m:t>𝑨</m:t>
                                        </m:r>
                                        <m:r>
                                          <a:rPr lang="en-US" altLang="en-US" sz="1600" b="1" i="1">
                                            <a:solidFill>
                                              <a:srgbClr val="0066CC"/>
                                            </a:solidFill>
                                            <a:latin typeface="Cambria Math" panose="02040503050406030204" pitchFamily="18" charset="0"/>
                                          </a:rPr>
                                          <m:t> ∩ </m:t>
                                        </m:r>
                                        <m:d>
                                          <m:dPr>
                                            <m:begChr m:val="{"/>
                                            <m:endChr m:val="}"/>
                                            <m:ctrlPr>
                                              <a:rPr lang="en-US" altLang="en-US" sz="1600" b="1" i="1">
                                                <a:solidFill>
                                                  <a:srgbClr val="0066CC"/>
                                                </a:solidFill>
                                                <a:latin typeface="Cambria Math" panose="02040503050406030204" pitchFamily="18" charset="0"/>
                                              </a:rPr>
                                            </m:ctrlPr>
                                          </m:dPr>
                                          <m:e>
                                            <m:r>
                                              <a:rPr lang="en-US" altLang="en-US" sz="1600" b="1" i="1">
                                                <a:solidFill>
                                                  <a:srgbClr val="0066CC"/>
                                                </a:solidFill>
                                                <a:latin typeface="Cambria Math" panose="02040503050406030204" pitchFamily="18" charset="0"/>
                                              </a:rPr>
                                              <m:t>𝒊</m:t>
                                            </m:r>
                                            <m:r>
                                              <a:rPr lang="en-US" altLang="en-US" sz="1600" b="1" i="1">
                                                <a:solidFill>
                                                  <a:srgbClr val="0066CC"/>
                                                </a:solidFill>
                                                <a:latin typeface="Cambria Math" panose="02040503050406030204" pitchFamily="18" charset="0"/>
                                              </a:rPr>
                                              <m:t>,</m:t>
                                            </m:r>
                                            <m:r>
                                              <a:rPr lang="en-US" altLang="en-US" sz="1600" b="1" i="1">
                                                <a:solidFill>
                                                  <a:srgbClr val="0066CC"/>
                                                </a:solidFill>
                                                <a:latin typeface="Cambria Math" panose="02040503050406030204" pitchFamily="18" charset="0"/>
                                              </a:rPr>
                                              <m:t>𝒋</m:t>
                                            </m:r>
                                          </m:e>
                                        </m:d>
                                      </m:e>
                                    </m:d>
                                    <m:r>
                                      <a:rPr lang="en-US" altLang="en-US" sz="1600" b="1" i="1">
                                        <a:solidFill>
                                          <a:srgbClr val="0066CC"/>
                                        </a:solidFill>
                                        <a:latin typeface="Cambria Math" panose="02040503050406030204" pitchFamily="18" charset="0"/>
                                      </a:rPr>
                                      <m:t>=</m:t>
                                    </m:r>
                                    <m:r>
                                      <a:rPr lang="en-US" altLang="en-US" sz="1600" b="1" i="1">
                                        <a:solidFill>
                                          <a:srgbClr val="0066CC"/>
                                        </a:solidFill>
                                        <a:latin typeface="Cambria Math" panose="02040503050406030204" pitchFamily="18" charset="0"/>
                                      </a:rPr>
                                      <m:t>𝟏</m:t>
                                    </m:r>
                                  </m:e>
                                </m:mr>
                              </m:m>
                              <m:r>
                                <a:rPr lang="en-US" altLang="en-US" sz="1600" b="1" i="1">
                                  <a:solidFill>
                                    <a:srgbClr val="0066CC"/>
                                  </a:solidFill>
                                  <a:latin typeface="Cambria Math" panose="02040503050406030204" pitchFamily="18" charset="0"/>
                                </a:rPr>
                                <m:t>,</m:t>
                              </m:r>
                            </m:sub>
                            <m:sup/>
                            <m:e>
                              <m:sSub>
                                <m:sSubPr>
                                  <m:ctrlPr>
                                    <a:rPr lang="en-US" altLang="en-US" sz="1600" b="1" i="1">
                                      <a:solidFill>
                                        <a:srgbClr val="0066CC"/>
                                      </a:solidFill>
                                      <a:latin typeface="Cambria Math" panose="02040503050406030204" pitchFamily="18" charset="0"/>
                                    </a:rPr>
                                  </m:ctrlPr>
                                </m:sSubPr>
                                <m:e>
                                  <m:r>
                                    <a:rPr lang="en-US" altLang="en-US" sz="1600" b="1" i="1">
                                      <a:solidFill>
                                        <a:srgbClr val="0066CC"/>
                                      </a:solidFill>
                                      <a:latin typeface="Cambria Math" panose="02040503050406030204" pitchFamily="18" charset="0"/>
                                    </a:rPr>
                                    <m:t>𝒑</m:t>
                                  </m:r>
                                </m:e>
                                <m:sub>
                                  <m:r>
                                    <a:rPr lang="en-US" altLang="en-US" sz="1600" b="1" i="1">
                                      <a:solidFill>
                                        <a:srgbClr val="0066CC"/>
                                      </a:solidFill>
                                      <a:latin typeface="Cambria Math" panose="02040503050406030204" pitchFamily="18" charset="0"/>
                                    </a:rPr>
                                    <m:t>𝒊𝒋</m:t>
                                  </m:r>
                                </m:sub>
                              </m:sSub>
                            </m:e>
                          </m:nary>
                        </m:e>
                      </m:nary>
                    </m:oMath>
                  </m:oMathPara>
                </a14:m>
                <a:endParaRPr lang="en-US" dirty="0"/>
              </a:p>
            </p:txBody>
          </p:sp>
        </mc:Choice>
        <mc:Fallback xmlns="">
          <p:sp>
            <p:nvSpPr>
              <p:cNvPr id="11" name="TextBox 10">
                <a:extLst>
                  <a:ext uri="{FF2B5EF4-FFF2-40B4-BE49-F238E27FC236}">
                    <a16:creationId xmlns:a16="http://schemas.microsoft.com/office/drawing/2014/main" id="{AABC2571-112D-4E7B-974D-28157AC93020}"/>
                  </a:ext>
                </a:extLst>
              </p:cNvPr>
              <p:cNvSpPr txBox="1">
                <a:spLocks noRot="1" noChangeAspect="1" noMove="1" noResize="1" noEditPoints="1" noAdjustHandles="1" noChangeArrowheads="1" noChangeShapeType="1" noTextEdit="1"/>
              </p:cNvSpPr>
              <p:nvPr/>
            </p:nvSpPr>
            <p:spPr>
              <a:xfrm>
                <a:off x="4893653" y="4045240"/>
                <a:ext cx="4337982" cy="914994"/>
              </a:xfrm>
              <a:prstGeom prst="rect">
                <a:avLst/>
              </a:prstGeom>
              <a:blipFill>
                <a:blip r:embed="rId5"/>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0798B78-1876-498D-8E83-8665BF1CAAB5}"/>
              </a:ext>
            </a:extLst>
          </p:cNvPr>
          <p:cNvSpPr txBox="1"/>
          <p:nvPr/>
        </p:nvSpPr>
        <p:spPr>
          <a:xfrm>
            <a:off x="6827520" y="3587362"/>
            <a:ext cx="3086614" cy="400110"/>
          </a:xfrm>
          <a:prstGeom prst="rect">
            <a:avLst/>
          </a:prstGeom>
          <a:noFill/>
          <a:ln w="19050">
            <a:solidFill>
              <a:srgbClr val="C00000"/>
            </a:solidFill>
          </a:ln>
        </p:spPr>
        <p:txBody>
          <a:bodyPr wrap="none" rtlCol="0">
            <a:spAutoFit/>
          </a:bodyPr>
          <a:lstStyle/>
          <a:p>
            <a:r>
              <a:rPr lang="en-US" sz="2000" dirty="0">
                <a:solidFill>
                  <a:srgbClr val="C00000"/>
                </a:solidFill>
              </a:rPr>
              <a:t>The sum in red is a constant</a:t>
            </a:r>
          </a:p>
        </p:txBody>
      </p:sp>
      <p:sp>
        <p:nvSpPr>
          <p:cNvPr id="13" name="Slide Number Placeholder 1">
            <a:extLst>
              <a:ext uri="{FF2B5EF4-FFF2-40B4-BE49-F238E27FC236}">
                <a16:creationId xmlns:a16="http://schemas.microsoft.com/office/drawing/2014/main" id="{15AAE932-16D7-469D-8935-EA756E8DC47F}"/>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15</a:t>
            </a:fld>
            <a:endParaRPr lang="en-US" dirty="0"/>
          </a:p>
        </p:txBody>
      </p:sp>
    </p:spTree>
    <p:extLst>
      <p:ext uri="{BB962C8B-B14F-4D97-AF65-F5344CB8AC3E}">
        <p14:creationId xmlns:p14="http://schemas.microsoft.com/office/powerpoint/2010/main" val="3847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6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776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776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4774EA28-3822-4D43-996A-236C244D6BDC}"/>
              </a:ext>
            </a:extLst>
          </p:cNvPr>
          <p:cNvSpPr>
            <a:spLocks noGrp="1" noChangeArrowheads="1"/>
          </p:cNvSpPr>
          <p:nvPr>
            <p:ph type="title"/>
          </p:nvPr>
        </p:nvSpPr>
        <p:spPr/>
        <p:txBody>
          <a:bodyPr/>
          <a:lstStyle/>
          <a:p>
            <a:r>
              <a:rPr lang="en-US" altLang="en-US"/>
              <a:t>Image Segmentation</a:t>
            </a:r>
          </a:p>
        </p:txBody>
      </p:sp>
      <mc:AlternateContent xmlns:mc="http://schemas.openxmlformats.org/markup-compatibility/2006">
        <mc:Choice xmlns:a14="http://schemas.microsoft.com/office/drawing/2010/main" Requires="a14">
          <p:sp>
            <p:nvSpPr>
              <p:cNvPr id="758787" name="Rectangle 3">
                <a:extLst>
                  <a:ext uri="{FF2B5EF4-FFF2-40B4-BE49-F238E27FC236}">
                    <a16:creationId xmlns:a16="http://schemas.microsoft.com/office/drawing/2014/main" id="{A4D008A9-4AB4-4B2C-A30C-895D87DAB44E}"/>
                  </a:ext>
                </a:extLst>
              </p:cNvPr>
              <p:cNvSpPr>
                <a:spLocks noGrp="1" noChangeArrowheads="1"/>
              </p:cNvSpPr>
              <p:nvPr>
                <p:ph type="body" idx="1"/>
              </p:nvPr>
            </p:nvSpPr>
            <p:spPr>
              <a:xfrm>
                <a:off x="628650" y="1588882"/>
                <a:ext cx="10891156" cy="5200045"/>
              </a:xfrm>
            </p:spPr>
            <p:txBody>
              <a:bodyPr/>
              <a:lstStyle/>
              <a:p>
                <a:pPr marL="0" indent="0">
                  <a:spcBef>
                    <a:spcPts val="400"/>
                  </a:spcBef>
                  <a:buNone/>
                </a:pPr>
                <a:r>
                  <a:rPr lang="en-US" altLang="en-US" sz="2400" dirty="0"/>
                  <a:t>Formulate as min cut problem.</a:t>
                </a:r>
              </a:p>
              <a:p>
                <a:pPr lvl="1">
                  <a:spcBef>
                    <a:spcPts val="400"/>
                  </a:spcBef>
                </a:pPr>
                <a:r>
                  <a:rPr lang="en-US" altLang="en-US" sz="2400" dirty="0">
                    <a:solidFill>
                      <a:schemeClr val="bg1"/>
                    </a:solidFill>
                  </a:rPr>
                  <a:t>Use two anti-parallel edges instead of undirected edge, capacity </a:t>
                </a:r>
                <a14:m>
                  <m:oMath xmlns:m="http://schemas.openxmlformats.org/officeDocument/2006/math">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𝒑</m:t>
                        </m:r>
                      </m:e>
                      <m:sub>
                        <m:r>
                          <a:rPr lang="en-US" sz="2400" b="1" i="1">
                            <a:solidFill>
                              <a:schemeClr val="bg1"/>
                            </a:solidFill>
                            <a:latin typeface="Cambria Math" panose="02040503050406030204" pitchFamily="18" charset="0"/>
                          </a:rPr>
                          <m:t>𝒊𝒋</m:t>
                        </m:r>
                      </m:sub>
                    </m:sSub>
                  </m:oMath>
                </a14:m>
                <a:r>
                  <a:rPr lang="en-US" altLang="en-US" sz="2400" dirty="0">
                    <a:solidFill>
                      <a:schemeClr val="bg1"/>
                    </a:solidFill>
                  </a:rPr>
                  <a:t>.</a:t>
                </a:r>
              </a:p>
              <a:p>
                <a:pPr lvl="1">
                  <a:spcBef>
                    <a:spcPts val="400"/>
                  </a:spcBef>
                </a:pPr>
                <a:r>
                  <a:rPr lang="en-US" altLang="en-US" sz="2400" b="1" dirty="0">
                    <a:solidFill>
                      <a:schemeClr val="bg1"/>
                    </a:solidFill>
                  </a:rPr>
                  <a:t> </a:t>
                </a:r>
                <a14:m>
                  <m:oMath xmlns:m="http://schemas.openxmlformats.org/officeDocument/2006/math">
                    <m:r>
                      <a:rPr lang="en-US" altLang="en-US" sz="2400" b="1" i="1" dirty="0">
                        <a:solidFill>
                          <a:schemeClr val="bg1"/>
                        </a:solidFill>
                        <a:latin typeface="Cambria Math" panose="02040503050406030204" pitchFamily="18" charset="0"/>
                      </a:rPr>
                      <m:t>𝑮</m:t>
                    </m:r>
                    <m:r>
                      <a:rPr lang="en-US" altLang="en-US" sz="2400" b="1" i="1" dirty="0">
                        <a:solidFill>
                          <a:schemeClr val="bg1"/>
                        </a:solidFill>
                        <a:latin typeface="Cambria Math" panose="02040503050406030204" pitchFamily="18" charset="0"/>
                      </a:rPr>
                      <m:t>′ = (</m:t>
                    </m:r>
                    <m:r>
                      <a:rPr lang="en-US" altLang="en-US" sz="2400" b="1" i="1" dirty="0">
                        <a:solidFill>
                          <a:schemeClr val="bg1"/>
                        </a:solidFill>
                        <a:latin typeface="Cambria Math" panose="02040503050406030204" pitchFamily="18" charset="0"/>
                      </a:rPr>
                      <m:t>𝑽</m:t>
                    </m:r>
                    <m:r>
                      <a:rPr lang="en-US" altLang="en-US" sz="2400" b="1" i="1" dirty="0">
                        <a:solidFill>
                          <a:schemeClr val="bg1"/>
                        </a:solidFill>
                        <a:latin typeface="Cambria Math" panose="02040503050406030204" pitchFamily="18" charset="0"/>
                      </a:rPr>
                      <m:t>′, </m:t>
                    </m:r>
                    <m:r>
                      <a:rPr lang="en-US" altLang="en-US" sz="2400" b="1" i="1" dirty="0">
                        <a:solidFill>
                          <a:schemeClr val="bg1"/>
                        </a:solidFill>
                        <a:latin typeface="Cambria Math" panose="02040503050406030204" pitchFamily="18" charset="0"/>
                      </a:rPr>
                      <m:t>𝑬</m:t>
                    </m:r>
                    <m:r>
                      <a:rPr lang="en-US" altLang="en-US" sz="2400" b="1" i="1" dirty="0">
                        <a:solidFill>
                          <a:schemeClr val="bg1"/>
                        </a:solidFill>
                        <a:latin typeface="Cambria Math" panose="02040503050406030204" pitchFamily="18" charset="0"/>
                      </a:rPr>
                      <m:t>′)</m:t>
                    </m:r>
                  </m:oMath>
                </a14:m>
                <a:r>
                  <a:rPr lang="en-US" altLang="en-US" sz="2400" dirty="0">
                    <a:solidFill>
                      <a:schemeClr val="bg1"/>
                    </a:solidFill>
                  </a:rPr>
                  <a:t>.</a:t>
                </a:r>
              </a:p>
              <a:p>
                <a:pPr marL="457200" lvl="1" indent="0">
                  <a:buNone/>
                </a:pPr>
                <a:endParaRPr lang="en-US" altLang="en-US" dirty="0"/>
              </a:p>
            </p:txBody>
          </p:sp>
        </mc:Choice>
        <mc:Fallback>
          <p:sp>
            <p:nvSpPr>
              <p:cNvPr id="758787" name="Rectangle 3">
                <a:extLst>
                  <a:ext uri="{FF2B5EF4-FFF2-40B4-BE49-F238E27FC236}">
                    <a16:creationId xmlns:a16="http://schemas.microsoft.com/office/drawing/2014/main" id="{A4D008A9-4AB4-4B2C-A30C-895D87DAB44E}"/>
                  </a:ext>
                </a:extLst>
              </p:cNvPr>
              <p:cNvSpPr>
                <a:spLocks noGrp="1" noRot="1" noChangeAspect="1" noMove="1" noResize="1" noEditPoints="1" noAdjustHandles="1" noChangeArrowheads="1" noChangeShapeType="1" noTextEdit="1"/>
              </p:cNvSpPr>
              <p:nvPr>
                <p:ph type="body" idx="1"/>
              </p:nvPr>
            </p:nvSpPr>
            <p:spPr>
              <a:xfrm>
                <a:off x="628650" y="1588882"/>
                <a:ext cx="10891156" cy="5200045"/>
              </a:xfrm>
              <a:blipFill>
                <a:blip r:embed="rId3"/>
                <a:stretch>
                  <a:fillRect l="-839" t="-1641"/>
                </a:stretch>
              </a:blipFill>
            </p:spPr>
            <p:txBody>
              <a:bodyPr/>
              <a:lstStyle/>
              <a:p>
                <a:r>
                  <a:rPr lang="en-US">
                    <a:noFill/>
                  </a:rPr>
                  <a:t> </a:t>
                </a:r>
              </a:p>
            </p:txBody>
          </p:sp>
        </mc:Fallback>
      </mc:AlternateContent>
      <p:sp>
        <p:nvSpPr>
          <p:cNvPr id="758803" name="Oval 19">
            <a:extLst>
              <a:ext uri="{FF2B5EF4-FFF2-40B4-BE49-F238E27FC236}">
                <a16:creationId xmlns:a16="http://schemas.microsoft.com/office/drawing/2014/main" id="{91EEF03F-85B5-4B8B-B44B-AC353276A000}"/>
              </a:ext>
            </a:extLst>
          </p:cNvPr>
          <p:cNvSpPr>
            <a:spLocks noChangeAspect="1" noChangeArrowheads="1"/>
          </p:cNvSpPr>
          <p:nvPr/>
        </p:nvSpPr>
        <p:spPr bwMode="auto">
          <a:xfrm>
            <a:off x="4299542"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04" name="AutoShape 20">
            <a:extLst>
              <a:ext uri="{FF2B5EF4-FFF2-40B4-BE49-F238E27FC236}">
                <a16:creationId xmlns:a16="http://schemas.microsoft.com/office/drawing/2014/main" id="{37B8D9D7-5E59-45C3-8018-197097BBB2FC}"/>
              </a:ext>
            </a:extLst>
          </p:cNvPr>
          <p:cNvCxnSpPr>
            <a:cxnSpLocks noChangeShapeType="1"/>
            <a:stCxn id="758803" idx="6"/>
            <a:endCxn id="758805" idx="2"/>
          </p:cNvCxnSpPr>
          <p:nvPr/>
        </p:nvCxnSpPr>
        <p:spPr bwMode="auto">
          <a:xfrm>
            <a:off x="4473806" y="3431387"/>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05" name="Oval 21">
            <a:extLst>
              <a:ext uri="{FF2B5EF4-FFF2-40B4-BE49-F238E27FC236}">
                <a16:creationId xmlns:a16="http://schemas.microsoft.com/office/drawing/2014/main" id="{2F51B2A7-A253-4FC0-BC01-6032113ABE8D}"/>
              </a:ext>
            </a:extLst>
          </p:cNvPr>
          <p:cNvSpPr>
            <a:spLocks noChangeAspect="1" noChangeArrowheads="1"/>
          </p:cNvSpPr>
          <p:nvPr/>
        </p:nvSpPr>
        <p:spPr bwMode="auto">
          <a:xfrm>
            <a:off x="5338579"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06" name="AutoShape 22">
            <a:extLst>
              <a:ext uri="{FF2B5EF4-FFF2-40B4-BE49-F238E27FC236}">
                <a16:creationId xmlns:a16="http://schemas.microsoft.com/office/drawing/2014/main" id="{5B495723-42BF-4E3D-96BA-F0EE9D7FE74B}"/>
              </a:ext>
            </a:extLst>
          </p:cNvPr>
          <p:cNvCxnSpPr>
            <a:cxnSpLocks noChangeShapeType="1"/>
            <a:stCxn id="758803" idx="4"/>
            <a:endCxn id="758818" idx="0"/>
          </p:cNvCxnSpPr>
          <p:nvPr/>
        </p:nvCxnSpPr>
        <p:spPr bwMode="auto">
          <a:xfrm>
            <a:off x="4387328"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07" name="AutoShape 23">
            <a:extLst>
              <a:ext uri="{FF2B5EF4-FFF2-40B4-BE49-F238E27FC236}">
                <a16:creationId xmlns:a16="http://schemas.microsoft.com/office/drawing/2014/main" id="{E1A3805E-9E79-4BCD-96BB-8B3AE1FBF516}"/>
              </a:ext>
            </a:extLst>
          </p:cNvPr>
          <p:cNvCxnSpPr>
            <a:cxnSpLocks noChangeShapeType="1"/>
            <a:stCxn id="758805" idx="4"/>
            <a:endCxn id="758820" idx="0"/>
          </p:cNvCxnSpPr>
          <p:nvPr/>
        </p:nvCxnSpPr>
        <p:spPr bwMode="auto">
          <a:xfrm>
            <a:off x="5427676"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08" name="Oval 24">
            <a:extLst>
              <a:ext uri="{FF2B5EF4-FFF2-40B4-BE49-F238E27FC236}">
                <a16:creationId xmlns:a16="http://schemas.microsoft.com/office/drawing/2014/main" id="{408147D4-32FE-4F26-9D83-66F7A0961C10}"/>
              </a:ext>
            </a:extLst>
          </p:cNvPr>
          <p:cNvSpPr>
            <a:spLocks noChangeAspect="1" noChangeArrowheads="1"/>
          </p:cNvSpPr>
          <p:nvPr/>
        </p:nvSpPr>
        <p:spPr bwMode="auto">
          <a:xfrm>
            <a:off x="6398581"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09" name="AutoShape 25">
            <a:extLst>
              <a:ext uri="{FF2B5EF4-FFF2-40B4-BE49-F238E27FC236}">
                <a16:creationId xmlns:a16="http://schemas.microsoft.com/office/drawing/2014/main" id="{173D6568-021C-4226-9BB8-8DF85071177C}"/>
              </a:ext>
            </a:extLst>
          </p:cNvPr>
          <p:cNvCxnSpPr>
            <a:cxnSpLocks noChangeShapeType="1"/>
            <a:stCxn id="758808" idx="6"/>
            <a:endCxn id="758810" idx="2"/>
          </p:cNvCxnSpPr>
          <p:nvPr/>
        </p:nvCxnSpPr>
        <p:spPr bwMode="auto">
          <a:xfrm>
            <a:off x="6574155" y="3431387"/>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10" name="Oval 26">
            <a:extLst>
              <a:ext uri="{FF2B5EF4-FFF2-40B4-BE49-F238E27FC236}">
                <a16:creationId xmlns:a16="http://schemas.microsoft.com/office/drawing/2014/main" id="{E64784DA-A4AC-40DC-A4D3-8A19FCCB9F52}"/>
              </a:ext>
            </a:extLst>
          </p:cNvPr>
          <p:cNvSpPr>
            <a:spLocks noChangeAspect="1" noChangeArrowheads="1"/>
          </p:cNvSpPr>
          <p:nvPr/>
        </p:nvSpPr>
        <p:spPr bwMode="auto">
          <a:xfrm>
            <a:off x="7438929"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11" name="AutoShape 27">
            <a:extLst>
              <a:ext uri="{FF2B5EF4-FFF2-40B4-BE49-F238E27FC236}">
                <a16:creationId xmlns:a16="http://schemas.microsoft.com/office/drawing/2014/main" id="{55A424E6-B2D3-4BA7-AD21-84B399995E99}"/>
              </a:ext>
            </a:extLst>
          </p:cNvPr>
          <p:cNvCxnSpPr>
            <a:cxnSpLocks noChangeShapeType="1"/>
            <a:stCxn id="758808" idx="4"/>
            <a:endCxn id="758821" idx="0"/>
          </p:cNvCxnSpPr>
          <p:nvPr/>
        </p:nvCxnSpPr>
        <p:spPr bwMode="auto">
          <a:xfrm>
            <a:off x="6486367"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2" name="AutoShape 28">
            <a:extLst>
              <a:ext uri="{FF2B5EF4-FFF2-40B4-BE49-F238E27FC236}">
                <a16:creationId xmlns:a16="http://schemas.microsoft.com/office/drawing/2014/main" id="{84B66693-07F7-4E99-B80A-C90FB1F6B600}"/>
              </a:ext>
            </a:extLst>
          </p:cNvPr>
          <p:cNvCxnSpPr>
            <a:cxnSpLocks noChangeShapeType="1"/>
            <a:stCxn id="758810" idx="4"/>
            <a:endCxn id="758823" idx="0"/>
          </p:cNvCxnSpPr>
          <p:nvPr/>
        </p:nvCxnSpPr>
        <p:spPr bwMode="auto">
          <a:xfrm>
            <a:off x="7526715"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3" name="AutoShape 29">
            <a:extLst>
              <a:ext uri="{FF2B5EF4-FFF2-40B4-BE49-F238E27FC236}">
                <a16:creationId xmlns:a16="http://schemas.microsoft.com/office/drawing/2014/main" id="{974B833D-089D-4798-B235-93DD53F52BF9}"/>
              </a:ext>
            </a:extLst>
          </p:cNvPr>
          <p:cNvCxnSpPr>
            <a:cxnSpLocks noChangeShapeType="1"/>
            <a:stCxn id="758805" idx="6"/>
            <a:endCxn id="758808" idx="2"/>
          </p:cNvCxnSpPr>
          <p:nvPr/>
        </p:nvCxnSpPr>
        <p:spPr bwMode="auto">
          <a:xfrm>
            <a:off x="5514154" y="3431387"/>
            <a:ext cx="884427"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4" name="AutoShape 30">
            <a:extLst>
              <a:ext uri="{FF2B5EF4-FFF2-40B4-BE49-F238E27FC236}">
                <a16:creationId xmlns:a16="http://schemas.microsoft.com/office/drawing/2014/main" id="{39C91131-1964-4419-81DC-A3273AB2608D}"/>
              </a:ext>
            </a:extLst>
          </p:cNvPr>
          <p:cNvCxnSpPr>
            <a:cxnSpLocks noChangeShapeType="1"/>
            <a:stCxn id="758818" idx="4"/>
            <a:endCxn id="758825" idx="0"/>
          </p:cNvCxnSpPr>
          <p:nvPr/>
        </p:nvCxnSpPr>
        <p:spPr bwMode="auto">
          <a:xfrm>
            <a:off x="4387328"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5" name="AutoShape 31">
            <a:extLst>
              <a:ext uri="{FF2B5EF4-FFF2-40B4-BE49-F238E27FC236}">
                <a16:creationId xmlns:a16="http://schemas.microsoft.com/office/drawing/2014/main" id="{1148C4DE-1443-403F-8499-8F76FE70FEE4}"/>
              </a:ext>
            </a:extLst>
          </p:cNvPr>
          <p:cNvCxnSpPr>
            <a:cxnSpLocks noChangeShapeType="1"/>
            <a:stCxn id="758820" idx="4"/>
            <a:endCxn id="758827" idx="0"/>
          </p:cNvCxnSpPr>
          <p:nvPr/>
        </p:nvCxnSpPr>
        <p:spPr bwMode="auto">
          <a:xfrm>
            <a:off x="5427676"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6" name="AutoShape 32">
            <a:extLst>
              <a:ext uri="{FF2B5EF4-FFF2-40B4-BE49-F238E27FC236}">
                <a16:creationId xmlns:a16="http://schemas.microsoft.com/office/drawing/2014/main" id="{44B4C77C-1A96-4A64-A680-5AF240794E5F}"/>
              </a:ext>
            </a:extLst>
          </p:cNvPr>
          <p:cNvCxnSpPr>
            <a:cxnSpLocks noChangeShapeType="1"/>
            <a:stCxn id="758821" idx="4"/>
            <a:endCxn id="758828" idx="0"/>
          </p:cNvCxnSpPr>
          <p:nvPr/>
        </p:nvCxnSpPr>
        <p:spPr bwMode="auto">
          <a:xfrm>
            <a:off x="6486367"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7" name="AutoShape 33">
            <a:extLst>
              <a:ext uri="{FF2B5EF4-FFF2-40B4-BE49-F238E27FC236}">
                <a16:creationId xmlns:a16="http://schemas.microsoft.com/office/drawing/2014/main" id="{40EC8908-6CBC-4C3A-B792-FF65B4F434D5}"/>
              </a:ext>
            </a:extLst>
          </p:cNvPr>
          <p:cNvCxnSpPr>
            <a:cxnSpLocks noChangeShapeType="1"/>
            <a:stCxn id="758823" idx="4"/>
            <a:endCxn id="758830" idx="0"/>
          </p:cNvCxnSpPr>
          <p:nvPr/>
        </p:nvCxnSpPr>
        <p:spPr bwMode="auto">
          <a:xfrm>
            <a:off x="7526715"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18" name="Oval 34">
            <a:extLst>
              <a:ext uri="{FF2B5EF4-FFF2-40B4-BE49-F238E27FC236}">
                <a16:creationId xmlns:a16="http://schemas.microsoft.com/office/drawing/2014/main" id="{38919EB2-96FC-4659-A7C4-689F723AD029}"/>
              </a:ext>
            </a:extLst>
          </p:cNvPr>
          <p:cNvSpPr>
            <a:spLocks noChangeAspect="1" noChangeArrowheads="1"/>
          </p:cNvSpPr>
          <p:nvPr/>
        </p:nvSpPr>
        <p:spPr bwMode="auto">
          <a:xfrm>
            <a:off x="4299542"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19" name="AutoShape 35">
            <a:extLst>
              <a:ext uri="{FF2B5EF4-FFF2-40B4-BE49-F238E27FC236}">
                <a16:creationId xmlns:a16="http://schemas.microsoft.com/office/drawing/2014/main" id="{4FEAF947-FA80-4FD4-A185-9BF331ECB7AE}"/>
              </a:ext>
            </a:extLst>
          </p:cNvPr>
          <p:cNvCxnSpPr>
            <a:cxnSpLocks noChangeShapeType="1"/>
            <a:stCxn id="758818" idx="6"/>
            <a:endCxn id="758820" idx="2"/>
          </p:cNvCxnSpPr>
          <p:nvPr/>
        </p:nvCxnSpPr>
        <p:spPr bwMode="auto">
          <a:xfrm>
            <a:off x="4473806" y="4444219"/>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0" name="Oval 36">
            <a:extLst>
              <a:ext uri="{FF2B5EF4-FFF2-40B4-BE49-F238E27FC236}">
                <a16:creationId xmlns:a16="http://schemas.microsoft.com/office/drawing/2014/main" id="{9C64EB3A-E41C-41F9-A086-9D1BC38DEF37}"/>
              </a:ext>
            </a:extLst>
          </p:cNvPr>
          <p:cNvSpPr>
            <a:spLocks noChangeAspect="1" noChangeArrowheads="1"/>
          </p:cNvSpPr>
          <p:nvPr/>
        </p:nvSpPr>
        <p:spPr bwMode="auto">
          <a:xfrm>
            <a:off x="5338579"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i</a:t>
            </a:r>
          </a:p>
        </p:txBody>
      </p:sp>
      <p:sp>
        <p:nvSpPr>
          <p:cNvPr id="758821" name="Oval 37">
            <a:extLst>
              <a:ext uri="{FF2B5EF4-FFF2-40B4-BE49-F238E27FC236}">
                <a16:creationId xmlns:a16="http://schemas.microsoft.com/office/drawing/2014/main" id="{2098D000-CAE0-4450-8F8B-5BA53BFD2690}"/>
              </a:ext>
            </a:extLst>
          </p:cNvPr>
          <p:cNvSpPr>
            <a:spLocks noChangeAspect="1" noChangeArrowheads="1"/>
          </p:cNvSpPr>
          <p:nvPr/>
        </p:nvSpPr>
        <p:spPr bwMode="auto">
          <a:xfrm>
            <a:off x="6398581"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j</a:t>
            </a:r>
          </a:p>
        </p:txBody>
      </p:sp>
      <p:cxnSp>
        <p:nvCxnSpPr>
          <p:cNvPr id="758822" name="AutoShape 38">
            <a:extLst>
              <a:ext uri="{FF2B5EF4-FFF2-40B4-BE49-F238E27FC236}">
                <a16:creationId xmlns:a16="http://schemas.microsoft.com/office/drawing/2014/main" id="{2DE12CF4-FDE2-4F38-8875-5E600D89F657}"/>
              </a:ext>
            </a:extLst>
          </p:cNvPr>
          <p:cNvCxnSpPr>
            <a:cxnSpLocks noChangeShapeType="1"/>
            <a:stCxn id="758821" idx="6"/>
            <a:endCxn id="758823" idx="2"/>
          </p:cNvCxnSpPr>
          <p:nvPr/>
        </p:nvCxnSpPr>
        <p:spPr bwMode="auto">
          <a:xfrm>
            <a:off x="6574155" y="4444219"/>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3" name="Oval 39">
            <a:extLst>
              <a:ext uri="{FF2B5EF4-FFF2-40B4-BE49-F238E27FC236}">
                <a16:creationId xmlns:a16="http://schemas.microsoft.com/office/drawing/2014/main" id="{49C9023C-EAFA-4095-9FCA-425B44E86B81}"/>
              </a:ext>
            </a:extLst>
          </p:cNvPr>
          <p:cNvSpPr>
            <a:spLocks noChangeAspect="1" noChangeArrowheads="1"/>
          </p:cNvSpPr>
          <p:nvPr/>
        </p:nvSpPr>
        <p:spPr bwMode="auto">
          <a:xfrm>
            <a:off x="7438929"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24" name="AutoShape 40">
            <a:extLst>
              <a:ext uri="{FF2B5EF4-FFF2-40B4-BE49-F238E27FC236}">
                <a16:creationId xmlns:a16="http://schemas.microsoft.com/office/drawing/2014/main" id="{D25E5357-1682-4D19-A906-A5B2D424C486}"/>
              </a:ext>
            </a:extLst>
          </p:cNvPr>
          <p:cNvCxnSpPr>
            <a:cxnSpLocks noChangeShapeType="1"/>
            <a:stCxn id="758820" idx="6"/>
            <a:endCxn id="758821" idx="2"/>
          </p:cNvCxnSpPr>
          <p:nvPr/>
        </p:nvCxnSpPr>
        <p:spPr bwMode="auto">
          <a:xfrm>
            <a:off x="5514154" y="4444219"/>
            <a:ext cx="884427"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5" name="Oval 41">
            <a:extLst>
              <a:ext uri="{FF2B5EF4-FFF2-40B4-BE49-F238E27FC236}">
                <a16:creationId xmlns:a16="http://schemas.microsoft.com/office/drawing/2014/main" id="{CA9FC2CA-7B19-48F5-8C1E-5E4EE9E8D324}"/>
              </a:ext>
            </a:extLst>
          </p:cNvPr>
          <p:cNvSpPr>
            <a:spLocks noChangeAspect="1" noChangeArrowheads="1"/>
          </p:cNvSpPr>
          <p:nvPr/>
        </p:nvSpPr>
        <p:spPr bwMode="auto">
          <a:xfrm>
            <a:off x="4299542"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26" name="AutoShape 42">
            <a:extLst>
              <a:ext uri="{FF2B5EF4-FFF2-40B4-BE49-F238E27FC236}">
                <a16:creationId xmlns:a16="http://schemas.microsoft.com/office/drawing/2014/main" id="{67D84929-F470-42E4-9EF6-27696EF50537}"/>
              </a:ext>
            </a:extLst>
          </p:cNvPr>
          <p:cNvCxnSpPr>
            <a:cxnSpLocks noChangeShapeType="1"/>
            <a:stCxn id="758825" idx="6"/>
            <a:endCxn id="758827" idx="2"/>
          </p:cNvCxnSpPr>
          <p:nvPr/>
        </p:nvCxnSpPr>
        <p:spPr bwMode="auto">
          <a:xfrm>
            <a:off x="4473806" y="5530426"/>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7" name="Oval 43">
            <a:extLst>
              <a:ext uri="{FF2B5EF4-FFF2-40B4-BE49-F238E27FC236}">
                <a16:creationId xmlns:a16="http://schemas.microsoft.com/office/drawing/2014/main" id="{B2CF4E4D-7DB2-4ECF-A7F5-FE3EAD10F774}"/>
              </a:ext>
            </a:extLst>
          </p:cNvPr>
          <p:cNvSpPr>
            <a:spLocks noChangeAspect="1" noChangeArrowheads="1"/>
          </p:cNvSpPr>
          <p:nvPr/>
        </p:nvSpPr>
        <p:spPr bwMode="auto">
          <a:xfrm>
            <a:off x="5338579"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8" name="Oval 44">
            <a:extLst>
              <a:ext uri="{FF2B5EF4-FFF2-40B4-BE49-F238E27FC236}">
                <a16:creationId xmlns:a16="http://schemas.microsoft.com/office/drawing/2014/main" id="{307BCD4C-E077-43E9-BB32-35EB23FBF9D1}"/>
              </a:ext>
            </a:extLst>
          </p:cNvPr>
          <p:cNvSpPr>
            <a:spLocks noChangeAspect="1" noChangeArrowheads="1"/>
          </p:cNvSpPr>
          <p:nvPr/>
        </p:nvSpPr>
        <p:spPr bwMode="auto">
          <a:xfrm>
            <a:off x="6398581"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29" name="AutoShape 45">
            <a:extLst>
              <a:ext uri="{FF2B5EF4-FFF2-40B4-BE49-F238E27FC236}">
                <a16:creationId xmlns:a16="http://schemas.microsoft.com/office/drawing/2014/main" id="{6BD0C2A1-513B-4CB5-989A-6CFFD871F726}"/>
              </a:ext>
            </a:extLst>
          </p:cNvPr>
          <p:cNvCxnSpPr>
            <a:cxnSpLocks noChangeShapeType="1"/>
            <a:stCxn id="758828" idx="6"/>
            <a:endCxn id="758830" idx="2"/>
          </p:cNvCxnSpPr>
          <p:nvPr/>
        </p:nvCxnSpPr>
        <p:spPr bwMode="auto">
          <a:xfrm>
            <a:off x="6574155" y="5530426"/>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30" name="Oval 46">
            <a:extLst>
              <a:ext uri="{FF2B5EF4-FFF2-40B4-BE49-F238E27FC236}">
                <a16:creationId xmlns:a16="http://schemas.microsoft.com/office/drawing/2014/main" id="{4EEA11ED-7DD1-415D-B594-1FED00AFAD01}"/>
              </a:ext>
            </a:extLst>
          </p:cNvPr>
          <p:cNvSpPr>
            <a:spLocks noChangeAspect="1" noChangeArrowheads="1"/>
          </p:cNvSpPr>
          <p:nvPr/>
        </p:nvSpPr>
        <p:spPr bwMode="auto">
          <a:xfrm>
            <a:off x="7438929"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31" name="AutoShape 47">
            <a:extLst>
              <a:ext uri="{FF2B5EF4-FFF2-40B4-BE49-F238E27FC236}">
                <a16:creationId xmlns:a16="http://schemas.microsoft.com/office/drawing/2014/main" id="{A065E660-6957-4783-9F7E-0BD26E4F2A78}"/>
              </a:ext>
            </a:extLst>
          </p:cNvPr>
          <p:cNvCxnSpPr>
            <a:cxnSpLocks noChangeShapeType="1"/>
            <a:stCxn id="758827" idx="6"/>
            <a:endCxn id="758828" idx="2"/>
          </p:cNvCxnSpPr>
          <p:nvPr/>
        </p:nvCxnSpPr>
        <p:spPr bwMode="auto">
          <a:xfrm>
            <a:off x="5514154" y="5530426"/>
            <a:ext cx="884427"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FACC2E-6DE9-47DE-9259-76EC5DBB84D6}"/>
                  </a:ext>
                </a:extLst>
              </p:cNvPr>
              <p:cNvSpPr txBox="1"/>
              <p:nvPr/>
            </p:nvSpPr>
            <p:spPr>
              <a:xfrm>
                <a:off x="5754404" y="4222604"/>
                <a:ext cx="437252" cy="3956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𝒑</m:t>
                          </m:r>
                        </m:e>
                        <m:sub>
                          <m:r>
                            <a:rPr lang="en-US" b="1" i="1" smtClean="0">
                              <a:solidFill>
                                <a:srgbClr val="0066CC"/>
                              </a:solidFill>
                              <a:latin typeface="Cambria Math" panose="02040503050406030204" pitchFamily="18" charset="0"/>
                            </a:rPr>
                            <m:t>𝒊𝒋</m:t>
                          </m:r>
                        </m:sub>
                      </m:sSub>
                    </m:oMath>
                  </m:oMathPara>
                </a14:m>
                <a:endParaRPr lang="en-US" b="1" dirty="0"/>
              </a:p>
            </p:txBody>
          </p:sp>
        </mc:Choice>
        <mc:Fallback xmlns="">
          <p:sp>
            <p:nvSpPr>
              <p:cNvPr id="3" name="TextBox 2">
                <a:extLst>
                  <a:ext uri="{FF2B5EF4-FFF2-40B4-BE49-F238E27FC236}">
                    <a16:creationId xmlns:a16="http://schemas.microsoft.com/office/drawing/2014/main" id="{DEFACC2E-6DE9-47DE-9259-76EC5DBB84D6}"/>
                  </a:ext>
                </a:extLst>
              </p:cNvPr>
              <p:cNvSpPr txBox="1">
                <a:spLocks noRot="1" noChangeAspect="1" noMove="1" noResize="1" noEditPoints="1" noAdjustHandles="1" noChangeArrowheads="1" noChangeShapeType="1" noTextEdit="1"/>
              </p:cNvSpPr>
              <p:nvPr/>
            </p:nvSpPr>
            <p:spPr>
              <a:xfrm>
                <a:off x="5754404" y="4222604"/>
                <a:ext cx="437252" cy="395621"/>
              </a:xfrm>
              <a:prstGeom prst="rect">
                <a:avLst/>
              </a:prstGeom>
              <a:blipFill>
                <a:blip r:embed="rId4"/>
                <a:stretch>
                  <a:fillRect r="-1389"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CFBD06B-6762-482F-9DAC-A3B0358EA06D}"/>
                  </a:ext>
                </a:extLst>
              </p:cNvPr>
              <p:cNvSpPr txBox="1"/>
              <p:nvPr/>
            </p:nvSpPr>
            <p:spPr>
              <a:xfrm>
                <a:off x="5013537" y="4058531"/>
                <a:ext cx="4523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𝒊</m:t>
                          </m:r>
                        </m:sub>
                      </m:sSub>
                    </m:oMath>
                  </m:oMathPara>
                </a14:m>
                <a:endParaRPr lang="en-US" b="1" dirty="0"/>
              </a:p>
            </p:txBody>
          </p:sp>
        </mc:Choice>
        <mc:Fallback xmlns="">
          <p:sp>
            <p:nvSpPr>
              <p:cNvPr id="55" name="TextBox 54">
                <a:extLst>
                  <a:ext uri="{FF2B5EF4-FFF2-40B4-BE49-F238E27FC236}">
                    <a16:creationId xmlns:a16="http://schemas.microsoft.com/office/drawing/2014/main" id="{2CFBD06B-6762-482F-9DAC-A3B0358EA06D}"/>
                  </a:ext>
                </a:extLst>
              </p:cNvPr>
              <p:cNvSpPr txBox="1">
                <a:spLocks noRot="1" noChangeAspect="1" noMove="1" noResize="1" noEditPoints="1" noAdjustHandles="1" noChangeArrowheads="1" noChangeShapeType="1" noTextEdit="1"/>
              </p:cNvSpPr>
              <p:nvPr/>
            </p:nvSpPr>
            <p:spPr>
              <a:xfrm>
                <a:off x="5013537" y="4058531"/>
                <a:ext cx="45230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17C4E01-34CE-48B5-A77E-28209F1AD995}"/>
                  </a:ext>
                </a:extLst>
              </p:cNvPr>
              <p:cNvSpPr txBox="1"/>
              <p:nvPr/>
            </p:nvSpPr>
            <p:spPr>
              <a:xfrm>
                <a:off x="5383837" y="4464812"/>
                <a:ext cx="4523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𝒊</m:t>
                          </m:r>
                        </m:sub>
                      </m:sSub>
                    </m:oMath>
                  </m:oMathPara>
                </a14:m>
                <a:endParaRPr lang="en-US" b="1" dirty="0"/>
              </a:p>
            </p:txBody>
          </p:sp>
        </mc:Choice>
        <mc:Fallback xmlns="">
          <p:sp>
            <p:nvSpPr>
              <p:cNvPr id="56" name="TextBox 55">
                <a:extLst>
                  <a:ext uri="{FF2B5EF4-FFF2-40B4-BE49-F238E27FC236}">
                    <a16:creationId xmlns:a16="http://schemas.microsoft.com/office/drawing/2014/main" id="{C17C4E01-34CE-48B5-A77E-28209F1AD995}"/>
                  </a:ext>
                </a:extLst>
              </p:cNvPr>
              <p:cNvSpPr txBox="1">
                <a:spLocks noRot="1" noChangeAspect="1" noMove="1" noResize="1" noEditPoints="1" noAdjustHandles="1" noChangeArrowheads="1" noChangeShapeType="1" noTextEdit="1"/>
              </p:cNvSpPr>
              <p:nvPr/>
            </p:nvSpPr>
            <p:spPr>
              <a:xfrm>
                <a:off x="5383837" y="4464812"/>
                <a:ext cx="45230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43378FD-483A-4717-A6AF-D8048F6813A0}"/>
                  </a:ext>
                </a:extLst>
              </p:cNvPr>
              <p:cNvSpPr txBox="1"/>
              <p:nvPr/>
            </p:nvSpPr>
            <p:spPr>
              <a:xfrm>
                <a:off x="6068967" y="4082703"/>
                <a:ext cx="455509" cy="395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𝒋</m:t>
                          </m:r>
                        </m:sub>
                      </m:sSub>
                    </m:oMath>
                  </m:oMathPara>
                </a14:m>
                <a:endParaRPr lang="en-US" b="1" dirty="0"/>
              </a:p>
            </p:txBody>
          </p:sp>
        </mc:Choice>
        <mc:Fallback xmlns="">
          <p:sp>
            <p:nvSpPr>
              <p:cNvPr id="57" name="TextBox 56">
                <a:extLst>
                  <a:ext uri="{FF2B5EF4-FFF2-40B4-BE49-F238E27FC236}">
                    <a16:creationId xmlns:a16="http://schemas.microsoft.com/office/drawing/2014/main" id="{943378FD-483A-4717-A6AF-D8048F6813A0}"/>
                  </a:ext>
                </a:extLst>
              </p:cNvPr>
              <p:cNvSpPr txBox="1">
                <a:spLocks noRot="1" noChangeAspect="1" noMove="1" noResize="1" noEditPoints="1" noAdjustHandles="1" noChangeArrowheads="1" noChangeShapeType="1" noTextEdit="1"/>
              </p:cNvSpPr>
              <p:nvPr/>
            </p:nvSpPr>
            <p:spPr>
              <a:xfrm>
                <a:off x="6068967" y="4082703"/>
                <a:ext cx="455509" cy="395621"/>
              </a:xfrm>
              <a:prstGeom prst="rect">
                <a:avLst/>
              </a:prstGeom>
              <a:blipFill>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CF5D43B-6481-44C6-84E3-05E6A343589F}"/>
                  </a:ext>
                </a:extLst>
              </p:cNvPr>
              <p:cNvSpPr txBox="1"/>
              <p:nvPr/>
            </p:nvSpPr>
            <p:spPr>
              <a:xfrm>
                <a:off x="6450295" y="4491115"/>
                <a:ext cx="452303" cy="3956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𝒋</m:t>
                          </m:r>
                        </m:sub>
                      </m:sSub>
                    </m:oMath>
                  </m:oMathPara>
                </a14:m>
                <a:endParaRPr lang="en-US" b="1" dirty="0"/>
              </a:p>
            </p:txBody>
          </p:sp>
        </mc:Choice>
        <mc:Fallback xmlns="">
          <p:sp>
            <p:nvSpPr>
              <p:cNvPr id="58" name="TextBox 57">
                <a:extLst>
                  <a:ext uri="{FF2B5EF4-FFF2-40B4-BE49-F238E27FC236}">
                    <a16:creationId xmlns:a16="http://schemas.microsoft.com/office/drawing/2014/main" id="{4CF5D43B-6481-44C6-84E3-05E6A343589F}"/>
                  </a:ext>
                </a:extLst>
              </p:cNvPr>
              <p:cNvSpPr txBox="1">
                <a:spLocks noRot="1" noChangeAspect="1" noMove="1" noResize="1" noEditPoints="1" noAdjustHandles="1" noChangeArrowheads="1" noChangeShapeType="1" noTextEdit="1"/>
              </p:cNvSpPr>
              <p:nvPr/>
            </p:nvSpPr>
            <p:spPr>
              <a:xfrm>
                <a:off x="6450295" y="4491115"/>
                <a:ext cx="452303" cy="395621"/>
              </a:xfrm>
              <a:prstGeom prst="rect">
                <a:avLst/>
              </a:prstGeom>
              <a:blipFill>
                <a:blip r:embed="rId8"/>
                <a:stretch>
                  <a:fillRect b="-7692"/>
                </a:stretch>
              </a:blipFill>
            </p:spPr>
            <p:txBody>
              <a:bodyPr/>
              <a:lstStyle/>
              <a:p>
                <a:r>
                  <a:rPr lang="en-US">
                    <a:noFill/>
                  </a:rPr>
                  <a:t> </a:t>
                </a:r>
              </a:p>
            </p:txBody>
          </p:sp>
        </mc:Fallback>
      </mc:AlternateContent>
      <p:sp>
        <p:nvSpPr>
          <p:cNvPr id="59" name="Slide Number Placeholder 1">
            <a:extLst>
              <a:ext uri="{FF2B5EF4-FFF2-40B4-BE49-F238E27FC236}">
                <a16:creationId xmlns:a16="http://schemas.microsoft.com/office/drawing/2014/main" id="{25CD92C3-28C7-43BF-BC66-6FB14937DF9E}"/>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16</a:t>
            </a:fld>
            <a:endParaRPr lang="en-US" dirty="0"/>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74B632A-9C86-41C3-B677-82670C87E37E}"/>
                  </a:ext>
                </a:extLst>
              </p:cNvPr>
              <p:cNvSpPr txBox="1"/>
              <p:nvPr/>
            </p:nvSpPr>
            <p:spPr>
              <a:xfrm>
                <a:off x="7678713" y="625479"/>
                <a:ext cx="4513287" cy="623119"/>
              </a:xfrm>
              <a:prstGeom prst="rect">
                <a:avLst/>
              </a:prstGeom>
              <a:noFill/>
              <a:ln>
                <a:solidFill>
                  <a:schemeClr val="tx1"/>
                </a:solidFill>
              </a:ln>
            </p:spPr>
            <p:txBody>
              <a:bodyPr wrap="none" rtlCol="0">
                <a:spAutoFit/>
              </a:bodyPr>
              <a:lstStyle/>
              <a:p>
                <a:r>
                  <a:rPr lang="en-US" altLang="en-US" sz="1800" dirty="0"/>
                  <a:t>Minimize</a:t>
                </a:r>
                <a:r>
                  <a:rPr lang="en-US" altLang="en-US" sz="1800" b="1" dirty="0">
                    <a:solidFill>
                      <a:srgbClr val="0066CC"/>
                    </a:solidFill>
                  </a:rPr>
                  <a:t> </a:t>
                </a:r>
                <a14:m>
                  <m:oMath xmlns:m="http://schemas.openxmlformats.org/officeDocument/2006/math">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𝑨</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𝒃</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𝑩</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𝒂</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m>
                                  <m:mPr>
                                    <m:mcs>
                                      <m:mc>
                                        <m:mcPr>
                                          <m:count m:val="1"/>
                                          <m:mcJc m:val="center"/>
                                        </m:mcPr>
                                      </m:mc>
                                    </m:mcs>
                                    <m:ctrlPr>
                                      <a:rPr lang="en-US" altLang="en-US" sz="1800" b="1" i="1" smtClean="0">
                                        <a:solidFill>
                                          <a:srgbClr val="0066CC"/>
                                        </a:solidFill>
                                        <a:latin typeface="Cambria Math" panose="02040503050406030204" pitchFamily="18" charset="0"/>
                                      </a:rPr>
                                    </m:ctrlPr>
                                  </m:mPr>
                                  <m:mr>
                                    <m:e>
                                      <m:d>
                                        <m:dPr>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𝑬</m:t>
                                      </m:r>
                                    </m:e>
                                  </m:mr>
                                  <m:mr>
                                    <m:e>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𝑨</m:t>
                                          </m:r>
                                          <m:r>
                                            <a:rPr lang="en-US" altLang="en-US" b="1" i="1">
                                              <a:solidFill>
                                                <a:srgbClr val="0066CC"/>
                                              </a:solidFill>
                                              <a:latin typeface="Cambria Math" panose="02040503050406030204" pitchFamily="18" charset="0"/>
                                            </a:rPr>
                                            <m:t> ∩ </m:t>
                                          </m:r>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𝟏</m:t>
                                      </m:r>
                                    </m:e>
                                  </m:mr>
                                </m:m>
                                <m:r>
                                  <a:rPr lang="en-US" altLang="en-US" sz="1800" b="1" i="1" smtClean="0">
                                    <a:solidFill>
                                      <a:srgbClr val="0066CC"/>
                                    </a:solidFill>
                                    <a:latin typeface="Cambria Math" panose="02040503050406030204" pitchFamily="18" charset="0"/>
                                  </a:rPr>
                                  <m:t>,</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𝒑</m:t>
                                    </m:r>
                                  </m:e>
                                  <m:sub>
                                    <m:r>
                                      <a:rPr lang="en-US" altLang="en-US" sz="1800" b="1" i="1" smtClean="0">
                                        <a:solidFill>
                                          <a:srgbClr val="0066CC"/>
                                        </a:solidFill>
                                        <a:latin typeface="Cambria Math" panose="02040503050406030204" pitchFamily="18" charset="0"/>
                                      </a:rPr>
                                      <m:t>𝒊𝒋</m:t>
                                    </m:r>
                                  </m:sub>
                                </m:sSub>
                              </m:e>
                            </m:nary>
                          </m:e>
                        </m:nary>
                      </m:e>
                    </m:nary>
                  </m:oMath>
                </a14:m>
                <a:endParaRPr lang="en-US" dirty="0"/>
              </a:p>
            </p:txBody>
          </p:sp>
        </mc:Choice>
        <mc:Fallback>
          <p:sp>
            <p:nvSpPr>
              <p:cNvPr id="39" name="TextBox 38">
                <a:extLst>
                  <a:ext uri="{FF2B5EF4-FFF2-40B4-BE49-F238E27FC236}">
                    <a16:creationId xmlns:a16="http://schemas.microsoft.com/office/drawing/2014/main" id="{674B632A-9C86-41C3-B677-82670C87E37E}"/>
                  </a:ext>
                </a:extLst>
              </p:cNvPr>
              <p:cNvSpPr txBox="1">
                <a:spLocks noRot="1" noChangeAspect="1" noMove="1" noResize="1" noEditPoints="1" noAdjustHandles="1" noChangeArrowheads="1" noChangeShapeType="1" noTextEdit="1"/>
              </p:cNvSpPr>
              <p:nvPr/>
            </p:nvSpPr>
            <p:spPr>
              <a:xfrm>
                <a:off x="7678713" y="625479"/>
                <a:ext cx="4513287" cy="623119"/>
              </a:xfrm>
              <a:prstGeom prst="rect">
                <a:avLst/>
              </a:prstGeom>
              <a:blipFill>
                <a:blip r:embed="rId9"/>
                <a:stretch>
                  <a:fillRect l="-1078" t="-68269" b="-6826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8182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4774EA28-3822-4D43-996A-236C244D6BDC}"/>
              </a:ext>
            </a:extLst>
          </p:cNvPr>
          <p:cNvSpPr>
            <a:spLocks noGrp="1" noChangeArrowheads="1"/>
          </p:cNvSpPr>
          <p:nvPr>
            <p:ph type="title"/>
          </p:nvPr>
        </p:nvSpPr>
        <p:spPr/>
        <p:txBody>
          <a:bodyPr/>
          <a:lstStyle/>
          <a:p>
            <a:r>
              <a:rPr lang="en-US" altLang="en-US"/>
              <a:t>Image Segmentation</a:t>
            </a:r>
          </a:p>
        </p:txBody>
      </p:sp>
      <mc:AlternateContent xmlns:mc="http://schemas.openxmlformats.org/markup-compatibility/2006">
        <mc:Choice xmlns:a14="http://schemas.microsoft.com/office/drawing/2010/main" Requires="a14">
          <p:sp>
            <p:nvSpPr>
              <p:cNvPr id="758787" name="Rectangle 3">
                <a:extLst>
                  <a:ext uri="{FF2B5EF4-FFF2-40B4-BE49-F238E27FC236}">
                    <a16:creationId xmlns:a16="http://schemas.microsoft.com/office/drawing/2014/main" id="{A4D008A9-4AB4-4B2C-A30C-895D87DAB44E}"/>
                  </a:ext>
                </a:extLst>
              </p:cNvPr>
              <p:cNvSpPr>
                <a:spLocks noGrp="1" noChangeArrowheads="1"/>
              </p:cNvSpPr>
              <p:nvPr>
                <p:ph type="body" idx="1"/>
              </p:nvPr>
            </p:nvSpPr>
            <p:spPr>
              <a:xfrm>
                <a:off x="628650" y="1578252"/>
                <a:ext cx="9855052" cy="5200045"/>
              </a:xfrm>
            </p:spPr>
            <p:txBody>
              <a:bodyPr/>
              <a:lstStyle/>
              <a:p>
                <a:pPr marL="0" indent="0">
                  <a:spcBef>
                    <a:spcPts val="400"/>
                  </a:spcBef>
                  <a:buNone/>
                </a:pPr>
                <a:r>
                  <a:rPr lang="en-US" altLang="en-US" sz="2400" dirty="0"/>
                  <a:t>Formulate as min cut problem.</a:t>
                </a:r>
              </a:p>
              <a:p>
                <a:pPr lvl="1">
                  <a:spcBef>
                    <a:spcPts val="400"/>
                  </a:spcBef>
                </a:pPr>
                <a:r>
                  <a:rPr lang="en-US" altLang="en-US" sz="2400" dirty="0"/>
                  <a:t>Add source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to correspond to foreground, edges </a:t>
                </a:r>
                <a14:m>
                  <m:oMath xmlns:m="http://schemas.openxmlformats.org/officeDocument/2006/math">
                    <m:r>
                      <a:rPr lang="en-US" altLang="en-US" sz="2400" b="1" i="1" dirty="0">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𝒔</m:t>
                    </m:r>
                    <m:r>
                      <a:rPr lang="en-US" altLang="en-US" sz="2400" b="1"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𝒊</m:t>
                    </m:r>
                    <m:r>
                      <a:rPr lang="en-US" altLang="en-US" sz="2400" b="1" i="1" dirty="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sSub>
                      <m:sSubPr>
                        <m:ctrlPr>
                          <a:rPr lang="en-US" altLang="en-US" sz="2400" b="1" i="1">
                            <a:solidFill>
                              <a:srgbClr val="006600"/>
                            </a:solidFill>
                            <a:latin typeface="Cambria Math" panose="02040503050406030204" pitchFamily="18" charset="0"/>
                          </a:rPr>
                        </m:ctrlPr>
                      </m:sSubPr>
                      <m:e>
                        <m:r>
                          <a:rPr lang="en-US" altLang="en-US" sz="2400" b="1" i="1">
                            <a:solidFill>
                              <a:srgbClr val="006600"/>
                            </a:solidFill>
                            <a:latin typeface="Cambria Math" panose="02040503050406030204" pitchFamily="18" charset="0"/>
                          </a:rPr>
                          <m:t>𝒂</m:t>
                        </m:r>
                      </m:e>
                      <m:sub>
                        <m:r>
                          <a:rPr lang="en-US" altLang="en-US" sz="2400" b="1" i="1">
                            <a:solidFill>
                              <a:srgbClr val="006600"/>
                            </a:solidFill>
                            <a:latin typeface="Cambria Math" panose="02040503050406030204" pitchFamily="18" charset="0"/>
                          </a:rPr>
                          <m:t>𝒊</m:t>
                        </m:r>
                      </m:sub>
                    </m:sSub>
                  </m:oMath>
                </a14:m>
                <a:r>
                  <a:rPr lang="en-US" altLang="en-US" sz="2400" dirty="0"/>
                  <a:t>;</a:t>
                </a:r>
                <a:br>
                  <a:rPr lang="en-US" altLang="en-US" sz="2400" dirty="0"/>
                </a:br>
                <a:r>
                  <a:rPr lang="en-US" altLang="en-US" sz="2400" dirty="0"/>
                  <a:t>add sink</a:t>
                </a:r>
                <a14:m>
                  <m:oMath xmlns:m="http://schemas.openxmlformats.org/officeDocument/2006/math">
                    <m:r>
                      <a:rPr lang="en-US" altLang="en-US" sz="2400" b="1"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𝒕</m:t>
                    </m:r>
                  </m:oMath>
                </a14:m>
                <a:r>
                  <a:rPr lang="en-US" altLang="en-US" sz="2400" dirty="0"/>
                  <a:t> to correspond to background, edges </a:t>
                </a:r>
                <a14:m>
                  <m:oMath xmlns:m="http://schemas.openxmlformats.org/officeDocument/2006/math">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𝒋</m:t>
                    </m:r>
                    <m:r>
                      <a:rPr lang="en-US" altLang="en-US" sz="2400" b="1"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sSub>
                      <m:sSubPr>
                        <m:ctrlPr>
                          <a:rPr lang="en-US" altLang="en-US" sz="2400" b="1" i="1" smtClean="0">
                            <a:solidFill>
                              <a:srgbClr val="C00000"/>
                            </a:solidFill>
                            <a:latin typeface="Cambria Math" panose="02040503050406030204" pitchFamily="18" charset="0"/>
                          </a:rPr>
                        </m:ctrlPr>
                      </m:sSubPr>
                      <m:e>
                        <m:r>
                          <a:rPr lang="en-US" altLang="en-US" sz="2400" b="1" i="1">
                            <a:solidFill>
                              <a:srgbClr val="C00000"/>
                            </a:solidFill>
                            <a:latin typeface="Cambria Math" panose="02040503050406030204" pitchFamily="18" charset="0"/>
                          </a:rPr>
                          <m:t>𝒃</m:t>
                        </m:r>
                      </m:e>
                      <m:sub>
                        <m:r>
                          <a:rPr lang="en-US" altLang="en-US" sz="2400" b="1" i="1">
                            <a:solidFill>
                              <a:srgbClr val="C00000"/>
                            </a:solidFill>
                            <a:latin typeface="Cambria Math" panose="02040503050406030204" pitchFamily="18" charset="0"/>
                          </a:rPr>
                          <m:t>𝒋</m:t>
                        </m:r>
                      </m:sub>
                    </m:sSub>
                  </m:oMath>
                </a14:m>
                <a:r>
                  <a:rPr lang="en-US" altLang="en-US" sz="2400" dirty="0"/>
                  <a:t>.</a:t>
                </a:r>
              </a:p>
              <a:p>
                <a:pPr lvl="1">
                  <a:spcBef>
                    <a:spcPts val="400"/>
                  </a:spcBef>
                </a:pPr>
                <a14:m>
                  <m:oMath xmlns:m="http://schemas.openxmlformats.org/officeDocument/2006/math">
                    <m:r>
                      <a:rPr lang="en-US" altLang="en-US" sz="2400" b="1" i="1" dirty="0" smtClean="0">
                        <a:solidFill>
                          <a:schemeClr val="bg1"/>
                        </a:solidFill>
                        <a:latin typeface="Cambria Math" panose="02040503050406030204" pitchFamily="18" charset="0"/>
                      </a:rPr>
                      <m:t>𝑮</m:t>
                    </m:r>
                    <m:r>
                      <a:rPr lang="en-US" altLang="en-US" sz="2400" b="1" i="1" dirty="0" smtClean="0">
                        <a:solidFill>
                          <a:schemeClr val="bg1"/>
                        </a:solidFill>
                        <a:latin typeface="Cambria Math" panose="02040503050406030204" pitchFamily="18" charset="0"/>
                      </a:rPr>
                      <m:t>′ = (</m:t>
                    </m:r>
                    <m:r>
                      <a:rPr lang="en-US" altLang="en-US" sz="2400" b="1" i="1" dirty="0" smtClean="0">
                        <a:solidFill>
                          <a:schemeClr val="bg1"/>
                        </a:solidFill>
                        <a:latin typeface="Cambria Math" panose="02040503050406030204" pitchFamily="18" charset="0"/>
                      </a:rPr>
                      <m:t>𝑽</m:t>
                    </m:r>
                    <m:r>
                      <a:rPr lang="en-US" altLang="en-US" sz="2400" b="1" i="1" dirty="0" smtClean="0">
                        <a:solidFill>
                          <a:schemeClr val="bg1"/>
                        </a:solidFill>
                        <a:latin typeface="Cambria Math" panose="02040503050406030204" pitchFamily="18" charset="0"/>
                      </a:rPr>
                      <m:t>′, </m:t>
                    </m:r>
                    <m:r>
                      <a:rPr lang="en-US" altLang="en-US" sz="2400" b="1" i="1" dirty="0" smtClean="0">
                        <a:solidFill>
                          <a:schemeClr val="bg1"/>
                        </a:solidFill>
                        <a:latin typeface="Cambria Math" panose="02040503050406030204" pitchFamily="18" charset="0"/>
                      </a:rPr>
                      <m:t>𝑬</m:t>
                    </m:r>
                    <m:r>
                      <a:rPr lang="en-US" altLang="en-US" sz="2400" b="1" i="1" dirty="0" smtClean="0">
                        <a:solidFill>
                          <a:schemeClr val="bg1"/>
                        </a:solidFill>
                        <a:latin typeface="Cambria Math" panose="02040503050406030204" pitchFamily="18" charset="0"/>
                      </a:rPr>
                      <m:t>′)</m:t>
                    </m:r>
                  </m:oMath>
                </a14:m>
                <a:r>
                  <a:rPr lang="en-US" altLang="en-US" sz="2400" dirty="0">
                    <a:solidFill>
                      <a:schemeClr val="bg1"/>
                    </a:solidFill>
                  </a:rPr>
                  <a:t>.</a:t>
                </a:r>
                <a:endParaRPr lang="en-US" altLang="en-US" sz="2400" dirty="0"/>
              </a:p>
              <a:p>
                <a:pPr marL="457200" lvl="1" indent="0">
                  <a:buNone/>
                </a:pPr>
                <a:endParaRPr lang="en-US" altLang="en-US" dirty="0"/>
              </a:p>
            </p:txBody>
          </p:sp>
        </mc:Choice>
        <mc:Fallback>
          <p:sp>
            <p:nvSpPr>
              <p:cNvPr id="758787" name="Rectangle 3">
                <a:extLst>
                  <a:ext uri="{FF2B5EF4-FFF2-40B4-BE49-F238E27FC236}">
                    <a16:creationId xmlns:a16="http://schemas.microsoft.com/office/drawing/2014/main" id="{A4D008A9-4AB4-4B2C-A30C-895D87DAB44E}"/>
                  </a:ext>
                </a:extLst>
              </p:cNvPr>
              <p:cNvSpPr>
                <a:spLocks noGrp="1" noRot="1" noChangeAspect="1" noMove="1" noResize="1" noEditPoints="1" noAdjustHandles="1" noChangeArrowheads="1" noChangeShapeType="1" noTextEdit="1"/>
              </p:cNvSpPr>
              <p:nvPr>
                <p:ph type="body" idx="1"/>
              </p:nvPr>
            </p:nvSpPr>
            <p:spPr>
              <a:xfrm>
                <a:off x="628650" y="1578252"/>
                <a:ext cx="9855052" cy="5200045"/>
              </a:xfrm>
              <a:blipFill>
                <a:blip r:embed="rId3"/>
                <a:stretch>
                  <a:fillRect l="-928" t="-1641" r="-124"/>
                </a:stretch>
              </a:blipFill>
            </p:spPr>
            <p:txBody>
              <a:bodyPr/>
              <a:lstStyle/>
              <a:p>
                <a:r>
                  <a:rPr lang="en-US">
                    <a:noFill/>
                  </a:rPr>
                  <a:t> </a:t>
                </a:r>
              </a:p>
            </p:txBody>
          </p:sp>
        </mc:Fallback>
      </mc:AlternateContent>
      <p:sp>
        <p:nvSpPr>
          <p:cNvPr id="758788" name="Oval 4">
            <a:extLst>
              <a:ext uri="{FF2B5EF4-FFF2-40B4-BE49-F238E27FC236}">
                <a16:creationId xmlns:a16="http://schemas.microsoft.com/office/drawing/2014/main" id="{0E174DF7-0978-4C38-ACA5-5E686138F5FA}"/>
              </a:ext>
            </a:extLst>
          </p:cNvPr>
          <p:cNvSpPr>
            <a:spLocks noChangeAspect="1" noChangeArrowheads="1"/>
          </p:cNvSpPr>
          <p:nvPr/>
        </p:nvSpPr>
        <p:spPr bwMode="auto">
          <a:xfrm>
            <a:off x="2692005" y="4259387"/>
            <a:ext cx="273050" cy="274637"/>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b="1"/>
              <a:t>s</a:t>
            </a:r>
          </a:p>
        </p:txBody>
      </p:sp>
      <p:sp>
        <p:nvSpPr>
          <p:cNvPr id="758789" name="Oval 5">
            <a:extLst>
              <a:ext uri="{FF2B5EF4-FFF2-40B4-BE49-F238E27FC236}">
                <a16:creationId xmlns:a16="http://schemas.microsoft.com/office/drawing/2014/main" id="{E700BA23-42BC-43D1-869A-CDC78FF5127C}"/>
              </a:ext>
            </a:extLst>
          </p:cNvPr>
          <p:cNvSpPr>
            <a:spLocks noChangeAspect="1" noChangeArrowheads="1"/>
          </p:cNvSpPr>
          <p:nvPr/>
        </p:nvSpPr>
        <p:spPr bwMode="auto">
          <a:xfrm>
            <a:off x="9437515" y="4327493"/>
            <a:ext cx="273050" cy="274637"/>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b="1" dirty="0"/>
              <a:t>t</a:t>
            </a:r>
          </a:p>
        </p:txBody>
      </p:sp>
      <p:sp>
        <p:nvSpPr>
          <p:cNvPr id="758803" name="Oval 19">
            <a:extLst>
              <a:ext uri="{FF2B5EF4-FFF2-40B4-BE49-F238E27FC236}">
                <a16:creationId xmlns:a16="http://schemas.microsoft.com/office/drawing/2014/main" id="{91EEF03F-85B5-4B8B-B44B-AC353276A000}"/>
              </a:ext>
            </a:extLst>
          </p:cNvPr>
          <p:cNvSpPr>
            <a:spLocks noChangeAspect="1" noChangeArrowheads="1"/>
          </p:cNvSpPr>
          <p:nvPr/>
        </p:nvSpPr>
        <p:spPr bwMode="auto">
          <a:xfrm>
            <a:off x="4299542"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04" name="AutoShape 20">
            <a:extLst>
              <a:ext uri="{FF2B5EF4-FFF2-40B4-BE49-F238E27FC236}">
                <a16:creationId xmlns:a16="http://schemas.microsoft.com/office/drawing/2014/main" id="{37B8D9D7-5E59-45C3-8018-197097BBB2FC}"/>
              </a:ext>
            </a:extLst>
          </p:cNvPr>
          <p:cNvCxnSpPr>
            <a:cxnSpLocks noChangeShapeType="1"/>
            <a:stCxn id="758803" idx="6"/>
            <a:endCxn id="758805" idx="2"/>
          </p:cNvCxnSpPr>
          <p:nvPr/>
        </p:nvCxnSpPr>
        <p:spPr bwMode="auto">
          <a:xfrm>
            <a:off x="4473806" y="3431387"/>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05" name="Oval 21">
            <a:extLst>
              <a:ext uri="{FF2B5EF4-FFF2-40B4-BE49-F238E27FC236}">
                <a16:creationId xmlns:a16="http://schemas.microsoft.com/office/drawing/2014/main" id="{2F51B2A7-A253-4FC0-BC01-6032113ABE8D}"/>
              </a:ext>
            </a:extLst>
          </p:cNvPr>
          <p:cNvSpPr>
            <a:spLocks noChangeAspect="1" noChangeArrowheads="1"/>
          </p:cNvSpPr>
          <p:nvPr/>
        </p:nvSpPr>
        <p:spPr bwMode="auto">
          <a:xfrm>
            <a:off x="5338579"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06" name="AutoShape 22">
            <a:extLst>
              <a:ext uri="{FF2B5EF4-FFF2-40B4-BE49-F238E27FC236}">
                <a16:creationId xmlns:a16="http://schemas.microsoft.com/office/drawing/2014/main" id="{5B495723-42BF-4E3D-96BA-F0EE9D7FE74B}"/>
              </a:ext>
            </a:extLst>
          </p:cNvPr>
          <p:cNvCxnSpPr>
            <a:cxnSpLocks noChangeShapeType="1"/>
            <a:stCxn id="758803" idx="4"/>
            <a:endCxn id="758818" idx="0"/>
          </p:cNvCxnSpPr>
          <p:nvPr/>
        </p:nvCxnSpPr>
        <p:spPr bwMode="auto">
          <a:xfrm>
            <a:off x="4387328"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07" name="AutoShape 23">
            <a:extLst>
              <a:ext uri="{FF2B5EF4-FFF2-40B4-BE49-F238E27FC236}">
                <a16:creationId xmlns:a16="http://schemas.microsoft.com/office/drawing/2014/main" id="{E1A3805E-9E79-4BCD-96BB-8B3AE1FBF516}"/>
              </a:ext>
            </a:extLst>
          </p:cNvPr>
          <p:cNvCxnSpPr>
            <a:cxnSpLocks noChangeShapeType="1"/>
            <a:stCxn id="758805" idx="4"/>
            <a:endCxn id="758820" idx="0"/>
          </p:cNvCxnSpPr>
          <p:nvPr/>
        </p:nvCxnSpPr>
        <p:spPr bwMode="auto">
          <a:xfrm>
            <a:off x="5427676"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08" name="Oval 24">
            <a:extLst>
              <a:ext uri="{FF2B5EF4-FFF2-40B4-BE49-F238E27FC236}">
                <a16:creationId xmlns:a16="http://schemas.microsoft.com/office/drawing/2014/main" id="{408147D4-32FE-4F26-9D83-66F7A0961C10}"/>
              </a:ext>
            </a:extLst>
          </p:cNvPr>
          <p:cNvSpPr>
            <a:spLocks noChangeAspect="1" noChangeArrowheads="1"/>
          </p:cNvSpPr>
          <p:nvPr/>
        </p:nvSpPr>
        <p:spPr bwMode="auto">
          <a:xfrm>
            <a:off x="6398581"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09" name="AutoShape 25">
            <a:extLst>
              <a:ext uri="{FF2B5EF4-FFF2-40B4-BE49-F238E27FC236}">
                <a16:creationId xmlns:a16="http://schemas.microsoft.com/office/drawing/2014/main" id="{173D6568-021C-4226-9BB8-8DF85071177C}"/>
              </a:ext>
            </a:extLst>
          </p:cNvPr>
          <p:cNvCxnSpPr>
            <a:cxnSpLocks noChangeShapeType="1"/>
            <a:stCxn id="758808" idx="6"/>
            <a:endCxn id="758810" idx="2"/>
          </p:cNvCxnSpPr>
          <p:nvPr/>
        </p:nvCxnSpPr>
        <p:spPr bwMode="auto">
          <a:xfrm>
            <a:off x="6574155" y="3431387"/>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10" name="Oval 26">
            <a:extLst>
              <a:ext uri="{FF2B5EF4-FFF2-40B4-BE49-F238E27FC236}">
                <a16:creationId xmlns:a16="http://schemas.microsoft.com/office/drawing/2014/main" id="{E64784DA-A4AC-40DC-A4D3-8A19FCCB9F52}"/>
              </a:ext>
            </a:extLst>
          </p:cNvPr>
          <p:cNvSpPr>
            <a:spLocks noChangeAspect="1" noChangeArrowheads="1"/>
          </p:cNvSpPr>
          <p:nvPr/>
        </p:nvSpPr>
        <p:spPr bwMode="auto">
          <a:xfrm>
            <a:off x="7438929"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11" name="AutoShape 27">
            <a:extLst>
              <a:ext uri="{FF2B5EF4-FFF2-40B4-BE49-F238E27FC236}">
                <a16:creationId xmlns:a16="http://schemas.microsoft.com/office/drawing/2014/main" id="{55A424E6-B2D3-4BA7-AD21-84B399995E99}"/>
              </a:ext>
            </a:extLst>
          </p:cNvPr>
          <p:cNvCxnSpPr>
            <a:cxnSpLocks noChangeShapeType="1"/>
            <a:stCxn id="758808" idx="4"/>
            <a:endCxn id="758821" idx="0"/>
          </p:cNvCxnSpPr>
          <p:nvPr/>
        </p:nvCxnSpPr>
        <p:spPr bwMode="auto">
          <a:xfrm>
            <a:off x="6486367"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2" name="AutoShape 28">
            <a:extLst>
              <a:ext uri="{FF2B5EF4-FFF2-40B4-BE49-F238E27FC236}">
                <a16:creationId xmlns:a16="http://schemas.microsoft.com/office/drawing/2014/main" id="{84B66693-07F7-4E99-B80A-C90FB1F6B600}"/>
              </a:ext>
            </a:extLst>
          </p:cNvPr>
          <p:cNvCxnSpPr>
            <a:cxnSpLocks noChangeShapeType="1"/>
            <a:stCxn id="758810" idx="4"/>
            <a:endCxn id="758823" idx="0"/>
          </p:cNvCxnSpPr>
          <p:nvPr/>
        </p:nvCxnSpPr>
        <p:spPr bwMode="auto">
          <a:xfrm>
            <a:off x="7526715" y="3519175"/>
            <a:ext cx="0" cy="837258"/>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3" name="AutoShape 29">
            <a:extLst>
              <a:ext uri="{FF2B5EF4-FFF2-40B4-BE49-F238E27FC236}">
                <a16:creationId xmlns:a16="http://schemas.microsoft.com/office/drawing/2014/main" id="{974B833D-089D-4798-B235-93DD53F52BF9}"/>
              </a:ext>
            </a:extLst>
          </p:cNvPr>
          <p:cNvCxnSpPr>
            <a:cxnSpLocks noChangeShapeType="1"/>
            <a:stCxn id="758805" idx="6"/>
            <a:endCxn id="758808" idx="2"/>
          </p:cNvCxnSpPr>
          <p:nvPr/>
        </p:nvCxnSpPr>
        <p:spPr bwMode="auto">
          <a:xfrm>
            <a:off x="5514154" y="3431387"/>
            <a:ext cx="884427"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4" name="AutoShape 30">
            <a:extLst>
              <a:ext uri="{FF2B5EF4-FFF2-40B4-BE49-F238E27FC236}">
                <a16:creationId xmlns:a16="http://schemas.microsoft.com/office/drawing/2014/main" id="{39C91131-1964-4419-81DC-A3273AB2608D}"/>
              </a:ext>
            </a:extLst>
          </p:cNvPr>
          <p:cNvCxnSpPr>
            <a:cxnSpLocks noChangeShapeType="1"/>
            <a:stCxn id="758818" idx="4"/>
            <a:endCxn id="758825" idx="0"/>
          </p:cNvCxnSpPr>
          <p:nvPr/>
        </p:nvCxnSpPr>
        <p:spPr bwMode="auto">
          <a:xfrm>
            <a:off x="4387328"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5" name="AutoShape 31">
            <a:extLst>
              <a:ext uri="{FF2B5EF4-FFF2-40B4-BE49-F238E27FC236}">
                <a16:creationId xmlns:a16="http://schemas.microsoft.com/office/drawing/2014/main" id="{1148C4DE-1443-403F-8499-8F76FE70FEE4}"/>
              </a:ext>
            </a:extLst>
          </p:cNvPr>
          <p:cNvCxnSpPr>
            <a:cxnSpLocks noChangeShapeType="1"/>
            <a:stCxn id="758820" idx="4"/>
            <a:endCxn id="758827" idx="0"/>
          </p:cNvCxnSpPr>
          <p:nvPr/>
        </p:nvCxnSpPr>
        <p:spPr bwMode="auto">
          <a:xfrm>
            <a:off x="5427676"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6" name="AutoShape 32">
            <a:extLst>
              <a:ext uri="{FF2B5EF4-FFF2-40B4-BE49-F238E27FC236}">
                <a16:creationId xmlns:a16="http://schemas.microsoft.com/office/drawing/2014/main" id="{44B4C77C-1A96-4A64-A680-5AF240794E5F}"/>
              </a:ext>
            </a:extLst>
          </p:cNvPr>
          <p:cNvCxnSpPr>
            <a:cxnSpLocks noChangeShapeType="1"/>
            <a:stCxn id="758821" idx="4"/>
            <a:endCxn id="758828" idx="0"/>
          </p:cNvCxnSpPr>
          <p:nvPr/>
        </p:nvCxnSpPr>
        <p:spPr bwMode="auto">
          <a:xfrm>
            <a:off x="6486367"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58817" name="AutoShape 33">
            <a:extLst>
              <a:ext uri="{FF2B5EF4-FFF2-40B4-BE49-F238E27FC236}">
                <a16:creationId xmlns:a16="http://schemas.microsoft.com/office/drawing/2014/main" id="{40EC8908-6CBC-4C3A-B792-FF65B4F434D5}"/>
              </a:ext>
            </a:extLst>
          </p:cNvPr>
          <p:cNvCxnSpPr>
            <a:cxnSpLocks noChangeShapeType="1"/>
            <a:stCxn id="758823" idx="4"/>
            <a:endCxn id="758830" idx="0"/>
          </p:cNvCxnSpPr>
          <p:nvPr/>
        </p:nvCxnSpPr>
        <p:spPr bwMode="auto">
          <a:xfrm>
            <a:off x="7526715" y="4532007"/>
            <a:ext cx="0" cy="910631"/>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18" name="Oval 34">
            <a:extLst>
              <a:ext uri="{FF2B5EF4-FFF2-40B4-BE49-F238E27FC236}">
                <a16:creationId xmlns:a16="http://schemas.microsoft.com/office/drawing/2014/main" id="{38919EB2-96FC-4659-A7C4-689F723AD029}"/>
              </a:ext>
            </a:extLst>
          </p:cNvPr>
          <p:cNvSpPr>
            <a:spLocks noChangeAspect="1" noChangeArrowheads="1"/>
          </p:cNvSpPr>
          <p:nvPr/>
        </p:nvSpPr>
        <p:spPr bwMode="auto">
          <a:xfrm>
            <a:off x="4299542"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19" name="AutoShape 35">
            <a:extLst>
              <a:ext uri="{FF2B5EF4-FFF2-40B4-BE49-F238E27FC236}">
                <a16:creationId xmlns:a16="http://schemas.microsoft.com/office/drawing/2014/main" id="{4FEAF947-FA80-4FD4-A185-9BF331ECB7AE}"/>
              </a:ext>
            </a:extLst>
          </p:cNvPr>
          <p:cNvCxnSpPr>
            <a:cxnSpLocks noChangeShapeType="1"/>
            <a:stCxn id="758818" idx="6"/>
            <a:endCxn id="758820" idx="2"/>
          </p:cNvCxnSpPr>
          <p:nvPr/>
        </p:nvCxnSpPr>
        <p:spPr bwMode="auto">
          <a:xfrm>
            <a:off x="4473806" y="4444219"/>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0" name="Oval 36">
            <a:extLst>
              <a:ext uri="{FF2B5EF4-FFF2-40B4-BE49-F238E27FC236}">
                <a16:creationId xmlns:a16="http://schemas.microsoft.com/office/drawing/2014/main" id="{9C64EB3A-E41C-41F9-A086-9D1BC38DEF37}"/>
              </a:ext>
            </a:extLst>
          </p:cNvPr>
          <p:cNvSpPr>
            <a:spLocks noChangeAspect="1" noChangeArrowheads="1"/>
          </p:cNvSpPr>
          <p:nvPr/>
        </p:nvSpPr>
        <p:spPr bwMode="auto">
          <a:xfrm>
            <a:off x="5338579"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i</a:t>
            </a:r>
          </a:p>
        </p:txBody>
      </p:sp>
      <p:sp>
        <p:nvSpPr>
          <p:cNvPr id="758821" name="Oval 37">
            <a:extLst>
              <a:ext uri="{FF2B5EF4-FFF2-40B4-BE49-F238E27FC236}">
                <a16:creationId xmlns:a16="http://schemas.microsoft.com/office/drawing/2014/main" id="{2098D000-CAE0-4450-8F8B-5BA53BFD2690}"/>
              </a:ext>
            </a:extLst>
          </p:cNvPr>
          <p:cNvSpPr>
            <a:spLocks noChangeAspect="1" noChangeArrowheads="1"/>
          </p:cNvSpPr>
          <p:nvPr/>
        </p:nvSpPr>
        <p:spPr bwMode="auto">
          <a:xfrm>
            <a:off x="6398581"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j</a:t>
            </a:r>
          </a:p>
        </p:txBody>
      </p:sp>
      <p:cxnSp>
        <p:nvCxnSpPr>
          <p:cNvPr id="758822" name="AutoShape 38">
            <a:extLst>
              <a:ext uri="{FF2B5EF4-FFF2-40B4-BE49-F238E27FC236}">
                <a16:creationId xmlns:a16="http://schemas.microsoft.com/office/drawing/2014/main" id="{2DE12CF4-FDE2-4F38-8875-5E600D89F657}"/>
              </a:ext>
            </a:extLst>
          </p:cNvPr>
          <p:cNvCxnSpPr>
            <a:cxnSpLocks noChangeShapeType="1"/>
            <a:stCxn id="758821" idx="6"/>
            <a:endCxn id="758823" idx="2"/>
          </p:cNvCxnSpPr>
          <p:nvPr/>
        </p:nvCxnSpPr>
        <p:spPr bwMode="auto">
          <a:xfrm>
            <a:off x="6574155" y="4444219"/>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3" name="Oval 39">
            <a:extLst>
              <a:ext uri="{FF2B5EF4-FFF2-40B4-BE49-F238E27FC236}">
                <a16:creationId xmlns:a16="http://schemas.microsoft.com/office/drawing/2014/main" id="{49C9023C-EAFA-4095-9FCA-425B44E86B81}"/>
              </a:ext>
            </a:extLst>
          </p:cNvPr>
          <p:cNvSpPr>
            <a:spLocks noChangeAspect="1" noChangeArrowheads="1"/>
          </p:cNvSpPr>
          <p:nvPr/>
        </p:nvSpPr>
        <p:spPr bwMode="auto">
          <a:xfrm>
            <a:off x="7438929"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24" name="AutoShape 40">
            <a:extLst>
              <a:ext uri="{FF2B5EF4-FFF2-40B4-BE49-F238E27FC236}">
                <a16:creationId xmlns:a16="http://schemas.microsoft.com/office/drawing/2014/main" id="{D25E5357-1682-4D19-A906-A5B2D424C486}"/>
              </a:ext>
            </a:extLst>
          </p:cNvPr>
          <p:cNvCxnSpPr>
            <a:cxnSpLocks noChangeShapeType="1"/>
            <a:stCxn id="758820" idx="6"/>
            <a:endCxn id="758821" idx="2"/>
          </p:cNvCxnSpPr>
          <p:nvPr/>
        </p:nvCxnSpPr>
        <p:spPr bwMode="auto">
          <a:xfrm>
            <a:off x="5514154" y="4444219"/>
            <a:ext cx="884427"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5" name="Oval 41">
            <a:extLst>
              <a:ext uri="{FF2B5EF4-FFF2-40B4-BE49-F238E27FC236}">
                <a16:creationId xmlns:a16="http://schemas.microsoft.com/office/drawing/2014/main" id="{CA9FC2CA-7B19-48F5-8C1E-5E4EE9E8D324}"/>
              </a:ext>
            </a:extLst>
          </p:cNvPr>
          <p:cNvSpPr>
            <a:spLocks noChangeAspect="1" noChangeArrowheads="1"/>
          </p:cNvSpPr>
          <p:nvPr/>
        </p:nvSpPr>
        <p:spPr bwMode="auto">
          <a:xfrm>
            <a:off x="4299542"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26" name="AutoShape 42">
            <a:extLst>
              <a:ext uri="{FF2B5EF4-FFF2-40B4-BE49-F238E27FC236}">
                <a16:creationId xmlns:a16="http://schemas.microsoft.com/office/drawing/2014/main" id="{67D84929-F470-42E4-9EF6-27696EF50537}"/>
              </a:ext>
            </a:extLst>
          </p:cNvPr>
          <p:cNvCxnSpPr>
            <a:cxnSpLocks noChangeShapeType="1"/>
            <a:stCxn id="758825" idx="6"/>
            <a:endCxn id="758827" idx="2"/>
          </p:cNvCxnSpPr>
          <p:nvPr/>
        </p:nvCxnSpPr>
        <p:spPr bwMode="auto">
          <a:xfrm>
            <a:off x="4473806" y="5530426"/>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27" name="Oval 43">
            <a:extLst>
              <a:ext uri="{FF2B5EF4-FFF2-40B4-BE49-F238E27FC236}">
                <a16:creationId xmlns:a16="http://schemas.microsoft.com/office/drawing/2014/main" id="{B2CF4E4D-7DB2-4ECF-A7F5-FE3EAD10F774}"/>
              </a:ext>
            </a:extLst>
          </p:cNvPr>
          <p:cNvSpPr>
            <a:spLocks noChangeAspect="1" noChangeArrowheads="1"/>
          </p:cNvSpPr>
          <p:nvPr/>
        </p:nvSpPr>
        <p:spPr bwMode="auto">
          <a:xfrm>
            <a:off x="5338579"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8" name="Oval 44">
            <a:extLst>
              <a:ext uri="{FF2B5EF4-FFF2-40B4-BE49-F238E27FC236}">
                <a16:creationId xmlns:a16="http://schemas.microsoft.com/office/drawing/2014/main" id="{307BCD4C-E077-43E9-BB32-35EB23FBF9D1}"/>
              </a:ext>
            </a:extLst>
          </p:cNvPr>
          <p:cNvSpPr>
            <a:spLocks noChangeAspect="1" noChangeArrowheads="1"/>
          </p:cNvSpPr>
          <p:nvPr/>
        </p:nvSpPr>
        <p:spPr bwMode="auto">
          <a:xfrm>
            <a:off x="6398581"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29" name="AutoShape 45">
            <a:extLst>
              <a:ext uri="{FF2B5EF4-FFF2-40B4-BE49-F238E27FC236}">
                <a16:creationId xmlns:a16="http://schemas.microsoft.com/office/drawing/2014/main" id="{6BD0C2A1-513B-4CB5-989A-6CFFD871F726}"/>
              </a:ext>
            </a:extLst>
          </p:cNvPr>
          <p:cNvCxnSpPr>
            <a:cxnSpLocks noChangeShapeType="1"/>
            <a:stCxn id="758828" idx="6"/>
            <a:endCxn id="758830" idx="2"/>
          </p:cNvCxnSpPr>
          <p:nvPr/>
        </p:nvCxnSpPr>
        <p:spPr bwMode="auto">
          <a:xfrm>
            <a:off x="6574155" y="5530426"/>
            <a:ext cx="864773"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58830" name="Oval 46">
            <a:extLst>
              <a:ext uri="{FF2B5EF4-FFF2-40B4-BE49-F238E27FC236}">
                <a16:creationId xmlns:a16="http://schemas.microsoft.com/office/drawing/2014/main" id="{4EEA11ED-7DD1-415D-B594-1FED00AFAD01}"/>
              </a:ext>
            </a:extLst>
          </p:cNvPr>
          <p:cNvSpPr>
            <a:spLocks noChangeAspect="1" noChangeArrowheads="1"/>
          </p:cNvSpPr>
          <p:nvPr/>
        </p:nvSpPr>
        <p:spPr bwMode="auto">
          <a:xfrm>
            <a:off x="7438929"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758831" name="AutoShape 47">
            <a:extLst>
              <a:ext uri="{FF2B5EF4-FFF2-40B4-BE49-F238E27FC236}">
                <a16:creationId xmlns:a16="http://schemas.microsoft.com/office/drawing/2014/main" id="{A065E660-6957-4783-9F7E-0BD26E4F2A78}"/>
              </a:ext>
            </a:extLst>
          </p:cNvPr>
          <p:cNvCxnSpPr>
            <a:cxnSpLocks noChangeShapeType="1"/>
            <a:stCxn id="758827" idx="6"/>
            <a:endCxn id="758828" idx="2"/>
          </p:cNvCxnSpPr>
          <p:nvPr/>
        </p:nvCxnSpPr>
        <p:spPr bwMode="auto">
          <a:xfrm>
            <a:off x="5514154" y="5530426"/>
            <a:ext cx="884427" cy="0"/>
          </a:xfrm>
          <a:prstGeom prst="straightConnector1">
            <a:avLst/>
          </a:prstGeom>
          <a:noFill/>
          <a:ln w="19050">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FACC2E-6DE9-47DE-9259-76EC5DBB84D6}"/>
                  </a:ext>
                </a:extLst>
              </p:cNvPr>
              <p:cNvSpPr txBox="1"/>
              <p:nvPr/>
            </p:nvSpPr>
            <p:spPr>
              <a:xfrm>
                <a:off x="5754404" y="4222604"/>
                <a:ext cx="437252" cy="3956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𝒑</m:t>
                          </m:r>
                        </m:e>
                        <m:sub>
                          <m:r>
                            <a:rPr lang="en-US" b="1" i="1" smtClean="0">
                              <a:solidFill>
                                <a:schemeClr val="tx1"/>
                              </a:solidFill>
                              <a:latin typeface="Cambria Math" panose="02040503050406030204" pitchFamily="18" charset="0"/>
                            </a:rPr>
                            <m:t>𝒊𝒋</m:t>
                          </m:r>
                        </m:sub>
                      </m:sSub>
                    </m:oMath>
                  </m:oMathPara>
                </a14:m>
                <a:endParaRPr lang="en-US" b="1" dirty="0"/>
              </a:p>
            </p:txBody>
          </p:sp>
        </mc:Choice>
        <mc:Fallback xmlns="">
          <p:sp>
            <p:nvSpPr>
              <p:cNvPr id="3" name="TextBox 2">
                <a:extLst>
                  <a:ext uri="{FF2B5EF4-FFF2-40B4-BE49-F238E27FC236}">
                    <a16:creationId xmlns:a16="http://schemas.microsoft.com/office/drawing/2014/main" id="{DEFACC2E-6DE9-47DE-9259-76EC5DBB84D6}"/>
                  </a:ext>
                </a:extLst>
              </p:cNvPr>
              <p:cNvSpPr txBox="1">
                <a:spLocks noRot="1" noChangeAspect="1" noMove="1" noResize="1" noEditPoints="1" noAdjustHandles="1" noChangeArrowheads="1" noChangeShapeType="1" noTextEdit="1"/>
              </p:cNvSpPr>
              <p:nvPr/>
            </p:nvSpPr>
            <p:spPr>
              <a:xfrm>
                <a:off x="5754404" y="4222604"/>
                <a:ext cx="437252" cy="395621"/>
              </a:xfrm>
              <a:prstGeom prst="rect">
                <a:avLst/>
              </a:prstGeom>
              <a:blipFill>
                <a:blip r:embed="rId4"/>
                <a:stretch>
                  <a:fillRect r="-1389" b="-7692"/>
                </a:stretch>
              </a:blipFill>
            </p:spPr>
            <p:txBody>
              <a:bodyPr/>
              <a:lstStyle/>
              <a:p>
                <a:r>
                  <a:rPr lang="en-US">
                    <a:noFill/>
                  </a:rPr>
                  <a:t> </a:t>
                </a:r>
              </a:p>
            </p:txBody>
          </p:sp>
        </mc:Fallback>
      </mc:AlternateContent>
      <p:cxnSp>
        <p:nvCxnSpPr>
          <p:cNvPr id="18" name="Connector: Curved 17">
            <a:extLst>
              <a:ext uri="{FF2B5EF4-FFF2-40B4-BE49-F238E27FC236}">
                <a16:creationId xmlns:a16="http://schemas.microsoft.com/office/drawing/2014/main" id="{C5B51F52-4D3B-4258-9BC8-0778C58D2023}"/>
              </a:ext>
            </a:extLst>
          </p:cNvPr>
          <p:cNvCxnSpPr>
            <a:cxnSpLocks/>
            <a:stCxn id="758788" idx="7"/>
            <a:endCxn id="758820" idx="1"/>
          </p:cNvCxnSpPr>
          <p:nvPr/>
        </p:nvCxnSpPr>
        <p:spPr bwMode="auto">
          <a:xfrm rot="16200000" flipH="1">
            <a:off x="4103410" y="3121265"/>
            <a:ext cx="82538" cy="2439223"/>
          </a:xfrm>
          <a:prstGeom prst="curvedConnector3">
            <a:avLst>
              <a:gd name="adj1" fmla="val -325692"/>
            </a:avLst>
          </a:prstGeom>
          <a:noFill/>
          <a:ln w="38100">
            <a:solidFill>
              <a:srgbClr val="0066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CFBD06B-6762-482F-9DAC-A3B0358EA06D}"/>
                  </a:ext>
                </a:extLst>
              </p:cNvPr>
              <p:cNvSpPr txBox="1"/>
              <p:nvPr/>
            </p:nvSpPr>
            <p:spPr>
              <a:xfrm>
                <a:off x="3559915" y="3853272"/>
                <a:ext cx="45230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𝒊</m:t>
                          </m:r>
                        </m:sub>
                      </m:sSub>
                    </m:oMath>
                  </m:oMathPara>
                </a14:m>
                <a:endParaRPr lang="en-US" b="1" dirty="0"/>
              </a:p>
            </p:txBody>
          </p:sp>
        </mc:Choice>
        <mc:Fallback xmlns="">
          <p:sp>
            <p:nvSpPr>
              <p:cNvPr id="55" name="TextBox 54">
                <a:extLst>
                  <a:ext uri="{FF2B5EF4-FFF2-40B4-BE49-F238E27FC236}">
                    <a16:creationId xmlns:a16="http://schemas.microsoft.com/office/drawing/2014/main" id="{2CFBD06B-6762-482F-9DAC-A3B0358EA06D}"/>
                  </a:ext>
                </a:extLst>
              </p:cNvPr>
              <p:cNvSpPr txBox="1">
                <a:spLocks noRot="1" noChangeAspect="1" noMove="1" noResize="1" noEditPoints="1" noAdjustHandles="1" noChangeArrowheads="1" noChangeShapeType="1" noTextEdit="1"/>
              </p:cNvSpPr>
              <p:nvPr/>
            </p:nvSpPr>
            <p:spPr>
              <a:xfrm>
                <a:off x="3559915" y="3853272"/>
                <a:ext cx="452303" cy="369332"/>
              </a:xfrm>
              <a:prstGeom prst="rect">
                <a:avLst/>
              </a:prstGeom>
              <a:blipFill>
                <a:blip r:embed="rId5"/>
                <a:stretch>
                  <a:fillRect/>
                </a:stretch>
              </a:blipFill>
            </p:spPr>
            <p:txBody>
              <a:bodyPr/>
              <a:lstStyle/>
              <a:p>
                <a:r>
                  <a:rPr lang="en-US">
                    <a:noFill/>
                  </a:rPr>
                  <a:t> </a:t>
                </a:r>
              </a:p>
            </p:txBody>
          </p:sp>
        </mc:Fallback>
      </mc:AlternateContent>
      <p:cxnSp>
        <p:nvCxnSpPr>
          <p:cNvPr id="75" name="Connector: Curved 74">
            <a:extLst>
              <a:ext uri="{FF2B5EF4-FFF2-40B4-BE49-F238E27FC236}">
                <a16:creationId xmlns:a16="http://schemas.microsoft.com/office/drawing/2014/main" id="{D57FECED-9BA1-4AB2-8A20-0AC8557DCC7A}"/>
              </a:ext>
            </a:extLst>
          </p:cNvPr>
          <p:cNvCxnSpPr>
            <a:cxnSpLocks/>
            <a:stCxn id="758788" idx="7"/>
            <a:endCxn id="758821" idx="1"/>
          </p:cNvCxnSpPr>
          <p:nvPr/>
        </p:nvCxnSpPr>
        <p:spPr bwMode="auto">
          <a:xfrm rot="16200000" flipH="1">
            <a:off x="4633411" y="2591264"/>
            <a:ext cx="82538" cy="3499225"/>
          </a:xfrm>
          <a:prstGeom prst="curvedConnector3">
            <a:avLst>
              <a:gd name="adj1" fmla="val -725751"/>
            </a:avLst>
          </a:prstGeom>
          <a:noFill/>
          <a:ln w="38100">
            <a:solidFill>
              <a:srgbClr val="0066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43378FD-483A-4717-A6AF-D8048F6813A0}"/>
                  </a:ext>
                </a:extLst>
              </p:cNvPr>
              <p:cNvSpPr txBox="1"/>
              <p:nvPr/>
            </p:nvSpPr>
            <p:spPr>
              <a:xfrm>
                <a:off x="3556709" y="3556158"/>
                <a:ext cx="455509" cy="39562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𝒋</m:t>
                          </m:r>
                        </m:sub>
                      </m:sSub>
                    </m:oMath>
                  </m:oMathPara>
                </a14:m>
                <a:endParaRPr lang="en-US" b="1" dirty="0"/>
              </a:p>
            </p:txBody>
          </p:sp>
        </mc:Choice>
        <mc:Fallback xmlns="">
          <p:sp>
            <p:nvSpPr>
              <p:cNvPr id="57" name="TextBox 56">
                <a:extLst>
                  <a:ext uri="{FF2B5EF4-FFF2-40B4-BE49-F238E27FC236}">
                    <a16:creationId xmlns:a16="http://schemas.microsoft.com/office/drawing/2014/main" id="{943378FD-483A-4717-A6AF-D8048F6813A0}"/>
                  </a:ext>
                </a:extLst>
              </p:cNvPr>
              <p:cNvSpPr txBox="1">
                <a:spLocks noRot="1" noChangeAspect="1" noMove="1" noResize="1" noEditPoints="1" noAdjustHandles="1" noChangeArrowheads="1" noChangeShapeType="1" noTextEdit="1"/>
              </p:cNvSpPr>
              <p:nvPr/>
            </p:nvSpPr>
            <p:spPr>
              <a:xfrm>
                <a:off x="3556709" y="3556158"/>
                <a:ext cx="455509" cy="395621"/>
              </a:xfrm>
              <a:prstGeom prst="rect">
                <a:avLst/>
              </a:prstGeom>
              <a:blipFill>
                <a:blip r:embed="rId6"/>
                <a:stretch>
                  <a:fillRect b="-9231"/>
                </a:stretch>
              </a:blipFill>
            </p:spPr>
            <p:txBody>
              <a:bodyPr/>
              <a:lstStyle/>
              <a:p>
                <a:r>
                  <a:rPr lang="en-US">
                    <a:noFill/>
                  </a:rPr>
                  <a:t> </a:t>
                </a:r>
              </a:p>
            </p:txBody>
          </p:sp>
        </mc:Fallback>
      </mc:AlternateContent>
      <p:cxnSp>
        <p:nvCxnSpPr>
          <p:cNvPr id="84" name="Connector: Curved 83">
            <a:extLst>
              <a:ext uri="{FF2B5EF4-FFF2-40B4-BE49-F238E27FC236}">
                <a16:creationId xmlns:a16="http://schemas.microsoft.com/office/drawing/2014/main" id="{EB5BFFD0-9701-44DB-A25E-48EC28839EA2}"/>
              </a:ext>
            </a:extLst>
          </p:cNvPr>
          <p:cNvCxnSpPr>
            <a:stCxn id="758820" idx="5"/>
            <a:endCxn id="758789" idx="3"/>
          </p:cNvCxnSpPr>
          <p:nvPr/>
        </p:nvCxnSpPr>
        <p:spPr bwMode="auto">
          <a:xfrm rot="16200000" flipH="1">
            <a:off x="7455165" y="2539573"/>
            <a:ext cx="55614" cy="3989060"/>
          </a:xfrm>
          <a:prstGeom prst="curvedConnector3">
            <a:avLst>
              <a:gd name="adj1" fmla="val 90307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17C4E01-34CE-48B5-A77E-28209F1AD995}"/>
                  </a:ext>
                </a:extLst>
              </p:cNvPr>
              <p:cNvSpPr txBox="1"/>
              <p:nvPr/>
            </p:nvSpPr>
            <p:spPr>
              <a:xfrm>
                <a:off x="8099894" y="4802656"/>
                <a:ext cx="45230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𝒊</m:t>
                          </m:r>
                        </m:sub>
                      </m:sSub>
                    </m:oMath>
                  </m:oMathPara>
                </a14:m>
                <a:endParaRPr lang="en-US" b="1" dirty="0"/>
              </a:p>
            </p:txBody>
          </p:sp>
        </mc:Choice>
        <mc:Fallback xmlns="">
          <p:sp>
            <p:nvSpPr>
              <p:cNvPr id="56" name="TextBox 55">
                <a:extLst>
                  <a:ext uri="{FF2B5EF4-FFF2-40B4-BE49-F238E27FC236}">
                    <a16:creationId xmlns:a16="http://schemas.microsoft.com/office/drawing/2014/main" id="{C17C4E01-34CE-48B5-A77E-28209F1AD995}"/>
                  </a:ext>
                </a:extLst>
              </p:cNvPr>
              <p:cNvSpPr txBox="1">
                <a:spLocks noRot="1" noChangeAspect="1" noMove="1" noResize="1" noEditPoints="1" noAdjustHandles="1" noChangeArrowheads="1" noChangeShapeType="1" noTextEdit="1"/>
              </p:cNvSpPr>
              <p:nvPr/>
            </p:nvSpPr>
            <p:spPr>
              <a:xfrm>
                <a:off x="8099894" y="4802656"/>
                <a:ext cx="452303" cy="369332"/>
              </a:xfrm>
              <a:prstGeom prst="rect">
                <a:avLst/>
              </a:prstGeom>
              <a:blipFill>
                <a:blip r:embed="rId7"/>
                <a:stretch>
                  <a:fillRect/>
                </a:stretch>
              </a:blipFill>
            </p:spPr>
            <p:txBody>
              <a:bodyPr/>
              <a:lstStyle/>
              <a:p>
                <a:r>
                  <a:rPr lang="en-US">
                    <a:noFill/>
                  </a:rPr>
                  <a:t> </a:t>
                </a:r>
              </a:p>
            </p:txBody>
          </p:sp>
        </mc:Fallback>
      </mc:AlternateContent>
      <p:cxnSp>
        <p:nvCxnSpPr>
          <p:cNvPr id="92" name="Connector: Curved 91">
            <a:extLst>
              <a:ext uri="{FF2B5EF4-FFF2-40B4-BE49-F238E27FC236}">
                <a16:creationId xmlns:a16="http://schemas.microsoft.com/office/drawing/2014/main" id="{07021BA1-EE1E-48FF-BD7B-B65E916FB857}"/>
              </a:ext>
            </a:extLst>
          </p:cNvPr>
          <p:cNvCxnSpPr>
            <a:stCxn id="758821" idx="5"/>
            <a:endCxn id="758789" idx="3"/>
          </p:cNvCxnSpPr>
          <p:nvPr/>
        </p:nvCxnSpPr>
        <p:spPr bwMode="auto">
          <a:xfrm rot="16200000" flipH="1">
            <a:off x="7985166" y="3069574"/>
            <a:ext cx="55614" cy="2929058"/>
          </a:xfrm>
          <a:prstGeom prst="curvedConnector3">
            <a:avLst>
              <a:gd name="adj1" fmla="val 355008"/>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CF5D43B-6481-44C6-84E3-05E6A343589F}"/>
                  </a:ext>
                </a:extLst>
              </p:cNvPr>
              <p:cNvSpPr txBox="1"/>
              <p:nvPr/>
            </p:nvSpPr>
            <p:spPr>
              <a:xfrm>
                <a:off x="8092501" y="4430731"/>
                <a:ext cx="452303" cy="39562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𝒋</m:t>
                          </m:r>
                        </m:sub>
                      </m:sSub>
                    </m:oMath>
                  </m:oMathPara>
                </a14:m>
                <a:endParaRPr lang="en-US" b="1" dirty="0"/>
              </a:p>
            </p:txBody>
          </p:sp>
        </mc:Choice>
        <mc:Fallback xmlns="">
          <p:sp>
            <p:nvSpPr>
              <p:cNvPr id="58" name="TextBox 57">
                <a:extLst>
                  <a:ext uri="{FF2B5EF4-FFF2-40B4-BE49-F238E27FC236}">
                    <a16:creationId xmlns:a16="http://schemas.microsoft.com/office/drawing/2014/main" id="{4CF5D43B-6481-44C6-84E3-05E6A343589F}"/>
                  </a:ext>
                </a:extLst>
              </p:cNvPr>
              <p:cNvSpPr txBox="1">
                <a:spLocks noRot="1" noChangeAspect="1" noMove="1" noResize="1" noEditPoints="1" noAdjustHandles="1" noChangeArrowheads="1" noChangeShapeType="1" noTextEdit="1"/>
              </p:cNvSpPr>
              <p:nvPr/>
            </p:nvSpPr>
            <p:spPr>
              <a:xfrm>
                <a:off x="8092501" y="4430731"/>
                <a:ext cx="452303" cy="395621"/>
              </a:xfrm>
              <a:prstGeom prst="rect">
                <a:avLst/>
              </a:prstGeom>
              <a:blipFill>
                <a:blip r:embed="rId8"/>
                <a:stretch>
                  <a:fillRect b="-7692"/>
                </a:stretch>
              </a:blipFill>
            </p:spPr>
            <p:txBody>
              <a:bodyPr/>
              <a:lstStyle/>
              <a:p>
                <a:r>
                  <a:rPr lang="en-US">
                    <a:noFill/>
                  </a:rPr>
                  <a:t> </a:t>
                </a:r>
              </a:p>
            </p:txBody>
          </p:sp>
        </mc:Fallback>
      </mc:AlternateContent>
      <p:sp>
        <p:nvSpPr>
          <p:cNvPr id="48" name="Slide Number Placeholder 1">
            <a:extLst>
              <a:ext uri="{FF2B5EF4-FFF2-40B4-BE49-F238E27FC236}">
                <a16:creationId xmlns:a16="http://schemas.microsoft.com/office/drawing/2014/main" id="{CF5DE624-0267-4EF7-98C5-3C5CE155F47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17</a:t>
            </a:fld>
            <a:endParaRPr lang="en-US" dirty="0"/>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674B632A-9C86-41C3-B677-82670C87E37E}"/>
                  </a:ext>
                </a:extLst>
              </p:cNvPr>
              <p:cNvSpPr txBox="1"/>
              <p:nvPr/>
            </p:nvSpPr>
            <p:spPr>
              <a:xfrm>
                <a:off x="7678713" y="614849"/>
                <a:ext cx="4513287" cy="623119"/>
              </a:xfrm>
              <a:prstGeom prst="rect">
                <a:avLst/>
              </a:prstGeom>
              <a:noFill/>
              <a:ln>
                <a:solidFill>
                  <a:schemeClr val="tx1"/>
                </a:solidFill>
              </a:ln>
            </p:spPr>
            <p:txBody>
              <a:bodyPr wrap="none" rtlCol="0">
                <a:spAutoFit/>
              </a:bodyPr>
              <a:lstStyle/>
              <a:p>
                <a:r>
                  <a:rPr lang="en-US" altLang="en-US" sz="1800" dirty="0"/>
                  <a:t>Minimize</a:t>
                </a:r>
                <a:r>
                  <a:rPr lang="en-US" altLang="en-US" sz="1800" b="1" dirty="0">
                    <a:solidFill>
                      <a:srgbClr val="0066CC"/>
                    </a:solidFill>
                  </a:rPr>
                  <a:t> </a:t>
                </a:r>
                <a14:m>
                  <m:oMath xmlns:m="http://schemas.openxmlformats.org/officeDocument/2006/math">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𝑨</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𝒃</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𝑩</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𝒂</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m>
                                  <m:mPr>
                                    <m:mcs>
                                      <m:mc>
                                        <m:mcPr>
                                          <m:count m:val="1"/>
                                          <m:mcJc m:val="center"/>
                                        </m:mcPr>
                                      </m:mc>
                                    </m:mcs>
                                    <m:ctrlPr>
                                      <a:rPr lang="en-US" altLang="en-US" sz="1800" b="1" i="1" smtClean="0">
                                        <a:solidFill>
                                          <a:srgbClr val="0066CC"/>
                                        </a:solidFill>
                                        <a:latin typeface="Cambria Math" panose="02040503050406030204" pitchFamily="18" charset="0"/>
                                      </a:rPr>
                                    </m:ctrlPr>
                                  </m:mPr>
                                  <m:mr>
                                    <m:e>
                                      <m:d>
                                        <m:dPr>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𝑬</m:t>
                                      </m:r>
                                    </m:e>
                                  </m:mr>
                                  <m:mr>
                                    <m:e>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𝑨</m:t>
                                          </m:r>
                                          <m:r>
                                            <a:rPr lang="en-US" altLang="en-US" b="1" i="1">
                                              <a:solidFill>
                                                <a:srgbClr val="0066CC"/>
                                              </a:solidFill>
                                              <a:latin typeface="Cambria Math" panose="02040503050406030204" pitchFamily="18" charset="0"/>
                                            </a:rPr>
                                            <m:t> ∩ </m:t>
                                          </m:r>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𝟏</m:t>
                                      </m:r>
                                    </m:e>
                                  </m:mr>
                                </m:m>
                                <m:r>
                                  <a:rPr lang="en-US" altLang="en-US" sz="1800" b="1" i="1" smtClean="0">
                                    <a:solidFill>
                                      <a:srgbClr val="0066CC"/>
                                    </a:solidFill>
                                    <a:latin typeface="Cambria Math" panose="02040503050406030204" pitchFamily="18" charset="0"/>
                                  </a:rPr>
                                  <m:t>,</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𝒑</m:t>
                                    </m:r>
                                  </m:e>
                                  <m:sub>
                                    <m:r>
                                      <a:rPr lang="en-US" altLang="en-US" sz="1800" b="1" i="1" smtClean="0">
                                        <a:solidFill>
                                          <a:srgbClr val="0066CC"/>
                                        </a:solidFill>
                                        <a:latin typeface="Cambria Math" panose="02040503050406030204" pitchFamily="18" charset="0"/>
                                      </a:rPr>
                                      <m:t>𝒊𝒋</m:t>
                                    </m:r>
                                  </m:sub>
                                </m:sSub>
                              </m:e>
                            </m:nary>
                          </m:e>
                        </m:nary>
                      </m:e>
                    </m:nary>
                  </m:oMath>
                </a14:m>
                <a:endParaRPr lang="en-US" dirty="0"/>
              </a:p>
            </p:txBody>
          </p:sp>
        </mc:Choice>
        <mc:Fallback>
          <p:sp>
            <p:nvSpPr>
              <p:cNvPr id="45" name="TextBox 44">
                <a:extLst>
                  <a:ext uri="{FF2B5EF4-FFF2-40B4-BE49-F238E27FC236}">
                    <a16:creationId xmlns:a16="http://schemas.microsoft.com/office/drawing/2014/main" id="{674B632A-9C86-41C3-B677-82670C87E37E}"/>
                  </a:ext>
                </a:extLst>
              </p:cNvPr>
              <p:cNvSpPr txBox="1">
                <a:spLocks noRot="1" noChangeAspect="1" noMove="1" noResize="1" noEditPoints="1" noAdjustHandles="1" noChangeArrowheads="1" noChangeShapeType="1" noTextEdit="1"/>
              </p:cNvSpPr>
              <p:nvPr/>
            </p:nvSpPr>
            <p:spPr>
              <a:xfrm>
                <a:off x="7678713" y="614849"/>
                <a:ext cx="4513287" cy="623119"/>
              </a:xfrm>
              <a:prstGeom prst="rect">
                <a:avLst/>
              </a:prstGeom>
              <a:blipFill>
                <a:blip r:embed="rId9"/>
                <a:stretch>
                  <a:fillRect l="-1078" t="-68269" b="-6826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8707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58787" name="Rectangle 3">
                <a:extLst>
                  <a:ext uri="{FF2B5EF4-FFF2-40B4-BE49-F238E27FC236}">
                    <a16:creationId xmlns:a16="http://schemas.microsoft.com/office/drawing/2014/main" id="{A4D008A9-4AB4-4B2C-A30C-895D87DAB44E}"/>
                  </a:ext>
                </a:extLst>
              </p:cNvPr>
              <p:cNvSpPr>
                <a:spLocks noGrp="1" noChangeArrowheads="1"/>
              </p:cNvSpPr>
              <p:nvPr>
                <p:ph type="body" idx="1"/>
              </p:nvPr>
            </p:nvSpPr>
            <p:spPr>
              <a:xfrm>
                <a:off x="628650" y="1578242"/>
                <a:ext cx="9855052" cy="5200045"/>
              </a:xfrm>
            </p:spPr>
            <p:txBody>
              <a:bodyPr/>
              <a:lstStyle/>
              <a:p>
                <a:pPr marL="0" indent="0">
                  <a:spcBef>
                    <a:spcPts val="400"/>
                  </a:spcBef>
                  <a:buNone/>
                </a:pPr>
                <a:r>
                  <a:rPr lang="en-US" altLang="en-US" sz="2400" dirty="0"/>
                  <a:t>Formulate as min cut problem.</a:t>
                </a:r>
              </a:p>
              <a:p>
                <a:pPr lvl="1">
                  <a:spcBef>
                    <a:spcPts val="400"/>
                  </a:spcBef>
                </a:pPr>
                <a:r>
                  <a:rPr lang="en-US" altLang="en-US" sz="2400" dirty="0"/>
                  <a:t>Add source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to correspond to foreground, edges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𝒔</m:t>
                    </m:r>
                    <m:r>
                      <a:rPr lang="en-US" altLang="en-US" sz="2400" b="1"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𝒊</m:t>
                    </m:r>
                    <m:r>
                      <a:rPr lang="en-US" altLang="en-US" sz="2400" b="1" i="1" dirty="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sSub>
                      <m:sSubPr>
                        <m:ctrlPr>
                          <a:rPr lang="en-US" altLang="en-US" sz="2400" b="1" i="1" smtClean="0">
                            <a:solidFill>
                              <a:srgbClr val="006600"/>
                            </a:solidFill>
                            <a:latin typeface="Cambria Math" panose="02040503050406030204" pitchFamily="18" charset="0"/>
                          </a:rPr>
                        </m:ctrlPr>
                      </m:sSubPr>
                      <m:e>
                        <m:r>
                          <a:rPr lang="en-US" altLang="en-US" sz="2400" b="1" i="1" smtClean="0">
                            <a:solidFill>
                              <a:srgbClr val="006600"/>
                            </a:solidFill>
                            <a:latin typeface="Cambria Math" panose="02040503050406030204" pitchFamily="18" charset="0"/>
                          </a:rPr>
                          <m:t>𝒂</m:t>
                        </m:r>
                      </m:e>
                      <m:sub>
                        <m:r>
                          <a:rPr lang="en-US" altLang="en-US" sz="2400" b="1" i="1" smtClean="0">
                            <a:solidFill>
                              <a:srgbClr val="006600"/>
                            </a:solidFill>
                            <a:latin typeface="Cambria Math" panose="02040503050406030204" pitchFamily="18" charset="0"/>
                          </a:rPr>
                          <m:t>𝒊</m:t>
                        </m:r>
                      </m:sub>
                    </m:sSub>
                  </m:oMath>
                </a14:m>
                <a:r>
                  <a:rPr lang="en-US" altLang="en-US" sz="2400" dirty="0"/>
                  <a:t>;</a:t>
                </a:r>
                <a:br>
                  <a:rPr lang="en-US" altLang="en-US" sz="2400" dirty="0"/>
                </a:br>
                <a:r>
                  <a:rPr lang="en-US" altLang="en-US" sz="2400" dirty="0"/>
                  <a:t>add sink</a:t>
                </a:r>
                <a14:m>
                  <m:oMath xmlns:m="http://schemas.openxmlformats.org/officeDocument/2006/math">
                    <m:r>
                      <a:rPr lang="en-US" altLang="en-US" sz="2400" b="1"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𝒕</m:t>
                    </m:r>
                  </m:oMath>
                </a14:m>
                <a:r>
                  <a:rPr lang="en-US" altLang="en-US" sz="2400" dirty="0"/>
                  <a:t> to correspond to background, edges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𝒋</m:t>
                    </m:r>
                    <m:r>
                      <a:rPr lang="en-US" altLang="en-US" sz="2400" b="1"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sSub>
                      <m:sSubPr>
                        <m:ctrlPr>
                          <a:rPr lang="en-US" altLang="en-US" sz="2400" b="1" i="1" smtClean="0">
                            <a:solidFill>
                              <a:srgbClr val="C00000"/>
                            </a:solidFill>
                            <a:latin typeface="Cambria Math" panose="02040503050406030204" pitchFamily="18" charset="0"/>
                          </a:rPr>
                        </m:ctrlPr>
                      </m:sSubPr>
                      <m:e>
                        <m:r>
                          <a:rPr lang="en-US" altLang="en-US" sz="2400" b="1" i="1" smtClean="0">
                            <a:solidFill>
                              <a:srgbClr val="C00000"/>
                            </a:solidFill>
                            <a:latin typeface="Cambria Math" panose="02040503050406030204" pitchFamily="18" charset="0"/>
                          </a:rPr>
                          <m:t>𝒃</m:t>
                        </m:r>
                      </m:e>
                      <m:sub>
                        <m:r>
                          <a:rPr lang="en-US" altLang="en-US" sz="2400" b="1" i="1" smtClean="0">
                            <a:solidFill>
                              <a:srgbClr val="C00000"/>
                            </a:solidFill>
                            <a:latin typeface="Cambria Math" panose="02040503050406030204" pitchFamily="18" charset="0"/>
                          </a:rPr>
                          <m:t>𝒋</m:t>
                        </m:r>
                      </m:sub>
                    </m:sSub>
                  </m:oMath>
                </a14:m>
                <a:r>
                  <a:rPr lang="en-US" altLang="en-US" sz="2400" dirty="0"/>
                  <a:t>.</a:t>
                </a:r>
              </a:p>
              <a:p>
                <a:pPr lvl="1">
                  <a:spcBef>
                    <a:spcPts val="400"/>
                  </a:spcBef>
                </a:pPr>
                <a:r>
                  <a:rPr lang="en-US" altLang="en-US" sz="2400" dirty="0"/>
                  <a:t>Use two anti-parallel edges instead of undirected edge, capacity </a:t>
                </a:r>
                <a14:m>
                  <m:oMath xmlns:m="http://schemas.openxmlformats.org/officeDocument/2006/math">
                    <m:sSub>
                      <m:sSubPr>
                        <m:ctrlPr>
                          <a:rPr kumimoji="0" lang="en-US" sz="2400" b="1" i="1" u="none" strike="noStrike" kern="1200" cap="none" spc="0" normalizeH="0" baseline="0" noProof="0" smtClean="0">
                            <a:ln>
                              <a:noFill/>
                            </a:ln>
                            <a:solidFill>
                              <a:srgbClr val="0066CC"/>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rgbClr val="0066CC"/>
                            </a:solidFill>
                            <a:effectLst/>
                            <a:uLnTx/>
                            <a:uFillTx/>
                            <a:latin typeface="Cambria Math" panose="02040503050406030204" pitchFamily="18" charset="0"/>
                          </a:rPr>
                          <m:t>𝒑</m:t>
                        </m:r>
                      </m:e>
                      <m:sub>
                        <m:r>
                          <a:rPr kumimoji="0" lang="en-US" sz="2400" b="1" i="1" u="none" strike="noStrike" kern="1200" cap="none" spc="0" normalizeH="0" baseline="0" noProof="0" smtClean="0">
                            <a:ln>
                              <a:noFill/>
                            </a:ln>
                            <a:solidFill>
                              <a:srgbClr val="0066CC"/>
                            </a:solidFill>
                            <a:effectLst/>
                            <a:uLnTx/>
                            <a:uFillTx/>
                            <a:latin typeface="Cambria Math" panose="02040503050406030204" pitchFamily="18" charset="0"/>
                          </a:rPr>
                          <m:t>𝒊𝒋</m:t>
                        </m:r>
                      </m:sub>
                    </m:sSub>
                  </m:oMath>
                </a14:m>
                <a:r>
                  <a:rPr lang="en-US" altLang="en-US" sz="2400" dirty="0"/>
                  <a:t>.</a:t>
                </a:r>
              </a:p>
              <a:p>
                <a:pPr lvl="1">
                  <a:spcBef>
                    <a:spcPts val="400"/>
                  </a:spcBef>
                </a:pPr>
                <a:r>
                  <a:rPr lang="en-US" altLang="en-US" sz="2400" b="1" dirty="0">
                    <a:solidFill>
                      <a:srgbClr val="0066CC"/>
                    </a:solidFill>
                  </a:rPr>
                  <a:t>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 = (</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a:t>
                </a:r>
              </a:p>
              <a:p>
                <a:pPr lvl="1">
                  <a:spcBef>
                    <a:spcPts val="400"/>
                  </a:spcBef>
                </a:pPr>
                <a:endParaRPr lang="en-US" altLang="en-US" sz="2400" dirty="0"/>
              </a:p>
              <a:p>
                <a:pPr marL="457200" lvl="1" indent="0">
                  <a:buNone/>
                </a:pPr>
                <a:endParaRPr lang="en-US" altLang="en-US" dirty="0"/>
              </a:p>
            </p:txBody>
          </p:sp>
        </mc:Choice>
        <mc:Fallback>
          <p:sp>
            <p:nvSpPr>
              <p:cNvPr id="758787" name="Rectangle 3">
                <a:extLst>
                  <a:ext uri="{FF2B5EF4-FFF2-40B4-BE49-F238E27FC236}">
                    <a16:creationId xmlns:a16="http://schemas.microsoft.com/office/drawing/2014/main" id="{A4D008A9-4AB4-4B2C-A30C-895D87DAB44E}"/>
                  </a:ext>
                </a:extLst>
              </p:cNvPr>
              <p:cNvSpPr>
                <a:spLocks noGrp="1" noRot="1" noChangeAspect="1" noMove="1" noResize="1" noEditPoints="1" noAdjustHandles="1" noChangeArrowheads="1" noChangeShapeType="1" noTextEdit="1"/>
              </p:cNvSpPr>
              <p:nvPr>
                <p:ph type="body" idx="1"/>
              </p:nvPr>
            </p:nvSpPr>
            <p:spPr>
              <a:xfrm>
                <a:off x="628650" y="1578242"/>
                <a:ext cx="9855052" cy="5200045"/>
              </a:xfrm>
              <a:blipFill>
                <a:blip r:embed="rId3"/>
                <a:stretch>
                  <a:fillRect l="-928" t="-1641" r="-124"/>
                </a:stretch>
              </a:blipFill>
            </p:spPr>
            <p:txBody>
              <a:bodyPr/>
              <a:lstStyle/>
              <a:p>
                <a:r>
                  <a:rPr lang="en-US">
                    <a:noFill/>
                  </a:rPr>
                  <a:t> </a:t>
                </a:r>
              </a:p>
            </p:txBody>
          </p:sp>
        </mc:Fallback>
      </mc:AlternateContent>
      <p:sp>
        <p:nvSpPr>
          <p:cNvPr id="758786" name="Rectangle 2">
            <a:extLst>
              <a:ext uri="{FF2B5EF4-FFF2-40B4-BE49-F238E27FC236}">
                <a16:creationId xmlns:a16="http://schemas.microsoft.com/office/drawing/2014/main" id="{4774EA28-3822-4D43-996A-236C244D6BDC}"/>
              </a:ext>
            </a:extLst>
          </p:cNvPr>
          <p:cNvSpPr>
            <a:spLocks noGrp="1" noChangeArrowheads="1"/>
          </p:cNvSpPr>
          <p:nvPr>
            <p:ph type="title"/>
          </p:nvPr>
        </p:nvSpPr>
        <p:spPr/>
        <p:txBody>
          <a:bodyPr/>
          <a:lstStyle/>
          <a:p>
            <a:r>
              <a:rPr lang="en-US" altLang="en-US"/>
              <a:t>Image Segmentation</a:t>
            </a:r>
          </a:p>
        </p:txBody>
      </p:sp>
      <p:sp>
        <p:nvSpPr>
          <p:cNvPr id="758788" name="Oval 4">
            <a:extLst>
              <a:ext uri="{FF2B5EF4-FFF2-40B4-BE49-F238E27FC236}">
                <a16:creationId xmlns:a16="http://schemas.microsoft.com/office/drawing/2014/main" id="{0E174DF7-0978-4C38-ACA5-5E686138F5FA}"/>
              </a:ext>
            </a:extLst>
          </p:cNvPr>
          <p:cNvSpPr>
            <a:spLocks noChangeAspect="1" noChangeArrowheads="1"/>
          </p:cNvSpPr>
          <p:nvPr/>
        </p:nvSpPr>
        <p:spPr bwMode="auto">
          <a:xfrm>
            <a:off x="2692005" y="4259387"/>
            <a:ext cx="273050" cy="274637"/>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b="1"/>
              <a:t>s</a:t>
            </a:r>
          </a:p>
        </p:txBody>
      </p:sp>
      <p:sp>
        <p:nvSpPr>
          <p:cNvPr id="758789" name="Oval 5">
            <a:extLst>
              <a:ext uri="{FF2B5EF4-FFF2-40B4-BE49-F238E27FC236}">
                <a16:creationId xmlns:a16="http://schemas.microsoft.com/office/drawing/2014/main" id="{E700BA23-42BC-43D1-869A-CDC78FF5127C}"/>
              </a:ext>
            </a:extLst>
          </p:cNvPr>
          <p:cNvSpPr>
            <a:spLocks noChangeAspect="1" noChangeArrowheads="1"/>
          </p:cNvSpPr>
          <p:nvPr/>
        </p:nvSpPr>
        <p:spPr bwMode="auto">
          <a:xfrm>
            <a:off x="9437515" y="4327493"/>
            <a:ext cx="273050" cy="274637"/>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b="1" dirty="0"/>
              <a:t>t</a:t>
            </a:r>
          </a:p>
        </p:txBody>
      </p:sp>
      <p:grpSp>
        <p:nvGrpSpPr>
          <p:cNvPr id="17" name="Group 16">
            <a:extLst>
              <a:ext uri="{FF2B5EF4-FFF2-40B4-BE49-F238E27FC236}">
                <a16:creationId xmlns:a16="http://schemas.microsoft.com/office/drawing/2014/main" id="{6D167C06-71D7-477B-AD45-73A14300D224}"/>
              </a:ext>
            </a:extLst>
          </p:cNvPr>
          <p:cNvGrpSpPr/>
          <p:nvPr/>
        </p:nvGrpSpPr>
        <p:grpSpPr>
          <a:xfrm>
            <a:off x="4299542" y="3343600"/>
            <a:ext cx="3313651" cy="2274614"/>
            <a:chOff x="4299542" y="3343600"/>
            <a:chExt cx="3313651" cy="2274614"/>
          </a:xfrm>
        </p:grpSpPr>
        <p:sp>
          <p:nvSpPr>
            <p:cNvPr id="758803" name="Oval 19">
              <a:extLst>
                <a:ext uri="{FF2B5EF4-FFF2-40B4-BE49-F238E27FC236}">
                  <a16:creationId xmlns:a16="http://schemas.microsoft.com/office/drawing/2014/main" id="{91EEF03F-85B5-4B8B-B44B-AC353276A000}"/>
                </a:ext>
              </a:extLst>
            </p:cNvPr>
            <p:cNvSpPr>
              <a:spLocks noChangeAspect="1" noChangeArrowheads="1"/>
            </p:cNvSpPr>
            <p:nvPr/>
          </p:nvSpPr>
          <p:spPr bwMode="auto">
            <a:xfrm>
              <a:off x="4299542"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05" name="Oval 21">
              <a:extLst>
                <a:ext uri="{FF2B5EF4-FFF2-40B4-BE49-F238E27FC236}">
                  <a16:creationId xmlns:a16="http://schemas.microsoft.com/office/drawing/2014/main" id="{2F51B2A7-A253-4FC0-BC01-6032113ABE8D}"/>
                </a:ext>
              </a:extLst>
            </p:cNvPr>
            <p:cNvSpPr>
              <a:spLocks noChangeAspect="1" noChangeArrowheads="1"/>
            </p:cNvSpPr>
            <p:nvPr/>
          </p:nvSpPr>
          <p:spPr bwMode="auto">
            <a:xfrm>
              <a:off x="5338579"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08" name="Oval 24">
              <a:extLst>
                <a:ext uri="{FF2B5EF4-FFF2-40B4-BE49-F238E27FC236}">
                  <a16:creationId xmlns:a16="http://schemas.microsoft.com/office/drawing/2014/main" id="{408147D4-32FE-4F26-9D83-66F7A0961C10}"/>
                </a:ext>
              </a:extLst>
            </p:cNvPr>
            <p:cNvSpPr>
              <a:spLocks noChangeAspect="1" noChangeArrowheads="1"/>
            </p:cNvSpPr>
            <p:nvPr/>
          </p:nvSpPr>
          <p:spPr bwMode="auto">
            <a:xfrm>
              <a:off x="6398581"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10" name="Oval 26">
              <a:extLst>
                <a:ext uri="{FF2B5EF4-FFF2-40B4-BE49-F238E27FC236}">
                  <a16:creationId xmlns:a16="http://schemas.microsoft.com/office/drawing/2014/main" id="{E64784DA-A4AC-40DC-A4D3-8A19FCCB9F52}"/>
                </a:ext>
              </a:extLst>
            </p:cNvPr>
            <p:cNvSpPr>
              <a:spLocks noChangeAspect="1" noChangeArrowheads="1"/>
            </p:cNvSpPr>
            <p:nvPr/>
          </p:nvSpPr>
          <p:spPr bwMode="auto">
            <a:xfrm>
              <a:off x="7438929"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18" name="Oval 34">
              <a:extLst>
                <a:ext uri="{FF2B5EF4-FFF2-40B4-BE49-F238E27FC236}">
                  <a16:creationId xmlns:a16="http://schemas.microsoft.com/office/drawing/2014/main" id="{38919EB2-96FC-4659-A7C4-689F723AD029}"/>
                </a:ext>
              </a:extLst>
            </p:cNvPr>
            <p:cNvSpPr>
              <a:spLocks noChangeAspect="1" noChangeArrowheads="1"/>
            </p:cNvSpPr>
            <p:nvPr/>
          </p:nvSpPr>
          <p:spPr bwMode="auto">
            <a:xfrm>
              <a:off x="4299542"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0" name="Oval 36">
              <a:extLst>
                <a:ext uri="{FF2B5EF4-FFF2-40B4-BE49-F238E27FC236}">
                  <a16:creationId xmlns:a16="http://schemas.microsoft.com/office/drawing/2014/main" id="{9C64EB3A-E41C-41F9-A086-9D1BC38DEF37}"/>
                </a:ext>
              </a:extLst>
            </p:cNvPr>
            <p:cNvSpPr>
              <a:spLocks noChangeAspect="1" noChangeArrowheads="1"/>
            </p:cNvSpPr>
            <p:nvPr/>
          </p:nvSpPr>
          <p:spPr bwMode="auto">
            <a:xfrm>
              <a:off x="5338579"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i</a:t>
              </a:r>
            </a:p>
          </p:txBody>
        </p:sp>
        <p:sp>
          <p:nvSpPr>
            <p:cNvPr id="758821" name="Oval 37">
              <a:extLst>
                <a:ext uri="{FF2B5EF4-FFF2-40B4-BE49-F238E27FC236}">
                  <a16:creationId xmlns:a16="http://schemas.microsoft.com/office/drawing/2014/main" id="{2098D000-CAE0-4450-8F8B-5BA53BFD2690}"/>
                </a:ext>
              </a:extLst>
            </p:cNvPr>
            <p:cNvSpPr>
              <a:spLocks noChangeAspect="1" noChangeArrowheads="1"/>
            </p:cNvSpPr>
            <p:nvPr/>
          </p:nvSpPr>
          <p:spPr bwMode="auto">
            <a:xfrm>
              <a:off x="6398581"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j</a:t>
              </a:r>
            </a:p>
          </p:txBody>
        </p:sp>
        <p:sp>
          <p:nvSpPr>
            <p:cNvPr id="758823" name="Oval 39">
              <a:extLst>
                <a:ext uri="{FF2B5EF4-FFF2-40B4-BE49-F238E27FC236}">
                  <a16:creationId xmlns:a16="http://schemas.microsoft.com/office/drawing/2014/main" id="{49C9023C-EAFA-4095-9FCA-425B44E86B81}"/>
                </a:ext>
              </a:extLst>
            </p:cNvPr>
            <p:cNvSpPr>
              <a:spLocks noChangeAspect="1" noChangeArrowheads="1"/>
            </p:cNvSpPr>
            <p:nvPr/>
          </p:nvSpPr>
          <p:spPr bwMode="auto">
            <a:xfrm>
              <a:off x="7438929"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5" name="Oval 41">
              <a:extLst>
                <a:ext uri="{FF2B5EF4-FFF2-40B4-BE49-F238E27FC236}">
                  <a16:creationId xmlns:a16="http://schemas.microsoft.com/office/drawing/2014/main" id="{CA9FC2CA-7B19-48F5-8C1E-5E4EE9E8D324}"/>
                </a:ext>
              </a:extLst>
            </p:cNvPr>
            <p:cNvSpPr>
              <a:spLocks noChangeAspect="1" noChangeArrowheads="1"/>
            </p:cNvSpPr>
            <p:nvPr/>
          </p:nvSpPr>
          <p:spPr bwMode="auto">
            <a:xfrm>
              <a:off x="4299542"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7" name="Oval 43">
              <a:extLst>
                <a:ext uri="{FF2B5EF4-FFF2-40B4-BE49-F238E27FC236}">
                  <a16:creationId xmlns:a16="http://schemas.microsoft.com/office/drawing/2014/main" id="{B2CF4E4D-7DB2-4ECF-A7F5-FE3EAD10F774}"/>
                </a:ext>
              </a:extLst>
            </p:cNvPr>
            <p:cNvSpPr>
              <a:spLocks noChangeAspect="1" noChangeArrowheads="1"/>
            </p:cNvSpPr>
            <p:nvPr/>
          </p:nvSpPr>
          <p:spPr bwMode="auto">
            <a:xfrm>
              <a:off x="5338579"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8" name="Oval 44">
              <a:extLst>
                <a:ext uri="{FF2B5EF4-FFF2-40B4-BE49-F238E27FC236}">
                  <a16:creationId xmlns:a16="http://schemas.microsoft.com/office/drawing/2014/main" id="{307BCD4C-E077-43E9-BB32-35EB23FBF9D1}"/>
                </a:ext>
              </a:extLst>
            </p:cNvPr>
            <p:cNvSpPr>
              <a:spLocks noChangeAspect="1" noChangeArrowheads="1"/>
            </p:cNvSpPr>
            <p:nvPr/>
          </p:nvSpPr>
          <p:spPr bwMode="auto">
            <a:xfrm>
              <a:off x="6398581"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30" name="Oval 46">
              <a:extLst>
                <a:ext uri="{FF2B5EF4-FFF2-40B4-BE49-F238E27FC236}">
                  <a16:creationId xmlns:a16="http://schemas.microsoft.com/office/drawing/2014/main" id="{4EEA11ED-7DD1-415D-B594-1FED00AFAD01}"/>
                </a:ext>
              </a:extLst>
            </p:cNvPr>
            <p:cNvSpPr>
              <a:spLocks noChangeAspect="1" noChangeArrowheads="1"/>
            </p:cNvSpPr>
            <p:nvPr/>
          </p:nvSpPr>
          <p:spPr bwMode="auto">
            <a:xfrm>
              <a:off x="7438929"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4" name="Connector: Curved 3">
              <a:extLst>
                <a:ext uri="{FF2B5EF4-FFF2-40B4-BE49-F238E27FC236}">
                  <a16:creationId xmlns:a16="http://schemas.microsoft.com/office/drawing/2014/main" id="{13DB4B43-19EA-401E-8483-78B7CCF1DA3E}"/>
                </a:ext>
              </a:extLst>
            </p:cNvPr>
            <p:cNvCxnSpPr>
              <a:stCxn id="758803" idx="7"/>
              <a:endCxn id="758805" idx="1"/>
            </p:cNvCxnSpPr>
            <p:nvPr/>
          </p:nvCxnSpPr>
          <p:spPr bwMode="auto">
            <a:xfrm rot="5400000" flipH="1" flipV="1">
              <a:off x="4906288" y="2911310"/>
              <a:ext cx="12700" cy="916005"/>
            </a:xfrm>
            <a:prstGeom prst="curvedConnector3">
              <a:avLst>
                <a:gd name="adj1" fmla="val 12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Connector: Curved 51">
              <a:extLst>
                <a:ext uri="{FF2B5EF4-FFF2-40B4-BE49-F238E27FC236}">
                  <a16:creationId xmlns:a16="http://schemas.microsoft.com/office/drawing/2014/main" id="{643838BA-98F1-4B5E-9881-F5D48C8CCA50}"/>
                </a:ext>
              </a:extLst>
            </p:cNvPr>
            <p:cNvCxnSpPr>
              <a:stCxn id="758805" idx="7"/>
              <a:endCxn id="758808" idx="1"/>
            </p:cNvCxnSpPr>
            <p:nvPr/>
          </p:nvCxnSpPr>
          <p:spPr bwMode="auto">
            <a:xfrm rot="5400000" flipH="1" flipV="1">
              <a:off x="5956367" y="290138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Connector: Curved 58">
              <a:extLst>
                <a:ext uri="{FF2B5EF4-FFF2-40B4-BE49-F238E27FC236}">
                  <a16:creationId xmlns:a16="http://schemas.microsoft.com/office/drawing/2014/main" id="{CC2F714C-64D9-4316-9328-331066781F52}"/>
                </a:ext>
              </a:extLst>
            </p:cNvPr>
            <p:cNvCxnSpPr/>
            <p:nvPr/>
          </p:nvCxnSpPr>
          <p:spPr bwMode="auto">
            <a:xfrm rot="5400000" flipH="1" flipV="1">
              <a:off x="7000193" y="291973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Connector: Curved 59">
              <a:extLst>
                <a:ext uri="{FF2B5EF4-FFF2-40B4-BE49-F238E27FC236}">
                  <a16:creationId xmlns:a16="http://schemas.microsoft.com/office/drawing/2014/main" id="{ADBC4B68-4187-410C-B3D0-41B292CEC147}"/>
                </a:ext>
              </a:extLst>
            </p:cNvPr>
            <p:cNvCxnSpPr/>
            <p:nvPr/>
          </p:nvCxnSpPr>
          <p:spPr bwMode="auto">
            <a:xfrm rot="5400000" flipH="1" flipV="1">
              <a:off x="6984308" y="3948968"/>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Connector: Curved 60">
              <a:extLst>
                <a:ext uri="{FF2B5EF4-FFF2-40B4-BE49-F238E27FC236}">
                  <a16:creationId xmlns:a16="http://schemas.microsoft.com/office/drawing/2014/main" id="{8AA40013-0500-41F0-B289-BFBEC1AF3E54}"/>
                </a:ext>
              </a:extLst>
            </p:cNvPr>
            <p:cNvCxnSpPr/>
            <p:nvPr/>
          </p:nvCxnSpPr>
          <p:spPr bwMode="auto">
            <a:xfrm rot="5400000" flipH="1" flipV="1">
              <a:off x="6968423" y="497820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Connector: Curved 61">
              <a:extLst>
                <a:ext uri="{FF2B5EF4-FFF2-40B4-BE49-F238E27FC236}">
                  <a16:creationId xmlns:a16="http://schemas.microsoft.com/office/drawing/2014/main" id="{392920CA-2AAF-4B5B-B276-9B0C713BB0DF}"/>
                </a:ext>
              </a:extLst>
            </p:cNvPr>
            <p:cNvCxnSpPr/>
            <p:nvPr/>
          </p:nvCxnSpPr>
          <p:spPr bwMode="auto">
            <a:xfrm rot="5400000" flipH="1" flipV="1">
              <a:off x="5959845" y="501963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Connector: Curved 62">
              <a:extLst>
                <a:ext uri="{FF2B5EF4-FFF2-40B4-BE49-F238E27FC236}">
                  <a16:creationId xmlns:a16="http://schemas.microsoft.com/office/drawing/2014/main" id="{74C5F1F5-840D-4BB7-937E-E100D6ED03B5}"/>
                </a:ext>
              </a:extLst>
            </p:cNvPr>
            <p:cNvCxnSpPr/>
            <p:nvPr/>
          </p:nvCxnSpPr>
          <p:spPr bwMode="auto">
            <a:xfrm rot="5400000" flipH="1" flipV="1">
              <a:off x="4899843" y="500692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Connector: Curved 63">
              <a:extLst>
                <a:ext uri="{FF2B5EF4-FFF2-40B4-BE49-F238E27FC236}">
                  <a16:creationId xmlns:a16="http://schemas.microsoft.com/office/drawing/2014/main" id="{0903259E-DC8C-4E23-8299-12D02F89E60D}"/>
                </a:ext>
              </a:extLst>
            </p:cNvPr>
            <p:cNvCxnSpPr/>
            <p:nvPr/>
          </p:nvCxnSpPr>
          <p:spPr bwMode="auto">
            <a:xfrm rot="5400000" flipH="1" flipV="1">
              <a:off x="4883958" y="395531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Connector: Curved 65">
              <a:extLst>
                <a:ext uri="{FF2B5EF4-FFF2-40B4-BE49-F238E27FC236}">
                  <a16:creationId xmlns:a16="http://schemas.microsoft.com/office/drawing/2014/main" id="{3925CB39-220B-412C-B0E1-A3960EAAF421}"/>
                </a:ext>
              </a:extLst>
            </p:cNvPr>
            <p:cNvCxnSpPr/>
            <p:nvPr/>
          </p:nvCxnSpPr>
          <p:spPr bwMode="auto">
            <a:xfrm rot="5400000" flipH="1" flipV="1">
              <a:off x="5959845" y="395531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Connector: Curved 67">
              <a:extLst>
                <a:ext uri="{FF2B5EF4-FFF2-40B4-BE49-F238E27FC236}">
                  <a16:creationId xmlns:a16="http://schemas.microsoft.com/office/drawing/2014/main" id="{135A1ECA-3A44-4C19-9892-72F58CED4D94}"/>
                </a:ext>
              </a:extLst>
            </p:cNvPr>
            <p:cNvCxnSpPr/>
            <p:nvPr/>
          </p:nvCxnSpPr>
          <p:spPr bwMode="auto">
            <a:xfrm rot="16200000" flipH="1" flipV="1">
              <a:off x="5925797" y="507003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Connector: Curved 68">
              <a:extLst>
                <a:ext uri="{FF2B5EF4-FFF2-40B4-BE49-F238E27FC236}">
                  <a16:creationId xmlns:a16="http://schemas.microsoft.com/office/drawing/2014/main" id="{FDA1E6ED-337C-4520-9519-BE0AA7997C6E}"/>
                </a:ext>
              </a:extLst>
            </p:cNvPr>
            <p:cNvCxnSpPr/>
            <p:nvPr/>
          </p:nvCxnSpPr>
          <p:spPr bwMode="auto">
            <a:xfrm rot="16200000" flipH="1" flipV="1">
              <a:off x="4881971" y="505169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Connector: Curved 69">
              <a:extLst>
                <a:ext uri="{FF2B5EF4-FFF2-40B4-BE49-F238E27FC236}">
                  <a16:creationId xmlns:a16="http://schemas.microsoft.com/office/drawing/2014/main" id="{CA7C1822-A117-4D59-8AD2-498E8076F753}"/>
                </a:ext>
              </a:extLst>
            </p:cNvPr>
            <p:cNvCxnSpPr/>
            <p:nvPr/>
          </p:nvCxnSpPr>
          <p:spPr bwMode="auto">
            <a:xfrm rot="16200000" flipH="1" flipV="1">
              <a:off x="4897856" y="4022455"/>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Connector: Curved 70">
              <a:extLst>
                <a:ext uri="{FF2B5EF4-FFF2-40B4-BE49-F238E27FC236}">
                  <a16:creationId xmlns:a16="http://schemas.microsoft.com/office/drawing/2014/main" id="{8A59ABA8-EA11-45D1-A241-106C9EED615D}"/>
                </a:ext>
              </a:extLst>
            </p:cNvPr>
            <p:cNvCxnSpPr/>
            <p:nvPr/>
          </p:nvCxnSpPr>
          <p:spPr bwMode="auto">
            <a:xfrm rot="16200000" flipH="1" flipV="1">
              <a:off x="4913741" y="299321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Connector: Curved 71">
              <a:extLst>
                <a:ext uri="{FF2B5EF4-FFF2-40B4-BE49-F238E27FC236}">
                  <a16:creationId xmlns:a16="http://schemas.microsoft.com/office/drawing/2014/main" id="{3F69142E-07E9-4132-8080-D014BF7E4D07}"/>
                </a:ext>
              </a:extLst>
            </p:cNvPr>
            <p:cNvCxnSpPr/>
            <p:nvPr/>
          </p:nvCxnSpPr>
          <p:spPr bwMode="auto">
            <a:xfrm rot="16200000" flipH="1" flipV="1">
              <a:off x="5922319" y="295179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Connector: Curved 72">
              <a:extLst>
                <a:ext uri="{FF2B5EF4-FFF2-40B4-BE49-F238E27FC236}">
                  <a16:creationId xmlns:a16="http://schemas.microsoft.com/office/drawing/2014/main" id="{E3551D0C-A32C-464A-B0D3-F43690BB4B51}"/>
                </a:ext>
              </a:extLst>
            </p:cNvPr>
            <p:cNvCxnSpPr/>
            <p:nvPr/>
          </p:nvCxnSpPr>
          <p:spPr bwMode="auto">
            <a:xfrm rot="16200000" flipH="1" flipV="1">
              <a:off x="6982321" y="2964494"/>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Connector: Curved 73">
              <a:extLst>
                <a:ext uri="{FF2B5EF4-FFF2-40B4-BE49-F238E27FC236}">
                  <a16:creationId xmlns:a16="http://schemas.microsoft.com/office/drawing/2014/main" id="{D866D7B0-38B7-4979-ABAF-014B9FE81B33}"/>
                </a:ext>
              </a:extLst>
            </p:cNvPr>
            <p:cNvCxnSpPr/>
            <p:nvPr/>
          </p:nvCxnSpPr>
          <p:spPr bwMode="auto">
            <a:xfrm rot="16200000" flipH="1" flipV="1">
              <a:off x="6998206" y="401610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Connector: Curved 75">
              <a:extLst>
                <a:ext uri="{FF2B5EF4-FFF2-40B4-BE49-F238E27FC236}">
                  <a16:creationId xmlns:a16="http://schemas.microsoft.com/office/drawing/2014/main" id="{998E66D2-0308-4B79-A204-F04E7340E324}"/>
                </a:ext>
              </a:extLst>
            </p:cNvPr>
            <p:cNvCxnSpPr/>
            <p:nvPr/>
          </p:nvCxnSpPr>
          <p:spPr bwMode="auto">
            <a:xfrm rot="16200000" flipH="1" flipV="1">
              <a:off x="7014091" y="5067718"/>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Connector: Curved 76">
              <a:extLst>
                <a:ext uri="{FF2B5EF4-FFF2-40B4-BE49-F238E27FC236}">
                  <a16:creationId xmlns:a16="http://schemas.microsoft.com/office/drawing/2014/main" id="{549AFF00-005D-469A-ACD8-648DF83A4CB4}"/>
                </a:ext>
              </a:extLst>
            </p:cNvPr>
            <p:cNvCxnSpPr/>
            <p:nvPr/>
          </p:nvCxnSpPr>
          <p:spPr bwMode="auto">
            <a:xfrm rot="16200000" flipH="1" flipV="1">
              <a:off x="5922319" y="401610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Connector: Curved 80">
              <a:extLst>
                <a:ext uri="{FF2B5EF4-FFF2-40B4-BE49-F238E27FC236}">
                  <a16:creationId xmlns:a16="http://schemas.microsoft.com/office/drawing/2014/main" id="{B8C3E1FA-041E-400C-B02B-0A73B3FA64D9}"/>
                </a:ext>
              </a:extLst>
            </p:cNvPr>
            <p:cNvCxnSpPr/>
            <p:nvPr/>
          </p:nvCxnSpPr>
          <p:spPr bwMode="auto">
            <a:xfrm rot="10800000" flipH="1" flipV="1">
              <a:off x="5428302" y="452389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Connector: Curved 81">
              <a:extLst>
                <a:ext uri="{FF2B5EF4-FFF2-40B4-BE49-F238E27FC236}">
                  <a16:creationId xmlns:a16="http://schemas.microsoft.com/office/drawing/2014/main" id="{DB0D9BB0-5C2D-49F8-A138-35D9544E6022}"/>
                </a:ext>
              </a:extLst>
            </p:cNvPr>
            <p:cNvCxnSpPr/>
            <p:nvPr/>
          </p:nvCxnSpPr>
          <p:spPr bwMode="auto">
            <a:xfrm rot="10800000" flipH="1" flipV="1">
              <a:off x="4385652" y="4508184"/>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Connector: Curved 82">
              <a:extLst>
                <a:ext uri="{FF2B5EF4-FFF2-40B4-BE49-F238E27FC236}">
                  <a16:creationId xmlns:a16="http://schemas.microsoft.com/office/drawing/2014/main" id="{FAD23BC5-08A7-4E6F-99B2-BA4E07FC852D}"/>
                </a:ext>
              </a:extLst>
            </p:cNvPr>
            <p:cNvCxnSpPr/>
            <p:nvPr/>
          </p:nvCxnSpPr>
          <p:spPr bwMode="auto">
            <a:xfrm rot="10800000" flipH="1" flipV="1">
              <a:off x="4364615" y="343359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Connector: Curved 87">
              <a:extLst>
                <a:ext uri="{FF2B5EF4-FFF2-40B4-BE49-F238E27FC236}">
                  <a16:creationId xmlns:a16="http://schemas.microsoft.com/office/drawing/2014/main" id="{0CC264B4-627B-4893-94AE-113B96EBD85B}"/>
                </a:ext>
              </a:extLst>
            </p:cNvPr>
            <p:cNvCxnSpPr/>
            <p:nvPr/>
          </p:nvCxnSpPr>
          <p:spPr bwMode="auto">
            <a:xfrm rot="10800000" flipH="1" flipV="1">
              <a:off x="5422546" y="3423045"/>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Connector: Curved 90">
              <a:extLst>
                <a:ext uri="{FF2B5EF4-FFF2-40B4-BE49-F238E27FC236}">
                  <a16:creationId xmlns:a16="http://schemas.microsoft.com/office/drawing/2014/main" id="{EEB9EC04-E86C-4CC1-8CEB-ACBB3082B330}"/>
                </a:ext>
              </a:extLst>
            </p:cNvPr>
            <p:cNvCxnSpPr/>
            <p:nvPr/>
          </p:nvCxnSpPr>
          <p:spPr bwMode="auto">
            <a:xfrm flipH="1" flipV="1">
              <a:off x="4355426" y="4489258"/>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Connector: Curved 92">
              <a:extLst>
                <a:ext uri="{FF2B5EF4-FFF2-40B4-BE49-F238E27FC236}">
                  <a16:creationId xmlns:a16="http://schemas.microsoft.com/office/drawing/2014/main" id="{32CCF0DF-6764-4EA6-B346-282AE05B81B9}"/>
                </a:ext>
              </a:extLst>
            </p:cNvPr>
            <p:cNvCxnSpPr/>
            <p:nvPr/>
          </p:nvCxnSpPr>
          <p:spPr bwMode="auto">
            <a:xfrm flipH="1" flipV="1">
              <a:off x="4373769" y="3445432"/>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Connector: Curved 93">
              <a:extLst>
                <a:ext uri="{FF2B5EF4-FFF2-40B4-BE49-F238E27FC236}">
                  <a16:creationId xmlns:a16="http://schemas.microsoft.com/office/drawing/2014/main" id="{6E832B4F-16E1-4F30-B77D-897FF9F45876}"/>
                </a:ext>
              </a:extLst>
            </p:cNvPr>
            <p:cNvCxnSpPr/>
            <p:nvPr/>
          </p:nvCxnSpPr>
          <p:spPr bwMode="auto">
            <a:xfrm flipH="1" flipV="1">
              <a:off x="5448049" y="346749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Connector: Curved 78">
              <a:extLst>
                <a:ext uri="{FF2B5EF4-FFF2-40B4-BE49-F238E27FC236}">
                  <a16:creationId xmlns:a16="http://schemas.microsoft.com/office/drawing/2014/main" id="{F5C50087-6860-4F03-B68B-F1EEBFD48DCF}"/>
                </a:ext>
              </a:extLst>
            </p:cNvPr>
            <p:cNvCxnSpPr/>
            <p:nvPr/>
          </p:nvCxnSpPr>
          <p:spPr bwMode="auto">
            <a:xfrm rot="10800000" flipH="1" flipV="1">
              <a:off x="6513515" y="346965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Connector: Curved 79">
              <a:extLst>
                <a:ext uri="{FF2B5EF4-FFF2-40B4-BE49-F238E27FC236}">
                  <a16:creationId xmlns:a16="http://schemas.microsoft.com/office/drawing/2014/main" id="{9B1D0C9E-E074-44D8-AADB-D4999A2EA3DF}"/>
                </a:ext>
              </a:extLst>
            </p:cNvPr>
            <p:cNvCxnSpPr/>
            <p:nvPr/>
          </p:nvCxnSpPr>
          <p:spPr bwMode="auto">
            <a:xfrm rot="10800000" flipH="1" flipV="1">
              <a:off x="6508503" y="450535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Connector: Curved 94">
              <a:extLst>
                <a:ext uri="{FF2B5EF4-FFF2-40B4-BE49-F238E27FC236}">
                  <a16:creationId xmlns:a16="http://schemas.microsoft.com/office/drawing/2014/main" id="{AD6795F1-6654-44D0-9A5D-C8C20C2ABE8D}"/>
                </a:ext>
              </a:extLst>
            </p:cNvPr>
            <p:cNvCxnSpPr/>
            <p:nvPr/>
          </p:nvCxnSpPr>
          <p:spPr bwMode="auto">
            <a:xfrm flipH="1" flipV="1">
              <a:off x="6432245" y="3477202"/>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Connector: Curved 95">
              <a:extLst>
                <a:ext uri="{FF2B5EF4-FFF2-40B4-BE49-F238E27FC236}">
                  <a16:creationId xmlns:a16="http://schemas.microsoft.com/office/drawing/2014/main" id="{41E6EF9D-FFA4-4765-BDFF-A08C6010B5B2}"/>
                </a:ext>
              </a:extLst>
            </p:cNvPr>
            <p:cNvCxnSpPr/>
            <p:nvPr/>
          </p:nvCxnSpPr>
          <p:spPr bwMode="auto">
            <a:xfrm flipH="1" flipV="1">
              <a:off x="6423127" y="450535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Connector: Curved 96">
              <a:extLst>
                <a:ext uri="{FF2B5EF4-FFF2-40B4-BE49-F238E27FC236}">
                  <a16:creationId xmlns:a16="http://schemas.microsoft.com/office/drawing/2014/main" id="{20344128-BD64-49A9-8070-D323900D18AC}"/>
                </a:ext>
              </a:extLst>
            </p:cNvPr>
            <p:cNvCxnSpPr/>
            <p:nvPr/>
          </p:nvCxnSpPr>
          <p:spPr bwMode="auto">
            <a:xfrm flipH="1" flipV="1">
              <a:off x="5395841" y="4497595"/>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 name="Connector: Curved 103">
              <a:extLst>
                <a:ext uri="{FF2B5EF4-FFF2-40B4-BE49-F238E27FC236}">
                  <a16:creationId xmlns:a16="http://schemas.microsoft.com/office/drawing/2014/main" id="{49C9D7C2-E41B-45E2-9A45-F97A9C26AE39}"/>
                </a:ext>
              </a:extLst>
            </p:cNvPr>
            <p:cNvCxnSpPr/>
            <p:nvPr/>
          </p:nvCxnSpPr>
          <p:spPr bwMode="auto">
            <a:xfrm rot="10800000" flipH="1" flipV="1">
              <a:off x="7541708" y="347652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5" name="Connector: Curved 104">
              <a:extLst>
                <a:ext uri="{FF2B5EF4-FFF2-40B4-BE49-F238E27FC236}">
                  <a16:creationId xmlns:a16="http://schemas.microsoft.com/office/drawing/2014/main" id="{8108F37A-3B66-492A-AB1F-B3B3CC8F4CF5}"/>
                </a:ext>
              </a:extLst>
            </p:cNvPr>
            <p:cNvCxnSpPr/>
            <p:nvPr/>
          </p:nvCxnSpPr>
          <p:spPr bwMode="auto">
            <a:xfrm rot="10800000" flipH="1" flipV="1">
              <a:off x="7523365" y="452034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6" name="Connector: Curved 105">
              <a:extLst>
                <a:ext uri="{FF2B5EF4-FFF2-40B4-BE49-F238E27FC236}">
                  <a16:creationId xmlns:a16="http://schemas.microsoft.com/office/drawing/2014/main" id="{0B463F2F-4BB3-4933-A6EE-EE31952CD772}"/>
                </a:ext>
              </a:extLst>
            </p:cNvPr>
            <p:cNvCxnSpPr/>
            <p:nvPr/>
          </p:nvCxnSpPr>
          <p:spPr bwMode="auto">
            <a:xfrm flipH="1" flipV="1">
              <a:off x="7460438" y="348406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7" name="Connector: Curved 106">
              <a:extLst>
                <a:ext uri="{FF2B5EF4-FFF2-40B4-BE49-F238E27FC236}">
                  <a16:creationId xmlns:a16="http://schemas.microsoft.com/office/drawing/2014/main" id="{68BD62E8-29E0-4C68-9E84-4294B5F1A6D8}"/>
                </a:ext>
              </a:extLst>
            </p:cNvPr>
            <p:cNvCxnSpPr/>
            <p:nvPr/>
          </p:nvCxnSpPr>
          <p:spPr bwMode="auto">
            <a:xfrm flipH="1" flipV="1">
              <a:off x="7501862" y="449264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8" name="Connector: Curved 17">
            <a:extLst>
              <a:ext uri="{FF2B5EF4-FFF2-40B4-BE49-F238E27FC236}">
                <a16:creationId xmlns:a16="http://schemas.microsoft.com/office/drawing/2014/main" id="{C5B51F52-4D3B-4258-9BC8-0778C58D2023}"/>
              </a:ext>
            </a:extLst>
          </p:cNvPr>
          <p:cNvCxnSpPr>
            <a:stCxn id="758788" idx="7"/>
            <a:endCxn id="758820" idx="1"/>
          </p:cNvCxnSpPr>
          <p:nvPr/>
        </p:nvCxnSpPr>
        <p:spPr bwMode="auto">
          <a:xfrm rot="16200000" flipH="1">
            <a:off x="4103410" y="3121265"/>
            <a:ext cx="82538" cy="2439223"/>
          </a:xfrm>
          <a:prstGeom prst="curvedConnector3">
            <a:avLst>
              <a:gd name="adj1" fmla="val -325692"/>
            </a:avLst>
          </a:prstGeom>
          <a:noFill/>
          <a:ln w="38100">
            <a:solidFill>
              <a:srgbClr val="0066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CFBD06B-6762-482F-9DAC-A3B0358EA06D}"/>
                  </a:ext>
                </a:extLst>
              </p:cNvPr>
              <p:cNvSpPr txBox="1"/>
              <p:nvPr/>
            </p:nvSpPr>
            <p:spPr>
              <a:xfrm>
                <a:off x="3559915" y="3853272"/>
                <a:ext cx="45230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𝒊</m:t>
                          </m:r>
                        </m:sub>
                      </m:sSub>
                    </m:oMath>
                  </m:oMathPara>
                </a14:m>
                <a:endParaRPr lang="en-US" b="1" dirty="0"/>
              </a:p>
            </p:txBody>
          </p:sp>
        </mc:Choice>
        <mc:Fallback xmlns="">
          <p:sp>
            <p:nvSpPr>
              <p:cNvPr id="55" name="TextBox 54">
                <a:extLst>
                  <a:ext uri="{FF2B5EF4-FFF2-40B4-BE49-F238E27FC236}">
                    <a16:creationId xmlns:a16="http://schemas.microsoft.com/office/drawing/2014/main" id="{2CFBD06B-6762-482F-9DAC-A3B0358EA06D}"/>
                  </a:ext>
                </a:extLst>
              </p:cNvPr>
              <p:cNvSpPr txBox="1">
                <a:spLocks noRot="1" noChangeAspect="1" noMove="1" noResize="1" noEditPoints="1" noAdjustHandles="1" noChangeArrowheads="1" noChangeShapeType="1" noTextEdit="1"/>
              </p:cNvSpPr>
              <p:nvPr/>
            </p:nvSpPr>
            <p:spPr>
              <a:xfrm>
                <a:off x="3559915" y="3853272"/>
                <a:ext cx="452303" cy="369332"/>
              </a:xfrm>
              <a:prstGeom prst="rect">
                <a:avLst/>
              </a:prstGeom>
              <a:blipFill>
                <a:blip r:embed="rId4"/>
                <a:stretch>
                  <a:fillRect/>
                </a:stretch>
              </a:blipFill>
            </p:spPr>
            <p:txBody>
              <a:bodyPr/>
              <a:lstStyle/>
              <a:p>
                <a:r>
                  <a:rPr lang="en-US">
                    <a:noFill/>
                  </a:rPr>
                  <a:t> </a:t>
                </a:r>
              </a:p>
            </p:txBody>
          </p:sp>
        </mc:Fallback>
      </mc:AlternateContent>
      <p:cxnSp>
        <p:nvCxnSpPr>
          <p:cNvPr id="75" name="Connector: Curved 74">
            <a:extLst>
              <a:ext uri="{FF2B5EF4-FFF2-40B4-BE49-F238E27FC236}">
                <a16:creationId xmlns:a16="http://schemas.microsoft.com/office/drawing/2014/main" id="{D57FECED-9BA1-4AB2-8A20-0AC8557DCC7A}"/>
              </a:ext>
            </a:extLst>
          </p:cNvPr>
          <p:cNvCxnSpPr>
            <a:stCxn id="758788" idx="7"/>
            <a:endCxn id="758821" idx="1"/>
          </p:cNvCxnSpPr>
          <p:nvPr/>
        </p:nvCxnSpPr>
        <p:spPr bwMode="auto">
          <a:xfrm rot="16200000" flipH="1">
            <a:off x="4633411" y="2591264"/>
            <a:ext cx="82538" cy="3499225"/>
          </a:xfrm>
          <a:prstGeom prst="curvedConnector3">
            <a:avLst>
              <a:gd name="adj1" fmla="val -725751"/>
            </a:avLst>
          </a:prstGeom>
          <a:noFill/>
          <a:ln w="38100">
            <a:solidFill>
              <a:srgbClr val="0066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Connector: Curved 91">
            <a:extLst>
              <a:ext uri="{FF2B5EF4-FFF2-40B4-BE49-F238E27FC236}">
                <a16:creationId xmlns:a16="http://schemas.microsoft.com/office/drawing/2014/main" id="{07021BA1-EE1E-48FF-BD7B-B65E916FB857}"/>
              </a:ext>
            </a:extLst>
          </p:cNvPr>
          <p:cNvCxnSpPr>
            <a:stCxn id="758821" idx="5"/>
            <a:endCxn id="758789" idx="3"/>
          </p:cNvCxnSpPr>
          <p:nvPr/>
        </p:nvCxnSpPr>
        <p:spPr bwMode="auto">
          <a:xfrm rot="16200000" flipH="1">
            <a:off x="7985166" y="3069574"/>
            <a:ext cx="55614" cy="2929058"/>
          </a:xfrm>
          <a:prstGeom prst="curvedConnector3">
            <a:avLst>
              <a:gd name="adj1" fmla="val 355008"/>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43378FD-483A-4717-A6AF-D8048F6813A0}"/>
                  </a:ext>
                </a:extLst>
              </p:cNvPr>
              <p:cNvSpPr txBox="1"/>
              <p:nvPr/>
            </p:nvSpPr>
            <p:spPr>
              <a:xfrm>
                <a:off x="3556709" y="3556158"/>
                <a:ext cx="455509" cy="39562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𝒋</m:t>
                          </m:r>
                        </m:sub>
                      </m:sSub>
                    </m:oMath>
                  </m:oMathPara>
                </a14:m>
                <a:endParaRPr lang="en-US" b="1" dirty="0"/>
              </a:p>
            </p:txBody>
          </p:sp>
        </mc:Choice>
        <mc:Fallback xmlns="">
          <p:sp>
            <p:nvSpPr>
              <p:cNvPr id="57" name="TextBox 56">
                <a:extLst>
                  <a:ext uri="{FF2B5EF4-FFF2-40B4-BE49-F238E27FC236}">
                    <a16:creationId xmlns:a16="http://schemas.microsoft.com/office/drawing/2014/main" id="{943378FD-483A-4717-A6AF-D8048F6813A0}"/>
                  </a:ext>
                </a:extLst>
              </p:cNvPr>
              <p:cNvSpPr txBox="1">
                <a:spLocks noRot="1" noChangeAspect="1" noMove="1" noResize="1" noEditPoints="1" noAdjustHandles="1" noChangeArrowheads="1" noChangeShapeType="1" noTextEdit="1"/>
              </p:cNvSpPr>
              <p:nvPr/>
            </p:nvSpPr>
            <p:spPr>
              <a:xfrm>
                <a:off x="3556709" y="3556158"/>
                <a:ext cx="455509" cy="395621"/>
              </a:xfrm>
              <a:prstGeom prst="rect">
                <a:avLst/>
              </a:prstGeom>
              <a:blipFill>
                <a:blip r:embed="rId5"/>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CF5D43B-6481-44C6-84E3-05E6A343589F}"/>
                  </a:ext>
                </a:extLst>
              </p:cNvPr>
              <p:cNvSpPr txBox="1"/>
              <p:nvPr/>
            </p:nvSpPr>
            <p:spPr>
              <a:xfrm>
                <a:off x="8092501" y="4430731"/>
                <a:ext cx="452303" cy="39562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𝒋</m:t>
                          </m:r>
                        </m:sub>
                      </m:sSub>
                    </m:oMath>
                  </m:oMathPara>
                </a14:m>
                <a:endParaRPr lang="en-US" b="1" dirty="0"/>
              </a:p>
            </p:txBody>
          </p:sp>
        </mc:Choice>
        <mc:Fallback xmlns="">
          <p:sp>
            <p:nvSpPr>
              <p:cNvPr id="58" name="TextBox 57">
                <a:extLst>
                  <a:ext uri="{FF2B5EF4-FFF2-40B4-BE49-F238E27FC236}">
                    <a16:creationId xmlns:a16="http://schemas.microsoft.com/office/drawing/2014/main" id="{4CF5D43B-6481-44C6-84E3-05E6A343589F}"/>
                  </a:ext>
                </a:extLst>
              </p:cNvPr>
              <p:cNvSpPr txBox="1">
                <a:spLocks noRot="1" noChangeAspect="1" noMove="1" noResize="1" noEditPoints="1" noAdjustHandles="1" noChangeArrowheads="1" noChangeShapeType="1" noTextEdit="1"/>
              </p:cNvSpPr>
              <p:nvPr/>
            </p:nvSpPr>
            <p:spPr>
              <a:xfrm>
                <a:off x="8092501" y="4430731"/>
                <a:ext cx="452303" cy="395621"/>
              </a:xfrm>
              <a:prstGeom prst="rect">
                <a:avLst/>
              </a:prstGeom>
              <a:blipFill>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FACC2E-6DE9-47DE-9259-76EC5DBB84D6}"/>
                  </a:ext>
                </a:extLst>
              </p:cNvPr>
              <p:cNvSpPr txBox="1"/>
              <p:nvPr/>
            </p:nvSpPr>
            <p:spPr>
              <a:xfrm>
                <a:off x="5727792" y="4360206"/>
                <a:ext cx="437252" cy="3956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𝒑</m:t>
                          </m:r>
                        </m:e>
                        <m:sub>
                          <m:r>
                            <a:rPr lang="en-US" b="1" i="1" smtClean="0">
                              <a:solidFill>
                                <a:srgbClr val="0066CC"/>
                              </a:solidFill>
                              <a:latin typeface="Cambria Math" panose="02040503050406030204" pitchFamily="18" charset="0"/>
                            </a:rPr>
                            <m:t>𝒊𝒋</m:t>
                          </m:r>
                        </m:sub>
                      </m:sSub>
                    </m:oMath>
                  </m:oMathPara>
                </a14:m>
                <a:endParaRPr lang="en-US" b="1" dirty="0"/>
              </a:p>
            </p:txBody>
          </p:sp>
        </mc:Choice>
        <mc:Fallback xmlns="">
          <p:sp>
            <p:nvSpPr>
              <p:cNvPr id="3" name="TextBox 2">
                <a:extLst>
                  <a:ext uri="{FF2B5EF4-FFF2-40B4-BE49-F238E27FC236}">
                    <a16:creationId xmlns:a16="http://schemas.microsoft.com/office/drawing/2014/main" id="{DEFACC2E-6DE9-47DE-9259-76EC5DBB84D6}"/>
                  </a:ext>
                </a:extLst>
              </p:cNvPr>
              <p:cNvSpPr txBox="1">
                <a:spLocks noRot="1" noChangeAspect="1" noMove="1" noResize="1" noEditPoints="1" noAdjustHandles="1" noChangeArrowheads="1" noChangeShapeType="1" noTextEdit="1"/>
              </p:cNvSpPr>
              <p:nvPr/>
            </p:nvSpPr>
            <p:spPr>
              <a:xfrm>
                <a:off x="5727792" y="4360206"/>
                <a:ext cx="437252" cy="395621"/>
              </a:xfrm>
              <a:prstGeom prst="rect">
                <a:avLst/>
              </a:prstGeom>
              <a:blipFill>
                <a:blip r:embed="rId7"/>
                <a:stretch>
                  <a:fillRect r="-2817" b="-9231"/>
                </a:stretch>
              </a:blipFill>
            </p:spPr>
            <p:txBody>
              <a:bodyPr/>
              <a:lstStyle/>
              <a:p>
                <a:r>
                  <a:rPr lang="en-US">
                    <a:noFill/>
                  </a:rPr>
                  <a:t> </a:t>
                </a:r>
              </a:p>
            </p:txBody>
          </p:sp>
        </mc:Fallback>
      </mc:AlternateContent>
      <p:cxnSp>
        <p:nvCxnSpPr>
          <p:cNvPr id="84" name="Connector: Curved 83">
            <a:extLst>
              <a:ext uri="{FF2B5EF4-FFF2-40B4-BE49-F238E27FC236}">
                <a16:creationId xmlns:a16="http://schemas.microsoft.com/office/drawing/2014/main" id="{EB5BFFD0-9701-44DB-A25E-48EC28839EA2}"/>
              </a:ext>
            </a:extLst>
          </p:cNvPr>
          <p:cNvCxnSpPr>
            <a:stCxn id="758820" idx="5"/>
            <a:endCxn id="758789" idx="3"/>
          </p:cNvCxnSpPr>
          <p:nvPr/>
        </p:nvCxnSpPr>
        <p:spPr bwMode="auto">
          <a:xfrm rot="16200000" flipH="1">
            <a:off x="7455165" y="2539573"/>
            <a:ext cx="55614" cy="3989060"/>
          </a:xfrm>
          <a:prstGeom prst="curvedConnector3">
            <a:avLst>
              <a:gd name="adj1" fmla="val 90307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17C4E01-34CE-48B5-A77E-28209F1AD995}"/>
                  </a:ext>
                </a:extLst>
              </p:cNvPr>
              <p:cNvSpPr txBox="1"/>
              <p:nvPr/>
            </p:nvSpPr>
            <p:spPr>
              <a:xfrm>
                <a:off x="8099894" y="4802656"/>
                <a:ext cx="45230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𝒊</m:t>
                          </m:r>
                        </m:sub>
                      </m:sSub>
                    </m:oMath>
                  </m:oMathPara>
                </a14:m>
                <a:endParaRPr lang="en-US" b="1" dirty="0"/>
              </a:p>
            </p:txBody>
          </p:sp>
        </mc:Choice>
        <mc:Fallback xmlns="">
          <p:sp>
            <p:nvSpPr>
              <p:cNvPr id="56" name="TextBox 55">
                <a:extLst>
                  <a:ext uri="{FF2B5EF4-FFF2-40B4-BE49-F238E27FC236}">
                    <a16:creationId xmlns:a16="http://schemas.microsoft.com/office/drawing/2014/main" id="{C17C4E01-34CE-48B5-A77E-28209F1AD995}"/>
                  </a:ext>
                </a:extLst>
              </p:cNvPr>
              <p:cNvSpPr txBox="1">
                <a:spLocks noRot="1" noChangeAspect="1" noMove="1" noResize="1" noEditPoints="1" noAdjustHandles="1" noChangeArrowheads="1" noChangeShapeType="1" noTextEdit="1"/>
              </p:cNvSpPr>
              <p:nvPr/>
            </p:nvSpPr>
            <p:spPr>
              <a:xfrm>
                <a:off x="8099894" y="4802656"/>
                <a:ext cx="45230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467D9E61-769D-4181-87C8-1D38EF165FAC}"/>
                  </a:ext>
                </a:extLst>
              </p:cNvPr>
              <p:cNvSpPr txBox="1"/>
              <p:nvPr/>
            </p:nvSpPr>
            <p:spPr>
              <a:xfrm>
                <a:off x="5727792" y="4098817"/>
                <a:ext cx="437252" cy="3956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𝒑</m:t>
                          </m:r>
                        </m:e>
                        <m:sub>
                          <m:r>
                            <a:rPr lang="en-US" b="1" i="1" smtClean="0">
                              <a:solidFill>
                                <a:srgbClr val="0066CC"/>
                              </a:solidFill>
                              <a:latin typeface="Cambria Math" panose="02040503050406030204" pitchFamily="18" charset="0"/>
                            </a:rPr>
                            <m:t>𝒊𝒋</m:t>
                          </m:r>
                        </m:sub>
                      </m:sSub>
                    </m:oMath>
                  </m:oMathPara>
                </a14:m>
                <a:endParaRPr lang="en-US" b="1" dirty="0"/>
              </a:p>
            </p:txBody>
          </p:sp>
        </mc:Choice>
        <mc:Fallback xmlns="">
          <p:sp>
            <p:nvSpPr>
              <p:cNvPr id="108" name="TextBox 107">
                <a:extLst>
                  <a:ext uri="{FF2B5EF4-FFF2-40B4-BE49-F238E27FC236}">
                    <a16:creationId xmlns:a16="http://schemas.microsoft.com/office/drawing/2014/main" id="{467D9E61-769D-4181-87C8-1D38EF165FAC}"/>
                  </a:ext>
                </a:extLst>
              </p:cNvPr>
              <p:cNvSpPr txBox="1">
                <a:spLocks noRot="1" noChangeAspect="1" noMove="1" noResize="1" noEditPoints="1" noAdjustHandles="1" noChangeArrowheads="1" noChangeShapeType="1" noTextEdit="1"/>
              </p:cNvSpPr>
              <p:nvPr/>
            </p:nvSpPr>
            <p:spPr>
              <a:xfrm>
                <a:off x="5727792" y="4098817"/>
                <a:ext cx="437252" cy="395621"/>
              </a:xfrm>
              <a:prstGeom prst="rect">
                <a:avLst/>
              </a:prstGeom>
              <a:blipFill>
                <a:blip r:embed="rId9"/>
                <a:stretch>
                  <a:fillRect r="-2817" b="-9231"/>
                </a:stretch>
              </a:blipFill>
            </p:spPr>
            <p:txBody>
              <a:bodyPr/>
              <a:lstStyle/>
              <a:p>
                <a:r>
                  <a:rPr lang="en-US">
                    <a:noFill/>
                  </a:rPr>
                  <a:t> </a:t>
                </a:r>
              </a:p>
            </p:txBody>
          </p:sp>
        </mc:Fallback>
      </mc:AlternateContent>
      <p:sp>
        <p:nvSpPr>
          <p:cNvPr id="112" name="Slide Number Placeholder 1">
            <a:extLst>
              <a:ext uri="{FF2B5EF4-FFF2-40B4-BE49-F238E27FC236}">
                <a16:creationId xmlns:a16="http://schemas.microsoft.com/office/drawing/2014/main" id="{A0707DD9-2B3F-4753-93D9-D9046DBFEDB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18</a:t>
            </a:fld>
            <a:endParaRPr lang="en-US" dirty="0"/>
          </a:p>
        </p:txBody>
      </p:sp>
      <mc:AlternateContent xmlns:mc="http://schemas.openxmlformats.org/markup-compatibility/2006">
        <mc:Choice xmlns:a14="http://schemas.microsoft.com/office/drawing/2010/main" Requires="a14">
          <p:sp>
            <p:nvSpPr>
              <p:cNvPr id="67" name="TextBox 66">
                <a:extLst>
                  <a:ext uri="{FF2B5EF4-FFF2-40B4-BE49-F238E27FC236}">
                    <a16:creationId xmlns:a16="http://schemas.microsoft.com/office/drawing/2014/main" id="{674B632A-9C86-41C3-B677-82670C87E37E}"/>
                  </a:ext>
                </a:extLst>
              </p:cNvPr>
              <p:cNvSpPr txBox="1"/>
              <p:nvPr/>
            </p:nvSpPr>
            <p:spPr>
              <a:xfrm>
                <a:off x="7678713" y="614839"/>
                <a:ext cx="4513287" cy="623119"/>
              </a:xfrm>
              <a:prstGeom prst="rect">
                <a:avLst/>
              </a:prstGeom>
              <a:noFill/>
              <a:ln>
                <a:solidFill>
                  <a:schemeClr val="tx1"/>
                </a:solidFill>
              </a:ln>
            </p:spPr>
            <p:txBody>
              <a:bodyPr wrap="none" rtlCol="0">
                <a:spAutoFit/>
              </a:bodyPr>
              <a:lstStyle/>
              <a:p>
                <a:r>
                  <a:rPr lang="en-US" altLang="en-US" sz="1800" dirty="0"/>
                  <a:t>Minimize</a:t>
                </a:r>
                <a:r>
                  <a:rPr lang="en-US" altLang="en-US" sz="1800" b="1" dirty="0">
                    <a:solidFill>
                      <a:srgbClr val="0066CC"/>
                    </a:solidFill>
                  </a:rPr>
                  <a:t> </a:t>
                </a:r>
                <a14:m>
                  <m:oMath xmlns:m="http://schemas.openxmlformats.org/officeDocument/2006/math">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𝑨</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𝒃</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𝑩</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𝒂</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m>
                                  <m:mPr>
                                    <m:mcs>
                                      <m:mc>
                                        <m:mcPr>
                                          <m:count m:val="1"/>
                                          <m:mcJc m:val="center"/>
                                        </m:mcPr>
                                      </m:mc>
                                    </m:mcs>
                                    <m:ctrlPr>
                                      <a:rPr lang="en-US" altLang="en-US" sz="1800" b="1" i="1" smtClean="0">
                                        <a:solidFill>
                                          <a:srgbClr val="0066CC"/>
                                        </a:solidFill>
                                        <a:latin typeface="Cambria Math" panose="02040503050406030204" pitchFamily="18" charset="0"/>
                                      </a:rPr>
                                    </m:ctrlPr>
                                  </m:mPr>
                                  <m:mr>
                                    <m:e>
                                      <m:d>
                                        <m:dPr>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𝑬</m:t>
                                      </m:r>
                                    </m:e>
                                  </m:mr>
                                  <m:mr>
                                    <m:e>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𝑨</m:t>
                                          </m:r>
                                          <m:r>
                                            <a:rPr lang="en-US" altLang="en-US" b="1" i="1">
                                              <a:solidFill>
                                                <a:srgbClr val="0066CC"/>
                                              </a:solidFill>
                                              <a:latin typeface="Cambria Math" panose="02040503050406030204" pitchFamily="18" charset="0"/>
                                            </a:rPr>
                                            <m:t> ∩ </m:t>
                                          </m:r>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𝟏</m:t>
                                      </m:r>
                                    </m:e>
                                  </m:mr>
                                </m:m>
                                <m:r>
                                  <a:rPr lang="en-US" altLang="en-US" sz="1800" b="1" i="1" smtClean="0">
                                    <a:solidFill>
                                      <a:srgbClr val="0066CC"/>
                                    </a:solidFill>
                                    <a:latin typeface="Cambria Math" panose="02040503050406030204" pitchFamily="18" charset="0"/>
                                  </a:rPr>
                                  <m:t>,</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𝒑</m:t>
                                    </m:r>
                                  </m:e>
                                  <m:sub>
                                    <m:r>
                                      <a:rPr lang="en-US" altLang="en-US" sz="1800" b="1" i="1" smtClean="0">
                                        <a:solidFill>
                                          <a:srgbClr val="0066CC"/>
                                        </a:solidFill>
                                        <a:latin typeface="Cambria Math" panose="02040503050406030204" pitchFamily="18" charset="0"/>
                                      </a:rPr>
                                      <m:t>𝒊𝒋</m:t>
                                    </m:r>
                                  </m:sub>
                                </m:sSub>
                              </m:e>
                            </m:nary>
                          </m:e>
                        </m:nary>
                      </m:e>
                    </m:nary>
                  </m:oMath>
                </a14:m>
                <a:endParaRPr lang="en-US" dirty="0"/>
              </a:p>
            </p:txBody>
          </p:sp>
        </mc:Choice>
        <mc:Fallback>
          <p:sp>
            <p:nvSpPr>
              <p:cNvPr id="67" name="TextBox 66">
                <a:extLst>
                  <a:ext uri="{FF2B5EF4-FFF2-40B4-BE49-F238E27FC236}">
                    <a16:creationId xmlns:a16="http://schemas.microsoft.com/office/drawing/2014/main" id="{674B632A-9C86-41C3-B677-82670C87E37E}"/>
                  </a:ext>
                </a:extLst>
              </p:cNvPr>
              <p:cNvSpPr txBox="1">
                <a:spLocks noRot="1" noChangeAspect="1" noMove="1" noResize="1" noEditPoints="1" noAdjustHandles="1" noChangeArrowheads="1" noChangeShapeType="1" noTextEdit="1"/>
              </p:cNvSpPr>
              <p:nvPr/>
            </p:nvSpPr>
            <p:spPr>
              <a:xfrm>
                <a:off x="7678713" y="614839"/>
                <a:ext cx="4513287" cy="623119"/>
              </a:xfrm>
              <a:prstGeom prst="rect">
                <a:avLst/>
              </a:prstGeom>
              <a:blipFill>
                <a:blip r:embed="rId10"/>
                <a:stretch>
                  <a:fillRect l="-1078" t="-68269" b="-6826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44906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2">
            <a:extLst>
              <a:ext uri="{FF2B5EF4-FFF2-40B4-BE49-F238E27FC236}">
                <a16:creationId xmlns:a16="http://schemas.microsoft.com/office/drawing/2014/main" id="{10417A5D-087B-4973-B73C-3A8A13807DAD}"/>
              </a:ext>
            </a:extLst>
          </p:cNvPr>
          <p:cNvSpPr>
            <a:spLocks/>
          </p:cNvSpPr>
          <p:nvPr/>
        </p:nvSpPr>
        <p:spPr bwMode="auto">
          <a:xfrm>
            <a:off x="2327229" y="2926575"/>
            <a:ext cx="3502025" cy="3008312"/>
          </a:xfrm>
          <a:custGeom>
            <a:avLst/>
            <a:gdLst>
              <a:gd name="T0" fmla="*/ 864 w 2206"/>
              <a:gd name="T1" fmla="*/ 86 h 1895"/>
              <a:gd name="T2" fmla="*/ 1136 w 2206"/>
              <a:gd name="T3" fmla="*/ 18 h 1895"/>
              <a:gd name="T4" fmla="*/ 1309 w 2206"/>
              <a:gd name="T5" fmla="*/ 12 h 1895"/>
              <a:gd name="T6" fmla="*/ 1529 w 2206"/>
              <a:gd name="T7" fmla="*/ 13 h 1895"/>
              <a:gd name="T8" fmla="*/ 1893 w 2206"/>
              <a:gd name="T9" fmla="*/ 21 h 1895"/>
              <a:gd name="T10" fmla="*/ 2034 w 2206"/>
              <a:gd name="T11" fmla="*/ 49 h 1895"/>
              <a:gd name="T12" fmla="*/ 2133 w 2206"/>
              <a:gd name="T13" fmla="*/ 123 h 1895"/>
              <a:gd name="T14" fmla="*/ 2189 w 2206"/>
              <a:gd name="T15" fmla="*/ 315 h 1895"/>
              <a:gd name="T16" fmla="*/ 2201 w 2206"/>
              <a:gd name="T17" fmla="*/ 706 h 1895"/>
              <a:gd name="T18" fmla="*/ 2183 w 2206"/>
              <a:gd name="T19" fmla="*/ 953 h 1895"/>
              <a:gd name="T20" fmla="*/ 2071 w 2206"/>
              <a:gd name="T21" fmla="*/ 1158 h 1895"/>
              <a:gd name="T22" fmla="*/ 1934 w 2206"/>
              <a:gd name="T23" fmla="*/ 1350 h 1895"/>
              <a:gd name="T24" fmla="*/ 1756 w 2206"/>
              <a:gd name="T25" fmla="*/ 1480 h 1895"/>
              <a:gd name="T26" fmla="*/ 1699 w 2206"/>
              <a:gd name="T27" fmla="*/ 1561 h 1895"/>
              <a:gd name="T28" fmla="*/ 1683 w 2206"/>
              <a:gd name="T29" fmla="*/ 1585 h 1895"/>
              <a:gd name="T30" fmla="*/ 1650 w 2206"/>
              <a:gd name="T31" fmla="*/ 1626 h 1895"/>
              <a:gd name="T32" fmla="*/ 1593 w 2206"/>
              <a:gd name="T33" fmla="*/ 1683 h 1895"/>
              <a:gd name="T34" fmla="*/ 1561 w 2206"/>
              <a:gd name="T35" fmla="*/ 1731 h 1895"/>
              <a:gd name="T36" fmla="*/ 1545 w 2206"/>
              <a:gd name="T37" fmla="*/ 1756 h 1895"/>
              <a:gd name="T38" fmla="*/ 1488 w 2206"/>
              <a:gd name="T39" fmla="*/ 1772 h 1895"/>
              <a:gd name="T40" fmla="*/ 1399 w 2206"/>
              <a:gd name="T41" fmla="*/ 1861 h 1895"/>
              <a:gd name="T42" fmla="*/ 1155 w 2206"/>
              <a:gd name="T43" fmla="*/ 1895 h 1895"/>
              <a:gd name="T44" fmla="*/ 758 w 2206"/>
              <a:gd name="T45" fmla="*/ 1845 h 1895"/>
              <a:gd name="T46" fmla="*/ 693 w 2206"/>
              <a:gd name="T47" fmla="*/ 1829 h 1895"/>
              <a:gd name="T48" fmla="*/ 612 w 2206"/>
              <a:gd name="T49" fmla="*/ 1740 h 1895"/>
              <a:gd name="T50" fmla="*/ 385 w 2206"/>
              <a:gd name="T51" fmla="*/ 1569 h 1895"/>
              <a:gd name="T52" fmla="*/ 353 w 2206"/>
              <a:gd name="T53" fmla="*/ 1537 h 1895"/>
              <a:gd name="T54" fmla="*/ 328 w 2206"/>
              <a:gd name="T55" fmla="*/ 1521 h 1895"/>
              <a:gd name="T56" fmla="*/ 158 w 2206"/>
              <a:gd name="T57" fmla="*/ 1358 h 1895"/>
              <a:gd name="T58" fmla="*/ 77 w 2206"/>
              <a:gd name="T59" fmla="*/ 1253 h 1895"/>
              <a:gd name="T60" fmla="*/ 45 w 2206"/>
              <a:gd name="T61" fmla="*/ 1172 h 1895"/>
              <a:gd name="T62" fmla="*/ 4 w 2206"/>
              <a:gd name="T63" fmla="*/ 1058 h 1895"/>
              <a:gd name="T64" fmla="*/ 28 w 2206"/>
              <a:gd name="T65" fmla="*/ 864 h 1895"/>
              <a:gd name="T66" fmla="*/ 85 w 2206"/>
              <a:gd name="T67" fmla="*/ 783 h 1895"/>
              <a:gd name="T68" fmla="*/ 126 w 2206"/>
              <a:gd name="T69" fmla="*/ 718 h 1895"/>
              <a:gd name="T70" fmla="*/ 264 w 2206"/>
              <a:gd name="T71" fmla="*/ 629 h 1895"/>
              <a:gd name="T72" fmla="*/ 312 w 2206"/>
              <a:gd name="T73" fmla="*/ 564 h 1895"/>
              <a:gd name="T74" fmla="*/ 328 w 2206"/>
              <a:gd name="T75" fmla="*/ 540 h 1895"/>
              <a:gd name="T76" fmla="*/ 369 w 2206"/>
              <a:gd name="T77" fmla="*/ 507 h 1895"/>
              <a:gd name="T78" fmla="*/ 547 w 2206"/>
              <a:gd name="T79" fmla="*/ 321 h 1895"/>
              <a:gd name="T80" fmla="*/ 791 w 2206"/>
              <a:gd name="T81" fmla="*/ 126 h 1895"/>
              <a:gd name="T82" fmla="*/ 815 w 2206"/>
              <a:gd name="T83" fmla="*/ 110 h 1895"/>
              <a:gd name="T84" fmla="*/ 864 w 2206"/>
              <a:gd name="T85" fmla="*/ 86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06" h="1895">
                <a:moveTo>
                  <a:pt x="864" y="86"/>
                </a:moveTo>
                <a:cubicBezTo>
                  <a:pt x="967" y="83"/>
                  <a:pt x="1033" y="23"/>
                  <a:pt x="1136" y="18"/>
                </a:cubicBezTo>
                <a:cubicBezTo>
                  <a:pt x="1175" y="16"/>
                  <a:pt x="1275" y="18"/>
                  <a:pt x="1309" y="12"/>
                </a:cubicBezTo>
                <a:cubicBezTo>
                  <a:pt x="1383" y="0"/>
                  <a:pt x="1455" y="21"/>
                  <a:pt x="1529" y="13"/>
                </a:cubicBezTo>
                <a:cubicBezTo>
                  <a:pt x="1650" y="16"/>
                  <a:pt x="1772" y="16"/>
                  <a:pt x="1893" y="21"/>
                </a:cubicBezTo>
                <a:cubicBezTo>
                  <a:pt x="1979" y="30"/>
                  <a:pt x="1985" y="37"/>
                  <a:pt x="2034" y="49"/>
                </a:cubicBezTo>
                <a:cubicBezTo>
                  <a:pt x="2078" y="58"/>
                  <a:pt x="2094" y="101"/>
                  <a:pt x="2133" y="123"/>
                </a:cubicBezTo>
                <a:cubicBezTo>
                  <a:pt x="2162" y="172"/>
                  <a:pt x="2181" y="200"/>
                  <a:pt x="2189" y="315"/>
                </a:cubicBezTo>
                <a:cubicBezTo>
                  <a:pt x="2186" y="507"/>
                  <a:pt x="2206" y="514"/>
                  <a:pt x="2201" y="706"/>
                </a:cubicBezTo>
                <a:cubicBezTo>
                  <a:pt x="2200" y="756"/>
                  <a:pt x="2198" y="905"/>
                  <a:pt x="2183" y="953"/>
                </a:cubicBezTo>
                <a:cubicBezTo>
                  <a:pt x="2156" y="1014"/>
                  <a:pt x="2112" y="1092"/>
                  <a:pt x="2071" y="1158"/>
                </a:cubicBezTo>
                <a:cubicBezTo>
                  <a:pt x="2030" y="1224"/>
                  <a:pt x="1986" y="1296"/>
                  <a:pt x="1934" y="1350"/>
                </a:cubicBezTo>
                <a:cubicBezTo>
                  <a:pt x="1868" y="1372"/>
                  <a:pt x="1803" y="1428"/>
                  <a:pt x="1756" y="1480"/>
                </a:cubicBezTo>
                <a:cubicBezTo>
                  <a:pt x="1733" y="1506"/>
                  <a:pt x="1718" y="1532"/>
                  <a:pt x="1699" y="1561"/>
                </a:cubicBezTo>
                <a:cubicBezTo>
                  <a:pt x="1694" y="1569"/>
                  <a:pt x="1683" y="1585"/>
                  <a:pt x="1683" y="1585"/>
                </a:cubicBezTo>
                <a:cubicBezTo>
                  <a:pt x="1668" y="1633"/>
                  <a:pt x="1687" y="1589"/>
                  <a:pt x="1650" y="1626"/>
                </a:cubicBezTo>
                <a:cubicBezTo>
                  <a:pt x="1627" y="1648"/>
                  <a:pt x="1622" y="1665"/>
                  <a:pt x="1593" y="1683"/>
                </a:cubicBezTo>
                <a:cubicBezTo>
                  <a:pt x="1582" y="1699"/>
                  <a:pt x="1572" y="1715"/>
                  <a:pt x="1561" y="1731"/>
                </a:cubicBezTo>
                <a:cubicBezTo>
                  <a:pt x="1556" y="1739"/>
                  <a:pt x="1555" y="1754"/>
                  <a:pt x="1545" y="1756"/>
                </a:cubicBezTo>
                <a:cubicBezTo>
                  <a:pt x="1504" y="1766"/>
                  <a:pt x="1523" y="1760"/>
                  <a:pt x="1488" y="1772"/>
                </a:cubicBezTo>
                <a:cubicBezTo>
                  <a:pt x="1460" y="1800"/>
                  <a:pt x="1438" y="1845"/>
                  <a:pt x="1399" y="1861"/>
                </a:cubicBezTo>
                <a:cubicBezTo>
                  <a:pt x="1381" y="1869"/>
                  <a:pt x="1167" y="1893"/>
                  <a:pt x="1155" y="1895"/>
                </a:cubicBezTo>
                <a:cubicBezTo>
                  <a:pt x="951" y="1890"/>
                  <a:pt x="949" y="1861"/>
                  <a:pt x="758" y="1845"/>
                </a:cubicBezTo>
                <a:cubicBezTo>
                  <a:pt x="755" y="1844"/>
                  <a:pt x="702" y="1835"/>
                  <a:pt x="693" y="1829"/>
                </a:cubicBezTo>
                <a:cubicBezTo>
                  <a:pt x="660" y="1805"/>
                  <a:pt x="644" y="1765"/>
                  <a:pt x="612" y="1740"/>
                </a:cubicBezTo>
                <a:cubicBezTo>
                  <a:pt x="537" y="1682"/>
                  <a:pt x="464" y="1622"/>
                  <a:pt x="385" y="1569"/>
                </a:cubicBezTo>
                <a:cubicBezTo>
                  <a:pt x="372" y="1561"/>
                  <a:pt x="365" y="1547"/>
                  <a:pt x="353" y="1537"/>
                </a:cubicBezTo>
                <a:cubicBezTo>
                  <a:pt x="345" y="1531"/>
                  <a:pt x="336" y="1526"/>
                  <a:pt x="328" y="1521"/>
                </a:cubicBezTo>
                <a:cubicBezTo>
                  <a:pt x="288" y="1458"/>
                  <a:pt x="212" y="1412"/>
                  <a:pt x="158" y="1358"/>
                </a:cubicBezTo>
                <a:cubicBezTo>
                  <a:pt x="134" y="1334"/>
                  <a:pt x="87" y="1284"/>
                  <a:pt x="77" y="1253"/>
                </a:cubicBezTo>
                <a:cubicBezTo>
                  <a:pt x="67" y="1223"/>
                  <a:pt x="63" y="1198"/>
                  <a:pt x="45" y="1172"/>
                </a:cubicBezTo>
                <a:cubicBezTo>
                  <a:pt x="35" y="1131"/>
                  <a:pt x="14" y="1100"/>
                  <a:pt x="4" y="1058"/>
                </a:cubicBezTo>
                <a:cubicBezTo>
                  <a:pt x="6" y="1031"/>
                  <a:pt x="0" y="910"/>
                  <a:pt x="28" y="864"/>
                </a:cubicBezTo>
                <a:cubicBezTo>
                  <a:pt x="45" y="836"/>
                  <a:pt x="67" y="811"/>
                  <a:pt x="85" y="783"/>
                </a:cubicBezTo>
                <a:cubicBezTo>
                  <a:pt x="98" y="764"/>
                  <a:pt x="106" y="730"/>
                  <a:pt x="126" y="718"/>
                </a:cubicBezTo>
                <a:cubicBezTo>
                  <a:pt x="183" y="685"/>
                  <a:pt x="222" y="679"/>
                  <a:pt x="264" y="629"/>
                </a:cubicBezTo>
                <a:cubicBezTo>
                  <a:pt x="281" y="608"/>
                  <a:pt x="297" y="586"/>
                  <a:pt x="312" y="564"/>
                </a:cubicBezTo>
                <a:cubicBezTo>
                  <a:pt x="317" y="556"/>
                  <a:pt x="322" y="547"/>
                  <a:pt x="328" y="540"/>
                </a:cubicBezTo>
                <a:cubicBezTo>
                  <a:pt x="363" y="496"/>
                  <a:pt x="325" y="551"/>
                  <a:pt x="369" y="507"/>
                </a:cubicBezTo>
                <a:cubicBezTo>
                  <a:pt x="430" y="446"/>
                  <a:pt x="482" y="379"/>
                  <a:pt x="547" y="321"/>
                </a:cubicBezTo>
                <a:cubicBezTo>
                  <a:pt x="626" y="251"/>
                  <a:pt x="685" y="152"/>
                  <a:pt x="791" y="126"/>
                </a:cubicBezTo>
                <a:cubicBezTo>
                  <a:pt x="799" y="121"/>
                  <a:pt x="806" y="114"/>
                  <a:pt x="815" y="110"/>
                </a:cubicBezTo>
                <a:cubicBezTo>
                  <a:pt x="867" y="87"/>
                  <a:pt x="864" y="112"/>
                  <a:pt x="864" y="86"/>
                </a:cubicBezTo>
                <a:close/>
              </a:path>
            </a:pathLst>
          </a:custGeom>
          <a:solidFill>
            <a:schemeClr val="accent1">
              <a:lumMod val="20000"/>
              <a:lumOff val="80000"/>
            </a:schemeClr>
          </a:solidFill>
          <a:ln>
            <a:noFill/>
          </a:ln>
          <a:effectLst/>
        </p:spPr>
        <p:txBody>
          <a:bodyPr wrap="none" lIns="92075" tIns="46038" rIns="92075" bIns="46038" anchor="ctr"/>
          <a:lstStyle/>
          <a:p>
            <a:endParaRPr lang="en-US"/>
          </a:p>
        </p:txBody>
      </p:sp>
      <p:sp>
        <p:nvSpPr>
          <p:cNvPr id="758786" name="Rectangle 2">
            <a:extLst>
              <a:ext uri="{FF2B5EF4-FFF2-40B4-BE49-F238E27FC236}">
                <a16:creationId xmlns:a16="http://schemas.microsoft.com/office/drawing/2014/main" id="{4774EA28-3822-4D43-996A-236C244D6BDC}"/>
              </a:ext>
            </a:extLst>
          </p:cNvPr>
          <p:cNvSpPr>
            <a:spLocks noGrp="1" noChangeArrowheads="1"/>
          </p:cNvSpPr>
          <p:nvPr>
            <p:ph type="title"/>
          </p:nvPr>
        </p:nvSpPr>
        <p:spPr/>
        <p:txBody>
          <a:bodyPr/>
          <a:lstStyle/>
          <a:p>
            <a:r>
              <a:rPr lang="en-US" altLang="en-US"/>
              <a:t>Image Segmentation</a:t>
            </a:r>
          </a:p>
        </p:txBody>
      </p:sp>
      <mc:AlternateContent xmlns:mc="http://schemas.openxmlformats.org/markup-compatibility/2006">
        <mc:Choice xmlns:a14="http://schemas.microsoft.com/office/drawing/2010/main" Requires="a14">
          <p:sp>
            <p:nvSpPr>
              <p:cNvPr id="758787" name="Rectangle 3">
                <a:extLst>
                  <a:ext uri="{FF2B5EF4-FFF2-40B4-BE49-F238E27FC236}">
                    <a16:creationId xmlns:a16="http://schemas.microsoft.com/office/drawing/2014/main" id="{A4D008A9-4AB4-4B2C-A30C-895D87DAB44E}"/>
                  </a:ext>
                </a:extLst>
              </p:cNvPr>
              <p:cNvSpPr>
                <a:spLocks noGrp="1" noChangeArrowheads="1"/>
              </p:cNvSpPr>
              <p:nvPr>
                <p:ph type="body" idx="1"/>
              </p:nvPr>
            </p:nvSpPr>
            <p:spPr>
              <a:xfrm>
                <a:off x="628650" y="1429403"/>
                <a:ext cx="9855052" cy="5200045"/>
              </a:xfrm>
            </p:spPr>
            <p:txBody>
              <a:bodyPr/>
              <a:lstStyle/>
              <a:p>
                <a:pPr marL="0" indent="0">
                  <a:spcBef>
                    <a:spcPts val="400"/>
                  </a:spcBef>
                  <a:buNone/>
                </a:pPr>
                <a:r>
                  <a:rPr lang="en-US" altLang="en-US" sz="2400" dirty="0"/>
                  <a:t>Formulate as min cut problem.</a:t>
                </a:r>
              </a:p>
              <a:p>
                <a:pPr lvl="1">
                  <a:spcBef>
                    <a:spcPts val="400"/>
                  </a:spcBef>
                </a:pPr>
                <a:r>
                  <a:rPr lang="en-US" altLang="en-US" sz="2400" dirty="0"/>
                  <a:t>Add source </a:t>
                </a:r>
                <a14:m>
                  <m:oMath xmlns:m="http://schemas.openxmlformats.org/officeDocument/2006/math">
                    <m:r>
                      <a:rPr lang="en-US" altLang="en-US" sz="2400" b="1" i="1" dirty="0">
                        <a:solidFill>
                          <a:srgbClr val="0066CC"/>
                        </a:solidFill>
                        <a:latin typeface="Cambria Math" panose="02040503050406030204" pitchFamily="18" charset="0"/>
                      </a:rPr>
                      <m:t>𝒔</m:t>
                    </m:r>
                  </m:oMath>
                </a14:m>
                <a:r>
                  <a:rPr lang="en-US" altLang="en-US" sz="2400" dirty="0"/>
                  <a:t> to correspond to foreground, edges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𝒔</m:t>
                    </m:r>
                    <m:r>
                      <a:rPr lang="en-US" altLang="en-US" sz="2400" b="1"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𝒊</m:t>
                    </m:r>
                    <m:r>
                      <a:rPr lang="en-US" altLang="en-US" sz="2400" b="1" i="1" dirty="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sSub>
                      <m:sSubPr>
                        <m:ctrlPr>
                          <a:rPr lang="en-US" altLang="en-US" sz="2400" b="1" i="1" smtClean="0">
                            <a:solidFill>
                              <a:srgbClr val="006600"/>
                            </a:solidFill>
                            <a:latin typeface="Cambria Math" panose="02040503050406030204" pitchFamily="18" charset="0"/>
                          </a:rPr>
                        </m:ctrlPr>
                      </m:sSubPr>
                      <m:e>
                        <m:r>
                          <a:rPr lang="en-US" altLang="en-US" sz="2400" b="1" i="1" smtClean="0">
                            <a:solidFill>
                              <a:srgbClr val="006600"/>
                            </a:solidFill>
                            <a:latin typeface="Cambria Math" panose="02040503050406030204" pitchFamily="18" charset="0"/>
                          </a:rPr>
                          <m:t>𝒂</m:t>
                        </m:r>
                      </m:e>
                      <m:sub>
                        <m:r>
                          <a:rPr lang="en-US" altLang="en-US" sz="2400" b="1" i="1" smtClean="0">
                            <a:solidFill>
                              <a:srgbClr val="006600"/>
                            </a:solidFill>
                            <a:latin typeface="Cambria Math" panose="02040503050406030204" pitchFamily="18" charset="0"/>
                          </a:rPr>
                          <m:t>𝒊</m:t>
                        </m:r>
                      </m:sub>
                    </m:sSub>
                  </m:oMath>
                </a14:m>
                <a:r>
                  <a:rPr lang="en-US" altLang="en-US" sz="2400" dirty="0"/>
                  <a:t>;</a:t>
                </a:r>
                <a:br>
                  <a:rPr lang="en-US" altLang="en-US" sz="2400" dirty="0"/>
                </a:br>
                <a:r>
                  <a:rPr lang="en-US" altLang="en-US" sz="2400" dirty="0"/>
                  <a:t>add sink</a:t>
                </a:r>
                <a14:m>
                  <m:oMath xmlns:m="http://schemas.openxmlformats.org/officeDocument/2006/math">
                    <m:r>
                      <a:rPr lang="en-US" altLang="en-US" sz="2400" b="1"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𝒕</m:t>
                    </m:r>
                  </m:oMath>
                </a14:m>
                <a:r>
                  <a:rPr lang="en-US" altLang="en-US" sz="2400" dirty="0"/>
                  <a:t> to correspond to background, edges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𝒋</m:t>
                    </m:r>
                    <m:r>
                      <a:rPr lang="en-US" altLang="en-US" sz="2400" b="1"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𝒕</m:t>
                    </m:r>
                    <m:r>
                      <a:rPr lang="en-US" altLang="en-US" sz="2400" b="1" i="1" dirty="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sSub>
                      <m:sSubPr>
                        <m:ctrlPr>
                          <a:rPr lang="en-US" altLang="en-US" sz="2400" b="1" i="1" smtClean="0">
                            <a:solidFill>
                              <a:srgbClr val="C00000"/>
                            </a:solidFill>
                            <a:latin typeface="Cambria Math" panose="02040503050406030204" pitchFamily="18" charset="0"/>
                          </a:rPr>
                        </m:ctrlPr>
                      </m:sSubPr>
                      <m:e>
                        <m:r>
                          <a:rPr lang="en-US" altLang="en-US" sz="2400" b="1" i="1" smtClean="0">
                            <a:solidFill>
                              <a:srgbClr val="C00000"/>
                            </a:solidFill>
                            <a:latin typeface="Cambria Math" panose="02040503050406030204" pitchFamily="18" charset="0"/>
                          </a:rPr>
                          <m:t>𝒃</m:t>
                        </m:r>
                      </m:e>
                      <m:sub>
                        <m:r>
                          <a:rPr lang="en-US" altLang="en-US" sz="2400" b="1" i="1" smtClean="0">
                            <a:solidFill>
                              <a:srgbClr val="C00000"/>
                            </a:solidFill>
                            <a:latin typeface="Cambria Math" panose="02040503050406030204" pitchFamily="18" charset="0"/>
                          </a:rPr>
                          <m:t>𝒋</m:t>
                        </m:r>
                      </m:sub>
                    </m:sSub>
                  </m:oMath>
                </a14:m>
                <a:r>
                  <a:rPr lang="en-US" altLang="en-US" sz="2400" dirty="0"/>
                  <a:t>.</a:t>
                </a:r>
              </a:p>
              <a:p>
                <a:pPr lvl="1">
                  <a:spcBef>
                    <a:spcPts val="400"/>
                  </a:spcBef>
                </a:pPr>
                <a:r>
                  <a:rPr lang="en-US" altLang="en-US" sz="2400" dirty="0"/>
                  <a:t>Use two anti-parallel edges instead of undirected edge, capacity </a:t>
                </a:r>
                <a14:m>
                  <m:oMath xmlns:m="http://schemas.openxmlformats.org/officeDocument/2006/math">
                    <m:sSub>
                      <m:sSubPr>
                        <m:ctrlPr>
                          <a:rPr kumimoji="0" lang="en-US" sz="2400" b="1" i="1" u="none" strike="noStrike" kern="1200" cap="none" spc="0" normalizeH="0" baseline="0" noProof="0" smtClean="0">
                            <a:ln>
                              <a:noFill/>
                            </a:ln>
                            <a:solidFill>
                              <a:srgbClr val="0066CC"/>
                            </a:solidFill>
                            <a:effectLst/>
                            <a:uLnTx/>
                            <a:uFillTx/>
                            <a:latin typeface="Cambria Math" panose="02040503050406030204" pitchFamily="18" charset="0"/>
                          </a:rPr>
                        </m:ctrlPr>
                      </m:sSubPr>
                      <m:e>
                        <m:r>
                          <a:rPr kumimoji="0" lang="en-US" sz="2400" b="1" i="1" u="none" strike="noStrike" kern="1200" cap="none" spc="0" normalizeH="0" baseline="0" noProof="0" smtClean="0">
                            <a:ln>
                              <a:noFill/>
                            </a:ln>
                            <a:solidFill>
                              <a:srgbClr val="0066CC"/>
                            </a:solidFill>
                            <a:effectLst/>
                            <a:uLnTx/>
                            <a:uFillTx/>
                            <a:latin typeface="Cambria Math" panose="02040503050406030204" pitchFamily="18" charset="0"/>
                          </a:rPr>
                          <m:t>𝒑</m:t>
                        </m:r>
                      </m:e>
                      <m:sub>
                        <m:r>
                          <a:rPr kumimoji="0" lang="en-US" sz="2400" b="1" i="1" u="none" strike="noStrike" kern="1200" cap="none" spc="0" normalizeH="0" baseline="0" noProof="0" smtClean="0">
                            <a:ln>
                              <a:noFill/>
                            </a:ln>
                            <a:solidFill>
                              <a:srgbClr val="0066CC"/>
                            </a:solidFill>
                            <a:effectLst/>
                            <a:uLnTx/>
                            <a:uFillTx/>
                            <a:latin typeface="Cambria Math" panose="02040503050406030204" pitchFamily="18" charset="0"/>
                          </a:rPr>
                          <m:t>𝒊𝒋</m:t>
                        </m:r>
                      </m:sub>
                    </m:sSub>
                  </m:oMath>
                </a14:m>
                <a:r>
                  <a:rPr lang="en-US" altLang="en-US" sz="2400" dirty="0"/>
                  <a:t>.</a:t>
                </a:r>
              </a:p>
              <a:p>
                <a:pPr lvl="1">
                  <a:spcBef>
                    <a:spcPts val="400"/>
                  </a:spcBef>
                </a:pPr>
                <a:r>
                  <a:rPr lang="en-US" altLang="en-US" sz="2400" b="1" dirty="0">
                    <a:solidFill>
                      <a:srgbClr val="0066CC"/>
                    </a:solidFill>
                  </a:rPr>
                  <a:t> </a:t>
                </a:r>
                <a14:m>
                  <m:oMath xmlns:m="http://schemas.openxmlformats.org/officeDocument/2006/math">
                    <m:r>
                      <a:rPr lang="en-US" altLang="en-US" sz="2400" b="1" i="1" dirty="0">
                        <a:solidFill>
                          <a:srgbClr val="0066CC"/>
                        </a:solidFill>
                        <a:latin typeface="Cambria Math" panose="02040503050406030204" pitchFamily="18" charset="0"/>
                      </a:rPr>
                      <m:t>𝑮</m:t>
                    </m:r>
                    <m:r>
                      <a:rPr lang="en-US" altLang="en-US" sz="2400" b="1" i="1" dirty="0">
                        <a:solidFill>
                          <a:srgbClr val="0066CC"/>
                        </a:solidFill>
                        <a:latin typeface="Cambria Math" panose="02040503050406030204" pitchFamily="18" charset="0"/>
                      </a:rPr>
                      <m:t>′ = (</m:t>
                    </m:r>
                    <m:r>
                      <a:rPr lang="en-US" altLang="en-US" sz="2400" b="1" i="1" dirty="0">
                        <a:solidFill>
                          <a:srgbClr val="0066CC"/>
                        </a:solidFill>
                        <a:latin typeface="Cambria Math" panose="02040503050406030204" pitchFamily="18" charset="0"/>
                      </a:rPr>
                      <m:t>𝑽</m:t>
                    </m:r>
                    <m:r>
                      <a:rPr lang="en-US" altLang="en-US" sz="2400" b="1" i="1" dirty="0">
                        <a:solidFill>
                          <a:srgbClr val="0066CC"/>
                        </a:solidFill>
                        <a:latin typeface="Cambria Math" panose="02040503050406030204" pitchFamily="18" charset="0"/>
                      </a:rPr>
                      <m:t>′, </m:t>
                    </m:r>
                    <m:r>
                      <a:rPr lang="en-US" altLang="en-US" sz="2400" b="1" i="1" dirty="0">
                        <a:solidFill>
                          <a:srgbClr val="0066CC"/>
                        </a:solidFill>
                        <a:latin typeface="Cambria Math" panose="02040503050406030204" pitchFamily="18" charset="0"/>
                      </a:rPr>
                      <m:t>𝑬</m:t>
                    </m:r>
                    <m:r>
                      <a:rPr lang="en-US" altLang="en-US" sz="2400" b="1" i="1" dirty="0">
                        <a:solidFill>
                          <a:srgbClr val="0066CC"/>
                        </a:solidFill>
                        <a:latin typeface="Cambria Math" panose="02040503050406030204" pitchFamily="18" charset="0"/>
                      </a:rPr>
                      <m:t>′)</m:t>
                    </m:r>
                  </m:oMath>
                </a14:m>
                <a:r>
                  <a:rPr lang="en-US" altLang="en-US" sz="2400" dirty="0"/>
                  <a:t>.</a:t>
                </a:r>
              </a:p>
              <a:p>
                <a:pPr lvl="1">
                  <a:spcBef>
                    <a:spcPts val="400"/>
                  </a:spcBef>
                </a:pPr>
                <a:endParaRPr lang="en-US" altLang="en-US" sz="2400" dirty="0"/>
              </a:p>
              <a:p>
                <a:pPr marL="457200" lvl="1" indent="0">
                  <a:buNone/>
                </a:pPr>
                <a:endParaRPr lang="en-US" altLang="en-US" dirty="0"/>
              </a:p>
            </p:txBody>
          </p:sp>
        </mc:Choice>
        <mc:Fallback>
          <p:sp>
            <p:nvSpPr>
              <p:cNvPr id="758787" name="Rectangle 3">
                <a:extLst>
                  <a:ext uri="{FF2B5EF4-FFF2-40B4-BE49-F238E27FC236}">
                    <a16:creationId xmlns:a16="http://schemas.microsoft.com/office/drawing/2014/main" id="{A4D008A9-4AB4-4B2C-A30C-895D87DAB44E}"/>
                  </a:ext>
                </a:extLst>
              </p:cNvPr>
              <p:cNvSpPr>
                <a:spLocks noGrp="1" noRot="1" noChangeAspect="1" noMove="1" noResize="1" noEditPoints="1" noAdjustHandles="1" noChangeArrowheads="1" noChangeShapeType="1" noTextEdit="1"/>
              </p:cNvSpPr>
              <p:nvPr>
                <p:ph type="body" idx="1"/>
              </p:nvPr>
            </p:nvSpPr>
            <p:spPr>
              <a:xfrm>
                <a:off x="628650" y="1429403"/>
                <a:ext cx="9855052" cy="5200045"/>
              </a:xfrm>
              <a:blipFill>
                <a:blip r:embed="rId3"/>
                <a:stretch>
                  <a:fillRect l="-928" t="-1639" r="-124"/>
                </a:stretch>
              </a:blipFill>
            </p:spPr>
            <p:txBody>
              <a:bodyPr/>
              <a:lstStyle/>
              <a:p>
                <a:r>
                  <a:rPr lang="en-US">
                    <a:noFill/>
                  </a:rPr>
                  <a:t> </a:t>
                </a:r>
              </a:p>
            </p:txBody>
          </p:sp>
        </mc:Fallback>
      </mc:AlternateContent>
      <p:sp>
        <p:nvSpPr>
          <p:cNvPr id="758788" name="Oval 4">
            <a:extLst>
              <a:ext uri="{FF2B5EF4-FFF2-40B4-BE49-F238E27FC236}">
                <a16:creationId xmlns:a16="http://schemas.microsoft.com/office/drawing/2014/main" id="{0E174DF7-0978-4C38-ACA5-5E686138F5FA}"/>
              </a:ext>
            </a:extLst>
          </p:cNvPr>
          <p:cNvSpPr>
            <a:spLocks noChangeAspect="1" noChangeArrowheads="1"/>
          </p:cNvSpPr>
          <p:nvPr/>
        </p:nvSpPr>
        <p:spPr bwMode="auto">
          <a:xfrm>
            <a:off x="2692005" y="4259387"/>
            <a:ext cx="273050" cy="274637"/>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b="1"/>
              <a:t>s</a:t>
            </a:r>
          </a:p>
        </p:txBody>
      </p:sp>
      <p:sp>
        <p:nvSpPr>
          <p:cNvPr id="758789" name="Oval 5">
            <a:extLst>
              <a:ext uri="{FF2B5EF4-FFF2-40B4-BE49-F238E27FC236}">
                <a16:creationId xmlns:a16="http://schemas.microsoft.com/office/drawing/2014/main" id="{E700BA23-42BC-43D1-869A-CDC78FF5127C}"/>
              </a:ext>
            </a:extLst>
          </p:cNvPr>
          <p:cNvSpPr>
            <a:spLocks noChangeAspect="1" noChangeArrowheads="1"/>
          </p:cNvSpPr>
          <p:nvPr/>
        </p:nvSpPr>
        <p:spPr bwMode="auto">
          <a:xfrm>
            <a:off x="9437515" y="4327493"/>
            <a:ext cx="273050" cy="274637"/>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b="1" dirty="0"/>
              <a:t>t</a:t>
            </a:r>
          </a:p>
        </p:txBody>
      </p:sp>
      <p:grpSp>
        <p:nvGrpSpPr>
          <p:cNvPr id="17" name="Group 16">
            <a:extLst>
              <a:ext uri="{FF2B5EF4-FFF2-40B4-BE49-F238E27FC236}">
                <a16:creationId xmlns:a16="http://schemas.microsoft.com/office/drawing/2014/main" id="{6D167C06-71D7-477B-AD45-73A14300D224}"/>
              </a:ext>
            </a:extLst>
          </p:cNvPr>
          <p:cNvGrpSpPr/>
          <p:nvPr/>
        </p:nvGrpSpPr>
        <p:grpSpPr>
          <a:xfrm>
            <a:off x="4299542" y="3343600"/>
            <a:ext cx="3313651" cy="2274614"/>
            <a:chOff x="4299542" y="3343600"/>
            <a:chExt cx="3313651" cy="2274614"/>
          </a:xfrm>
        </p:grpSpPr>
        <p:sp>
          <p:nvSpPr>
            <p:cNvPr id="758803" name="Oval 19">
              <a:extLst>
                <a:ext uri="{FF2B5EF4-FFF2-40B4-BE49-F238E27FC236}">
                  <a16:creationId xmlns:a16="http://schemas.microsoft.com/office/drawing/2014/main" id="{91EEF03F-85B5-4B8B-B44B-AC353276A000}"/>
                </a:ext>
              </a:extLst>
            </p:cNvPr>
            <p:cNvSpPr>
              <a:spLocks noChangeAspect="1" noChangeArrowheads="1"/>
            </p:cNvSpPr>
            <p:nvPr/>
          </p:nvSpPr>
          <p:spPr bwMode="auto">
            <a:xfrm>
              <a:off x="4299542"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05" name="Oval 21">
              <a:extLst>
                <a:ext uri="{FF2B5EF4-FFF2-40B4-BE49-F238E27FC236}">
                  <a16:creationId xmlns:a16="http://schemas.microsoft.com/office/drawing/2014/main" id="{2F51B2A7-A253-4FC0-BC01-6032113ABE8D}"/>
                </a:ext>
              </a:extLst>
            </p:cNvPr>
            <p:cNvSpPr>
              <a:spLocks noChangeAspect="1" noChangeArrowheads="1"/>
            </p:cNvSpPr>
            <p:nvPr/>
          </p:nvSpPr>
          <p:spPr bwMode="auto">
            <a:xfrm>
              <a:off x="5338579"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08" name="Oval 24">
              <a:extLst>
                <a:ext uri="{FF2B5EF4-FFF2-40B4-BE49-F238E27FC236}">
                  <a16:creationId xmlns:a16="http://schemas.microsoft.com/office/drawing/2014/main" id="{408147D4-32FE-4F26-9D83-66F7A0961C10}"/>
                </a:ext>
              </a:extLst>
            </p:cNvPr>
            <p:cNvSpPr>
              <a:spLocks noChangeAspect="1" noChangeArrowheads="1"/>
            </p:cNvSpPr>
            <p:nvPr/>
          </p:nvSpPr>
          <p:spPr bwMode="auto">
            <a:xfrm>
              <a:off x="6398581" y="3343600"/>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10" name="Oval 26">
              <a:extLst>
                <a:ext uri="{FF2B5EF4-FFF2-40B4-BE49-F238E27FC236}">
                  <a16:creationId xmlns:a16="http://schemas.microsoft.com/office/drawing/2014/main" id="{E64784DA-A4AC-40DC-A4D3-8A19FCCB9F52}"/>
                </a:ext>
              </a:extLst>
            </p:cNvPr>
            <p:cNvSpPr>
              <a:spLocks noChangeAspect="1" noChangeArrowheads="1"/>
            </p:cNvSpPr>
            <p:nvPr/>
          </p:nvSpPr>
          <p:spPr bwMode="auto">
            <a:xfrm>
              <a:off x="7438929" y="3343600"/>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18" name="Oval 34">
              <a:extLst>
                <a:ext uri="{FF2B5EF4-FFF2-40B4-BE49-F238E27FC236}">
                  <a16:creationId xmlns:a16="http://schemas.microsoft.com/office/drawing/2014/main" id="{38919EB2-96FC-4659-A7C4-689F723AD029}"/>
                </a:ext>
              </a:extLst>
            </p:cNvPr>
            <p:cNvSpPr>
              <a:spLocks noChangeAspect="1" noChangeArrowheads="1"/>
            </p:cNvSpPr>
            <p:nvPr/>
          </p:nvSpPr>
          <p:spPr bwMode="auto">
            <a:xfrm>
              <a:off x="4299542"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0" name="Oval 36">
              <a:extLst>
                <a:ext uri="{FF2B5EF4-FFF2-40B4-BE49-F238E27FC236}">
                  <a16:creationId xmlns:a16="http://schemas.microsoft.com/office/drawing/2014/main" id="{9C64EB3A-E41C-41F9-A086-9D1BC38DEF37}"/>
                </a:ext>
              </a:extLst>
            </p:cNvPr>
            <p:cNvSpPr>
              <a:spLocks noChangeAspect="1" noChangeArrowheads="1"/>
            </p:cNvSpPr>
            <p:nvPr/>
          </p:nvSpPr>
          <p:spPr bwMode="auto">
            <a:xfrm>
              <a:off x="5338579"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i</a:t>
              </a:r>
            </a:p>
          </p:txBody>
        </p:sp>
        <p:sp>
          <p:nvSpPr>
            <p:cNvPr id="758821" name="Oval 37">
              <a:extLst>
                <a:ext uri="{FF2B5EF4-FFF2-40B4-BE49-F238E27FC236}">
                  <a16:creationId xmlns:a16="http://schemas.microsoft.com/office/drawing/2014/main" id="{2098D000-CAE0-4450-8F8B-5BA53BFD2690}"/>
                </a:ext>
              </a:extLst>
            </p:cNvPr>
            <p:cNvSpPr>
              <a:spLocks noChangeAspect="1" noChangeArrowheads="1"/>
            </p:cNvSpPr>
            <p:nvPr/>
          </p:nvSpPr>
          <p:spPr bwMode="auto">
            <a:xfrm>
              <a:off x="6398581" y="4356433"/>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200"/>
                <a:t>j</a:t>
              </a:r>
            </a:p>
          </p:txBody>
        </p:sp>
        <p:sp>
          <p:nvSpPr>
            <p:cNvPr id="758823" name="Oval 39">
              <a:extLst>
                <a:ext uri="{FF2B5EF4-FFF2-40B4-BE49-F238E27FC236}">
                  <a16:creationId xmlns:a16="http://schemas.microsoft.com/office/drawing/2014/main" id="{49C9023C-EAFA-4095-9FCA-425B44E86B81}"/>
                </a:ext>
              </a:extLst>
            </p:cNvPr>
            <p:cNvSpPr>
              <a:spLocks noChangeAspect="1" noChangeArrowheads="1"/>
            </p:cNvSpPr>
            <p:nvPr/>
          </p:nvSpPr>
          <p:spPr bwMode="auto">
            <a:xfrm>
              <a:off x="7438929" y="4356433"/>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5" name="Oval 41">
              <a:extLst>
                <a:ext uri="{FF2B5EF4-FFF2-40B4-BE49-F238E27FC236}">
                  <a16:creationId xmlns:a16="http://schemas.microsoft.com/office/drawing/2014/main" id="{CA9FC2CA-7B19-48F5-8C1E-5E4EE9E8D324}"/>
                </a:ext>
              </a:extLst>
            </p:cNvPr>
            <p:cNvSpPr>
              <a:spLocks noChangeAspect="1" noChangeArrowheads="1"/>
            </p:cNvSpPr>
            <p:nvPr/>
          </p:nvSpPr>
          <p:spPr bwMode="auto">
            <a:xfrm>
              <a:off x="4299542"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7" name="Oval 43">
              <a:extLst>
                <a:ext uri="{FF2B5EF4-FFF2-40B4-BE49-F238E27FC236}">
                  <a16:creationId xmlns:a16="http://schemas.microsoft.com/office/drawing/2014/main" id="{B2CF4E4D-7DB2-4ECF-A7F5-FE3EAD10F774}"/>
                </a:ext>
              </a:extLst>
            </p:cNvPr>
            <p:cNvSpPr>
              <a:spLocks noChangeAspect="1" noChangeArrowheads="1"/>
            </p:cNvSpPr>
            <p:nvPr/>
          </p:nvSpPr>
          <p:spPr bwMode="auto">
            <a:xfrm>
              <a:off x="5338579"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28" name="Oval 44">
              <a:extLst>
                <a:ext uri="{FF2B5EF4-FFF2-40B4-BE49-F238E27FC236}">
                  <a16:creationId xmlns:a16="http://schemas.microsoft.com/office/drawing/2014/main" id="{307BCD4C-E077-43E9-BB32-35EB23FBF9D1}"/>
                </a:ext>
              </a:extLst>
            </p:cNvPr>
            <p:cNvSpPr>
              <a:spLocks noChangeAspect="1" noChangeArrowheads="1"/>
            </p:cNvSpPr>
            <p:nvPr/>
          </p:nvSpPr>
          <p:spPr bwMode="auto">
            <a:xfrm>
              <a:off x="6398581" y="5442639"/>
              <a:ext cx="175575"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sp>
          <p:nvSpPr>
            <p:cNvPr id="758830" name="Oval 46">
              <a:extLst>
                <a:ext uri="{FF2B5EF4-FFF2-40B4-BE49-F238E27FC236}">
                  <a16:creationId xmlns:a16="http://schemas.microsoft.com/office/drawing/2014/main" id="{4EEA11ED-7DD1-415D-B594-1FED00AFAD01}"/>
                </a:ext>
              </a:extLst>
            </p:cNvPr>
            <p:cNvSpPr>
              <a:spLocks noChangeAspect="1" noChangeArrowheads="1"/>
            </p:cNvSpPr>
            <p:nvPr/>
          </p:nvSpPr>
          <p:spPr bwMode="auto">
            <a:xfrm>
              <a:off x="7438929" y="5442639"/>
              <a:ext cx="174264" cy="17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400"/>
            </a:p>
          </p:txBody>
        </p:sp>
        <p:cxnSp>
          <p:nvCxnSpPr>
            <p:cNvPr id="4" name="Connector: Curved 3">
              <a:extLst>
                <a:ext uri="{FF2B5EF4-FFF2-40B4-BE49-F238E27FC236}">
                  <a16:creationId xmlns:a16="http://schemas.microsoft.com/office/drawing/2014/main" id="{13DB4B43-19EA-401E-8483-78B7CCF1DA3E}"/>
                </a:ext>
              </a:extLst>
            </p:cNvPr>
            <p:cNvCxnSpPr>
              <a:stCxn id="758803" idx="7"/>
              <a:endCxn id="758805" idx="1"/>
            </p:cNvCxnSpPr>
            <p:nvPr/>
          </p:nvCxnSpPr>
          <p:spPr bwMode="auto">
            <a:xfrm rot="5400000" flipH="1" flipV="1">
              <a:off x="4906288" y="2911310"/>
              <a:ext cx="12700" cy="916005"/>
            </a:xfrm>
            <a:prstGeom prst="curvedConnector3">
              <a:avLst>
                <a:gd name="adj1" fmla="val 12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Connector: Curved 51">
              <a:extLst>
                <a:ext uri="{FF2B5EF4-FFF2-40B4-BE49-F238E27FC236}">
                  <a16:creationId xmlns:a16="http://schemas.microsoft.com/office/drawing/2014/main" id="{643838BA-98F1-4B5E-9881-F5D48C8CCA50}"/>
                </a:ext>
              </a:extLst>
            </p:cNvPr>
            <p:cNvCxnSpPr>
              <a:stCxn id="758805" idx="7"/>
              <a:endCxn id="758808" idx="1"/>
            </p:cNvCxnSpPr>
            <p:nvPr/>
          </p:nvCxnSpPr>
          <p:spPr bwMode="auto">
            <a:xfrm rot="5400000" flipH="1" flipV="1">
              <a:off x="5956367" y="2901387"/>
              <a:ext cx="12700" cy="935851"/>
            </a:xfrm>
            <a:prstGeom prst="curvedConnector3">
              <a:avLst>
                <a:gd name="adj1" fmla="val 1102441"/>
              </a:avLst>
            </a:prstGeom>
            <a:noFill/>
            <a:ln w="5715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Connector: Curved 58">
              <a:extLst>
                <a:ext uri="{FF2B5EF4-FFF2-40B4-BE49-F238E27FC236}">
                  <a16:creationId xmlns:a16="http://schemas.microsoft.com/office/drawing/2014/main" id="{CC2F714C-64D9-4316-9328-331066781F52}"/>
                </a:ext>
              </a:extLst>
            </p:cNvPr>
            <p:cNvCxnSpPr/>
            <p:nvPr/>
          </p:nvCxnSpPr>
          <p:spPr bwMode="auto">
            <a:xfrm rot="5400000" flipH="1" flipV="1">
              <a:off x="7000193" y="291973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Connector: Curved 59">
              <a:extLst>
                <a:ext uri="{FF2B5EF4-FFF2-40B4-BE49-F238E27FC236}">
                  <a16:creationId xmlns:a16="http://schemas.microsoft.com/office/drawing/2014/main" id="{ADBC4B68-4187-410C-B3D0-41B292CEC147}"/>
                </a:ext>
              </a:extLst>
            </p:cNvPr>
            <p:cNvCxnSpPr/>
            <p:nvPr/>
          </p:nvCxnSpPr>
          <p:spPr bwMode="auto">
            <a:xfrm rot="5400000" flipH="1" flipV="1">
              <a:off x="6984308" y="3948968"/>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Connector: Curved 60">
              <a:extLst>
                <a:ext uri="{FF2B5EF4-FFF2-40B4-BE49-F238E27FC236}">
                  <a16:creationId xmlns:a16="http://schemas.microsoft.com/office/drawing/2014/main" id="{8AA40013-0500-41F0-B289-BFBEC1AF3E54}"/>
                </a:ext>
              </a:extLst>
            </p:cNvPr>
            <p:cNvCxnSpPr/>
            <p:nvPr/>
          </p:nvCxnSpPr>
          <p:spPr bwMode="auto">
            <a:xfrm rot="5400000" flipH="1" flipV="1">
              <a:off x="6968423" y="497820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Connector: Curved 61">
              <a:extLst>
                <a:ext uri="{FF2B5EF4-FFF2-40B4-BE49-F238E27FC236}">
                  <a16:creationId xmlns:a16="http://schemas.microsoft.com/office/drawing/2014/main" id="{392920CA-2AAF-4B5B-B276-9B0C713BB0DF}"/>
                </a:ext>
              </a:extLst>
            </p:cNvPr>
            <p:cNvCxnSpPr/>
            <p:nvPr/>
          </p:nvCxnSpPr>
          <p:spPr bwMode="auto">
            <a:xfrm rot="5400000" flipH="1" flipV="1">
              <a:off x="5959845" y="501963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Connector: Curved 62">
              <a:extLst>
                <a:ext uri="{FF2B5EF4-FFF2-40B4-BE49-F238E27FC236}">
                  <a16:creationId xmlns:a16="http://schemas.microsoft.com/office/drawing/2014/main" id="{74C5F1F5-840D-4BB7-937E-E100D6ED03B5}"/>
                </a:ext>
              </a:extLst>
            </p:cNvPr>
            <p:cNvCxnSpPr/>
            <p:nvPr/>
          </p:nvCxnSpPr>
          <p:spPr bwMode="auto">
            <a:xfrm rot="5400000" flipH="1" flipV="1">
              <a:off x="4899843" y="5006929"/>
              <a:ext cx="12700" cy="935851"/>
            </a:xfrm>
            <a:prstGeom prst="curvedConnector3">
              <a:avLst>
                <a:gd name="adj1" fmla="val 1102441"/>
              </a:avLst>
            </a:prstGeom>
            <a:noFill/>
            <a:ln w="5715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Connector: Curved 63">
              <a:extLst>
                <a:ext uri="{FF2B5EF4-FFF2-40B4-BE49-F238E27FC236}">
                  <a16:creationId xmlns:a16="http://schemas.microsoft.com/office/drawing/2014/main" id="{0903259E-DC8C-4E23-8299-12D02F89E60D}"/>
                </a:ext>
              </a:extLst>
            </p:cNvPr>
            <p:cNvCxnSpPr/>
            <p:nvPr/>
          </p:nvCxnSpPr>
          <p:spPr bwMode="auto">
            <a:xfrm rot="5400000" flipH="1" flipV="1">
              <a:off x="4883958" y="395531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Connector: Curved 65">
              <a:extLst>
                <a:ext uri="{FF2B5EF4-FFF2-40B4-BE49-F238E27FC236}">
                  <a16:creationId xmlns:a16="http://schemas.microsoft.com/office/drawing/2014/main" id="{3925CB39-220B-412C-B0E1-A3960EAAF421}"/>
                </a:ext>
              </a:extLst>
            </p:cNvPr>
            <p:cNvCxnSpPr/>
            <p:nvPr/>
          </p:nvCxnSpPr>
          <p:spPr bwMode="auto">
            <a:xfrm rot="5400000" flipH="1" flipV="1">
              <a:off x="5959845" y="3955317"/>
              <a:ext cx="12700" cy="935851"/>
            </a:xfrm>
            <a:prstGeom prst="curvedConnector3">
              <a:avLst>
                <a:gd name="adj1" fmla="val 1102441"/>
              </a:avLst>
            </a:prstGeom>
            <a:noFill/>
            <a:ln w="5715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Connector: Curved 67">
              <a:extLst>
                <a:ext uri="{FF2B5EF4-FFF2-40B4-BE49-F238E27FC236}">
                  <a16:creationId xmlns:a16="http://schemas.microsoft.com/office/drawing/2014/main" id="{135A1ECA-3A44-4C19-9892-72F58CED4D94}"/>
                </a:ext>
              </a:extLst>
            </p:cNvPr>
            <p:cNvCxnSpPr/>
            <p:nvPr/>
          </p:nvCxnSpPr>
          <p:spPr bwMode="auto">
            <a:xfrm rot="16200000" flipH="1" flipV="1">
              <a:off x="5925797" y="507003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Connector: Curved 68">
              <a:extLst>
                <a:ext uri="{FF2B5EF4-FFF2-40B4-BE49-F238E27FC236}">
                  <a16:creationId xmlns:a16="http://schemas.microsoft.com/office/drawing/2014/main" id="{FDA1E6ED-337C-4520-9519-BE0AA7997C6E}"/>
                </a:ext>
              </a:extLst>
            </p:cNvPr>
            <p:cNvCxnSpPr/>
            <p:nvPr/>
          </p:nvCxnSpPr>
          <p:spPr bwMode="auto">
            <a:xfrm rot="16200000" flipH="1" flipV="1">
              <a:off x="4881971" y="505169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Connector: Curved 69">
              <a:extLst>
                <a:ext uri="{FF2B5EF4-FFF2-40B4-BE49-F238E27FC236}">
                  <a16:creationId xmlns:a16="http://schemas.microsoft.com/office/drawing/2014/main" id="{CA7C1822-A117-4D59-8AD2-498E8076F753}"/>
                </a:ext>
              </a:extLst>
            </p:cNvPr>
            <p:cNvCxnSpPr/>
            <p:nvPr/>
          </p:nvCxnSpPr>
          <p:spPr bwMode="auto">
            <a:xfrm rot="16200000" flipH="1" flipV="1">
              <a:off x="4897856" y="4022455"/>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Connector: Curved 70">
              <a:extLst>
                <a:ext uri="{FF2B5EF4-FFF2-40B4-BE49-F238E27FC236}">
                  <a16:creationId xmlns:a16="http://schemas.microsoft.com/office/drawing/2014/main" id="{8A59ABA8-EA11-45D1-A241-106C9EED615D}"/>
                </a:ext>
              </a:extLst>
            </p:cNvPr>
            <p:cNvCxnSpPr/>
            <p:nvPr/>
          </p:nvCxnSpPr>
          <p:spPr bwMode="auto">
            <a:xfrm rot="16200000" flipH="1" flipV="1">
              <a:off x="4913741" y="299321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Connector: Curved 71">
              <a:extLst>
                <a:ext uri="{FF2B5EF4-FFF2-40B4-BE49-F238E27FC236}">
                  <a16:creationId xmlns:a16="http://schemas.microsoft.com/office/drawing/2014/main" id="{3F69142E-07E9-4132-8080-D014BF7E4D07}"/>
                </a:ext>
              </a:extLst>
            </p:cNvPr>
            <p:cNvCxnSpPr/>
            <p:nvPr/>
          </p:nvCxnSpPr>
          <p:spPr bwMode="auto">
            <a:xfrm rot="16200000" flipH="1" flipV="1">
              <a:off x="5922319" y="295179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Connector: Curved 72">
              <a:extLst>
                <a:ext uri="{FF2B5EF4-FFF2-40B4-BE49-F238E27FC236}">
                  <a16:creationId xmlns:a16="http://schemas.microsoft.com/office/drawing/2014/main" id="{E3551D0C-A32C-464A-B0D3-F43690BB4B51}"/>
                </a:ext>
              </a:extLst>
            </p:cNvPr>
            <p:cNvCxnSpPr/>
            <p:nvPr/>
          </p:nvCxnSpPr>
          <p:spPr bwMode="auto">
            <a:xfrm rot="16200000" flipH="1" flipV="1">
              <a:off x="6982321" y="2964494"/>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Connector: Curved 73">
              <a:extLst>
                <a:ext uri="{FF2B5EF4-FFF2-40B4-BE49-F238E27FC236}">
                  <a16:creationId xmlns:a16="http://schemas.microsoft.com/office/drawing/2014/main" id="{D866D7B0-38B7-4979-ABAF-014B9FE81B33}"/>
                </a:ext>
              </a:extLst>
            </p:cNvPr>
            <p:cNvCxnSpPr/>
            <p:nvPr/>
          </p:nvCxnSpPr>
          <p:spPr bwMode="auto">
            <a:xfrm rot="16200000" flipH="1" flipV="1">
              <a:off x="6998206" y="401610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Connector: Curved 75">
              <a:extLst>
                <a:ext uri="{FF2B5EF4-FFF2-40B4-BE49-F238E27FC236}">
                  <a16:creationId xmlns:a16="http://schemas.microsoft.com/office/drawing/2014/main" id="{998E66D2-0308-4B79-A204-F04E7340E324}"/>
                </a:ext>
              </a:extLst>
            </p:cNvPr>
            <p:cNvCxnSpPr/>
            <p:nvPr/>
          </p:nvCxnSpPr>
          <p:spPr bwMode="auto">
            <a:xfrm rot="16200000" flipH="1" flipV="1">
              <a:off x="7014091" y="5067718"/>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Connector: Curved 76">
              <a:extLst>
                <a:ext uri="{FF2B5EF4-FFF2-40B4-BE49-F238E27FC236}">
                  <a16:creationId xmlns:a16="http://schemas.microsoft.com/office/drawing/2014/main" id="{549AFF00-005D-469A-ACD8-648DF83A4CB4}"/>
                </a:ext>
              </a:extLst>
            </p:cNvPr>
            <p:cNvCxnSpPr/>
            <p:nvPr/>
          </p:nvCxnSpPr>
          <p:spPr bwMode="auto">
            <a:xfrm rot="16200000" flipH="1" flipV="1">
              <a:off x="5922319" y="401610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Connector: Curved 80">
              <a:extLst>
                <a:ext uri="{FF2B5EF4-FFF2-40B4-BE49-F238E27FC236}">
                  <a16:creationId xmlns:a16="http://schemas.microsoft.com/office/drawing/2014/main" id="{B8C3E1FA-041E-400C-B02B-0A73B3FA64D9}"/>
                </a:ext>
              </a:extLst>
            </p:cNvPr>
            <p:cNvCxnSpPr/>
            <p:nvPr/>
          </p:nvCxnSpPr>
          <p:spPr bwMode="auto">
            <a:xfrm rot="10800000" flipH="1" flipV="1">
              <a:off x="5428302" y="4523890"/>
              <a:ext cx="12700" cy="935851"/>
            </a:xfrm>
            <a:prstGeom prst="curvedConnector3">
              <a:avLst>
                <a:gd name="adj1" fmla="val 1102441"/>
              </a:avLst>
            </a:prstGeom>
            <a:noFill/>
            <a:ln w="5715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Connector: Curved 81">
              <a:extLst>
                <a:ext uri="{FF2B5EF4-FFF2-40B4-BE49-F238E27FC236}">
                  <a16:creationId xmlns:a16="http://schemas.microsoft.com/office/drawing/2014/main" id="{DB0D9BB0-5C2D-49F8-A138-35D9544E6022}"/>
                </a:ext>
              </a:extLst>
            </p:cNvPr>
            <p:cNvCxnSpPr/>
            <p:nvPr/>
          </p:nvCxnSpPr>
          <p:spPr bwMode="auto">
            <a:xfrm rot="10800000" flipH="1" flipV="1">
              <a:off x="4385652" y="4508184"/>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Connector: Curved 82">
              <a:extLst>
                <a:ext uri="{FF2B5EF4-FFF2-40B4-BE49-F238E27FC236}">
                  <a16:creationId xmlns:a16="http://schemas.microsoft.com/office/drawing/2014/main" id="{FAD23BC5-08A7-4E6F-99B2-BA4E07FC852D}"/>
                </a:ext>
              </a:extLst>
            </p:cNvPr>
            <p:cNvCxnSpPr/>
            <p:nvPr/>
          </p:nvCxnSpPr>
          <p:spPr bwMode="auto">
            <a:xfrm rot="10800000" flipH="1" flipV="1">
              <a:off x="4364615" y="343359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Connector: Curved 87">
              <a:extLst>
                <a:ext uri="{FF2B5EF4-FFF2-40B4-BE49-F238E27FC236}">
                  <a16:creationId xmlns:a16="http://schemas.microsoft.com/office/drawing/2014/main" id="{0CC264B4-627B-4893-94AE-113B96EBD85B}"/>
                </a:ext>
              </a:extLst>
            </p:cNvPr>
            <p:cNvCxnSpPr/>
            <p:nvPr/>
          </p:nvCxnSpPr>
          <p:spPr bwMode="auto">
            <a:xfrm rot="10800000" flipH="1" flipV="1">
              <a:off x="5422546" y="3423045"/>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Connector: Curved 90">
              <a:extLst>
                <a:ext uri="{FF2B5EF4-FFF2-40B4-BE49-F238E27FC236}">
                  <a16:creationId xmlns:a16="http://schemas.microsoft.com/office/drawing/2014/main" id="{EEB9EC04-E86C-4CC1-8CEB-ACBB3082B330}"/>
                </a:ext>
              </a:extLst>
            </p:cNvPr>
            <p:cNvCxnSpPr/>
            <p:nvPr/>
          </p:nvCxnSpPr>
          <p:spPr bwMode="auto">
            <a:xfrm flipH="1" flipV="1">
              <a:off x="4355426" y="4489258"/>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Connector: Curved 92">
              <a:extLst>
                <a:ext uri="{FF2B5EF4-FFF2-40B4-BE49-F238E27FC236}">
                  <a16:creationId xmlns:a16="http://schemas.microsoft.com/office/drawing/2014/main" id="{32CCF0DF-6764-4EA6-B346-282AE05B81B9}"/>
                </a:ext>
              </a:extLst>
            </p:cNvPr>
            <p:cNvCxnSpPr/>
            <p:nvPr/>
          </p:nvCxnSpPr>
          <p:spPr bwMode="auto">
            <a:xfrm flipH="1" flipV="1">
              <a:off x="4373769" y="3445432"/>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Connector: Curved 93">
              <a:extLst>
                <a:ext uri="{FF2B5EF4-FFF2-40B4-BE49-F238E27FC236}">
                  <a16:creationId xmlns:a16="http://schemas.microsoft.com/office/drawing/2014/main" id="{6E832B4F-16E1-4F30-B77D-897FF9F45876}"/>
                </a:ext>
              </a:extLst>
            </p:cNvPr>
            <p:cNvCxnSpPr/>
            <p:nvPr/>
          </p:nvCxnSpPr>
          <p:spPr bwMode="auto">
            <a:xfrm flipH="1" flipV="1">
              <a:off x="5448049" y="346749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Connector: Curved 78">
              <a:extLst>
                <a:ext uri="{FF2B5EF4-FFF2-40B4-BE49-F238E27FC236}">
                  <a16:creationId xmlns:a16="http://schemas.microsoft.com/office/drawing/2014/main" id="{F5C50087-6860-4F03-B68B-F1EEBFD48DCF}"/>
                </a:ext>
              </a:extLst>
            </p:cNvPr>
            <p:cNvCxnSpPr/>
            <p:nvPr/>
          </p:nvCxnSpPr>
          <p:spPr bwMode="auto">
            <a:xfrm rot="10800000" flipH="1" flipV="1">
              <a:off x="6513515" y="3469653"/>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Connector: Curved 79">
              <a:extLst>
                <a:ext uri="{FF2B5EF4-FFF2-40B4-BE49-F238E27FC236}">
                  <a16:creationId xmlns:a16="http://schemas.microsoft.com/office/drawing/2014/main" id="{9B1D0C9E-E074-44D8-AADB-D4999A2EA3DF}"/>
                </a:ext>
              </a:extLst>
            </p:cNvPr>
            <p:cNvCxnSpPr/>
            <p:nvPr/>
          </p:nvCxnSpPr>
          <p:spPr bwMode="auto">
            <a:xfrm rot="10800000" flipH="1" flipV="1">
              <a:off x="6508503" y="450535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Connector: Curved 94">
              <a:extLst>
                <a:ext uri="{FF2B5EF4-FFF2-40B4-BE49-F238E27FC236}">
                  <a16:creationId xmlns:a16="http://schemas.microsoft.com/office/drawing/2014/main" id="{AD6795F1-6654-44D0-9A5D-C8C20C2ABE8D}"/>
                </a:ext>
              </a:extLst>
            </p:cNvPr>
            <p:cNvCxnSpPr/>
            <p:nvPr/>
          </p:nvCxnSpPr>
          <p:spPr bwMode="auto">
            <a:xfrm flipH="1" flipV="1">
              <a:off x="6432245" y="3477202"/>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Connector: Curved 95">
              <a:extLst>
                <a:ext uri="{FF2B5EF4-FFF2-40B4-BE49-F238E27FC236}">
                  <a16:creationId xmlns:a16="http://schemas.microsoft.com/office/drawing/2014/main" id="{41E6EF9D-FFA4-4765-BDFF-A08C6010B5B2}"/>
                </a:ext>
              </a:extLst>
            </p:cNvPr>
            <p:cNvCxnSpPr/>
            <p:nvPr/>
          </p:nvCxnSpPr>
          <p:spPr bwMode="auto">
            <a:xfrm flipH="1" flipV="1">
              <a:off x="6423127" y="450535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Connector: Curved 96">
              <a:extLst>
                <a:ext uri="{FF2B5EF4-FFF2-40B4-BE49-F238E27FC236}">
                  <a16:creationId xmlns:a16="http://schemas.microsoft.com/office/drawing/2014/main" id="{20344128-BD64-49A9-8070-D323900D18AC}"/>
                </a:ext>
              </a:extLst>
            </p:cNvPr>
            <p:cNvCxnSpPr/>
            <p:nvPr/>
          </p:nvCxnSpPr>
          <p:spPr bwMode="auto">
            <a:xfrm flipH="1" flipV="1">
              <a:off x="5395841" y="4497595"/>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 name="Connector: Curved 103">
              <a:extLst>
                <a:ext uri="{FF2B5EF4-FFF2-40B4-BE49-F238E27FC236}">
                  <a16:creationId xmlns:a16="http://schemas.microsoft.com/office/drawing/2014/main" id="{49C9D7C2-E41B-45E2-9A45-F97A9C26AE39}"/>
                </a:ext>
              </a:extLst>
            </p:cNvPr>
            <p:cNvCxnSpPr/>
            <p:nvPr/>
          </p:nvCxnSpPr>
          <p:spPr bwMode="auto">
            <a:xfrm rot="10800000" flipH="1" flipV="1">
              <a:off x="7541708" y="3476520"/>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5" name="Connector: Curved 104">
              <a:extLst>
                <a:ext uri="{FF2B5EF4-FFF2-40B4-BE49-F238E27FC236}">
                  <a16:creationId xmlns:a16="http://schemas.microsoft.com/office/drawing/2014/main" id="{8108F37A-3B66-492A-AB1F-B3B3CC8F4CF5}"/>
                </a:ext>
              </a:extLst>
            </p:cNvPr>
            <p:cNvCxnSpPr/>
            <p:nvPr/>
          </p:nvCxnSpPr>
          <p:spPr bwMode="auto">
            <a:xfrm rot="10800000" flipH="1" flipV="1">
              <a:off x="7523365" y="4520346"/>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6" name="Connector: Curved 105">
              <a:extLst>
                <a:ext uri="{FF2B5EF4-FFF2-40B4-BE49-F238E27FC236}">
                  <a16:creationId xmlns:a16="http://schemas.microsoft.com/office/drawing/2014/main" id="{0B463F2F-4BB3-4933-A6EE-EE31952CD772}"/>
                </a:ext>
              </a:extLst>
            </p:cNvPr>
            <p:cNvCxnSpPr/>
            <p:nvPr/>
          </p:nvCxnSpPr>
          <p:spPr bwMode="auto">
            <a:xfrm flipH="1" flipV="1">
              <a:off x="7460438" y="3484069"/>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7" name="Connector: Curved 106">
              <a:extLst>
                <a:ext uri="{FF2B5EF4-FFF2-40B4-BE49-F238E27FC236}">
                  <a16:creationId xmlns:a16="http://schemas.microsoft.com/office/drawing/2014/main" id="{68BD62E8-29E0-4C68-9E84-4294B5F1A6D8}"/>
                </a:ext>
              </a:extLst>
            </p:cNvPr>
            <p:cNvCxnSpPr/>
            <p:nvPr/>
          </p:nvCxnSpPr>
          <p:spPr bwMode="auto">
            <a:xfrm flipH="1" flipV="1">
              <a:off x="7501862" y="4492647"/>
              <a:ext cx="12700" cy="935851"/>
            </a:xfrm>
            <a:prstGeom prst="curvedConnector3">
              <a:avLst>
                <a:gd name="adj1" fmla="val 1102441"/>
              </a:avLst>
            </a:prstGeom>
            <a:noFill/>
            <a:ln w="1905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8" name="Connector: Curved 17">
            <a:extLst>
              <a:ext uri="{FF2B5EF4-FFF2-40B4-BE49-F238E27FC236}">
                <a16:creationId xmlns:a16="http://schemas.microsoft.com/office/drawing/2014/main" id="{C5B51F52-4D3B-4258-9BC8-0778C58D2023}"/>
              </a:ext>
            </a:extLst>
          </p:cNvPr>
          <p:cNvCxnSpPr>
            <a:stCxn id="758788" idx="7"/>
            <a:endCxn id="758820" idx="1"/>
          </p:cNvCxnSpPr>
          <p:nvPr/>
        </p:nvCxnSpPr>
        <p:spPr bwMode="auto">
          <a:xfrm rot="16200000" flipH="1">
            <a:off x="4103410" y="3121265"/>
            <a:ext cx="82538" cy="2439223"/>
          </a:xfrm>
          <a:prstGeom prst="curvedConnector3">
            <a:avLst>
              <a:gd name="adj1" fmla="val -325692"/>
            </a:avLst>
          </a:prstGeom>
          <a:noFill/>
          <a:ln w="38100">
            <a:solidFill>
              <a:srgbClr val="0066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CFBD06B-6762-482F-9DAC-A3B0358EA06D}"/>
                  </a:ext>
                </a:extLst>
              </p:cNvPr>
              <p:cNvSpPr txBox="1"/>
              <p:nvPr/>
            </p:nvSpPr>
            <p:spPr>
              <a:xfrm>
                <a:off x="3559915" y="3853272"/>
                <a:ext cx="452303" cy="369332"/>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00"/>
                              </a:solidFill>
                              <a:latin typeface="Cambria Math" panose="02040503050406030204" pitchFamily="18" charset="0"/>
                            </a:rPr>
                          </m:ctrlPr>
                        </m:sSubPr>
                        <m:e>
                          <m:r>
                            <a:rPr lang="en-US" b="1" i="1" smtClean="0">
                              <a:solidFill>
                                <a:srgbClr val="006600"/>
                              </a:solidFill>
                              <a:latin typeface="Cambria Math" panose="02040503050406030204" pitchFamily="18" charset="0"/>
                            </a:rPr>
                            <m:t>𝒂</m:t>
                          </m:r>
                        </m:e>
                        <m:sub>
                          <m:r>
                            <a:rPr lang="en-US" b="1" i="1" smtClean="0">
                              <a:solidFill>
                                <a:srgbClr val="006600"/>
                              </a:solidFill>
                              <a:latin typeface="Cambria Math" panose="02040503050406030204" pitchFamily="18" charset="0"/>
                            </a:rPr>
                            <m:t>𝒊</m:t>
                          </m:r>
                        </m:sub>
                      </m:sSub>
                    </m:oMath>
                  </m:oMathPara>
                </a14:m>
                <a:endParaRPr lang="en-US" b="1" dirty="0"/>
              </a:p>
            </p:txBody>
          </p:sp>
        </mc:Choice>
        <mc:Fallback xmlns="">
          <p:sp>
            <p:nvSpPr>
              <p:cNvPr id="55" name="TextBox 54">
                <a:extLst>
                  <a:ext uri="{FF2B5EF4-FFF2-40B4-BE49-F238E27FC236}">
                    <a16:creationId xmlns:a16="http://schemas.microsoft.com/office/drawing/2014/main" id="{2CFBD06B-6762-482F-9DAC-A3B0358EA06D}"/>
                  </a:ext>
                </a:extLst>
              </p:cNvPr>
              <p:cNvSpPr txBox="1">
                <a:spLocks noRot="1" noChangeAspect="1" noMove="1" noResize="1" noEditPoints="1" noAdjustHandles="1" noChangeArrowheads="1" noChangeShapeType="1" noTextEdit="1"/>
              </p:cNvSpPr>
              <p:nvPr/>
            </p:nvSpPr>
            <p:spPr>
              <a:xfrm>
                <a:off x="3559915" y="3853272"/>
                <a:ext cx="452303" cy="369332"/>
              </a:xfrm>
              <a:prstGeom prst="rect">
                <a:avLst/>
              </a:prstGeom>
              <a:blipFill>
                <a:blip r:embed="rId4"/>
                <a:stretch>
                  <a:fillRect/>
                </a:stretch>
              </a:blipFill>
            </p:spPr>
            <p:txBody>
              <a:bodyPr/>
              <a:lstStyle/>
              <a:p>
                <a:r>
                  <a:rPr lang="en-US">
                    <a:noFill/>
                  </a:rPr>
                  <a:t> </a:t>
                </a:r>
              </a:p>
            </p:txBody>
          </p:sp>
        </mc:Fallback>
      </mc:AlternateContent>
      <p:cxnSp>
        <p:nvCxnSpPr>
          <p:cNvPr id="75" name="Connector: Curved 74">
            <a:extLst>
              <a:ext uri="{FF2B5EF4-FFF2-40B4-BE49-F238E27FC236}">
                <a16:creationId xmlns:a16="http://schemas.microsoft.com/office/drawing/2014/main" id="{D57FECED-9BA1-4AB2-8A20-0AC8557DCC7A}"/>
              </a:ext>
            </a:extLst>
          </p:cNvPr>
          <p:cNvCxnSpPr>
            <a:stCxn id="758788" idx="7"/>
            <a:endCxn id="758821" idx="1"/>
          </p:cNvCxnSpPr>
          <p:nvPr/>
        </p:nvCxnSpPr>
        <p:spPr bwMode="auto">
          <a:xfrm rot="16200000" flipH="1">
            <a:off x="4633411" y="2591264"/>
            <a:ext cx="82538" cy="3499225"/>
          </a:xfrm>
          <a:prstGeom prst="curvedConnector3">
            <a:avLst>
              <a:gd name="adj1" fmla="val -725751"/>
            </a:avLst>
          </a:prstGeom>
          <a:noFill/>
          <a:ln w="5715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Connector: Curved 91">
            <a:extLst>
              <a:ext uri="{FF2B5EF4-FFF2-40B4-BE49-F238E27FC236}">
                <a16:creationId xmlns:a16="http://schemas.microsoft.com/office/drawing/2014/main" id="{07021BA1-EE1E-48FF-BD7B-B65E916FB857}"/>
              </a:ext>
            </a:extLst>
          </p:cNvPr>
          <p:cNvCxnSpPr>
            <a:stCxn id="758821" idx="5"/>
            <a:endCxn id="758789" idx="3"/>
          </p:cNvCxnSpPr>
          <p:nvPr/>
        </p:nvCxnSpPr>
        <p:spPr bwMode="auto">
          <a:xfrm rot="16200000" flipH="1">
            <a:off x="7985166" y="3069574"/>
            <a:ext cx="55614" cy="2929058"/>
          </a:xfrm>
          <a:prstGeom prst="curvedConnector3">
            <a:avLst>
              <a:gd name="adj1" fmla="val 355008"/>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43378FD-483A-4717-A6AF-D8048F6813A0}"/>
                  </a:ext>
                </a:extLst>
              </p:cNvPr>
              <p:cNvSpPr txBox="1"/>
              <p:nvPr/>
            </p:nvSpPr>
            <p:spPr>
              <a:xfrm>
                <a:off x="3556709" y="3556158"/>
                <a:ext cx="455509" cy="395621"/>
              </a:xfrm>
              <a:prstGeom prst="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𝒂</m:t>
                          </m:r>
                        </m:e>
                        <m:sub>
                          <m:r>
                            <a:rPr lang="en-US" b="1" i="1" smtClean="0">
                              <a:solidFill>
                                <a:srgbClr val="0066CC"/>
                              </a:solidFill>
                              <a:latin typeface="Cambria Math" panose="02040503050406030204" pitchFamily="18" charset="0"/>
                            </a:rPr>
                            <m:t>𝒋</m:t>
                          </m:r>
                        </m:sub>
                      </m:sSub>
                    </m:oMath>
                  </m:oMathPara>
                </a14:m>
                <a:endParaRPr lang="en-US" b="1" dirty="0"/>
              </a:p>
            </p:txBody>
          </p:sp>
        </mc:Choice>
        <mc:Fallback xmlns="">
          <p:sp>
            <p:nvSpPr>
              <p:cNvPr id="57" name="TextBox 56">
                <a:extLst>
                  <a:ext uri="{FF2B5EF4-FFF2-40B4-BE49-F238E27FC236}">
                    <a16:creationId xmlns:a16="http://schemas.microsoft.com/office/drawing/2014/main" id="{943378FD-483A-4717-A6AF-D8048F6813A0}"/>
                  </a:ext>
                </a:extLst>
              </p:cNvPr>
              <p:cNvSpPr txBox="1">
                <a:spLocks noRot="1" noChangeAspect="1" noMove="1" noResize="1" noEditPoints="1" noAdjustHandles="1" noChangeArrowheads="1" noChangeShapeType="1" noTextEdit="1"/>
              </p:cNvSpPr>
              <p:nvPr/>
            </p:nvSpPr>
            <p:spPr>
              <a:xfrm>
                <a:off x="3556709" y="3556158"/>
                <a:ext cx="455509" cy="395621"/>
              </a:xfrm>
              <a:prstGeom prst="rect">
                <a:avLst/>
              </a:prstGeom>
              <a:blipFill>
                <a:blip r:embed="rId5"/>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CF5D43B-6481-44C6-84E3-05E6A343589F}"/>
                  </a:ext>
                </a:extLst>
              </p:cNvPr>
              <p:cNvSpPr txBox="1"/>
              <p:nvPr/>
            </p:nvSpPr>
            <p:spPr>
              <a:xfrm>
                <a:off x="8092501" y="4430731"/>
                <a:ext cx="452303" cy="39562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𝒃</m:t>
                          </m:r>
                        </m:e>
                        <m:sub>
                          <m:r>
                            <a:rPr lang="en-US" b="1" i="1" smtClean="0">
                              <a:solidFill>
                                <a:srgbClr val="C00000"/>
                              </a:solidFill>
                              <a:latin typeface="Cambria Math" panose="02040503050406030204" pitchFamily="18" charset="0"/>
                            </a:rPr>
                            <m:t>𝒋</m:t>
                          </m:r>
                        </m:sub>
                      </m:sSub>
                    </m:oMath>
                  </m:oMathPara>
                </a14:m>
                <a:endParaRPr lang="en-US" b="1" dirty="0"/>
              </a:p>
            </p:txBody>
          </p:sp>
        </mc:Choice>
        <mc:Fallback xmlns="">
          <p:sp>
            <p:nvSpPr>
              <p:cNvPr id="58" name="TextBox 57">
                <a:extLst>
                  <a:ext uri="{FF2B5EF4-FFF2-40B4-BE49-F238E27FC236}">
                    <a16:creationId xmlns:a16="http://schemas.microsoft.com/office/drawing/2014/main" id="{4CF5D43B-6481-44C6-84E3-05E6A343589F}"/>
                  </a:ext>
                </a:extLst>
              </p:cNvPr>
              <p:cNvSpPr txBox="1">
                <a:spLocks noRot="1" noChangeAspect="1" noMove="1" noResize="1" noEditPoints="1" noAdjustHandles="1" noChangeArrowheads="1" noChangeShapeType="1" noTextEdit="1"/>
              </p:cNvSpPr>
              <p:nvPr/>
            </p:nvSpPr>
            <p:spPr>
              <a:xfrm>
                <a:off x="8092501" y="4430731"/>
                <a:ext cx="452303" cy="395621"/>
              </a:xfrm>
              <a:prstGeom prst="rect">
                <a:avLst/>
              </a:prstGeom>
              <a:blipFill>
                <a:blip r:embed="rId6"/>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EFACC2E-6DE9-47DE-9259-76EC5DBB84D6}"/>
                  </a:ext>
                </a:extLst>
              </p:cNvPr>
              <p:cNvSpPr txBox="1"/>
              <p:nvPr/>
            </p:nvSpPr>
            <p:spPr>
              <a:xfrm>
                <a:off x="5727792" y="4360206"/>
                <a:ext cx="437252" cy="3956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𝒑</m:t>
                          </m:r>
                        </m:e>
                        <m:sub>
                          <m:r>
                            <a:rPr lang="en-US" b="1" i="1" smtClean="0">
                              <a:solidFill>
                                <a:srgbClr val="0066CC"/>
                              </a:solidFill>
                              <a:latin typeface="Cambria Math" panose="02040503050406030204" pitchFamily="18" charset="0"/>
                            </a:rPr>
                            <m:t>𝒊𝒋</m:t>
                          </m:r>
                        </m:sub>
                      </m:sSub>
                    </m:oMath>
                  </m:oMathPara>
                </a14:m>
                <a:endParaRPr lang="en-US" b="1" dirty="0"/>
              </a:p>
            </p:txBody>
          </p:sp>
        </mc:Choice>
        <mc:Fallback xmlns="">
          <p:sp>
            <p:nvSpPr>
              <p:cNvPr id="3" name="TextBox 2">
                <a:extLst>
                  <a:ext uri="{FF2B5EF4-FFF2-40B4-BE49-F238E27FC236}">
                    <a16:creationId xmlns:a16="http://schemas.microsoft.com/office/drawing/2014/main" id="{DEFACC2E-6DE9-47DE-9259-76EC5DBB84D6}"/>
                  </a:ext>
                </a:extLst>
              </p:cNvPr>
              <p:cNvSpPr txBox="1">
                <a:spLocks noRot="1" noChangeAspect="1" noMove="1" noResize="1" noEditPoints="1" noAdjustHandles="1" noChangeArrowheads="1" noChangeShapeType="1" noTextEdit="1"/>
              </p:cNvSpPr>
              <p:nvPr/>
            </p:nvSpPr>
            <p:spPr>
              <a:xfrm>
                <a:off x="5727792" y="4360206"/>
                <a:ext cx="437252" cy="395621"/>
              </a:xfrm>
              <a:prstGeom prst="rect">
                <a:avLst/>
              </a:prstGeom>
              <a:blipFill>
                <a:blip r:embed="rId7"/>
                <a:stretch>
                  <a:fillRect r="-2817" b="-9231"/>
                </a:stretch>
              </a:blipFill>
            </p:spPr>
            <p:txBody>
              <a:bodyPr/>
              <a:lstStyle/>
              <a:p>
                <a:r>
                  <a:rPr lang="en-US">
                    <a:noFill/>
                  </a:rPr>
                  <a:t> </a:t>
                </a:r>
              </a:p>
            </p:txBody>
          </p:sp>
        </mc:Fallback>
      </mc:AlternateContent>
      <p:cxnSp>
        <p:nvCxnSpPr>
          <p:cNvPr id="84" name="Connector: Curved 83">
            <a:extLst>
              <a:ext uri="{FF2B5EF4-FFF2-40B4-BE49-F238E27FC236}">
                <a16:creationId xmlns:a16="http://schemas.microsoft.com/office/drawing/2014/main" id="{EB5BFFD0-9701-44DB-A25E-48EC28839EA2}"/>
              </a:ext>
            </a:extLst>
          </p:cNvPr>
          <p:cNvCxnSpPr>
            <a:stCxn id="758820" idx="5"/>
            <a:endCxn id="758789" idx="3"/>
          </p:cNvCxnSpPr>
          <p:nvPr/>
        </p:nvCxnSpPr>
        <p:spPr bwMode="auto">
          <a:xfrm rot="16200000" flipH="1">
            <a:off x="7455165" y="2539573"/>
            <a:ext cx="55614" cy="3989060"/>
          </a:xfrm>
          <a:prstGeom prst="curvedConnector3">
            <a:avLst>
              <a:gd name="adj1" fmla="val 903071"/>
            </a:avLst>
          </a:prstGeom>
          <a:noFill/>
          <a:ln w="5715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17C4E01-34CE-48B5-A77E-28209F1AD995}"/>
                  </a:ext>
                </a:extLst>
              </p:cNvPr>
              <p:cNvSpPr txBox="1"/>
              <p:nvPr/>
            </p:nvSpPr>
            <p:spPr>
              <a:xfrm>
                <a:off x="8099894" y="4802656"/>
                <a:ext cx="45230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𝒃</m:t>
                          </m:r>
                        </m:e>
                        <m:sub>
                          <m:r>
                            <a:rPr lang="en-US" b="1" i="1" smtClean="0">
                              <a:solidFill>
                                <a:srgbClr val="0066CC"/>
                              </a:solidFill>
                              <a:latin typeface="Cambria Math" panose="02040503050406030204" pitchFamily="18" charset="0"/>
                            </a:rPr>
                            <m:t>𝒊</m:t>
                          </m:r>
                        </m:sub>
                      </m:sSub>
                    </m:oMath>
                  </m:oMathPara>
                </a14:m>
                <a:endParaRPr lang="en-US" b="1" dirty="0"/>
              </a:p>
            </p:txBody>
          </p:sp>
        </mc:Choice>
        <mc:Fallback xmlns="">
          <p:sp>
            <p:nvSpPr>
              <p:cNvPr id="56" name="TextBox 55">
                <a:extLst>
                  <a:ext uri="{FF2B5EF4-FFF2-40B4-BE49-F238E27FC236}">
                    <a16:creationId xmlns:a16="http://schemas.microsoft.com/office/drawing/2014/main" id="{C17C4E01-34CE-48B5-A77E-28209F1AD995}"/>
                  </a:ext>
                </a:extLst>
              </p:cNvPr>
              <p:cNvSpPr txBox="1">
                <a:spLocks noRot="1" noChangeAspect="1" noMove="1" noResize="1" noEditPoints="1" noAdjustHandles="1" noChangeArrowheads="1" noChangeShapeType="1" noTextEdit="1"/>
              </p:cNvSpPr>
              <p:nvPr/>
            </p:nvSpPr>
            <p:spPr>
              <a:xfrm>
                <a:off x="8099894" y="4802656"/>
                <a:ext cx="45230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467D9E61-769D-4181-87C8-1D38EF165FAC}"/>
                  </a:ext>
                </a:extLst>
              </p:cNvPr>
              <p:cNvSpPr txBox="1"/>
              <p:nvPr/>
            </p:nvSpPr>
            <p:spPr>
              <a:xfrm>
                <a:off x="5727792" y="4098817"/>
                <a:ext cx="437252" cy="39562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𝒑</m:t>
                          </m:r>
                        </m:e>
                        <m:sub>
                          <m:r>
                            <a:rPr lang="en-US" b="1" i="1" smtClean="0">
                              <a:solidFill>
                                <a:srgbClr val="0066CC"/>
                              </a:solidFill>
                              <a:latin typeface="Cambria Math" panose="02040503050406030204" pitchFamily="18" charset="0"/>
                            </a:rPr>
                            <m:t>𝒊𝒋</m:t>
                          </m:r>
                        </m:sub>
                      </m:sSub>
                    </m:oMath>
                  </m:oMathPara>
                </a14:m>
                <a:endParaRPr lang="en-US" b="1" dirty="0"/>
              </a:p>
            </p:txBody>
          </p:sp>
        </mc:Choice>
        <mc:Fallback xmlns="">
          <p:sp>
            <p:nvSpPr>
              <p:cNvPr id="108" name="TextBox 107">
                <a:extLst>
                  <a:ext uri="{FF2B5EF4-FFF2-40B4-BE49-F238E27FC236}">
                    <a16:creationId xmlns:a16="http://schemas.microsoft.com/office/drawing/2014/main" id="{467D9E61-769D-4181-87C8-1D38EF165FAC}"/>
                  </a:ext>
                </a:extLst>
              </p:cNvPr>
              <p:cNvSpPr txBox="1">
                <a:spLocks noRot="1" noChangeAspect="1" noMove="1" noResize="1" noEditPoints="1" noAdjustHandles="1" noChangeArrowheads="1" noChangeShapeType="1" noTextEdit="1"/>
              </p:cNvSpPr>
              <p:nvPr/>
            </p:nvSpPr>
            <p:spPr>
              <a:xfrm>
                <a:off x="5727792" y="4098817"/>
                <a:ext cx="437252" cy="395621"/>
              </a:xfrm>
              <a:prstGeom prst="rect">
                <a:avLst/>
              </a:prstGeom>
              <a:blipFill>
                <a:blip r:embed="rId9"/>
                <a:stretch>
                  <a:fillRect r="-2817"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93B5A87-80C3-4C4E-A6B1-87CB21D3EDB8}"/>
                  </a:ext>
                </a:extLst>
              </p:cNvPr>
              <p:cNvSpPr txBox="1"/>
              <p:nvPr/>
            </p:nvSpPr>
            <p:spPr>
              <a:xfrm>
                <a:off x="3392810" y="4629642"/>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𝑨</m:t>
                      </m:r>
                    </m:oMath>
                  </m:oMathPara>
                </a14:m>
                <a:endParaRPr lang="en-US" sz="2400" b="1" dirty="0">
                  <a:solidFill>
                    <a:srgbClr val="0066CC"/>
                  </a:solidFill>
                </a:endParaRPr>
              </a:p>
            </p:txBody>
          </p:sp>
        </mc:Choice>
        <mc:Fallback xmlns="">
          <p:sp>
            <p:nvSpPr>
              <p:cNvPr id="20" name="TextBox 19">
                <a:extLst>
                  <a:ext uri="{FF2B5EF4-FFF2-40B4-BE49-F238E27FC236}">
                    <a16:creationId xmlns:a16="http://schemas.microsoft.com/office/drawing/2014/main" id="{093B5A87-80C3-4C4E-A6B1-87CB21D3EDB8}"/>
                  </a:ext>
                </a:extLst>
              </p:cNvPr>
              <p:cNvSpPr txBox="1">
                <a:spLocks noRot="1" noChangeAspect="1" noMove="1" noResize="1" noEditPoints="1" noAdjustHandles="1" noChangeArrowheads="1" noChangeShapeType="1" noTextEdit="1"/>
              </p:cNvSpPr>
              <p:nvPr/>
            </p:nvSpPr>
            <p:spPr>
              <a:xfrm>
                <a:off x="3392810" y="4629642"/>
                <a:ext cx="457176"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B6B6B0-7F08-4FAF-8585-499F6E47FC97}"/>
                  </a:ext>
                </a:extLst>
              </p:cNvPr>
              <p:cNvSpPr txBox="1"/>
              <p:nvPr/>
            </p:nvSpPr>
            <p:spPr>
              <a:xfrm>
                <a:off x="8442607" y="2964404"/>
                <a:ext cx="3392532" cy="1044773"/>
              </a:xfrm>
              <a:prstGeom prst="rect">
                <a:avLst/>
              </a:prstGeom>
              <a:noFill/>
            </p:spPr>
            <p:txBody>
              <a:bodyPr wrap="none" rtlCol="0">
                <a:spAutoFit/>
              </a:bodyPr>
              <a:lstStyle/>
              <a:p>
                <a:r>
                  <a:rPr lang="en-US" sz="2000" dirty="0"/>
                  <a:t>Edges cut: from </a:t>
                </a:r>
                <a14:m>
                  <m:oMath xmlns:m="http://schemas.openxmlformats.org/officeDocument/2006/math">
                    <m:r>
                      <a:rPr lang="en-US" sz="2000" b="1" i="1" dirty="0" smtClean="0">
                        <a:solidFill>
                          <a:srgbClr val="0066CC"/>
                        </a:solidFill>
                        <a:latin typeface="Cambria Math" panose="02040503050406030204" pitchFamily="18" charset="0"/>
                      </a:rPr>
                      <m:t>𝒔</m:t>
                    </m:r>
                  </m:oMath>
                </a14:m>
                <a:r>
                  <a:rPr lang="en-US" sz="2000" dirty="0"/>
                  <a:t> leaving </a:t>
                </a:r>
                <a14:m>
                  <m:oMath xmlns:m="http://schemas.openxmlformats.org/officeDocument/2006/math">
                    <m:r>
                      <a:rPr lang="en-US" sz="2000" b="1" i="1" dirty="0" smtClean="0">
                        <a:solidFill>
                          <a:srgbClr val="0066CC"/>
                        </a:solidFill>
                        <a:latin typeface="Cambria Math" panose="02040503050406030204" pitchFamily="18" charset="0"/>
                      </a:rPr>
                      <m:t>𝑨</m:t>
                    </m:r>
                  </m:oMath>
                </a14:m>
                <a:endParaRPr lang="en-US" sz="2000" b="1" dirty="0">
                  <a:solidFill>
                    <a:srgbClr val="0066CC"/>
                  </a:solidFill>
                </a:endParaRPr>
              </a:p>
              <a:p>
                <a:r>
                  <a:rPr lang="en-US" sz="2000" dirty="0"/>
                  <a:t>                   from </a:t>
                </a:r>
                <a14:m>
                  <m:oMath xmlns:m="http://schemas.openxmlformats.org/officeDocument/2006/math">
                    <m:r>
                      <a:rPr lang="en-US" sz="2000" b="1" i="1" dirty="0" smtClean="0">
                        <a:solidFill>
                          <a:srgbClr val="0066CC"/>
                        </a:solidFill>
                        <a:latin typeface="Cambria Math" panose="02040503050406030204" pitchFamily="18" charset="0"/>
                      </a:rPr>
                      <m:t>𝑨</m:t>
                    </m:r>
                  </m:oMath>
                </a14:m>
                <a:r>
                  <a:rPr lang="en-US" sz="2000" dirty="0"/>
                  <a:t> to </a:t>
                </a:r>
                <a14:m>
                  <m:oMath xmlns:m="http://schemas.openxmlformats.org/officeDocument/2006/math">
                    <m:r>
                      <a:rPr lang="en-US" sz="2000" b="1" i="1" dirty="0" smtClean="0">
                        <a:solidFill>
                          <a:srgbClr val="0066CC"/>
                        </a:solidFill>
                        <a:latin typeface="Cambria Math" panose="02040503050406030204" pitchFamily="18" charset="0"/>
                      </a:rPr>
                      <m:t>𝒕</m:t>
                    </m:r>
                  </m:oMath>
                </a14:m>
                <a:endParaRPr lang="en-US" sz="2000" b="1" dirty="0">
                  <a:solidFill>
                    <a:srgbClr val="0066CC"/>
                  </a:solidFill>
                </a:endParaRPr>
              </a:p>
              <a:p>
                <a:r>
                  <a:rPr lang="en-US" sz="2000" dirty="0"/>
                  <a:t>                   one direction for </a:t>
                </a:r>
                <a14:m>
                  <m:oMath xmlns:m="http://schemas.openxmlformats.org/officeDocument/2006/math">
                    <m:sSub>
                      <m:sSubPr>
                        <m:ctrlPr>
                          <a:rPr lang="en-US" sz="2000" b="1" i="1" dirty="0" smtClean="0">
                            <a:solidFill>
                              <a:srgbClr val="0066CC"/>
                            </a:solidFill>
                            <a:latin typeface="Cambria Math" panose="02040503050406030204" pitchFamily="18" charset="0"/>
                          </a:rPr>
                        </m:ctrlPr>
                      </m:sSubPr>
                      <m:e>
                        <m:r>
                          <a:rPr lang="en-US" sz="2000" b="1" i="1" dirty="0" smtClean="0">
                            <a:solidFill>
                              <a:srgbClr val="0066CC"/>
                            </a:solidFill>
                            <a:latin typeface="Cambria Math" panose="02040503050406030204" pitchFamily="18" charset="0"/>
                          </a:rPr>
                          <m:t>𝒑</m:t>
                        </m:r>
                      </m:e>
                      <m:sub>
                        <m:r>
                          <a:rPr lang="en-US" sz="2000" b="1" i="1" dirty="0" smtClean="0">
                            <a:solidFill>
                              <a:srgbClr val="0066CC"/>
                            </a:solidFill>
                            <a:latin typeface="Cambria Math" panose="02040503050406030204" pitchFamily="18" charset="0"/>
                          </a:rPr>
                          <m:t>𝒊𝒋</m:t>
                        </m:r>
                      </m:sub>
                    </m:sSub>
                  </m:oMath>
                </a14:m>
                <a:endParaRPr lang="en-US" sz="2000" b="1" dirty="0"/>
              </a:p>
            </p:txBody>
          </p:sp>
        </mc:Choice>
        <mc:Fallback xmlns="">
          <p:sp>
            <p:nvSpPr>
              <p:cNvPr id="2" name="TextBox 1">
                <a:extLst>
                  <a:ext uri="{FF2B5EF4-FFF2-40B4-BE49-F238E27FC236}">
                    <a16:creationId xmlns:a16="http://schemas.microsoft.com/office/drawing/2014/main" id="{0AB6B6B0-7F08-4FAF-8585-499F6E47FC97}"/>
                  </a:ext>
                </a:extLst>
              </p:cNvPr>
              <p:cNvSpPr txBox="1">
                <a:spLocks noRot="1" noChangeAspect="1" noMove="1" noResize="1" noEditPoints="1" noAdjustHandles="1" noChangeArrowheads="1" noChangeShapeType="1" noTextEdit="1"/>
              </p:cNvSpPr>
              <p:nvPr/>
            </p:nvSpPr>
            <p:spPr>
              <a:xfrm>
                <a:off x="8442607" y="2964404"/>
                <a:ext cx="3392532" cy="1044773"/>
              </a:xfrm>
              <a:prstGeom prst="rect">
                <a:avLst/>
              </a:prstGeom>
              <a:blipFill>
                <a:blip r:embed="rId11"/>
                <a:stretch>
                  <a:fillRect l="-1978" t="-2907" b="-6977"/>
                </a:stretch>
              </a:blipFill>
            </p:spPr>
            <p:txBody>
              <a:bodyPr/>
              <a:lstStyle/>
              <a:p>
                <a:r>
                  <a:rPr lang="en-US">
                    <a:noFill/>
                  </a:rPr>
                  <a:t> </a:t>
                </a:r>
              </a:p>
            </p:txBody>
          </p:sp>
        </mc:Fallback>
      </mc:AlternateContent>
      <p:sp>
        <p:nvSpPr>
          <p:cNvPr id="78" name="TextBox 77">
            <a:extLst>
              <a:ext uri="{FF2B5EF4-FFF2-40B4-BE49-F238E27FC236}">
                <a16:creationId xmlns:a16="http://schemas.microsoft.com/office/drawing/2014/main" id="{0CDA3C03-E7EF-4C06-8224-8A4A45BCF357}"/>
              </a:ext>
            </a:extLst>
          </p:cNvPr>
          <p:cNvSpPr txBox="1"/>
          <p:nvPr/>
        </p:nvSpPr>
        <p:spPr>
          <a:xfrm>
            <a:off x="8275289" y="5235307"/>
            <a:ext cx="3598784" cy="707886"/>
          </a:xfrm>
          <a:prstGeom prst="rect">
            <a:avLst/>
          </a:prstGeom>
          <a:noFill/>
        </p:spPr>
        <p:txBody>
          <a:bodyPr wrap="square" rtlCol="0">
            <a:spAutoFit/>
          </a:bodyPr>
          <a:lstStyle/>
          <a:p>
            <a:r>
              <a:rPr lang="en-US" sz="2000" dirty="0"/>
              <a:t>Min cut is exactly the quantity we want to minimize!</a:t>
            </a:r>
            <a:endParaRPr lang="en-US" sz="2000" b="1" dirty="0"/>
          </a:p>
        </p:txBody>
      </p:sp>
      <p:sp>
        <p:nvSpPr>
          <p:cNvPr id="85" name="Slide Number Placeholder 1">
            <a:extLst>
              <a:ext uri="{FF2B5EF4-FFF2-40B4-BE49-F238E27FC236}">
                <a16:creationId xmlns:a16="http://schemas.microsoft.com/office/drawing/2014/main" id="{11E1B8BE-D405-4D03-90D1-DD371647D0C2}"/>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19</a:t>
            </a:fld>
            <a:endParaRPr lang="en-US" dirty="0"/>
          </a:p>
        </p:txBody>
      </p: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674B632A-9C86-41C3-B677-82670C87E37E}"/>
                  </a:ext>
                </a:extLst>
              </p:cNvPr>
              <p:cNvSpPr txBox="1"/>
              <p:nvPr/>
            </p:nvSpPr>
            <p:spPr>
              <a:xfrm>
                <a:off x="7678713" y="466000"/>
                <a:ext cx="4513287" cy="623119"/>
              </a:xfrm>
              <a:prstGeom prst="rect">
                <a:avLst/>
              </a:prstGeom>
              <a:noFill/>
              <a:ln>
                <a:solidFill>
                  <a:schemeClr val="tx1"/>
                </a:solidFill>
              </a:ln>
            </p:spPr>
            <p:txBody>
              <a:bodyPr wrap="none" rtlCol="0">
                <a:spAutoFit/>
              </a:bodyPr>
              <a:lstStyle/>
              <a:p>
                <a:r>
                  <a:rPr lang="en-US" altLang="en-US" sz="1800" dirty="0"/>
                  <a:t>Minimize</a:t>
                </a:r>
                <a:r>
                  <a:rPr lang="en-US" altLang="en-US" sz="1800" b="1" dirty="0">
                    <a:solidFill>
                      <a:srgbClr val="0066CC"/>
                    </a:solidFill>
                  </a:rPr>
                  <a:t> </a:t>
                </a:r>
                <a14:m>
                  <m:oMath xmlns:m="http://schemas.openxmlformats.org/officeDocument/2006/math">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𝑨</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𝒃</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r>
                              <a:rPr lang="en-US" altLang="en-US" sz="1800" b="1" i="1" smtClean="0">
                                <a:solidFill>
                                  <a:srgbClr val="0066CC"/>
                                </a:solidFill>
                                <a:latin typeface="Cambria Math" panose="02040503050406030204" pitchFamily="18" charset="0"/>
                              </a:rPr>
                              <m:t>𝒊</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𝑩</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𝒂</m:t>
                                </m:r>
                              </m:e>
                              <m:sub>
                                <m:r>
                                  <a:rPr lang="en-US" altLang="en-US" sz="1800" b="1" i="1" smtClean="0">
                                    <a:solidFill>
                                      <a:srgbClr val="0066CC"/>
                                    </a:solidFill>
                                    <a:latin typeface="Cambria Math" panose="02040503050406030204" pitchFamily="18" charset="0"/>
                                  </a:rPr>
                                  <m:t>𝒊</m:t>
                                </m:r>
                              </m:sub>
                            </m:sSub>
                            <m:r>
                              <a:rPr lang="en-US" altLang="en-US" sz="1800" b="1" i="1" smtClean="0">
                                <a:solidFill>
                                  <a:srgbClr val="0066CC"/>
                                </a:solidFill>
                                <a:latin typeface="Cambria Math" panose="02040503050406030204" pitchFamily="18" charset="0"/>
                              </a:rPr>
                              <m:t>+</m:t>
                            </m:r>
                            <m:nary>
                              <m:naryPr>
                                <m:chr m:val="∑"/>
                                <m:supHide m:val="on"/>
                                <m:ctrlPr>
                                  <a:rPr lang="en-US" altLang="en-US" sz="1800" b="1" i="1" smtClean="0">
                                    <a:solidFill>
                                      <a:srgbClr val="0066CC"/>
                                    </a:solidFill>
                                    <a:latin typeface="Cambria Math" panose="02040503050406030204" pitchFamily="18" charset="0"/>
                                  </a:rPr>
                                </m:ctrlPr>
                              </m:naryPr>
                              <m:sub>
                                <m:m>
                                  <m:mPr>
                                    <m:mcs>
                                      <m:mc>
                                        <m:mcPr>
                                          <m:count m:val="1"/>
                                          <m:mcJc m:val="center"/>
                                        </m:mcPr>
                                      </m:mc>
                                    </m:mcs>
                                    <m:ctrlPr>
                                      <a:rPr lang="en-US" altLang="en-US" sz="1800" b="1" i="1" smtClean="0">
                                        <a:solidFill>
                                          <a:srgbClr val="0066CC"/>
                                        </a:solidFill>
                                        <a:latin typeface="Cambria Math" panose="02040503050406030204" pitchFamily="18" charset="0"/>
                                      </a:rPr>
                                    </m:ctrlPr>
                                  </m:mPr>
                                  <m:mr>
                                    <m:e>
                                      <m:d>
                                        <m:dPr>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𝑬</m:t>
                                      </m:r>
                                    </m:e>
                                  </m:mr>
                                  <m:mr>
                                    <m:e>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𝑨</m:t>
                                          </m:r>
                                          <m:r>
                                            <a:rPr lang="en-US" altLang="en-US" b="1" i="1">
                                              <a:solidFill>
                                                <a:srgbClr val="0066CC"/>
                                              </a:solidFill>
                                              <a:latin typeface="Cambria Math" panose="02040503050406030204" pitchFamily="18" charset="0"/>
                                            </a:rPr>
                                            <m:t> ∩ </m:t>
                                          </m:r>
                                          <m:d>
                                            <m:dPr>
                                              <m:begChr m:val="{"/>
                                              <m:endChr m:val="}"/>
                                              <m:ctrlPr>
                                                <a:rPr lang="en-US" altLang="en-US" b="1" i="1">
                                                  <a:solidFill>
                                                    <a:srgbClr val="0066CC"/>
                                                  </a:solidFill>
                                                  <a:latin typeface="Cambria Math" panose="02040503050406030204" pitchFamily="18" charset="0"/>
                                                </a:rPr>
                                              </m:ctrlPr>
                                            </m:dPr>
                                            <m:e>
                                              <m:r>
                                                <a:rPr lang="en-US" altLang="en-US" b="1" i="1">
                                                  <a:solidFill>
                                                    <a:srgbClr val="0066CC"/>
                                                  </a:solidFill>
                                                  <a:latin typeface="Cambria Math" panose="02040503050406030204" pitchFamily="18" charset="0"/>
                                                </a:rPr>
                                                <m:t>𝒊</m:t>
                                              </m:r>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𝒋</m:t>
                                              </m:r>
                                            </m:e>
                                          </m:d>
                                        </m:e>
                                      </m:d>
                                      <m:r>
                                        <a:rPr lang="en-US" altLang="en-US" b="1" i="1">
                                          <a:solidFill>
                                            <a:srgbClr val="0066CC"/>
                                          </a:solidFill>
                                          <a:latin typeface="Cambria Math" panose="02040503050406030204" pitchFamily="18" charset="0"/>
                                        </a:rPr>
                                        <m:t>=</m:t>
                                      </m:r>
                                      <m:r>
                                        <a:rPr lang="en-US" altLang="en-US" b="1" i="1">
                                          <a:solidFill>
                                            <a:srgbClr val="0066CC"/>
                                          </a:solidFill>
                                          <a:latin typeface="Cambria Math" panose="02040503050406030204" pitchFamily="18" charset="0"/>
                                        </a:rPr>
                                        <m:t>𝟏</m:t>
                                      </m:r>
                                    </m:e>
                                  </m:mr>
                                </m:m>
                                <m:r>
                                  <a:rPr lang="en-US" altLang="en-US" sz="1800" b="1" i="1" smtClean="0">
                                    <a:solidFill>
                                      <a:srgbClr val="0066CC"/>
                                    </a:solidFill>
                                    <a:latin typeface="Cambria Math" panose="02040503050406030204" pitchFamily="18" charset="0"/>
                                  </a:rPr>
                                  <m:t>,</m:t>
                                </m:r>
                              </m:sub>
                              <m:sup/>
                              <m:e>
                                <m:sSub>
                                  <m:sSubPr>
                                    <m:ctrlPr>
                                      <a:rPr lang="en-US" altLang="en-US" sz="1800" b="1" i="1" smtClean="0">
                                        <a:solidFill>
                                          <a:srgbClr val="0066CC"/>
                                        </a:solidFill>
                                        <a:latin typeface="Cambria Math" panose="02040503050406030204" pitchFamily="18" charset="0"/>
                                      </a:rPr>
                                    </m:ctrlPr>
                                  </m:sSubPr>
                                  <m:e>
                                    <m:r>
                                      <a:rPr lang="en-US" altLang="en-US" sz="1800" b="1" i="1" smtClean="0">
                                        <a:solidFill>
                                          <a:srgbClr val="0066CC"/>
                                        </a:solidFill>
                                        <a:latin typeface="Cambria Math" panose="02040503050406030204" pitchFamily="18" charset="0"/>
                                      </a:rPr>
                                      <m:t>𝒑</m:t>
                                    </m:r>
                                  </m:e>
                                  <m:sub>
                                    <m:r>
                                      <a:rPr lang="en-US" altLang="en-US" sz="1800" b="1" i="1" smtClean="0">
                                        <a:solidFill>
                                          <a:srgbClr val="0066CC"/>
                                        </a:solidFill>
                                        <a:latin typeface="Cambria Math" panose="02040503050406030204" pitchFamily="18" charset="0"/>
                                      </a:rPr>
                                      <m:t>𝒊𝒋</m:t>
                                    </m:r>
                                  </m:sub>
                                </m:sSub>
                              </m:e>
                            </m:nary>
                          </m:e>
                        </m:nary>
                      </m:e>
                    </m:nary>
                  </m:oMath>
                </a14:m>
                <a:endParaRPr lang="en-US" dirty="0"/>
              </a:p>
            </p:txBody>
          </p:sp>
        </mc:Choice>
        <mc:Fallback>
          <p:sp>
            <p:nvSpPr>
              <p:cNvPr id="86" name="TextBox 85">
                <a:extLst>
                  <a:ext uri="{FF2B5EF4-FFF2-40B4-BE49-F238E27FC236}">
                    <a16:creationId xmlns:a16="http://schemas.microsoft.com/office/drawing/2014/main" id="{674B632A-9C86-41C3-B677-82670C87E37E}"/>
                  </a:ext>
                </a:extLst>
              </p:cNvPr>
              <p:cNvSpPr txBox="1">
                <a:spLocks noRot="1" noChangeAspect="1" noMove="1" noResize="1" noEditPoints="1" noAdjustHandles="1" noChangeArrowheads="1" noChangeShapeType="1" noTextEdit="1"/>
              </p:cNvSpPr>
              <p:nvPr/>
            </p:nvSpPr>
            <p:spPr>
              <a:xfrm>
                <a:off x="7678713" y="466000"/>
                <a:ext cx="4513287" cy="623119"/>
              </a:xfrm>
              <a:prstGeom prst="rect">
                <a:avLst/>
              </a:prstGeom>
              <a:blipFill>
                <a:blip r:embed="rId12"/>
                <a:stretch>
                  <a:fillRect l="-1078" t="-67619" b="-66667"/>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8572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0317-67F5-FDA9-C482-B1B0CB0013B7}"/>
              </a:ext>
            </a:extLst>
          </p:cNvPr>
          <p:cNvSpPr>
            <a:spLocks noGrp="1"/>
          </p:cNvSpPr>
          <p:nvPr>
            <p:ph type="title"/>
          </p:nvPr>
        </p:nvSpPr>
        <p:spPr/>
        <p:txBody>
          <a:bodyPr/>
          <a:lstStyle/>
          <a:p>
            <a:r>
              <a:rPr lang="en-US" dirty="0"/>
              <a:t>Today – Reductions and Max Flow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F4A2BC9-8C6E-DB88-9C96-43F0366B4C41}"/>
                  </a:ext>
                </a:extLst>
              </p:cNvPr>
              <p:cNvSpPr>
                <a:spLocks noGrp="1"/>
              </p:cNvSpPr>
              <p:nvPr>
                <p:ph idx="1"/>
              </p:nvPr>
            </p:nvSpPr>
            <p:spPr>
              <a:xfrm>
                <a:off x="838200" y="1825624"/>
                <a:ext cx="10515600" cy="4776343"/>
              </a:xfrm>
            </p:spPr>
            <p:txBody>
              <a:bodyPr>
                <a:normAutofit/>
              </a:bodyPr>
              <a:lstStyle/>
              <a:p>
                <a:r>
                  <a:rPr lang="en-US" dirty="0"/>
                  <a:t>Max flow is primarily useful as the destination of a reduction</a:t>
                </a:r>
              </a:p>
              <a:p>
                <a:pPr lvl="1"/>
                <a:r>
                  <a:rPr lang="en-US" dirty="0"/>
                  <a:t>Given some problem that is not already a max flow problem</a:t>
                </a:r>
              </a:p>
              <a:p>
                <a:pPr lvl="1"/>
                <a:r>
                  <a:rPr lang="en-US" dirty="0"/>
                  <a:t>Use that to create a flow network</a:t>
                </a:r>
              </a:p>
              <a:p>
                <a:pPr lvl="1"/>
                <a:r>
                  <a:rPr lang="en-US" dirty="0"/>
                  <a:t>Run Edmonds Karp on that flow network</a:t>
                </a:r>
              </a:p>
              <a:p>
                <a:pPr lvl="1"/>
                <a:r>
                  <a:rPr lang="en-US" dirty="0"/>
                  <a:t>Use the flow assignment to solve your original problem</a:t>
                </a:r>
              </a:p>
              <a:p>
                <a:r>
                  <a:rPr lang="en-US" dirty="0"/>
                  <a:t>Proving correctness:</a:t>
                </a:r>
              </a:p>
              <a:p>
                <a:pPr lvl="1"/>
                <a:r>
                  <a:rPr lang="en-US" dirty="0"/>
                  <a:t>Argue that the flow through your constructed network is maximal if and only if your final answer is correct</a:t>
                </a:r>
              </a:p>
              <a:p>
                <a:pPr lvl="2"/>
                <a:r>
                  <a:rPr lang="en-US" dirty="0"/>
                  <a:t>Valid flow assignment in the network </a:t>
                </a:r>
                <a14:m>
                  <m:oMath xmlns:m="http://schemas.openxmlformats.org/officeDocument/2006/math">
                    <m:r>
                      <a:rPr lang="en-US" b="0" i="1" smtClean="0">
                        <a:latin typeface="Cambria Math" panose="02040503050406030204" pitchFamily="18" charset="0"/>
                      </a:rPr>
                      <m:t>⇒</m:t>
                    </m:r>
                  </m:oMath>
                </a14:m>
                <a:r>
                  <a:rPr lang="en-US" dirty="0"/>
                  <a:t> Valid answer to original problem</a:t>
                </a:r>
              </a:p>
              <a:p>
                <a:pPr lvl="3"/>
                <a:r>
                  <a:rPr lang="en-US" dirty="0"/>
                  <a:t>The flow we found is guaranteed to give us a feasible solution</a:t>
                </a:r>
              </a:p>
              <a:p>
                <a:pPr lvl="2"/>
                <a:r>
                  <a:rPr lang="en-US" dirty="0"/>
                  <a:t>Valid answer to original problem </a:t>
                </a:r>
                <a14:m>
                  <m:oMath xmlns:m="http://schemas.openxmlformats.org/officeDocument/2006/math">
                    <m:r>
                      <a:rPr lang="en-US" b="0" i="1" smtClean="0">
                        <a:latin typeface="Cambria Math" panose="02040503050406030204" pitchFamily="18" charset="0"/>
                      </a:rPr>
                      <m:t>⇒</m:t>
                    </m:r>
                  </m:oMath>
                </a14:m>
                <a:r>
                  <a:rPr lang="en-US" dirty="0"/>
                  <a:t> Valid flow assignment in the network</a:t>
                </a:r>
              </a:p>
              <a:p>
                <a:pPr lvl="3"/>
                <a:r>
                  <a:rPr lang="en-US" dirty="0"/>
                  <a:t>We must have had the best feasible solution as a better one would have allowed more flow</a:t>
                </a:r>
              </a:p>
              <a:p>
                <a:pPr marL="0" indent="0">
                  <a:buNone/>
                </a:pPr>
                <a:endParaRPr lang="en-US" dirty="0"/>
              </a:p>
            </p:txBody>
          </p:sp>
        </mc:Choice>
        <mc:Fallback>
          <p:sp>
            <p:nvSpPr>
              <p:cNvPr id="3" name="Content Placeholder 2">
                <a:extLst>
                  <a:ext uri="{FF2B5EF4-FFF2-40B4-BE49-F238E27FC236}">
                    <a16:creationId xmlns:a16="http://schemas.microsoft.com/office/drawing/2014/main" id="{1F4A2BC9-8C6E-DB88-9C96-43F0366B4C41}"/>
                  </a:ext>
                </a:extLst>
              </p:cNvPr>
              <p:cNvSpPr>
                <a:spLocks noGrp="1" noRot="1" noChangeAspect="1" noMove="1" noResize="1" noEditPoints="1" noAdjustHandles="1" noChangeArrowheads="1" noChangeShapeType="1" noTextEdit="1"/>
              </p:cNvSpPr>
              <p:nvPr>
                <p:ph idx="1"/>
              </p:nvPr>
            </p:nvSpPr>
            <p:spPr>
              <a:xfrm>
                <a:off x="838200" y="1825624"/>
                <a:ext cx="10515600" cy="4776343"/>
              </a:xfrm>
              <a:blipFill>
                <a:blip r:embed="rId2"/>
                <a:stretch>
                  <a:fillRect l="-1043" t="-2041"/>
                </a:stretch>
              </a:blipFill>
            </p:spPr>
            <p:txBody>
              <a:bodyPr/>
              <a:lstStyle/>
              <a:p>
                <a:r>
                  <a:rPr lang="en-US">
                    <a:noFill/>
                  </a:rPr>
                  <a:t> </a:t>
                </a:r>
              </a:p>
            </p:txBody>
          </p:sp>
        </mc:Fallback>
      </mc:AlternateContent>
    </p:spTree>
    <p:extLst>
      <p:ext uri="{BB962C8B-B14F-4D97-AF65-F5344CB8AC3E}">
        <p14:creationId xmlns:p14="http://schemas.microsoft.com/office/powerpoint/2010/main" val="167965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8C69-01D8-4570-87B7-F38B52324318}"/>
              </a:ext>
            </a:extLst>
          </p:cNvPr>
          <p:cNvSpPr>
            <a:spLocks noGrp="1"/>
          </p:cNvSpPr>
          <p:nvPr>
            <p:ph type="title"/>
          </p:nvPr>
        </p:nvSpPr>
        <p:spPr/>
        <p:txBody>
          <a:bodyPr/>
          <a:lstStyle/>
          <a:p>
            <a:r>
              <a:rPr lang="en-US" dirty="0"/>
              <a:t>Baseball Elimination</a:t>
            </a:r>
          </a:p>
        </p:txBody>
      </p:sp>
      <p:sp>
        <p:nvSpPr>
          <p:cNvPr id="3" name="Content Placeholder 2">
            <a:extLst>
              <a:ext uri="{FF2B5EF4-FFF2-40B4-BE49-F238E27FC236}">
                <a16:creationId xmlns:a16="http://schemas.microsoft.com/office/drawing/2014/main" id="{0D57E4CD-14AC-4B6B-AF7A-B9D1C8C6EB17}"/>
              </a:ext>
            </a:extLst>
          </p:cNvPr>
          <p:cNvSpPr>
            <a:spLocks noGrp="1"/>
          </p:cNvSpPr>
          <p:nvPr>
            <p:ph idx="1"/>
          </p:nvPr>
        </p:nvSpPr>
        <p:spPr>
          <a:xfrm>
            <a:off x="628649" y="1461292"/>
            <a:ext cx="10891157" cy="5200045"/>
          </a:xfrm>
        </p:spPr>
        <p:txBody>
          <a:bodyPr/>
          <a:lstStyle/>
          <a:p>
            <a:r>
              <a:rPr lang="en-US" sz="2400" dirty="0"/>
              <a:t>Though you probably don’t care at all about baseball or sports in general, the way that the solution works is interesting.</a:t>
            </a:r>
          </a:p>
          <a:p>
            <a:pPr lvl="1"/>
            <a:r>
              <a:rPr lang="en-US" sz="2400" dirty="0"/>
              <a:t>This particular problem is a bit old style since baseball scheduling doesn’t work this way any more…</a:t>
            </a:r>
          </a:p>
          <a:p>
            <a:r>
              <a:rPr lang="en-US" sz="2400" dirty="0"/>
              <a:t>Near the end of a season</a:t>
            </a:r>
          </a:p>
          <a:p>
            <a:pPr lvl="1"/>
            <a:r>
              <a:rPr lang="en-US" sz="2400" dirty="0"/>
              <a:t>Sportswriters use simple notions to tell which teams can be eliminated from getting a top place finish:</a:t>
            </a:r>
          </a:p>
          <a:p>
            <a:pPr lvl="2"/>
            <a:r>
              <a:rPr lang="en-US" sz="2000" dirty="0"/>
              <a:t> </a:t>
            </a:r>
            <a:r>
              <a:rPr lang="en-US" sz="2400" dirty="0"/>
              <a:t>“magic number”, “elimination number”, etc. </a:t>
            </a:r>
            <a:endParaRPr lang="en-US" sz="2000" dirty="0"/>
          </a:p>
          <a:p>
            <a:r>
              <a:rPr lang="en-US" sz="2400" dirty="0"/>
              <a:t>These are not accurate</a:t>
            </a:r>
          </a:p>
          <a:p>
            <a:pPr lvl="1"/>
            <a:r>
              <a:rPr lang="en-US" sz="2400" dirty="0"/>
              <a:t>We can do better with network flow</a:t>
            </a:r>
          </a:p>
        </p:txBody>
      </p:sp>
      <p:sp>
        <p:nvSpPr>
          <p:cNvPr id="4" name="Slide Number Placeholder 3">
            <a:extLst>
              <a:ext uri="{FF2B5EF4-FFF2-40B4-BE49-F238E27FC236}">
                <a16:creationId xmlns:a16="http://schemas.microsoft.com/office/drawing/2014/main" id="{A026F0CC-4667-40D0-A43C-DCCF3AB1CA45}"/>
              </a:ext>
            </a:extLst>
          </p:cNvPr>
          <p:cNvSpPr>
            <a:spLocks noGrp="1"/>
          </p:cNvSpPr>
          <p:nvPr>
            <p:ph type="sldNum" sz="quarter" idx="12"/>
          </p:nvPr>
        </p:nvSpPr>
        <p:spPr/>
        <p:txBody>
          <a:bodyPr/>
          <a:lstStyle/>
          <a:p>
            <a:fld id="{859767C1-1CFC-4BF3-A3D8-E4104FCBBC17}" type="slidenum">
              <a:rPr lang="en-US" smtClean="0"/>
              <a:pPr/>
              <a:t>20</a:t>
            </a:fld>
            <a:endParaRPr lang="en-US" dirty="0"/>
          </a:p>
        </p:txBody>
      </p:sp>
    </p:spTree>
    <p:extLst>
      <p:ext uri="{BB962C8B-B14F-4D97-AF65-F5344CB8AC3E}">
        <p14:creationId xmlns:p14="http://schemas.microsoft.com/office/powerpoint/2010/main" val="38766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4709D6E3-1BB5-41A4-A5A8-1CCD1CCBD04A}"/>
              </a:ext>
            </a:extLst>
          </p:cNvPr>
          <p:cNvSpPr>
            <a:spLocks noGrp="1" noChangeArrowheads="1"/>
          </p:cNvSpPr>
          <p:nvPr>
            <p:ph type="title"/>
          </p:nvPr>
        </p:nvSpPr>
        <p:spPr/>
        <p:txBody>
          <a:bodyPr/>
          <a:lstStyle/>
          <a:p>
            <a:r>
              <a:rPr lang="en-US" altLang="en-US" dirty="0"/>
              <a:t>Baseball Elimination: Scenario</a:t>
            </a:r>
          </a:p>
        </p:txBody>
      </p:sp>
      <mc:AlternateContent xmlns:mc="http://schemas.openxmlformats.org/markup-compatibility/2006">
        <mc:Choice xmlns:a14="http://schemas.microsoft.com/office/drawing/2010/main" Requires="a14">
          <p:sp>
            <p:nvSpPr>
              <p:cNvPr id="696323" name="Rectangle 3">
                <a:extLst>
                  <a:ext uri="{FF2B5EF4-FFF2-40B4-BE49-F238E27FC236}">
                    <a16:creationId xmlns:a16="http://schemas.microsoft.com/office/drawing/2014/main" id="{86625AEF-CD58-4553-8864-18FD9FE5D5ED}"/>
                  </a:ext>
                </a:extLst>
              </p:cNvPr>
              <p:cNvSpPr>
                <a:spLocks noGrp="1" noChangeArrowheads="1"/>
              </p:cNvSpPr>
              <p:nvPr>
                <p:ph type="body" idx="1"/>
              </p:nvPr>
            </p:nvSpPr>
            <p:spPr>
              <a:xfrm>
                <a:off x="628650" y="1652677"/>
                <a:ext cx="11309350" cy="5200045"/>
              </a:xfrm>
            </p:spPr>
            <p:txBody>
              <a:bodyPr>
                <a:noAutofit/>
              </a:bodyPr>
              <a:lstStyle/>
              <a:p>
                <a:endParaRPr lang="en-US" altLang="en-US" sz="2400" dirty="0"/>
              </a:p>
              <a:p>
                <a:endParaRPr lang="en-US" altLang="en-US" sz="2400" dirty="0"/>
              </a:p>
              <a:p>
                <a:endParaRPr lang="en-US" altLang="en-US" sz="2400" dirty="0"/>
              </a:p>
              <a:p>
                <a:pPr marL="0" indent="0">
                  <a:buNone/>
                </a:pPr>
                <a:endParaRPr lang="en-US" altLang="en-US" sz="2800" dirty="0"/>
              </a:p>
              <a:p>
                <a:endParaRPr lang="en-US" altLang="en-US" sz="2400" dirty="0"/>
              </a:p>
              <a:p>
                <a:r>
                  <a:rPr lang="en-US" altLang="en-US" sz="2400" dirty="0"/>
                  <a:t>Which teams have a chance of finishing the season with most wins? </a:t>
                </a:r>
              </a:p>
              <a:p>
                <a:pPr lvl="1"/>
                <a:r>
                  <a:rPr lang="en-US" altLang="en-US" sz="2000" dirty="0"/>
                  <a:t>Ducks eliminated since they can finish with at most 80 wins, but the Huskies already have 83.</a:t>
                </a:r>
              </a:p>
              <a:p>
                <a:pPr lvl="1"/>
                <a:r>
                  <a:rPr lang="en-US" altLang="en-US" sz="2000" dirty="0"/>
                  <a:t>If </a:t>
                </a:r>
                <a14:m>
                  <m:oMath xmlns:m="http://schemas.openxmlformats.org/officeDocument/2006/math">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𝒘</m:t>
                        </m:r>
                      </m:e>
                      <m:sub>
                        <m:r>
                          <a:rPr lang="en-US" altLang="en-US" sz="2000" b="1" i="1" smtClean="0">
                            <a:solidFill>
                              <a:srgbClr val="0066CC"/>
                            </a:solidFill>
                            <a:latin typeface="Cambria Math" panose="02040503050406030204" pitchFamily="18" charset="0"/>
                          </a:rPr>
                          <m:t>𝒊</m:t>
                        </m:r>
                      </m:sub>
                    </m:sSub>
                    <m:r>
                      <a:rPr lang="en-US" altLang="en-US" sz="2000" b="1" i="1" smtClean="0">
                        <a:solidFill>
                          <a:srgbClr val="0066CC"/>
                        </a:solidFill>
                        <a:latin typeface="Cambria Math" panose="02040503050406030204" pitchFamily="18" charset="0"/>
                      </a:rPr>
                      <m:t>+</m:t>
                    </m:r>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𝒓</m:t>
                        </m:r>
                      </m:e>
                      <m:sub>
                        <m:r>
                          <a:rPr lang="en-US" altLang="en-US" sz="2000" b="1" i="1" smtClean="0">
                            <a:solidFill>
                              <a:srgbClr val="0066CC"/>
                            </a:solidFill>
                            <a:latin typeface="Cambria Math" panose="02040503050406030204" pitchFamily="18" charset="0"/>
                          </a:rPr>
                          <m:t>𝒊</m:t>
                        </m:r>
                      </m:sub>
                    </m:sSub>
                    <m:r>
                      <a:rPr lang="en-US" altLang="en-US" sz="2000" b="1" i="1" smtClean="0">
                        <a:solidFill>
                          <a:srgbClr val="0066CC"/>
                        </a:solidFill>
                        <a:latin typeface="Cambria Math" panose="02040503050406030204" pitchFamily="18" charset="0"/>
                      </a:rPr>
                      <m:t>&lt;</m:t>
                    </m:r>
                    <m:sSub>
                      <m:sSubPr>
                        <m:ctrlPr>
                          <a:rPr lang="en-US" altLang="en-US" sz="2000" b="1" i="1" smtClean="0">
                            <a:solidFill>
                              <a:srgbClr val="0066CC"/>
                            </a:solidFill>
                            <a:latin typeface="Cambria Math" panose="02040503050406030204" pitchFamily="18" charset="0"/>
                          </a:rPr>
                        </m:ctrlPr>
                      </m:sSubPr>
                      <m:e>
                        <m:r>
                          <a:rPr lang="en-US" altLang="en-US" sz="2000" b="1" i="1" smtClean="0">
                            <a:solidFill>
                              <a:srgbClr val="0066CC"/>
                            </a:solidFill>
                            <a:latin typeface="Cambria Math" panose="02040503050406030204" pitchFamily="18" charset="0"/>
                          </a:rPr>
                          <m:t>𝒘</m:t>
                        </m:r>
                      </m:e>
                      <m:sub>
                        <m:r>
                          <a:rPr lang="en-US" altLang="en-US" sz="2000" b="1" i="1" smtClean="0">
                            <a:solidFill>
                              <a:srgbClr val="0066CC"/>
                            </a:solidFill>
                            <a:latin typeface="Cambria Math" panose="02040503050406030204" pitchFamily="18" charset="0"/>
                          </a:rPr>
                          <m:t>𝒋</m:t>
                        </m:r>
                      </m:sub>
                    </m:sSub>
                  </m:oMath>
                </a14:m>
                <a:r>
                  <a:rPr lang="en-US" altLang="en-US" sz="2000" dirty="0"/>
                  <a:t>   </a:t>
                </a:r>
                <a:r>
                  <a:rPr lang="en-US" altLang="en-US" sz="2000" dirty="0">
                    <a:sym typeface="Symbol" panose="05050102010706020507" pitchFamily="18" charset="2"/>
                  </a:rPr>
                  <a:t> team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𝒊</m:t>
                    </m:r>
                  </m:oMath>
                </a14:m>
                <a:r>
                  <a:rPr lang="en-US" altLang="en-US" sz="2000" dirty="0">
                    <a:sym typeface="Symbol" panose="05050102010706020507" pitchFamily="18" charset="2"/>
                  </a:rPr>
                  <a:t> eliminated.</a:t>
                </a:r>
              </a:p>
              <a:p>
                <a:pPr lvl="1"/>
                <a:r>
                  <a:rPr lang="en-US" altLang="en-US" sz="2000" dirty="0">
                    <a:sym typeface="Symbol" panose="05050102010706020507" pitchFamily="18" charset="2"/>
                  </a:rPr>
                  <a:t>Only reason sports broadcasters appear to be aware of.</a:t>
                </a:r>
              </a:p>
              <a:p>
                <a:pPr lvl="1"/>
                <a:r>
                  <a:rPr lang="en-US" altLang="en-US" sz="2000" dirty="0">
                    <a:sym typeface="Symbol" panose="05050102010706020507" pitchFamily="18" charset="2"/>
                  </a:rPr>
                  <a:t>Sufficient, but not necessary!</a:t>
                </a:r>
              </a:p>
            </p:txBody>
          </p:sp>
        </mc:Choice>
        <mc:Fallback>
          <p:sp>
            <p:nvSpPr>
              <p:cNvPr id="696323" name="Rectangle 3">
                <a:extLst>
                  <a:ext uri="{FF2B5EF4-FFF2-40B4-BE49-F238E27FC236}">
                    <a16:creationId xmlns:a16="http://schemas.microsoft.com/office/drawing/2014/main" id="{86625AEF-CD58-4553-8864-18FD9FE5D5ED}"/>
                  </a:ext>
                </a:extLst>
              </p:cNvPr>
              <p:cNvSpPr>
                <a:spLocks noGrp="1" noRot="1" noChangeAspect="1" noMove="1" noResize="1" noEditPoints="1" noAdjustHandles="1" noChangeArrowheads="1" noChangeShapeType="1" noTextEdit="1"/>
              </p:cNvSpPr>
              <p:nvPr>
                <p:ph type="body" idx="1"/>
              </p:nvPr>
            </p:nvSpPr>
            <p:spPr>
              <a:xfrm>
                <a:off x="628650" y="1652677"/>
                <a:ext cx="11309350" cy="5200045"/>
              </a:xfrm>
              <a:blipFill>
                <a:blip r:embed="rId3"/>
                <a:stretch>
                  <a:fillRect l="-701"/>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DEC0B4BA-2AB4-490C-AE65-2AC8C83D9200}"/>
              </a:ext>
            </a:extLst>
          </p:cNvPr>
          <p:cNvGrpSpPr/>
          <p:nvPr/>
        </p:nvGrpSpPr>
        <p:grpSpPr>
          <a:xfrm>
            <a:off x="2133600" y="1586933"/>
            <a:ext cx="7696200" cy="2256494"/>
            <a:chOff x="2209800" y="1153457"/>
            <a:chExt cx="7696200" cy="2256494"/>
          </a:xfrm>
        </p:grpSpPr>
        <mc:AlternateContent xmlns:mc="http://schemas.openxmlformats.org/markup-compatibility/2006" xmlns:a14="http://schemas.microsoft.com/office/drawing/2010/main">
          <mc:Choice Requires="a14">
            <p:sp>
              <p:nvSpPr>
                <p:cNvPr id="696324" name="Rectangle 4">
                  <a:extLst>
                    <a:ext uri="{FF2B5EF4-FFF2-40B4-BE49-F238E27FC236}">
                      <a16:creationId xmlns:a16="http://schemas.microsoft.com/office/drawing/2014/main" id="{B51AF911-39BA-49E5-8709-18CE6751D61B}"/>
                    </a:ext>
                  </a:extLst>
                </p:cNvPr>
                <p:cNvSpPr>
                  <a:spLocks noChangeArrowheads="1"/>
                </p:cNvSpPr>
                <p:nvPr/>
              </p:nvSpPr>
              <p:spPr bwMode="auto">
                <a:xfrm>
                  <a:off x="2209800" y="1153457"/>
                  <a:ext cx="1981200" cy="75630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Team</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𝒊</m:t>
                        </m:r>
                      </m:oMath>
                    </m:oMathPara>
                  </a14:m>
                  <a:endParaRPr lang="en-US" altLang="en-US" b="1" dirty="0">
                    <a:solidFill>
                      <a:schemeClr val="bg1"/>
                    </a:solidFill>
                  </a:endParaRPr>
                </a:p>
              </p:txBody>
            </p:sp>
          </mc:Choice>
          <mc:Fallback xmlns="">
            <p:sp>
              <p:nvSpPr>
                <p:cNvPr id="696324" name="Rectangle 4">
                  <a:extLst>
                    <a:ext uri="{FF2B5EF4-FFF2-40B4-BE49-F238E27FC236}">
                      <a16:creationId xmlns:a16="http://schemas.microsoft.com/office/drawing/2014/main" id="{B51AF911-39BA-49E5-8709-18CE6751D61B}"/>
                    </a:ext>
                  </a:extLst>
                </p:cNvPr>
                <p:cNvSpPr>
                  <a:spLocks noRot="1" noChangeAspect="1" noMove="1" noResize="1" noEditPoints="1" noAdjustHandles="1" noChangeArrowheads="1" noChangeShapeType="1" noTextEdit="1"/>
                </p:cNvSpPr>
                <p:nvPr/>
              </p:nvSpPr>
              <p:spPr bwMode="auto">
                <a:xfrm>
                  <a:off x="2209800" y="1153457"/>
                  <a:ext cx="1981200" cy="756307"/>
                </a:xfrm>
                <a:prstGeom prst="rect">
                  <a:avLst/>
                </a:prstGeom>
                <a:blipFill>
                  <a:blip r:embed="rId4"/>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5" name="Rectangle 5">
                  <a:extLst>
                    <a:ext uri="{FF2B5EF4-FFF2-40B4-BE49-F238E27FC236}">
                      <a16:creationId xmlns:a16="http://schemas.microsoft.com/office/drawing/2014/main" id="{D0B78CED-39D6-4905-8E22-5CAA609ECB3B}"/>
                    </a:ext>
                  </a:extLst>
                </p:cNvPr>
                <p:cNvSpPr>
                  <a:spLocks noChangeArrowheads="1"/>
                </p:cNvSpPr>
                <p:nvPr/>
              </p:nvSpPr>
              <p:spPr bwMode="auto">
                <a:xfrm>
                  <a:off x="7162800" y="1153458"/>
                  <a:ext cx="2743200" cy="467078"/>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Against = </a:t>
                  </a:r>
                  <a14:m>
                    <m:oMath xmlns:m="http://schemas.openxmlformats.org/officeDocument/2006/math">
                      <m:r>
                        <a:rPr lang="en-US" altLang="en-US" b="1" i="1" dirty="0" smtClean="0">
                          <a:solidFill>
                            <a:schemeClr val="bg1"/>
                          </a:solidFill>
                          <a:latin typeface="Cambria Math" panose="02040503050406030204" pitchFamily="18" charset="0"/>
                        </a:rPr>
                        <m:t>𝒓</m:t>
                      </m:r>
                      <m:r>
                        <a:rPr lang="en-US" altLang="en-US" b="1" i="1" baseline="-25000" dirty="0" err="1">
                          <a:solidFill>
                            <a:schemeClr val="bg1"/>
                          </a:solidFill>
                          <a:latin typeface="Cambria Math" panose="02040503050406030204" pitchFamily="18" charset="0"/>
                        </a:rPr>
                        <m:t>𝒊𝒋</m:t>
                      </m:r>
                    </m:oMath>
                  </a14:m>
                  <a:endParaRPr lang="en-US" altLang="en-US" b="1" dirty="0">
                    <a:solidFill>
                      <a:schemeClr val="bg1"/>
                    </a:solidFill>
                  </a:endParaRPr>
                </a:p>
              </p:txBody>
            </p:sp>
          </mc:Choice>
          <mc:Fallback xmlns="">
            <p:sp>
              <p:nvSpPr>
                <p:cNvPr id="696325" name="Rectangle 5">
                  <a:extLst>
                    <a:ext uri="{FF2B5EF4-FFF2-40B4-BE49-F238E27FC236}">
                      <a16:creationId xmlns:a16="http://schemas.microsoft.com/office/drawing/2014/main" id="{D0B78CED-39D6-4905-8E22-5CAA609ECB3B}"/>
                    </a:ext>
                  </a:extLst>
                </p:cNvPr>
                <p:cNvSpPr>
                  <a:spLocks noRot="1" noChangeAspect="1" noMove="1" noResize="1" noEditPoints="1" noAdjustHandles="1" noChangeArrowheads="1" noChangeShapeType="1" noTextEdit="1"/>
                </p:cNvSpPr>
                <p:nvPr/>
              </p:nvSpPr>
              <p:spPr bwMode="auto">
                <a:xfrm>
                  <a:off x="7162800" y="1153458"/>
                  <a:ext cx="2743200" cy="467078"/>
                </a:xfrm>
                <a:prstGeom prst="rect">
                  <a:avLst/>
                </a:prstGeom>
                <a:blipFill>
                  <a:blip r:embed="rId5"/>
                  <a:stretch>
                    <a:fillRect b="-8974"/>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6" name="Rectangle 6">
                  <a:extLst>
                    <a:ext uri="{FF2B5EF4-FFF2-40B4-BE49-F238E27FC236}">
                      <a16:creationId xmlns:a16="http://schemas.microsoft.com/office/drawing/2014/main" id="{926946C4-5FDA-43B1-82A4-5F18F0F7AE7B}"/>
                    </a:ext>
                  </a:extLst>
                </p:cNvPr>
                <p:cNvSpPr>
                  <a:spLocks noChangeArrowheads="1"/>
                </p:cNvSpPr>
                <p:nvPr/>
              </p:nvSpPr>
              <p:spPr bwMode="auto">
                <a:xfrm>
                  <a:off x="4191000" y="1153457"/>
                  <a:ext cx="914400" cy="75630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Wins</a:t>
                  </a:r>
                  <a:br>
                    <a:rPr lang="en-US" altLang="en-US"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𝒘</m:t>
                        </m:r>
                        <m:r>
                          <a:rPr lang="en-US" altLang="en-US" b="1" i="1" baseline="-25000" dirty="0" err="1">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696326" name="Rectangle 6">
                  <a:extLst>
                    <a:ext uri="{FF2B5EF4-FFF2-40B4-BE49-F238E27FC236}">
                      <a16:creationId xmlns:a16="http://schemas.microsoft.com/office/drawing/2014/main" id="{926946C4-5FDA-43B1-82A4-5F18F0F7AE7B}"/>
                    </a:ext>
                  </a:extLst>
                </p:cNvPr>
                <p:cNvSpPr>
                  <a:spLocks noRot="1" noChangeAspect="1" noMove="1" noResize="1" noEditPoints="1" noAdjustHandles="1" noChangeArrowheads="1" noChangeShapeType="1" noTextEdit="1"/>
                </p:cNvSpPr>
                <p:nvPr/>
              </p:nvSpPr>
              <p:spPr bwMode="auto">
                <a:xfrm>
                  <a:off x="4191000" y="1153457"/>
                  <a:ext cx="914400" cy="756307"/>
                </a:xfrm>
                <a:prstGeom prst="rect">
                  <a:avLst/>
                </a:prstGeom>
                <a:blipFill>
                  <a:blip r:embed="rId6"/>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7" name="Rectangle 7">
                  <a:extLst>
                    <a:ext uri="{FF2B5EF4-FFF2-40B4-BE49-F238E27FC236}">
                      <a16:creationId xmlns:a16="http://schemas.microsoft.com/office/drawing/2014/main" id="{A74C155A-5D9F-45D7-96C6-696924B7E066}"/>
                    </a:ext>
                  </a:extLst>
                </p:cNvPr>
                <p:cNvSpPr>
                  <a:spLocks noChangeArrowheads="1"/>
                </p:cNvSpPr>
                <p:nvPr/>
              </p:nvSpPr>
              <p:spPr bwMode="auto">
                <a:xfrm>
                  <a:off x="6019800" y="1153457"/>
                  <a:ext cx="1143000" cy="75630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To play</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𝒓</m:t>
                        </m:r>
                        <m:r>
                          <a:rPr lang="en-US" altLang="en-US" b="1" i="1" baseline="-25000" dirty="0" err="1">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696327" name="Rectangle 7">
                  <a:extLst>
                    <a:ext uri="{FF2B5EF4-FFF2-40B4-BE49-F238E27FC236}">
                      <a16:creationId xmlns:a16="http://schemas.microsoft.com/office/drawing/2014/main" id="{A74C155A-5D9F-45D7-96C6-696924B7E066}"/>
                    </a:ext>
                  </a:extLst>
                </p:cNvPr>
                <p:cNvSpPr>
                  <a:spLocks noRot="1" noChangeAspect="1" noMove="1" noResize="1" noEditPoints="1" noAdjustHandles="1" noChangeArrowheads="1" noChangeShapeType="1" noTextEdit="1"/>
                </p:cNvSpPr>
                <p:nvPr/>
              </p:nvSpPr>
              <p:spPr bwMode="auto">
                <a:xfrm>
                  <a:off x="6019800" y="1153457"/>
                  <a:ext cx="1143000" cy="756307"/>
                </a:xfrm>
                <a:prstGeom prst="rect">
                  <a:avLst/>
                </a:prstGeom>
                <a:blipFill>
                  <a:blip r:embed="rId7"/>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8" name="Rectangle 8">
                  <a:extLst>
                    <a:ext uri="{FF2B5EF4-FFF2-40B4-BE49-F238E27FC236}">
                      <a16:creationId xmlns:a16="http://schemas.microsoft.com/office/drawing/2014/main" id="{90D7F1DA-83A0-4F9C-B7CB-585E07F925F5}"/>
                    </a:ext>
                  </a:extLst>
                </p:cNvPr>
                <p:cNvSpPr>
                  <a:spLocks noChangeArrowheads="1"/>
                </p:cNvSpPr>
                <p:nvPr/>
              </p:nvSpPr>
              <p:spPr bwMode="auto">
                <a:xfrm>
                  <a:off x="5105400" y="1161409"/>
                  <a:ext cx="914400" cy="748355"/>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Losses</a:t>
                  </a:r>
                  <a:br>
                    <a:rPr lang="en-US" altLang="en-US"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𝒍</m:t>
                        </m:r>
                        <m:r>
                          <a:rPr lang="en-US" altLang="en-US" b="1" i="1" baseline="-25000" dirty="0">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696328" name="Rectangle 8">
                  <a:extLst>
                    <a:ext uri="{FF2B5EF4-FFF2-40B4-BE49-F238E27FC236}">
                      <a16:creationId xmlns:a16="http://schemas.microsoft.com/office/drawing/2014/main" id="{90D7F1DA-83A0-4F9C-B7CB-585E07F925F5}"/>
                    </a:ext>
                  </a:extLst>
                </p:cNvPr>
                <p:cNvSpPr>
                  <a:spLocks noRot="1" noChangeAspect="1" noMove="1" noResize="1" noEditPoints="1" noAdjustHandles="1" noChangeArrowheads="1" noChangeShapeType="1" noTextEdit="1"/>
                </p:cNvSpPr>
                <p:nvPr/>
              </p:nvSpPr>
              <p:spPr bwMode="auto">
                <a:xfrm>
                  <a:off x="5105400" y="1161409"/>
                  <a:ext cx="914400" cy="748355"/>
                </a:xfrm>
                <a:prstGeom prst="rect">
                  <a:avLst/>
                </a:prstGeom>
                <a:blipFill>
                  <a:blip r:embed="rId8"/>
                  <a:stretch>
                    <a:fillRect/>
                  </a:stretch>
                </a:blipFill>
                <a:ln w="9525">
                  <a:solidFill>
                    <a:schemeClr val="bg1"/>
                  </a:solidFill>
                  <a:miter lim="800000"/>
                  <a:headEnd/>
                  <a:tailEnd/>
                </a:ln>
                <a:effectLst/>
              </p:spPr>
              <p:txBody>
                <a:bodyPr/>
                <a:lstStyle/>
                <a:p>
                  <a:r>
                    <a:rPr lang="en-US">
                      <a:noFill/>
                    </a:rPr>
                    <a:t> </a:t>
                  </a:r>
                </a:p>
              </p:txBody>
            </p:sp>
          </mc:Fallback>
        </mc:AlternateContent>
        <p:sp>
          <p:nvSpPr>
            <p:cNvPr id="696329" name="Rectangle 9">
              <a:extLst>
                <a:ext uri="{FF2B5EF4-FFF2-40B4-BE49-F238E27FC236}">
                  <a16:creationId xmlns:a16="http://schemas.microsoft.com/office/drawing/2014/main" id="{E7CB0CBC-CF94-4B68-8832-0BB187701874}"/>
                </a:ext>
              </a:extLst>
            </p:cNvPr>
            <p:cNvSpPr>
              <a:spLocks noChangeArrowheads="1"/>
            </p:cNvSpPr>
            <p:nvPr/>
          </p:nvSpPr>
          <p:spPr bwMode="auto">
            <a:xfrm>
              <a:off x="71628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err="1">
                  <a:solidFill>
                    <a:schemeClr val="bg1"/>
                  </a:solidFill>
                </a:rPr>
                <a:t>Tex</a:t>
              </a:r>
              <a:endParaRPr lang="en-US" altLang="en-US" dirty="0">
                <a:solidFill>
                  <a:schemeClr val="bg1"/>
                </a:solidFill>
              </a:endParaRPr>
            </a:p>
          </p:txBody>
        </p:sp>
        <p:sp>
          <p:nvSpPr>
            <p:cNvPr id="696330" name="Rectangle 10">
              <a:extLst>
                <a:ext uri="{FF2B5EF4-FFF2-40B4-BE49-F238E27FC236}">
                  <a16:creationId xmlns:a16="http://schemas.microsoft.com/office/drawing/2014/main" id="{EFCEFE4C-3377-49B8-90B0-3607FADE75F9}"/>
                </a:ext>
              </a:extLst>
            </p:cNvPr>
            <p:cNvSpPr>
              <a:spLocks noChangeArrowheads="1"/>
            </p:cNvSpPr>
            <p:nvPr/>
          </p:nvSpPr>
          <p:spPr bwMode="auto">
            <a:xfrm>
              <a:off x="78486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Hou</a:t>
              </a:r>
            </a:p>
          </p:txBody>
        </p:sp>
        <p:sp>
          <p:nvSpPr>
            <p:cNvPr id="696331" name="Rectangle 11">
              <a:extLst>
                <a:ext uri="{FF2B5EF4-FFF2-40B4-BE49-F238E27FC236}">
                  <a16:creationId xmlns:a16="http://schemas.microsoft.com/office/drawing/2014/main" id="{3B419172-B23F-4498-8583-F8A412CF5A73}"/>
                </a:ext>
              </a:extLst>
            </p:cNvPr>
            <p:cNvSpPr>
              <a:spLocks noChangeArrowheads="1"/>
            </p:cNvSpPr>
            <p:nvPr/>
          </p:nvSpPr>
          <p:spPr bwMode="auto">
            <a:xfrm>
              <a:off x="85344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Sea</a:t>
              </a:r>
            </a:p>
          </p:txBody>
        </p:sp>
        <p:sp>
          <p:nvSpPr>
            <p:cNvPr id="696332" name="Rectangle 12">
              <a:extLst>
                <a:ext uri="{FF2B5EF4-FFF2-40B4-BE49-F238E27FC236}">
                  <a16:creationId xmlns:a16="http://schemas.microsoft.com/office/drawing/2014/main" id="{AA34A4EC-3E3B-4F2C-BFEF-D1114CF88674}"/>
                </a:ext>
              </a:extLst>
            </p:cNvPr>
            <p:cNvSpPr>
              <a:spLocks noChangeArrowheads="1"/>
            </p:cNvSpPr>
            <p:nvPr/>
          </p:nvSpPr>
          <p:spPr bwMode="auto">
            <a:xfrm>
              <a:off x="92202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Oak</a:t>
              </a:r>
            </a:p>
          </p:txBody>
        </p:sp>
        <p:sp>
          <p:nvSpPr>
            <p:cNvPr id="696333" name="Rectangle 13">
              <a:extLst>
                <a:ext uri="{FF2B5EF4-FFF2-40B4-BE49-F238E27FC236}">
                  <a16:creationId xmlns:a16="http://schemas.microsoft.com/office/drawing/2014/main" id="{FE43F1CD-D871-423F-81A4-EF29A3E487E1}"/>
                </a:ext>
              </a:extLst>
            </p:cNvPr>
            <p:cNvSpPr>
              <a:spLocks noChangeArrowheads="1"/>
            </p:cNvSpPr>
            <p:nvPr/>
          </p:nvSpPr>
          <p:spPr bwMode="auto">
            <a:xfrm>
              <a:off x="2209800" y="3033714"/>
              <a:ext cx="1981200" cy="376237"/>
            </a:xfrm>
            <a:prstGeom prst="rect">
              <a:avLst/>
            </a:prstGeom>
            <a:solidFill>
              <a:srgbClr val="FF00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Ducks</a:t>
              </a:r>
              <a:endParaRPr lang="en-US" altLang="en-US" b="1" baseline="30000" dirty="0">
                <a:solidFill>
                  <a:schemeClr val="bg1"/>
                </a:solidFill>
              </a:endParaRPr>
            </a:p>
          </p:txBody>
        </p:sp>
        <p:sp>
          <p:nvSpPr>
            <p:cNvPr id="696334" name="Rectangle 14">
              <a:extLst>
                <a:ext uri="{FF2B5EF4-FFF2-40B4-BE49-F238E27FC236}">
                  <a16:creationId xmlns:a16="http://schemas.microsoft.com/office/drawing/2014/main" id="{85687249-9CBF-40D5-BC86-1DC457CBEF07}"/>
                </a:ext>
              </a:extLst>
            </p:cNvPr>
            <p:cNvSpPr>
              <a:spLocks noChangeArrowheads="1"/>
            </p:cNvSpPr>
            <p:nvPr/>
          </p:nvSpPr>
          <p:spPr bwMode="auto">
            <a:xfrm>
              <a:off x="4191000" y="303371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77</a:t>
              </a:r>
            </a:p>
          </p:txBody>
        </p:sp>
        <p:sp>
          <p:nvSpPr>
            <p:cNvPr id="696335" name="Rectangle 15">
              <a:extLst>
                <a:ext uri="{FF2B5EF4-FFF2-40B4-BE49-F238E27FC236}">
                  <a16:creationId xmlns:a16="http://schemas.microsoft.com/office/drawing/2014/main" id="{EC24660F-7AF4-49CC-8849-39FC0607E5EA}"/>
                </a:ext>
              </a:extLst>
            </p:cNvPr>
            <p:cNvSpPr>
              <a:spLocks noChangeArrowheads="1"/>
            </p:cNvSpPr>
            <p:nvPr/>
          </p:nvSpPr>
          <p:spPr bwMode="auto">
            <a:xfrm>
              <a:off x="6019800" y="3033714"/>
              <a:ext cx="11430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696336" name="Rectangle 16">
              <a:extLst>
                <a:ext uri="{FF2B5EF4-FFF2-40B4-BE49-F238E27FC236}">
                  <a16:creationId xmlns:a16="http://schemas.microsoft.com/office/drawing/2014/main" id="{080B1619-9291-4B21-AC77-ECD44CEC11C6}"/>
                </a:ext>
              </a:extLst>
            </p:cNvPr>
            <p:cNvSpPr>
              <a:spLocks noChangeArrowheads="1"/>
            </p:cNvSpPr>
            <p:nvPr/>
          </p:nvSpPr>
          <p:spPr bwMode="auto">
            <a:xfrm>
              <a:off x="5105400" y="303371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82</a:t>
              </a:r>
            </a:p>
          </p:txBody>
        </p:sp>
        <p:sp>
          <p:nvSpPr>
            <p:cNvPr id="696337" name="Rectangle 17">
              <a:extLst>
                <a:ext uri="{FF2B5EF4-FFF2-40B4-BE49-F238E27FC236}">
                  <a16:creationId xmlns:a16="http://schemas.microsoft.com/office/drawing/2014/main" id="{EFF05A7D-D644-4284-A9A7-CDA4612C68E2}"/>
                </a:ext>
              </a:extLst>
            </p:cNvPr>
            <p:cNvSpPr>
              <a:spLocks noChangeArrowheads="1"/>
            </p:cNvSpPr>
            <p:nvPr/>
          </p:nvSpPr>
          <p:spPr bwMode="auto">
            <a:xfrm>
              <a:off x="71628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sp>
          <p:nvSpPr>
            <p:cNvPr id="696338" name="Rectangle 18">
              <a:extLst>
                <a:ext uri="{FF2B5EF4-FFF2-40B4-BE49-F238E27FC236}">
                  <a16:creationId xmlns:a16="http://schemas.microsoft.com/office/drawing/2014/main" id="{1562C696-BE97-44DB-B726-039D3BD7C274}"/>
                </a:ext>
              </a:extLst>
            </p:cNvPr>
            <p:cNvSpPr>
              <a:spLocks noChangeArrowheads="1"/>
            </p:cNvSpPr>
            <p:nvPr/>
          </p:nvSpPr>
          <p:spPr bwMode="auto">
            <a:xfrm>
              <a:off x="78486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a:t>
              </a:r>
            </a:p>
          </p:txBody>
        </p:sp>
        <p:sp>
          <p:nvSpPr>
            <p:cNvPr id="696339" name="Rectangle 19">
              <a:extLst>
                <a:ext uri="{FF2B5EF4-FFF2-40B4-BE49-F238E27FC236}">
                  <a16:creationId xmlns:a16="http://schemas.microsoft.com/office/drawing/2014/main" id="{BE1A7A9E-3A39-4A51-B427-ED618584801B}"/>
                </a:ext>
              </a:extLst>
            </p:cNvPr>
            <p:cNvSpPr>
              <a:spLocks noChangeArrowheads="1"/>
            </p:cNvSpPr>
            <p:nvPr/>
          </p:nvSpPr>
          <p:spPr bwMode="auto">
            <a:xfrm>
              <a:off x="85344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40" name="Rectangle 20">
              <a:extLst>
                <a:ext uri="{FF2B5EF4-FFF2-40B4-BE49-F238E27FC236}">
                  <a16:creationId xmlns:a16="http://schemas.microsoft.com/office/drawing/2014/main" id="{09A0DF05-415C-4ACD-B98A-1E85EA0AAAD7}"/>
                </a:ext>
              </a:extLst>
            </p:cNvPr>
            <p:cNvSpPr>
              <a:spLocks noChangeArrowheads="1"/>
            </p:cNvSpPr>
            <p:nvPr/>
          </p:nvSpPr>
          <p:spPr bwMode="auto">
            <a:xfrm>
              <a:off x="92202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41" name="Rectangle 21">
              <a:extLst>
                <a:ext uri="{FF2B5EF4-FFF2-40B4-BE49-F238E27FC236}">
                  <a16:creationId xmlns:a16="http://schemas.microsoft.com/office/drawing/2014/main" id="{8AE78F9E-2C75-440B-8CED-65FFFD578757}"/>
                </a:ext>
              </a:extLst>
            </p:cNvPr>
            <p:cNvSpPr>
              <a:spLocks noChangeArrowheads="1"/>
            </p:cNvSpPr>
            <p:nvPr/>
          </p:nvSpPr>
          <p:spPr bwMode="auto">
            <a:xfrm>
              <a:off x="2209800" y="2657475"/>
              <a:ext cx="19812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dirty="0"/>
                <a:t>Buckeyes</a:t>
              </a:r>
              <a:endParaRPr lang="en-US" altLang="en-US" b="1" baseline="30000" dirty="0"/>
            </a:p>
          </p:txBody>
        </p:sp>
        <p:sp>
          <p:nvSpPr>
            <p:cNvPr id="696342" name="Rectangle 22">
              <a:extLst>
                <a:ext uri="{FF2B5EF4-FFF2-40B4-BE49-F238E27FC236}">
                  <a16:creationId xmlns:a16="http://schemas.microsoft.com/office/drawing/2014/main" id="{515CEDA9-36ED-4B18-A4C2-BA5F4D32096D}"/>
                </a:ext>
              </a:extLst>
            </p:cNvPr>
            <p:cNvSpPr>
              <a:spLocks noChangeArrowheads="1"/>
            </p:cNvSpPr>
            <p:nvPr/>
          </p:nvSpPr>
          <p:spPr bwMode="auto">
            <a:xfrm>
              <a:off x="4191000" y="2657475"/>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78</a:t>
              </a:r>
            </a:p>
          </p:txBody>
        </p:sp>
        <p:sp>
          <p:nvSpPr>
            <p:cNvPr id="696343" name="Rectangle 23">
              <a:extLst>
                <a:ext uri="{FF2B5EF4-FFF2-40B4-BE49-F238E27FC236}">
                  <a16:creationId xmlns:a16="http://schemas.microsoft.com/office/drawing/2014/main" id="{7D0F5558-DC2A-4F00-9542-09E751482F0B}"/>
                </a:ext>
              </a:extLst>
            </p:cNvPr>
            <p:cNvSpPr>
              <a:spLocks noChangeArrowheads="1"/>
            </p:cNvSpPr>
            <p:nvPr/>
          </p:nvSpPr>
          <p:spPr bwMode="auto">
            <a:xfrm>
              <a:off x="6019800" y="2657475"/>
              <a:ext cx="11430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a:t>
              </a:r>
            </a:p>
          </p:txBody>
        </p:sp>
        <p:sp>
          <p:nvSpPr>
            <p:cNvPr id="696344" name="Rectangle 24">
              <a:extLst>
                <a:ext uri="{FF2B5EF4-FFF2-40B4-BE49-F238E27FC236}">
                  <a16:creationId xmlns:a16="http://schemas.microsoft.com/office/drawing/2014/main" id="{2F9B5894-D1CD-4FA4-9153-AC15380DF4A6}"/>
                </a:ext>
              </a:extLst>
            </p:cNvPr>
            <p:cNvSpPr>
              <a:spLocks noChangeArrowheads="1"/>
            </p:cNvSpPr>
            <p:nvPr/>
          </p:nvSpPr>
          <p:spPr bwMode="auto">
            <a:xfrm>
              <a:off x="5105400" y="2657475"/>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78</a:t>
              </a:r>
            </a:p>
          </p:txBody>
        </p:sp>
        <p:sp>
          <p:nvSpPr>
            <p:cNvPr id="696345" name="Rectangle 25">
              <a:extLst>
                <a:ext uri="{FF2B5EF4-FFF2-40B4-BE49-F238E27FC236}">
                  <a16:creationId xmlns:a16="http://schemas.microsoft.com/office/drawing/2014/main" id="{4C8AEB6C-498F-4EFE-A6B8-3F2EBD881A6A}"/>
                </a:ext>
              </a:extLst>
            </p:cNvPr>
            <p:cNvSpPr>
              <a:spLocks noChangeArrowheads="1"/>
            </p:cNvSpPr>
            <p:nvPr/>
          </p:nvSpPr>
          <p:spPr bwMode="auto">
            <a:xfrm>
              <a:off x="71628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a:t>
              </a:r>
            </a:p>
          </p:txBody>
        </p:sp>
        <p:sp>
          <p:nvSpPr>
            <p:cNvPr id="696346" name="Rectangle 26">
              <a:extLst>
                <a:ext uri="{FF2B5EF4-FFF2-40B4-BE49-F238E27FC236}">
                  <a16:creationId xmlns:a16="http://schemas.microsoft.com/office/drawing/2014/main" id="{C61EFA7C-12C6-4F98-BBF2-A14611DC4C87}"/>
                </a:ext>
              </a:extLst>
            </p:cNvPr>
            <p:cNvSpPr>
              <a:spLocks noChangeArrowheads="1"/>
            </p:cNvSpPr>
            <p:nvPr/>
          </p:nvSpPr>
          <p:spPr bwMode="auto">
            <a:xfrm>
              <a:off x="78486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47" name="Rectangle 27">
              <a:extLst>
                <a:ext uri="{FF2B5EF4-FFF2-40B4-BE49-F238E27FC236}">
                  <a16:creationId xmlns:a16="http://schemas.microsoft.com/office/drawing/2014/main" id="{D4BF8E23-A66D-4CCE-9A1A-C7D62CE552C9}"/>
                </a:ext>
              </a:extLst>
            </p:cNvPr>
            <p:cNvSpPr>
              <a:spLocks noChangeArrowheads="1"/>
            </p:cNvSpPr>
            <p:nvPr/>
          </p:nvSpPr>
          <p:spPr bwMode="auto">
            <a:xfrm>
              <a:off x="85344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48" name="Rectangle 28">
              <a:extLst>
                <a:ext uri="{FF2B5EF4-FFF2-40B4-BE49-F238E27FC236}">
                  <a16:creationId xmlns:a16="http://schemas.microsoft.com/office/drawing/2014/main" id="{6431D565-855C-4B1F-9348-32A70B88F713}"/>
                </a:ext>
              </a:extLst>
            </p:cNvPr>
            <p:cNvSpPr>
              <a:spLocks noChangeArrowheads="1"/>
            </p:cNvSpPr>
            <p:nvPr/>
          </p:nvSpPr>
          <p:spPr bwMode="auto">
            <a:xfrm>
              <a:off x="92202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49" name="Rectangle 29">
              <a:extLst>
                <a:ext uri="{FF2B5EF4-FFF2-40B4-BE49-F238E27FC236}">
                  <a16:creationId xmlns:a16="http://schemas.microsoft.com/office/drawing/2014/main" id="{C3D6DEFC-030A-43BA-AF0E-989F1C3F7BB3}"/>
                </a:ext>
              </a:extLst>
            </p:cNvPr>
            <p:cNvSpPr>
              <a:spLocks noChangeArrowheads="1"/>
            </p:cNvSpPr>
            <p:nvPr/>
          </p:nvSpPr>
          <p:spPr bwMode="auto">
            <a:xfrm>
              <a:off x="2209800" y="2286000"/>
              <a:ext cx="19812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dirty="0"/>
                <a:t>Wolverines</a:t>
              </a:r>
              <a:endParaRPr lang="en-US" altLang="en-US" b="1" baseline="30000" dirty="0"/>
            </a:p>
          </p:txBody>
        </p:sp>
        <p:sp>
          <p:nvSpPr>
            <p:cNvPr id="696350" name="Rectangle 30">
              <a:extLst>
                <a:ext uri="{FF2B5EF4-FFF2-40B4-BE49-F238E27FC236}">
                  <a16:creationId xmlns:a16="http://schemas.microsoft.com/office/drawing/2014/main" id="{6DB4DC55-9DDB-43DA-A9F4-DF05CB58BD95}"/>
                </a:ext>
              </a:extLst>
            </p:cNvPr>
            <p:cNvSpPr>
              <a:spLocks noChangeArrowheads="1"/>
            </p:cNvSpPr>
            <p:nvPr/>
          </p:nvSpPr>
          <p:spPr bwMode="auto">
            <a:xfrm>
              <a:off x="4191000" y="2286000"/>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80</a:t>
              </a:r>
            </a:p>
          </p:txBody>
        </p:sp>
        <p:sp>
          <p:nvSpPr>
            <p:cNvPr id="696351" name="Rectangle 31">
              <a:extLst>
                <a:ext uri="{FF2B5EF4-FFF2-40B4-BE49-F238E27FC236}">
                  <a16:creationId xmlns:a16="http://schemas.microsoft.com/office/drawing/2014/main" id="{F42B3B8C-8BFC-4CC9-9FC5-C54B1E14AF59}"/>
                </a:ext>
              </a:extLst>
            </p:cNvPr>
            <p:cNvSpPr>
              <a:spLocks noChangeArrowheads="1"/>
            </p:cNvSpPr>
            <p:nvPr/>
          </p:nvSpPr>
          <p:spPr bwMode="auto">
            <a:xfrm>
              <a:off x="6019800" y="2286000"/>
              <a:ext cx="11430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696352" name="Rectangle 32">
              <a:extLst>
                <a:ext uri="{FF2B5EF4-FFF2-40B4-BE49-F238E27FC236}">
                  <a16:creationId xmlns:a16="http://schemas.microsoft.com/office/drawing/2014/main" id="{314CF4E4-F0DE-4C9E-9497-2563DFDABE7E}"/>
                </a:ext>
              </a:extLst>
            </p:cNvPr>
            <p:cNvSpPr>
              <a:spLocks noChangeArrowheads="1"/>
            </p:cNvSpPr>
            <p:nvPr/>
          </p:nvSpPr>
          <p:spPr bwMode="auto">
            <a:xfrm>
              <a:off x="5105400" y="2286000"/>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79</a:t>
              </a:r>
            </a:p>
          </p:txBody>
        </p:sp>
        <p:sp>
          <p:nvSpPr>
            <p:cNvPr id="696353" name="Rectangle 33">
              <a:extLst>
                <a:ext uri="{FF2B5EF4-FFF2-40B4-BE49-F238E27FC236}">
                  <a16:creationId xmlns:a16="http://schemas.microsoft.com/office/drawing/2014/main" id="{BD55B54E-8143-49A8-B7CA-F06F107FD8D5}"/>
                </a:ext>
              </a:extLst>
            </p:cNvPr>
            <p:cNvSpPr>
              <a:spLocks noChangeArrowheads="1"/>
            </p:cNvSpPr>
            <p:nvPr/>
          </p:nvSpPr>
          <p:spPr bwMode="auto">
            <a:xfrm>
              <a:off x="71628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sp>
          <p:nvSpPr>
            <p:cNvPr id="696354" name="Rectangle 34">
              <a:extLst>
                <a:ext uri="{FF2B5EF4-FFF2-40B4-BE49-F238E27FC236}">
                  <a16:creationId xmlns:a16="http://schemas.microsoft.com/office/drawing/2014/main" id="{7C455289-77DF-46DE-976D-9C5FE399A1C1}"/>
                </a:ext>
              </a:extLst>
            </p:cNvPr>
            <p:cNvSpPr>
              <a:spLocks noChangeArrowheads="1"/>
            </p:cNvSpPr>
            <p:nvPr/>
          </p:nvSpPr>
          <p:spPr bwMode="auto">
            <a:xfrm>
              <a:off x="78486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55" name="Rectangle 35">
              <a:extLst>
                <a:ext uri="{FF2B5EF4-FFF2-40B4-BE49-F238E27FC236}">
                  <a16:creationId xmlns:a16="http://schemas.microsoft.com/office/drawing/2014/main" id="{94037A6B-42FB-477E-9494-9D40F28E693C}"/>
                </a:ext>
              </a:extLst>
            </p:cNvPr>
            <p:cNvSpPr>
              <a:spLocks noChangeArrowheads="1"/>
            </p:cNvSpPr>
            <p:nvPr/>
          </p:nvSpPr>
          <p:spPr bwMode="auto">
            <a:xfrm>
              <a:off x="85344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56" name="Rectangle 36">
              <a:extLst>
                <a:ext uri="{FF2B5EF4-FFF2-40B4-BE49-F238E27FC236}">
                  <a16:creationId xmlns:a16="http://schemas.microsoft.com/office/drawing/2014/main" id="{948E215B-79F2-4B52-AFB9-0D9E6FC15797}"/>
                </a:ext>
              </a:extLst>
            </p:cNvPr>
            <p:cNvSpPr>
              <a:spLocks noChangeArrowheads="1"/>
            </p:cNvSpPr>
            <p:nvPr/>
          </p:nvSpPr>
          <p:spPr bwMode="auto">
            <a:xfrm>
              <a:off x="92202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a:t>
              </a:r>
            </a:p>
          </p:txBody>
        </p:sp>
        <p:sp>
          <p:nvSpPr>
            <p:cNvPr id="696357" name="Rectangle 37">
              <a:extLst>
                <a:ext uri="{FF2B5EF4-FFF2-40B4-BE49-F238E27FC236}">
                  <a16:creationId xmlns:a16="http://schemas.microsoft.com/office/drawing/2014/main" id="{34B18305-3A9C-4824-942B-F065E1D18B37}"/>
                </a:ext>
              </a:extLst>
            </p:cNvPr>
            <p:cNvSpPr>
              <a:spLocks noChangeArrowheads="1"/>
            </p:cNvSpPr>
            <p:nvPr/>
          </p:nvSpPr>
          <p:spPr bwMode="auto">
            <a:xfrm>
              <a:off x="2209800" y="1909764"/>
              <a:ext cx="19812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dirty="0"/>
                <a:t>Huskies</a:t>
              </a:r>
              <a:endParaRPr lang="en-US" altLang="en-US" b="1" baseline="30000" dirty="0"/>
            </a:p>
          </p:txBody>
        </p:sp>
        <p:sp>
          <p:nvSpPr>
            <p:cNvPr id="696358" name="Rectangle 38">
              <a:extLst>
                <a:ext uri="{FF2B5EF4-FFF2-40B4-BE49-F238E27FC236}">
                  <a16:creationId xmlns:a16="http://schemas.microsoft.com/office/drawing/2014/main" id="{DB86C561-496B-43E1-9A9E-2C4437BABB8F}"/>
                </a:ext>
              </a:extLst>
            </p:cNvPr>
            <p:cNvSpPr>
              <a:spLocks noChangeArrowheads="1"/>
            </p:cNvSpPr>
            <p:nvPr/>
          </p:nvSpPr>
          <p:spPr bwMode="auto">
            <a:xfrm>
              <a:off x="4191000" y="190976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83</a:t>
              </a:r>
            </a:p>
          </p:txBody>
        </p:sp>
        <p:sp>
          <p:nvSpPr>
            <p:cNvPr id="696359" name="Rectangle 39">
              <a:extLst>
                <a:ext uri="{FF2B5EF4-FFF2-40B4-BE49-F238E27FC236}">
                  <a16:creationId xmlns:a16="http://schemas.microsoft.com/office/drawing/2014/main" id="{F8382846-FCE0-4B11-84E1-BF33DAC9AABE}"/>
                </a:ext>
              </a:extLst>
            </p:cNvPr>
            <p:cNvSpPr>
              <a:spLocks noChangeArrowheads="1"/>
            </p:cNvSpPr>
            <p:nvPr/>
          </p:nvSpPr>
          <p:spPr bwMode="auto">
            <a:xfrm>
              <a:off x="6019800" y="1909764"/>
              <a:ext cx="11430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a:t>
              </a:r>
            </a:p>
          </p:txBody>
        </p:sp>
        <p:sp>
          <p:nvSpPr>
            <p:cNvPr id="696360" name="Rectangle 40">
              <a:extLst>
                <a:ext uri="{FF2B5EF4-FFF2-40B4-BE49-F238E27FC236}">
                  <a16:creationId xmlns:a16="http://schemas.microsoft.com/office/drawing/2014/main" id="{ACC8E746-32FC-4B33-913F-CF4BC213E347}"/>
                </a:ext>
              </a:extLst>
            </p:cNvPr>
            <p:cNvSpPr>
              <a:spLocks noChangeArrowheads="1"/>
            </p:cNvSpPr>
            <p:nvPr/>
          </p:nvSpPr>
          <p:spPr bwMode="auto">
            <a:xfrm>
              <a:off x="5105400" y="190976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71</a:t>
              </a:r>
            </a:p>
          </p:txBody>
        </p:sp>
        <p:sp>
          <p:nvSpPr>
            <p:cNvPr id="696361" name="Rectangle 41">
              <a:extLst>
                <a:ext uri="{FF2B5EF4-FFF2-40B4-BE49-F238E27FC236}">
                  <a16:creationId xmlns:a16="http://schemas.microsoft.com/office/drawing/2014/main" id="{89FE8CF8-0E15-47BC-9908-A1E23DE5827D}"/>
                </a:ext>
              </a:extLst>
            </p:cNvPr>
            <p:cNvSpPr>
              <a:spLocks noChangeArrowheads="1"/>
            </p:cNvSpPr>
            <p:nvPr/>
          </p:nvSpPr>
          <p:spPr bwMode="auto">
            <a:xfrm>
              <a:off x="71628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62" name="Rectangle 42">
              <a:extLst>
                <a:ext uri="{FF2B5EF4-FFF2-40B4-BE49-F238E27FC236}">
                  <a16:creationId xmlns:a16="http://schemas.microsoft.com/office/drawing/2014/main" id="{99FFC181-0429-4722-805D-7009FD2EC8FF}"/>
                </a:ext>
              </a:extLst>
            </p:cNvPr>
            <p:cNvSpPr>
              <a:spLocks noChangeArrowheads="1"/>
            </p:cNvSpPr>
            <p:nvPr/>
          </p:nvSpPr>
          <p:spPr bwMode="auto">
            <a:xfrm>
              <a:off x="78486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sp>
          <p:nvSpPr>
            <p:cNvPr id="696363" name="Rectangle 43">
              <a:extLst>
                <a:ext uri="{FF2B5EF4-FFF2-40B4-BE49-F238E27FC236}">
                  <a16:creationId xmlns:a16="http://schemas.microsoft.com/office/drawing/2014/main" id="{D2DD9C39-F86B-425A-88DE-8DF6DE281DBC}"/>
                </a:ext>
              </a:extLst>
            </p:cNvPr>
            <p:cNvSpPr>
              <a:spLocks noChangeArrowheads="1"/>
            </p:cNvSpPr>
            <p:nvPr/>
          </p:nvSpPr>
          <p:spPr bwMode="auto">
            <a:xfrm>
              <a:off x="85344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a:t>
              </a:r>
            </a:p>
          </p:txBody>
        </p:sp>
        <p:sp>
          <p:nvSpPr>
            <p:cNvPr id="696364" name="Rectangle 44">
              <a:extLst>
                <a:ext uri="{FF2B5EF4-FFF2-40B4-BE49-F238E27FC236}">
                  <a16:creationId xmlns:a16="http://schemas.microsoft.com/office/drawing/2014/main" id="{F1999B48-EE3E-4ECE-8457-FCEEEC506D84}"/>
                </a:ext>
              </a:extLst>
            </p:cNvPr>
            <p:cNvSpPr>
              <a:spLocks noChangeArrowheads="1"/>
            </p:cNvSpPr>
            <p:nvPr/>
          </p:nvSpPr>
          <p:spPr bwMode="auto">
            <a:xfrm>
              <a:off x="92202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grpSp>
      <p:sp>
        <p:nvSpPr>
          <p:cNvPr id="47" name="Slide Number Placeholder 1">
            <a:extLst>
              <a:ext uri="{FF2B5EF4-FFF2-40B4-BE49-F238E27FC236}">
                <a16:creationId xmlns:a16="http://schemas.microsoft.com/office/drawing/2014/main" id="{06151F29-53EB-4ECD-8240-E9B3EA93CD43}"/>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21</a:t>
            </a:fld>
            <a:endParaRPr lang="en-US" dirty="0"/>
          </a:p>
        </p:txBody>
      </p:sp>
    </p:spTree>
    <p:extLst>
      <p:ext uri="{BB962C8B-B14F-4D97-AF65-F5344CB8AC3E}">
        <p14:creationId xmlns:p14="http://schemas.microsoft.com/office/powerpoint/2010/main" val="37224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2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4709D6E3-1BB5-41A4-A5A8-1CCD1CCBD04A}"/>
              </a:ext>
            </a:extLst>
          </p:cNvPr>
          <p:cNvSpPr>
            <a:spLocks noGrp="1" noChangeArrowheads="1"/>
          </p:cNvSpPr>
          <p:nvPr>
            <p:ph type="title"/>
          </p:nvPr>
        </p:nvSpPr>
        <p:spPr/>
        <p:txBody>
          <a:bodyPr/>
          <a:lstStyle/>
          <a:p>
            <a:r>
              <a:rPr lang="en-US" altLang="en-US" dirty="0"/>
              <a:t>Baseball Elimination: Scenario</a:t>
            </a:r>
          </a:p>
        </p:txBody>
      </p:sp>
      <p:sp>
        <p:nvSpPr>
          <p:cNvPr id="696323" name="Rectangle 3">
            <a:extLst>
              <a:ext uri="{FF2B5EF4-FFF2-40B4-BE49-F238E27FC236}">
                <a16:creationId xmlns:a16="http://schemas.microsoft.com/office/drawing/2014/main" id="{86625AEF-CD58-4553-8864-18FD9FE5D5ED}"/>
              </a:ext>
            </a:extLst>
          </p:cNvPr>
          <p:cNvSpPr>
            <a:spLocks noGrp="1" noChangeArrowheads="1"/>
          </p:cNvSpPr>
          <p:nvPr>
            <p:ph type="body" idx="1"/>
          </p:nvPr>
        </p:nvSpPr>
        <p:spPr>
          <a:xfrm>
            <a:off x="628650" y="1620784"/>
            <a:ext cx="11309350" cy="5200045"/>
          </a:xfrm>
        </p:spPr>
        <p:txBody>
          <a:bodyPr>
            <a:noAutofit/>
          </a:bodyPr>
          <a:lstStyle/>
          <a:p>
            <a:endParaRPr lang="en-US" altLang="en-US" sz="2400" dirty="0"/>
          </a:p>
          <a:p>
            <a:endParaRPr lang="en-US" altLang="en-US" sz="2400" dirty="0"/>
          </a:p>
          <a:p>
            <a:endParaRPr lang="en-US" altLang="en-US" sz="2400" dirty="0"/>
          </a:p>
          <a:p>
            <a:pPr marL="0" indent="0">
              <a:buNone/>
            </a:pPr>
            <a:endParaRPr lang="en-US" altLang="en-US" sz="2800" dirty="0"/>
          </a:p>
          <a:p>
            <a:endParaRPr lang="en-US" altLang="en-US" sz="2400" dirty="0"/>
          </a:p>
          <a:p>
            <a:r>
              <a:rPr lang="en-US" altLang="en-US" sz="2400" dirty="0"/>
              <a:t>Which teams have a chance of finishing the season with most wins? </a:t>
            </a:r>
          </a:p>
          <a:p>
            <a:pPr lvl="1"/>
            <a:r>
              <a:rPr lang="en-US" altLang="en-US" sz="2000" dirty="0"/>
              <a:t>Wolverines can win</a:t>
            </a:r>
            <a:r>
              <a:rPr lang="en-US" altLang="en-US" sz="2000" b="1" dirty="0">
                <a:solidFill>
                  <a:srgbClr val="0066CC"/>
                </a:solidFill>
              </a:rPr>
              <a:t> 83</a:t>
            </a:r>
            <a:r>
              <a:rPr lang="en-US" altLang="en-US" sz="2000" dirty="0"/>
              <a:t> games, but are still eliminated . . .</a:t>
            </a:r>
          </a:p>
          <a:p>
            <a:pPr lvl="1"/>
            <a:r>
              <a:rPr lang="en-US" altLang="en-US" sz="2000" dirty="0"/>
              <a:t>If the Huskies don’t get to </a:t>
            </a:r>
            <a:r>
              <a:rPr lang="en-US" altLang="en-US" sz="2000" b="1" dirty="0">
                <a:solidFill>
                  <a:srgbClr val="0066CC"/>
                </a:solidFill>
              </a:rPr>
              <a:t>84</a:t>
            </a:r>
            <a:r>
              <a:rPr lang="en-US" altLang="en-US" sz="2000" dirty="0"/>
              <a:t> wins then the Buckeyes will get 6 more wins and finish with </a:t>
            </a:r>
            <a:r>
              <a:rPr lang="en-US" altLang="en-US" sz="2000" b="1" dirty="0">
                <a:solidFill>
                  <a:srgbClr val="0066CC"/>
                </a:solidFill>
              </a:rPr>
              <a:t>84</a:t>
            </a:r>
            <a:r>
              <a:rPr lang="en-US" altLang="en-US" sz="2000" dirty="0"/>
              <a:t> wins.</a:t>
            </a:r>
          </a:p>
          <a:p>
            <a:pPr lvl="1"/>
            <a:endParaRPr lang="en-US" altLang="en-US" sz="1100" dirty="0">
              <a:sym typeface="Symbol" panose="05050102010706020507" pitchFamily="18" charset="2"/>
            </a:endParaRPr>
          </a:p>
          <a:p>
            <a:r>
              <a:rPr lang="en-US" altLang="en-US" sz="2400" dirty="0">
                <a:sym typeface="Symbol" panose="05050102010706020507" pitchFamily="18" charset="2"/>
              </a:rPr>
              <a:t>The answer depends on more than current wins and # of remaining games</a:t>
            </a:r>
          </a:p>
          <a:p>
            <a:pPr lvl="1"/>
            <a:r>
              <a:rPr lang="en-US" altLang="en-US" sz="2000" dirty="0">
                <a:sym typeface="Symbol" panose="05050102010706020507" pitchFamily="18" charset="2"/>
              </a:rPr>
              <a:t>It also depends on all the games that are being played.</a:t>
            </a:r>
          </a:p>
        </p:txBody>
      </p:sp>
      <p:grpSp>
        <p:nvGrpSpPr>
          <p:cNvPr id="2" name="Group 1">
            <a:extLst>
              <a:ext uri="{FF2B5EF4-FFF2-40B4-BE49-F238E27FC236}">
                <a16:creationId xmlns:a16="http://schemas.microsoft.com/office/drawing/2014/main" id="{DEC0B4BA-2AB4-490C-AE65-2AC8C83D9200}"/>
              </a:ext>
            </a:extLst>
          </p:cNvPr>
          <p:cNvGrpSpPr/>
          <p:nvPr/>
        </p:nvGrpSpPr>
        <p:grpSpPr>
          <a:xfrm>
            <a:off x="2133600" y="1555040"/>
            <a:ext cx="7696200" cy="2256494"/>
            <a:chOff x="2209800" y="1153457"/>
            <a:chExt cx="7696200" cy="2256494"/>
          </a:xfrm>
        </p:grpSpPr>
        <mc:AlternateContent xmlns:mc="http://schemas.openxmlformats.org/markup-compatibility/2006" xmlns:a14="http://schemas.microsoft.com/office/drawing/2010/main">
          <mc:Choice Requires="a14">
            <p:sp>
              <p:nvSpPr>
                <p:cNvPr id="696324" name="Rectangle 4">
                  <a:extLst>
                    <a:ext uri="{FF2B5EF4-FFF2-40B4-BE49-F238E27FC236}">
                      <a16:creationId xmlns:a16="http://schemas.microsoft.com/office/drawing/2014/main" id="{B51AF911-39BA-49E5-8709-18CE6751D61B}"/>
                    </a:ext>
                  </a:extLst>
                </p:cNvPr>
                <p:cNvSpPr>
                  <a:spLocks noChangeArrowheads="1"/>
                </p:cNvSpPr>
                <p:nvPr/>
              </p:nvSpPr>
              <p:spPr bwMode="auto">
                <a:xfrm>
                  <a:off x="2209800" y="1153457"/>
                  <a:ext cx="1981200" cy="75630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Team</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𝒊</m:t>
                        </m:r>
                      </m:oMath>
                    </m:oMathPara>
                  </a14:m>
                  <a:endParaRPr lang="en-US" altLang="en-US" b="1" dirty="0">
                    <a:solidFill>
                      <a:schemeClr val="bg1"/>
                    </a:solidFill>
                  </a:endParaRPr>
                </a:p>
              </p:txBody>
            </p:sp>
          </mc:Choice>
          <mc:Fallback xmlns="">
            <p:sp>
              <p:nvSpPr>
                <p:cNvPr id="696324" name="Rectangle 4">
                  <a:extLst>
                    <a:ext uri="{FF2B5EF4-FFF2-40B4-BE49-F238E27FC236}">
                      <a16:creationId xmlns:a16="http://schemas.microsoft.com/office/drawing/2014/main" id="{B51AF911-39BA-49E5-8709-18CE6751D61B}"/>
                    </a:ext>
                  </a:extLst>
                </p:cNvPr>
                <p:cNvSpPr>
                  <a:spLocks noRot="1" noChangeAspect="1" noMove="1" noResize="1" noEditPoints="1" noAdjustHandles="1" noChangeArrowheads="1" noChangeShapeType="1" noTextEdit="1"/>
                </p:cNvSpPr>
                <p:nvPr/>
              </p:nvSpPr>
              <p:spPr bwMode="auto">
                <a:xfrm>
                  <a:off x="2209800" y="1153457"/>
                  <a:ext cx="1981200" cy="756307"/>
                </a:xfrm>
                <a:prstGeom prst="rect">
                  <a:avLst/>
                </a:prstGeom>
                <a:blipFill>
                  <a:blip r:embed="rId3"/>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5" name="Rectangle 5">
                  <a:extLst>
                    <a:ext uri="{FF2B5EF4-FFF2-40B4-BE49-F238E27FC236}">
                      <a16:creationId xmlns:a16="http://schemas.microsoft.com/office/drawing/2014/main" id="{D0B78CED-39D6-4905-8E22-5CAA609ECB3B}"/>
                    </a:ext>
                  </a:extLst>
                </p:cNvPr>
                <p:cNvSpPr>
                  <a:spLocks noChangeArrowheads="1"/>
                </p:cNvSpPr>
                <p:nvPr/>
              </p:nvSpPr>
              <p:spPr bwMode="auto">
                <a:xfrm>
                  <a:off x="7162800" y="1153458"/>
                  <a:ext cx="2743200" cy="467078"/>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Against = </a:t>
                  </a:r>
                  <a14:m>
                    <m:oMath xmlns:m="http://schemas.openxmlformats.org/officeDocument/2006/math">
                      <m:r>
                        <a:rPr lang="en-US" altLang="en-US" b="1" i="1" dirty="0" smtClean="0">
                          <a:solidFill>
                            <a:schemeClr val="bg1"/>
                          </a:solidFill>
                          <a:latin typeface="Cambria Math" panose="02040503050406030204" pitchFamily="18" charset="0"/>
                        </a:rPr>
                        <m:t>𝒓</m:t>
                      </m:r>
                      <m:r>
                        <a:rPr lang="en-US" altLang="en-US" b="1" i="1" baseline="-25000" dirty="0" err="1">
                          <a:solidFill>
                            <a:schemeClr val="bg1"/>
                          </a:solidFill>
                          <a:latin typeface="Cambria Math" panose="02040503050406030204" pitchFamily="18" charset="0"/>
                        </a:rPr>
                        <m:t>𝒊𝒋</m:t>
                      </m:r>
                    </m:oMath>
                  </a14:m>
                  <a:endParaRPr lang="en-US" altLang="en-US" b="1" dirty="0">
                    <a:solidFill>
                      <a:schemeClr val="bg1"/>
                    </a:solidFill>
                  </a:endParaRPr>
                </a:p>
              </p:txBody>
            </p:sp>
          </mc:Choice>
          <mc:Fallback xmlns="">
            <p:sp>
              <p:nvSpPr>
                <p:cNvPr id="696325" name="Rectangle 5">
                  <a:extLst>
                    <a:ext uri="{FF2B5EF4-FFF2-40B4-BE49-F238E27FC236}">
                      <a16:creationId xmlns:a16="http://schemas.microsoft.com/office/drawing/2014/main" id="{D0B78CED-39D6-4905-8E22-5CAA609ECB3B}"/>
                    </a:ext>
                  </a:extLst>
                </p:cNvPr>
                <p:cNvSpPr>
                  <a:spLocks noRot="1" noChangeAspect="1" noMove="1" noResize="1" noEditPoints="1" noAdjustHandles="1" noChangeArrowheads="1" noChangeShapeType="1" noTextEdit="1"/>
                </p:cNvSpPr>
                <p:nvPr/>
              </p:nvSpPr>
              <p:spPr bwMode="auto">
                <a:xfrm>
                  <a:off x="7162800" y="1153458"/>
                  <a:ext cx="2743200" cy="467078"/>
                </a:xfrm>
                <a:prstGeom prst="rect">
                  <a:avLst/>
                </a:prstGeom>
                <a:blipFill>
                  <a:blip r:embed="rId4"/>
                  <a:stretch>
                    <a:fillRect b="-8974"/>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6" name="Rectangle 6">
                  <a:extLst>
                    <a:ext uri="{FF2B5EF4-FFF2-40B4-BE49-F238E27FC236}">
                      <a16:creationId xmlns:a16="http://schemas.microsoft.com/office/drawing/2014/main" id="{926946C4-5FDA-43B1-82A4-5F18F0F7AE7B}"/>
                    </a:ext>
                  </a:extLst>
                </p:cNvPr>
                <p:cNvSpPr>
                  <a:spLocks noChangeArrowheads="1"/>
                </p:cNvSpPr>
                <p:nvPr/>
              </p:nvSpPr>
              <p:spPr bwMode="auto">
                <a:xfrm>
                  <a:off x="4191000" y="1153457"/>
                  <a:ext cx="914400" cy="75630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Wins</a:t>
                  </a:r>
                  <a:br>
                    <a:rPr lang="en-US" altLang="en-US"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𝒘</m:t>
                        </m:r>
                        <m:r>
                          <a:rPr lang="en-US" altLang="en-US" b="1" i="1" baseline="-25000" dirty="0" err="1">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696326" name="Rectangle 6">
                  <a:extLst>
                    <a:ext uri="{FF2B5EF4-FFF2-40B4-BE49-F238E27FC236}">
                      <a16:creationId xmlns:a16="http://schemas.microsoft.com/office/drawing/2014/main" id="{926946C4-5FDA-43B1-82A4-5F18F0F7AE7B}"/>
                    </a:ext>
                  </a:extLst>
                </p:cNvPr>
                <p:cNvSpPr>
                  <a:spLocks noRot="1" noChangeAspect="1" noMove="1" noResize="1" noEditPoints="1" noAdjustHandles="1" noChangeArrowheads="1" noChangeShapeType="1" noTextEdit="1"/>
                </p:cNvSpPr>
                <p:nvPr/>
              </p:nvSpPr>
              <p:spPr bwMode="auto">
                <a:xfrm>
                  <a:off x="4191000" y="1153457"/>
                  <a:ext cx="914400" cy="756307"/>
                </a:xfrm>
                <a:prstGeom prst="rect">
                  <a:avLst/>
                </a:prstGeom>
                <a:blipFill>
                  <a:blip r:embed="rId5"/>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7" name="Rectangle 7">
                  <a:extLst>
                    <a:ext uri="{FF2B5EF4-FFF2-40B4-BE49-F238E27FC236}">
                      <a16:creationId xmlns:a16="http://schemas.microsoft.com/office/drawing/2014/main" id="{A74C155A-5D9F-45D7-96C6-696924B7E066}"/>
                    </a:ext>
                  </a:extLst>
                </p:cNvPr>
                <p:cNvSpPr>
                  <a:spLocks noChangeArrowheads="1"/>
                </p:cNvSpPr>
                <p:nvPr/>
              </p:nvSpPr>
              <p:spPr bwMode="auto">
                <a:xfrm>
                  <a:off x="6019800" y="1153457"/>
                  <a:ext cx="1143000" cy="75630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To play</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𝒓</m:t>
                        </m:r>
                        <m:r>
                          <a:rPr lang="en-US" altLang="en-US" b="1" i="1" baseline="-25000" dirty="0" err="1">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696327" name="Rectangle 7">
                  <a:extLst>
                    <a:ext uri="{FF2B5EF4-FFF2-40B4-BE49-F238E27FC236}">
                      <a16:creationId xmlns:a16="http://schemas.microsoft.com/office/drawing/2014/main" id="{A74C155A-5D9F-45D7-96C6-696924B7E066}"/>
                    </a:ext>
                  </a:extLst>
                </p:cNvPr>
                <p:cNvSpPr>
                  <a:spLocks noRot="1" noChangeAspect="1" noMove="1" noResize="1" noEditPoints="1" noAdjustHandles="1" noChangeArrowheads="1" noChangeShapeType="1" noTextEdit="1"/>
                </p:cNvSpPr>
                <p:nvPr/>
              </p:nvSpPr>
              <p:spPr bwMode="auto">
                <a:xfrm>
                  <a:off x="6019800" y="1153457"/>
                  <a:ext cx="1143000" cy="756307"/>
                </a:xfrm>
                <a:prstGeom prst="rect">
                  <a:avLst/>
                </a:prstGeom>
                <a:blipFill>
                  <a:blip r:embed="rId6"/>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6328" name="Rectangle 8">
                  <a:extLst>
                    <a:ext uri="{FF2B5EF4-FFF2-40B4-BE49-F238E27FC236}">
                      <a16:creationId xmlns:a16="http://schemas.microsoft.com/office/drawing/2014/main" id="{90D7F1DA-83A0-4F9C-B7CB-585E07F925F5}"/>
                    </a:ext>
                  </a:extLst>
                </p:cNvPr>
                <p:cNvSpPr>
                  <a:spLocks noChangeArrowheads="1"/>
                </p:cNvSpPr>
                <p:nvPr/>
              </p:nvSpPr>
              <p:spPr bwMode="auto">
                <a:xfrm>
                  <a:off x="5105400" y="1161409"/>
                  <a:ext cx="914400" cy="748355"/>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Losses</a:t>
                  </a:r>
                  <a:br>
                    <a:rPr lang="en-US" altLang="en-US"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𝒍</m:t>
                        </m:r>
                        <m:r>
                          <a:rPr lang="en-US" altLang="en-US" b="1" i="1" baseline="-25000" dirty="0">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696328" name="Rectangle 8">
                  <a:extLst>
                    <a:ext uri="{FF2B5EF4-FFF2-40B4-BE49-F238E27FC236}">
                      <a16:creationId xmlns:a16="http://schemas.microsoft.com/office/drawing/2014/main" id="{90D7F1DA-83A0-4F9C-B7CB-585E07F925F5}"/>
                    </a:ext>
                  </a:extLst>
                </p:cNvPr>
                <p:cNvSpPr>
                  <a:spLocks noRot="1" noChangeAspect="1" noMove="1" noResize="1" noEditPoints="1" noAdjustHandles="1" noChangeArrowheads="1" noChangeShapeType="1" noTextEdit="1"/>
                </p:cNvSpPr>
                <p:nvPr/>
              </p:nvSpPr>
              <p:spPr bwMode="auto">
                <a:xfrm>
                  <a:off x="5105400" y="1161409"/>
                  <a:ext cx="914400" cy="748355"/>
                </a:xfrm>
                <a:prstGeom prst="rect">
                  <a:avLst/>
                </a:prstGeom>
                <a:blipFill>
                  <a:blip r:embed="rId7"/>
                  <a:stretch>
                    <a:fillRect/>
                  </a:stretch>
                </a:blipFill>
                <a:ln w="9525">
                  <a:solidFill>
                    <a:schemeClr val="bg1"/>
                  </a:solidFill>
                  <a:miter lim="800000"/>
                  <a:headEnd/>
                  <a:tailEnd/>
                </a:ln>
                <a:effectLst/>
              </p:spPr>
              <p:txBody>
                <a:bodyPr/>
                <a:lstStyle/>
                <a:p>
                  <a:r>
                    <a:rPr lang="en-US">
                      <a:noFill/>
                    </a:rPr>
                    <a:t> </a:t>
                  </a:r>
                </a:p>
              </p:txBody>
            </p:sp>
          </mc:Fallback>
        </mc:AlternateContent>
        <p:sp>
          <p:nvSpPr>
            <p:cNvPr id="696329" name="Rectangle 9">
              <a:extLst>
                <a:ext uri="{FF2B5EF4-FFF2-40B4-BE49-F238E27FC236}">
                  <a16:creationId xmlns:a16="http://schemas.microsoft.com/office/drawing/2014/main" id="{E7CB0CBC-CF94-4B68-8832-0BB187701874}"/>
                </a:ext>
              </a:extLst>
            </p:cNvPr>
            <p:cNvSpPr>
              <a:spLocks noChangeArrowheads="1"/>
            </p:cNvSpPr>
            <p:nvPr/>
          </p:nvSpPr>
          <p:spPr bwMode="auto">
            <a:xfrm>
              <a:off x="71628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err="1">
                  <a:solidFill>
                    <a:schemeClr val="bg1"/>
                  </a:solidFill>
                </a:rPr>
                <a:t>Tex</a:t>
              </a:r>
              <a:endParaRPr lang="en-US" altLang="en-US" dirty="0">
                <a:solidFill>
                  <a:schemeClr val="bg1"/>
                </a:solidFill>
              </a:endParaRPr>
            </a:p>
          </p:txBody>
        </p:sp>
        <p:sp>
          <p:nvSpPr>
            <p:cNvPr id="696330" name="Rectangle 10">
              <a:extLst>
                <a:ext uri="{FF2B5EF4-FFF2-40B4-BE49-F238E27FC236}">
                  <a16:creationId xmlns:a16="http://schemas.microsoft.com/office/drawing/2014/main" id="{EFCEFE4C-3377-49B8-90B0-3607FADE75F9}"/>
                </a:ext>
              </a:extLst>
            </p:cNvPr>
            <p:cNvSpPr>
              <a:spLocks noChangeArrowheads="1"/>
            </p:cNvSpPr>
            <p:nvPr/>
          </p:nvSpPr>
          <p:spPr bwMode="auto">
            <a:xfrm>
              <a:off x="78486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Hou</a:t>
              </a:r>
            </a:p>
          </p:txBody>
        </p:sp>
        <p:sp>
          <p:nvSpPr>
            <p:cNvPr id="696331" name="Rectangle 11">
              <a:extLst>
                <a:ext uri="{FF2B5EF4-FFF2-40B4-BE49-F238E27FC236}">
                  <a16:creationId xmlns:a16="http://schemas.microsoft.com/office/drawing/2014/main" id="{3B419172-B23F-4498-8583-F8A412CF5A73}"/>
                </a:ext>
              </a:extLst>
            </p:cNvPr>
            <p:cNvSpPr>
              <a:spLocks noChangeArrowheads="1"/>
            </p:cNvSpPr>
            <p:nvPr/>
          </p:nvSpPr>
          <p:spPr bwMode="auto">
            <a:xfrm>
              <a:off x="85344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Sea</a:t>
              </a:r>
            </a:p>
          </p:txBody>
        </p:sp>
        <p:sp>
          <p:nvSpPr>
            <p:cNvPr id="696332" name="Rectangle 12">
              <a:extLst>
                <a:ext uri="{FF2B5EF4-FFF2-40B4-BE49-F238E27FC236}">
                  <a16:creationId xmlns:a16="http://schemas.microsoft.com/office/drawing/2014/main" id="{AA34A4EC-3E3B-4F2C-BFEF-D1114CF88674}"/>
                </a:ext>
              </a:extLst>
            </p:cNvPr>
            <p:cNvSpPr>
              <a:spLocks noChangeArrowheads="1"/>
            </p:cNvSpPr>
            <p:nvPr/>
          </p:nvSpPr>
          <p:spPr bwMode="auto">
            <a:xfrm>
              <a:off x="9220200" y="1600200"/>
              <a:ext cx="685800" cy="30480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dirty="0">
                  <a:solidFill>
                    <a:schemeClr val="bg1"/>
                  </a:solidFill>
                </a:rPr>
                <a:t>Oak</a:t>
              </a:r>
            </a:p>
          </p:txBody>
        </p:sp>
        <p:sp>
          <p:nvSpPr>
            <p:cNvPr id="696333" name="Rectangle 13">
              <a:extLst>
                <a:ext uri="{FF2B5EF4-FFF2-40B4-BE49-F238E27FC236}">
                  <a16:creationId xmlns:a16="http://schemas.microsoft.com/office/drawing/2014/main" id="{FE43F1CD-D871-423F-81A4-EF29A3E487E1}"/>
                </a:ext>
              </a:extLst>
            </p:cNvPr>
            <p:cNvSpPr>
              <a:spLocks noChangeArrowheads="1"/>
            </p:cNvSpPr>
            <p:nvPr/>
          </p:nvSpPr>
          <p:spPr bwMode="auto">
            <a:xfrm>
              <a:off x="2209800" y="3033714"/>
              <a:ext cx="19812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dirty="0"/>
                <a:t>Oakland</a:t>
              </a:r>
              <a:endParaRPr lang="en-US" altLang="en-US" b="1" baseline="30000" dirty="0"/>
            </a:p>
          </p:txBody>
        </p:sp>
        <p:sp>
          <p:nvSpPr>
            <p:cNvPr id="696334" name="Rectangle 14">
              <a:extLst>
                <a:ext uri="{FF2B5EF4-FFF2-40B4-BE49-F238E27FC236}">
                  <a16:creationId xmlns:a16="http://schemas.microsoft.com/office/drawing/2014/main" id="{85687249-9CBF-40D5-BC86-1DC457CBEF07}"/>
                </a:ext>
              </a:extLst>
            </p:cNvPr>
            <p:cNvSpPr>
              <a:spLocks noChangeArrowheads="1"/>
            </p:cNvSpPr>
            <p:nvPr/>
          </p:nvSpPr>
          <p:spPr bwMode="auto">
            <a:xfrm>
              <a:off x="4191000" y="303371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77</a:t>
              </a:r>
            </a:p>
          </p:txBody>
        </p:sp>
        <p:sp>
          <p:nvSpPr>
            <p:cNvPr id="696335" name="Rectangle 15">
              <a:extLst>
                <a:ext uri="{FF2B5EF4-FFF2-40B4-BE49-F238E27FC236}">
                  <a16:creationId xmlns:a16="http://schemas.microsoft.com/office/drawing/2014/main" id="{EC24660F-7AF4-49CC-8849-39FC0607E5EA}"/>
                </a:ext>
              </a:extLst>
            </p:cNvPr>
            <p:cNvSpPr>
              <a:spLocks noChangeArrowheads="1"/>
            </p:cNvSpPr>
            <p:nvPr/>
          </p:nvSpPr>
          <p:spPr bwMode="auto">
            <a:xfrm>
              <a:off x="6019800" y="3033714"/>
              <a:ext cx="11430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696336" name="Rectangle 16">
              <a:extLst>
                <a:ext uri="{FF2B5EF4-FFF2-40B4-BE49-F238E27FC236}">
                  <a16:creationId xmlns:a16="http://schemas.microsoft.com/office/drawing/2014/main" id="{080B1619-9291-4B21-AC77-ECD44CEC11C6}"/>
                </a:ext>
              </a:extLst>
            </p:cNvPr>
            <p:cNvSpPr>
              <a:spLocks noChangeArrowheads="1"/>
            </p:cNvSpPr>
            <p:nvPr/>
          </p:nvSpPr>
          <p:spPr bwMode="auto">
            <a:xfrm>
              <a:off x="5105400" y="303371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82</a:t>
              </a:r>
            </a:p>
          </p:txBody>
        </p:sp>
        <p:sp>
          <p:nvSpPr>
            <p:cNvPr id="696337" name="Rectangle 17">
              <a:extLst>
                <a:ext uri="{FF2B5EF4-FFF2-40B4-BE49-F238E27FC236}">
                  <a16:creationId xmlns:a16="http://schemas.microsoft.com/office/drawing/2014/main" id="{EFF05A7D-D644-4284-A9A7-CDA4612C68E2}"/>
                </a:ext>
              </a:extLst>
            </p:cNvPr>
            <p:cNvSpPr>
              <a:spLocks noChangeArrowheads="1"/>
            </p:cNvSpPr>
            <p:nvPr/>
          </p:nvSpPr>
          <p:spPr bwMode="auto">
            <a:xfrm>
              <a:off x="71628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sp>
          <p:nvSpPr>
            <p:cNvPr id="696338" name="Rectangle 18">
              <a:extLst>
                <a:ext uri="{FF2B5EF4-FFF2-40B4-BE49-F238E27FC236}">
                  <a16:creationId xmlns:a16="http://schemas.microsoft.com/office/drawing/2014/main" id="{1562C696-BE97-44DB-B726-039D3BD7C274}"/>
                </a:ext>
              </a:extLst>
            </p:cNvPr>
            <p:cNvSpPr>
              <a:spLocks noChangeArrowheads="1"/>
            </p:cNvSpPr>
            <p:nvPr/>
          </p:nvSpPr>
          <p:spPr bwMode="auto">
            <a:xfrm>
              <a:off x="78486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a:t>
              </a:r>
            </a:p>
          </p:txBody>
        </p:sp>
        <p:sp>
          <p:nvSpPr>
            <p:cNvPr id="696339" name="Rectangle 19">
              <a:extLst>
                <a:ext uri="{FF2B5EF4-FFF2-40B4-BE49-F238E27FC236}">
                  <a16:creationId xmlns:a16="http://schemas.microsoft.com/office/drawing/2014/main" id="{BE1A7A9E-3A39-4A51-B427-ED618584801B}"/>
                </a:ext>
              </a:extLst>
            </p:cNvPr>
            <p:cNvSpPr>
              <a:spLocks noChangeArrowheads="1"/>
            </p:cNvSpPr>
            <p:nvPr/>
          </p:nvSpPr>
          <p:spPr bwMode="auto">
            <a:xfrm>
              <a:off x="85344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40" name="Rectangle 20">
              <a:extLst>
                <a:ext uri="{FF2B5EF4-FFF2-40B4-BE49-F238E27FC236}">
                  <a16:creationId xmlns:a16="http://schemas.microsoft.com/office/drawing/2014/main" id="{09A0DF05-415C-4ACD-B98A-1E85EA0AAAD7}"/>
                </a:ext>
              </a:extLst>
            </p:cNvPr>
            <p:cNvSpPr>
              <a:spLocks noChangeArrowheads="1"/>
            </p:cNvSpPr>
            <p:nvPr/>
          </p:nvSpPr>
          <p:spPr bwMode="auto">
            <a:xfrm>
              <a:off x="9220200" y="303371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41" name="Rectangle 21">
              <a:extLst>
                <a:ext uri="{FF2B5EF4-FFF2-40B4-BE49-F238E27FC236}">
                  <a16:creationId xmlns:a16="http://schemas.microsoft.com/office/drawing/2014/main" id="{8AE78F9E-2C75-440B-8CED-65FFFD578757}"/>
                </a:ext>
              </a:extLst>
            </p:cNvPr>
            <p:cNvSpPr>
              <a:spLocks noChangeArrowheads="1"/>
            </p:cNvSpPr>
            <p:nvPr/>
          </p:nvSpPr>
          <p:spPr bwMode="auto">
            <a:xfrm>
              <a:off x="2209800" y="2657475"/>
              <a:ext cx="19812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dirty="0"/>
                <a:t>Seattle</a:t>
              </a:r>
              <a:endParaRPr lang="en-US" altLang="en-US" b="1" baseline="30000" dirty="0"/>
            </a:p>
          </p:txBody>
        </p:sp>
        <p:sp>
          <p:nvSpPr>
            <p:cNvPr id="696342" name="Rectangle 22">
              <a:extLst>
                <a:ext uri="{FF2B5EF4-FFF2-40B4-BE49-F238E27FC236}">
                  <a16:creationId xmlns:a16="http://schemas.microsoft.com/office/drawing/2014/main" id="{515CEDA9-36ED-4B18-A4C2-BA5F4D32096D}"/>
                </a:ext>
              </a:extLst>
            </p:cNvPr>
            <p:cNvSpPr>
              <a:spLocks noChangeArrowheads="1"/>
            </p:cNvSpPr>
            <p:nvPr/>
          </p:nvSpPr>
          <p:spPr bwMode="auto">
            <a:xfrm>
              <a:off x="4191000" y="2657475"/>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78</a:t>
              </a:r>
            </a:p>
          </p:txBody>
        </p:sp>
        <p:sp>
          <p:nvSpPr>
            <p:cNvPr id="696343" name="Rectangle 23">
              <a:extLst>
                <a:ext uri="{FF2B5EF4-FFF2-40B4-BE49-F238E27FC236}">
                  <a16:creationId xmlns:a16="http://schemas.microsoft.com/office/drawing/2014/main" id="{7D0F5558-DC2A-4F00-9542-09E751482F0B}"/>
                </a:ext>
              </a:extLst>
            </p:cNvPr>
            <p:cNvSpPr>
              <a:spLocks noChangeArrowheads="1"/>
            </p:cNvSpPr>
            <p:nvPr/>
          </p:nvSpPr>
          <p:spPr bwMode="auto">
            <a:xfrm>
              <a:off x="6019800" y="2657475"/>
              <a:ext cx="11430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a:t>
              </a:r>
            </a:p>
          </p:txBody>
        </p:sp>
        <p:sp>
          <p:nvSpPr>
            <p:cNvPr id="696344" name="Rectangle 24">
              <a:extLst>
                <a:ext uri="{FF2B5EF4-FFF2-40B4-BE49-F238E27FC236}">
                  <a16:creationId xmlns:a16="http://schemas.microsoft.com/office/drawing/2014/main" id="{2F9B5894-D1CD-4FA4-9153-AC15380DF4A6}"/>
                </a:ext>
              </a:extLst>
            </p:cNvPr>
            <p:cNvSpPr>
              <a:spLocks noChangeArrowheads="1"/>
            </p:cNvSpPr>
            <p:nvPr/>
          </p:nvSpPr>
          <p:spPr bwMode="auto">
            <a:xfrm>
              <a:off x="5105400" y="2657475"/>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78</a:t>
              </a:r>
            </a:p>
          </p:txBody>
        </p:sp>
        <p:sp>
          <p:nvSpPr>
            <p:cNvPr id="696345" name="Rectangle 25">
              <a:extLst>
                <a:ext uri="{FF2B5EF4-FFF2-40B4-BE49-F238E27FC236}">
                  <a16:creationId xmlns:a16="http://schemas.microsoft.com/office/drawing/2014/main" id="{4C8AEB6C-498F-4EFE-A6B8-3F2EBD881A6A}"/>
                </a:ext>
              </a:extLst>
            </p:cNvPr>
            <p:cNvSpPr>
              <a:spLocks noChangeArrowheads="1"/>
            </p:cNvSpPr>
            <p:nvPr/>
          </p:nvSpPr>
          <p:spPr bwMode="auto">
            <a:xfrm>
              <a:off x="71628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a:t>
              </a:r>
            </a:p>
          </p:txBody>
        </p:sp>
        <p:sp>
          <p:nvSpPr>
            <p:cNvPr id="696346" name="Rectangle 26">
              <a:extLst>
                <a:ext uri="{FF2B5EF4-FFF2-40B4-BE49-F238E27FC236}">
                  <a16:creationId xmlns:a16="http://schemas.microsoft.com/office/drawing/2014/main" id="{C61EFA7C-12C6-4F98-BBF2-A14611DC4C87}"/>
                </a:ext>
              </a:extLst>
            </p:cNvPr>
            <p:cNvSpPr>
              <a:spLocks noChangeArrowheads="1"/>
            </p:cNvSpPr>
            <p:nvPr/>
          </p:nvSpPr>
          <p:spPr bwMode="auto">
            <a:xfrm>
              <a:off x="78486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47" name="Rectangle 27">
              <a:extLst>
                <a:ext uri="{FF2B5EF4-FFF2-40B4-BE49-F238E27FC236}">
                  <a16:creationId xmlns:a16="http://schemas.microsoft.com/office/drawing/2014/main" id="{D4BF8E23-A66D-4CCE-9A1A-C7D62CE552C9}"/>
                </a:ext>
              </a:extLst>
            </p:cNvPr>
            <p:cNvSpPr>
              <a:spLocks noChangeArrowheads="1"/>
            </p:cNvSpPr>
            <p:nvPr/>
          </p:nvSpPr>
          <p:spPr bwMode="auto">
            <a:xfrm>
              <a:off x="85344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48" name="Rectangle 28">
              <a:extLst>
                <a:ext uri="{FF2B5EF4-FFF2-40B4-BE49-F238E27FC236}">
                  <a16:creationId xmlns:a16="http://schemas.microsoft.com/office/drawing/2014/main" id="{6431D565-855C-4B1F-9348-32A70B88F713}"/>
                </a:ext>
              </a:extLst>
            </p:cNvPr>
            <p:cNvSpPr>
              <a:spLocks noChangeArrowheads="1"/>
            </p:cNvSpPr>
            <p:nvPr/>
          </p:nvSpPr>
          <p:spPr bwMode="auto">
            <a:xfrm>
              <a:off x="9220200" y="2657475"/>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49" name="Rectangle 29">
              <a:extLst>
                <a:ext uri="{FF2B5EF4-FFF2-40B4-BE49-F238E27FC236}">
                  <a16:creationId xmlns:a16="http://schemas.microsoft.com/office/drawing/2014/main" id="{C3D6DEFC-030A-43BA-AF0E-989F1C3F7BB3}"/>
                </a:ext>
              </a:extLst>
            </p:cNvPr>
            <p:cNvSpPr>
              <a:spLocks noChangeArrowheads="1"/>
            </p:cNvSpPr>
            <p:nvPr/>
          </p:nvSpPr>
          <p:spPr bwMode="auto">
            <a:xfrm>
              <a:off x="2209800" y="2286000"/>
              <a:ext cx="1981200" cy="376238"/>
            </a:xfrm>
            <a:prstGeom prst="rect">
              <a:avLst/>
            </a:prstGeom>
            <a:solidFill>
              <a:srgbClr val="FF00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Houston</a:t>
              </a:r>
              <a:endParaRPr lang="en-US" altLang="en-US" b="1" baseline="30000" dirty="0">
                <a:solidFill>
                  <a:schemeClr val="bg1"/>
                </a:solidFill>
              </a:endParaRPr>
            </a:p>
          </p:txBody>
        </p:sp>
        <p:sp>
          <p:nvSpPr>
            <p:cNvPr id="696350" name="Rectangle 30">
              <a:extLst>
                <a:ext uri="{FF2B5EF4-FFF2-40B4-BE49-F238E27FC236}">
                  <a16:creationId xmlns:a16="http://schemas.microsoft.com/office/drawing/2014/main" id="{6DB4DC55-9DDB-43DA-A9F4-DF05CB58BD95}"/>
                </a:ext>
              </a:extLst>
            </p:cNvPr>
            <p:cNvSpPr>
              <a:spLocks noChangeArrowheads="1"/>
            </p:cNvSpPr>
            <p:nvPr/>
          </p:nvSpPr>
          <p:spPr bwMode="auto">
            <a:xfrm>
              <a:off x="4191000" y="2286000"/>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80</a:t>
              </a:r>
            </a:p>
          </p:txBody>
        </p:sp>
        <p:sp>
          <p:nvSpPr>
            <p:cNvPr id="696351" name="Rectangle 31">
              <a:extLst>
                <a:ext uri="{FF2B5EF4-FFF2-40B4-BE49-F238E27FC236}">
                  <a16:creationId xmlns:a16="http://schemas.microsoft.com/office/drawing/2014/main" id="{F42B3B8C-8BFC-4CC9-9FC5-C54B1E14AF59}"/>
                </a:ext>
              </a:extLst>
            </p:cNvPr>
            <p:cNvSpPr>
              <a:spLocks noChangeArrowheads="1"/>
            </p:cNvSpPr>
            <p:nvPr/>
          </p:nvSpPr>
          <p:spPr bwMode="auto">
            <a:xfrm>
              <a:off x="6019800" y="2286000"/>
              <a:ext cx="11430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696352" name="Rectangle 32">
              <a:extLst>
                <a:ext uri="{FF2B5EF4-FFF2-40B4-BE49-F238E27FC236}">
                  <a16:creationId xmlns:a16="http://schemas.microsoft.com/office/drawing/2014/main" id="{314CF4E4-F0DE-4C9E-9497-2563DFDABE7E}"/>
                </a:ext>
              </a:extLst>
            </p:cNvPr>
            <p:cNvSpPr>
              <a:spLocks noChangeArrowheads="1"/>
            </p:cNvSpPr>
            <p:nvPr/>
          </p:nvSpPr>
          <p:spPr bwMode="auto">
            <a:xfrm>
              <a:off x="5105400" y="2286000"/>
              <a:ext cx="9144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79</a:t>
              </a:r>
            </a:p>
          </p:txBody>
        </p:sp>
        <p:sp>
          <p:nvSpPr>
            <p:cNvPr id="696353" name="Rectangle 33">
              <a:extLst>
                <a:ext uri="{FF2B5EF4-FFF2-40B4-BE49-F238E27FC236}">
                  <a16:creationId xmlns:a16="http://schemas.microsoft.com/office/drawing/2014/main" id="{BD55B54E-8143-49A8-B7CA-F06F107FD8D5}"/>
                </a:ext>
              </a:extLst>
            </p:cNvPr>
            <p:cNvSpPr>
              <a:spLocks noChangeArrowheads="1"/>
            </p:cNvSpPr>
            <p:nvPr/>
          </p:nvSpPr>
          <p:spPr bwMode="auto">
            <a:xfrm>
              <a:off x="71628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sp>
          <p:nvSpPr>
            <p:cNvPr id="696354" name="Rectangle 34">
              <a:extLst>
                <a:ext uri="{FF2B5EF4-FFF2-40B4-BE49-F238E27FC236}">
                  <a16:creationId xmlns:a16="http://schemas.microsoft.com/office/drawing/2014/main" id="{7C455289-77DF-46DE-976D-9C5FE399A1C1}"/>
                </a:ext>
              </a:extLst>
            </p:cNvPr>
            <p:cNvSpPr>
              <a:spLocks noChangeArrowheads="1"/>
            </p:cNvSpPr>
            <p:nvPr/>
          </p:nvSpPr>
          <p:spPr bwMode="auto">
            <a:xfrm>
              <a:off x="78486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55" name="Rectangle 35">
              <a:extLst>
                <a:ext uri="{FF2B5EF4-FFF2-40B4-BE49-F238E27FC236}">
                  <a16:creationId xmlns:a16="http://schemas.microsoft.com/office/drawing/2014/main" id="{94037A6B-42FB-477E-9494-9D40F28E693C}"/>
                </a:ext>
              </a:extLst>
            </p:cNvPr>
            <p:cNvSpPr>
              <a:spLocks noChangeArrowheads="1"/>
            </p:cNvSpPr>
            <p:nvPr/>
          </p:nvSpPr>
          <p:spPr bwMode="auto">
            <a:xfrm>
              <a:off x="85344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696356" name="Rectangle 36">
              <a:extLst>
                <a:ext uri="{FF2B5EF4-FFF2-40B4-BE49-F238E27FC236}">
                  <a16:creationId xmlns:a16="http://schemas.microsoft.com/office/drawing/2014/main" id="{948E215B-79F2-4B52-AFB9-0D9E6FC15797}"/>
                </a:ext>
              </a:extLst>
            </p:cNvPr>
            <p:cNvSpPr>
              <a:spLocks noChangeArrowheads="1"/>
            </p:cNvSpPr>
            <p:nvPr/>
          </p:nvSpPr>
          <p:spPr bwMode="auto">
            <a:xfrm>
              <a:off x="9220200" y="2286000"/>
              <a:ext cx="685800" cy="376238"/>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a:t>
              </a:r>
            </a:p>
          </p:txBody>
        </p:sp>
        <p:sp>
          <p:nvSpPr>
            <p:cNvPr id="696357" name="Rectangle 37">
              <a:extLst>
                <a:ext uri="{FF2B5EF4-FFF2-40B4-BE49-F238E27FC236}">
                  <a16:creationId xmlns:a16="http://schemas.microsoft.com/office/drawing/2014/main" id="{34B18305-3A9C-4824-942B-F065E1D18B37}"/>
                </a:ext>
              </a:extLst>
            </p:cNvPr>
            <p:cNvSpPr>
              <a:spLocks noChangeArrowheads="1"/>
            </p:cNvSpPr>
            <p:nvPr/>
          </p:nvSpPr>
          <p:spPr bwMode="auto">
            <a:xfrm>
              <a:off x="2209800" y="1909764"/>
              <a:ext cx="19812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dirty="0"/>
                <a:t>Texas</a:t>
              </a:r>
              <a:endParaRPr lang="en-US" altLang="en-US" b="1" baseline="30000" dirty="0"/>
            </a:p>
          </p:txBody>
        </p:sp>
        <p:sp>
          <p:nvSpPr>
            <p:cNvPr id="696358" name="Rectangle 38">
              <a:extLst>
                <a:ext uri="{FF2B5EF4-FFF2-40B4-BE49-F238E27FC236}">
                  <a16:creationId xmlns:a16="http://schemas.microsoft.com/office/drawing/2014/main" id="{DB86C561-496B-43E1-9A9E-2C4437BABB8F}"/>
                </a:ext>
              </a:extLst>
            </p:cNvPr>
            <p:cNvSpPr>
              <a:spLocks noChangeArrowheads="1"/>
            </p:cNvSpPr>
            <p:nvPr/>
          </p:nvSpPr>
          <p:spPr bwMode="auto">
            <a:xfrm>
              <a:off x="4191000" y="190976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83</a:t>
              </a:r>
            </a:p>
          </p:txBody>
        </p:sp>
        <p:sp>
          <p:nvSpPr>
            <p:cNvPr id="696359" name="Rectangle 39">
              <a:extLst>
                <a:ext uri="{FF2B5EF4-FFF2-40B4-BE49-F238E27FC236}">
                  <a16:creationId xmlns:a16="http://schemas.microsoft.com/office/drawing/2014/main" id="{F8382846-FCE0-4B11-84E1-BF33DAC9AABE}"/>
                </a:ext>
              </a:extLst>
            </p:cNvPr>
            <p:cNvSpPr>
              <a:spLocks noChangeArrowheads="1"/>
            </p:cNvSpPr>
            <p:nvPr/>
          </p:nvSpPr>
          <p:spPr bwMode="auto">
            <a:xfrm>
              <a:off x="6019800" y="1909764"/>
              <a:ext cx="11430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a:t>
              </a:r>
            </a:p>
          </p:txBody>
        </p:sp>
        <p:sp>
          <p:nvSpPr>
            <p:cNvPr id="696360" name="Rectangle 40">
              <a:extLst>
                <a:ext uri="{FF2B5EF4-FFF2-40B4-BE49-F238E27FC236}">
                  <a16:creationId xmlns:a16="http://schemas.microsoft.com/office/drawing/2014/main" id="{ACC8E746-32FC-4B33-913F-CF4BC213E347}"/>
                </a:ext>
              </a:extLst>
            </p:cNvPr>
            <p:cNvSpPr>
              <a:spLocks noChangeArrowheads="1"/>
            </p:cNvSpPr>
            <p:nvPr/>
          </p:nvSpPr>
          <p:spPr bwMode="auto">
            <a:xfrm>
              <a:off x="5105400" y="1909764"/>
              <a:ext cx="9144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71</a:t>
              </a:r>
            </a:p>
          </p:txBody>
        </p:sp>
        <p:sp>
          <p:nvSpPr>
            <p:cNvPr id="696361" name="Rectangle 41">
              <a:extLst>
                <a:ext uri="{FF2B5EF4-FFF2-40B4-BE49-F238E27FC236}">
                  <a16:creationId xmlns:a16="http://schemas.microsoft.com/office/drawing/2014/main" id="{89FE8CF8-0E15-47BC-9908-A1E23DE5827D}"/>
                </a:ext>
              </a:extLst>
            </p:cNvPr>
            <p:cNvSpPr>
              <a:spLocks noChangeArrowheads="1"/>
            </p:cNvSpPr>
            <p:nvPr/>
          </p:nvSpPr>
          <p:spPr bwMode="auto">
            <a:xfrm>
              <a:off x="71628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696362" name="Rectangle 42">
              <a:extLst>
                <a:ext uri="{FF2B5EF4-FFF2-40B4-BE49-F238E27FC236}">
                  <a16:creationId xmlns:a16="http://schemas.microsoft.com/office/drawing/2014/main" id="{99FFC181-0429-4722-805D-7009FD2EC8FF}"/>
                </a:ext>
              </a:extLst>
            </p:cNvPr>
            <p:cNvSpPr>
              <a:spLocks noChangeArrowheads="1"/>
            </p:cNvSpPr>
            <p:nvPr/>
          </p:nvSpPr>
          <p:spPr bwMode="auto">
            <a:xfrm>
              <a:off x="78486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sp>
          <p:nvSpPr>
            <p:cNvPr id="696363" name="Rectangle 43">
              <a:extLst>
                <a:ext uri="{FF2B5EF4-FFF2-40B4-BE49-F238E27FC236}">
                  <a16:creationId xmlns:a16="http://schemas.microsoft.com/office/drawing/2014/main" id="{D2DD9C39-F86B-425A-88DE-8DF6DE281DBC}"/>
                </a:ext>
              </a:extLst>
            </p:cNvPr>
            <p:cNvSpPr>
              <a:spLocks noChangeArrowheads="1"/>
            </p:cNvSpPr>
            <p:nvPr/>
          </p:nvSpPr>
          <p:spPr bwMode="auto">
            <a:xfrm>
              <a:off x="85344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a:t>
              </a:r>
            </a:p>
          </p:txBody>
        </p:sp>
        <p:sp>
          <p:nvSpPr>
            <p:cNvPr id="696364" name="Rectangle 44">
              <a:extLst>
                <a:ext uri="{FF2B5EF4-FFF2-40B4-BE49-F238E27FC236}">
                  <a16:creationId xmlns:a16="http://schemas.microsoft.com/office/drawing/2014/main" id="{F1999B48-EE3E-4ECE-8457-FCEEEC506D84}"/>
                </a:ext>
              </a:extLst>
            </p:cNvPr>
            <p:cNvSpPr>
              <a:spLocks noChangeArrowheads="1"/>
            </p:cNvSpPr>
            <p:nvPr/>
          </p:nvSpPr>
          <p:spPr bwMode="auto">
            <a:xfrm>
              <a:off x="9220200" y="1909764"/>
              <a:ext cx="685800" cy="376237"/>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1</a:t>
              </a:r>
            </a:p>
          </p:txBody>
        </p:sp>
      </p:grpSp>
      <p:sp>
        <p:nvSpPr>
          <p:cNvPr id="46" name="Slide Number Placeholder 1">
            <a:extLst>
              <a:ext uri="{FF2B5EF4-FFF2-40B4-BE49-F238E27FC236}">
                <a16:creationId xmlns:a16="http://schemas.microsoft.com/office/drawing/2014/main" id="{89E982DB-079B-48A4-A9A7-588D017D5C4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22</a:t>
            </a:fld>
            <a:endParaRPr lang="en-US" dirty="0"/>
          </a:p>
        </p:txBody>
      </p:sp>
    </p:spTree>
    <p:extLst>
      <p:ext uri="{BB962C8B-B14F-4D97-AF65-F5344CB8AC3E}">
        <p14:creationId xmlns:p14="http://schemas.microsoft.com/office/powerpoint/2010/main" val="193039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a:extLst>
              <a:ext uri="{FF2B5EF4-FFF2-40B4-BE49-F238E27FC236}">
                <a16:creationId xmlns:a16="http://schemas.microsoft.com/office/drawing/2014/main" id="{6CFA39B0-55C2-488E-B86D-6A35214B30E4}"/>
              </a:ext>
            </a:extLst>
          </p:cNvPr>
          <p:cNvSpPr>
            <a:spLocks noGrp="1" noChangeArrowheads="1"/>
          </p:cNvSpPr>
          <p:nvPr>
            <p:ph type="title"/>
          </p:nvPr>
        </p:nvSpPr>
        <p:spPr/>
        <p:txBody>
          <a:bodyPr/>
          <a:lstStyle/>
          <a:p>
            <a:r>
              <a:rPr lang="en-US" altLang="en-US"/>
              <a:t>Baseball Elimination</a:t>
            </a:r>
          </a:p>
        </p:txBody>
      </p:sp>
      <mc:AlternateContent xmlns:mc="http://schemas.openxmlformats.org/markup-compatibility/2006">
        <mc:Choice xmlns:a14="http://schemas.microsoft.com/office/drawing/2010/main" Requires="a14">
          <p:sp>
            <p:nvSpPr>
              <p:cNvPr id="699395" name="Rectangle 3">
                <a:extLst>
                  <a:ext uri="{FF2B5EF4-FFF2-40B4-BE49-F238E27FC236}">
                    <a16:creationId xmlns:a16="http://schemas.microsoft.com/office/drawing/2014/main" id="{9C7D0344-D93C-4664-BFEC-CD1723F07E63}"/>
                  </a:ext>
                </a:extLst>
              </p:cNvPr>
              <p:cNvSpPr>
                <a:spLocks noGrp="1" noChangeArrowheads="1"/>
              </p:cNvSpPr>
              <p:nvPr>
                <p:ph type="body" idx="1"/>
              </p:nvPr>
            </p:nvSpPr>
            <p:spPr>
              <a:xfrm>
                <a:off x="628650" y="1354966"/>
                <a:ext cx="10065854" cy="5200045"/>
              </a:xfrm>
            </p:spPr>
            <p:txBody>
              <a:bodyPr/>
              <a:lstStyle/>
              <a:p>
                <a:pPr marL="0" indent="0">
                  <a:buNone/>
                </a:pPr>
                <a:r>
                  <a:rPr lang="en-US" altLang="en-US" sz="2400" b="1" dirty="0">
                    <a:solidFill>
                      <a:srgbClr val="695082"/>
                    </a:solidFill>
                  </a:rPr>
                  <a:t>Baseball elimination problem:</a:t>
                </a:r>
              </a:p>
              <a:p>
                <a:pPr lvl="1"/>
                <a:r>
                  <a:rPr lang="en-US" altLang="en-US" sz="2400" dirty="0"/>
                  <a:t>Set of teams </a:t>
                </a:r>
                <a14:m>
                  <m:oMath xmlns:m="http://schemas.openxmlformats.org/officeDocument/2006/math">
                    <m:r>
                      <a:rPr lang="en-US" altLang="en-US" sz="2400" b="1" i="1" dirty="0" smtClean="0">
                        <a:solidFill>
                          <a:srgbClr val="0066CC"/>
                        </a:solidFill>
                        <a:latin typeface="Cambria Math" panose="02040503050406030204" pitchFamily="18" charset="0"/>
                      </a:rPr>
                      <m:t>𝑺</m:t>
                    </m:r>
                  </m:oMath>
                </a14:m>
                <a:r>
                  <a:rPr lang="en-US" altLang="en-US" sz="2400" dirty="0"/>
                  <a:t>.</a:t>
                </a:r>
              </a:p>
              <a:p>
                <a:pPr lvl="1"/>
                <a:r>
                  <a:rPr lang="en-US" altLang="en-US" sz="2400" dirty="0"/>
                  <a:t>Distinguished team </a:t>
                </a:r>
                <a14:m>
                  <m:oMath xmlns:m="http://schemas.openxmlformats.org/officeDocument/2006/math">
                    <m:r>
                      <a:rPr lang="en-US" altLang="en-US" sz="2400" b="1" i="1" dirty="0" smtClean="0">
                        <a:solidFill>
                          <a:srgbClr val="0066CC"/>
                        </a:solidFill>
                        <a:latin typeface="Cambria Math" panose="02040503050406030204" pitchFamily="18" charset="0"/>
                      </a:rPr>
                      <m:t>𝒛</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𝑺</m:t>
                    </m:r>
                  </m:oMath>
                </a14:m>
                <a:r>
                  <a:rPr lang="en-US" altLang="en-US" sz="2400" dirty="0" err="1"/>
                  <a:t>.</a:t>
                </a:r>
                <a:endParaRPr lang="en-US" altLang="en-US" sz="2400" dirty="0"/>
              </a:p>
              <a:p>
                <a:pPr lvl="1"/>
                <a:r>
                  <a:rPr lang="en-US" altLang="en-US" sz="2400" dirty="0"/>
                  <a:t>Team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dirty="0"/>
                  <a:t> has won </a:t>
                </a:r>
                <a14:m>
                  <m:oMath xmlns:m="http://schemas.openxmlformats.org/officeDocument/2006/math">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𝒘</m:t>
                        </m:r>
                      </m:e>
                      <m:sub>
                        <m:r>
                          <a:rPr lang="en-US" altLang="en-US" sz="2400" b="1" i="1" smtClean="0">
                            <a:solidFill>
                              <a:srgbClr val="0066CC"/>
                            </a:solidFill>
                            <a:latin typeface="Cambria Math" panose="02040503050406030204" pitchFamily="18" charset="0"/>
                          </a:rPr>
                          <m:t>𝒙</m:t>
                        </m:r>
                      </m:sub>
                    </m:sSub>
                  </m:oMath>
                </a14:m>
                <a:r>
                  <a:rPr lang="en-US" altLang="en-US" sz="2400" dirty="0"/>
                  <a:t> games already.</a:t>
                </a:r>
              </a:p>
              <a:p>
                <a:pPr lvl="1"/>
                <a:r>
                  <a:rPr lang="en-US" altLang="en-US" sz="2400" dirty="0"/>
                  <a:t>Teams </a:t>
                </a:r>
                <a14:m>
                  <m:oMath xmlns:m="http://schemas.openxmlformats.org/officeDocument/2006/math">
                    <m:r>
                      <a:rPr lang="en-US" altLang="en-US" sz="2400" b="1" i="1" dirty="0" smtClean="0">
                        <a:solidFill>
                          <a:srgbClr val="0066CC"/>
                        </a:solidFill>
                        <a:latin typeface="Cambria Math" panose="02040503050406030204" pitchFamily="18" charset="0"/>
                      </a:rPr>
                      <m:t>𝒙</m:t>
                    </m:r>
                  </m:oMath>
                </a14:m>
                <a:r>
                  <a:rPr lang="en-US" altLang="en-US" sz="2400" dirty="0"/>
                  <a:t> and </a:t>
                </a:r>
                <a14:m>
                  <m:oMath xmlns:m="http://schemas.openxmlformats.org/officeDocument/2006/math">
                    <m:r>
                      <a:rPr lang="en-US" altLang="en-US" sz="2400" b="1" i="1" dirty="0" smtClean="0">
                        <a:solidFill>
                          <a:srgbClr val="0066CC"/>
                        </a:solidFill>
                        <a:latin typeface="Cambria Math" panose="02040503050406030204" pitchFamily="18" charset="0"/>
                      </a:rPr>
                      <m:t>𝒚</m:t>
                    </m:r>
                  </m:oMath>
                </a14:m>
                <a:r>
                  <a:rPr lang="en-US" altLang="en-US" sz="2400" dirty="0"/>
                  <a:t> play each other </a:t>
                </a:r>
                <a14:m>
                  <m:oMath xmlns:m="http://schemas.openxmlformats.org/officeDocument/2006/math">
                    <m:sSub>
                      <m:sSubPr>
                        <m:ctrlPr>
                          <a:rPr lang="en-US" altLang="en-US" sz="2400" b="1" i="1" smtClean="0">
                            <a:solidFill>
                              <a:srgbClr val="0066CC"/>
                            </a:solidFill>
                            <a:latin typeface="Cambria Math" panose="02040503050406030204" pitchFamily="18" charset="0"/>
                          </a:rPr>
                        </m:ctrlPr>
                      </m:sSubPr>
                      <m:e>
                        <m:r>
                          <a:rPr lang="en-US" altLang="en-US" sz="2400" b="1" i="1" smtClean="0">
                            <a:solidFill>
                              <a:srgbClr val="0066CC"/>
                            </a:solidFill>
                            <a:latin typeface="Cambria Math" panose="02040503050406030204" pitchFamily="18" charset="0"/>
                          </a:rPr>
                          <m:t>𝒓</m:t>
                        </m:r>
                      </m:e>
                      <m:sub>
                        <m:r>
                          <a:rPr lang="en-US" altLang="en-US" sz="2400" b="1" i="1" smtClean="0">
                            <a:solidFill>
                              <a:srgbClr val="0066CC"/>
                            </a:solidFill>
                            <a:latin typeface="Cambria Math" panose="02040503050406030204" pitchFamily="18" charset="0"/>
                          </a:rPr>
                          <m:t>𝒙𝒚</m:t>
                        </m:r>
                      </m:sub>
                    </m:sSub>
                  </m:oMath>
                </a14:m>
                <a:r>
                  <a:rPr lang="en-US" altLang="en-US" sz="2400" dirty="0"/>
                  <a:t> additional times.</a:t>
                </a:r>
              </a:p>
              <a:p>
                <a:pPr lvl="1"/>
                <a:r>
                  <a:rPr lang="en-US" altLang="en-US" sz="2400" dirty="0"/>
                  <a:t>Is there any outcome of the remaining games in which team </a:t>
                </a:r>
                <a14:m>
                  <m:oMath xmlns:m="http://schemas.openxmlformats.org/officeDocument/2006/math">
                    <m:r>
                      <a:rPr lang="en-US" altLang="en-US" sz="2400" b="1" i="1" dirty="0" smtClean="0">
                        <a:solidFill>
                          <a:srgbClr val="0066CC"/>
                        </a:solidFill>
                        <a:latin typeface="Cambria Math" panose="02040503050406030204" pitchFamily="18" charset="0"/>
                      </a:rPr>
                      <m:t>𝒛</m:t>
                    </m:r>
                  </m:oMath>
                </a14:m>
                <a:r>
                  <a:rPr lang="en-US" altLang="en-US" sz="2400" dirty="0"/>
                  <a:t> finishes with the most (or tied for the most) wins?</a:t>
                </a:r>
              </a:p>
              <a:p>
                <a:pPr lvl="1">
                  <a:buFont typeface="Monotype Sorts" pitchFamily="48" charset="2"/>
                  <a:buNone/>
                </a:pPr>
                <a:endParaRPr lang="en-US" altLang="en-US" dirty="0"/>
              </a:p>
            </p:txBody>
          </p:sp>
        </mc:Choice>
        <mc:Fallback>
          <p:sp>
            <p:nvSpPr>
              <p:cNvPr id="699395" name="Rectangle 3">
                <a:extLst>
                  <a:ext uri="{FF2B5EF4-FFF2-40B4-BE49-F238E27FC236}">
                    <a16:creationId xmlns:a16="http://schemas.microsoft.com/office/drawing/2014/main" id="{9C7D0344-D93C-4664-BFEC-CD1723F07E63}"/>
                  </a:ext>
                </a:extLst>
              </p:cNvPr>
              <p:cNvSpPr>
                <a:spLocks noGrp="1" noRot="1" noChangeAspect="1" noMove="1" noResize="1" noEditPoints="1" noAdjustHandles="1" noChangeArrowheads="1" noChangeShapeType="1" noTextEdit="1"/>
              </p:cNvSpPr>
              <p:nvPr>
                <p:ph type="body" idx="1"/>
              </p:nvPr>
            </p:nvSpPr>
            <p:spPr>
              <a:xfrm>
                <a:off x="628650" y="1354966"/>
                <a:ext cx="10065854" cy="5200045"/>
              </a:xfrm>
              <a:blipFill>
                <a:blip r:embed="rId3"/>
                <a:stretch>
                  <a:fillRect l="-909" t="-1641"/>
                </a:stretch>
              </a:blipFill>
            </p:spPr>
            <p:txBody>
              <a:bodyPr/>
              <a:lstStyle/>
              <a:p>
                <a:r>
                  <a:rPr lang="en-US">
                    <a:noFill/>
                  </a:rPr>
                  <a:t> </a:t>
                </a:r>
              </a:p>
            </p:txBody>
          </p:sp>
        </mc:Fallback>
      </mc:AlternateContent>
      <p:sp>
        <p:nvSpPr>
          <p:cNvPr id="5" name="Slide Number Placeholder 1">
            <a:extLst>
              <a:ext uri="{FF2B5EF4-FFF2-40B4-BE49-F238E27FC236}">
                <a16:creationId xmlns:a16="http://schemas.microsoft.com/office/drawing/2014/main" id="{162FBF6A-987F-4A06-A638-4CAE48AC1F17}"/>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23</a:t>
            </a:fld>
            <a:endParaRPr lang="en-US" dirty="0"/>
          </a:p>
        </p:txBody>
      </p:sp>
    </p:spTree>
    <p:extLst>
      <p:ext uri="{BB962C8B-B14F-4D97-AF65-F5344CB8AC3E}">
        <p14:creationId xmlns:p14="http://schemas.microsoft.com/office/powerpoint/2010/main" val="2081111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00418" name="Rectangle 2">
                <a:extLst>
                  <a:ext uri="{FF2B5EF4-FFF2-40B4-BE49-F238E27FC236}">
                    <a16:creationId xmlns:a16="http://schemas.microsoft.com/office/drawing/2014/main" id="{1CDE4BFA-3BD4-4C89-A16D-5F1913B72C2B}"/>
                  </a:ext>
                </a:extLst>
              </p:cNvPr>
              <p:cNvSpPr>
                <a:spLocks noGrp="1" noChangeArrowheads="1"/>
              </p:cNvSpPr>
              <p:nvPr>
                <p:ph type="body" idx="1"/>
              </p:nvPr>
            </p:nvSpPr>
            <p:spPr>
              <a:xfrm>
                <a:off x="628650" y="1259275"/>
                <a:ext cx="9563100" cy="5200045"/>
              </a:xfrm>
            </p:spPr>
            <p:txBody>
              <a:bodyPr>
                <a:normAutofit/>
              </a:bodyPr>
              <a:lstStyle/>
              <a:p>
                <a:pPr marL="0" indent="0">
                  <a:buNone/>
                </a:pPr>
                <a:r>
                  <a:rPr lang="en-US" altLang="en-US" sz="2000" dirty="0"/>
                  <a:t>Can team 3 finish with most wins?</a:t>
                </a:r>
              </a:p>
              <a:p>
                <a:pPr lvl="1"/>
                <a:r>
                  <a:rPr lang="en-US" altLang="en-US" sz="2000" dirty="0"/>
                  <a:t>Assume team 3 wins all remaining games  </a:t>
                </a:r>
                <a:r>
                  <a:rPr lang="en-US" altLang="en-US" sz="2000" dirty="0">
                    <a:sym typeface="Symbol" panose="05050102010706020507" pitchFamily="18" charset="2"/>
                  </a:rPr>
                  <a:t>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𝒘</m:t>
                        </m:r>
                      </m:e>
                      <m:sub>
                        <m:r>
                          <a:rPr lang="en-US" altLang="en-US" sz="2000" b="1" i="1" smtClean="0">
                            <a:solidFill>
                              <a:srgbClr val="0066CC"/>
                            </a:solidFill>
                            <a:latin typeface="Cambria Math" panose="02040503050406030204" pitchFamily="18" charset="0"/>
                            <a:sym typeface="Symbol" panose="05050102010706020507" pitchFamily="18" charset="2"/>
                          </a:rPr>
                          <m:t>𝟑</m:t>
                        </m:r>
                      </m:sub>
                    </m:sSub>
                    <m:r>
                      <a:rPr lang="en-US" altLang="en-US" sz="2000" b="1" i="1" smtClean="0">
                        <a:solidFill>
                          <a:srgbClr val="0066CC"/>
                        </a:solidFill>
                        <a:latin typeface="Cambria Math" panose="02040503050406030204" pitchFamily="18" charset="0"/>
                        <a:sym typeface="Symbol" panose="05050102010706020507" pitchFamily="18" charset="2"/>
                      </a:rPr>
                      <m:t>+</m:t>
                    </m:r>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𝒓</m:t>
                        </m:r>
                      </m:e>
                      <m:sub>
                        <m:r>
                          <a:rPr lang="en-US" altLang="en-US" sz="2000" b="1" i="1" smtClean="0">
                            <a:solidFill>
                              <a:srgbClr val="0066CC"/>
                            </a:solidFill>
                            <a:latin typeface="Cambria Math" panose="02040503050406030204" pitchFamily="18" charset="0"/>
                            <a:sym typeface="Symbol" panose="05050102010706020507" pitchFamily="18" charset="2"/>
                          </a:rPr>
                          <m:t>𝟑</m:t>
                        </m:r>
                      </m:sub>
                    </m:sSub>
                  </m:oMath>
                </a14:m>
                <a:r>
                  <a:rPr lang="en-US" altLang="en-US" sz="2000" dirty="0">
                    <a:sym typeface="Symbol" panose="05050102010706020507" pitchFamily="18" charset="2"/>
                  </a:rPr>
                  <a:t> wins.</a:t>
                </a:r>
                <a:endParaRPr lang="en-US" altLang="en-US" sz="2000" dirty="0"/>
              </a:p>
              <a:p>
                <a:pPr lvl="1"/>
                <a:r>
                  <a:rPr lang="en-US" altLang="en-US" sz="2000" dirty="0"/>
                  <a:t>Divide up remaining games so that all teams have </a:t>
                </a:r>
                <a14:m>
                  <m:oMath xmlns:m="http://schemas.openxmlformats.org/officeDocument/2006/math">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m:t>
                        </m:r>
                        <m:r>
                          <a:rPr lang="en-US" altLang="en-US" sz="2000" b="1" i="1" smtClean="0">
                            <a:solidFill>
                              <a:srgbClr val="0066CC"/>
                            </a:solidFill>
                            <a:latin typeface="Cambria Math" panose="02040503050406030204" pitchFamily="18" charset="0"/>
                            <a:sym typeface="Symbol" panose="05050102010706020507" pitchFamily="18" charset="2"/>
                          </a:rPr>
                          <m:t>𝒘</m:t>
                        </m:r>
                      </m:e>
                      <m:sub>
                        <m:r>
                          <a:rPr lang="en-US" altLang="en-US" sz="2000" b="1" i="1" smtClean="0">
                            <a:solidFill>
                              <a:srgbClr val="0066CC"/>
                            </a:solidFill>
                            <a:latin typeface="Cambria Math" panose="02040503050406030204" pitchFamily="18" charset="0"/>
                            <a:sym typeface="Symbol" panose="05050102010706020507" pitchFamily="18" charset="2"/>
                          </a:rPr>
                          <m:t>𝟑</m:t>
                        </m:r>
                      </m:sub>
                    </m:sSub>
                    <m:r>
                      <a:rPr lang="en-US" altLang="en-US" sz="2000" b="1" i="1" smtClean="0">
                        <a:solidFill>
                          <a:srgbClr val="0066CC"/>
                        </a:solidFill>
                        <a:latin typeface="Cambria Math" panose="02040503050406030204" pitchFamily="18" charset="0"/>
                        <a:sym typeface="Symbol" panose="05050102010706020507" pitchFamily="18" charset="2"/>
                      </a:rPr>
                      <m:t>+</m:t>
                    </m:r>
                    <m:sSub>
                      <m:sSubPr>
                        <m:ctrlPr>
                          <a:rPr lang="en-US" altLang="en-US" sz="2000" b="1" i="1" smtClean="0">
                            <a:solidFill>
                              <a:srgbClr val="0066CC"/>
                            </a:solidFill>
                            <a:latin typeface="Cambria Math" panose="02040503050406030204" pitchFamily="18" charset="0"/>
                            <a:sym typeface="Symbol" panose="05050102010706020507" pitchFamily="18" charset="2"/>
                          </a:rPr>
                        </m:ctrlPr>
                      </m:sSubPr>
                      <m:e>
                        <m:r>
                          <a:rPr lang="en-US" altLang="en-US" sz="2000" b="1" i="1" smtClean="0">
                            <a:solidFill>
                              <a:srgbClr val="0066CC"/>
                            </a:solidFill>
                            <a:latin typeface="Cambria Math" panose="02040503050406030204" pitchFamily="18" charset="0"/>
                            <a:sym typeface="Symbol" panose="05050102010706020507" pitchFamily="18" charset="2"/>
                          </a:rPr>
                          <m:t>𝒓</m:t>
                        </m:r>
                      </m:e>
                      <m:sub>
                        <m:r>
                          <a:rPr lang="en-US" altLang="en-US" sz="2000" b="1" i="1" smtClean="0">
                            <a:solidFill>
                              <a:srgbClr val="0066CC"/>
                            </a:solidFill>
                            <a:latin typeface="Cambria Math" panose="02040503050406030204" pitchFamily="18" charset="0"/>
                            <a:sym typeface="Symbol" panose="05050102010706020507" pitchFamily="18" charset="2"/>
                          </a:rPr>
                          <m:t>𝟑</m:t>
                        </m:r>
                      </m:sub>
                    </m:sSub>
                  </m:oMath>
                </a14:m>
                <a:r>
                  <a:rPr lang="en-US" altLang="en-US" sz="2000" dirty="0"/>
                  <a:t> wins.</a:t>
                </a:r>
              </a:p>
            </p:txBody>
          </p:sp>
        </mc:Choice>
        <mc:Fallback>
          <p:sp>
            <p:nvSpPr>
              <p:cNvPr id="700418" name="Rectangle 2">
                <a:extLst>
                  <a:ext uri="{FF2B5EF4-FFF2-40B4-BE49-F238E27FC236}">
                    <a16:creationId xmlns:a16="http://schemas.microsoft.com/office/drawing/2014/main" id="{1CDE4BFA-3BD4-4C89-A16D-5F1913B72C2B}"/>
                  </a:ext>
                </a:extLst>
              </p:cNvPr>
              <p:cNvSpPr>
                <a:spLocks noGrp="1" noRot="1" noChangeAspect="1" noMove="1" noResize="1" noEditPoints="1" noAdjustHandles="1" noChangeArrowheads="1" noChangeShapeType="1" noTextEdit="1"/>
              </p:cNvSpPr>
              <p:nvPr>
                <p:ph type="body" idx="1"/>
              </p:nvPr>
            </p:nvSpPr>
            <p:spPr>
              <a:xfrm>
                <a:off x="628650" y="1259275"/>
                <a:ext cx="9563100" cy="5200045"/>
              </a:xfrm>
              <a:blipFill>
                <a:blip r:embed="rId3"/>
                <a:stretch>
                  <a:fillRect l="-637" t="-1290"/>
                </a:stretch>
              </a:blipFill>
            </p:spPr>
            <p:txBody>
              <a:bodyPr/>
              <a:lstStyle/>
              <a:p>
                <a:r>
                  <a:rPr lang="en-US">
                    <a:noFill/>
                  </a:rPr>
                  <a:t> </a:t>
                </a:r>
              </a:p>
            </p:txBody>
          </p:sp>
        </mc:Fallback>
      </mc:AlternateContent>
      <p:sp>
        <p:nvSpPr>
          <p:cNvPr id="700419" name="Rectangle 3">
            <a:extLst>
              <a:ext uri="{FF2B5EF4-FFF2-40B4-BE49-F238E27FC236}">
                <a16:creationId xmlns:a16="http://schemas.microsoft.com/office/drawing/2014/main" id="{81E704BB-26B4-4E1C-B647-4F38DCFE85F7}"/>
              </a:ext>
            </a:extLst>
          </p:cNvPr>
          <p:cNvSpPr>
            <a:spLocks noGrp="1" noChangeArrowheads="1"/>
          </p:cNvSpPr>
          <p:nvPr>
            <p:ph type="title"/>
          </p:nvPr>
        </p:nvSpPr>
        <p:spPr/>
        <p:txBody>
          <a:bodyPr/>
          <a:lstStyle/>
          <a:p>
            <a:r>
              <a:rPr lang="en-US" altLang="en-US"/>
              <a:t>Baseball Elimination:  Max Flow Formulation</a:t>
            </a:r>
          </a:p>
        </p:txBody>
      </p:sp>
      <p:grpSp>
        <p:nvGrpSpPr>
          <p:cNvPr id="2" name="Group 1">
            <a:extLst>
              <a:ext uri="{FF2B5EF4-FFF2-40B4-BE49-F238E27FC236}">
                <a16:creationId xmlns:a16="http://schemas.microsoft.com/office/drawing/2014/main" id="{BDFD8B9C-A661-48C0-88B0-E1569B123B79}"/>
              </a:ext>
            </a:extLst>
          </p:cNvPr>
          <p:cNvGrpSpPr/>
          <p:nvPr/>
        </p:nvGrpSpPr>
        <p:grpSpPr>
          <a:xfrm>
            <a:off x="1912786" y="2346698"/>
            <a:ext cx="10160807" cy="3655484"/>
            <a:chOff x="2000250" y="3046413"/>
            <a:chExt cx="10160807" cy="3655484"/>
          </a:xfrm>
        </p:grpSpPr>
        <p:sp>
          <p:nvSpPr>
            <p:cNvPr id="700464" name="Oval 48">
              <a:extLst>
                <a:ext uri="{FF2B5EF4-FFF2-40B4-BE49-F238E27FC236}">
                  <a16:creationId xmlns:a16="http://schemas.microsoft.com/office/drawing/2014/main" id="{75084C20-8C93-4843-A377-67911E98AFA2}"/>
                </a:ext>
              </a:extLst>
            </p:cNvPr>
            <p:cNvSpPr>
              <a:spLocks noChangeAspect="1" noChangeArrowheads="1"/>
            </p:cNvSpPr>
            <p:nvPr/>
          </p:nvSpPr>
          <p:spPr bwMode="auto">
            <a:xfrm>
              <a:off x="2052639" y="5024439"/>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s</a:t>
              </a:r>
            </a:p>
          </p:txBody>
        </p:sp>
        <p:sp>
          <p:nvSpPr>
            <p:cNvPr id="700465" name="Oval 49">
              <a:extLst>
                <a:ext uri="{FF2B5EF4-FFF2-40B4-BE49-F238E27FC236}">
                  <a16:creationId xmlns:a16="http://schemas.microsoft.com/office/drawing/2014/main" id="{D08214E6-6A73-4EAC-8616-501F5D6139D1}"/>
                </a:ext>
              </a:extLst>
            </p:cNvPr>
            <p:cNvSpPr>
              <a:spLocks noChangeAspect="1" noChangeArrowheads="1"/>
            </p:cNvSpPr>
            <p:nvPr/>
          </p:nvSpPr>
          <p:spPr bwMode="auto">
            <a:xfrm>
              <a:off x="4389438" y="4340226"/>
              <a:ext cx="355600" cy="35401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1-5</a:t>
              </a:r>
            </a:p>
          </p:txBody>
        </p:sp>
        <p:sp>
          <p:nvSpPr>
            <p:cNvPr id="700466" name="Oval 50">
              <a:extLst>
                <a:ext uri="{FF2B5EF4-FFF2-40B4-BE49-F238E27FC236}">
                  <a16:creationId xmlns:a16="http://schemas.microsoft.com/office/drawing/2014/main" id="{57C60CED-F648-442F-A092-34C8A5AB4133}"/>
                </a:ext>
              </a:extLst>
            </p:cNvPr>
            <p:cNvSpPr>
              <a:spLocks noChangeAspect="1" noChangeArrowheads="1"/>
            </p:cNvSpPr>
            <p:nvPr/>
          </p:nvSpPr>
          <p:spPr bwMode="auto">
            <a:xfrm>
              <a:off x="4389438" y="5632450"/>
              <a:ext cx="355600" cy="35560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2-5</a:t>
              </a:r>
            </a:p>
          </p:txBody>
        </p:sp>
        <p:sp>
          <p:nvSpPr>
            <p:cNvPr id="700467" name="Oval 51">
              <a:extLst>
                <a:ext uri="{FF2B5EF4-FFF2-40B4-BE49-F238E27FC236}">
                  <a16:creationId xmlns:a16="http://schemas.microsoft.com/office/drawing/2014/main" id="{68ABB984-E686-49A3-9876-21A18A14558B}"/>
                </a:ext>
              </a:extLst>
            </p:cNvPr>
            <p:cNvSpPr>
              <a:spLocks noChangeAspect="1" noChangeArrowheads="1"/>
            </p:cNvSpPr>
            <p:nvPr/>
          </p:nvSpPr>
          <p:spPr bwMode="auto">
            <a:xfrm>
              <a:off x="4389438" y="6313488"/>
              <a:ext cx="355600" cy="354012"/>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4-5</a:t>
              </a:r>
            </a:p>
          </p:txBody>
        </p:sp>
        <p:cxnSp>
          <p:nvCxnSpPr>
            <p:cNvPr id="700468" name="AutoShape 52">
              <a:extLst>
                <a:ext uri="{FF2B5EF4-FFF2-40B4-BE49-F238E27FC236}">
                  <a16:creationId xmlns:a16="http://schemas.microsoft.com/office/drawing/2014/main" id="{21E6EC9F-86B0-40E5-B08A-293BE69F3A83}"/>
                </a:ext>
              </a:extLst>
            </p:cNvPr>
            <p:cNvCxnSpPr>
              <a:cxnSpLocks noChangeShapeType="1"/>
              <a:stCxn id="700464" idx="6"/>
              <a:endCxn id="700465" idx="2"/>
            </p:cNvCxnSpPr>
            <p:nvPr/>
          </p:nvCxnSpPr>
          <p:spPr bwMode="auto">
            <a:xfrm flipV="1">
              <a:off x="2303464" y="4518026"/>
              <a:ext cx="2085975" cy="6318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69" name="AutoShape 53">
              <a:extLst>
                <a:ext uri="{FF2B5EF4-FFF2-40B4-BE49-F238E27FC236}">
                  <a16:creationId xmlns:a16="http://schemas.microsoft.com/office/drawing/2014/main" id="{D77D426E-D948-48FD-872D-E7C1F00B52C3}"/>
                </a:ext>
              </a:extLst>
            </p:cNvPr>
            <p:cNvCxnSpPr>
              <a:cxnSpLocks noChangeShapeType="1"/>
              <a:stCxn id="700464" idx="6"/>
              <a:endCxn id="700466" idx="2"/>
            </p:cNvCxnSpPr>
            <p:nvPr/>
          </p:nvCxnSpPr>
          <p:spPr bwMode="auto">
            <a:xfrm>
              <a:off x="2303464" y="5149850"/>
              <a:ext cx="2085975" cy="66040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0" name="AutoShape 54">
              <a:extLst>
                <a:ext uri="{FF2B5EF4-FFF2-40B4-BE49-F238E27FC236}">
                  <a16:creationId xmlns:a16="http://schemas.microsoft.com/office/drawing/2014/main" id="{8BBC696B-47EF-4752-84FA-9E77F5BA2166}"/>
                </a:ext>
              </a:extLst>
            </p:cNvPr>
            <p:cNvCxnSpPr>
              <a:cxnSpLocks noChangeShapeType="1"/>
              <a:stCxn id="700464" idx="6"/>
              <a:endCxn id="700467" idx="1"/>
            </p:cNvCxnSpPr>
            <p:nvPr/>
          </p:nvCxnSpPr>
          <p:spPr bwMode="auto">
            <a:xfrm>
              <a:off x="2303463" y="5149851"/>
              <a:ext cx="2138362" cy="12160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1" name="AutoShape 55">
              <a:extLst>
                <a:ext uri="{FF2B5EF4-FFF2-40B4-BE49-F238E27FC236}">
                  <a16:creationId xmlns:a16="http://schemas.microsoft.com/office/drawing/2014/main" id="{D21688F2-B48C-4C85-987D-4ECAA6919ADC}"/>
                </a:ext>
              </a:extLst>
            </p:cNvPr>
            <p:cNvCxnSpPr>
              <a:cxnSpLocks noChangeShapeType="1"/>
              <a:stCxn id="700466" idx="6"/>
              <a:endCxn id="700475" idx="1"/>
            </p:cNvCxnSpPr>
            <p:nvPr/>
          </p:nvCxnSpPr>
          <p:spPr bwMode="auto">
            <a:xfrm>
              <a:off x="4745039" y="5810250"/>
              <a:ext cx="2193925" cy="293688"/>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2" name="AutoShape 56">
              <a:extLst>
                <a:ext uri="{FF2B5EF4-FFF2-40B4-BE49-F238E27FC236}">
                  <a16:creationId xmlns:a16="http://schemas.microsoft.com/office/drawing/2014/main" id="{8F61439C-AA16-457C-8723-3F361FB61E1E}"/>
                </a:ext>
              </a:extLst>
            </p:cNvPr>
            <p:cNvCxnSpPr>
              <a:cxnSpLocks noChangeShapeType="1"/>
              <a:stCxn id="700467" idx="6"/>
              <a:endCxn id="700475" idx="2"/>
            </p:cNvCxnSpPr>
            <p:nvPr/>
          </p:nvCxnSpPr>
          <p:spPr bwMode="auto">
            <a:xfrm flipV="1">
              <a:off x="4745038" y="6192838"/>
              <a:ext cx="2157412" cy="29845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473" name="Oval 57">
              <a:extLst>
                <a:ext uri="{FF2B5EF4-FFF2-40B4-BE49-F238E27FC236}">
                  <a16:creationId xmlns:a16="http://schemas.microsoft.com/office/drawing/2014/main" id="{C2D093CF-575B-464D-BCDC-0B1526901830}"/>
                </a:ext>
              </a:extLst>
            </p:cNvPr>
            <p:cNvSpPr>
              <a:spLocks noChangeAspect="1" noChangeArrowheads="1"/>
            </p:cNvSpPr>
            <p:nvPr/>
          </p:nvSpPr>
          <p:spPr bwMode="auto">
            <a:xfrm>
              <a:off x="6902451" y="3960814"/>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2</a:t>
              </a:r>
            </a:p>
          </p:txBody>
        </p:sp>
        <p:sp>
          <p:nvSpPr>
            <p:cNvPr id="700474" name="Oval 58">
              <a:extLst>
                <a:ext uri="{FF2B5EF4-FFF2-40B4-BE49-F238E27FC236}">
                  <a16:creationId xmlns:a16="http://schemas.microsoft.com/office/drawing/2014/main" id="{AED52276-25E5-40D6-A747-3C10159A3970}"/>
                </a:ext>
              </a:extLst>
            </p:cNvPr>
            <p:cNvSpPr>
              <a:spLocks noChangeAspect="1" noChangeArrowheads="1"/>
            </p:cNvSpPr>
            <p:nvPr/>
          </p:nvSpPr>
          <p:spPr bwMode="auto">
            <a:xfrm>
              <a:off x="6902451" y="5035551"/>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4</a:t>
              </a:r>
            </a:p>
          </p:txBody>
        </p:sp>
        <p:sp>
          <p:nvSpPr>
            <p:cNvPr id="700475" name="Oval 59">
              <a:extLst>
                <a:ext uri="{FF2B5EF4-FFF2-40B4-BE49-F238E27FC236}">
                  <a16:creationId xmlns:a16="http://schemas.microsoft.com/office/drawing/2014/main" id="{A99E0714-D2D9-44C7-B86C-0CBDF7C32E4D}"/>
                </a:ext>
              </a:extLst>
            </p:cNvPr>
            <p:cNvSpPr>
              <a:spLocks noChangeAspect="1" noChangeArrowheads="1"/>
            </p:cNvSpPr>
            <p:nvPr/>
          </p:nvSpPr>
          <p:spPr bwMode="auto">
            <a:xfrm>
              <a:off x="6902451" y="6067426"/>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5</a:t>
              </a:r>
            </a:p>
          </p:txBody>
        </p:sp>
        <p:sp>
          <p:nvSpPr>
            <p:cNvPr id="700476" name="Oval 60">
              <a:extLst>
                <a:ext uri="{FF2B5EF4-FFF2-40B4-BE49-F238E27FC236}">
                  <a16:creationId xmlns:a16="http://schemas.microsoft.com/office/drawing/2014/main" id="{53400304-C100-4D2A-B59D-0BA02DE2EB28}"/>
                </a:ext>
              </a:extLst>
            </p:cNvPr>
            <p:cNvSpPr>
              <a:spLocks noChangeAspect="1" noChangeArrowheads="1"/>
            </p:cNvSpPr>
            <p:nvPr/>
          </p:nvSpPr>
          <p:spPr bwMode="auto">
            <a:xfrm>
              <a:off x="9594851" y="5024439"/>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700477" name="AutoShape 61">
              <a:extLst>
                <a:ext uri="{FF2B5EF4-FFF2-40B4-BE49-F238E27FC236}">
                  <a16:creationId xmlns:a16="http://schemas.microsoft.com/office/drawing/2014/main" id="{249F8008-9C49-454D-9F6A-91E1DA0C74B7}"/>
                </a:ext>
              </a:extLst>
            </p:cNvPr>
            <p:cNvCxnSpPr>
              <a:cxnSpLocks noChangeShapeType="1"/>
              <a:stCxn id="700473" idx="6"/>
              <a:endCxn id="700476" idx="1"/>
            </p:cNvCxnSpPr>
            <p:nvPr/>
          </p:nvCxnSpPr>
          <p:spPr bwMode="auto">
            <a:xfrm>
              <a:off x="7153275" y="4086226"/>
              <a:ext cx="2478088" cy="9747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8" name="AutoShape 62">
              <a:extLst>
                <a:ext uri="{FF2B5EF4-FFF2-40B4-BE49-F238E27FC236}">
                  <a16:creationId xmlns:a16="http://schemas.microsoft.com/office/drawing/2014/main" id="{852C5683-684C-4F6E-B55D-A22D7C278A6F}"/>
                </a:ext>
              </a:extLst>
            </p:cNvPr>
            <p:cNvCxnSpPr>
              <a:cxnSpLocks noChangeShapeType="1"/>
              <a:stCxn id="700474" idx="6"/>
              <a:endCxn id="700476" idx="2"/>
            </p:cNvCxnSpPr>
            <p:nvPr/>
          </p:nvCxnSpPr>
          <p:spPr bwMode="auto">
            <a:xfrm flipV="1">
              <a:off x="7153276" y="5149851"/>
              <a:ext cx="2441575" cy="11113"/>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9" name="AutoShape 63">
              <a:extLst>
                <a:ext uri="{FF2B5EF4-FFF2-40B4-BE49-F238E27FC236}">
                  <a16:creationId xmlns:a16="http://schemas.microsoft.com/office/drawing/2014/main" id="{A0A8BF66-EF98-4E67-926A-3F67B8667583}"/>
                </a:ext>
              </a:extLst>
            </p:cNvPr>
            <p:cNvCxnSpPr>
              <a:cxnSpLocks noChangeShapeType="1"/>
              <a:stCxn id="700475" idx="7"/>
              <a:endCxn id="700476" idx="4"/>
            </p:cNvCxnSpPr>
            <p:nvPr/>
          </p:nvCxnSpPr>
          <p:spPr bwMode="auto">
            <a:xfrm flipV="1">
              <a:off x="7116763" y="5275264"/>
              <a:ext cx="2603500" cy="82867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480" name="Oval 64">
              <a:extLst>
                <a:ext uri="{FF2B5EF4-FFF2-40B4-BE49-F238E27FC236}">
                  <a16:creationId xmlns:a16="http://schemas.microsoft.com/office/drawing/2014/main" id="{A62E0AD0-B969-4D16-B6FB-63281CCCD125}"/>
                </a:ext>
              </a:extLst>
            </p:cNvPr>
            <p:cNvSpPr>
              <a:spLocks noChangeAspect="1" noChangeArrowheads="1"/>
            </p:cNvSpPr>
            <p:nvPr/>
          </p:nvSpPr>
          <p:spPr bwMode="auto">
            <a:xfrm>
              <a:off x="4389438" y="3046413"/>
              <a:ext cx="355600" cy="354012"/>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1-2</a:t>
              </a:r>
            </a:p>
          </p:txBody>
        </p:sp>
        <p:sp>
          <p:nvSpPr>
            <p:cNvPr id="700481" name="Oval 65">
              <a:extLst>
                <a:ext uri="{FF2B5EF4-FFF2-40B4-BE49-F238E27FC236}">
                  <a16:creationId xmlns:a16="http://schemas.microsoft.com/office/drawing/2014/main" id="{C0924A62-658D-4223-9B48-9540594FBC59}"/>
                </a:ext>
              </a:extLst>
            </p:cNvPr>
            <p:cNvSpPr>
              <a:spLocks noChangeAspect="1" noChangeArrowheads="1"/>
            </p:cNvSpPr>
            <p:nvPr/>
          </p:nvSpPr>
          <p:spPr bwMode="auto">
            <a:xfrm>
              <a:off x="4389438" y="3683000"/>
              <a:ext cx="355600" cy="35560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1-4</a:t>
              </a:r>
            </a:p>
          </p:txBody>
        </p:sp>
        <p:sp>
          <p:nvSpPr>
            <p:cNvPr id="700482" name="Oval 66">
              <a:extLst>
                <a:ext uri="{FF2B5EF4-FFF2-40B4-BE49-F238E27FC236}">
                  <a16:creationId xmlns:a16="http://schemas.microsoft.com/office/drawing/2014/main" id="{242E5BB0-B9AD-441F-BEAB-E9FFCFBA30C8}"/>
                </a:ext>
              </a:extLst>
            </p:cNvPr>
            <p:cNvSpPr>
              <a:spLocks noChangeAspect="1" noChangeArrowheads="1"/>
            </p:cNvSpPr>
            <p:nvPr/>
          </p:nvSpPr>
          <p:spPr bwMode="auto">
            <a:xfrm>
              <a:off x="4389438" y="4991101"/>
              <a:ext cx="355600" cy="35401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2-4</a:t>
              </a:r>
            </a:p>
          </p:txBody>
        </p:sp>
        <p:cxnSp>
          <p:nvCxnSpPr>
            <p:cNvPr id="700483" name="AutoShape 67">
              <a:extLst>
                <a:ext uri="{FF2B5EF4-FFF2-40B4-BE49-F238E27FC236}">
                  <a16:creationId xmlns:a16="http://schemas.microsoft.com/office/drawing/2014/main" id="{FC72AE14-F475-409D-BA05-9DB313CE9E54}"/>
                </a:ext>
              </a:extLst>
            </p:cNvPr>
            <p:cNvCxnSpPr>
              <a:cxnSpLocks noChangeShapeType="1"/>
              <a:stCxn id="700464" idx="6"/>
              <a:endCxn id="700480" idx="2"/>
            </p:cNvCxnSpPr>
            <p:nvPr/>
          </p:nvCxnSpPr>
          <p:spPr bwMode="auto">
            <a:xfrm flipV="1">
              <a:off x="2303464" y="3224214"/>
              <a:ext cx="2085975" cy="1925637"/>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4" name="AutoShape 68">
              <a:extLst>
                <a:ext uri="{FF2B5EF4-FFF2-40B4-BE49-F238E27FC236}">
                  <a16:creationId xmlns:a16="http://schemas.microsoft.com/office/drawing/2014/main" id="{524C12AE-37B1-4A47-86EF-F2D83E99ADE1}"/>
                </a:ext>
              </a:extLst>
            </p:cNvPr>
            <p:cNvCxnSpPr>
              <a:cxnSpLocks noChangeShapeType="1"/>
              <a:stCxn id="700464" idx="6"/>
              <a:endCxn id="700481" idx="2"/>
            </p:cNvCxnSpPr>
            <p:nvPr/>
          </p:nvCxnSpPr>
          <p:spPr bwMode="auto">
            <a:xfrm flipV="1">
              <a:off x="2303464" y="3860800"/>
              <a:ext cx="2085975" cy="128905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5" name="AutoShape 69">
              <a:extLst>
                <a:ext uri="{FF2B5EF4-FFF2-40B4-BE49-F238E27FC236}">
                  <a16:creationId xmlns:a16="http://schemas.microsoft.com/office/drawing/2014/main" id="{0BB006D1-3128-4944-BA20-0235B0B481A2}"/>
                </a:ext>
              </a:extLst>
            </p:cNvPr>
            <p:cNvCxnSpPr>
              <a:cxnSpLocks noChangeShapeType="1"/>
            </p:cNvCxnSpPr>
            <p:nvPr/>
          </p:nvCxnSpPr>
          <p:spPr bwMode="auto">
            <a:xfrm>
              <a:off x="2335214" y="5132389"/>
              <a:ext cx="2073275" cy="2063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486" name="Oval 70">
              <a:extLst>
                <a:ext uri="{FF2B5EF4-FFF2-40B4-BE49-F238E27FC236}">
                  <a16:creationId xmlns:a16="http://schemas.microsoft.com/office/drawing/2014/main" id="{530E67ED-7CFB-4C69-B2F0-D0FFC5FB220E}"/>
                </a:ext>
              </a:extLst>
            </p:cNvPr>
            <p:cNvSpPr>
              <a:spLocks noChangeAspect="1" noChangeArrowheads="1"/>
            </p:cNvSpPr>
            <p:nvPr/>
          </p:nvSpPr>
          <p:spPr bwMode="auto">
            <a:xfrm>
              <a:off x="6902451" y="3189289"/>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a:t>
              </a:r>
            </a:p>
          </p:txBody>
        </p:sp>
        <p:cxnSp>
          <p:nvCxnSpPr>
            <p:cNvPr id="700487" name="AutoShape 71">
              <a:extLst>
                <a:ext uri="{FF2B5EF4-FFF2-40B4-BE49-F238E27FC236}">
                  <a16:creationId xmlns:a16="http://schemas.microsoft.com/office/drawing/2014/main" id="{0AD4D227-F92E-4B32-9530-F7C03D1C98B3}"/>
                </a:ext>
              </a:extLst>
            </p:cNvPr>
            <p:cNvCxnSpPr>
              <a:cxnSpLocks noChangeShapeType="1"/>
              <a:stCxn id="700486" idx="6"/>
              <a:endCxn id="700476" idx="0"/>
            </p:cNvCxnSpPr>
            <p:nvPr/>
          </p:nvCxnSpPr>
          <p:spPr bwMode="auto">
            <a:xfrm>
              <a:off x="7153275" y="3314700"/>
              <a:ext cx="2566988" cy="1709738"/>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8" name="AutoShape 72">
              <a:extLst>
                <a:ext uri="{FF2B5EF4-FFF2-40B4-BE49-F238E27FC236}">
                  <a16:creationId xmlns:a16="http://schemas.microsoft.com/office/drawing/2014/main" id="{D8344714-44CB-4044-86DC-4C4CB49433C2}"/>
                </a:ext>
              </a:extLst>
            </p:cNvPr>
            <p:cNvCxnSpPr>
              <a:cxnSpLocks noChangeShapeType="1"/>
              <a:stCxn id="700466" idx="6"/>
              <a:endCxn id="700473" idx="3"/>
            </p:cNvCxnSpPr>
            <p:nvPr/>
          </p:nvCxnSpPr>
          <p:spPr bwMode="auto">
            <a:xfrm flipV="1">
              <a:off x="4745039" y="4175126"/>
              <a:ext cx="2193925" cy="16351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9" name="AutoShape 73">
              <a:extLst>
                <a:ext uri="{FF2B5EF4-FFF2-40B4-BE49-F238E27FC236}">
                  <a16:creationId xmlns:a16="http://schemas.microsoft.com/office/drawing/2014/main" id="{29D2464B-E248-4D1E-BDD9-014C9C67ABED}"/>
                </a:ext>
              </a:extLst>
            </p:cNvPr>
            <p:cNvCxnSpPr>
              <a:cxnSpLocks noChangeShapeType="1"/>
              <a:stCxn id="700482" idx="6"/>
              <a:endCxn id="700473" idx="2"/>
            </p:cNvCxnSpPr>
            <p:nvPr/>
          </p:nvCxnSpPr>
          <p:spPr bwMode="auto">
            <a:xfrm flipV="1">
              <a:off x="4745038" y="4086226"/>
              <a:ext cx="2157412" cy="1082675"/>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0" name="AutoShape 74">
              <a:extLst>
                <a:ext uri="{FF2B5EF4-FFF2-40B4-BE49-F238E27FC236}">
                  <a16:creationId xmlns:a16="http://schemas.microsoft.com/office/drawing/2014/main" id="{D88CFC76-C011-4246-8331-B701E8DE64C0}"/>
                </a:ext>
              </a:extLst>
            </p:cNvPr>
            <p:cNvCxnSpPr>
              <a:cxnSpLocks noChangeShapeType="1"/>
              <a:stCxn id="700482" idx="6"/>
              <a:endCxn id="700474" idx="2"/>
            </p:cNvCxnSpPr>
            <p:nvPr/>
          </p:nvCxnSpPr>
          <p:spPr bwMode="auto">
            <a:xfrm flipV="1">
              <a:off x="4745038" y="5160964"/>
              <a:ext cx="2157412" cy="793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1" name="AutoShape 75">
              <a:extLst>
                <a:ext uri="{FF2B5EF4-FFF2-40B4-BE49-F238E27FC236}">
                  <a16:creationId xmlns:a16="http://schemas.microsoft.com/office/drawing/2014/main" id="{5EF4C2F5-25A9-4153-B599-9910F8A4CC4B}"/>
                </a:ext>
              </a:extLst>
            </p:cNvPr>
            <p:cNvCxnSpPr>
              <a:cxnSpLocks noChangeShapeType="1"/>
              <a:stCxn id="700467" idx="6"/>
              <a:endCxn id="700474" idx="3"/>
            </p:cNvCxnSpPr>
            <p:nvPr/>
          </p:nvCxnSpPr>
          <p:spPr bwMode="auto">
            <a:xfrm flipV="1">
              <a:off x="4745039" y="5249864"/>
              <a:ext cx="2193925" cy="12414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2" name="AutoShape 76">
              <a:extLst>
                <a:ext uri="{FF2B5EF4-FFF2-40B4-BE49-F238E27FC236}">
                  <a16:creationId xmlns:a16="http://schemas.microsoft.com/office/drawing/2014/main" id="{AAFDD467-D2A7-4DB0-83B0-EFFCFC67D655}"/>
                </a:ext>
              </a:extLst>
            </p:cNvPr>
            <p:cNvCxnSpPr>
              <a:cxnSpLocks noChangeShapeType="1"/>
              <a:stCxn id="700465" idx="6"/>
              <a:endCxn id="700486" idx="3"/>
            </p:cNvCxnSpPr>
            <p:nvPr/>
          </p:nvCxnSpPr>
          <p:spPr bwMode="auto">
            <a:xfrm flipV="1">
              <a:off x="4745039" y="3403601"/>
              <a:ext cx="2193925" cy="11144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3" name="AutoShape 77">
              <a:extLst>
                <a:ext uri="{FF2B5EF4-FFF2-40B4-BE49-F238E27FC236}">
                  <a16:creationId xmlns:a16="http://schemas.microsoft.com/office/drawing/2014/main" id="{D3E9CA1E-8A59-491D-809A-8ABC3D2F2662}"/>
                </a:ext>
              </a:extLst>
            </p:cNvPr>
            <p:cNvCxnSpPr>
              <a:cxnSpLocks noChangeShapeType="1"/>
              <a:stCxn id="700465" idx="6"/>
              <a:endCxn id="700475" idx="0"/>
            </p:cNvCxnSpPr>
            <p:nvPr/>
          </p:nvCxnSpPr>
          <p:spPr bwMode="auto">
            <a:xfrm>
              <a:off x="4745039" y="4518025"/>
              <a:ext cx="2282825" cy="154940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4" name="AutoShape 78">
              <a:extLst>
                <a:ext uri="{FF2B5EF4-FFF2-40B4-BE49-F238E27FC236}">
                  <a16:creationId xmlns:a16="http://schemas.microsoft.com/office/drawing/2014/main" id="{E7DEBB35-68D1-46AF-8EF5-592578B17690}"/>
                </a:ext>
              </a:extLst>
            </p:cNvPr>
            <p:cNvCxnSpPr>
              <a:cxnSpLocks noChangeShapeType="1"/>
              <a:stCxn id="700481" idx="6"/>
              <a:endCxn id="700474" idx="1"/>
            </p:cNvCxnSpPr>
            <p:nvPr/>
          </p:nvCxnSpPr>
          <p:spPr bwMode="auto">
            <a:xfrm>
              <a:off x="4745039" y="3860801"/>
              <a:ext cx="2193925" cy="1211263"/>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5" name="AutoShape 79">
              <a:extLst>
                <a:ext uri="{FF2B5EF4-FFF2-40B4-BE49-F238E27FC236}">
                  <a16:creationId xmlns:a16="http://schemas.microsoft.com/office/drawing/2014/main" id="{DED435E4-E8A3-40D7-854D-3D90BAC7EF89}"/>
                </a:ext>
              </a:extLst>
            </p:cNvPr>
            <p:cNvCxnSpPr>
              <a:cxnSpLocks noChangeShapeType="1"/>
              <a:stCxn id="700481" idx="6"/>
              <a:endCxn id="700486" idx="2"/>
            </p:cNvCxnSpPr>
            <p:nvPr/>
          </p:nvCxnSpPr>
          <p:spPr bwMode="auto">
            <a:xfrm flipV="1">
              <a:off x="4745038" y="3314700"/>
              <a:ext cx="2157412" cy="54610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6" name="AutoShape 80">
              <a:extLst>
                <a:ext uri="{FF2B5EF4-FFF2-40B4-BE49-F238E27FC236}">
                  <a16:creationId xmlns:a16="http://schemas.microsoft.com/office/drawing/2014/main" id="{0C1F83A2-F624-4097-A556-ACD10CF365CE}"/>
                </a:ext>
              </a:extLst>
            </p:cNvPr>
            <p:cNvCxnSpPr>
              <a:cxnSpLocks noChangeShapeType="1"/>
              <a:stCxn id="700480" idx="6"/>
              <a:endCxn id="700486" idx="1"/>
            </p:cNvCxnSpPr>
            <p:nvPr/>
          </p:nvCxnSpPr>
          <p:spPr bwMode="auto">
            <a:xfrm>
              <a:off x="4745039" y="3224214"/>
              <a:ext cx="2193925" cy="1587"/>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7" name="AutoShape 81">
              <a:extLst>
                <a:ext uri="{FF2B5EF4-FFF2-40B4-BE49-F238E27FC236}">
                  <a16:creationId xmlns:a16="http://schemas.microsoft.com/office/drawing/2014/main" id="{F63B562A-48DA-4F4B-BD96-CDDBC25DCAC4}"/>
                </a:ext>
              </a:extLst>
            </p:cNvPr>
            <p:cNvCxnSpPr>
              <a:cxnSpLocks noChangeShapeType="1"/>
              <a:stCxn id="700480" idx="6"/>
              <a:endCxn id="700473" idx="1"/>
            </p:cNvCxnSpPr>
            <p:nvPr/>
          </p:nvCxnSpPr>
          <p:spPr bwMode="auto">
            <a:xfrm>
              <a:off x="4745039" y="3224213"/>
              <a:ext cx="2193925" cy="773112"/>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700498" name="Text Box 82">
                  <a:extLst>
                    <a:ext uri="{FF2B5EF4-FFF2-40B4-BE49-F238E27FC236}">
                      <a16:creationId xmlns:a16="http://schemas.microsoft.com/office/drawing/2014/main" id="{7BF5C322-BC91-4C83-98A9-DBBA05300AE2}"/>
                    </a:ext>
                  </a:extLst>
                </p:cNvPr>
                <p:cNvSpPr txBox="1">
                  <a:spLocks noChangeArrowheads="1"/>
                </p:cNvSpPr>
                <p:nvPr/>
              </p:nvSpPr>
              <p:spPr bwMode="auto">
                <a:xfrm>
                  <a:off x="3186113" y="5048250"/>
                  <a:ext cx="866776" cy="24622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r>
                          <a:rPr lang="en-US" altLang="en-US" sz="1600" b="1" i="1" dirty="0" smtClean="0">
                            <a:solidFill>
                              <a:srgbClr val="0066CC"/>
                            </a:solidFill>
                            <a:latin typeface="Cambria Math" panose="02040503050406030204" pitchFamily="18" charset="0"/>
                          </a:rPr>
                          <m:t>𝒓</m:t>
                        </m:r>
                        <m:r>
                          <a:rPr lang="en-US" altLang="en-US" sz="1600" b="1" i="1" baseline="-25000" dirty="0">
                            <a:solidFill>
                              <a:srgbClr val="0066CC"/>
                            </a:solidFill>
                            <a:latin typeface="Cambria Math" panose="02040503050406030204" pitchFamily="18" charset="0"/>
                          </a:rPr>
                          <m:t>𝟐𝟒</m:t>
                        </m:r>
                        <m:r>
                          <a:rPr lang="en-US" altLang="en-US" sz="1600" b="1" i="1" dirty="0">
                            <a:solidFill>
                              <a:srgbClr val="0066CC"/>
                            </a:solidFill>
                            <a:latin typeface="Cambria Math" panose="02040503050406030204" pitchFamily="18" charset="0"/>
                          </a:rPr>
                          <m:t>=</m:t>
                        </m:r>
                        <m:r>
                          <a:rPr lang="en-US" altLang="en-US" sz="1600" b="1" i="1" dirty="0">
                            <a:solidFill>
                              <a:srgbClr val="0066CC"/>
                            </a:solidFill>
                            <a:latin typeface="Cambria Math" panose="02040503050406030204" pitchFamily="18" charset="0"/>
                          </a:rPr>
                          <m:t>𝟕</m:t>
                        </m:r>
                      </m:oMath>
                    </m:oMathPara>
                  </a14:m>
                  <a:endParaRPr lang="en-US" altLang="en-US" sz="1600" b="1" dirty="0">
                    <a:solidFill>
                      <a:srgbClr val="0066CC"/>
                    </a:solidFill>
                  </a:endParaRPr>
                </a:p>
              </p:txBody>
            </p:sp>
          </mc:Choice>
          <mc:Fallback xmlns="">
            <p:sp>
              <p:nvSpPr>
                <p:cNvPr id="700498" name="Text Box 82">
                  <a:extLst>
                    <a:ext uri="{FF2B5EF4-FFF2-40B4-BE49-F238E27FC236}">
                      <a16:creationId xmlns:a16="http://schemas.microsoft.com/office/drawing/2014/main" id="{7BF5C322-BC91-4C83-98A9-DBBA05300AE2}"/>
                    </a:ext>
                  </a:extLst>
                </p:cNvPr>
                <p:cNvSpPr txBox="1">
                  <a:spLocks noRot="1" noChangeAspect="1" noMove="1" noResize="1" noEditPoints="1" noAdjustHandles="1" noChangeArrowheads="1" noChangeShapeType="1" noTextEdit="1"/>
                </p:cNvSpPr>
                <p:nvPr/>
              </p:nvSpPr>
              <p:spPr bwMode="auto">
                <a:xfrm>
                  <a:off x="3186113" y="5048250"/>
                  <a:ext cx="866776" cy="246221"/>
                </a:xfrm>
                <a:prstGeom prst="rect">
                  <a:avLst/>
                </a:prstGeom>
                <a:blipFill>
                  <a:blip r:embed="rId4"/>
                  <a:stretch>
                    <a:fillRect b="-1219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700499" name="Text Box 83">
              <a:extLst>
                <a:ext uri="{FF2B5EF4-FFF2-40B4-BE49-F238E27FC236}">
                  <a16:creationId xmlns:a16="http://schemas.microsoft.com/office/drawing/2014/main" id="{8816B1BE-3B3C-46FF-9FB7-5BED6475DE2E}"/>
                </a:ext>
              </a:extLst>
            </p:cNvPr>
            <p:cNvSpPr txBox="1">
              <a:spLocks noChangeArrowheads="1"/>
            </p:cNvSpPr>
            <p:nvPr/>
          </p:nvSpPr>
          <p:spPr bwMode="auto">
            <a:xfrm>
              <a:off x="6133174" y="5019676"/>
              <a:ext cx="257443"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0" rIns="45720" bIns="0">
              <a:spAutoFit/>
            </a:bodyPr>
            <a:lstStyle/>
            <a:p>
              <a:pPr algn="ctr">
                <a:spcBef>
                  <a:spcPct val="50000"/>
                </a:spcBef>
              </a:pPr>
              <a:r>
                <a:rPr lang="en-US" altLang="en-US">
                  <a:solidFill>
                    <a:srgbClr val="003399"/>
                  </a:solidFill>
                  <a:sym typeface="Symbol" panose="05050102010706020507" pitchFamily="18" charset="2"/>
                </a:rPr>
                <a:t></a:t>
              </a:r>
              <a:endParaRPr lang="en-US" altLang="en-US">
                <a:solidFill>
                  <a:srgbClr val="003399"/>
                </a:solidFill>
              </a:endParaRPr>
            </a:p>
          </p:txBody>
        </p:sp>
        <mc:AlternateContent xmlns:mc="http://schemas.openxmlformats.org/markup-compatibility/2006" xmlns:a14="http://schemas.microsoft.com/office/drawing/2010/main">
          <mc:Choice Requires="a14">
            <p:sp>
              <p:nvSpPr>
                <p:cNvPr id="700500" name="Text Box 84">
                  <a:extLst>
                    <a:ext uri="{FF2B5EF4-FFF2-40B4-BE49-F238E27FC236}">
                      <a16:creationId xmlns:a16="http://schemas.microsoft.com/office/drawing/2014/main" id="{8642B50E-BBE2-4604-93B0-B7434ABE0FB0}"/>
                    </a:ext>
                  </a:extLst>
                </p:cNvPr>
                <p:cNvSpPr txBox="1">
                  <a:spLocks noChangeArrowheads="1"/>
                </p:cNvSpPr>
                <p:nvPr/>
              </p:nvSpPr>
              <p:spPr bwMode="auto">
                <a:xfrm>
                  <a:off x="7650164" y="5019675"/>
                  <a:ext cx="1458407" cy="24622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𝟑</m:t>
                            </m:r>
                          </m:sub>
                        </m:sSub>
                        <m:r>
                          <a:rPr lang="en-US" altLang="en-US" sz="1600" b="1" i="1"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𝒓</m:t>
                            </m:r>
                          </m:e>
                          <m:sub>
                            <m:r>
                              <a:rPr lang="en-US" altLang="en-US" sz="1600" b="1" i="1" smtClean="0">
                                <a:solidFill>
                                  <a:srgbClr val="0066CC"/>
                                </a:solidFill>
                                <a:latin typeface="Cambria Math" panose="02040503050406030204" pitchFamily="18" charset="0"/>
                                <a:sym typeface="Symbol" panose="05050102010706020507" pitchFamily="18" charset="2"/>
                              </a:rPr>
                              <m:t>𝟑</m:t>
                            </m:r>
                          </m:sub>
                        </m:sSub>
                        <m:r>
                          <a:rPr lang="en-US" altLang="en-US" sz="1600" b="0" i="0"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0" smtClean="0">
                                <a:solidFill>
                                  <a:srgbClr val="0066CC"/>
                                </a:solidFill>
                                <a:latin typeface="Cambria Math" panose="02040503050406030204" pitchFamily="18" charset="0"/>
                                <a:sym typeface="Symbol" panose="05050102010706020507" pitchFamily="18" charset="2"/>
                              </a:rPr>
                              <m:t>𝐰</m:t>
                            </m:r>
                          </m:e>
                          <m:sub>
                            <m:r>
                              <a:rPr lang="en-US" altLang="en-US" sz="1600" b="1" i="0" smtClean="0">
                                <a:solidFill>
                                  <a:srgbClr val="0066CC"/>
                                </a:solidFill>
                                <a:latin typeface="Cambria Math" panose="02040503050406030204" pitchFamily="18" charset="0"/>
                                <a:sym typeface="Symbol" panose="05050102010706020507" pitchFamily="18" charset="2"/>
                              </a:rPr>
                              <m:t>𝟒</m:t>
                            </m:r>
                          </m:sub>
                        </m:sSub>
                      </m:oMath>
                    </m:oMathPara>
                  </a14:m>
                  <a:endParaRPr lang="en-US" altLang="en-US" sz="1400" b="1" dirty="0">
                    <a:solidFill>
                      <a:srgbClr val="003399"/>
                    </a:solidFill>
                  </a:endParaRPr>
                </a:p>
              </p:txBody>
            </p:sp>
          </mc:Choice>
          <mc:Fallback xmlns="">
            <p:sp>
              <p:nvSpPr>
                <p:cNvPr id="700500" name="Text Box 84">
                  <a:extLst>
                    <a:ext uri="{FF2B5EF4-FFF2-40B4-BE49-F238E27FC236}">
                      <a16:creationId xmlns:a16="http://schemas.microsoft.com/office/drawing/2014/main" id="{8642B50E-BBE2-4604-93B0-B7434ABE0FB0}"/>
                    </a:ext>
                  </a:extLst>
                </p:cNvPr>
                <p:cNvSpPr txBox="1">
                  <a:spLocks noRot="1" noChangeAspect="1" noMove="1" noResize="1" noEditPoints="1" noAdjustHandles="1" noChangeArrowheads="1" noChangeShapeType="1" noTextEdit="1"/>
                </p:cNvSpPr>
                <p:nvPr/>
              </p:nvSpPr>
              <p:spPr bwMode="auto">
                <a:xfrm>
                  <a:off x="7650164" y="5019675"/>
                  <a:ext cx="1458407" cy="246221"/>
                </a:xfrm>
                <a:prstGeom prst="rect">
                  <a:avLst/>
                </a:prstGeom>
                <a:blipFill>
                  <a:blip r:embed="rId5"/>
                  <a:stretch>
                    <a:fillRect b="-1500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700501" name="Text Box 85">
              <a:extLst>
                <a:ext uri="{FF2B5EF4-FFF2-40B4-BE49-F238E27FC236}">
                  <a16:creationId xmlns:a16="http://schemas.microsoft.com/office/drawing/2014/main" id="{B765C86B-C33B-4164-995F-9CFB2E054DC4}"/>
                </a:ext>
              </a:extLst>
            </p:cNvPr>
            <p:cNvSpPr txBox="1">
              <a:spLocks noChangeArrowheads="1"/>
            </p:cNvSpPr>
            <p:nvPr/>
          </p:nvSpPr>
          <p:spPr bwMode="auto">
            <a:xfrm>
              <a:off x="9108571" y="3364125"/>
              <a:ext cx="3052486"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spcBef>
                  <a:spcPct val="50000"/>
                </a:spcBef>
              </a:pPr>
              <a:r>
                <a:rPr lang="en-US" altLang="en-US" sz="1600" dirty="0"/>
                <a:t>Max # of remaining games that team 4 can win without being ahead of team 3</a:t>
              </a:r>
            </a:p>
          </p:txBody>
        </p:sp>
        <p:sp>
          <p:nvSpPr>
            <p:cNvPr id="700502" name="Text Box 86">
              <a:extLst>
                <a:ext uri="{FF2B5EF4-FFF2-40B4-BE49-F238E27FC236}">
                  <a16:creationId xmlns:a16="http://schemas.microsoft.com/office/drawing/2014/main" id="{7552E85D-CE7C-45C5-A5B9-2B16A40E8FE7}"/>
                </a:ext>
              </a:extLst>
            </p:cNvPr>
            <p:cNvSpPr txBox="1">
              <a:spLocks noChangeArrowheads="1"/>
            </p:cNvSpPr>
            <p:nvPr/>
          </p:nvSpPr>
          <p:spPr bwMode="auto">
            <a:xfrm>
              <a:off x="2000250" y="3949701"/>
              <a:ext cx="1487488"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sz="1600" dirty="0"/>
                <a:t>games left</a:t>
              </a:r>
            </a:p>
          </p:txBody>
        </p:sp>
        <p:cxnSp>
          <p:nvCxnSpPr>
            <p:cNvPr id="700503" name="AutoShape 87">
              <a:extLst>
                <a:ext uri="{FF2B5EF4-FFF2-40B4-BE49-F238E27FC236}">
                  <a16:creationId xmlns:a16="http://schemas.microsoft.com/office/drawing/2014/main" id="{58BE26E1-5FCD-4C92-9B74-0D482BC4EE47}"/>
                </a:ext>
              </a:extLst>
            </p:cNvPr>
            <p:cNvCxnSpPr>
              <a:cxnSpLocks noChangeShapeType="1"/>
              <a:stCxn id="700502" idx="2"/>
              <a:endCxn id="700498" idx="0"/>
            </p:cNvCxnSpPr>
            <p:nvPr/>
          </p:nvCxnSpPr>
          <p:spPr bwMode="auto">
            <a:xfrm rot="16200000" flipH="1">
              <a:off x="2802071" y="4230819"/>
              <a:ext cx="759353" cy="87550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504" name="AutoShape 88">
              <a:extLst>
                <a:ext uri="{FF2B5EF4-FFF2-40B4-BE49-F238E27FC236}">
                  <a16:creationId xmlns:a16="http://schemas.microsoft.com/office/drawing/2014/main" id="{97EB707D-136F-42A8-B5EC-CD9FC92399EB}"/>
                </a:ext>
              </a:extLst>
            </p:cNvPr>
            <p:cNvCxnSpPr>
              <a:cxnSpLocks noChangeShapeType="1"/>
              <a:stCxn id="700501" idx="2"/>
              <a:endCxn id="700500" idx="0"/>
            </p:cNvCxnSpPr>
            <p:nvPr/>
          </p:nvCxnSpPr>
          <p:spPr bwMode="auto">
            <a:xfrm rot="5400000">
              <a:off x="9095136" y="3479996"/>
              <a:ext cx="823911" cy="225544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505" name="Text Box 89">
              <a:extLst>
                <a:ext uri="{FF2B5EF4-FFF2-40B4-BE49-F238E27FC236}">
                  <a16:creationId xmlns:a16="http://schemas.microsoft.com/office/drawing/2014/main" id="{583F5754-29F8-4308-81EB-E4B22E870637}"/>
                </a:ext>
              </a:extLst>
            </p:cNvPr>
            <p:cNvSpPr txBox="1">
              <a:spLocks noChangeArrowheads="1"/>
            </p:cNvSpPr>
            <p:nvPr/>
          </p:nvSpPr>
          <p:spPr bwMode="auto">
            <a:xfrm>
              <a:off x="6131586" y="4248151"/>
              <a:ext cx="257443"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0" rIns="45720" bIns="0">
              <a:spAutoFit/>
            </a:bodyPr>
            <a:lstStyle/>
            <a:p>
              <a:pPr algn="ctr">
                <a:spcBef>
                  <a:spcPct val="50000"/>
                </a:spcBef>
              </a:pPr>
              <a:r>
                <a:rPr lang="en-US" altLang="en-US">
                  <a:solidFill>
                    <a:srgbClr val="003399"/>
                  </a:solidFill>
                  <a:sym typeface="Symbol" panose="05050102010706020507" pitchFamily="18" charset="2"/>
                </a:rPr>
                <a:t></a:t>
              </a:r>
              <a:endParaRPr lang="en-US" altLang="en-US">
                <a:solidFill>
                  <a:srgbClr val="003399"/>
                </a:solidFill>
              </a:endParaRPr>
            </a:p>
          </p:txBody>
        </p:sp>
        <p:sp>
          <p:nvSpPr>
            <p:cNvPr id="700506" name="Text Box 90">
              <a:extLst>
                <a:ext uri="{FF2B5EF4-FFF2-40B4-BE49-F238E27FC236}">
                  <a16:creationId xmlns:a16="http://schemas.microsoft.com/office/drawing/2014/main" id="{8565E582-FA6F-4483-9A5A-DF42FD55015B}"/>
                </a:ext>
              </a:extLst>
            </p:cNvPr>
            <p:cNvSpPr txBox="1">
              <a:spLocks noChangeArrowheads="1"/>
            </p:cNvSpPr>
            <p:nvPr/>
          </p:nvSpPr>
          <p:spPr bwMode="auto">
            <a:xfrm>
              <a:off x="2843802" y="6346826"/>
              <a:ext cx="1473545" cy="33919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r>
                <a:rPr lang="en-US" altLang="en-US" sz="1600" dirty="0"/>
                <a:t>matchup nodes</a:t>
              </a:r>
            </a:p>
          </p:txBody>
        </p:sp>
        <p:sp>
          <p:nvSpPr>
            <p:cNvPr id="700507" name="Text Box 91">
              <a:extLst>
                <a:ext uri="{FF2B5EF4-FFF2-40B4-BE49-F238E27FC236}">
                  <a16:creationId xmlns:a16="http://schemas.microsoft.com/office/drawing/2014/main" id="{9155492C-729B-42CA-9B93-5E5112849059}"/>
                </a:ext>
              </a:extLst>
            </p:cNvPr>
            <p:cNvSpPr txBox="1">
              <a:spLocks noChangeArrowheads="1"/>
            </p:cNvSpPr>
            <p:nvPr/>
          </p:nvSpPr>
          <p:spPr bwMode="auto">
            <a:xfrm>
              <a:off x="6848475" y="6362701"/>
              <a:ext cx="1169616" cy="33919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r>
                <a:rPr lang="en-US" altLang="en-US" sz="1600" dirty="0"/>
                <a:t>team nodes</a:t>
              </a:r>
            </a:p>
          </p:txBody>
        </p:sp>
      </p:grpSp>
      <p:sp>
        <p:nvSpPr>
          <p:cNvPr id="58" name="Slide Number Placeholder 1">
            <a:extLst>
              <a:ext uri="{FF2B5EF4-FFF2-40B4-BE49-F238E27FC236}">
                <a16:creationId xmlns:a16="http://schemas.microsoft.com/office/drawing/2014/main" id="{9301A52A-4E4B-4EF9-AE77-3CDBA2B58D64}"/>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24</a:t>
            </a:fld>
            <a:endParaRPr lang="en-US" dirty="0"/>
          </a:p>
        </p:txBody>
      </p:sp>
    </p:spTree>
    <p:extLst>
      <p:ext uri="{BB962C8B-B14F-4D97-AF65-F5344CB8AC3E}">
        <p14:creationId xmlns:p14="http://schemas.microsoft.com/office/powerpoint/2010/main" val="53521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00418" name="Rectangle 2">
                <a:extLst>
                  <a:ext uri="{FF2B5EF4-FFF2-40B4-BE49-F238E27FC236}">
                    <a16:creationId xmlns:a16="http://schemas.microsoft.com/office/drawing/2014/main" id="{1CDE4BFA-3BD4-4C89-A16D-5F1913B72C2B}"/>
                  </a:ext>
                </a:extLst>
              </p:cNvPr>
              <p:cNvSpPr>
                <a:spLocks noGrp="1" noChangeArrowheads="1"/>
              </p:cNvSpPr>
              <p:nvPr>
                <p:ph type="body" idx="1"/>
              </p:nvPr>
            </p:nvSpPr>
            <p:spPr>
              <a:xfrm>
                <a:off x="628649" y="1280540"/>
                <a:ext cx="9779607" cy="5200045"/>
              </a:xfrm>
            </p:spPr>
            <p:txBody>
              <a:bodyPr>
                <a:normAutofit/>
              </a:bodyPr>
              <a:lstStyle/>
              <a:p>
                <a:pPr marL="0" indent="0">
                  <a:buNone/>
                </a:pPr>
                <a:r>
                  <a:rPr lang="en-US" altLang="en-US" sz="2000" b="1" dirty="0">
                    <a:solidFill>
                      <a:srgbClr val="695082"/>
                    </a:solidFill>
                  </a:rPr>
                  <a:t>Theorem: </a:t>
                </a:r>
                <a:r>
                  <a:rPr lang="en-US" altLang="en-US" sz="2000" dirty="0"/>
                  <a:t> </a:t>
                </a:r>
                <a:r>
                  <a:rPr lang="en-US" altLang="en-US" sz="2000" dirty="0">
                    <a:solidFill>
                      <a:schemeClr val="tx1"/>
                    </a:solidFill>
                  </a:rPr>
                  <a:t>Team 3 is not eliminated </a:t>
                </a:r>
                <a:r>
                  <a:rPr lang="en-US" altLang="en-US" sz="2000" dirty="0" err="1">
                    <a:solidFill>
                      <a:schemeClr val="tx1"/>
                    </a:solidFill>
                  </a:rPr>
                  <a:t>iff</a:t>
                </a:r>
                <a:r>
                  <a:rPr lang="en-US" altLang="en-US" sz="2000" dirty="0">
                    <a:solidFill>
                      <a:schemeClr val="tx1"/>
                    </a:solidFill>
                  </a:rPr>
                  <a:t> max flow equals capacity leaving source.</a:t>
                </a:r>
              </a:p>
              <a:p>
                <a:pPr lvl="1"/>
                <a:r>
                  <a:rPr lang="en-US" altLang="en-US" sz="2000" dirty="0"/>
                  <a:t>Integrality implies that each remaining </a:t>
                </a:r>
                <a14:m>
                  <m:oMath xmlns:m="http://schemas.openxmlformats.org/officeDocument/2006/math">
                    <m:r>
                      <a:rPr lang="en-US" altLang="en-US" sz="2000" b="1" i="1" dirty="0" smtClean="0">
                        <a:solidFill>
                          <a:srgbClr val="0066CC"/>
                        </a:solidFill>
                        <a:latin typeface="Cambria Math" panose="02040503050406030204" pitchFamily="18" charset="0"/>
                      </a:rPr>
                      <m:t>𝒙</m:t>
                    </m:r>
                  </m:oMath>
                </a14:m>
                <a:r>
                  <a:rPr lang="en-US" altLang="en-US" sz="2000" dirty="0"/>
                  <a:t>-</a:t>
                </a:r>
                <a14:m>
                  <m:oMath xmlns:m="http://schemas.openxmlformats.org/officeDocument/2006/math">
                    <m:r>
                      <a:rPr lang="en-US" altLang="en-US" sz="2000" b="1" i="1" dirty="0" smtClean="0">
                        <a:solidFill>
                          <a:srgbClr val="0066CC"/>
                        </a:solidFill>
                        <a:latin typeface="Cambria Math" panose="02040503050406030204" pitchFamily="18" charset="0"/>
                      </a:rPr>
                      <m:t>𝒚</m:t>
                    </m:r>
                  </m:oMath>
                </a14:m>
                <a:r>
                  <a:rPr lang="en-US" altLang="en-US" sz="2000" dirty="0"/>
                  <a:t> game counts as a win for </a:t>
                </a:r>
                <a14:m>
                  <m:oMath xmlns:m="http://schemas.openxmlformats.org/officeDocument/2006/math">
                    <m:r>
                      <a:rPr lang="en-US" altLang="en-US" sz="2000" b="1" i="1" dirty="0" smtClean="0">
                        <a:solidFill>
                          <a:srgbClr val="0066CC"/>
                        </a:solidFill>
                        <a:latin typeface="Cambria Math" panose="02040503050406030204" pitchFamily="18" charset="0"/>
                      </a:rPr>
                      <m:t>𝒙</m:t>
                    </m:r>
                  </m:oMath>
                </a14:m>
                <a:r>
                  <a:rPr lang="en-US" altLang="en-US" sz="2000" dirty="0"/>
                  <a:t> or </a:t>
                </a:r>
                <a14:m>
                  <m:oMath xmlns:m="http://schemas.openxmlformats.org/officeDocument/2006/math">
                    <m:r>
                      <a:rPr lang="en-US" altLang="en-US" sz="2000" b="1" i="1" dirty="0" smtClean="0">
                        <a:solidFill>
                          <a:srgbClr val="0066CC"/>
                        </a:solidFill>
                        <a:latin typeface="Cambria Math" panose="02040503050406030204" pitchFamily="18" charset="0"/>
                      </a:rPr>
                      <m:t>𝒚</m:t>
                    </m:r>
                  </m:oMath>
                </a14:m>
                <a:r>
                  <a:rPr lang="en-US" altLang="en-US" sz="2000" dirty="0"/>
                  <a:t>.</a:t>
                </a:r>
              </a:p>
              <a:p>
                <a:pPr lvl="1"/>
                <a:r>
                  <a:rPr lang="en-US" altLang="en-US" sz="2000" dirty="0"/>
                  <a:t>Capacity on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𝒙</m:t>
                    </m:r>
                    <m:r>
                      <a:rPr lang="en-US" altLang="en-US" sz="2000" b="1" i="1" dirty="0" err="1"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𝒕</m:t>
                    </m:r>
                    <m:r>
                      <a:rPr lang="en-US" altLang="en-US" sz="2000" b="1" i="1" dirty="0" smtClean="0">
                        <a:solidFill>
                          <a:srgbClr val="0066CC"/>
                        </a:solidFill>
                        <a:latin typeface="Cambria Math" panose="02040503050406030204" pitchFamily="18" charset="0"/>
                      </a:rPr>
                      <m:t>)</m:t>
                    </m:r>
                  </m:oMath>
                </a14:m>
                <a:r>
                  <a:rPr lang="en-US" altLang="en-US" sz="2000" dirty="0"/>
                  <a:t> edge ensures no team wins too many games.</a:t>
                </a:r>
              </a:p>
            </p:txBody>
          </p:sp>
        </mc:Choice>
        <mc:Fallback>
          <p:sp>
            <p:nvSpPr>
              <p:cNvPr id="700418" name="Rectangle 2">
                <a:extLst>
                  <a:ext uri="{FF2B5EF4-FFF2-40B4-BE49-F238E27FC236}">
                    <a16:creationId xmlns:a16="http://schemas.microsoft.com/office/drawing/2014/main" id="{1CDE4BFA-3BD4-4C89-A16D-5F1913B72C2B}"/>
                  </a:ext>
                </a:extLst>
              </p:cNvPr>
              <p:cNvSpPr>
                <a:spLocks noGrp="1" noRot="1" noChangeAspect="1" noMove="1" noResize="1" noEditPoints="1" noAdjustHandles="1" noChangeArrowheads="1" noChangeShapeType="1" noTextEdit="1"/>
              </p:cNvSpPr>
              <p:nvPr>
                <p:ph type="body" idx="1"/>
              </p:nvPr>
            </p:nvSpPr>
            <p:spPr>
              <a:xfrm>
                <a:off x="628649" y="1280540"/>
                <a:ext cx="9779607" cy="5200045"/>
              </a:xfrm>
              <a:blipFill>
                <a:blip r:embed="rId3"/>
                <a:stretch>
                  <a:fillRect l="-623" t="-1172"/>
                </a:stretch>
              </a:blipFill>
            </p:spPr>
            <p:txBody>
              <a:bodyPr/>
              <a:lstStyle/>
              <a:p>
                <a:r>
                  <a:rPr lang="en-US">
                    <a:noFill/>
                  </a:rPr>
                  <a:t> </a:t>
                </a:r>
              </a:p>
            </p:txBody>
          </p:sp>
        </mc:Fallback>
      </mc:AlternateContent>
      <p:sp>
        <p:nvSpPr>
          <p:cNvPr id="700419" name="Rectangle 3">
            <a:extLst>
              <a:ext uri="{FF2B5EF4-FFF2-40B4-BE49-F238E27FC236}">
                <a16:creationId xmlns:a16="http://schemas.microsoft.com/office/drawing/2014/main" id="{81E704BB-26B4-4E1C-B647-4F38DCFE85F7}"/>
              </a:ext>
            </a:extLst>
          </p:cNvPr>
          <p:cNvSpPr>
            <a:spLocks noGrp="1" noChangeArrowheads="1"/>
          </p:cNvSpPr>
          <p:nvPr>
            <p:ph type="title"/>
          </p:nvPr>
        </p:nvSpPr>
        <p:spPr/>
        <p:txBody>
          <a:bodyPr/>
          <a:lstStyle/>
          <a:p>
            <a:r>
              <a:rPr lang="en-US" altLang="en-US"/>
              <a:t>Baseball Elimination:  Max Flow Formulation</a:t>
            </a:r>
          </a:p>
        </p:txBody>
      </p:sp>
      <p:grpSp>
        <p:nvGrpSpPr>
          <p:cNvPr id="2" name="Group 1">
            <a:extLst>
              <a:ext uri="{FF2B5EF4-FFF2-40B4-BE49-F238E27FC236}">
                <a16:creationId xmlns:a16="http://schemas.microsoft.com/office/drawing/2014/main" id="{BDFD8B9C-A661-48C0-88B0-E1569B123B79}"/>
              </a:ext>
            </a:extLst>
          </p:cNvPr>
          <p:cNvGrpSpPr/>
          <p:nvPr/>
        </p:nvGrpSpPr>
        <p:grpSpPr>
          <a:xfrm>
            <a:off x="1912786" y="2346698"/>
            <a:ext cx="10160807" cy="3655484"/>
            <a:chOff x="2000250" y="3046413"/>
            <a:chExt cx="10160807" cy="3655484"/>
          </a:xfrm>
        </p:grpSpPr>
        <p:sp>
          <p:nvSpPr>
            <p:cNvPr id="700464" name="Oval 48">
              <a:extLst>
                <a:ext uri="{FF2B5EF4-FFF2-40B4-BE49-F238E27FC236}">
                  <a16:creationId xmlns:a16="http://schemas.microsoft.com/office/drawing/2014/main" id="{75084C20-8C93-4843-A377-67911E98AFA2}"/>
                </a:ext>
              </a:extLst>
            </p:cNvPr>
            <p:cNvSpPr>
              <a:spLocks noChangeAspect="1" noChangeArrowheads="1"/>
            </p:cNvSpPr>
            <p:nvPr/>
          </p:nvSpPr>
          <p:spPr bwMode="auto">
            <a:xfrm>
              <a:off x="2052639" y="5024439"/>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s</a:t>
              </a:r>
            </a:p>
          </p:txBody>
        </p:sp>
        <p:sp>
          <p:nvSpPr>
            <p:cNvPr id="700465" name="Oval 49">
              <a:extLst>
                <a:ext uri="{FF2B5EF4-FFF2-40B4-BE49-F238E27FC236}">
                  <a16:creationId xmlns:a16="http://schemas.microsoft.com/office/drawing/2014/main" id="{D08214E6-6A73-4EAC-8616-501F5D6139D1}"/>
                </a:ext>
              </a:extLst>
            </p:cNvPr>
            <p:cNvSpPr>
              <a:spLocks noChangeAspect="1" noChangeArrowheads="1"/>
            </p:cNvSpPr>
            <p:nvPr/>
          </p:nvSpPr>
          <p:spPr bwMode="auto">
            <a:xfrm>
              <a:off x="4389438" y="4340226"/>
              <a:ext cx="355600" cy="35401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1-5</a:t>
              </a:r>
            </a:p>
          </p:txBody>
        </p:sp>
        <p:sp>
          <p:nvSpPr>
            <p:cNvPr id="700466" name="Oval 50">
              <a:extLst>
                <a:ext uri="{FF2B5EF4-FFF2-40B4-BE49-F238E27FC236}">
                  <a16:creationId xmlns:a16="http://schemas.microsoft.com/office/drawing/2014/main" id="{57C60CED-F648-442F-A092-34C8A5AB4133}"/>
                </a:ext>
              </a:extLst>
            </p:cNvPr>
            <p:cNvSpPr>
              <a:spLocks noChangeAspect="1" noChangeArrowheads="1"/>
            </p:cNvSpPr>
            <p:nvPr/>
          </p:nvSpPr>
          <p:spPr bwMode="auto">
            <a:xfrm>
              <a:off x="4389438" y="5632450"/>
              <a:ext cx="355600" cy="35560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2-5</a:t>
              </a:r>
            </a:p>
          </p:txBody>
        </p:sp>
        <p:sp>
          <p:nvSpPr>
            <p:cNvPr id="700467" name="Oval 51">
              <a:extLst>
                <a:ext uri="{FF2B5EF4-FFF2-40B4-BE49-F238E27FC236}">
                  <a16:creationId xmlns:a16="http://schemas.microsoft.com/office/drawing/2014/main" id="{68ABB984-E686-49A3-9876-21A18A14558B}"/>
                </a:ext>
              </a:extLst>
            </p:cNvPr>
            <p:cNvSpPr>
              <a:spLocks noChangeAspect="1" noChangeArrowheads="1"/>
            </p:cNvSpPr>
            <p:nvPr/>
          </p:nvSpPr>
          <p:spPr bwMode="auto">
            <a:xfrm>
              <a:off x="4389438" y="6313488"/>
              <a:ext cx="355600" cy="354012"/>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4-5</a:t>
              </a:r>
            </a:p>
          </p:txBody>
        </p:sp>
        <p:cxnSp>
          <p:nvCxnSpPr>
            <p:cNvPr id="700468" name="AutoShape 52">
              <a:extLst>
                <a:ext uri="{FF2B5EF4-FFF2-40B4-BE49-F238E27FC236}">
                  <a16:creationId xmlns:a16="http://schemas.microsoft.com/office/drawing/2014/main" id="{21E6EC9F-86B0-40E5-B08A-293BE69F3A83}"/>
                </a:ext>
              </a:extLst>
            </p:cNvPr>
            <p:cNvCxnSpPr>
              <a:cxnSpLocks noChangeShapeType="1"/>
              <a:stCxn id="700464" idx="6"/>
              <a:endCxn id="700465" idx="2"/>
            </p:cNvCxnSpPr>
            <p:nvPr/>
          </p:nvCxnSpPr>
          <p:spPr bwMode="auto">
            <a:xfrm flipV="1">
              <a:off x="2303464" y="4518026"/>
              <a:ext cx="2085975" cy="6318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69" name="AutoShape 53">
              <a:extLst>
                <a:ext uri="{FF2B5EF4-FFF2-40B4-BE49-F238E27FC236}">
                  <a16:creationId xmlns:a16="http://schemas.microsoft.com/office/drawing/2014/main" id="{D77D426E-D948-48FD-872D-E7C1F00B52C3}"/>
                </a:ext>
              </a:extLst>
            </p:cNvPr>
            <p:cNvCxnSpPr>
              <a:cxnSpLocks noChangeShapeType="1"/>
              <a:stCxn id="700464" idx="6"/>
              <a:endCxn id="700466" idx="2"/>
            </p:cNvCxnSpPr>
            <p:nvPr/>
          </p:nvCxnSpPr>
          <p:spPr bwMode="auto">
            <a:xfrm>
              <a:off x="2303464" y="5149850"/>
              <a:ext cx="2085975" cy="66040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0" name="AutoShape 54">
              <a:extLst>
                <a:ext uri="{FF2B5EF4-FFF2-40B4-BE49-F238E27FC236}">
                  <a16:creationId xmlns:a16="http://schemas.microsoft.com/office/drawing/2014/main" id="{8BBC696B-47EF-4752-84FA-9E77F5BA2166}"/>
                </a:ext>
              </a:extLst>
            </p:cNvPr>
            <p:cNvCxnSpPr>
              <a:cxnSpLocks noChangeShapeType="1"/>
              <a:stCxn id="700464" idx="6"/>
              <a:endCxn id="700467" idx="1"/>
            </p:cNvCxnSpPr>
            <p:nvPr/>
          </p:nvCxnSpPr>
          <p:spPr bwMode="auto">
            <a:xfrm>
              <a:off x="2303463" y="5149851"/>
              <a:ext cx="2138362" cy="12160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1" name="AutoShape 55">
              <a:extLst>
                <a:ext uri="{FF2B5EF4-FFF2-40B4-BE49-F238E27FC236}">
                  <a16:creationId xmlns:a16="http://schemas.microsoft.com/office/drawing/2014/main" id="{D21688F2-B48C-4C85-987D-4ECAA6919ADC}"/>
                </a:ext>
              </a:extLst>
            </p:cNvPr>
            <p:cNvCxnSpPr>
              <a:cxnSpLocks noChangeShapeType="1"/>
              <a:stCxn id="700466" idx="6"/>
              <a:endCxn id="700475" idx="1"/>
            </p:cNvCxnSpPr>
            <p:nvPr/>
          </p:nvCxnSpPr>
          <p:spPr bwMode="auto">
            <a:xfrm>
              <a:off x="4745039" y="5810250"/>
              <a:ext cx="2193925" cy="293688"/>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2" name="AutoShape 56">
              <a:extLst>
                <a:ext uri="{FF2B5EF4-FFF2-40B4-BE49-F238E27FC236}">
                  <a16:creationId xmlns:a16="http://schemas.microsoft.com/office/drawing/2014/main" id="{8F61439C-AA16-457C-8723-3F361FB61E1E}"/>
                </a:ext>
              </a:extLst>
            </p:cNvPr>
            <p:cNvCxnSpPr>
              <a:cxnSpLocks noChangeShapeType="1"/>
              <a:stCxn id="700467" idx="6"/>
              <a:endCxn id="700475" idx="2"/>
            </p:cNvCxnSpPr>
            <p:nvPr/>
          </p:nvCxnSpPr>
          <p:spPr bwMode="auto">
            <a:xfrm flipV="1">
              <a:off x="4745038" y="6192838"/>
              <a:ext cx="2157412" cy="29845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473" name="Oval 57">
              <a:extLst>
                <a:ext uri="{FF2B5EF4-FFF2-40B4-BE49-F238E27FC236}">
                  <a16:creationId xmlns:a16="http://schemas.microsoft.com/office/drawing/2014/main" id="{C2D093CF-575B-464D-BCDC-0B1526901830}"/>
                </a:ext>
              </a:extLst>
            </p:cNvPr>
            <p:cNvSpPr>
              <a:spLocks noChangeAspect="1" noChangeArrowheads="1"/>
            </p:cNvSpPr>
            <p:nvPr/>
          </p:nvSpPr>
          <p:spPr bwMode="auto">
            <a:xfrm>
              <a:off x="6902451" y="3960814"/>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2</a:t>
              </a:r>
            </a:p>
          </p:txBody>
        </p:sp>
        <p:sp>
          <p:nvSpPr>
            <p:cNvPr id="700474" name="Oval 58">
              <a:extLst>
                <a:ext uri="{FF2B5EF4-FFF2-40B4-BE49-F238E27FC236}">
                  <a16:creationId xmlns:a16="http://schemas.microsoft.com/office/drawing/2014/main" id="{AED52276-25E5-40D6-A747-3C10159A3970}"/>
                </a:ext>
              </a:extLst>
            </p:cNvPr>
            <p:cNvSpPr>
              <a:spLocks noChangeAspect="1" noChangeArrowheads="1"/>
            </p:cNvSpPr>
            <p:nvPr/>
          </p:nvSpPr>
          <p:spPr bwMode="auto">
            <a:xfrm>
              <a:off x="6902451" y="5035551"/>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4</a:t>
              </a:r>
            </a:p>
          </p:txBody>
        </p:sp>
        <p:sp>
          <p:nvSpPr>
            <p:cNvPr id="700475" name="Oval 59">
              <a:extLst>
                <a:ext uri="{FF2B5EF4-FFF2-40B4-BE49-F238E27FC236}">
                  <a16:creationId xmlns:a16="http://schemas.microsoft.com/office/drawing/2014/main" id="{A99E0714-D2D9-44C7-B86C-0CBDF7C32E4D}"/>
                </a:ext>
              </a:extLst>
            </p:cNvPr>
            <p:cNvSpPr>
              <a:spLocks noChangeAspect="1" noChangeArrowheads="1"/>
            </p:cNvSpPr>
            <p:nvPr/>
          </p:nvSpPr>
          <p:spPr bwMode="auto">
            <a:xfrm>
              <a:off x="6902451" y="6067426"/>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5</a:t>
              </a:r>
            </a:p>
          </p:txBody>
        </p:sp>
        <p:sp>
          <p:nvSpPr>
            <p:cNvPr id="700476" name="Oval 60">
              <a:extLst>
                <a:ext uri="{FF2B5EF4-FFF2-40B4-BE49-F238E27FC236}">
                  <a16:creationId xmlns:a16="http://schemas.microsoft.com/office/drawing/2014/main" id="{53400304-C100-4D2A-B59D-0BA02DE2EB28}"/>
                </a:ext>
              </a:extLst>
            </p:cNvPr>
            <p:cNvSpPr>
              <a:spLocks noChangeAspect="1" noChangeArrowheads="1"/>
            </p:cNvSpPr>
            <p:nvPr/>
          </p:nvSpPr>
          <p:spPr bwMode="auto">
            <a:xfrm>
              <a:off x="9594851" y="5024439"/>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t</a:t>
              </a:r>
            </a:p>
          </p:txBody>
        </p:sp>
        <p:cxnSp>
          <p:nvCxnSpPr>
            <p:cNvPr id="700477" name="AutoShape 61">
              <a:extLst>
                <a:ext uri="{FF2B5EF4-FFF2-40B4-BE49-F238E27FC236}">
                  <a16:creationId xmlns:a16="http://schemas.microsoft.com/office/drawing/2014/main" id="{249F8008-9C49-454D-9F6A-91E1DA0C74B7}"/>
                </a:ext>
              </a:extLst>
            </p:cNvPr>
            <p:cNvCxnSpPr>
              <a:cxnSpLocks noChangeShapeType="1"/>
              <a:stCxn id="700473" idx="6"/>
              <a:endCxn id="700476" idx="1"/>
            </p:cNvCxnSpPr>
            <p:nvPr/>
          </p:nvCxnSpPr>
          <p:spPr bwMode="auto">
            <a:xfrm>
              <a:off x="7153275" y="4086226"/>
              <a:ext cx="2478088" cy="9747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8" name="AutoShape 62">
              <a:extLst>
                <a:ext uri="{FF2B5EF4-FFF2-40B4-BE49-F238E27FC236}">
                  <a16:creationId xmlns:a16="http://schemas.microsoft.com/office/drawing/2014/main" id="{852C5683-684C-4F6E-B55D-A22D7C278A6F}"/>
                </a:ext>
              </a:extLst>
            </p:cNvPr>
            <p:cNvCxnSpPr>
              <a:cxnSpLocks noChangeShapeType="1"/>
              <a:stCxn id="700474" idx="6"/>
              <a:endCxn id="700476" idx="2"/>
            </p:cNvCxnSpPr>
            <p:nvPr/>
          </p:nvCxnSpPr>
          <p:spPr bwMode="auto">
            <a:xfrm flipV="1">
              <a:off x="7153276" y="5149851"/>
              <a:ext cx="2441575" cy="11113"/>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79" name="AutoShape 63">
              <a:extLst>
                <a:ext uri="{FF2B5EF4-FFF2-40B4-BE49-F238E27FC236}">
                  <a16:creationId xmlns:a16="http://schemas.microsoft.com/office/drawing/2014/main" id="{A0A8BF66-EF98-4E67-926A-3F67B8667583}"/>
                </a:ext>
              </a:extLst>
            </p:cNvPr>
            <p:cNvCxnSpPr>
              <a:cxnSpLocks noChangeShapeType="1"/>
              <a:stCxn id="700475" idx="7"/>
              <a:endCxn id="700476" idx="4"/>
            </p:cNvCxnSpPr>
            <p:nvPr/>
          </p:nvCxnSpPr>
          <p:spPr bwMode="auto">
            <a:xfrm flipV="1">
              <a:off x="7116763" y="5275264"/>
              <a:ext cx="2603500" cy="82867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480" name="Oval 64">
              <a:extLst>
                <a:ext uri="{FF2B5EF4-FFF2-40B4-BE49-F238E27FC236}">
                  <a16:creationId xmlns:a16="http://schemas.microsoft.com/office/drawing/2014/main" id="{A62E0AD0-B969-4D16-B6FB-63281CCCD125}"/>
                </a:ext>
              </a:extLst>
            </p:cNvPr>
            <p:cNvSpPr>
              <a:spLocks noChangeAspect="1" noChangeArrowheads="1"/>
            </p:cNvSpPr>
            <p:nvPr/>
          </p:nvSpPr>
          <p:spPr bwMode="auto">
            <a:xfrm>
              <a:off x="4389438" y="3046413"/>
              <a:ext cx="355600" cy="354012"/>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1-2</a:t>
              </a:r>
            </a:p>
          </p:txBody>
        </p:sp>
        <p:sp>
          <p:nvSpPr>
            <p:cNvPr id="700481" name="Oval 65">
              <a:extLst>
                <a:ext uri="{FF2B5EF4-FFF2-40B4-BE49-F238E27FC236}">
                  <a16:creationId xmlns:a16="http://schemas.microsoft.com/office/drawing/2014/main" id="{C0924A62-658D-4223-9B48-9540594FBC59}"/>
                </a:ext>
              </a:extLst>
            </p:cNvPr>
            <p:cNvSpPr>
              <a:spLocks noChangeAspect="1" noChangeArrowheads="1"/>
            </p:cNvSpPr>
            <p:nvPr/>
          </p:nvSpPr>
          <p:spPr bwMode="auto">
            <a:xfrm>
              <a:off x="4389438" y="3683000"/>
              <a:ext cx="355600" cy="355600"/>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1-4</a:t>
              </a:r>
            </a:p>
          </p:txBody>
        </p:sp>
        <p:sp>
          <p:nvSpPr>
            <p:cNvPr id="700482" name="Oval 66">
              <a:extLst>
                <a:ext uri="{FF2B5EF4-FFF2-40B4-BE49-F238E27FC236}">
                  <a16:creationId xmlns:a16="http://schemas.microsoft.com/office/drawing/2014/main" id="{242E5BB0-B9AD-441F-BEAB-E9FFCFBA30C8}"/>
                </a:ext>
              </a:extLst>
            </p:cNvPr>
            <p:cNvSpPr>
              <a:spLocks noChangeAspect="1" noChangeArrowheads="1"/>
            </p:cNvSpPr>
            <p:nvPr/>
          </p:nvSpPr>
          <p:spPr bwMode="auto">
            <a:xfrm>
              <a:off x="4389438" y="4991101"/>
              <a:ext cx="355600" cy="354013"/>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2-4</a:t>
              </a:r>
            </a:p>
          </p:txBody>
        </p:sp>
        <p:cxnSp>
          <p:nvCxnSpPr>
            <p:cNvPr id="700483" name="AutoShape 67">
              <a:extLst>
                <a:ext uri="{FF2B5EF4-FFF2-40B4-BE49-F238E27FC236}">
                  <a16:creationId xmlns:a16="http://schemas.microsoft.com/office/drawing/2014/main" id="{FC72AE14-F475-409D-BA05-9DB313CE9E54}"/>
                </a:ext>
              </a:extLst>
            </p:cNvPr>
            <p:cNvCxnSpPr>
              <a:cxnSpLocks noChangeShapeType="1"/>
              <a:stCxn id="700464" idx="6"/>
              <a:endCxn id="700480" idx="2"/>
            </p:cNvCxnSpPr>
            <p:nvPr/>
          </p:nvCxnSpPr>
          <p:spPr bwMode="auto">
            <a:xfrm flipV="1">
              <a:off x="2303464" y="3224214"/>
              <a:ext cx="2085975" cy="1925637"/>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4" name="AutoShape 68">
              <a:extLst>
                <a:ext uri="{FF2B5EF4-FFF2-40B4-BE49-F238E27FC236}">
                  <a16:creationId xmlns:a16="http://schemas.microsoft.com/office/drawing/2014/main" id="{524C12AE-37B1-4A47-86EF-F2D83E99ADE1}"/>
                </a:ext>
              </a:extLst>
            </p:cNvPr>
            <p:cNvCxnSpPr>
              <a:cxnSpLocks noChangeShapeType="1"/>
              <a:stCxn id="700464" idx="6"/>
              <a:endCxn id="700481" idx="2"/>
            </p:cNvCxnSpPr>
            <p:nvPr/>
          </p:nvCxnSpPr>
          <p:spPr bwMode="auto">
            <a:xfrm flipV="1">
              <a:off x="2303464" y="3860800"/>
              <a:ext cx="2085975" cy="128905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5" name="AutoShape 69">
              <a:extLst>
                <a:ext uri="{FF2B5EF4-FFF2-40B4-BE49-F238E27FC236}">
                  <a16:creationId xmlns:a16="http://schemas.microsoft.com/office/drawing/2014/main" id="{0BB006D1-3128-4944-BA20-0235B0B481A2}"/>
                </a:ext>
              </a:extLst>
            </p:cNvPr>
            <p:cNvCxnSpPr>
              <a:cxnSpLocks noChangeShapeType="1"/>
            </p:cNvCxnSpPr>
            <p:nvPr/>
          </p:nvCxnSpPr>
          <p:spPr bwMode="auto">
            <a:xfrm>
              <a:off x="2335214" y="5132389"/>
              <a:ext cx="2073275" cy="2063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486" name="Oval 70">
              <a:extLst>
                <a:ext uri="{FF2B5EF4-FFF2-40B4-BE49-F238E27FC236}">
                  <a16:creationId xmlns:a16="http://schemas.microsoft.com/office/drawing/2014/main" id="{530E67ED-7CFB-4C69-B2F0-D0FFC5FB220E}"/>
                </a:ext>
              </a:extLst>
            </p:cNvPr>
            <p:cNvSpPr>
              <a:spLocks noChangeAspect="1" noChangeArrowheads="1"/>
            </p:cNvSpPr>
            <p:nvPr/>
          </p:nvSpPr>
          <p:spPr bwMode="auto">
            <a:xfrm>
              <a:off x="6902451" y="3189289"/>
              <a:ext cx="250825" cy="25082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t>1</a:t>
              </a:r>
            </a:p>
          </p:txBody>
        </p:sp>
        <p:cxnSp>
          <p:nvCxnSpPr>
            <p:cNvPr id="700487" name="AutoShape 71">
              <a:extLst>
                <a:ext uri="{FF2B5EF4-FFF2-40B4-BE49-F238E27FC236}">
                  <a16:creationId xmlns:a16="http://schemas.microsoft.com/office/drawing/2014/main" id="{0AD4D227-F92E-4B32-9530-F7C03D1C98B3}"/>
                </a:ext>
              </a:extLst>
            </p:cNvPr>
            <p:cNvCxnSpPr>
              <a:cxnSpLocks noChangeShapeType="1"/>
              <a:stCxn id="700486" idx="6"/>
              <a:endCxn id="700476" idx="0"/>
            </p:cNvCxnSpPr>
            <p:nvPr/>
          </p:nvCxnSpPr>
          <p:spPr bwMode="auto">
            <a:xfrm>
              <a:off x="7153275" y="3314700"/>
              <a:ext cx="2566988" cy="1709738"/>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8" name="AutoShape 72">
              <a:extLst>
                <a:ext uri="{FF2B5EF4-FFF2-40B4-BE49-F238E27FC236}">
                  <a16:creationId xmlns:a16="http://schemas.microsoft.com/office/drawing/2014/main" id="{D8344714-44CB-4044-86DC-4C4CB49433C2}"/>
                </a:ext>
              </a:extLst>
            </p:cNvPr>
            <p:cNvCxnSpPr>
              <a:cxnSpLocks noChangeShapeType="1"/>
              <a:stCxn id="700466" idx="6"/>
              <a:endCxn id="700473" idx="3"/>
            </p:cNvCxnSpPr>
            <p:nvPr/>
          </p:nvCxnSpPr>
          <p:spPr bwMode="auto">
            <a:xfrm flipV="1">
              <a:off x="4745039" y="4175126"/>
              <a:ext cx="2193925" cy="16351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89" name="AutoShape 73">
              <a:extLst>
                <a:ext uri="{FF2B5EF4-FFF2-40B4-BE49-F238E27FC236}">
                  <a16:creationId xmlns:a16="http://schemas.microsoft.com/office/drawing/2014/main" id="{29D2464B-E248-4D1E-BDD9-014C9C67ABED}"/>
                </a:ext>
              </a:extLst>
            </p:cNvPr>
            <p:cNvCxnSpPr>
              <a:cxnSpLocks noChangeShapeType="1"/>
              <a:stCxn id="700482" idx="6"/>
              <a:endCxn id="700473" idx="2"/>
            </p:cNvCxnSpPr>
            <p:nvPr/>
          </p:nvCxnSpPr>
          <p:spPr bwMode="auto">
            <a:xfrm flipV="1">
              <a:off x="4745038" y="4086226"/>
              <a:ext cx="2157412" cy="1082675"/>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0" name="AutoShape 74">
              <a:extLst>
                <a:ext uri="{FF2B5EF4-FFF2-40B4-BE49-F238E27FC236}">
                  <a16:creationId xmlns:a16="http://schemas.microsoft.com/office/drawing/2014/main" id="{D88CFC76-C011-4246-8331-B701E8DE64C0}"/>
                </a:ext>
              </a:extLst>
            </p:cNvPr>
            <p:cNvCxnSpPr>
              <a:cxnSpLocks noChangeShapeType="1"/>
              <a:stCxn id="700482" idx="6"/>
              <a:endCxn id="700474" idx="2"/>
            </p:cNvCxnSpPr>
            <p:nvPr/>
          </p:nvCxnSpPr>
          <p:spPr bwMode="auto">
            <a:xfrm flipV="1">
              <a:off x="4745038" y="5160964"/>
              <a:ext cx="2157412" cy="7937"/>
            </a:xfrm>
            <a:prstGeom prst="straightConnector1">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1" name="AutoShape 75">
              <a:extLst>
                <a:ext uri="{FF2B5EF4-FFF2-40B4-BE49-F238E27FC236}">
                  <a16:creationId xmlns:a16="http://schemas.microsoft.com/office/drawing/2014/main" id="{5EF4C2F5-25A9-4153-B599-9910F8A4CC4B}"/>
                </a:ext>
              </a:extLst>
            </p:cNvPr>
            <p:cNvCxnSpPr>
              <a:cxnSpLocks noChangeShapeType="1"/>
              <a:stCxn id="700467" idx="6"/>
              <a:endCxn id="700474" idx="3"/>
            </p:cNvCxnSpPr>
            <p:nvPr/>
          </p:nvCxnSpPr>
          <p:spPr bwMode="auto">
            <a:xfrm flipV="1">
              <a:off x="4745039" y="5249864"/>
              <a:ext cx="2193925" cy="12414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2" name="AutoShape 76">
              <a:extLst>
                <a:ext uri="{FF2B5EF4-FFF2-40B4-BE49-F238E27FC236}">
                  <a16:creationId xmlns:a16="http://schemas.microsoft.com/office/drawing/2014/main" id="{AAFDD467-D2A7-4DB0-83B0-EFFCFC67D655}"/>
                </a:ext>
              </a:extLst>
            </p:cNvPr>
            <p:cNvCxnSpPr>
              <a:cxnSpLocks noChangeShapeType="1"/>
              <a:stCxn id="700465" idx="6"/>
              <a:endCxn id="700486" idx="3"/>
            </p:cNvCxnSpPr>
            <p:nvPr/>
          </p:nvCxnSpPr>
          <p:spPr bwMode="auto">
            <a:xfrm flipV="1">
              <a:off x="4745039" y="3403601"/>
              <a:ext cx="2193925" cy="1114425"/>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3" name="AutoShape 77">
              <a:extLst>
                <a:ext uri="{FF2B5EF4-FFF2-40B4-BE49-F238E27FC236}">
                  <a16:creationId xmlns:a16="http://schemas.microsoft.com/office/drawing/2014/main" id="{D3E9CA1E-8A59-491D-809A-8ABC3D2F2662}"/>
                </a:ext>
              </a:extLst>
            </p:cNvPr>
            <p:cNvCxnSpPr>
              <a:cxnSpLocks noChangeShapeType="1"/>
              <a:stCxn id="700465" idx="6"/>
              <a:endCxn id="700475" idx="0"/>
            </p:cNvCxnSpPr>
            <p:nvPr/>
          </p:nvCxnSpPr>
          <p:spPr bwMode="auto">
            <a:xfrm>
              <a:off x="4745039" y="4518025"/>
              <a:ext cx="2282825" cy="154940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4" name="AutoShape 78">
              <a:extLst>
                <a:ext uri="{FF2B5EF4-FFF2-40B4-BE49-F238E27FC236}">
                  <a16:creationId xmlns:a16="http://schemas.microsoft.com/office/drawing/2014/main" id="{E7DEBB35-68D1-46AF-8EF5-592578B17690}"/>
                </a:ext>
              </a:extLst>
            </p:cNvPr>
            <p:cNvCxnSpPr>
              <a:cxnSpLocks noChangeShapeType="1"/>
              <a:stCxn id="700481" idx="6"/>
              <a:endCxn id="700474" idx="1"/>
            </p:cNvCxnSpPr>
            <p:nvPr/>
          </p:nvCxnSpPr>
          <p:spPr bwMode="auto">
            <a:xfrm>
              <a:off x="4745039" y="3860801"/>
              <a:ext cx="2193925" cy="1211263"/>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5" name="AutoShape 79">
              <a:extLst>
                <a:ext uri="{FF2B5EF4-FFF2-40B4-BE49-F238E27FC236}">
                  <a16:creationId xmlns:a16="http://schemas.microsoft.com/office/drawing/2014/main" id="{DED435E4-E8A3-40D7-854D-3D90BAC7EF89}"/>
                </a:ext>
              </a:extLst>
            </p:cNvPr>
            <p:cNvCxnSpPr>
              <a:cxnSpLocks noChangeShapeType="1"/>
              <a:stCxn id="700481" idx="6"/>
              <a:endCxn id="700486" idx="2"/>
            </p:cNvCxnSpPr>
            <p:nvPr/>
          </p:nvCxnSpPr>
          <p:spPr bwMode="auto">
            <a:xfrm flipV="1">
              <a:off x="4745038" y="3314700"/>
              <a:ext cx="2157412" cy="546100"/>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6" name="AutoShape 80">
              <a:extLst>
                <a:ext uri="{FF2B5EF4-FFF2-40B4-BE49-F238E27FC236}">
                  <a16:creationId xmlns:a16="http://schemas.microsoft.com/office/drawing/2014/main" id="{0C1F83A2-F624-4097-A556-ACD10CF365CE}"/>
                </a:ext>
              </a:extLst>
            </p:cNvPr>
            <p:cNvCxnSpPr>
              <a:cxnSpLocks noChangeShapeType="1"/>
              <a:stCxn id="700480" idx="6"/>
              <a:endCxn id="700486" idx="1"/>
            </p:cNvCxnSpPr>
            <p:nvPr/>
          </p:nvCxnSpPr>
          <p:spPr bwMode="auto">
            <a:xfrm>
              <a:off x="4745039" y="3224214"/>
              <a:ext cx="2193925" cy="1587"/>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497" name="AutoShape 81">
              <a:extLst>
                <a:ext uri="{FF2B5EF4-FFF2-40B4-BE49-F238E27FC236}">
                  <a16:creationId xmlns:a16="http://schemas.microsoft.com/office/drawing/2014/main" id="{F63B562A-48DA-4F4B-BD96-CDDBC25DCAC4}"/>
                </a:ext>
              </a:extLst>
            </p:cNvPr>
            <p:cNvCxnSpPr>
              <a:cxnSpLocks noChangeShapeType="1"/>
              <a:stCxn id="700480" idx="6"/>
              <a:endCxn id="700473" idx="1"/>
            </p:cNvCxnSpPr>
            <p:nvPr/>
          </p:nvCxnSpPr>
          <p:spPr bwMode="auto">
            <a:xfrm>
              <a:off x="4745039" y="3224213"/>
              <a:ext cx="2193925" cy="773112"/>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700498" name="Text Box 82">
                  <a:extLst>
                    <a:ext uri="{FF2B5EF4-FFF2-40B4-BE49-F238E27FC236}">
                      <a16:creationId xmlns:a16="http://schemas.microsoft.com/office/drawing/2014/main" id="{7BF5C322-BC91-4C83-98A9-DBBA05300AE2}"/>
                    </a:ext>
                  </a:extLst>
                </p:cNvPr>
                <p:cNvSpPr txBox="1">
                  <a:spLocks noChangeArrowheads="1"/>
                </p:cNvSpPr>
                <p:nvPr/>
              </p:nvSpPr>
              <p:spPr bwMode="auto">
                <a:xfrm>
                  <a:off x="3186113" y="5048250"/>
                  <a:ext cx="866776" cy="24622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r>
                          <a:rPr lang="en-US" altLang="en-US" sz="1600" b="1" i="1" dirty="0" smtClean="0">
                            <a:solidFill>
                              <a:srgbClr val="0066CC"/>
                            </a:solidFill>
                            <a:latin typeface="Cambria Math" panose="02040503050406030204" pitchFamily="18" charset="0"/>
                          </a:rPr>
                          <m:t>𝒓</m:t>
                        </m:r>
                        <m:r>
                          <a:rPr lang="en-US" altLang="en-US" sz="1600" b="1" i="1" baseline="-25000" dirty="0">
                            <a:solidFill>
                              <a:srgbClr val="0066CC"/>
                            </a:solidFill>
                            <a:latin typeface="Cambria Math" panose="02040503050406030204" pitchFamily="18" charset="0"/>
                          </a:rPr>
                          <m:t>𝟐𝟒</m:t>
                        </m:r>
                        <m:r>
                          <a:rPr lang="en-US" altLang="en-US" sz="1600" b="1" i="1" dirty="0">
                            <a:solidFill>
                              <a:srgbClr val="0066CC"/>
                            </a:solidFill>
                            <a:latin typeface="Cambria Math" panose="02040503050406030204" pitchFamily="18" charset="0"/>
                          </a:rPr>
                          <m:t>=</m:t>
                        </m:r>
                        <m:r>
                          <a:rPr lang="en-US" altLang="en-US" sz="1600" b="1" i="1" dirty="0">
                            <a:solidFill>
                              <a:srgbClr val="0066CC"/>
                            </a:solidFill>
                            <a:latin typeface="Cambria Math" panose="02040503050406030204" pitchFamily="18" charset="0"/>
                          </a:rPr>
                          <m:t>𝟕</m:t>
                        </m:r>
                      </m:oMath>
                    </m:oMathPara>
                  </a14:m>
                  <a:endParaRPr lang="en-US" altLang="en-US" sz="1600" b="1" dirty="0">
                    <a:solidFill>
                      <a:srgbClr val="0066CC"/>
                    </a:solidFill>
                  </a:endParaRPr>
                </a:p>
              </p:txBody>
            </p:sp>
          </mc:Choice>
          <mc:Fallback xmlns="">
            <p:sp>
              <p:nvSpPr>
                <p:cNvPr id="700498" name="Text Box 82">
                  <a:extLst>
                    <a:ext uri="{FF2B5EF4-FFF2-40B4-BE49-F238E27FC236}">
                      <a16:creationId xmlns:a16="http://schemas.microsoft.com/office/drawing/2014/main" id="{7BF5C322-BC91-4C83-98A9-DBBA05300AE2}"/>
                    </a:ext>
                  </a:extLst>
                </p:cNvPr>
                <p:cNvSpPr txBox="1">
                  <a:spLocks noRot="1" noChangeAspect="1" noMove="1" noResize="1" noEditPoints="1" noAdjustHandles="1" noChangeArrowheads="1" noChangeShapeType="1" noTextEdit="1"/>
                </p:cNvSpPr>
                <p:nvPr/>
              </p:nvSpPr>
              <p:spPr bwMode="auto">
                <a:xfrm>
                  <a:off x="3186113" y="5048250"/>
                  <a:ext cx="866776" cy="246221"/>
                </a:xfrm>
                <a:prstGeom prst="rect">
                  <a:avLst/>
                </a:prstGeom>
                <a:blipFill>
                  <a:blip r:embed="rId4"/>
                  <a:stretch>
                    <a:fillRect b="-1219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700499" name="Text Box 83">
              <a:extLst>
                <a:ext uri="{FF2B5EF4-FFF2-40B4-BE49-F238E27FC236}">
                  <a16:creationId xmlns:a16="http://schemas.microsoft.com/office/drawing/2014/main" id="{8816B1BE-3B3C-46FF-9FB7-5BED6475DE2E}"/>
                </a:ext>
              </a:extLst>
            </p:cNvPr>
            <p:cNvSpPr txBox="1">
              <a:spLocks noChangeArrowheads="1"/>
            </p:cNvSpPr>
            <p:nvPr/>
          </p:nvSpPr>
          <p:spPr bwMode="auto">
            <a:xfrm>
              <a:off x="6133174" y="5019676"/>
              <a:ext cx="257443"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0" rIns="45720" bIns="0">
              <a:spAutoFit/>
            </a:bodyPr>
            <a:lstStyle/>
            <a:p>
              <a:pPr algn="ctr">
                <a:spcBef>
                  <a:spcPct val="50000"/>
                </a:spcBef>
              </a:pPr>
              <a:r>
                <a:rPr lang="en-US" altLang="en-US">
                  <a:solidFill>
                    <a:srgbClr val="003399"/>
                  </a:solidFill>
                  <a:sym typeface="Symbol" panose="05050102010706020507" pitchFamily="18" charset="2"/>
                </a:rPr>
                <a:t></a:t>
              </a:r>
              <a:endParaRPr lang="en-US" altLang="en-US">
                <a:solidFill>
                  <a:srgbClr val="003399"/>
                </a:solidFill>
              </a:endParaRPr>
            </a:p>
          </p:txBody>
        </p:sp>
        <mc:AlternateContent xmlns:mc="http://schemas.openxmlformats.org/markup-compatibility/2006" xmlns:a14="http://schemas.microsoft.com/office/drawing/2010/main">
          <mc:Choice Requires="a14">
            <p:sp>
              <p:nvSpPr>
                <p:cNvPr id="700500" name="Text Box 84">
                  <a:extLst>
                    <a:ext uri="{FF2B5EF4-FFF2-40B4-BE49-F238E27FC236}">
                      <a16:creationId xmlns:a16="http://schemas.microsoft.com/office/drawing/2014/main" id="{8642B50E-BBE2-4604-93B0-B7434ABE0FB0}"/>
                    </a:ext>
                  </a:extLst>
                </p:cNvPr>
                <p:cNvSpPr txBox="1">
                  <a:spLocks noChangeArrowheads="1"/>
                </p:cNvSpPr>
                <p:nvPr/>
              </p:nvSpPr>
              <p:spPr bwMode="auto">
                <a:xfrm>
                  <a:off x="7650164" y="5019675"/>
                  <a:ext cx="1458407" cy="24622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𝟑</m:t>
                            </m:r>
                          </m:sub>
                        </m:sSub>
                        <m:r>
                          <a:rPr lang="en-US" altLang="en-US" sz="1600" b="1" i="1"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𝒓</m:t>
                            </m:r>
                          </m:e>
                          <m:sub>
                            <m:r>
                              <a:rPr lang="en-US" altLang="en-US" sz="1600" b="1" i="1" smtClean="0">
                                <a:solidFill>
                                  <a:srgbClr val="0066CC"/>
                                </a:solidFill>
                                <a:latin typeface="Cambria Math" panose="02040503050406030204" pitchFamily="18" charset="0"/>
                                <a:sym typeface="Symbol" panose="05050102010706020507" pitchFamily="18" charset="2"/>
                              </a:rPr>
                              <m:t>𝟑</m:t>
                            </m:r>
                          </m:sub>
                        </m:sSub>
                        <m:r>
                          <a:rPr lang="en-US" altLang="en-US" sz="1600" b="0" i="0"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𝟒</m:t>
                            </m:r>
                          </m:sub>
                        </m:sSub>
                      </m:oMath>
                    </m:oMathPara>
                  </a14:m>
                  <a:endParaRPr lang="en-US" altLang="en-US" sz="1400" b="1" dirty="0">
                    <a:solidFill>
                      <a:srgbClr val="003399"/>
                    </a:solidFill>
                  </a:endParaRPr>
                </a:p>
              </p:txBody>
            </p:sp>
          </mc:Choice>
          <mc:Fallback xmlns="">
            <p:sp>
              <p:nvSpPr>
                <p:cNvPr id="700500" name="Text Box 84">
                  <a:extLst>
                    <a:ext uri="{FF2B5EF4-FFF2-40B4-BE49-F238E27FC236}">
                      <a16:creationId xmlns:a16="http://schemas.microsoft.com/office/drawing/2014/main" id="{8642B50E-BBE2-4604-93B0-B7434ABE0FB0}"/>
                    </a:ext>
                  </a:extLst>
                </p:cNvPr>
                <p:cNvSpPr txBox="1">
                  <a:spLocks noRot="1" noChangeAspect="1" noMove="1" noResize="1" noEditPoints="1" noAdjustHandles="1" noChangeArrowheads="1" noChangeShapeType="1" noTextEdit="1"/>
                </p:cNvSpPr>
                <p:nvPr/>
              </p:nvSpPr>
              <p:spPr bwMode="auto">
                <a:xfrm>
                  <a:off x="7650164" y="5019675"/>
                  <a:ext cx="1458407" cy="246221"/>
                </a:xfrm>
                <a:prstGeom prst="rect">
                  <a:avLst/>
                </a:prstGeom>
                <a:blipFill>
                  <a:blip r:embed="rId5"/>
                  <a:stretch>
                    <a:fillRect b="-1500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700501" name="Text Box 85">
              <a:extLst>
                <a:ext uri="{FF2B5EF4-FFF2-40B4-BE49-F238E27FC236}">
                  <a16:creationId xmlns:a16="http://schemas.microsoft.com/office/drawing/2014/main" id="{B765C86B-C33B-4164-995F-9CFB2E054DC4}"/>
                </a:ext>
              </a:extLst>
            </p:cNvPr>
            <p:cNvSpPr txBox="1">
              <a:spLocks noChangeArrowheads="1"/>
            </p:cNvSpPr>
            <p:nvPr/>
          </p:nvSpPr>
          <p:spPr bwMode="auto">
            <a:xfrm>
              <a:off x="9108571" y="3364125"/>
              <a:ext cx="3052486"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spcBef>
                  <a:spcPct val="50000"/>
                </a:spcBef>
              </a:pPr>
              <a:r>
                <a:rPr lang="en-US" altLang="en-US" sz="1600" dirty="0"/>
                <a:t>Max # of remaining games that team 4 can win without being ahead of team 3</a:t>
              </a:r>
            </a:p>
          </p:txBody>
        </p:sp>
        <p:sp>
          <p:nvSpPr>
            <p:cNvPr id="700502" name="Text Box 86">
              <a:extLst>
                <a:ext uri="{FF2B5EF4-FFF2-40B4-BE49-F238E27FC236}">
                  <a16:creationId xmlns:a16="http://schemas.microsoft.com/office/drawing/2014/main" id="{7552E85D-CE7C-45C5-A5B9-2B16A40E8FE7}"/>
                </a:ext>
              </a:extLst>
            </p:cNvPr>
            <p:cNvSpPr txBox="1">
              <a:spLocks noChangeArrowheads="1"/>
            </p:cNvSpPr>
            <p:nvPr/>
          </p:nvSpPr>
          <p:spPr bwMode="auto">
            <a:xfrm>
              <a:off x="2000250" y="3949701"/>
              <a:ext cx="1487488"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sz="1600" dirty="0"/>
                <a:t>games left</a:t>
              </a:r>
            </a:p>
          </p:txBody>
        </p:sp>
        <p:cxnSp>
          <p:nvCxnSpPr>
            <p:cNvPr id="700503" name="AutoShape 87">
              <a:extLst>
                <a:ext uri="{FF2B5EF4-FFF2-40B4-BE49-F238E27FC236}">
                  <a16:creationId xmlns:a16="http://schemas.microsoft.com/office/drawing/2014/main" id="{58BE26E1-5FCD-4C92-9B74-0D482BC4EE47}"/>
                </a:ext>
              </a:extLst>
            </p:cNvPr>
            <p:cNvCxnSpPr>
              <a:cxnSpLocks noChangeShapeType="1"/>
              <a:stCxn id="700502" idx="2"/>
              <a:endCxn id="700498" idx="0"/>
            </p:cNvCxnSpPr>
            <p:nvPr/>
          </p:nvCxnSpPr>
          <p:spPr bwMode="auto">
            <a:xfrm rot="16200000" flipH="1">
              <a:off x="2802071" y="4230819"/>
              <a:ext cx="759353" cy="87550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0504" name="AutoShape 88">
              <a:extLst>
                <a:ext uri="{FF2B5EF4-FFF2-40B4-BE49-F238E27FC236}">
                  <a16:creationId xmlns:a16="http://schemas.microsoft.com/office/drawing/2014/main" id="{97EB707D-136F-42A8-B5EC-CD9FC92399EB}"/>
                </a:ext>
              </a:extLst>
            </p:cNvPr>
            <p:cNvCxnSpPr>
              <a:cxnSpLocks noChangeShapeType="1"/>
              <a:stCxn id="700501" idx="2"/>
              <a:endCxn id="700500" idx="0"/>
            </p:cNvCxnSpPr>
            <p:nvPr/>
          </p:nvCxnSpPr>
          <p:spPr bwMode="auto">
            <a:xfrm rot="5400000">
              <a:off x="9095136" y="3479996"/>
              <a:ext cx="823911" cy="225544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0505" name="Text Box 89">
              <a:extLst>
                <a:ext uri="{FF2B5EF4-FFF2-40B4-BE49-F238E27FC236}">
                  <a16:creationId xmlns:a16="http://schemas.microsoft.com/office/drawing/2014/main" id="{583F5754-29F8-4308-81EB-E4B22E870637}"/>
                </a:ext>
              </a:extLst>
            </p:cNvPr>
            <p:cNvSpPr txBox="1">
              <a:spLocks noChangeArrowheads="1"/>
            </p:cNvSpPr>
            <p:nvPr/>
          </p:nvSpPr>
          <p:spPr bwMode="auto">
            <a:xfrm>
              <a:off x="6131586" y="4248151"/>
              <a:ext cx="257443"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tIns="0" rIns="45720" bIns="0">
              <a:spAutoFit/>
            </a:bodyPr>
            <a:lstStyle/>
            <a:p>
              <a:pPr algn="ctr">
                <a:spcBef>
                  <a:spcPct val="50000"/>
                </a:spcBef>
              </a:pPr>
              <a:r>
                <a:rPr lang="en-US" altLang="en-US">
                  <a:solidFill>
                    <a:srgbClr val="003399"/>
                  </a:solidFill>
                  <a:sym typeface="Symbol" panose="05050102010706020507" pitchFamily="18" charset="2"/>
                </a:rPr>
                <a:t></a:t>
              </a:r>
              <a:endParaRPr lang="en-US" altLang="en-US">
                <a:solidFill>
                  <a:srgbClr val="003399"/>
                </a:solidFill>
              </a:endParaRPr>
            </a:p>
          </p:txBody>
        </p:sp>
        <p:sp>
          <p:nvSpPr>
            <p:cNvPr id="700506" name="Text Box 90">
              <a:extLst>
                <a:ext uri="{FF2B5EF4-FFF2-40B4-BE49-F238E27FC236}">
                  <a16:creationId xmlns:a16="http://schemas.microsoft.com/office/drawing/2014/main" id="{8565E582-FA6F-4483-9A5A-DF42FD55015B}"/>
                </a:ext>
              </a:extLst>
            </p:cNvPr>
            <p:cNvSpPr txBox="1">
              <a:spLocks noChangeArrowheads="1"/>
            </p:cNvSpPr>
            <p:nvPr/>
          </p:nvSpPr>
          <p:spPr bwMode="auto">
            <a:xfrm>
              <a:off x="2992657" y="6346826"/>
              <a:ext cx="1473545" cy="33919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r>
                <a:rPr lang="en-US" altLang="en-US" sz="1600" dirty="0"/>
                <a:t>matchup nodes</a:t>
              </a:r>
            </a:p>
          </p:txBody>
        </p:sp>
        <p:sp>
          <p:nvSpPr>
            <p:cNvPr id="700507" name="Text Box 91">
              <a:extLst>
                <a:ext uri="{FF2B5EF4-FFF2-40B4-BE49-F238E27FC236}">
                  <a16:creationId xmlns:a16="http://schemas.microsoft.com/office/drawing/2014/main" id="{9155492C-729B-42CA-9B93-5E5112849059}"/>
                </a:ext>
              </a:extLst>
            </p:cNvPr>
            <p:cNvSpPr txBox="1">
              <a:spLocks noChangeArrowheads="1"/>
            </p:cNvSpPr>
            <p:nvPr/>
          </p:nvSpPr>
          <p:spPr bwMode="auto">
            <a:xfrm>
              <a:off x="6848475" y="6362701"/>
              <a:ext cx="1169616" cy="33919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r>
                <a:rPr lang="en-US" altLang="en-US" sz="1600" dirty="0"/>
                <a:t>team nodes</a:t>
              </a:r>
              <a:endParaRPr lang="en-US" altLang="en-US" sz="1600" b="1" dirty="0">
                <a:solidFill>
                  <a:srgbClr val="0066CC"/>
                </a:solidFill>
              </a:endParaRPr>
            </a:p>
          </p:txBody>
        </p:sp>
      </p:grpSp>
      <p:sp>
        <p:nvSpPr>
          <p:cNvPr id="49" name="Slide Number Placeholder 1">
            <a:extLst>
              <a:ext uri="{FF2B5EF4-FFF2-40B4-BE49-F238E27FC236}">
                <a16:creationId xmlns:a16="http://schemas.microsoft.com/office/drawing/2014/main" id="{9425E21C-77C8-42A8-A319-D6072F2FB03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25</a:t>
            </a:fld>
            <a:endParaRPr lang="en-US" dirty="0"/>
          </a:p>
        </p:txBody>
      </p:sp>
    </p:spTree>
    <p:extLst>
      <p:ext uri="{BB962C8B-B14F-4D97-AF65-F5344CB8AC3E}">
        <p14:creationId xmlns:p14="http://schemas.microsoft.com/office/powerpoint/2010/main" val="4791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04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04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a:extLst>
              <a:ext uri="{FF2B5EF4-FFF2-40B4-BE49-F238E27FC236}">
                <a16:creationId xmlns:a16="http://schemas.microsoft.com/office/drawing/2014/main" id="{963B5177-800A-4322-872B-9CA43FECA23C}"/>
              </a:ext>
            </a:extLst>
          </p:cNvPr>
          <p:cNvSpPr>
            <a:spLocks noGrp="1" noChangeArrowheads="1"/>
          </p:cNvSpPr>
          <p:nvPr>
            <p:ph type="title"/>
          </p:nvPr>
        </p:nvSpPr>
        <p:spPr/>
        <p:txBody>
          <a:bodyPr>
            <a:normAutofit/>
          </a:bodyPr>
          <a:lstStyle/>
          <a:p>
            <a:r>
              <a:rPr lang="en-US" altLang="en-US"/>
              <a:t>Baseball Elimination:  Explanation for Sports Writers</a:t>
            </a:r>
          </a:p>
        </p:txBody>
      </p:sp>
      <mc:AlternateContent xmlns:mc="http://schemas.openxmlformats.org/markup-compatibility/2006">
        <mc:Choice xmlns:a14="http://schemas.microsoft.com/office/drawing/2010/main" Requires="a14">
          <p:sp>
            <p:nvSpPr>
              <p:cNvPr id="702467" name="Rectangle 3">
                <a:extLst>
                  <a:ext uri="{FF2B5EF4-FFF2-40B4-BE49-F238E27FC236}">
                    <a16:creationId xmlns:a16="http://schemas.microsoft.com/office/drawing/2014/main" id="{7B26DC3C-F8A4-4150-BF0B-E821450D1DA6}"/>
                  </a:ext>
                </a:extLst>
              </p:cNvPr>
              <p:cNvSpPr>
                <a:spLocks noGrp="1" noChangeArrowheads="1"/>
              </p:cNvSpPr>
              <p:nvPr>
                <p:ph type="body" idx="1"/>
              </p:nvPr>
            </p:nvSpPr>
            <p:spPr>
              <a:xfrm>
                <a:off x="628650" y="1716468"/>
                <a:ext cx="11152672" cy="5200045"/>
              </a:xfrm>
            </p:spPr>
            <p:txBody>
              <a:bodyPr>
                <a:noAutofit/>
              </a:bodyPr>
              <a:lstStyle/>
              <a:p>
                <a:endParaRPr lang="en-US" altLang="en-US" dirty="0"/>
              </a:p>
              <a:p>
                <a:endParaRPr lang="en-US" altLang="en-US" dirty="0"/>
              </a:p>
              <a:p>
                <a:endParaRPr lang="en-US" altLang="en-US" dirty="0"/>
              </a:p>
              <a:p>
                <a:pPr marL="0" indent="0">
                  <a:buNone/>
                </a:pPr>
                <a:endParaRPr lang="en-US" altLang="en-US" sz="4800" dirty="0"/>
              </a:p>
              <a:p>
                <a:pPr marL="0" indent="0">
                  <a:buNone/>
                </a:pPr>
                <a:r>
                  <a:rPr lang="en-US" altLang="en-US" sz="2400" dirty="0"/>
                  <a:t>Which teams have a chance of finishing the season with most wins? </a:t>
                </a:r>
              </a:p>
              <a:p>
                <a:pPr lvl="1"/>
                <a:r>
                  <a:rPr lang="en-US" altLang="en-US" sz="2000" dirty="0"/>
                  <a:t>Detroit could finish season with </a:t>
                </a:r>
                <a:r>
                  <a:rPr lang="en-US" altLang="en-US" sz="2000" b="1" dirty="0">
                    <a:solidFill>
                      <a:srgbClr val="0066CC"/>
                    </a:solidFill>
                  </a:rPr>
                  <a:t>49 + 27 = 76</a:t>
                </a:r>
                <a:r>
                  <a:rPr lang="en-US" altLang="en-US" sz="2000" dirty="0"/>
                  <a:t> wins.</a:t>
                </a:r>
              </a:p>
              <a:p>
                <a:pPr marL="0" indent="0">
                  <a:buNone/>
                </a:pPr>
                <a:r>
                  <a:rPr lang="en-US" altLang="en-US" sz="2400" dirty="0"/>
                  <a:t>Certificate of elimination.  </a:t>
                </a:r>
                <a14:m>
                  <m:oMath xmlns:m="http://schemas.openxmlformats.org/officeDocument/2006/math">
                    <m:r>
                      <a:rPr lang="en-US" altLang="en-US" sz="2400" b="1" i="1" dirty="0" smtClean="0">
                        <a:solidFill>
                          <a:srgbClr val="0066CC"/>
                        </a:solidFill>
                        <a:latin typeface="Cambria Math" panose="02040503050406030204" pitchFamily="18" charset="0"/>
                      </a:rPr>
                      <m:t>𝑻</m:t>
                    </m:r>
                  </m:oMath>
                </a14:m>
                <a:r>
                  <a:rPr lang="en-US" altLang="en-US" sz="2400" dirty="0">
                    <a:solidFill>
                      <a:schemeClr val="tx1"/>
                    </a:solidFill>
                  </a:rPr>
                  <a:t> = {NY, Bal, Bos, Tor}</a:t>
                </a:r>
              </a:p>
              <a:p>
                <a:pPr lvl="1"/>
                <a:r>
                  <a:rPr lang="en-US" altLang="en-US" sz="1800" dirty="0"/>
                  <a:t>Have already won </a:t>
                </a:r>
                <a14:m>
                  <m:oMath xmlns:m="http://schemas.openxmlformats.org/officeDocument/2006/math">
                    <m:r>
                      <a:rPr lang="en-US" altLang="en-US" sz="1800" b="1" i="1" dirty="0" smtClean="0">
                        <a:solidFill>
                          <a:srgbClr val="0066CC"/>
                        </a:solidFill>
                        <a:latin typeface="Cambria Math" panose="02040503050406030204" pitchFamily="18" charset="0"/>
                      </a:rPr>
                      <m:t>𝒘</m:t>
                    </m:r>
                    <m:d>
                      <m:dPr>
                        <m:ctrlPr>
                          <a:rPr lang="en-US" altLang="en-US" sz="1800" b="1" i="1" dirty="0" smtClean="0">
                            <a:solidFill>
                              <a:srgbClr val="0066CC"/>
                            </a:solidFill>
                            <a:latin typeface="Cambria Math" panose="02040503050406030204" pitchFamily="18" charset="0"/>
                          </a:rPr>
                        </m:ctrlPr>
                      </m:dPr>
                      <m:e>
                        <m:r>
                          <a:rPr lang="en-US" altLang="en-US" sz="1800" b="1" i="1" dirty="0" smtClean="0">
                            <a:solidFill>
                              <a:srgbClr val="0066CC"/>
                            </a:solidFill>
                            <a:latin typeface="Cambria Math" panose="02040503050406030204" pitchFamily="18" charset="0"/>
                          </a:rPr>
                          <m:t>𝑻</m:t>
                        </m:r>
                      </m:e>
                    </m:d>
                    <m:r>
                      <a:rPr lang="en-US" altLang="en-US" sz="1800" b="0" i="0" dirty="0" smtClean="0">
                        <a:solidFill>
                          <a:srgbClr val="0066CC"/>
                        </a:solidFill>
                        <a:latin typeface="Cambria Math" panose="02040503050406030204" pitchFamily="18" charset="0"/>
                      </a:rPr>
                      <m:t>=</m:t>
                    </m:r>
                  </m:oMath>
                </a14:m>
                <a:r>
                  <a:rPr lang="en-US" altLang="en-US" sz="1800" b="1" dirty="0">
                    <a:solidFill>
                      <a:srgbClr val="0066CC"/>
                    </a:solidFill>
                  </a:rPr>
                  <a:t>75+71+69+63=278</a:t>
                </a:r>
                <a:r>
                  <a:rPr lang="en-US" altLang="en-US" sz="1800" dirty="0"/>
                  <a:t> games.</a:t>
                </a:r>
              </a:p>
              <a:p>
                <a:pPr lvl="1"/>
                <a:r>
                  <a:rPr lang="en-US" altLang="en-US" sz="1800" dirty="0"/>
                  <a:t>Must win at least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r>
                      <a:rPr lang="en-US" altLang="en-US" sz="1800" b="1" i="1" dirty="0" smtClean="0">
                        <a:solidFill>
                          <a:srgbClr val="0066CC"/>
                        </a:solidFill>
                        <a:latin typeface="Cambria Math" panose="02040503050406030204" pitchFamily="18" charset="0"/>
                      </a:rPr>
                      <m:t>𝑻</m:t>
                    </m:r>
                    <m:r>
                      <a:rPr lang="en-US" altLang="en-US" sz="1800" b="1" i="1" dirty="0" smtClean="0">
                        <a:solidFill>
                          <a:srgbClr val="0066CC"/>
                        </a:solidFill>
                        <a:latin typeface="Cambria Math" panose="02040503050406030204" pitchFamily="18" charset="0"/>
                      </a:rPr>
                      <m:t>) = </m:t>
                    </m:r>
                  </m:oMath>
                </a14:m>
                <a:r>
                  <a:rPr lang="en-US" altLang="en-US" sz="1800" b="1" dirty="0">
                    <a:solidFill>
                      <a:srgbClr val="0066CC"/>
                    </a:solidFill>
                  </a:rPr>
                  <a:t>3+8+7+2+7=27 </a:t>
                </a:r>
                <a:r>
                  <a:rPr lang="en-US" altLang="en-US" sz="1800" dirty="0"/>
                  <a:t>more among themselves.</a:t>
                </a:r>
              </a:p>
              <a:p>
                <a:pPr lvl="1"/>
                <a:r>
                  <a:rPr lang="en-US" altLang="en-US" sz="1800" dirty="0"/>
                  <a:t>Average team in </a:t>
                </a:r>
                <a14:m>
                  <m:oMath xmlns:m="http://schemas.openxmlformats.org/officeDocument/2006/math">
                    <m:r>
                      <a:rPr lang="en-US" altLang="en-US" sz="1800" b="1" i="1" dirty="0" smtClean="0">
                        <a:solidFill>
                          <a:srgbClr val="0066CC"/>
                        </a:solidFill>
                        <a:latin typeface="Cambria Math" panose="02040503050406030204" pitchFamily="18" charset="0"/>
                      </a:rPr>
                      <m:t>𝑻</m:t>
                    </m:r>
                  </m:oMath>
                </a14:m>
                <a:r>
                  <a:rPr lang="en-US" altLang="en-US" sz="1800" dirty="0"/>
                  <a:t> wins at least </a:t>
                </a:r>
                <a:r>
                  <a:rPr lang="en-US" altLang="en-US" sz="1800" b="1" dirty="0">
                    <a:solidFill>
                      <a:srgbClr val="0066CC"/>
                    </a:solidFill>
                  </a:rPr>
                  <a:t>305/4 </a:t>
                </a:r>
                <a:r>
                  <a:rPr lang="en-US" altLang="en-US" sz="1800" dirty="0">
                    <a:solidFill>
                      <a:srgbClr val="0066CC"/>
                    </a:solidFill>
                  </a:rPr>
                  <a:t>&gt;</a:t>
                </a:r>
                <a:r>
                  <a:rPr lang="en-US" altLang="en-US" sz="1800" b="1" dirty="0">
                    <a:solidFill>
                      <a:srgbClr val="0066CC"/>
                    </a:solidFill>
                  </a:rPr>
                  <a:t> 76</a:t>
                </a:r>
                <a:r>
                  <a:rPr lang="en-US" altLang="en-US" sz="1800" dirty="0"/>
                  <a:t> games.</a:t>
                </a:r>
              </a:p>
              <a:p>
                <a:pPr lvl="1"/>
                <a:endParaRPr lang="en-US" altLang="en-US" sz="2000" dirty="0"/>
              </a:p>
            </p:txBody>
          </p:sp>
        </mc:Choice>
        <mc:Fallback>
          <p:sp>
            <p:nvSpPr>
              <p:cNvPr id="702467" name="Rectangle 3">
                <a:extLst>
                  <a:ext uri="{FF2B5EF4-FFF2-40B4-BE49-F238E27FC236}">
                    <a16:creationId xmlns:a16="http://schemas.microsoft.com/office/drawing/2014/main" id="{7B26DC3C-F8A4-4150-BF0B-E821450D1DA6}"/>
                  </a:ext>
                </a:extLst>
              </p:cNvPr>
              <p:cNvSpPr>
                <a:spLocks noGrp="1" noRot="1" noChangeAspect="1" noMove="1" noResize="1" noEditPoints="1" noAdjustHandles="1" noChangeArrowheads="1" noChangeShapeType="1" noTextEdit="1"/>
              </p:cNvSpPr>
              <p:nvPr>
                <p:ph type="body" idx="1"/>
              </p:nvPr>
            </p:nvSpPr>
            <p:spPr>
              <a:xfrm>
                <a:off x="628650" y="1716468"/>
                <a:ext cx="11152672" cy="5200045"/>
              </a:xfrm>
              <a:blipFill>
                <a:blip r:embed="rId3"/>
                <a:stretch>
                  <a:fillRect l="-82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355D1B71-8A68-4606-81DD-8AFCD600E247}"/>
              </a:ext>
            </a:extLst>
          </p:cNvPr>
          <p:cNvGrpSpPr/>
          <p:nvPr/>
        </p:nvGrpSpPr>
        <p:grpSpPr>
          <a:xfrm>
            <a:off x="3142585" y="1155528"/>
            <a:ext cx="7739064" cy="2860503"/>
            <a:chOff x="2203450" y="1027114"/>
            <a:chExt cx="7739064" cy="2860503"/>
          </a:xfrm>
        </p:grpSpPr>
        <mc:AlternateContent xmlns:mc="http://schemas.openxmlformats.org/markup-compatibility/2006" xmlns:a14="http://schemas.microsoft.com/office/drawing/2010/main">
          <mc:Choice Requires="a14">
            <p:sp>
              <p:nvSpPr>
                <p:cNvPr id="702524" name="Rectangle 60">
                  <a:extLst>
                    <a:ext uri="{FF2B5EF4-FFF2-40B4-BE49-F238E27FC236}">
                      <a16:creationId xmlns:a16="http://schemas.microsoft.com/office/drawing/2014/main" id="{34172547-0DFC-4554-B424-E9B52376EE68}"/>
                    </a:ext>
                  </a:extLst>
                </p:cNvPr>
                <p:cNvSpPr>
                  <a:spLocks noChangeArrowheads="1"/>
                </p:cNvSpPr>
                <p:nvPr/>
              </p:nvSpPr>
              <p:spPr bwMode="auto">
                <a:xfrm>
                  <a:off x="2203450" y="1027114"/>
                  <a:ext cx="1828800" cy="74453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Team</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𝒊</m:t>
                        </m:r>
                      </m:oMath>
                    </m:oMathPara>
                  </a14:m>
                  <a:endParaRPr lang="en-US" altLang="en-US" b="1" dirty="0">
                    <a:solidFill>
                      <a:schemeClr val="bg1"/>
                    </a:solidFill>
                  </a:endParaRPr>
                </a:p>
              </p:txBody>
            </p:sp>
          </mc:Choice>
          <mc:Fallback xmlns="">
            <p:sp>
              <p:nvSpPr>
                <p:cNvPr id="702524" name="Rectangle 60">
                  <a:extLst>
                    <a:ext uri="{FF2B5EF4-FFF2-40B4-BE49-F238E27FC236}">
                      <a16:creationId xmlns:a16="http://schemas.microsoft.com/office/drawing/2014/main" id="{34172547-0DFC-4554-B424-E9B52376EE68}"/>
                    </a:ext>
                  </a:extLst>
                </p:cNvPr>
                <p:cNvSpPr>
                  <a:spLocks noRot="1" noChangeAspect="1" noMove="1" noResize="1" noEditPoints="1" noAdjustHandles="1" noChangeArrowheads="1" noChangeShapeType="1" noTextEdit="1"/>
                </p:cNvSpPr>
                <p:nvPr/>
              </p:nvSpPr>
              <p:spPr bwMode="auto">
                <a:xfrm>
                  <a:off x="2203450" y="1027114"/>
                  <a:ext cx="1828800" cy="744537"/>
                </a:xfrm>
                <a:prstGeom prst="rect">
                  <a:avLst/>
                </a:prstGeom>
                <a:blipFill>
                  <a:blip r:embed="rId4"/>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2525" name="Rectangle 61">
                  <a:extLst>
                    <a:ext uri="{FF2B5EF4-FFF2-40B4-BE49-F238E27FC236}">
                      <a16:creationId xmlns:a16="http://schemas.microsoft.com/office/drawing/2014/main" id="{A97A1E37-4A2C-41BB-B12E-B5AA73F380F0}"/>
                    </a:ext>
                  </a:extLst>
                </p:cNvPr>
                <p:cNvSpPr>
                  <a:spLocks noChangeArrowheads="1"/>
                </p:cNvSpPr>
                <p:nvPr/>
              </p:nvSpPr>
              <p:spPr bwMode="auto">
                <a:xfrm>
                  <a:off x="6777039" y="1027114"/>
                  <a:ext cx="3165475" cy="45878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Against = </a:t>
                  </a:r>
                  <a14:m>
                    <m:oMath xmlns:m="http://schemas.openxmlformats.org/officeDocument/2006/math">
                      <m:r>
                        <a:rPr lang="en-US" altLang="en-US" b="1" i="1" dirty="0" smtClean="0">
                          <a:solidFill>
                            <a:schemeClr val="bg1"/>
                          </a:solidFill>
                          <a:latin typeface="Cambria Math" panose="02040503050406030204" pitchFamily="18" charset="0"/>
                        </a:rPr>
                        <m:t>𝒓</m:t>
                      </m:r>
                      <m:r>
                        <a:rPr lang="en-US" altLang="en-US" b="1" i="1" baseline="-25000" dirty="0" err="1">
                          <a:solidFill>
                            <a:schemeClr val="bg1"/>
                          </a:solidFill>
                          <a:latin typeface="Cambria Math" panose="02040503050406030204" pitchFamily="18" charset="0"/>
                        </a:rPr>
                        <m:t>𝒊𝒋</m:t>
                      </m:r>
                    </m:oMath>
                  </a14:m>
                  <a:endParaRPr lang="en-US" altLang="en-US" b="1" dirty="0">
                    <a:solidFill>
                      <a:schemeClr val="bg1"/>
                    </a:solidFill>
                  </a:endParaRPr>
                </a:p>
              </p:txBody>
            </p:sp>
          </mc:Choice>
          <mc:Fallback xmlns="">
            <p:sp>
              <p:nvSpPr>
                <p:cNvPr id="702525" name="Rectangle 61">
                  <a:extLst>
                    <a:ext uri="{FF2B5EF4-FFF2-40B4-BE49-F238E27FC236}">
                      <a16:creationId xmlns:a16="http://schemas.microsoft.com/office/drawing/2014/main" id="{A97A1E37-4A2C-41BB-B12E-B5AA73F380F0}"/>
                    </a:ext>
                  </a:extLst>
                </p:cNvPr>
                <p:cNvSpPr>
                  <a:spLocks noRot="1" noChangeAspect="1" noMove="1" noResize="1" noEditPoints="1" noAdjustHandles="1" noChangeArrowheads="1" noChangeShapeType="1" noTextEdit="1"/>
                </p:cNvSpPr>
                <p:nvPr/>
              </p:nvSpPr>
              <p:spPr bwMode="auto">
                <a:xfrm>
                  <a:off x="6777039" y="1027114"/>
                  <a:ext cx="3165475" cy="458787"/>
                </a:xfrm>
                <a:prstGeom prst="rect">
                  <a:avLst/>
                </a:prstGeom>
                <a:blipFill>
                  <a:blip r:embed="rId5"/>
                  <a:stretch>
                    <a:fillRect b="-8974"/>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2526" name="Rectangle 62">
                  <a:extLst>
                    <a:ext uri="{FF2B5EF4-FFF2-40B4-BE49-F238E27FC236}">
                      <a16:creationId xmlns:a16="http://schemas.microsoft.com/office/drawing/2014/main" id="{7A934DE4-0134-4E42-B3FC-5E970B3CFF77}"/>
                    </a:ext>
                  </a:extLst>
                </p:cNvPr>
                <p:cNvSpPr>
                  <a:spLocks noChangeArrowheads="1"/>
                </p:cNvSpPr>
                <p:nvPr/>
              </p:nvSpPr>
              <p:spPr bwMode="auto">
                <a:xfrm>
                  <a:off x="4032250" y="1027114"/>
                  <a:ext cx="844550" cy="74453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Wins</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𝒘</m:t>
                        </m:r>
                        <m:r>
                          <a:rPr lang="en-US" altLang="en-US" b="1" i="1" baseline="-25000" dirty="0" err="1">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702526" name="Rectangle 62">
                  <a:extLst>
                    <a:ext uri="{FF2B5EF4-FFF2-40B4-BE49-F238E27FC236}">
                      <a16:creationId xmlns:a16="http://schemas.microsoft.com/office/drawing/2014/main" id="{7A934DE4-0134-4E42-B3FC-5E970B3CFF77}"/>
                    </a:ext>
                  </a:extLst>
                </p:cNvPr>
                <p:cNvSpPr>
                  <a:spLocks noRot="1" noChangeAspect="1" noMove="1" noResize="1" noEditPoints="1" noAdjustHandles="1" noChangeArrowheads="1" noChangeShapeType="1" noTextEdit="1"/>
                </p:cNvSpPr>
                <p:nvPr/>
              </p:nvSpPr>
              <p:spPr bwMode="auto">
                <a:xfrm>
                  <a:off x="4032250" y="1027114"/>
                  <a:ext cx="844550" cy="744537"/>
                </a:xfrm>
                <a:prstGeom prst="rect">
                  <a:avLst/>
                </a:prstGeom>
                <a:blipFill>
                  <a:blip r:embed="rId6"/>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2527" name="Rectangle 63">
                  <a:extLst>
                    <a:ext uri="{FF2B5EF4-FFF2-40B4-BE49-F238E27FC236}">
                      <a16:creationId xmlns:a16="http://schemas.microsoft.com/office/drawing/2014/main" id="{D858730B-AA9C-4A9D-8B82-3CB97DA64BE7}"/>
                    </a:ext>
                  </a:extLst>
                </p:cNvPr>
                <p:cNvSpPr>
                  <a:spLocks noChangeArrowheads="1"/>
                </p:cNvSpPr>
                <p:nvPr/>
              </p:nvSpPr>
              <p:spPr bwMode="auto">
                <a:xfrm>
                  <a:off x="5721350" y="1027114"/>
                  <a:ext cx="1055688" cy="74453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To play</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𝒓</m:t>
                        </m:r>
                        <m:r>
                          <a:rPr lang="en-US" altLang="en-US" b="1" i="1" baseline="-25000" dirty="0" err="1">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702527" name="Rectangle 63">
                  <a:extLst>
                    <a:ext uri="{FF2B5EF4-FFF2-40B4-BE49-F238E27FC236}">
                      <a16:creationId xmlns:a16="http://schemas.microsoft.com/office/drawing/2014/main" id="{D858730B-AA9C-4A9D-8B82-3CB97DA64BE7}"/>
                    </a:ext>
                  </a:extLst>
                </p:cNvPr>
                <p:cNvSpPr>
                  <a:spLocks noRot="1" noChangeAspect="1" noMove="1" noResize="1" noEditPoints="1" noAdjustHandles="1" noChangeArrowheads="1" noChangeShapeType="1" noTextEdit="1"/>
                </p:cNvSpPr>
                <p:nvPr/>
              </p:nvSpPr>
              <p:spPr bwMode="auto">
                <a:xfrm>
                  <a:off x="5721350" y="1027114"/>
                  <a:ext cx="1055688" cy="744537"/>
                </a:xfrm>
                <a:prstGeom prst="rect">
                  <a:avLst/>
                </a:prstGeom>
                <a:blipFill>
                  <a:blip r:embed="rId7"/>
                  <a:stretch>
                    <a:fillRect/>
                  </a:stretch>
                </a:blipFill>
                <a:ln w="9525">
                  <a:solidFill>
                    <a:schemeClr val="bg1"/>
                  </a:solid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2528" name="Rectangle 64">
                  <a:extLst>
                    <a:ext uri="{FF2B5EF4-FFF2-40B4-BE49-F238E27FC236}">
                      <a16:creationId xmlns:a16="http://schemas.microsoft.com/office/drawing/2014/main" id="{603ECADA-1B0D-435E-9993-3465F7EA962B}"/>
                    </a:ext>
                  </a:extLst>
                </p:cNvPr>
                <p:cNvSpPr>
                  <a:spLocks noChangeArrowheads="1"/>
                </p:cNvSpPr>
                <p:nvPr/>
              </p:nvSpPr>
              <p:spPr bwMode="auto">
                <a:xfrm>
                  <a:off x="4876800" y="1027114"/>
                  <a:ext cx="844550" cy="744537"/>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dirty="0">
                      <a:solidFill>
                        <a:schemeClr val="bg1"/>
                      </a:solidFill>
                    </a:rPr>
                    <a:t>Losses</a:t>
                  </a:r>
                  <a:br>
                    <a:rPr lang="en-US" altLang="en-US" b="1" dirty="0">
                      <a:solidFill>
                        <a:schemeClr val="bg1"/>
                      </a:solidFill>
                    </a:rPr>
                  </a:br>
                  <a14:m>
                    <m:oMathPara xmlns:m="http://schemas.openxmlformats.org/officeDocument/2006/math">
                      <m:oMathParaPr>
                        <m:jc m:val="centerGroup"/>
                      </m:oMathParaPr>
                      <m:oMath xmlns:m="http://schemas.openxmlformats.org/officeDocument/2006/math">
                        <m:r>
                          <a:rPr lang="en-US" altLang="en-US" b="1" i="1" dirty="0" smtClean="0">
                            <a:solidFill>
                              <a:schemeClr val="bg1"/>
                            </a:solidFill>
                            <a:latin typeface="Cambria Math" panose="02040503050406030204" pitchFamily="18" charset="0"/>
                          </a:rPr>
                          <m:t>𝒍</m:t>
                        </m:r>
                        <m:r>
                          <a:rPr lang="en-US" altLang="en-US" b="1" i="1" baseline="-25000" dirty="0">
                            <a:solidFill>
                              <a:schemeClr val="bg1"/>
                            </a:solidFill>
                            <a:latin typeface="Cambria Math" panose="02040503050406030204" pitchFamily="18" charset="0"/>
                          </a:rPr>
                          <m:t>𝒊</m:t>
                        </m:r>
                      </m:oMath>
                    </m:oMathPara>
                  </a14:m>
                  <a:endParaRPr lang="en-US" altLang="en-US" b="1" baseline="-25000" dirty="0">
                    <a:solidFill>
                      <a:schemeClr val="bg1"/>
                    </a:solidFill>
                  </a:endParaRPr>
                </a:p>
              </p:txBody>
            </p:sp>
          </mc:Choice>
          <mc:Fallback xmlns="">
            <p:sp>
              <p:nvSpPr>
                <p:cNvPr id="702528" name="Rectangle 64">
                  <a:extLst>
                    <a:ext uri="{FF2B5EF4-FFF2-40B4-BE49-F238E27FC236}">
                      <a16:creationId xmlns:a16="http://schemas.microsoft.com/office/drawing/2014/main" id="{603ECADA-1B0D-435E-9993-3465F7EA962B}"/>
                    </a:ext>
                  </a:extLst>
                </p:cNvPr>
                <p:cNvSpPr>
                  <a:spLocks noRot="1" noChangeAspect="1" noMove="1" noResize="1" noEditPoints="1" noAdjustHandles="1" noChangeArrowheads="1" noChangeShapeType="1" noTextEdit="1"/>
                </p:cNvSpPr>
                <p:nvPr/>
              </p:nvSpPr>
              <p:spPr bwMode="auto">
                <a:xfrm>
                  <a:off x="4876800" y="1027114"/>
                  <a:ext cx="844550" cy="744537"/>
                </a:xfrm>
                <a:prstGeom prst="rect">
                  <a:avLst/>
                </a:prstGeom>
                <a:blipFill>
                  <a:blip r:embed="rId8"/>
                  <a:stretch>
                    <a:fillRect l="-2143" r="-2857"/>
                  </a:stretch>
                </a:blipFill>
                <a:ln w="9525">
                  <a:solidFill>
                    <a:schemeClr val="bg1"/>
                  </a:solidFill>
                  <a:miter lim="800000"/>
                  <a:headEnd/>
                  <a:tailEnd/>
                </a:ln>
                <a:effectLst/>
              </p:spPr>
              <p:txBody>
                <a:bodyPr/>
                <a:lstStyle/>
                <a:p>
                  <a:r>
                    <a:rPr lang="en-US">
                      <a:noFill/>
                    </a:rPr>
                    <a:t> </a:t>
                  </a:r>
                </a:p>
              </p:txBody>
            </p:sp>
          </mc:Fallback>
        </mc:AlternateContent>
        <p:sp>
          <p:nvSpPr>
            <p:cNvPr id="702529" name="Rectangle 65">
              <a:extLst>
                <a:ext uri="{FF2B5EF4-FFF2-40B4-BE49-F238E27FC236}">
                  <a16:creationId xmlns:a16="http://schemas.microsoft.com/office/drawing/2014/main" id="{BB18FD4C-FCB2-4404-AE74-31E2D3C93EB8}"/>
                </a:ext>
              </a:extLst>
            </p:cNvPr>
            <p:cNvSpPr>
              <a:spLocks noChangeArrowheads="1"/>
            </p:cNvSpPr>
            <p:nvPr/>
          </p:nvSpPr>
          <p:spPr bwMode="auto">
            <a:xfrm>
              <a:off x="6777038" y="1485901"/>
              <a:ext cx="633412" cy="284163"/>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a:solidFill>
                    <a:schemeClr val="bg1"/>
                  </a:solidFill>
                </a:rPr>
                <a:t>NY</a:t>
              </a:r>
            </a:p>
          </p:txBody>
        </p:sp>
        <p:sp>
          <p:nvSpPr>
            <p:cNvPr id="702530" name="Rectangle 66">
              <a:extLst>
                <a:ext uri="{FF2B5EF4-FFF2-40B4-BE49-F238E27FC236}">
                  <a16:creationId xmlns:a16="http://schemas.microsoft.com/office/drawing/2014/main" id="{93E53B2F-5A70-443F-8E23-4AD7A9C504AB}"/>
                </a:ext>
              </a:extLst>
            </p:cNvPr>
            <p:cNvSpPr>
              <a:spLocks noChangeArrowheads="1"/>
            </p:cNvSpPr>
            <p:nvPr/>
          </p:nvSpPr>
          <p:spPr bwMode="auto">
            <a:xfrm>
              <a:off x="7410451" y="1485901"/>
              <a:ext cx="631825" cy="284163"/>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a:solidFill>
                    <a:schemeClr val="bg1"/>
                  </a:solidFill>
                </a:rPr>
                <a:t>Bal</a:t>
              </a:r>
            </a:p>
          </p:txBody>
        </p:sp>
        <p:sp>
          <p:nvSpPr>
            <p:cNvPr id="702531" name="Rectangle 67">
              <a:extLst>
                <a:ext uri="{FF2B5EF4-FFF2-40B4-BE49-F238E27FC236}">
                  <a16:creationId xmlns:a16="http://schemas.microsoft.com/office/drawing/2014/main" id="{435F086F-4864-4814-951E-0C0DFD03A321}"/>
                </a:ext>
              </a:extLst>
            </p:cNvPr>
            <p:cNvSpPr>
              <a:spLocks noChangeArrowheads="1"/>
            </p:cNvSpPr>
            <p:nvPr/>
          </p:nvSpPr>
          <p:spPr bwMode="auto">
            <a:xfrm>
              <a:off x="8042276" y="1485901"/>
              <a:ext cx="633413" cy="284163"/>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a:solidFill>
                    <a:schemeClr val="bg1"/>
                  </a:solidFill>
                </a:rPr>
                <a:t>Bos</a:t>
              </a:r>
            </a:p>
          </p:txBody>
        </p:sp>
        <p:sp>
          <p:nvSpPr>
            <p:cNvPr id="702532" name="Rectangle 68">
              <a:extLst>
                <a:ext uri="{FF2B5EF4-FFF2-40B4-BE49-F238E27FC236}">
                  <a16:creationId xmlns:a16="http://schemas.microsoft.com/office/drawing/2014/main" id="{C6C9FF70-D515-4433-A990-44FDCFB8092D}"/>
                </a:ext>
              </a:extLst>
            </p:cNvPr>
            <p:cNvSpPr>
              <a:spLocks noChangeArrowheads="1"/>
            </p:cNvSpPr>
            <p:nvPr/>
          </p:nvSpPr>
          <p:spPr bwMode="auto">
            <a:xfrm>
              <a:off x="8675688" y="1485901"/>
              <a:ext cx="633412" cy="284163"/>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a:solidFill>
                    <a:schemeClr val="bg1"/>
                  </a:solidFill>
                </a:rPr>
                <a:t>Tor</a:t>
              </a:r>
            </a:p>
          </p:txBody>
        </p:sp>
        <p:sp>
          <p:nvSpPr>
            <p:cNvPr id="702533" name="Rectangle 69">
              <a:extLst>
                <a:ext uri="{FF2B5EF4-FFF2-40B4-BE49-F238E27FC236}">
                  <a16:creationId xmlns:a16="http://schemas.microsoft.com/office/drawing/2014/main" id="{BF43E636-CF54-4D84-9D7F-96A99E21BDC7}"/>
                </a:ext>
              </a:extLst>
            </p:cNvPr>
            <p:cNvSpPr>
              <a:spLocks noChangeArrowheads="1"/>
            </p:cNvSpPr>
            <p:nvPr/>
          </p:nvSpPr>
          <p:spPr bwMode="auto">
            <a:xfrm>
              <a:off x="2203450" y="2808288"/>
              <a:ext cx="1828800"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Toronto</a:t>
              </a:r>
              <a:endParaRPr lang="en-US" altLang="en-US" b="1" baseline="30000"/>
            </a:p>
          </p:txBody>
        </p:sp>
        <p:sp>
          <p:nvSpPr>
            <p:cNvPr id="702534" name="Rectangle 70">
              <a:extLst>
                <a:ext uri="{FF2B5EF4-FFF2-40B4-BE49-F238E27FC236}">
                  <a16:creationId xmlns:a16="http://schemas.microsoft.com/office/drawing/2014/main" id="{952B5D45-B8CD-4E99-86C8-FBC87823EB8A}"/>
                </a:ext>
              </a:extLst>
            </p:cNvPr>
            <p:cNvSpPr>
              <a:spLocks noChangeArrowheads="1"/>
            </p:cNvSpPr>
            <p:nvPr/>
          </p:nvSpPr>
          <p:spPr bwMode="auto">
            <a:xfrm>
              <a:off x="4032250" y="2808288"/>
              <a:ext cx="844550"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63</a:t>
              </a:r>
            </a:p>
          </p:txBody>
        </p:sp>
        <p:sp>
          <p:nvSpPr>
            <p:cNvPr id="702535" name="Rectangle 71">
              <a:extLst>
                <a:ext uri="{FF2B5EF4-FFF2-40B4-BE49-F238E27FC236}">
                  <a16:creationId xmlns:a16="http://schemas.microsoft.com/office/drawing/2014/main" id="{DFFF7F0C-9F57-4670-8507-6B5543DCFBE2}"/>
                </a:ext>
              </a:extLst>
            </p:cNvPr>
            <p:cNvSpPr>
              <a:spLocks noChangeArrowheads="1"/>
            </p:cNvSpPr>
            <p:nvPr/>
          </p:nvSpPr>
          <p:spPr bwMode="auto">
            <a:xfrm>
              <a:off x="5721350" y="2808288"/>
              <a:ext cx="1055688"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27</a:t>
              </a:r>
            </a:p>
          </p:txBody>
        </p:sp>
        <p:sp>
          <p:nvSpPr>
            <p:cNvPr id="702536" name="Rectangle 72">
              <a:extLst>
                <a:ext uri="{FF2B5EF4-FFF2-40B4-BE49-F238E27FC236}">
                  <a16:creationId xmlns:a16="http://schemas.microsoft.com/office/drawing/2014/main" id="{5CAF2965-E9DD-493B-8C74-F332AC94BBA0}"/>
                </a:ext>
              </a:extLst>
            </p:cNvPr>
            <p:cNvSpPr>
              <a:spLocks noChangeArrowheads="1"/>
            </p:cNvSpPr>
            <p:nvPr/>
          </p:nvSpPr>
          <p:spPr bwMode="auto">
            <a:xfrm>
              <a:off x="4876800" y="2808288"/>
              <a:ext cx="844550"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72</a:t>
              </a:r>
            </a:p>
          </p:txBody>
        </p:sp>
        <p:sp>
          <p:nvSpPr>
            <p:cNvPr id="702537" name="Rectangle 73">
              <a:extLst>
                <a:ext uri="{FF2B5EF4-FFF2-40B4-BE49-F238E27FC236}">
                  <a16:creationId xmlns:a16="http://schemas.microsoft.com/office/drawing/2014/main" id="{2A092FC8-5A96-42BD-9768-67D1607DCFF8}"/>
                </a:ext>
              </a:extLst>
            </p:cNvPr>
            <p:cNvSpPr>
              <a:spLocks noChangeArrowheads="1"/>
            </p:cNvSpPr>
            <p:nvPr/>
          </p:nvSpPr>
          <p:spPr bwMode="auto">
            <a:xfrm>
              <a:off x="6777038" y="2808288"/>
              <a:ext cx="633412"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a:t>
              </a:r>
            </a:p>
          </p:txBody>
        </p:sp>
        <p:sp>
          <p:nvSpPr>
            <p:cNvPr id="702538" name="Rectangle 74">
              <a:extLst>
                <a:ext uri="{FF2B5EF4-FFF2-40B4-BE49-F238E27FC236}">
                  <a16:creationId xmlns:a16="http://schemas.microsoft.com/office/drawing/2014/main" id="{ADC14B76-2389-42E8-8C25-C0CC86C01575}"/>
                </a:ext>
              </a:extLst>
            </p:cNvPr>
            <p:cNvSpPr>
              <a:spLocks noChangeArrowheads="1"/>
            </p:cNvSpPr>
            <p:nvPr/>
          </p:nvSpPr>
          <p:spPr bwMode="auto">
            <a:xfrm>
              <a:off x="7410451" y="2808288"/>
              <a:ext cx="631825"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a:t>
              </a:r>
            </a:p>
          </p:txBody>
        </p:sp>
        <p:sp>
          <p:nvSpPr>
            <p:cNvPr id="702539" name="Rectangle 75">
              <a:extLst>
                <a:ext uri="{FF2B5EF4-FFF2-40B4-BE49-F238E27FC236}">
                  <a16:creationId xmlns:a16="http://schemas.microsoft.com/office/drawing/2014/main" id="{7E6AE639-24B7-4640-A987-867534D8472B}"/>
                </a:ext>
              </a:extLst>
            </p:cNvPr>
            <p:cNvSpPr>
              <a:spLocks noChangeArrowheads="1"/>
            </p:cNvSpPr>
            <p:nvPr/>
          </p:nvSpPr>
          <p:spPr bwMode="auto">
            <a:xfrm>
              <a:off x="8042276" y="2808288"/>
              <a:ext cx="633413"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702540" name="Rectangle 76">
              <a:extLst>
                <a:ext uri="{FF2B5EF4-FFF2-40B4-BE49-F238E27FC236}">
                  <a16:creationId xmlns:a16="http://schemas.microsoft.com/office/drawing/2014/main" id="{872FD799-E3E2-4561-92C1-34D0303FDC89}"/>
                </a:ext>
              </a:extLst>
            </p:cNvPr>
            <p:cNvSpPr>
              <a:spLocks noChangeArrowheads="1"/>
            </p:cNvSpPr>
            <p:nvPr/>
          </p:nvSpPr>
          <p:spPr bwMode="auto">
            <a:xfrm>
              <a:off x="8675688" y="2808288"/>
              <a:ext cx="633412"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702541" name="Rectangle 77">
              <a:extLst>
                <a:ext uri="{FF2B5EF4-FFF2-40B4-BE49-F238E27FC236}">
                  <a16:creationId xmlns:a16="http://schemas.microsoft.com/office/drawing/2014/main" id="{7A9D67D4-2FCD-4788-A7DB-FB370595CE84}"/>
                </a:ext>
              </a:extLst>
            </p:cNvPr>
            <p:cNvSpPr>
              <a:spLocks noChangeArrowheads="1"/>
            </p:cNvSpPr>
            <p:nvPr/>
          </p:nvSpPr>
          <p:spPr bwMode="auto">
            <a:xfrm>
              <a:off x="2203450" y="2462214"/>
              <a:ext cx="1828800"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Boston</a:t>
              </a:r>
              <a:endParaRPr lang="en-US" altLang="en-US" b="1" baseline="30000"/>
            </a:p>
          </p:txBody>
        </p:sp>
        <p:sp>
          <p:nvSpPr>
            <p:cNvPr id="702542" name="Rectangle 78">
              <a:extLst>
                <a:ext uri="{FF2B5EF4-FFF2-40B4-BE49-F238E27FC236}">
                  <a16:creationId xmlns:a16="http://schemas.microsoft.com/office/drawing/2014/main" id="{8495B219-99F8-4DA0-9110-FBBEB2A3D2BE}"/>
                </a:ext>
              </a:extLst>
            </p:cNvPr>
            <p:cNvSpPr>
              <a:spLocks noChangeArrowheads="1"/>
            </p:cNvSpPr>
            <p:nvPr/>
          </p:nvSpPr>
          <p:spPr bwMode="auto">
            <a:xfrm>
              <a:off x="4032250" y="2462214"/>
              <a:ext cx="844550"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69</a:t>
              </a:r>
            </a:p>
          </p:txBody>
        </p:sp>
        <p:sp>
          <p:nvSpPr>
            <p:cNvPr id="702543" name="Rectangle 79">
              <a:extLst>
                <a:ext uri="{FF2B5EF4-FFF2-40B4-BE49-F238E27FC236}">
                  <a16:creationId xmlns:a16="http://schemas.microsoft.com/office/drawing/2014/main" id="{2F5B10DE-3F32-4014-BA25-13899579E3B7}"/>
                </a:ext>
              </a:extLst>
            </p:cNvPr>
            <p:cNvSpPr>
              <a:spLocks noChangeArrowheads="1"/>
            </p:cNvSpPr>
            <p:nvPr/>
          </p:nvSpPr>
          <p:spPr bwMode="auto">
            <a:xfrm>
              <a:off x="5721350" y="2462214"/>
              <a:ext cx="1055688"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27</a:t>
              </a:r>
            </a:p>
          </p:txBody>
        </p:sp>
        <p:sp>
          <p:nvSpPr>
            <p:cNvPr id="702544" name="Rectangle 80">
              <a:extLst>
                <a:ext uri="{FF2B5EF4-FFF2-40B4-BE49-F238E27FC236}">
                  <a16:creationId xmlns:a16="http://schemas.microsoft.com/office/drawing/2014/main" id="{62253F80-E053-4689-A034-6F55D3A60F46}"/>
                </a:ext>
              </a:extLst>
            </p:cNvPr>
            <p:cNvSpPr>
              <a:spLocks noChangeArrowheads="1"/>
            </p:cNvSpPr>
            <p:nvPr/>
          </p:nvSpPr>
          <p:spPr bwMode="auto">
            <a:xfrm>
              <a:off x="4876800" y="2462214"/>
              <a:ext cx="844550"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66</a:t>
              </a:r>
            </a:p>
          </p:txBody>
        </p:sp>
        <p:sp>
          <p:nvSpPr>
            <p:cNvPr id="702545" name="Rectangle 81">
              <a:extLst>
                <a:ext uri="{FF2B5EF4-FFF2-40B4-BE49-F238E27FC236}">
                  <a16:creationId xmlns:a16="http://schemas.microsoft.com/office/drawing/2014/main" id="{E148F42B-29C7-4903-8FBD-56EAA7C9920D}"/>
                </a:ext>
              </a:extLst>
            </p:cNvPr>
            <p:cNvSpPr>
              <a:spLocks noChangeArrowheads="1"/>
            </p:cNvSpPr>
            <p:nvPr/>
          </p:nvSpPr>
          <p:spPr bwMode="auto">
            <a:xfrm>
              <a:off x="6777038" y="2462214"/>
              <a:ext cx="633412"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a:t>
              </a:r>
            </a:p>
          </p:txBody>
        </p:sp>
        <p:sp>
          <p:nvSpPr>
            <p:cNvPr id="702546" name="Rectangle 82">
              <a:extLst>
                <a:ext uri="{FF2B5EF4-FFF2-40B4-BE49-F238E27FC236}">
                  <a16:creationId xmlns:a16="http://schemas.microsoft.com/office/drawing/2014/main" id="{364A7ADF-0DED-4388-B337-524732978627}"/>
                </a:ext>
              </a:extLst>
            </p:cNvPr>
            <p:cNvSpPr>
              <a:spLocks noChangeArrowheads="1"/>
            </p:cNvSpPr>
            <p:nvPr/>
          </p:nvSpPr>
          <p:spPr bwMode="auto">
            <a:xfrm>
              <a:off x="7410451" y="2462214"/>
              <a:ext cx="631825"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a:t>
              </a:r>
            </a:p>
          </p:txBody>
        </p:sp>
        <p:sp>
          <p:nvSpPr>
            <p:cNvPr id="702547" name="Rectangle 83">
              <a:extLst>
                <a:ext uri="{FF2B5EF4-FFF2-40B4-BE49-F238E27FC236}">
                  <a16:creationId xmlns:a16="http://schemas.microsoft.com/office/drawing/2014/main" id="{1AA6BD2C-7DC0-4DBC-9FD4-F01653171B55}"/>
                </a:ext>
              </a:extLst>
            </p:cNvPr>
            <p:cNvSpPr>
              <a:spLocks noChangeArrowheads="1"/>
            </p:cNvSpPr>
            <p:nvPr/>
          </p:nvSpPr>
          <p:spPr bwMode="auto">
            <a:xfrm>
              <a:off x="8042276" y="2462214"/>
              <a:ext cx="633413"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702548" name="Rectangle 84">
              <a:extLst>
                <a:ext uri="{FF2B5EF4-FFF2-40B4-BE49-F238E27FC236}">
                  <a16:creationId xmlns:a16="http://schemas.microsoft.com/office/drawing/2014/main" id="{09C84D52-8FD2-4182-9327-3AE086C8662E}"/>
                </a:ext>
              </a:extLst>
            </p:cNvPr>
            <p:cNvSpPr>
              <a:spLocks noChangeArrowheads="1"/>
            </p:cNvSpPr>
            <p:nvPr/>
          </p:nvSpPr>
          <p:spPr bwMode="auto">
            <a:xfrm>
              <a:off x="8675688" y="2462214"/>
              <a:ext cx="633412"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702549" name="Rectangle 85">
              <a:extLst>
                <a:ext uri="{FF2B5EF4-FFF2-40B4-BE49-F238E27FC236}">
                  <a16:creationId xmlns:a16="http://schemas.microsoft.com/office/drawing/2014/main" id="{1AD5886F-740F-4038-843D-EB7834B4877E}"/>
                </a:ext>
              </a:extLst>
            </p:cNvPr>
            <p:cNvSpPr>
              <a:spLocks noChangeArrowheads="1"/>
            </p:cNvSpPr>
            <p:nvPr/>
          </p:nvSpPr>
          <p:spPr bwMode="auto">
            <a:xfrm>
              <a:off x="2203450" y="2117726"/>
              <a:ext cx="1828800"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Baltimore</a:t>
              </a:r>
              <a:endParaRPr lang="en-US" altLang="en-US" b="1" baseline="30000"/>
            </a:p>
          </p:txBody>
        </p:sp>
        <p:sp>
          <p:nvSpPr>
            <p:cNvPr id="702550" name="Rectangle 86">
              <a:extLst>
                <a:ext uri="{FF2B5EF4-FFF2-40B4-BE49-F238E27FC236}">
                  <a16:creationId xmlns:a16="http://schemas.microsoft.com/office/drawing/2014/main" id="{E68B62B1-11CF-4CA6-B49C-5FCB4AFC2F1C}"/>
                </a:ext>
              </a:extLst>
            </p:cNvPr>
            <p:cNvSpPr>
              <a:spLocks noChangeArrowheads="1"/>
            </p:cNvSpPr>
            <p:nvPr/>
          </p:nvSpPr>
          <p:spPr bwMode="auto">
            <a:xfrm>
              <a:off x="4032250" y="2117726"/>
              <a:ext cx="844550"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71</a:t>
              </a:r>
            </a:p>
          </p:txBody>
        </p:sp>
        <p:sp>
          <p:nvSpPr>
            <p:cNvPr id="702551" name="Rectangle 87">
              <a:extLst>
                <a:ext uri="{FF2B5EF4-FFF2-40B4-BE49-F238E27FC236}">
                  <a16:creationId xmlns:a16="http://schemas.microsoft.com/office/drawing/2014/main" id="{B59E9246-96C8-454D-A452-984D003F2782}"/>
                </a:ext>
              </a:extLst>
            </p:cNvPr>
            <p:cNvSpPr>
              <a:spLocks noChangeArrowheads="1"/>
            </p:cNvSpPr>
            <p:nvPr/>
          </p:nvSpPr>
          <p:spPr bwMode="auto">
            <a:xfrm>
              <a:off x="5721350" y="2117726"/>
              <a:ext cx="1055688"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28</a:t>
              </a:r>
            </a:p>
          </p:txBody>
        </p:sp>
        <p:sp>
          <p:nvSpPr>
            <p:cNvPr id="702552" name="Rectangle 88">
              <a:extLst>
                <a:ext uri="{FF2B5EF4-FFF2-40B4-BE49-F238E27FC236}">
                  <a16:creationId xmlns:a16="http://schemas.microsoft.com/office/drawing/2014/main" id="{ADE651A2-ADB5-46FC-BC12-D8A1612E4A61}"/>
                </a:ext>
              </a:extLst>
            </p:cNvPr>
            <p:cNvSpPr>
              <a:spLocks noChangeArrowheads="1"/>
            </p:cNvSpPr>
            <p:nvPr/>
          </p:nvSpPr>
          <p:spPr bwMode="auto">
            <a:xfrm>
              <a:off x="4876800" y="2117726"/>
              <a:ext cx="844550"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63</a:t>
              </a:r>
            </a:p>
          </p:txBody>
        </p:sp>
        <p:sp>
          <p:nvSpPr>
            <p:cNvPr id="702553" name="Rectangle 89">
              <a:extLst>
                <a:ext uri="{FF2B5EF4-FFF2-40B4-BE49-F238E27FC236}">
                  <a16:creationId xmlns:a16="http://schemas.microsoft.com/office/drawing/2014/main" id="{B085A02B-8A33-4BD9-802C-DB8E5E56D0B7}"/>
                </a:ext>
              </a:extLst>
            </p:cNvPr>
            <p:cNvSpPr>
              <a:spLocks noChangeArrowheads="1"/>
            </p:cNvSpPr>
            <p:nvPr/>
          </p:nvSpPr>
          <p:spPr bwMode="auto">
            <a:xfrm>
              <a:off x="6777038" y="2117726"/>
              <a:ext cx="633412"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702554" name="Rectangle 90">
              <a:extLst>
                <a:ext uri="{FF2B5EF4-FFF2-40B4-BE49-F238E27FC236}">
                  <a16:creationId xmlns:a16="http://schemas.microsoft.com/office/drawing/2014/main" id="{99B260E3-2AC3-4CCE-B47E-7EF79E2F5147}"/>
                </a:ext>
              </a:extLst>
            </p:cNvPr>
            <p:cNvSpPr>
              <a:spLocks noChangeArrowheads="1"/>
            </p:cNvSpPr>
            <p:nvPr/>
          </p:nvSpPr>
          <p:spPr bwMode="auto">
            <a:xfrm>
              <a:off x="7410451" y="2117726"/>
              <a:ext cx="631825"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702555" name="Rectangle 91">
              <a:extLst>
                <a:ext uri="{FF2B5EF4-FFF2-40B4-BE49-F238E27FC236}">
                  <a16:creationId xmlns:a16="http://schemas.microsoft.com/office/drawing/2014/main" id="{E38E821B-3819-47B3-B4AC-502951A41B4E}"/>
                </a:ext>
              </a:extLst>
            </p:cNvPr>
            <p:cNvSpPr>
              <a:spLocks noChangeArrowheads="1"/>
            </p:cNvSpPr>
            <p:nvPr/>
          </p:nvSpPr>
          <p:spPr bwMode="auto">
            <a:xfrm>
              <a:off x="8042276" y="2117726"/>
              <a:ext cx="633413"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a:t>
              </a:r>
            </a:p>
          </p:txBody>
        </p:sp>
        <p:sp>
          <p:nvSpPr>
            <p:cNvPr id="702556" name="Rectangle 92">
              <a:extLst>
                <a:ext uri="{FF2B5EF4-FFF2-40B4-BE49-F238E27FC236}">
                  <a16:creationId xmlns:a16="http://schemas.microsoft.com/office/drawing/2014/main" id="{4ADE110B-D5D8-43AC-BC4F-F1B2600EBD05}"/>
                </a:ext>
              </a:extLst>
            </p:cNvPr>
            <p:cNvSpPr>
              <a:spLocks noChangeArrowheads="1"/>
            </p:cNvSpPr>
            <p:nvPr/>
          </p:nvSpPr>
          <p:spPr bwMode="auto">
            <a:xfrm>
              <a:off x="8675688" y="2117726"/>
              <a:ext cx="633412"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a:t>
              </a:r>
            </a:p>
          </p:txBody>
        </p:sp>
        <p:sp>
          <p:nvSpPr>
            <p:cNvPr id="702557" name="Rectangle 93">
              <a:extLst>
                <a:ext uri="{FF2B5EF4-FFF2-40B4-BE49-F238E27FC236}">
                  <a16:creationId xmlns:a16="http://schemas.microsoft.com/office/drawing/2014/main" id="{412A5557-0955-42A0-A428-6AE6B23C5847}"/>
                </a:ext>
              </a:extLst>
            </p:cNvPr>
            <p:cNvSpPr>
              <a:spLocks noChangeArrowheads="1"/>
            </p:cNvSpPr>
            <p:nvPr/>
          </p:nvSpPr>
          <p:spPr bwMode="auto">
            <a:xfrm>
              <a:off x="2203450" y="1771651"/>
              <a:ext cx="1828800"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NY</a:t>
              </a:r>
              <a:endParaRPr lang="en-US" altLang="en-US" b="1" baseline="30000"/>
            </a:p>
          </p:txBody>
        </p:sp>
        <p:sp>
          <p:nvSpPr>
            <p:cNvPr id="702558" name="Rectangle 94">
              <a:extLst>
                <a:ext uri="{FF2B5EF4-FFF2-40B4-BE49-F238E27FC236}">
                  <a16:creationId xmlns:a16="http://schemas.microsoft.com/office/drawing/2014/main" id="{4DED0A4A-3348-4782-A246-241CE72D6A68}"/>
                </a:ext>
              </a:extLst>
            </p:cNvPr>
            <p:cNvSpPr>
              <a:spLocks noChangeArrowheads="1"/>
            </p:cNvSpPr>
            <p:nvPr/>
          </p:nvSpPr>
          <p:spPr bwMode="auto">
            <a:xfrm>
              <a:off x="4032250" y="1771651"/>
              <a:ext cx="844550"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75</a:t>
              </a:r>
            </a:p>
          </p:txBody>
        </p:sp>
        <p:sp>
          <p:nvSpPr>
            <p:cNvPr id="702559" name="Rectangle 95">
              <a:extLst>
                <a:ext uri="{FF2B5EF4-FFF2-40B4-BE49-F238E27FC236}">
                  <a16:creationId xmlns:a16="http://schemas.microsoft.com/office/drawing/2014/main" id="{D2620E94-78B9-45DD-AF28-7ABABEABB004}"/>
                </a:ext>
              </a:extLst>
            </p:cNvPr>
            <p:cNvSpPr>
              <a:spLocks noChangeArrowheads="1"/>
            </p:cNvSpPr>
            <p:nvPr/>
          </p:nvSpPr>
          <p:spPr bwMode="auto">
            <a:xfrm>
              <a:off x="5721350" y="1771651"/>
              <a:ext cx="1055688"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28</a:t>
              </a:r>
            </a:p>
          </p:txBody>
        </p:sp>
        <p:sp>
          <p:nvSpPr>
            <p:cNvPr id="702560" name="Rectangle 96">
              <a:extLst>
                <a:ext uri="{FF2B5EF4-FFF2-40B4-BE49-F238E27FC236}">
                  <a16:creationId xmlns:a16="http://schemas.microsoft.com/office/drawing/2014/main" id="{848E66C8-243C-4E1C-9C07-8714F7612FA7}"/>
                </a:ext>
              </a:extLst>
            </p:cNvPr>
            <p:cNvSpPr>
              <a:spLocks noChangeArrowheads="1"/>
            </p:cNvSpPr>
            <p:nvPr/>
          </p:nvSpPr>
          <p:spPr bwMode="auto">
            <a:xfrm>
              <a:off x="4876800" y="1771651"/>
              <a:ext cx="844550"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59</a:t>
              </a:r>
            </a:p>
          </p:txBody>
        </p:sp>
        <p:sp>
          <p:nvSpPr>
            <p:cNvPr id="702561" name="Rectangle 97">
              <a:extLst>
                <a:ext uri="{FF2B5EF4-FFF2-40B4-BE49-F238E27FC236}">
                  <a16:creationId xmlns:a16="http://schemas.microsoft.com/office/drawing/2014/main" id="{7A8CE22F-C65E-49F0-8A50-097229A090A0}"/>
                </a:ext>
              </a:extLst>
            </p:cNvPr>
            <p:cNvSpPr>
              <a:spLocks noChangeArrowheads="1"/>
            </p:cNvSpPr>
            <p:nvPr/>
          </p:nvSpPr>
          <p:spPr bwMode="auto">
            <a:xfrm>
              <a:off x="6777038" y="1771651"/>
              <a:ext cx="633412"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702562" name="Rectangle 98">
              <a:extLst>
                <a:ext uri="{FF2B5EF4-FFF2-40B4-BE49-F238E27FC236}">
                  <a16:creationId xmlns:a16="http://schemas.microsoft.com/office/drawing/2014/main" id="{CBBD387F-B4A3-42FE-B478-D56B92A84CA4}"/>
                </a:ext>
              </a:extLst>
            </p:cNvPr>
            <p:cNvSpPr>
              <a:spLocks noChangeArrowheads="1"/>
            </p:cNvSpPr>
            <p:nvPr/>
          </p:nvSpPr>
          <p:spPr bwMode="auto">
            <a:xfrm>
              <a:off x="7410451" y="1771651"/>
              <a:ext cx="631825"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702563" name="Rectangle 99">
              <a:extLst>
                <a:ext uri="{FF2B5EF4-FFF2-40B4-BE49-F238E27FC236}">
                  <a16:creationId xmlns:a16="http://schemas.microsoft.com/office/drawing/2014/main" id="{98B44756-2252-4BCC-9BEB-7804DFF7DCD6}"/>
                </a:ext>
              </a:extLst>
            </p:cNvPr>
            <p:cNvSpPr>
              <a:spLocks noChangeArrowheads="1"/>
            </p:cNvSpPr>
            <p:nvPr/>
          </p:nvSpPr>
          <p:spPr bwMode="auto">
            <a:xfrm>
              <a:off x="8042276" y="1771651"/>
              <a:ext cx="633413"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a:t>
              </a:r>
            </a:p>
          </p:txBody>
        </p:sp>
        <p:sp>
          <p:nvSpPr>
            <p:cNvPr id="702564" name="Rectangle 100">
              <a:extLst>
                <a:ext uri="{FF2B5EF4-FFF2-40B4-BE49-F238E27FC236}">
                  <a16:creationId xmlns:a16="http://schemas.microsoft.com/office/drawing/2014/main" id="{035473D4-4B55-4A09-A240-8A4110708E12}"/>
                </a:ext>
              </a:extLst>
            </p:cNvPr>
            <p:cNvSpPr>
              <a:spLocks noChangeArrowheads="1"/>
            </p:cNvSpPr>
            <p:nvPr/>
          </p:nvSpPr>
          <p:spPr bwMode="auto">
            <a:xfrm>
              <a:off x="8675688" y="1771651"/>
              <a:ext cx="633412"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7</a:t>
              </a:r>
            </a:p>
          </p:txBody>
        </p:sp>
        <p:sp>
          <p:nvSpPr>
            <p:cNvPr id="702565" name="Rectangle 101">
              <a:extLst>
                <a:ext uri="{FF2B5EF4-FFF2-40B4-BE49-F238E27FC236}">
                  <a16:creationId xmlns:a16="http://schemas.microsoft.com/office/drawing/2014/main" id="{2A205730-13FD-4C36-B0C6-A7E55E119E68}"/>
                </a:ext>
              </a:extLst>
            </p:cNvPr>
            <p:cNvSpPr>
              <a:spLocks noChangeArrowheads="1"/>
            </p:cNvSpPr>
            <p:nvPr/>
          </p:nvSpPr>
          <p:spPr bwMode="auto">
            <a:xfrm>
              <a:off x="2203450" y="3155951"/>
              <a:ext cx="1828800" cy="347663"/>
            </a:xfrm>
            <a:prstGeom prst="rect">
              <a:avLst/>
            </a:prstGeom>
            <a:solidFill>
              <a:srgbClr val="FF0000"/>
            </a:solidFill>
            <a:ln w="9525">
              <a:solidFill>
                <a:schemeClr val="bg1"/>
              </a:solidFill>
              <a:miter lim="800000"/>
              <a:headEnd/>
              <a:tailEnd/>
            </a:ln>
            <a:effectLst/>
          </p:spPr>
          <p:txBody>
            <a:bodyPr wrap="none" lIns="92075" tIns="46038" rIns="92075" bIns="46038" anchor="ctr"/>
            <a:lstStyle/>
            <a:p>
              <a:pPr algn="ctr"/>
              <a:r>
                <a:rPr lang="en-US" altLang="en-US" b="1">
                  <a:solidFill>
                    <a:schemeClr val="bg1"/>
                  </a:solidFill>
                </a:rPr>
                <a:t>Detroit</a:t>
              </a:r>
              <a:endParaRPr lang="en-US" altLang="en-US" b="1" baseline="30000">
                <a:solidFill>
                  <a:schemeClr val="bg1"/>
                </a:solidFill>
              </a:endParaRPr>
            </a:p>
          </p:txBody>
        </p:sp>
        <p:sp>
          <p:nvSpPr>
            <p:cNvPr id="702566" name="Rectangle 102">
              <a:extLst>
                <a:ext uri="{FF2B5EF4-FFF2-40B4-BE49-F238E27FC236}">
                  <a16:creationId xmlns:a16="http://schemas.microsoft.com/office/drawing/2014/main" id="{1A1CD7EB-09DC-4AFF-994C-62707F84D86F}"/>
                </a:ext>
              </a:extLst>
            </p:cNvPr>
            <p:cNvSpPr>
              <a:spLocks noChangeArrowheads="1"/>
            </p:cNvSpPr>
            <p:nvPr/>
          </p:nvSpPr>
          <p:spPr bwMode="auto">
            <a:xfrm>
              <a:off x="4032250" y="3155951"/>
              <a:ext cx="844550"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49</a:t>
              </a:r>
            </a:p>
          </p:txBody>
        </p:sp>
        <p:sp>
          <p:nvSpPr>
            <p:cNvPr id="702567" name="Rectangle 103">
              <a:extLst>
                <a:ext uri="{FF2B5EF4-FFF2-40B4-BE49-F238E27FC236}">
                  <a16:creationId xmlns:a16="http://schemas.microsoft.com/office/drawing/2014/main" id="{082D6CAE-09B1-457B-8806-B2B7071EBBA5}"/>
                </a:ext>
              </a:extLst>
            </p:cNvPr>
            <p:cNvSpPr>
              <a:spLocks noChangeArrowheads="1"/>
            </p:cNvSpPr>
            <p:nvPr/>
          </p:nvSpPr>
          <p:spPr bwMode="auto">
            <a:xfrm>
              <a:off x="5721350" y="3155951"/>
              <a:ext cx="1055688"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27</a:t>
              </a:r>
            </a:p>
          </p:txBody>
        </p:sp>
        <p:sp>
          <p:nvSpPr>
            <p:cNvPr id="702568" name="Rectangle 104">
              <a:extLst>
                <a:ext uri="{FF2B5EF4-FFF2-40B4-BE49-F238E27FC236}">
                  <a16:creationId xmlns:a16="http://schemas.microsoft.com/office/drawing/2014/main" id="{2B3F37C5-B74B-4AB8-ADCA-9B6FE25D223F}"/>
                </a:ext>
              </a:extLst>
            </p:cNvPr>
            <p:cNvSpPr>
              <a:spLocks noChangeArrowheads="1"/>
            </p:cNvSpPr>
            <p:nvPr/>
          </p:nvSpPr>
          <p:spPr bwMode="auto">
            <a:xfrm>
              <a:off x="4876800" y="3155951"/>
              <a:ext cx="844550"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86</a:t>
              </a:r>
            </a:p>
          </p:txBody>
        </p:sp>
        <p:sp>
          <p:nvSpPr>
            <p:cNvPr id="702569" name="Rectangle 105">
              <a:extLst>
                <a:ext uri="{FF2B5EF4-FFF2-40B4-BE49-F238E27FC236}">
                  <a16:creationId xmlns:a16="http://schemas.microsoft.com/office/drawing/2014/main" id="{218C919B-4108-4298-8A48-C382BC793489}"/>
                </a:ext>
              </a:extLst>
            </p:cNvPr>
            <p:cNvSpPr>
              <a:spLocks noChangeArrowheads="1"/>
            </p:cNvSpPr>
            <p:nvPr/>
          </p:nvSpPr>
          <p:spPr bwMode="auto">
            <a:xfrm>
              <a:off x="6777038" y="3155951"/>
              <a:ext cx="633412"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702570" name="Rectangle 106">
              <a:extLst>
                <a:ext uri="{FF2B5EF4-FFF2-40B4-BE49-F238E27FC236}">
                  <a16:creationId xmlns:a16="http://schemas.microsoft.com/office/drawing/2014/main" id="{6647F059-6257-4195-B482-996901900B4D}"/>
                </a:ext>
              </a:extLst>
            </p:cNvPr>
            <p:cNvSpPr>
              <a:spLocks noChangeArrowheads="1"/>
            </p:cNvSpPr>
            <p:nvPr/>
          </p:nvSpPr>
          <p:spPr bwMode="auto">
            <a:xfrm>
              <a:off x="7410451" y="3155951"/>
              <a:ext cx="631825"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4</a:t>
              </a:r>
            </a:p>
          </p:txBody>
        </p:sp>
        <p:sp>
          <p:nvSpPr>
            <p:cNvPr id="702571" name="Rectangle 107">
              <a:extLst>
                <a:ext uri="{FF2B5EF4-FFF2-40B4-BE49-F238E27FC236}">
                  <a16:creationId xmlns:a16="http://schemas.microsoft.com/office/drawing/2014/main" id="{1CB2F8E4-BBDB-401E-ACC8-C6246F1639A1}"/>
                </a:ext>
              </a:extLst>
            </p:cNvPr>
            <p:cNvSpPr>
              <a:spLocks noChangeArrowheads="1"/>
            </p:cNvSpPr>
            <p:nvPr/>
          </p:nvSpPr>
          <p:spPr bwMode="auto">
            <a:xfrm>
              <a:off x="8042276" y="3155951"/>
              <a:ext cx="633413"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702572" name="Rectangle 108">
              <a:extLst>
                <a:ext uri="{FF2B5EF4-FFF2-40B4-BE49-F238E27FC236}">
                  <a16:creationId xmlns:a16="http://schemas.microsoft.com/office/drawing/2014/main" id="{BB4FDACB-FBE0-45BF-8752-52A528640CFE}"/>
                </a:ext>
              </a:extLst>
            </p:cNvPr>
            <p:cNvSpPr>
              <a:spLocks noChangeArrowheads="1"/>
            </p:cNvSpPr>
            <p:nvPr/>
          </p:nvSpPr>
          <p:spPr bwMode="auto">
            <a:xfrm>
              <a:off x="8675688" y="3155951"/>
              <a:ext cx="633412"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702573" name="Rectangle 109">
              <a:extLst>
                <a:ext uri="{FF2B5EF4-FFF2-40B4-BE49-F238E27FC236}">
                  <a16:creationId xmlns:a16="http://schemas.microsoft.com/office/drawing/2014/main" id="{8DAFD933-5C8B-4E3C-A0BE-77BED9C6EC68}"/>
                </a:ext>
              </a:extLst>
            </p:cNvPr>
            <p:cNvSpPr>
              <a:spLocks noChangeArrowheads="1"/>
            </p:cNvSpPr>
            <p:nvPr/>
          </p:nvSpPr>
          <p:spPr bwMode="auto">
            <a:xfrm>
              <a:off x="9309101" y="1485900"/>
              <a:ext cx="633413" cy="285750"/>
            </a:xfrm>
            <a:prstGeom prst="rect">
              <a:avLst/>
            </a:prstGeom>
            <a:solidFill>
              <a:srgbClr val="006600"/>
            </a:solidFill>
            <a:ln w="9525">
              <a:solidFill>
                <a:schemeClr val="bg1"/>
              </a:solidFill>
              <a:miter lim="800000"/>
              <a:headEnd/>
              <a:tailEnd/>
            </a:ln>
            <a:effectLst/>
          </p:spPr>
          <p:txBody>
            <a:bodyPr wrap="none" lIns="92075" tIns="46038" rIns="92075" bIns="46038" anchor="ctr"/>
            <a:lstStyle/>
            <a:p>
              <a:pPr algn="ctr"/>
              <a:r>
                <a:rPr lang="en-US" altLang="en-US" b="1">
                  <a:solidFill>
                    <a:schemeClr val="bg1"/>
                  </a:solidFill>
                </a:rPr>
                <a:t>Det</a:t>
              </a:r>
            </a:p>
          </p:txBody>
        </p:sp>
        <p:sp>
          <p:nvSpPr>
            <p:cNvPr id="702574" name="Rectangle 110">
              <a:extLst>
                <a:ext uri="{FF2B5EF4-FFF2-40B4-BE49-F238E27FC236}">
                  <a16:creationId xmlns:a16="http://schemas.microsoft.com/office/drawing/2014/main" id="{530FEFA8-6085-42BD-BDCC-ACDF280FDF13}"/>
                </a:ext>
              </a:extLst>
            </p:cNvPr>
            <p:cNvSpPr>
              <a:spLocks noChangeArrowheads="1"/>
            </p:cNvSpPr>
            <p:nvPr/>
          </p:nvSpPr>
          <p:spPr bwMode="auto">
            <a:xfrm>
              <a:off x="9309101" y="2806701"/>
              <a:ext cx="633413" cy="34766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702575" name="Rectangle 111">
              <a:extLst>
                <a:ext uri="{FF2B5EF4-FFF2-40B4-BE49-F238E27FC236}">
                  <a16:creationId xmlns:a16="http://schemas.microsoft.com/office/drawing/2014/main" id="{B4CCB735-4C6A-4FDA-B280-FF93A3A2354D}"/>
                </a:ext>
              </a:extLst>
            </p:cNvPr>
            <p:cNvSpPr>
              <a:spLocks noChangeArrowheads="1"/>
            </p:cNvSpPr>
            <p:nvPr/>
          </p:nvSpPr>
          <p:spPr bwMode="auto">
            <a:xfrm>
              <a:off x="9309101" y="2465388"/>
              <a:ext cx="633413" cy="342900"/>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0</a:t>
              </a:r>
            </a:p>
          </p:txBody>
        </p:sp>
        <p:sp>
          <p:nvSpPr>
            <p:cNvPr id="702576" name="Rectangle 112">
              <a:extLst>
                <a:ext uri="{FF2B5EF4-FFF2-40B4-BE49-F238E27FC236}">
                  <a16:creationId xmlns:a16="http://schemas.microsoft.com/office/drawing/2014/main" id="{D67BFF95-AB2A-4AE5-A3C8-4D32BA33B4BF}"/>
                </a:ext>
              </a:extLst>
            </p:cNvPr>
            <p:cNvSpPr>
              <a:spLocks noChangeArrowheads="1"/>
            </p:cNvSpPr>
            <p:nvPr/>
          </p:nvSpPr>
          <p:spPr bwMode="auto">
            <a:xfrm>
              <a:off x="9309101" y="2119314"/>
              <a:ext cx="633413" cy="346075"/>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4</a:t>
              </a:r>
            </a:p>
          </p:txBody>
        </p:sp>
        <p:sp>
          <p:nvSpPr>
            <p:cNvPr id="702577" name="Rectangle 113">
              <a:extLst>
                <a:ext uri="{FF2B5EF4-FFF2-40B4-BE49-F238E27FC236}">
                  <a16:creationId xmlns:a16="http://schemas.microsoft.com/office/drawing/2014/main" id="{39E16455-19DB-4AEA-8BA4-6EB15333B08C}"/>
                </a:ext>
              </a:extLst>
            </p:cNvPr>
            <p:cNvSpPr>
              <a:spLocks noChangeArrowheads="1"/>
            </p:cNvSpPr>
            <p:nvPr/>
          </p:nvSpPr>
          <p:spPr bwMode="auto">
            <a:xfrm>
              <a:off x="9309101" y="1774826"/>
              <a:ext cx="633413" cy="341313"/>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3</a:t>
              </a:r>
            </a:p>
          </p:txBody>
        </p:sp>
        <p:sp>
          <p:nvSpPr>
            <p:cNvPr id="702578" name="Rectangle 114">
              <a:extLst>
                <a:ext uri="{FF2B5EF4-FFF2-40B4-BE49-F238E27FC236}">
                  <a16:creationId xmlns:a16="http://schemas.microsoft.com/office/drawing/2014/main" id="{E461DEE6-42D2-4423-9C55-ED8FE3482E54}"/>
                </a:ext>
              </a:extLst>
            </p:cNvPr>
            <p:cNvSpPr>
              <a:spLocks noChangeArrowheads="1"/>
            </p:cNvSpPr>
            <p:nvPr/>
          </p:nvSpPr>
          <p:spPr bwMode="auto">
            <a:xfrm>
              <a:off x="9309101" y="3154363"/>
              <a:ext cx="633413" cy="347662"/>
            </a:xfrm>
            <a:prstGeom prst="rect">
              <a:avLst/>
            </a:prstGeom>
            <a:solidFill>
              <a:schemeClr val="accent4">
                <a:lumMod val="40000"/>
                <a:lumOff val="60000"/>
              </a:schemeClr>
            </a:solidFill>
            <a:ln w="9525">
              <a:solidFill>
                <a:schemeClr val="bg1"/>
              </a:solidFill>
              <a:miter lim="800000"/>
              <a:headEnd/>
              <a:tailEnd/>
            </a:ln>
            <a:effectLst/>
          </p:spPr>
          <p:txBody>
            <a:bodyPr wrap="none" lIns="92075" tIns="46038" rIns="92075" bIns="46038" anchor="ctr"/>
            <a:lstStyle/>
            <a:p>
              <a:pPr algn="ctr"/>
              <a:r>
                <a:rPr lang="en-US" altLang="en-US" b="1"/>
                <a:t>-</a:t>
              </a:r>
            </a:p>
          </p:txBody>
        </p:sp>
        <p:sp>
          <p:nvSpPr>
            <p:cNvPr id="702579" name="Text Box 115">
              <a:extLst>
                <a:ext uri="{FF2B5EF4-FFF2-40B4-BE49-F238E27FC236}">
                  <a16:creationId xmlns:a16="http://schemas.microsoft.com/office/drawing/2014/main" id="{1CE5B53A-6603-476B-BEEA-902604728EEE}"/>
                </a:ext>
              </a:extLst>
            </p:cNvPr>
            <p:cNvSpPr txBox="1">
              <a:spLocks noChangeArrowheads="1"/>
            </p:cNvSpPr>
            <p:nvPr/>
          </p:nvSpPr>
          <p:spPr bwMode="auto">
            <a:xfrm>
              <a:off x="4619625" y="3609976"/>
              <a:ext cx="32004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sz="1200" dirty="0"/>
                <a:t>AL East:  August 30, 1996</a:t>
              </a:r>
            </a:p>
          </p:txBody>
        </p:sp>
      </p:grpSp>
      <p:sp>
        <p:nvSpPr>
          <p:cNvPr id="62" name="Slide Number Placeholder 1">
            <a:extLst>
              <a:ext uri="{FF2B5EF4-FFF2-40B4-BE49-F238E27FC236}">
                <a16:creationId xmlns:a16="http://schemas.microsoft.com/office/drawing/2014/main" id="{E0B3FC10-21D0-4C35-AECB-5AF4737B420A}"/>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t>26</a:t>
            </a:fld>
            <a:endParaRPr lang="en-US" dirty="0"/>
          </a:p>
        </p:txBody>
      </p:sp>
    </p:spTree>
    <p:extLst>
      <p:ext uri="{BB962C8B-B14F-4D97-AF65-F5344CB8AC3E}">
        <p14:creationId xmlns:p14="http://schemas.microsoft.com/office/powerpoint/2010/main" val="230493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CAA5-ACD2-415A-96ED-861587FC61DA}"/>
              </a:ext>
            </a:extLst>
          </p:cNvPr>
          <p:cNvSpPr>
            <a:spLocks noGrp="1"/>
          </p:cNvSpPr>
          <p:nvPr>
            <p:ph type="title"/>
          </p:nvPr>
        </p:nvSpPr>
        <p:spPr/>
        <p:txBody>
          <a:bodyPr>
            <a:normAutofit/>
          </a:bodyPr>
          <a:lstStyle/>
          <a:p>
            <a:r>
              <a:rPr lang="en-US" altLang="en-US" dirty="0"/>
              <a:t>Baseball Elimination:  Explanation for Sports Writers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744512D-E2A6-4F3F-BA51-537BC758CA2C}"/>
                  </a:ext>
                </a:extLst>
              </p:cNvPr>
              <p:cNvSpPr>
                <a:spLocks noGrp="1"/>
              </p:cNvSpPr>
              <p:nvPr>
                <p:ph idx="1"/>
              </p:nvPr>
            </p:nvSpPr>
            <p:spPr>
              <a:xfrm>
                <a:off x="628649" y="1875961"/>
                <a:ext cx="10671409" cy="5200045"/>
              </a:xfrm>
            </p:spPr>
            <p:txBody>
              <a:bodyPr/>
              <a:lstStyle/>
              <a:p>
                <a:pPr marL="0" indent="0">
                  <a:buNone/>
                </a:pPr>
                <a:r>
                  <a:rPr lang="en-US" sz="2800" b="1" dirty="0">
                    <a:solidFill>
                      <a:srgbClr val="695082"/>
                    </a:solidFill>
                  </a:rPr>
                  <a:t>Defn:</a:t>
                </a:r>
                <a:r>
                  <a:rPr lang="en-US" sz="2800" dirty="0"/>
                  <a:t>   Given a set </a:t>
                </a:r>
                <a14:m>
                  <m:oMath xmlns:m="http://schemas.openxmlformats.org/officeDocument/2006/math">
                    <m:r>
                      <a:rPr lang="en-US" sz="2800" b="1" i="1" dirty="0" smtClean="0">
                        <a:solidFill>
                          <a:srgbClr val="0066CC"/>
                        </a:solidFill>
                        <a:latin typeface="Cambria Math" panose="02040503050406030204" pitchFamily="18" charset="0"/>
                      </a:rPr>
                      <m:t>𝑻</m:t>
                    </m:r>
                  </m:oMath>
                </a14:m>
                <a:r>
                  <a:rPr lang="en-US" sz="2800" dirty="0"/>
                  <a:t> of teams define</a:t>
                </a:r>
              </a:p>
              <a:p>
                <a:pPr lvl="3"/>
                <a14:m>
                  <m:oMath xmlns:m="http://schemas.openxmlformats.org/officeDocument/2006/math">
                    <m:r>
                      <a:rPr lang="en-US" b="1" i="1" smtClean="0">
                        <a:solidFill>
                          <a:srgbClr val="0066CC"/>
                        </a:solidFill>
                        <a:latin typeface="Cambria Math" panose="02040503050406030204" pitchFamily="18" charset="0"/>
                      </a:rPr>
                      <m:t>𝒘</m:t>
                    </m:r>
                    <m:d>
                      <m:dPr>
                        <m:ctrlPr>
                          <a:rPr lang="en-US" b="1" i="1" smtClean="0">
                            <a:solidFill>
                              <a:srgbClr val="0066CC"/>
                            </a:solidFill>
                            <a:latin typeface="Cambria Math" panose="02040503050406030204" pitchFamily="18" charset="0"/>
                          </a:rPr>
                        </m:ctrlPr>
                      </m:dPr>
                      <m:e>
                        <m:r>
                          <a:rPr lang="en-US" b="1" i="1" smtClean="0">
                            <a:solidFill>
                              <a:srgbClr val="0066CC"/>
                            </a:solidFill>
                            <a:latin typeface="Cambria Math" panose="02040503050406030204" pitchFamily="18" charset="0"/>
                          </a:rPr>
                          <m:t>𝑻</m:t>
                        </m:r>
                      </m:e>
                    </m:d>
                    <m:r>
                      <a:rPr lang="en-US" b="1" i="1" smtClean="0">
                        <a:solidFill>
                          <a:srgbClr val="0066CC"/>
                        </a:solidFill>
                        <a:latin typeface="Cambria Math" panose="02040503050406030204" pitchFamily="18" charset="0"/>
                      </a:rPr>
                      <m:t>=</m:t>
                    </m:r>
                    <m:nary>
                      <m:naryPr>
                        <m:chr m:val="∑"/>
                        <m:supHide m:val="on"/>
                        <m:ctrlPr>
                          <a:rPr lang="en-US" b="1" i="1" smtClean="0">
                            <a:solidFill>
                              <a:srgbClr val="0066CC"/>
                            </a:solidFill>
                            <a:latin typeface="Cambria Math" panose="02040503050406030204" pitchFamily="18" charset="0"/>
                          </a:rPr>
                        </m:ctrlPr>
                      </m:naryPr>
                      <m:sub>
                        <m:r>
                          <m:rPr>
                            <m:brk m:alnAt="7"/>
                          </m:rPr>
                          <a:rPr lang="en-US" b="1" i="1" smtClean="0">
                            <a:solidFill>
                              <a:srgbClr val="0066CC"/>
                            </a:solidFill>
                            <a:latin typeface="Cambria Math" panose="02040503050406030204" pitchFamily="18" charset="0"/>
                          </a:rPr>
                          <m:t>𝒙</m:t>
                        </m:r>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𝑻</m:t>
                        </m:r>
                      </m:sub>
                      <m:sup/>
                      <m:e>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𝒘</m:t>
                            </m:r>
                          </m:e>
                          <m:sub>
                            <m:r>
                              <a:rPr lang="en-US" b="1" i="1" smtClean="0">
                                <a:solidFill>
                                  <a:srgbClr val="0066CC"/>
                                </a:solidFill>
                                <a:latin typeface="Cambria Math" panose="02040503050406030204" pitchFamily="18" charset="0"/>
                              </a:rPr>
                              <m:t>𝒙</m:t>
                            </m:r>
                          </m:sub>
                        </m:sSub>
                      </m:e>
                    </m:nary>
                  </m:oMath>
                </a14:m>
                <a:r>
                  <a:rPr lang="en-US" b="1" dirty="0"/>
                  <a:t>       </a:t>
                </a:r>
                <a:r>
                  <a:rPr lang="en-US" dirty="0"/>
                  <a:t> total number of wins for teams in </a:t>
                </a:r>
                <a14:m>
                  <m:oMath xmlns:m="http://schemas.openxmlformats.org/officeDocument/2006/math">
                    <m:r>
                      <a:rPr lang="en-US" b="1" i="1" dirty="0" smtClean="0">
                        <a:solidFill>
                          <a:srgbClr val="0066CC"/>
                        </a:solidFill>
                        <a:latin typeface="Cambria Math" panose="02040503050406030204" pitchFamily="18" charset="0"/>
                      </a:rPr>
                      <m:t>𝑻</m:t>
                    </m:r>
                  </m:oMath>
                </a14:m>
                <a:endParaRPr lang="en-US" b="1" dirty="0">
                  <a:solidFill>
                    <a:srgbClr val="0066CC"/>
                  </a:solidFill>
                </a:endParaRPr>
              </a:p>
              <a:p>
                <a:pPr lvl="3">
                  <a:spcBef>
                    <a:spcPts val="1200"/>
                  </a:spcBef>
                </a:pPr>
                <a14:m>
                  <m:oMath xmlns:m="http://schemas.openxmlformats.org/officeDocument/2006/math">
                    <m:r>
                      <a:rPr lang="en-US" b="1" i="1" smtClean="0">
                        <a:solidFill>
                          <a:srgbClr val="0066CC"/>
                        </a:solidFill>
                        <a:latin typeface="Cambria Math" panose="02040503050406030204" pitchFamily="18" charset="0"/>
                      </a:rPr>
                      <m:t>𝒓</m:t>
                    </m:r>
                    <m:d>
                      <m:dPr>
                        <m:ctrlPr>
                          <a:rPr lang="en-US" b="1" i="1" smtClean="0">
                            <a:solidFill>
                              <a:srgbClr val="0066CC"/>
                            </a:solidFill>
                            <a:latin typeface="Cambria Math" panose="02040503050406030204" pitchFamily="18" charset="0"/>
                          </a:rPr>
                        </m:ctrlPr>
                      </m:dPr>
                      <m:e>
                        <m:r>
                          <a:rPr lang="en-US" b="1" i="1" smtClean="0">
                            <a:solidFill>
                              <a:srgbClr val="0066CC"/>
                            </a:solidFill>
                            <a:latin typeface="Cambria Math" panose="02040503050406030204" pitchFamily="18" charset="0"/>
                          </a:rPr>
                          <m:t>𝑻</m:t>
                        </m:r>
                      </m:e>
                    </m:d>
                    <m:r>
                      <a:rPr lang="en-US" b="1" i="1" smtClean="0">
                        <a:solidFill>
                          <a:srgbClr val="0066CC"/>
                        </a:solidFill>
                        <a:latin typeface="Cambria Math" panose="02040503050406030204" pitchFamily="18" charset="0"/>
                      </a:rPr>
                      <m:t>=</m:t>
                    </m:r>
                    <m:nary>
                      <m:naryPr>
                        <m:chr m:val="∑"/>
                        <m:supHide m:val="on"/>
                        <m:ctrlPr>
                          <a:rPr lang="en-US" b="1" i="1" smtClean="0">
                            <a:solidFill>
                              <a:srgbClr val="0066CC"/>
                            </a:solidFill>
                            <a:latin typeface="Cambria Math" panose="02040503050406030204" pitchFamily="18" charset="0"/>
                          </a:rPr>
                        </m:ctrlPr>
                      </m:naryPr>
                      <m:sub>
                        <m:d>
                          <m:dPr>
                            <m:begChr m:val="{"/>
                            <m:endChr m:val="}"/>
                            <m:ctrlPr>
                              <a:rPr lang="en-US" b="1" i="1" smtClean="0">
                                <a:solidFill>
                                  <a:srgbClr val="0066CC"/>
                                </a:solidFill>
                                <a:latin typeface="Cambria Math" panose="02040503050406030204" pitchFamily="18" charset="0"/>
                              </a:rPr>
                            </m:ctrlPr>
                          </m:dPr>
                          <m:e>
                            <m:r>
                              <a:rPr lang="en-US" b="1" i="1" smtClean="0">
                                <a:solidFill>
                                  <a:srgbClr val="0066CC"/>
                                </a:solidFill>
                                <a:latin typeface="Cambria Math" panose="02040503050406030204" pitchFamily="18" charset="0"/>
                              </a:rPr>
                              <m:t>𝒙</m:t>
                            </m:r>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𝒚</m:t>
                            </m:r>
                          </m:e>
                        </m:d>
                        <m:r>
                          <a:rPr lang="en-US" b="1" i="1" smtClean="0">
                            <a:solidFill>
                              <a:srgbClr val="0066CC"/>
                            </a:solidFill>
                            <a:latin typeface="Cambria Math" panose="02040503050406030204" pitchFamily="18" charset="0"/>
                          </a:rPr>
                          <m:t>⊆</m:t>
                        </m:r>
                        <m:r>
                          <a:rPr lang="en-US" b="1" i="1" smtClean="0">
                            <a:solidFill>
                              <a:srgbClr val="0066CC"/>
                            </a:solidFill>
                            <a:latin typeface="Cambria Math" panose="02040503050406030204" pitchFamily="18" charset="0"/>
                          </a:rPr>
                          <m:t>𝑻</m:t>
                        </m:r>
                      </m:sub>
                      <m:sup/>
                      <m:e>
                        <m:sSub>
                          <m:sSubPr>
                            <m:ctrlPr>
                              <a:rPr lang="en-US" b="1" i="1" smtClean="0">
                                <a:solidFill>
                                  <a:srgbClr val="0066CC"/>
                                </a:solidFill>
                                <a:latin typeface="Cambria Math" panose="02040503050406030204" pitchFamily="18" charset="0"/>
                              </a:rPr>
                            </m:ctrlPr>
                          </m:sSubPr>
                          <m:e>
                            <m:r>
                              <a:rPr lang="en-US" b="1" i="1" smtClean="0">
                                <a:solidFill>
                                  <a:srgbClr val="0066CC"/>
                                </a:solidFill>
                                <a:latin typeface="Cambria Math" panose="02040503050406030204" pitchFamily="18" charset="0"/>
                              </a:rPr>
                              <m:t>𝒓</m:t>
                            </m:r>
                          </m:e>
                          <m:sub>
                            <m:r>
                              <a:rPr lang="en-US" b="1" i="1" smtClean="0">
                                <a:solidFill>
                                  <a:srgbClr val="0066CC"/>
                                </a:solidFill>
                                <a:latin typeface="Cambria Math" panose="02040503050406030204" pitchFamily="18" charset="0"/>
                              </a:rPr>
                              <m:t>𝒙𝒚</m:t>
                            </m:r>
                          </m:sub>
                        </m:sSub>
                      </m:e>
                    </m:nary>
                  </m:oMath>
                </a14:m>
                <a:r>
                  <a:rPr lang="en-US" b="1" dirty="0"/>
                  <a:t>   </a:t>
                </a:r>
                <a:r>
                  <a:rPr lang="en-US" dirty="0"/>
                  <a:t>total remaining games between teams in </a:t>
                </a:r>
                <a14:m>
                  <m:oMath xmlns:m="http://schemas.openxmlformats.org/officeDocument/2006/math">
                    <m:r>
                      <a:rPr lang="en-US" b="1" i="1" dirty="0" smtClean="0">
                        <a:solidFill>
                          <a:srgbClr val="0066CC"/>
                        </a:solidFill>
                        <a:latin typeface="Cambria Math" panose="02040503050406030204" pitchFamily="18" charset="0"/>
                      </a:rPr>
                      <m:t>𝑻</m:t>
                    </m:r>
                  </m:oMath>
                </a14:m>
                <a:endParaRPr lang="en-US" b="1" dirty="0">
                  <a:solidFill>
                    <a:srgbClr val="0066CC"/>
                  </a:solidFill>
                </a:endParaRPr>
              </a:p>
              <a:p>
                <a:pPr marL="914400" lvl="2" indent="0">
                  <a:spcBef>
                    <a:spcPts val="1200"/>
                  </a:spcBef>
                  <a:buNone/>
                </a:pPr>
                <a:r>
                  <a:rPr lang="en-US" sz="2400" dirty="0"/>
                  <a:t>We say that </a:t>
                </a:r>
                <a14:m>
                  <m:oMath xmlns:m="http://schemas.openxmlformats.org/officeDocument/2006/math">
                    <m:r>
                      <a:rPr lang="en-US" sz="2400" b="1" i="1" dirty="0" smtClean="0">
                        <a:solidFill>
                          <a:srgbClr val="0066CC"/>
                        </a:solidFill>
                        <a:latin typeface="Cambria Math" panose="02040503050406030204" pitchFamily="18" charset="0"/>
                      </a:rPr>
                      <m:t>𝑻</m:t>
                    </m:r>
                  </m:oMath>
                </a14:m>
                <a:r>
                  <a:rPr lang="en-US" sz="2400" dirty="0"/>
                  <a:t> </a:t>
                </a:r>
                <a:r>
                  <a:rPr lang="en-US" sz="2400" dirty="0">
                    <a:solidFill>
                      <a:srgbClr val="C00000"/>
                    </a:solidFill>
                  </a:rPr>
                  <a:t>eliminates team</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𝒛</m:t>
                    </m:r>
                  </m:oMath>
                </a14:m>
                <a:r>
                  <a:rPr lang="en-US" sz="2400" dirty="0"/>
                  <a:t> </a:t>
                </a:r>
                <a:r>
                  <a:rPr lang="en-US" sz="2400" dirty="0" err="1"/>
                  <a:t>iff</a:t>
                </a:r>
                <a:r>
                  <a:rPr lang="en-US" sz="2400" dirty="0"/>
                  <a:t>   </a:t>
                </a:r>
                <a14:m>
                  <m:oMath xmlns:m="http://schemas.openxmlformats.org/officeDocument/2006/math">
                    <m:f>
                      <m:fPr>
                        <m:ctrlPr>
                          <a:rPr lang="en-US" sz="2400" b="1" i="1" smtClean="0">
                            <a:solidFill>
                              <a:srgbClr val="0066CC"/>
                            </a:solidFill>
                            <a:latin typeface="Cambria Math" panose="02040503050406030204" pitchFamily="18" charset="0"/>
                          </a:rPr>
                        </m:ctrlPr>
                      </m:fPr>
                      <m:num>
                        <m:r>
                          <a:rPr lang="en-US" sz="2400" b="1" i="1" smtClean="0">
                            <a:solidFill>
                              <a:srgbClr val="0066CC"/>
                            </a:solidFill>
                            <a:latin typeface="Cambria Math" panose="02040503050406030204" pitchFamily="18" charset="0"/>
                          </a:rPr>
                          <m:t>𝒘</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𝑻</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𝒓</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𝑻</m:t>
                        </m:r>
                        <m:r>
                          <a:rPr lang="en-US" sz="2400" b="1" i="1" smtClean="0">
                            <a:solidFill>
                              <a:srgbClr val="0066CC"/>
                            </a:solidFill>
                            <a:latin typeface="Cambria Math" panose="02040503050406030204" pitchFamily="18" charset="0"/>
                          </a:rPr>
                          <m:t>)</m:t>
                        </m:r>
                      </m:num>
                      <m:den>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𝑻</m:t>
                        </m:r>
                        <m:r>
                          <a:rPr lang="en-US" sz="2400" b="1" i="1" smtClean="0">
                            <a:solidFill>
                              <a:srgbClr val="0066CC"/>
                            </a:solidFill>
                            <a:latin typeface="Cambria Math" panose="02040503050406030204" pitchFamily="18" charset="0"/>
                          </a:rPr>
                          <m:t>|</m:t>
                        </m:r>
                      </m:den>
                    </m:f>
                    <m:r>
                      <a:rPr lang="en-US" sz="2400" b="1" i="0" smtClean="0">
                        <a:solidFill>
                          <a:srgbClr val="0066CC"/>
                        </a:solidFill>
                        <a:latin typeface="Cambria Math" panose="02040503050406030204" pitchFamily="18" charset="0"/>
                      </a:rPr>
                      <m:t>&gt;</m:t>
                    </m:r>
                    <m:sSub>
                      <m:sSubPr>
                        <m:ctrlPr>
                          <a:rPr lang="en-US" sz="2400" b="1" i="1" smtClean="0">
                            <a:solidFill>
                              <a:srgbClr val="0066CC"/>
                            </a:solidFill>
                            <a:latin typeface="Cambria Math" panose="02040503050406030204" pitchFamily="18" charset="0"/>
                          </a:rPr>
                        </m:ctrlPr>
                      </m:sSubPr>
                      <m:e>
                        <m:r>
                          <a:rPr lang="en-US" sz="2400" b="1" i="1" smtClean="0">
                            <a:solidFill>
                              <a:srgbClr val="0066CC"/>
                            </a:solidFill>
                            <a:latin typeface="Cambria Math" panose="02040503050406030204" pitchFamily="18" charset="0"/>
                          </a:rPr>
                          <m:t>𝒘</m:t>
                        </m:r>
                      </m:e>
                      <m:sub>
                        <m:r>
                          <a:rPr lang="en-US" sz="2400" b="1" i="1" smtClean="0">
                            <a:solidFill>
                              <a:srgbClr val="0066CC"/>
                            </a:solidFill>
                            <a:latin typeface="Cambria Math" panose="02040503050406030204" pitchFamily="18" charset="0"/>
                          </a:rPr>
                          <m:t>𝒛</m:t>
                        </m:r>
                      </m:sub>
                    </m:sSub>
                    <m:r>
                      <a:rPr lang="en-US" sz="2400" b="1" i="1" smtClean="0">
                        <a:solidFill>
                          <a:srgbClr val="0066CC"/>
                        </a:solidFill>
                        <a:latin typeface="Cambria Math" panose="02040503050406030204" pitchFamily="18" charset="0"/>
                      </a:rPr>
                      <m:t>+</m:t>
                    </m:r>
                    <m:sSub>
                      <m:sSubPr>
                        <m:ctrlPr>
                          <a:rPr lang="en-US" sz="2400" b="1" i="1" smtClean="0">
                            <a:solidFill>
                              <a:srgbClr val="0066CC"/>
                            </a:solidFill>
                            <a:latin typeface="Cambria Math" panose="02040503050406030204" pitchFamily="18" charset="0"/>
                          </a:rPr>
                        </m:ctrlPr>
                      </m:sSubPr>
                      <m:e>
                        <m:r>
                          <a:rPr lang="en-US" sz="2400" b="1" i="1" smtClean="0">
                            <a:solidFill>
                              <a:srgbClr val="0066CC"/>
                            </a:solidFill>
                            <a:latin typeface="Cambria Math" panose="02040503050406030204" pitchFamily="18" charset="0"/>
                          </a:rPr>
                          <m:t>𝒓</m:t>
                        </m:r>
                      </m:e>
                      <m:sub>
                        <m:r>
                          <a:rPr lang="en-US" sz="2400" b="1" i="1" smtClean="0">
                            <a:solidFill>
                              <a:srgbClr val="0066CC"/>
                            </a:solidFill>
                            <a:latin typeface="Cambria Math" panose="02040503050406030204" pitchFamily="18" charset="0"/>
                          </a:rPr>
                          <m:t>𝒛</m:t>
                        </m:r>
                      </m:sub>
                    </m:sSub>
                  </m:oMath>
                </a14:m>
                <a:r>
                  <a:rPr lang="en-US" sz="2400" dirty="0"/>
                  <a:t> since an average  team in </a:t>
                </a:r>
                <a14:m>
                  <m:oMath xmlns:m="http://schemas.openxmlformats.org/officeDocument/2006/math">
                    <m:r>
                      <a:rPr lang="en-US" sz="2400" b="1" i="1" dirty="0" smtClean="0">
                        <a:solidFill>
                          <a:srgbClr val="0066CC"/>
                        </a:solidFill>
                        <a:latin typeface="Cambria Math" panose="02040503050406030204" pitchFamily="18" charset="0"/>
                      </a:rPr>
                      <m:t>𝑻</m:t>
                    </m:r>
                  </m:oMath>
                </a14:m>
                <a:r>
                  <a:rPr lang="en-US" sz="2400" dirty="0"/>
                  <a:t> will win more than </a:t>
                </a:r>
                <a14:m>
                  <m:oMath xmlns:m="http://schemas.openxmlformats.org/officeDocument/2006/math">
                    <m:sSub>
                      <m:sSubPr>
                        <m:ctrlPr>
                          <a:rPr lang="en-US" sz="2400" b="1" i="1">
                            <a:solidFill>
                              <a:srgbClr val="0066CC"/>
                            </a:solidFill>
                            <a:latin typeface="Cambria Math" panose="02040503050406030204" pitchFamily="18" charset="0"/>
                          </a:rPr>
                        </m:ctrlPr>
                      </m:sSubPr>
                      <m:e>
                        <m:r>
                          <a:rPr lang="en-US" sz="2400" b="1" i="1">
                            <a:solidFill>
                              <a:srgbClr val="0066CC"/>
                            </a:solidFill>
                            <a:latin typeface="Cambria Math" panose="02040503050406030204" pitchFamily="18" charset="0"/>
                          </a:rPr>
                          <m:t>𝒘</m:t>
                        </m:r>
                      </m:e>
                      <m:sub>
                        <m:r>
                          <a:rPr lang="en-US" sz="2400" b="1" i="1" smtClean="0">
                            <a:solidFill>
                              <a:srgbClr val="0066CC"/>
                            </a:solidFill>
                            <a:latin typeface="Cambria Math" panose="02040503050406030204" pitchFamily="18" charset="0"/>
                          </a:rPr>
                          <m:t>𝒛</m:t>
                        </m:r>
                      </m:sub>
                    </m:sSub>
                    <m:r>
                      <a:rPr lang="en-US" sz="2400" b="1" i="1">
                        <a:solidFill>
                          <a:srgbClr val="0066CC"/>
                        </a:solidFill>
                        <a:latin typeface="Cambria Math" panose="02040503050406030204" pitchFamily="18" charset="0"/>
                      </a:rPr>
                      <m:t>+</m:t>
                    </m:r>
                    <m:sSub>
                      <m:sSubPr>
                        <m:ctrlPr>
                          <a:rPr lang="en-US" sz="2400" b="1" i="1">
                            <a:solidFill>
                              <a:srgbClr val="0066CC"/>
                            </a:solidFill>
                            <a:latin typeface="Cambria Math" panose="02040503050406030204" pitchFamily="18" charset="0"/>
                          </a:rPr>
                        </m:ctrlPr>
                      </m:sSubPr>
                      <m:e>
                        <m:r>
                          <a:rPr lang="en-US" sz="2400" b="1" i="1">
                            <a:solidFill>
                              <a:srgbClr val="0066CC"/>
                            </a:solidFill>
                            <a:latin typeface="Cambria Math" panose="02040503050406030204" pitchFamily="18" charset="0"/>
                          </a:rPr>
                          <m:t>𝒓</m:t>
                        </m:r>
                      </m:e>
                      <m:sub>
                        <m:r>
                          <a:rPr lang="en-US" sz="2400" b="1" i="1" smtClean="0">
                            <a:solidFill>
                              <a:srgbClr val="0066CC"/>
                            </a:solidFill>
                            <a:latin typeface="Cambria Math" panose="02040503050406030204" pitchFamily="18" charset="0"/>
                          </a:rPr>
                          <m:t>𝒛</m:t>
                        </m:r>
                      </m:sub>
                    </m:sSub>
                  </m:oMath>
                </a14:m>
                <a:r>
                  <a:rPr lang="en-US" sz="2400" dirty="0"/>
                  <a:t> games.</a:t>
                </a:r>
                <a:endParaRPr lang="en-US" sz="1000" dirty="0"/>
              </a:p>
              <a:p>
                <a:pPr marL="0" indent="0">
                  <a:spcBef>
                    <a:spcPts val="1200"/>
                  </a:spcBef>
                  <a:buNone/>
                </a:pPr>
                <a:r>
                  <a:rPr lang="en-US" sz="2800" b="1" dirty="0">
                    <a:solidFill>
                      <a:srgbClr val="695082"/>
                    </a:solidFill>
                  </a:rPr>
                  <a:t>Theorem</a:t>
                </a:r>
                <a:r>
                  <a:rPr lang="en-US" sz="2400" b="1" dirty="0">
                    <a:solidFill>
                      <a:srgbClr val="0066CC"/>
                    </a:solidFill>
                  </a:rPr>
                  <a:t> </a:t>
                </a:r>
                <a:r>
                  <a:rPr lang="en-US" sz="2400" dirty="0">
                    <a:solidFill>
                      <a:srgbClr val="0066CC"/>
                    </a:solidFill>
                  </a:rPr>
                  <a:t>[Hoffman-Rivlin 1967]:</a:t>
                </a:r>
                <a:r>
                  <a:rPr lang="en-US" sz="2000" dirty="0"/>
                  <a:t>  </a:t>
                </a:r>
                <a:r>
                  <a:rPr lang="en-US" sz="2400" dirty="0"/>
                  <a:t>Team </a:t>
                </a:r>
                <a14:m>
                  <m:oMath xmlns:m="http://schemas.openxmlformats.org/officeDocument/2006/math">
                    <m:r>
                      <a:rPr lang="en-US" sz="2400" b="1" i="1" dirty="0" smtClean="0">
                        <a:solidFill>
                          <a:srgbClr val="0066CC"/>
                        </a:solidFill>
                        <a:latin typeface="Cambria Math" panose="02040503050406030204" pitchFamily="18" charset="0"/>
                      </a:rPr>
                      <m:t>𝒛</m:t>
                    </m:r>
                  </m:oMath>
                </a14:m>
                <a:r>
                  <a:rPr lang="en-US" sz="2400" dirty="0"/>
                  <a:t> is eliminated 					</a:t>
                </a:r>
                <a:r>
                  <a:rPr lang="en-US" sz="2400" b="1" dirty="0">
                    <a:solidFill>
                      <a:srgbClr val="0066CC"/>
                    </a:solidFill>
                    <a:latin typeface="Cambria Math" panose="02040503050406030204" pitchFamily="18" charset="0"/>
                    <a:ea typeface="Cambria Math" panose="02040503050406030204" pitchFamily="18" charset="0"/>
                  </a:rPr>
                  <a:t>⇔</a:t>
                </a:r>
                <a:r>
                  <a:rPr lang="en-US" sz="2400" dirty="0"/>
                  <a:t> there is some set </a:t>
                </a:r>
                <a14:m>
                  <m:oMath xmlns:m="http://schemas.openxmlformats.org/officeDocument/2006/math">
                    <m:r>
                      <a:rPr lang="en-US" sz="2400" b="1" i="1" dirty="0" smtClean="0">
                        <a:solidFill>
                          <a:srgbClr val="0066CC"/>
                        </a:solidFill>
                        <a:latin typeface="Cambria Math" panose="02040503050406030204" pitchFamily="18" charset="0"/>
                      </a:rPr>
                      <m:t>𝑻</m:t>
                    </m:r>
                  </m:oMath>
                </a14:m>
                <a:r>
                  <a:rPr lang="en-US" sz="2400" dirty="0"/>
                  <a:t> of teams that eliminates </a:t>
                </a:r>
                <a14:m>
                  <m:oMath xmlns:m="http://schemas.openxmlformats.org/officeDocument/2006/math">
                    <m:r>
                      <a:rPr lang="en-US" sz="2400" b="1" i="1" dirty="0" smtClean="0">
                        <a:solidFill>
                          <a:srgbClr val="0066CC"/>
                        </a:solidFill>
                        <a:latin typeface="Cambria Math" panose="02040503050406030204" pitchFamily="18" charset="0"/>
                      </a:rPr>
                      <m:t>𝒛</m:t>
                    </m:r>
                  </m:oMath>
                </a14:m>
                <a:r>
                  <a:rPr lang="en-US" sz="2400" dirty="0"/>
                  <a:t> (as defined above).</a:t>
                </a:r>
              </a:p>
              <a:p>
                <a:pPr marL="0" indent="0">
                  <a:spcBef>
                    <a:spcPts val="1200"/>
                  </a:spcBef>
                  <a:buNone/>
                </a:pPr>
                <a:endParaRPr lang="en-US" sz="100" dirty="0">
                  <a:solidFill>
                    <a:srgbClr val="006600"/>
                  </a:solidFill>
                </a:endParaRPr>
              </a:p>
              <a:p>
                <a:pPr marL="0" indent="0">
                  <a:spcBef>
                    <a:spcPts val="0"/>
                  </a:spcBef>
                  <a:buNone/>
                </a:pPr>
                <a:r>
                  <a:rPr lang="en-US" sz="2400" b="1" dirty="0">
                    <a:solidFill>
                      <a:srgbClr val="006600"/>
                    </a:solidFill>
                  </a:rPr>
                  <a:t>Proof:   </a:t>
                </a:r>
                <a:r>
                  <a:rPr lang="en-US" sz="2400" b="1" dirty="0">
                    <a:solidFill>
                      <a:srgbClr val="006600"/>
                    </a:solidFill>
                    <a:latin typeface="Cambria Math" panose="02040503050406030204" pitchFamily="18" charset="0"/>
                    <a:ea typeface="Cambria Math" panose="02040503050406030204" pitchFamily="18" charset="0"/>
                  </a:rPr>
                  <a:t>⇐</a:t>
                </a:r>
                <a:r>
                  <a:rPr lang="en-US" sz="2400" b="1" dirty="0">
                    <a:solidFill>
                      <a:srgbClr val="0066CC"/>
                    </a:solidFill>
                    <a:latin typeface="Cambria Math" panose="02040503050406030204" pitchFamily="18" charset="0"/>
                    <a:ea typeface="Cambria Math" panose="02040503050406030204" pitchFamily="18" charset="0"/>
                  </a:rPr>
                  <a:t> </a:t>
                </a:r>
                <a:r>
                  <a:rPr lang="en-US" sz="2400" dirty="0">
                    <a:latin typeface="Calibri" panose="020F0502020204030204" pitchFamily="34" charset="0"/>
                    <a:ea typeface="Calibri" panose="020F0502020204030204" pitchFamily="34" charset="0"/>
                    <a:cs typeface="Calibri" panose="020F0502020204030204" pitchFamily="34" charset="0"/>
                  </a:rPr>
                  <a:t>Shown above</a:t>
                </a:r>
                <a:endParaRPr lang="en-US" sz="2400" dirty="0"/>
              </a:p>
              <a:p>
                <a:pPr marL="0" indent="0">
                  <a:spcBef>
                    <a:spcPts val="600"/>
                  </a:spcBef>
                  <a:buNone/>
                </a:pPr>
                <a:r>
                  <a:rPr lang="en-US" sz="2400" b="1" dirty="0">
                    <a:solidFill>
                      <a:srgbClr val="006600"/>
                    </a:solidFill>
                    <a:latin typeface="Cambria Math" panose="02040503050406030204" pitchFamily="18" charset="0"/>
                    <a:ea typeface="Cambria Math" panose="02040503050406030204" pitchFamily="18" charset="0"/>
                  </a:rPr>
                  <a:t>	 ⇒</a:t>
                </a:r>
                <a:r>
                  <a:rPr lang="en-US" sz="2400" b="1" dirty="0">
                    <a:solidFill>
                      <a:srgbClr val="006600"/>
                    </a:solidFill>
                  </a:rPr>
                  <a:t> </a:t>
                </a:r>
                <a:r>
                  <a:rPr lang="en-US" sz="2400" dirty="0"/>
                  <a:t>Choose </a:t>
                </a:r>
                <a14:m>
                  <m:oMath xmlns:m="http://schemas.openxmlformats.org/officeDocument/2006/math">
                    <m:r>
                      <a:rPr lang="en-US" sz="2400" b="1" i="1" dirty="0" smtClean="0">
                        <a:solidFill>
                          <a:srgbClr val="0066CC"/>
                        </a:solidFill>
                        <a:latin typeface="Cambria Math" panose="02040503050406030204" pitchFamily="18" charset="0"/>
                      </a:rPr>
                      <m:t>𝑻</m:t>
                    </m:r>
                  </m:oMath>
                </a14:m>
                <a:r>
                  <a:rPr lang="en-US" sz="2400" dirty="0"/>
                  <a:t> to be the set of teams on the source side of the min cut...</a:t>
                </a:r>
                <a:endParaRPr lang="en-US" sz="2800" dirty="0"/>
              </a:p>
              <a:p>
                <a:pPr lvl="3">
                  <a:spcBef>
                    <a:spcPts val="1200"/>
                  </a:spcBef>
                </a:pPr>
                <a:endParaRPr lang="en-US" b="1" dirty="0"/>
              </a:p>
              <a:p>
                <a:pPr lvl="3"/>
                <a:endParaRPr lang="en-US" b="1" dirty="0"/>
              </a:p>
            </p:txBody>
          </p:sp>
        </mc:Choice>
        <mc:Fallback>
          <p:sp>
            <p:nvSpPr>
              <p:cNvPr id="3" name="Content Placeholder 2">
                <a:extLst>
                  <a:ext uri="{FF2B5EF4-FFF2-40B4-BE49-F238E27FC236}">
                    <a16:creationId xmlns:a16="http://schemas.microsoft.com/office/drawing/2014/main" id="{E744512D-E2A6-4F3F-BA51-537BC758CA2C}"/>
                  </a:ext>
                </a:extLst>
              </p:cNvPr>
              <p:cNvSpPr>
                <a:spLocks noGrp="1" noRot="1" noChangeAspect="1" noMove="1" noResize="1" noEditPoints="1" noAdjustHandles="1" noChangeArrowheads="1" noChangeShapeType="1" noTextEdit="1"/>
              </p:cNvSpPr>
              <p:nvPr>
                <p:ph idx="1"/>
              </p:nvPr>
            </p:nvSpPr>
            <p:spPr>
              <a:xfrm>
                <a:off x="628649" y="1875961"/>
                <a:ext cx="10671409" cy="5200045"/>
              </a:xfrm>
              <a:blipFill>
                <a:blip r:embed="rId2"/>
                <a:stretch>
                  <a:fillRect l="-1142" t="-199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3157C73-7BF4-4667-8798-FADCF2E63A5D}"/>
              </a:ext>
            </a:extLst>
          </p:cNvPr>
          <p:cNvSpPr>
            <a:spLocks noGrp="1"/>
          </p:cNvSpPr>
          <p:nvPr>
            <p:ph type="sldNum" sz="quarter" idx="12"/>
          </p:nvPr>
        </p:nvSpPr>
        <p:spPr/>
        <p:txBody>
          <a:bodyPr/>
          <a:lstStyle/>
          <a:p>
            <a:fld id="{859767C1-1CFC-4BF3-A3D8-E4104FCBBC17}" type="slidenum">
              <a:rPr lang="en-US" smtClean="0"/>
              <a:pPr/>
              <a:t>27</a:t>
            </a:fld>
            <a:endParaRPr lang="en-US" dirty="0"/>
          </a:p>
        </p:txBody>
      </p:sp>
    </p:spTree>
    <p:extLst>
      <p:ext uri="{BB962C8B-B14F-4D97-AF65-F5344CB8AC3E}">
        <p14:creationId xmlns:p14="http://schemas.microsoft.com/office/powerpoint/2010/main" val="33134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a:extLst>
              <a:ext uri="{FF2B5EF4-FFF2-40B4-BE49-F238E27FC236}">
                <a16:creationId xmlns:a16="http://schemas.microsoft.com/office/drawing/2014/main" id="{CDCAF0B6-2ADD-4FA4-8F12-C503C78B466A}"/>
              </a:ext>
            </a:extLst>
          </p:cNvPr>
          <p:cNvSpPr>
            <a:spLocks noGrp="1" noChangeArrowheads="1"/>
          </p:cNvSpPr>
          <p:nvPr>
            <p:ph type="title"/>
          </p:nvPr>
        </p:nvSpPr>
        <p:spPr/>
        <p:txBody>
          <a:bodyPr>
            <a:normAutofit/>
          </a:bodyPr>
          <a:lstStyle/>
          <a:p>
            <a:r>
              <a:rPr lang="en-US" altLang="en-US"/>
              <a:t>Baseball Elimination:  Explanation for Sports Writers</a:t>
            </a:r>
          </a:p>
        </p:txBody>
      </p:sp>
      <mc:AlternateContent xmlns:mc="http://schemas.openxmlformats.org/markup-compatibility/2006">
        <mc:Choice xmlns:a14="http://schemas.microsoft.com/office/drawing/2010/main" Requires="a14">
          <p:sp>
            <p:nvSpPr>
              <p:cNvPr id="705539" name="Rectangle 3">
                <a:extLst>
                  <a:ext uri="{FF2B5EF4-FFF2-40B4-BE49-F238E27FC236}">
                    <a16:creationId xmlns:a16="http://schemas.microsoft.com/office/drawing/2014/main" id="{2BDDA83A-4265-4F1D-94D6-472409099A11}"/>
                  </a:ext>
                </a:extLst>
              </p:cNvPr>
              <p:cNvSpPr>
                <a:spLocks noGrp="1" noChangeArrowheads="1"/>
              </p:cNvSpPr>
              <p:nvPr>
                <p:ph type="body" idx="1"/>
              </p:nvPr>
            </p:nvSpPr>
            <p:spPr>
              <a:xfrm>
                <a:off x="628649" y="1578253"/>
                <a:ext cx="11143048" cy="5200045"/>
              </a:xfrm>
            </p:spPr>
            <p:txBody>
              <a:bodyPr/>
              <a:lstStyle/>
              <a:p>
                <a:pPr marL="0" indent="0">
                  <a:buNone/>
                </a:pPr>
                <a:r>
                  <a:rPr lang="en-US" altLang="en-US" sz="2400" dirty="0"/>
                  <a:t>Proof of </a:t>
                </a:r>
                <a:r>
                  <a:rPr lang="en-US" altLang="en-US" sz="2400" dirty="0">
                    <a:latin typeface="Cambria Math" panose="02040503050406030204" pitchFamily="18" charset="0"/>
                    <a:ea typeface="Cambria Math" panose="02040503050406030204" pitchFamily="18" charset="0"/>
                  </a:rPr>
                  <a:t>⇒</a:t>
                </a:r>
                <a:r>
                  <a:rPr lang="en-US" altLang="en-US" sz="2400" dirty="0"/>
                  <a:t>: Assume that </a:t>
                </a:r>
                <a14:m>
                  <m:oMath xmlns:m="http://schemas.openxmlformats.org/officeDocument/2006/math">
                    <m:r>
                      <a:rPr lang="en-US" altLang="en-US" sz="2400" b="1" i="1" dirty="0" smtClean="0">
                        <a:solidFill>
                          <a:srgbClr val="0066CC"/>
                        </a:solidFill>
                        <a:latin typeface="Cambria Math" panose="02040503050406030204" pitchFamily="18" charset="0"/>
                      </a:rPr>
                      <m:t>𝒛</m:t>
                    </m:r>
                  </m:oMath>
                </a14:m>
                <a:r>
                  <a:rPr lang="en-US" altLang="en-US" sz="2400" dirty="0"/>
                  <a:t> is eliminated</a:t>
                </a:r>
              </a:p>
              <a:p>
                <a:pPr marL="457200" lvl="1" indent="0">
                  <a:buNone/>
                </a:pPr>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𝑻</m:t>
                    </m:r>
                  </m:oMath>
                </a14:m>
                <a:r>
                  <a:rPr lang="en-US" altLang="en-US" sz="2400" dirty="0"/>
                  <a:t> = team nodes in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for minimum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&lt;</m:t>
                    </m:r>
                    <m:nary>
                      <m:naryPr>
                        <m:chr m:val="∑"/>
                        <m:supHide m:val="on"/>
                        <m:ctrlPr>
                          <a:rPr lang="en-US" altLang="en-US" sz="2400" b="1" i="1" dirty="0">
                            <a:solidFill>
                              <a:srgbClr val="0066CC"/>
                            </a:solidFill>
                            <a:latin typeface="Cambria Math" panose="02040503050406030204" pitchFamily="18" charset="0"/>
                            <a:sym typeface="Symbol" panose="05050102010706020507" pitchFamily="18" charset="2"/>
                          </a:rPr>
                        </m:ctrlPr>
                      </m:naryPr>
                      <m:sub>
                        <m:r>
                          <a:rPr lang="en-US" altLang="en-US" sz="2400" b="1" i="1" dirty="0">
                            <a:solidFill>
                              <a:srgbClr val="0066CC"/>
                            </a:solidFill>
                            <a:latin typeface="Cambria Math" panose="02040503050406030204" pitchFamily="18" charset="0"/>
                            <a:sym typeface="Symbol" panose="05050102010706020507" pitchFamily="18" charset="2"/>
                          </a:rPr>
                          <m:t>𝒙𝒚</m:t>
                        </m:r>
                      </m:sub>
                      <m:sup/>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𝒓</m:t>
                            </m:r>
                          </m:e>
                          <m:sub>
                            <m:r>
                              <a:rPr lang="en-US" altLang="en-US" sz="2400" b="1" i="1" dirty="0">
                                <a:solidFill>
                                  <a:srgbClr val="0066CC"/>
                                </a:solidFill>
                                <a:latin typeface="Cambria Math" panose="02040503050406030204" pitchFamily="18" charset="0"/>
                                <a:sym typeface="Symbol" panose="05050102010706020507" pitchFamily="18" charset="2"/>
                              </a:rPr>
                              <m:t>𝒙𝒚</m:t>
                            </m:r>
                          </m:sub>
                        </m:sSub>
                      </m:e>
                    </m:nary>
                  </m:oMath>
                </a14:m>
                <a:r>
                  <a:rPr lang="en-US" altLang="en-US" sz="2400" dirty="0">
                    <a:sym typeface="Symbol" panose="05050102010706020507" pitchFamily="18" charset="2"/>
                  </a:rPr>
                  <a:t>.</a:t>
                </a:r>
              </a:p>
              <a:p>
                <a:pPr marL="457200" lvl="1" indent="0">
                  <a:buNone/>
                </a:pPr>
                <a:r>
                  <a:rPr lang="en-US" altLang="en-US" sz="2400" b="1" dirty="0">
                    <a:solidFill>
                      <a:srgbClr val="006600"/>
                    </a:solidFill>
                  </a:rPr>
                  <a:t>Claim: </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𝒙</m:t>
                    </m:r>
                    <m:r>
                      <m:rPr>
                        <m:nor/>
                      </m:rPr>
                      <a:rPr lang="en-US" altLang="en-US" sz="2400" dirty="0"/>
                      <m:t>−</m:t>
                    </m:r>
                    <m:r>
                      <a:rPr lang="en-US" altLang="en-US" sz="2400" b="1" i="1" dirty="0" err="1">
                        <a:solidFill>
                          <a:srgbClr val="0066CC"/>
                        </a:solidFill>
                        <a:latin typeface="Cambria Math" panose="02040503050406030204" pitchFamily="18" charset="0"/>
                      </a:rPr>
                      <m:t>𝒚</m:t>
                    </m:r>
                    <m:r>
                      <a:rPr lang="en-US" altLang="en-US" sz="2400" b="0"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sym typeface="Symbol" panose="05050102010706020507" pitchFamily="18" charset="2"/>
                  </a:rPr>
                  <a:t>  </a:t>
                </a:r>
                <a:r>
                  <a:rPr lang="en-US" sz="2400" b="1" dirty="0">
                    <a:solidFill>
                      <a:srgbClr val="0066CC"/>
                    </a:solidFill>
                    <a:latin typeface="Cambria Math" panose="02040503050406030204" pitchFamily="18" charset="0"/>
                    <a:ea typeface="Cambria Math" panose="02040503050406030204" pitchFamily="18" charset="0"/>
                  </a:rPr>
                  <a:t>⇔</a:t>
                </a:r>
                <a:r>
                  <a:rPr lang="en-US" altLang="en-US" sz="2400" dirty="0">
                    <a:sym typeface="Symbol" panose="05050102010706020507" pitchFamily="18" charset="2"/>
                  </a:rPr>
                  <a:t>  both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𝒙</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oMath>
                </a14:m>
                <a:r>
                  <a:rPr lang="en-US" altLang="en-US" sz="2400" dirty="0">
                    <a:sym typeface="Symbol" panose="05050102010706020507" pitchFamily="18" charset="2"/>
                  </a:rPr>
                  <a:t> and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𝒚</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oMath>
                </a14:m>
                <a:r>
                  <a:rPr lang="en-US" altLang="en-US" sz="2400" dirty="0">
                    <a:sym typeface="Symbol" panose="05050102010706020507" pitchFamily="18" charset="2"/>
                  </a:rPr>
                  <a:t> (equivalently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𝒙</m:t>
                    </m:r>
                    <m:r>
                      <a:rPr lang="en-US" altLang="en-US" sz="2400" b="1"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 and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𝒚</m:t>
                    </m:r>
                    <m:r>
                      <a:rPr lang="en-US" altLang="en-US" sz="2400" b="1"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a:t>
                </a:r>
              </a:p>
              <a:p>
                <a:pPr lvl="2"/>
                <a:r>
                  <a:rPr lang="en-US" altLang="en-US" sz="2400" dirty="0">
                    <a:sym typeface="Symbol" panose="05050102010706020507" pitchFamily="18" charset="2"/>
                  </a:rPr>
                  <a:t>infinite capacity edges ensure that if </a:t>
                </a:r>
                <a14:m>
                  <m:oMath xmlns:m="http://schemas.openxmlformats.org/officeDocument/2006/math">
                    <m:r>
                      <a:rPr lang="en-US" altLang="en-US" sz="2400" b="1" i="1" dirty="0" smtClean="0">
                        <a:solidFill>
                          <a:srgbClr val="0066CC"/>
                        </a:solidFill>
                        <a:latin typeface="Cambria Math" panose="02040503050406030204" pitchFamily="18" charset="0"/>
                      </a:rPr>
                      <m:t>𝒙</m:t>
                    </m:r>
                    <m:r>
                      <m:rPr>
                        <m:nor/>
                      </m:rPr>
                      <a:rPr lang="en-US" altLang="en-US" sz="2400" dirty="0"/>
                      <m:t>−</m:t>
                    </m:r>
                    <m:r>
                      <a:rPr lang="en-US" altLang="en-US" sz="2400" b="1" i="1" dirty="0" err="1">
                        <a:solidFill>
                          <a:srgbClr val="0066CC"/>
                        </a:solidFill>
                        <a:latin typeface="Cambria Math" panose="02040503050406030204" pitchFamily="18" charset="0"/>
                      </a:rPr>
                      <m:t>𝒚</m:t>
                    </m:r>
                    <m:r>
                      <a:rPr lang="en-US" altLang="en-US" sz="2400" b="0"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sym typeface="Symbol" panose="05050102010706020507" pitchFamily="18" charset="2"/>
                  </a:rPr>
                  <a:t> then </a:t>
                </a:r>
                <a14:m>
                  <m:oMath xmlns:m="http://schemas.openxmlformats.org/officeDocument/2006/math">
                    <m:r>
                      <a:rPr lang="en-US" altLang="en-US" sz="2400" b="1" i="1" dirty="0" smtClean="0">
                        <a:solidFill>
                          <a:srgbClr val="0066CC"/>
                        </a:solidFill>
                        <a:latin typeface="Cambria Math" panose="02040503050406030204" pitchFamily="18" charset="0"/>
                      </a:rPr>
                      <m:t>𝒙</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𝑨</m:t>
                    </m:r>
                  </m:oMath>
                </a14:m>
                <a:r>
                  <a:rPr lang="en-US" altLang="en-US" sz="2400" dirty="0">
                    <a:sym typeface="Symbol" panose="05050102010706020507" pitchFamily="18" charset="2"/>
                  </a:rPr>
                  <a:t> and </a:t>
                </a:r>
                <a14:m>
                  <m:oMath xmlns:m="http://schemas.openxmlformats.org/officeDocument/2006/math">
                    <m:r>
                      <a:rPr lang="en-US" altLang="en-US" sz="2400" b="1" i="1" dirty="0">
                        <a:solidFill>
                          <a:srgbClr val="0066CC"/>
                        </a:solidFill>
                        <a:latin typeface="Cambria Math" panose="02040503050406030204" pitchFamily="18" charset="0"/>
                      </a:rPr>
                      <m:t>𝒚</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𝑨</m:t>
                    </m:r>
                  </m:oMath>
                </a14:m>
                <a:endParaRPr lang="en-US" altLang="en-US" sz="2400" dirty="0">
                  <a:sym typeface="Symbol" panose="05050102010706020507" pitchFamily="18" charset="2"/>
                </a:endParaRPr>
              </a:p>
              <a:p>
                <a:pPr lvl="2"/>
                <a:r>
                  <a:rPr lang="en-US" altLang="en-US" sz="2400" dirty="0">
                    <a:sym typeface="Symbol" panose="05050102010706020507" pitchFamily="18" charset="2"/>
                  </a:rPr>
                  <a:t>if </a:t>
                </a:r>
                <a14:m>
                  <m:oMath xmlns:m="http://schemas.openxmlformats.org/officeDocument/2006/math">
                    <m:r>
                      <a:rPr lang="en-US" altLang="en-US" sz="2400" b="1" i="1" dirty="0" smtClean="0">
                        <a:solidFill>
                          <a:srgbClr val="0066CC"/>
                        </a:solidFill>
                        <a:latin typeface="Cambria Math" panose="02040503050406030204" pitchFamily="18" charset="0"/>
                      </a:rPr>
                      <m:t>𝒙</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𝑨</m:t>
                    </m:r>
                  </m:oMath>
                </a14:m>
                <a:r>
                  <a:rPr lang="en-US" altLang="en-US" sz="2400" dirty="0">
                    <a:sym typeface="Symbol" panose="05050102010706020507" pitchFamily="18" charset="2"/>
                  </a:rPr>
                  <a:t> and </a:t>
                </a:r>
                <a14:m>
                  <m:oMath xmlns:m="http://schemas.openxmlformats.org/officeDocument/2006/math">
                    <m:r>
                      <a:rPr lang="en-US" altLang="en-US" sz="2400" b="1" i="1" dirty="0">
                        <a:solidFill>
                          <a:srgbClr val="0066CC"/>
                        </a:solidFill>
                        <a:latin typeface="Cambria Math" panose="02040503050406030204" pitchFamily="18" charset="0"/>
                      </a:rPr>
                      <m:t>𝒚</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𝑨</m:t>
                    </m:r>
                  </m:oMath>
                </a14:m>
                <a:r>
                  <a:rPr lang="en-US" altLang="en-US" sz="2400" dirty="0">
                    <a:sym typeface="Symbol" panose="05050102010706020507" pitchFamily="18" charset="2"/>
                  </a:rPr>
                  <a:t> but </a:t>
                </a:r>
                <a14:m>
                  <m:oMath xmlns:m="http://schemas.openxmlformats.org/officeDocument/2006/math">
                    <m:r>
                      <a:rPr lang="en-US" altLang="en-US" sz="2400" b="1" i="1" dirty="0">
                        <a:solidFill>
                          <a:srgbClr val="0066CC"/>
                        </a:solidFill>
                        <a:latin typeface="Cambria Math" panose="02040503050406030204" pitchFamily="18" charset="0"/>
                      </a:rPr>
                      <m:t>𝒙</m:t>
                    </m:r>
                    <m:r>
                      <m:rPr>
                        <m:nor/>
                      </m:rPr>
                      <a:rPr lang="en-US" altLang="en-US" sz="2400" dirty="0"/>
                      <m:t>−</m:t>
                    </m:r>
                    <m:r>
                      <a:rPr lang="en-US" altLang="en-US" sz="2400" b="1" i="1" dirty="0" err="1">
                        <a:solidFill>
                          <a:srgbClr val="0066CC"/>
                        </a:solidFill>
                        <a:latin typeface="Cambria Math" panose="02040503050406030204" pitchFamily="18" charset="0"/>
                      </a:rPr>
                      <m:t>𝒚</m:t>
                    </m:r>
                    <m:r>
                      <a:rPr lang="en-US" altLang="en-US" sz="2400" b="0" i="1" dirty="0" smtClean="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𝑨</m:t>
                    </m:r>
                  </m:oMath>
                </a14:m>
                <a:r>
                  <a:rPr lang="en-US" altLang="en-US" sz="2400" dirty="0">
                    <a:sym typeface="Symbol" panose="05050102010706020507" pitchFamily="18" charset="2"/>
                  </a:rPr>
                  <a:t> , then adding </a:t>
                </a:r>
                <a14:m>
                  <m:oMath xmlns:m="http://schemas.openxmlformats.org/officeDocument/2006/math">
                    <m:r>
                      <a:rPr lang="en-US" altLang="en-US" sz="2400" b="1" i="1" dirty="0">
                        <a:solidFill>
                          <a:srgbClr val="0066CC"/>
                        </a:solidFill>
                        <a:latin typeface="Cambria Math" panose="02040503050406030204" pitchFamily="18" charset="0"/>
                      </a:rPr>
                      <m:t>𝒙</m:t>
                    </m:r>
                    <m:r>
                      <m:rPr>
                        <m:nor/>
                      </m:rPr>
                      <a:rPr lang="en-US" altLang="en-US" sz="2400" dirty="0"/>
                      <m:t>−</m:t>
                    </m:r>
                    <m:r>
                      <a:rPr lang="en-US" altLang="en-US" sz="2400" b="1" i="1" dirty="0" err="1">
                        <a:solidFill>
                          <a:srgbClr val="0066CC"/>
                        </a:solidFill>
                        <a:latin typeface="Cambria Math" panose="02040503050406030204" pitchFamily="18" charset="0"/>
                      </a:rPr>
                      <m:t>𝒚</m:t>
                    </m:r>
                  </m:oMath>
                </a14:m>
                <a:r>
                  <a:rPr lang="en-US" altLang="en-US" sz="2400" dirty="0">
                    <a:sym typeface="Symbol" panose="05050102010706020507" pitchFamily="18" charset="2"/>
                  </a:rPr>
                  <a:t> to </a:t>
                </a:r>
                <a14:m>
                  <m:oMath xmlns:m="http://schemas.openxmlformats.org/officeDocument/2006/math">
                    <m:r>
                      <a:rPr lang="en-US" altLang="en-US" sz="2400" b="1" i="1" dirty="0">
                        <a:solidFill>
                          <a:srgbClr val="0066CC"/>
                        </a:solidFill>
                        <a:latin typeface="Cambria Math" panose="02040503050406030204" pitchFamily="18" charset="0"/>
                      </a:rPr>
                      <m:t>𝑨</m:t>
                    </m:r>
                  </m:oMath>
                </a14:m>
                <a:r>
                  <a:rPr lang="en-US" altLang="en-US" sz="2400" dirty="0">
                    <a:sym typeface="Symbol" panose="05050102010706020507" pitchFamily="18" charset="2"/>
                  </a:rPr>
                  <a:t> decreases cut capacity by </a:t>
                </a:r>
                <a14:m>
                  <m:oMath xmlns:m="http://schemas.openxmlformats.org/officeDocument/2006/math">
                    <m:sSub>
                      <m:sSubPr>
                        <m:ctrlPr>
                          <a:rPr lang="en-US" altLang="en-US" sz="2400" b="1" i="1" smtClean="0">
                            <a:solidFill>
                              <a:srgbClr val="0066CC"/>
                            </a:solidFill>
                            <a:latin typeface="Cambria Math" panose="02040503050406030204" pitchFamily="18" charset="0"/>
                            <a:sym typeface="Symbol" panose="05050102010706020507" pitchFamily="18" charset="2"/>
                          </a:rPr>
                        </m:ctrlPr>
                      </m:sSubPr>
                      <m:e>
                        <m:r>
                          <a:rPr lang="en-US" altLang="en-US" sz="2400" b="1" i="1" smtClean="0">
                            <a:solidFill>
                              <a:srgbClr val="0066CC"/>
                            </a:solidFill>
                            <a:latin typeface="Cambria Math" panose="02040503050406030204" pitchFamily="18" charset="0"/>
                            <a:sym typeface="Symbol" panose="05050102010706020507" pitchFamily="18" charset="2"/>
                          </a:rPr>
                          <m:t>𝒓</m:t>
                        </m:r>
                      </m:e>
                      <m:sub>
                        <m:r>
                          <a:rPr lang="en-US" altLang="en-US" sz="2400" b="1" i="1" smtClean="0">
                            <a:solidFill>
                              <a:srgbClr val="0066CC"/>
                            </a:solidFill>
                            <a:latin typeface="Cambria Math" panose="02040503050406030204" pitchFamily="18" charset="0"/>
                            <a:sym typeface="Symbol" panose="05050102010706020507" pitchFamily="18" charset="2"/>
                          </a:rPr>
                          <m:t>𝒙𝒚</m:t>
                        </m:r>
                      </m:sub>
                    </m:sSub>
                    <m:r>
                      <a:rPr lang="en-US" altLang="en-US" sz="2400" b="0" i="1" smtClean="0">
                        <a:latin typeface="Cambria Math" panose="02040503050406030204" pitchFamily="18" charset="0"/>
                        <a:sym typeface="Symbol" panose="05050102010706020507" pitchFamily="18" charset="2"/>
                      </a:rPr>
                      <m:t>.</m:t>
                    </m:r>
                  </m:oMath>
                </a14:m>
                <a:r>
                  <a:rPr lang="en-US" altLang="en-US" sz="2400" dirty="0">
                    <a:sym typeface="Symbol" panose="05050102010706020507" pitchFamily="18" charset="2"/>
                  </a:rPr>
                  <a:t> </a:t>
                </a:r>
              </a:p>
              <a:p>
                <a:pPr lvl="2"/>
                <a:endParaRPr lang="en-US" altLang="en-US" dirty="0">
                  <a:sym typeface="Symbol" panose="05050102010706020507" pitchFamily="18" charset="2"/>
                </a:endParaRPr>
              </a:p>
              <a:p>
                <a:pPr lvl="1"/>
                <a:endParaRPr lang="en-US" altLang="en-US" dirty="0">
                  <a:sym typeface="Symbol" panose="05050102010706020507" pitchFamily="18" charset="2"/>
                </a:endParaRPr>
              </a:p>
            </p:txBody>
          </p:sp>
        </mc:Choice>
        <mc:Fallback>
          <p:sp>
            <p:nvSpPr>
              <p:cNvPr id="705539" name="Rectangle 3">
                <a:extLst>
                  <a:ext uri="{FF2B5EF4-FFF2-40B4-BE49-F238E27FC236}">
                    <a16:creationId xmlns:a16="http://schemas.microsoft.com/office/drawing/2014/main" id="{2BDDA83A-4265-4F1D-94D6-472409099A11}"/>
                  </a:ext>
                </a:extLst>
              </p:cNvPr>
              <p:cNvSpPr>
                <a:spLocks noGrp="1" noRot="1" noChangeAspect="1" noMove="1" noResize="1" noEditPoints="1" noAdjustHandles="1" noChangeArrowheads="1" noChangeShapeType="1" noTextEdit="1"/>
              </p:cNvSpPr>
              <p:nvPr>
                <p:ph type="body" idx="1"/>
              </p:nvPr>
            </p:nvSpPr>
            <p:spPr>
              <a:xfrm>
                <a:off x="628649" y="1578253"/>
                <a:ext cx="11143048" cy="5200045"/>
              </a:xfrm>
              <a:blipFill>
                <a:blip r:embed="rId3"/>
                <a:stretch>
                  <a:fillRect l="-821" t="-4572" r="-21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D4AB22B-ECD8-44C5-8A84-C8143690CF6A}"/>
              </a:ext>
            </a:extLst>
          </p:cNvPr>
          <p:cNvGrpSpPr/>
          <p:nvPr/>
        </p:nvGrpSpPr>
        <p:grpSpPr>
          <a:xfrm>
            <a:off x="2103421" y="3693445"/>
            <a:ext cx="8309768" cy="2263776"/>
            <a:chOff x="2103421" y="3693445"/>
            <a:chExt cx="8309768" cy="2263776"/>
          </a:xfrm>
        </p:grpSpPr>
        <p:sp>
          <p:nvSpPr>
            <p:cNvPr id="705569" name="Freeform 33">
              <a:extLst>
                <a:ext uri="{FF2B5EF4-FFF2-40B4-BE49-F238E27FC236}">
                  <a16:creationId xmlns:a16="http://schemas.microsoft.com/office/drawing/2014/main" id="{69370463-EE3D-4461-9963-9E1E459B223D}"/>
                </a:ext>
              </a:extLst>
            </p:cNvPr>
            <p:cNvSpPr>
              <a:spLocks/>
            </p:cNvSpPr>
            <p:nvPr/>
          </p:nvSpPr>
          <p:spPr bwMode="auto">
            <a:xfrm>
              <a:off x="2103421" y="4379246"/>
              <a:ext cx="5021263" cy="1577975"/>
            </a:xfrm>
            <a:custGeom>
              <a:avLst/>
              <a:gdLst>
                <a:gd name="T0" fmla="*/ 89 w 3163"/>
                <a:gd name="T1" fmla="*/ 514 h 994"/>
                <a:gd name="T2" fmla="*/ 625 w 3163"/>
                <a:gd name="T3" fmla="*/ 506 h 994"/>
                <a:gd name="T4" fmla="*/ 649 w 3163"/>
                <a:gd name="T5" fmla="*/ 522 h 994"/>
                <a:gd name="T6" fmla="*/ 698 w 3163"/>
                <a:gd name="T7" fmla="*/ 538 h 994"/>
                <a:gd name="T8" fmla="*/ 844 w 3163"/>
                <a:gd name="T9" fmla="*/ 587 h 994"/>
                <a:gd name="T10" fmla="*/ 1719 w 3163"/>
                <a:gd name="T11" fmla="*/ 530 h 994"/>
                <a:gd name="T12" fmla="*/ 1825 w 3163"/>
                <a:gd name="T13" fmla="*/ 498 h 994"/>
                <a:gd name="T14" fmla="*/ 1873 w 3163"/>
                <a:gd name="T15" fmla="*/ 457 h 994"/>
                <a:gd name="T16" fmla="*/ 2052 w 3163"/>
                <a:gd name="T17" fmla="*/ 425 h 994"/>
                <a:gd name="T18" fmla="*/ 2117 w 3163"/>
                <a:gd name="T19" fmla="*/ 409 h 994"/>
                <a:gd name="T20" fmla="*/ 2230 w 3163"/>
                <a:gd name="T21" fmla="*/ 319 h 994"/>
                <a:gd name="T22" fmla="*/ 2263 w 3163"/>
                <a:gd name="T23" fmla="*/ 271 h 994"/>
                <a:gd name="T24" fmla="*/ 2425 w 3163"/>
                <a:gd name="T25" fmla="*/ 165 h 994"/>
                <a:gd name="T26" fmla="*/ 2538 w 3163"/>
                <a:gd name="T27" fmla="*/ 101 h 994"/>
                <a:gd name="T28" fmla="*/ 2611 w 3163"/>
                <a:gd name="T29" fmla="*/ 60 h 994"/>
                <a:gd name="T30" fmla="*/ 2773 w 3163"/>
                <a:gd name="T31" fmla="*/ 3 h 994"/>
                <a:gd name="T32" fmla="*/ 3009 w 3163"/>
                <a:gd name="T33" fmla="*/ 11 h 994"/>
                <a:gd name="T34" fmla="*/ 3057 w 3163"/>
                <a:gd name="T35" fmla="*/ 44 h 994"/>
                <a:gd name="T36" fmla="*/ 3090 w 3163"/>
                <a:gd name="T37" fmla="*/ 117 h 994"/>
                <a:gd name="T38" fmla="*/ 3122 w 3163"/>
                <a:gd name="T39" fmla="*/ 222 h 994"/>
                <a:gd name="T40" fmla="*/ 3138 w 3163"/>
                <a:gd name="T41" fmla="*/ 287 h 994"/>
                <a:gd name="T42" fmla="*/ 3163 w 3163"/>
                <a:gd name="T43" fmla="*/ 514 h 994"/>
                <a:gd name="T44" fmla="*/ 3155 w 3163"/>
                <a:gd name="T45" fmla="*/ 879 h 994"/>
                <a:gd name="T46" fmla="*/ 3009 w 3163"/>
                <a:gd name="T47" fmla="*/ 976 h 994"/>
                <a:gd name="T48" fmla="*/ 552 w 3163"/>
                <a:gd name="T49" fmla="*/ 936 h 994"/>
                <a:gd name="T50" fmla="*/ 162 w 3163"/>
                <a:gd name="T51" fmla="*/ 887 h 994"/>
                <a:gd name="T52" fmla="*/ 106 w 3163"/>
                <a:gd name="T53" fmla="*/ 871 h 994"/>
                <a:gd name="T54" fmla="*/ 57 w 3163"/>
                <a:gd name="T55" fmla="*/ 855 h 994"/>
                <a:gd name="T56" fmla="*/ 41 w 3163"/>
                <a:gd name="T57" fmla="*/ 822 h 994"/>
                <a:gd name="T58" fmla="*/ 16 w 3163"/>
                <a:gd name="T59" fmla="*/ 798 h 994"/>
                <a:gd name="T60" fmla="*/ 0 w 3163"/>
                <a:gd name="T61" fmla="*/ 749 h 994"/>
                <a:gd name="T62" fmla="*/ 16 w 3163"/>
                <a:gd name="T63" fmla="*/ 628 h 994"/>
                <a:gd name="T64" fmla="*/ 81 w 3163"/>
                <a:gd name="T65" fmla="*/ 555 h 994"/>
                <a:gd name="T66" fmla="*/ 89 w 3163"/>
                <a:gd name="T67" fmla="*/ 51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3" h="994">
                  <a:moveTo>
                    <a:pt x="89" y="514"/>
                  </a:moveTo>
                  <a:cubicBezTo>
                    <a:pt x="217" y="473"/>
                    <a:pt x="509" y="503"/>
                    <a:pt x="625" y="506"/>
                  </a:cubicBezTo>
                  <a:cubicBezTo>
                    <a:pt x="633" y="511"/>
                    <a:pt x="640" y="518"/>
                    <a:pt x="649" y="522"/>
                  </a:cubicBezTo>
                  <a:cubicBezTo>
                    <a:pt x="665" y="529"/>
                    <a:pt x="698" y="538"/>
                    <a:pt x="698" y="538"/>
                  </a:cubicBezTo>
                  <a:cubicBezTo>
                    <a:pt x="740" y="567"/>
                    <a:pt x="794" y="577"/>
                    <a:pt x="844" y="587"/>
                  </a:cubicBezTo>
                  <a:cubicBezTo>
                    <a:pt x="1137" y="578"/>
                    <a:pt x="1424" y="538"/>
                    <a:pt x="1719" y="530"/>
                  </a:cubicBezTo>
                  <a:cubicBezTo>
                    <a:pt x="1754" y="518"/>
                    <a:pt x="1790" y="509"/>
                    <a:pt x="1825" y="498"/>
                  </a:cubicBezTo>
                  <a:cubicBezTo>
                    <a:pt x="1842" y="485"/>
                    <a:pt x="1855" y="468"/>
                    <a:pt x="1873" y="457"/>
                  </a:cubicBezTo>
                  <a:cubicBezTo>
                    <a:pt x="1915" y="431"/>
                    <a:pt x="2010" y="435"/>
                    <a:pt x="2052" y="425"/>
                  </a:cubicBezTo>
                  <a:cubicBezTo>
                    <a:pt x="2074" y="420"/>
                    <a:pt x="2117" y="409"/>
                    <a:pt x="2117" y="409"/>
                  </a:cubicBezTo>
                  <a:cubicBezTo>
                    <a:pt x="2200" y="356"/>
                    <a:pt x="2163" y="386"/>
                    <a:pt x="2230" y="319"/>
                  </a:cubicBezTo>
                  <a:cubicBezTo>
                    <a:pt x="2244" y="305"/>
                    <a:pt x="2263" y="271"/>
                    <a:pt x="2263" y="271"/>
                  </a:cubicBezTo>
                  <a:cubicBezTo>
                    <a:pt x="2285" y="204"/>
                    <a:pt x="2369" y="193"/>
                    <a:pt x="2425" y="165"/>
                  </a:cubicBezTo>
                  <a:cubicBezTo>
                    <a:pt x="2463" y="145"/>
                    <a:pt x="2499" y="120"/>
                    <a:pt x="2538" y="101"/>
                  </a:cubicBezTo>
                  <a:cubicBezTo>
                    <a:pt x="2561" y="76"/>
                    <a:pt x="2578" y="68"/>
                    <a:pt x="2611" y="60"/>
                  </a:cubicBezTo>
                  <a:cubicBezTo>
                    <a:pt x="2663" y="27"/>
                    <a:pt x="2711" y="12"/>
                    <a:pt x="2773" y="3"/>
                  </a:cubicBezTo>
                  <a:cubicBezTo>
                    <a:pt x="2852" y="6"/>
                    <a:pt x="2931" y="0"/>
                    <a:pt x="3009" y="11"/>
                  </a:cubicBezTo>
                  <a:cubicBezTo>
                    <a:pt x="3028" y="14"/>
                    <a:pt x="3057" y="44"/>
                    <a:pt x="3057" y="44"/>
                  </a:cubicBezTo>
                  <a:cubicBezTo>
                    <a:pt x="3076" y="102"/>
                    <a:pt x="3064" y="78"/>
                    <a:pt x="3090" y="117"/>
                  </a:cubicBezTo>
                  <a:cubicBezTo>
                    <a:pt x="3099" y="153"/>
                    <a:pt x="3110" y="187"/>
                    <a:pt x="3122" y="222"/>
                  </a:cubicBezTo>
                  <a:cubicBezTo>
                    <a:pt x="3129" y="243"/>
                    <a:pt x="3138" y="287"/>
                    <a:pt x="3138" y="287"/>
                  </a:cubicBezTo>
                  <a:cubicBezTo>
                    <a:pt x="3143" y="387"/>
                    <a:pt x="3146" y="430"/>
                    <a:pt x="3163" y="514"/>
                  </a:cubicBezTo>
                  <a:cubicBezTo>
                    <a:pt x="3160" y="636"/>
                    <a:pt x="3160" y="757"/>
                    <a:pt x="3155" y="879"/>
                  </a:cubicBezTo>
                  <a:cubicBezTo>
                    <a:pt x="3152" y="950"/>
                    <a:pt x="3058" y="956"/>
                    <a:pt x="3009" y="976"/>
                  </a:cubicBezTo>
                  <a:cubicBezTo>
                    <a:pt x="2191" y="968"/>
                    <a:pt x="1369" y="994"/>
                    <a:pt x="552" y="936"/>
                  </a:cubicBezTo>
                  <a:cubicBezTo>
                    <a:pt x="423" y="911"/>
                    <a:pt x="293" y="903"/>
                    <a:pt x="162" y="887"/>
                  </a:cubicBezTo>
                  <a:cubicBezTo>
                    <a:pt x="143" y="882"/>
                    <a:pt x="125" y="877"/>
                    <a:pt x="106" y="871"/>
                  </a:cubicBezTo>
                  <a:cubicBezTo>
                    <a:pt x="90" y="866"/>
                    <a:pt x="57" y="855"/>
                    <a:pt x="57" y="855"/>
                  </a:cubicBezTo>
                  <a:cubicBezTo>
                    <a:pt x="52" y="844"/>
                    <a:pt x="48" y="832"/>
                    <a:pt x="41" y="822"/>
                  </a:cubicBezTo>
                  <a:cubicBezTo>
                    <a:pt x="34" y="813"/>
                    <a:pt x="22" y="808"/>
                    <a:pt x="16" y="798"/>
                  </a:cubicBezTo>
                  <a:cubicBezTo>
                    <a:pt x="8" y="783"/>
                    <a:pt x="0" y="749"/>
                    <a:pt x="0" y="749"/>
                  </a:cubicBezTo>
                  <a:cubicBezTo>
                    <a:pt x="2" y="731"/>
                    <a:pt x="0" y="660"/>
                    <a:pt x="16" y="628"/>
                  </a:cubicBezTo>
                  <a:cubicBezTo>
                    <a:pt x="31" y="599"/>
                    <a:pt x="81" y="555"/>
                    <a:pt x="81" y="555"/>
                  </a:cubicBezTo>
                  <a:cubicBezTo>
                    <a:pt x="91" y="525"/>
                    <a:pt x="89" y="539"/>
                    <a:pt x="89" y="514"/>
                  </a:cubicBezTo>
                  <a:close/>
                </a:path>
              </a:pathLst>
            </a:custGeom>
            <a:solidFill>
              <a:schemeClr val="accent1">
                <a:lumMod val="20000"/>
                <a:lumOff val="80000"/>
              </a:schemeClr>
            </a:solidFill>
            <a:ln>
              <a:noFill/>
            </a:ln>
            <a:effectLst/>
          </p:spPr>
          <p:txBody>
            <a:bodyPr wrap="none" lIns="92075" tIns="46038" rIns="92075" bIns="46038" anchor="ctr"/>
            <a:lstStyle/>
            <a:p>
              <a:endParaRPr lang="en-US"/>
            </a:p>
          </p:txBody>
        </p:sp>
        <p:sp>
          <p:nvSpPr>
            <p:cNvPr id="705570" name="Oval 34">
              <a:extLst>
                <a:ext uri="{FF2B5EF4-FFF2-40B4-BE49-F238E27FC236}">
                  <a16:creationId xmlns:a16="http://schemas.microsoft.com/office/drawing/2014/main" id="{3B7D7DC4-F48C-4F2D-8FE4-2253E25B8CB8}"/>
                </a:ext>
              </a:extLst>
            </p:cNvPr>
            <p:cNvSpPr>
              <a:spLocks noChangeAspect="1" noChangeArrowheads="1"/>
            </p:cNvSpPr>
            <p:nvPr/>
          </p:nvSpPr>
          <p:spPr bwMode="auto">
            <a:xfrm>
              <a:off x="2347895" y="5485732"/>
              <a:ext cx="222250" cy="22383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s</a:t>
              </a:r>
            </a:p>
          </p:txBody>
        </p:sp>
        <p:sp>
          <p:nvSpPr>
            <p:cNvPr id="705571" name="Oval 35">
              <a:extLst>
                <a:ext uri="{FF2B5EF4-FFF2-40B4-BE49-F238E27FC236}">
                  <a16:creationId xmlns:a16="http://schemas.microsoft.com/office/drawing/2014/main" id="{CC45889E-8A0B-4755-9396-0E0497CDF7A2}"/>
                </a:ext>
              </a:extLst>
            </p:cNvPr>
            <p:cNvSpPr>
              <a:spLocks noChangeAspect="1" noChangeArrowheads="1"/>
            </p:cNvSpPr>
            <p:nvPr/>
          </p:nvSpPr>
          <p:spPr bwMode="auto">
            <a:xfrm>
              <a:off x="6659545" y="4541170"/>
              <a:ext cx="223838" cy="2222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y</a:t>
              </a:r>
            </a:p>
          </p:txBody>
        </p:sp>
        <p:sp>
          <p:nvSpPr>
            <p:cNvPr id="705572" name="Oval 36">
              <a:extLst>
                <a:ext uri="{FF2B5EF4-FFF2-40B4-BE49-F238E27FC236}">
                  <a16:creationId xmlns:a16="http://schemas.microsoft.com/office/drawing/2014/main" id="{59F8BDAC-E27B-45A6-B1F6-709C0B3316B9}"/>
                </a:ext>
              </a:extLst>
            </p:cNvPr>
            <p:cNvSpPr>
              <a:spLocks noChangeAspect="1" noChangeArrowheads="1"/>
            </p:cNvSpPr>
            <p:nvPr/>
          </p:nvSpPr>
          <p:spPr bwMode="auto">
            <a:xfrm>
              <a:off x="6659545" y="5496845"/>
              <a:ext cx="223838" cy="2222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x</a:t>
              </a:r>
            </a:p>
          </p:txBody>
        </p:sp>
        <p:sp>
          <p:nvSpPr>
            <p:cNvPr id="705573" name="Oval 37">
              <a:extLst>
                <a:ext uri="{FF2B5EF4-FFF2-40B4-BE49-F238E27FC236}">
                  <a16:creationId xmlns:a16="http://schemas.microsoft.com/office/drawing/2014/main" id="{2440B78B-FA1F-48D1-AC55-6DA18CA88667}"/>
                </a:ext>
              </a:extLst>
            </p:cNvPr>
            <p:cNvSpPr>
              <a:spLocks noChangeAspect="1" noChangeArrowheads="1"/>
            </p:cNvSpPr>
            <p:nvPr/>
          </p:nvSpPr>
          <p:spPr bwMode="auto">
            <a:xfrm>
              <a:off x="9053495" y="5485732"/>
              <a:ext cx="223838" cy="223838"/>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sz="1600" b="1"/>
                <a:t>t</a:t>
              </a:r>
            </a:p>
          </p:txBody>
        </p:sp>
        <p:cxnSp>
          <p:nvCxnSpPr>
            <p:cNvPr id="705574" name="AutoShape 38">
              <a:extLst>
                <a:ext uri="{FF2B5EF4-FFF2-40B4-BE49-F238E27FC236}">
                  <a16:creationId xmlns:a16="http://schemas.microsoft.com/office/drawing/2014/main" id="{ED47768A-6DEB-4489-AB9F-40CA6015E451}"/>
                </a:ext>
              </a:extLst>
            </p:cNvPr>
            <p:cNvCxnSpPr>
              <a:cxnSpLocks noChangeShapeType="1"/>
              <a:stCxn id="705571" idx="6"/>
              <a:endCxn id="705573" idx="1"/>
            </p:cNvCxnSpPr>
            <p:nvPr/>
          </p:nvCxnSpPr>
          <p:spPr bwMode="auto">
            <a:xfrm>
              <a:off x="6883383" y="4652296"/>
              <a:ext cx="2203450" cy="866775"/>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75" name="AutoShape 39">
              <a:extLst>
                <a:ext uri="{FF2B5EF4-FFF2-40B4-BE49-F238E27FC236}">
                  <a16:creationId xmlns:a16="http://schemas.microsoft.com/office/drawing/2014/main" id="{D91DA608-8AB7-4CDC-B2D5-6F61A5F983C4}"/>
                </a:ext>
              </a:extLst>
            </p:cNvPr>
            <p:cNvCxnSpPr>
              <a:cxnSpLocks noChangeShapeType="1"/>
              <a:stCxn id="705572" idx="6"/>
              <a:endCxn id="705573" idx="2"/>
            </p:cNvCxnSpPr>
            <p:nvPr/>
          </p:nvCxnSpPr>
          <p:spPr bwMode="auto">
            <a:xfrm flipV="1">
              <a:off x="6883383" y="5598446"/>
              <a:ext cx="2170112" cy="9525"/>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5576" name="Oval 40">
              <a:extLst>
                <a:ext uri="{FF2B5EF4-FFF2-40B4-BE49-F238E27FC236}">
                  <a16:creationId xmlns:a16="http://schemas.microsoft.com/office/drawing/2014/main" id="{656E9FE3-2692-41FD-880A-AFC5A71AA342}"/>
                </a:ext>
              </a:extLst>
            </p:cNvPr>
            <p:cNvSpPr>
              <a:spLocks noChangeAspect="1" noChangeArrowheads="1"/>
            </p:cNvSpPr>
            <p:nvPr/>
          </p:nvSpPr>
          <p:spPr bwMode="auto">
            <a:xfrm>
              <a:off x="4425933" y="3693445"/>
              <a:ext cx="315912" cy="315912"/>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endParaRPr lang="en-US" altLang="en-US" sz="1200"/>
            </a:p>
          </p:txBody>
        </p:sp>
        <p:sp>
          <p:nvSpPr>
            <p:cNvPr id="705577" name="Oval 41">
              <a:extLst>
                <a:ext uri="{FF2B5EF4-FFF2-40B4-BE49-F238E27FC236}">
                  <a16:creationId xmlns:a16="http://schemas.microsoft.com/office/drawing/2014/main" id="{59B2497E-0CF0-4F48-82E4-EF19849FDFA7}"/>
                </a:ext>
              </a:extLst>
            </p:cNvPr>
            <p:cNvSpPr>
              <a:spLocks noChangeAspect="1" noChangeArrowheads="1"/>
            </p:cNvSpPr>
            <p:nvPr/>
          </p:nvSpPr>
          <p:spPr bwMode="auto">
            <a:xfrm>
              <a:off x="4425933" y="4549108"/>
              <a:ext cx="315912" cy="314325"/>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endParaRPr lang="en-US" altLang="en-US" sz="1200"/>
            </a:p>
          </p:txBody>
        </p:sp>
        <p:sp>
          <p:nvSpPr>
            <p:cNvPr id="705578" name="Oval 42">
              <a:extLst>
                <a:ext uri="{FF2B5EF4-FFF2-40B4-BE49-F238E27FC236}">
                  <a16:creationId xmlns:a16="http://schemas.microsoft.com/office/drawing/2014/main" id="{8FBBE265-BFB2-4296-96E3-FA058EC87A84}"/>
                </a:ext>
              </a:extLst>
            </p:cNvPr>
            <p:cNvSpPr>
              <a:spLocks noChangeAspect="1" noChangeArrowheads="1"/>
            </p:cNvSpPr>
            <p:nvPr/>
          </p:nvSpPr>
          <p:spPr bwMode="auto">
            <a:xfrm>
              <a:off x="4425933" y="5457158"/>
              <a:ext cx="315912" cy="3143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x-y</a:t>
              </a:r>
            </a:p>
          </p:txBody>
        </p:sp>
        <p:cxnSp>
          <p:nvCxnSpPr>
            <p:cNvPr id="705579" name="AutoShape 43">
              <a:extLst>
                <a:ext uri="{FF2B5EF4-FFF2-40B4-BE49-F238E27FC236}">
                  <a16:creationId xmlns:a16="http://schemas.microsoft.com/office/drawing/2014/main" id="{87DE4C61-FE3D-40FA-8499-836B82394651}"/>
                </a:ext>
              </a:extLst>
            </p:cNvPr>
            <p:cNvCxnSpPr>
              <a:cxnSpLocks noChangeShapeType="1"/>
              <a:stCxn id="705570" idx="6"/>
              <a:endCxn id="705576" idx="2"/>
            </p:cNvCxnSpPr>
            <p:nvPr/>
          </p:nvCxnSpPr>
          <p:spPr bwMode="auto">
            <a:xfrm flipV="1">
              <a:off x="2570145" y="3852195"/>
              <a:ext cx="1855788" cy="1746250"/>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0" name="AutoShape 44">
              <a:extLst>
                <a:ext uri="{FF2B5EF4-FFF2-40B4-BE49-F238E27FC236}">
                  <a16:creationId xmlns:a16="http://schemas.microsoft.com/office/drawing/2014/main" id="{EDC6C3FD-2824-4061-BA58-49FB063F6EAF}"/>
                </a:ext>
              </a:extLst>
            </p:cNvPr>
            <p:cNvCxnSpPr>
              <a:cxnSpLocks noChangeShapeType="1"/>
              <a:stCxn id="705570" idx="6"/>
              <a:endCxn id="705577" idx="2"/>
            </p:cNvCxnSpPr>
            <p:nvPr/>
          </p:nvCxnSpPr>
          <p:spPr bwMode="auto">
            <a:xfrm flipV="1">
              <a:off x="2570145" y="4706271"/>
              <a:ext cx="1855788" cy="892175"/>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1" name="AutoShape 45">
              <a:extLst>
                <a:ext uri="{FF2B5EF4-FFF2-40B4-BE49-F238E27FC236}">
                  <a16:creationId xmlns:a16="http://schemas.microsoft.com/office/drawing/2014/main" id="{626C5E49-912F-4243-AFB3-480FDAF1E872}"/>
                </a:ext>
              </a:extLst>
            </p:cNvPr>
            <p:cNvCxnSpPr>
              <a:cxnSpLocks noChangeShapeType="1"/>
              <a:stCxn id="705570" idx="6"/>
              <a:endCxn id="705578" idx="2"/>
            </p:cNvCxnSpPr>
            <p:nvPr/>
          </p:nvCxnSpPr>
          <p:spPr bwMode="auto">
            <a:xfrm>
              <a:off x="2570145" y="5598446"/>
              <a:ext cx="1855788" cy="15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5582" name="Oval 46">
              <a:extLst>
                <a:ext uri="{FF2B5EF4-FFF2-40B4-BE49-F238E27FC236}">
                  <a16:creationId xmlns:a16="http://schemas.microsoft.com/office/drawing/2014/main" id="{16103801-2A5D-4810-AD11-6A31BD216FF2}"/>
                </a:ext>
              </a:extLst>
            </p:cNvPr>
            <p:cNvSpPr>
              <a:spLocks noChangeAspect="1" noChangeArrowheads="1"/>
            </p:cNvSpPr>
            <p:nvPr/>
          </p:nvSpPr>
          <p:spPr bwMode="auto">
            <a:xfrm>
              <a:off x="6659545" y="3693445"/>
              <a:ext cx="223838" cy="222250"/>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endParaRPr lang="en-US" altLang="en-US" sz="1400"/>
            </a:p>
          </p:txBody>
        </p:sp>
        <p:cxnSp>
          <p:nvCxnSpPr>
            <p:cNvPr id="705583" name="AutoShape 47">
              <a:extLst>
                <a:ext uri="{FF2B5EF4-FFF2-40B4-BE49-F238E27FC236}">
                  <a16:creationId xmlns:a16="http://schemas.microsoft.com/office/drawing/2014/main" id="{D3066ABD-D396-4A2B-8B38-B389323BF0E4}"/>
                </a:ext>
              </a:extLst>
            </p:cNvPr>
            <p:cNvCxnSpPr>
              <a:cxnSpLocks noChangeShapeType="1"/>
              <a:stCxn id="705582" idx="6"/>
              <a:endCxn id="705573" idx="0"/>
            </p:cNvCxnSpPr>
            <p:nvPr/>
          </p:nvCxnSpPr>
          <p:spPr bwMode="auto">
            <a:xfrm>
              <a:off x="6883384" y="3804570"/>
              <a:ext cx="2282825" cy="1681162"/>
            </a:xfrm>
            <a:prstGeom prst="straightConnector1">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4" name="AutoShape 48">
              <a:extLst>
                <a:ext uri="{FF2B5EF4-FFF2-40B4-BE49-F238E27FC236}">
                  <a16:creationId xmlns:a16="http://schemas.microsoft.com/office/drawing/2014/main" id="{18CEBCE9-13D8-4ABF-8C51-1974E6DA907E}"/>
                </a:ext>
              </a:extLst>
            </p:cNvPr>
            <p:cNvCxnSpPr>
              <a:cxnSpLocks noChangeShapeType="1"/>
              <a:stCxn id="705578" idx="6"/>
              <a:endCxn id="705571" idx="2"/>
            </p:cNvCxnSpPr>
            <p:nvPr/>
          </p:nvCxnSpPr>
          <p:spPr bwMode="auto">
            <a:xfrm flipV="1">
              <a:off x="4741845" y="4652296"/>
              <a:ext cx="1917700" cy="9620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5" name="AutoShape 49">
              <a:extLst>
                <a:ext uri="{FF2B5EF4-FFF2-40B4-BE49-F238E27FC236}">
                  <a16:creationId xmlns:a16="http://schemas.microsoft.com/office/drawing/2014/main" id="{BBF8DFBE-53E0-4BFA-8A46-43D5A268FEF9}"/>
                </a:ext>
              </a:extLst>
            </p:cNvPr>
            <p:cNvCxnSpPr>
              <a:cxnSpLocks noChangeShapeType="1"/>
              <a:stCxn id="705578" idx="6"/>
              <a:endCxn id="705572" idx="2"/>
            </p:cNvCxnSpPr>
            <p:nvPr/>
          </p:nvCxnSpPr>
          <p:spPr bwMode="auto">
            <a:xfrm flipV="1">
              <a:off x="4741845" y="5607970"/>
              <a:ext cx="1917700"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6" name="AutoShape 50">
              <a:extLst>
                <a:ext uri="{FF2B5EF4-FFF2-40B4-BE49-F238E27FC236}">
                  <a16:creationId xmlns:a16="http://schemas.microsoft.com/office/drawing/2014/main" id="{84370FDC-DD38-41CA-B7AB-5DEFBD02371F}"/>
                </a:ext>
              </a:extLst>
            </p:cNvPr>
            <p:cNvCxnSpPr>
              <a:cxnSpLocks noChangeShapeType="1"/>
              <a:stCxn id="705577" idx="6"/>
              <a:endCxn id="705572" idx="1"/>
            </p:cNvCxnSpPr>
            <p:nvPr/>
          </p:nvCxnSpPr>
          <p:spPr bwMode="auto">
            <a:xfrm>
              <a:off x="4741845" y="4706270"/>
              <a:ext cx="1951038" cy="82391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7" name="AutoShape 51">
              <a:extLst>
                <a:ext uri="{FF2B5EF4-FFF2-40B4-BE49-F238E27FC236}">
                  <a16:creationId xmlns:a16="http://schemas.microsoft.com/office/drawing/2014/main" id="{B893CBBA-775B-45B3-844C-A68782825EB7}"/>
                </a:ext>
              </a:extLst>
            </p:cNvPr>
            <p:cNvCxnSpPr>
              <a:cxnSpLocks noChangeShapeType="1"/>
              <a:stCxn id="705577" idx="6"/>
              <a:endCxn id="705582" idx="2"/>
            </p:cNvCxnSpPr>
            <p:nvPr/>
          </p:nvCxnSpPr>
          <p:spPr bwMode="auto">
            <a:xfrm flipV="1">
              <a:off x="4741845" y="3804570"/>
              <a:ext cx="1917700" cy="901700"/>
            </a:xfrm>
            <a:prstGeom prst="straightConnector1">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8" name="AutoShape 52">
              <a:extLst>
                <a:ext uri="{FF2B5EF4-FFF2-40B4-BE49-F238E27FC236}">
                  <a16:creationId xmlns:a16="http://schemas.microsoft.com/office/drawing/2014/main" id="{64B3FABA-9818-4A21-A14E-A439FF96BC23}"/>
                </a:ext>
              </a:extLst>
            </p:cNvPr>
            <p:cNvCxnSpPr>
              <a:cxnSpLocks noChangeShapeType="1"/>
              <a:stCxn id="705576" idx="6"/>
              <a:endCxn id="705582" idx="1"/>
            </p:cNvCxnSpPr>
            <p:nvPr/>
          </p:nvCxnSpPr>
          <p:spPr bwMode="auto">
            <a:xfrm flipV="1">
              <a:off x="4741845" y="3726783"/>
              <a:ext cx="1951038" cy="125413"/>
            </a:xfrm>
            <a:prstGeom prst="straightConnector1">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89" name="AutoShape 53">
              <a:extLst>
                <a:ext uri="{FF2B5EF4-FFF2-40B4-BE49-F238E27FC236}">
                  <a16:creationId xmlns:a16="http://schemas.microsoft.com/office/drawing/2014/main" id="{D1469664-052A-43BB-BB2E-AA786BE2758E}"/>
                </a:ext>
              </a:extLst>
            </p:cNvPr>
            <p:cNvCxnSpPr>
              <a:cxnSpLocks noChangeShapeType="1"/>
              <a:stCxn id="705576" idx="6"/>
              <a:endCxn id="705571" idx="1"/>
            </p:cNvCxnSpPr>
            <p:nvPr/>
          </p:nvCxnSpPr>
          <p:spPr bwMode="auto">
            <a:xfrm>
              <a:off x="4741845" y="3852195"/>
              <a:ext cx="1951038" cy="722312"/>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5591" name="Text Box 55">
              <a:extLst>
                <a:ext uri="{FF2B5EF4-FFF2-40B4-BE49-F238E27FC236}">
                  <a16:creationId xmlns:a16="http://schemas.microsoft.com/office/drawing/2014/main" id="{C5A28940-7C15-4D97-8D96-3847107505E0}"/>
                </a:ext>
              </a:extLst>
            </p:cNvPr>
            <p:cNvSpPr txBox="1">
              <a:spLocks noChangeArrowheads="1"/>
            </p:cNvSpPr>
            <p:nvPr/>
          </p:nvSpPr>
          <p:spPr bwMode="auto">
            <a:xfrm>
              <a:off x="5338746" y="5490496"/>
              <a:ext cx="377825" cy="276999"/>
            </a:xfrm>
            <a:prstGeom prst="rect">
              <a:avLst/>
            </a:prstGeom>
            <a:solidFill>
              <a:schemeClr val="accent1">
                <a:lumMod val="20000"/>
                <a:lumOff val="80000"/>
              </a:schemeClr>
            </a:solidFill>
            <a:ln>
              <a:noFill/>
            </a:ln>
            <a:effectLst/>
          </p:spPr>
          <p:txBody>
            <a:bodyPr lIns="0" tIns="0" rIns="0" bIns="0">
              <a:spAutoFit/>
            </a:bodyPr>
            <a:lstStyle/>
            <a:p>
              <a:pPr algn="ctr">
                <a:spcBef>
                  <a:spcPct val="50000"/>
                </a:spcBef>
              </a:pPr>
              <a:r>
                <a:rPr lang="en-US" altLang="en-US" dirty="0">
                  <a:solidFill>
                    <a:srgbClr val="003399"/>
                  </a:solidFill>
                  <a:sym typeface="Symbol" panose="05050102010706020507" pitchFamily="18" charset="2"/>
                </a:rPr>
                <a:t></a:t>
              </a:r>
              <a:endParaRPr lang="en-US" altLang="en-US" dirty="0">
                <a:solidFill>
                  <a:srgbClr val="003399"/>
                </a:solidFill>
              </a:endParaRPr>
            </a:p>
          </p:txBody>
        </p:sp>
        <p:sp>
          <p:nvSpPr>
            <p:cNvPr id="705592" name="Text Box 56">
              <a:extLst>
                <a:ext uri="{FF2B5EF4-FFF2-40B4-BE49-F238E27FC236}">
                  <a16:creationId xmlns:a16="http://schemas.microsoft.com/office/drawing/2014/main" id="{6938F9CB-30F6-4DC0-AA58-1BA80C2772F8}"/>
                </a:ext>
              </a:extLst>
            </p:cNvPr>
            <p:cNvSpPr txBox="1">
              <a:spLocks noChangeArrowheads="1"/>
            </p:cNvSpPr>
            <p:nvPr/>
          </p:nvSpPr>
          <p:spPr bwMode="auto">
            <a:xfrm>
              <a:off x="5173646" y="5193633"/>
              <a:ext cx="377825" cy="276999"/>
            </a:xfrm>
            <a:prstGeom prst="rect">
              <a:avLst/>
            </a:prstGeom>
            <a:solidFill>
              <a:schemeClr val="accent1">
                <a:lumMod val="20000"/>
                <a:lumOff val="80000"/>
              </a:schemeClr>
            </a:solidFill>
            <a:ln>
              <a:noFill/>
            </a:ln>
            <a:effectLst/>
          </p:spPr>
          <p:txBody>
            <a:bodyPr lIns="0" tIns="0" rIns="0" bIns="0">
              <a:spAutoFit/>
            </a:bodyPr>
            <a:lstStyle/>
            <a:p>
              <a:pPr algn="ctr">
                <a:spcBef>
                  <a:spcPct val="50000"/>
                </a:spcBef>
              </a:pPr>
              <a:r>
                <a:rPr lang="en-US" altLang="en-US" dirty="0">
                  <a:solidFill>
                    <a:srgbClr val="003399"/>
                  </a:solidFill>
                  <a:sym typeface="Symbol" panose="05050102010706020507" pitchFamily="18" charset="2"/>
                </a:rPr>
                <a:t></a:t>
              </a:r>
              <a:endParaRPr lang="en-US" altLang="en-US" dirty="0">
                <a:solidFill>
                  <a:srgbClr val="003399"/>
                </a:solidFill>
              </a:endParaRPr>
            </a:p>
          </p:txBody>
        </p:sp>
        <mc:AlternateContent xmlns:mc="http://schemas.openxmlformats.org/markup-compatibility/2006" xmlns:a14="http://schemas.microsoft.com/office/drawing/2010/main">
          <mc:Choice Requires="a14">
            <p:sp>
              <p:nvSpPr>
                <p:cNvPr id="705594" name="Text Box 58">
                  <a:extLst>
                    <a:ext uri="{FF2B5EF4-FFF2-40B4-BE49-F238E27FC236}">
                      <a16:creationId xmlns:a16="http://schemas.microsoft.com/office/drawing/2014/main" id="{E707398F-888F-4BFB-BC10-4EAF45C679E2}"/>
                    </a:ext>
                  </a:extLst>
                </p:cNvPr>
                <p:cNvSpPr txBox="1">
                  <a:spLocks noChangeArrowheads="1"/>
                </p:cNvSpPr>
                <p:nvPr/>
              </p:nvSpPr>
              <p:spPr bwMode="auto">
                <a:xfrm>
                  <a:off x="7968439" y="3851401"/>
                  <a:ext cx="2444750" cy="646973"/>
                </a:xfrm>
                <a:prstGeom prst="rect">
                  <a:avLst/>
                </a:prstGeom>
                <a:noFill/>
                <a:ln>
                  <a:noFill/>
                </a:ln>
                <a:effectLst/>
                <a:extLst>
                  <a:ext uri="{909E8E84-426E-40DD-AFC4-6F175D3DCCD1}">
                    <a14:hiddenFill>
                      <a:solidFill>
                        <a:schemeClr val="accent1"/>
                      </a:solidFill>
                    </a14:hiddenFill>
                  </a:ex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dirty="0"/>
                    <a:t>team </a:t>
                  </a:r>
                  <a14:m>
                    <m:oMath xmlns:m="http://schemas.openxmlformats.org/officeDocument/2006/math">
                      <m:r>
                        <a:rPr lang="en-US" altLang="en-US" b="1" i="1" dirty="0" smtClean="0">
                          <a:solidFill>
                            <a:srgbClr val="0066CC"/>
                          </a:solidFill>
                          <a:latin typeface="Cambria Math" panose="02040503050406030204" pitchFamily="18" charset="0"/>
                        </a:rPr>
                        <m:t>𝒙</m:t>
                      </m:r>
                      <m:r>
                        <a:rPr lang="en-US" altLang="en-US" b="1" i="1" dirty="0" smtClean="0">
                          <a:solidFill>
                            <a:srgbClr val="0066CC"/>
                          </a:solidFill>
                          <a:latin typeface="Cambria Math" panose="02040503050406030204" pitchFamily="18" charset="0"/>
                        </a:rPr>
                        <m:t> </m:t>
                      </m:r>
                    </m:oMath>
                  </a14:m>
                  <a:r>
                    <a:rPr lang="en-US" altLang="en-US" dirty="0"/>
                    <a:t>can still win this many more games</a:t>
                  </a:r>
                </a:p>
              </p:txBody>
            </p:sp>
          </mc:Choice>
          <mc:Fallback xmlns="">
            <p:sp>
              <p:nvSpPr>
                <p:cNvPr id="705594" name="Text Box 58">
                  <a:extLst>
                    <a:ext uri="{FF2B5EF4-FFF2-40B4-BE49-F238E27FC236}">
                      <a16:creationId xmlns:a16="http://schemas.microsoft.com/office/drawing/2014/main" id="{E707398F-888F-4BFB-BC10-4EAF45C679E2}"/>
                    </a:ext>
                  </a:extLst>
                </p:cNvPr>
                <p:cNvSpPr txBox="1">
                  <a:spLocks noRot="1" noChangeAspect="1" noMove="1" noResize="1" noEditPoints="1" noAdjustHandles="1" noChangeArrowheads="1" noChangeShapeType="1" noTextEdit="1"/>
                </p:cNvSpPr>
                <p:nvPr/>
              </p:nvSpPr>
              <p:spPr bwMode="auto">
                <a:xfrm>
                  <a:off x="7968439" y="3851401"/>
                  <a:ext cx="2444750" cy="646973"/>
                </a:xfrm>
                <a:prstGeom prst="rect">
                  <a:avLst/>
                </a:prstGeom>
                <a:blipFill>
                  <a:blip r:embed="rId4"/>
                  <a:stretch>
                    <a:fillRect l="-1995" t="-5660" r="-1496" b="-141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705595" name="Text Box 59">
              <a:extLst>
                <a:ext uri="{FF2B5EF4-FFF2-40B4-BE49-F238E27FC236}">
                  <a16:creationId xmlns:a16="http://schemas.microsoft.com/office/drawing/2014/main" id="{F4A6685A-0E83-4D81-AE00-47E35C027A8D}"/>
                </a:ext>
              </a:extLst>
            </p:cNvPr>
            <p:cNvSpPr txBox="1">
              <a:spLocks noChangeArrowheads="1"/>
            </p:cNvSpPr>
            <p:nvPr/>
          </p:nvSpPr>
          <p:spPr bwMode="auto">
            <a:xfrm>
              <a:off x="2284395" y="4260183"/>
              <a:ext cx="132238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dirty="0"/>
                <a:t>games left</a:t>
              </a:r>
            </a:p>
          </p:txBody>
        </p:sp>
        <p:cxnSp>
          <p:nvCxnSpPr>
            <p:cNvPr id="705596" name="AutoShape 60">
              <a:extLst>
                <a:ext uri="{FF2B5EF4-FFF2-40B4-BE49-F238E27FC236}">
                  <a16:creationId xmlns:a16="http://schemas.microsoft.com/office/drawing/2014/main" id="{AEA054C4-0879-423F-BE8A-0EEDFDFB88E2}"/>
                </a:ext>
              </a:extLst>
            </p:cNvPr>
            <p:cNvCxnSpPr>
              <a:cxnSpLocks noChangeShapeType="1"/>
              <a:stCxn id="705595" idx="2"/>
            </p:cNvCxnSpPr>
            <p:nvPr/>
          </p:nvCxnSpPr>
          <p:spPr bwMode="auto">
            <a:xfrm rot="16200000" flipH="1">
              <a:off x="2848399" y="4727347"/>
              <a:ext cx="874625" cy="6802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5597" name="AutoShape 61">
              <a:extLst>
                <a:ext uri="{FF2B5EF4-FFF2-40B4-BE49-F238E27FC236}">
                  <a16:creationId xmlns:a16="http://schemas.microsoft.com/office/drawing/2014/main" id="{2E2E2094-139B-4AA3-9443-4C510433A3AA}"/>
                </a:ext>
              </a:extLst>
            </p:cNvPr>
            <p:cNvCxnSpPr>
              <a:cxnSpLocks noChangeShapeType="1"/>
              <a:stCxn id="705594" idx="2"/>
            </p:cNvCxnSpPr>
            <p:nvPr/>
          </p:nvCxnSpPr>
          <p:spPr bwMode="auto">
            <a:xfrm rot="5400000">
              <a:off x="8030783" y="4297125"/>
              <a:ext cx="958783" cy="136128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37" name="Text Box 82">
                  <a:extLst>
                    <a:ext uri="{FF2B5EF4-FFF2-40B4-BE49-F238E27FC236}">
                      <a16:creationId xmlns:a16="http://schemas.microsoft.com/office/drawing/2014/main" id="{45E3EA82-8F98-401F-A07D-77EE7A0F096B}"/>
                    </a:ext>
                  </a:extLst>
                </p:cNvPr>
                <p:cNvSpPr txBox="1">
                  <a:spLocks noChangeArrowheads="1"/>
                </p:cNvSpPr>
                <p:nvPr/>
              </p:nvSpPr>
              <p:spPr bwMode="auto">
                <a:xfrm>
                  <a:off x="3192447" y="5504782"/>
                  <a:ext cx="866776" cy="246221"/>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r>
                          <a:rPr lang="en-US" altLang="en-US" sz="1600" b="1" i="1" dirty="0" smtClean="0">
                            <a:solidFill>
                              <a:srgbClr val="0066CC"/>
                            </a:solidFill>
                            <a:latin typeface="Cambria Math" panose="02040503050406030204" pitchFamily="18" charset="0"/>
                          </a:rPr>
                          <m:t>𝒓</m:t>
                        </m:r>
                        <m:r>
                          <a:rPr lang="en-US" altLang="en-US" sz="1600" b="1" i="1" baseline="-25000" dirty="0">
                            <a:solidFill>
                              <a:srgbClr val="0066CC"/>
                            </a:solidFill>
                            <a:latin typeface="Cambria Math" panose="02040503050406030204" pitchFamily="18" charset="0"/>
                          </a:rPr>
                          <m:t>𝟐𝟒</m:t>
                        </m:r>
                        <m:r>
                          <a:rPr lang="en-US" altLang="en-US" sz="1600" b="1" i="1" dirty="0">
                            <a:solidFill>
                              <a:srgbClr val="0066CC"/>
                            </a:solidFill>
                            <a:latin typeface="Cambria Math" panose="02040503050406030204" pitchFamily="18" charset="0"/>
                          </a:rPr>
                          <m:t>=</m:t>
                        </m:r>
                        <m:r>
                          <a:rPr lang="en-US" altLang="en-US" sz="1600" b="1" i="1" dirty="0">
                            <a:solidFill>
                              <a:srgbClr val="0066CC"/>
                            </a:solidFill>
                            <a:latin typeface="Cambria Math" panose="02040503050406030204" pitchFamily="18" charset="0"/>
                          </a:rPr>
                          <m:t>𝟕</m:t>
                        </m:r>
                      </m:oMath>
                    </m:oMathPara>
                  </a14:m>
                  <a:endParaRPr lang="en-US" altLang="en-US" sz="1600" b="1" dirty="0">
                    <a:solidFill>
                      <a:srgbClr val="0066CC"/>
                    </a:solidFill>
                  </a:endParaRPr>
                </a:p>
              </p:txBody>
            </p:sp>
          </mc:Choice>
          <mc:Fallback xmlns="">
            <p:sp>
              <p:nvSpPr>
                <p:cNvPr id="37" name="Text Box 82">
                  <a:extLst>
                    <a:ext uri="{FF2B5EF4-FFF2-40B4-BE49-F238E27FC236}">
                      <a16:creationId xmlns:a16="http://schemas.microsoft.com/office/drawing/2014/main" id="{45E3EA82-8F98-401F-A07D-77EE7A0F096B}"/>
                    </a:ext>
                  </a:extLst>
                </p:cNvPr>
                <p:cNvSpPr txBox="1">
                  <a:spLocks noRot="1" noChangeAspect="1" noMove="1" noResize="1" noEditPoints="1" noAdjustHandles="1" noChangeArrowheads="1" noChangeShapeType="1" noTextEdit="1"/>
                </p:cNvSpPr>
                <p:nvPr/>
              </p:nvSpPr>
              <p:spPr bwMode="auto">
                <a:xfrm>
                  <a:off x="3192447" y="5504782"/>
                  <a:ext cx="866776" cy="246221"/>
                </a:xfrm>
                <a:prstGeom prst="rect">
                  <a:avLst/>
                </a:prstGeom>
                <a:blipFill>
                  <a:blip r:embed="rId5"/>
                  <a:stretch>
                    <a:fillRect b="-15000"/>
                  </a:stretch>
                </a:blipFill>
                <a:ln>
                  <a:noFill/>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40" name="Text Box 84">
                <a:extLst>
                  <a:ext uri="{FF2B5EF4-FFF2-40B4-BE49-F238E27FC236}">
                    <a16:creationId xmlns:a16="http://schemas.microsoft.com/office/drawing/2014/main" id="{D53C2B5C-DCE8-4560-9A33-B44DAEA4476E}"/>
                  </a:ext>
                </a:extLst>
              </p:cNvPr>
              <p:cNvSpPr txBox="1">
                <a:spLocks noChangeArrowheads="1"/>
              </p:cNvSpPr>
              <p:nvPr/>
            </p:nvSpPr>
            <p:spPr bwMode="auto">
              <a:xfrm>
                <a:off x="7192533" y="5435648"/>
                <a:ext cx="1678527" cy="24622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𝒛</m:t>
                          </m:r>
                        </m:sub>
                      </m:sSub>
                      <m:r>
                        <a:rPr lang="en-US" altLang="en-US" sz="1600" b="1" i="1"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𝒓</m:t>
                          </m:r>
                        </m:e>
                        <m:sub>
                          <m:r>
                            <a:rPr lang="en-US" altLang="en-US" sz="1600" b="1" i="1" smtClean="0">
                              <a:solidFill>
                                <a:srgbClr val="0066CC"/>
                              </a:solidFill>
                              <a:latin typeface="Cambria Math" panose="02040503050406030204" pitchFamily="18" charset="0"/>
                              <a:sym typeface="Symbol" panose="05050102010706020507" pitchFamily="18" charset="2"/>
                            </a:rPr>
                            <m:t>𝒛</m:t>
                          </m:r>
                        </m:sub>
                      </m:sSub>
                      <m:r>
                        <a:rPr lang="en-US" altLang="en-US" sz="1600" b="0" i="0"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𝒙</m:t>
                          </m:r>
                        </m:sub>
                      </m:sSub>
                    </m:oMath>
                  </m:oMathPara>
                </a14:m>
                <a:endParaRPr lang="en-US" altLang="en-US" sz="1400" b="1" i="1" dirty="0">
                  <a:solidFill>
                    <a:srgbClr val="003399"/>
                  </a:solidFill>
                </a:endParaRPr>
              </a:p>
            </p:txBody>
          </p:sp>
        </mc:Choice>
        <mc:Fallback>
          <p:sp>
            <p:nvSpPr>
              <p:cNvPr id="40" name="Text Box 84">
                <a:extLst>
                  <a:ext uri="{FF2B5EF4-FFF2-40B4-BE49-F238E27FC236}">
                    <a16:creationId xmlns:a16="http://schemas.microsoft.com/office/drawing/2014/main" id="{D53C2B5C-DCE8-4560-9A33-B44DAEA4476E}"/>
                  </a:ext>
                </a:extLst>
              </p:cNvPr>
              <p:cNvSpPr txBox="1">
                <a:spLocks noRot="1" noChangeAspect="1" noMove="1" noResize="1" noEditPoints="1" noAdjustHandles="1" noChangeArrowheads="1" noChangeShapeType="1" noTextEdit="1"/>
              </p:cNvSpPr>
              <p:nvPr/>
            </p:nvSpPr>
            <p:spPr bwMode="auto">
              <a:xfrm>
                <a:off x="7192533" y="5435648"/>
                <a:ext cx="1678527" cy="246221"/>
              </a:xfrm>
              <a:prstGeom prst="rect">
                <a:avLst/>
              </a:prstGeom>
              <a:blipFill>
                <a:blip r:embed="rId6"/>
                <a:stretch>
                  <a:fillRect b="-1000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41" name="Slide Number Placeholder 3">
            <a:extLst>
              <a:ext uri="{FF2B5EF4-FFF2-40B4-BE49-F238E27FC236}">
                <a16:creationId xmlns:a16="http://schemas.microsoft.com/office/drawing/2014/main" id="{9B7CA468-696B-423B-A191-15F98CFC9926}"/>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28</a:t>
            </a:fld>
            <a:endParaRPr lang="en-US" dirty="0"/>
          </a:p>
        </p:txBody>
      </p:sp>
    </p:spTree>
    <p:extLst>
      <p:ext uri="{BB962C8B-B14F-4D97-AF65-F5344CB8AC3E}">
        <p14:creationId xmlns:p14="http://schemas.microsoft.com/office/powerpoint/2010/main" val="331196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5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5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a:extLst>
              <a:ext uri="{FF2B5EF4-FFF2-40B4-BE49-F238E27FC236}">
                <a16:creationId xmlns:a16="http://schemas.microsoft.com/office/drawing/2014/main" id="{CDCAF0B6-2ADD-4FA4-8F12-C503C78B466A}"/>
              </a:ext>
            </a:extLst>
          </p:cNvPr>
          <p:cNvSpPr>
            <a:spLocks noGrp="1" noChangeArrowheads="1"/>
          </p:cNvSpPr>
          <p:nvPr>
            <p:ph type="title"/>
          </p:nvPr>
        </p:nvSpPr>
        <p:spPr/>
        <p:txBody>
          <a:bodyPr>
            <a:normAutofit/>
          </a:bodyPr>
          <a:lstStyle/>
          <a:p>
            <a:r>
              <a:rPr lang="en-US" altLang="en-US"/>
              <a:t>Baseball Elimination:  Explanation for Sports Writers</a:t>
            </a:r>
          </a:p>
        </p:txBody>
      </p:sp>
      <mc:AlternateContent xmlns:mc="http://schemas.openxmlformats.org/markup-compatibility/2006">
        <mc:Choice xmlns:a14="http://schemas.microsoft.com/office/drawing/2010/main" Requires="a14">
          <p:sp>
            <p:nvSpPr>
              <p:cNvPr id="705539" name="Rectangle 3">
                <a:extLst>
                  <a:ext uri="{FF2B5EF4-FFF2-40B4-BE49-F238E27FC236}">
                    <a16:creationId xmlns:a16="http://schemas.microsoft.com/office/drawing/2014/main" id="{2BDDA83A-4265-4F1D-94D6-472409099A11}"/>
                  </a:ext>
                </a:extLst>
              </p:cNvPr>
              <p:cNvSpPr>
                <a:spLocks noGrp="1" noChangeArrowheads="1"/>
              </p:cNvSpPr>
              <p:nvPr>
                <p:ph type="body" idx="1"/>
              </p:nvPr>
            </p:nvSpPr>
            <p:spPr>
              <a:xfrm>
                <a:off x="628649" y="1642041"/>
                <a:ext cx="11143048" cy="5200045"/>
              </a:xfrm>
            </p:spPr>
            <p:txBody>
              <a:bodyPr/>
              <a:lstStyle/>
              <a:p>
                <a:pPr marL="0" indent="0">
                  <a:buNone/>
                </a:pPr>
                <a:r>
                  <a:rPr lang="en-US" altLang="en-US" sz="2400" dirty="0"/>
                  <a:t>Proof of </a:t>
                </a:r>
                <a:r>
                  <a:rPr lang="en-US" altLang="en-US" sz="2400" dirty="0">
                    <a:latin typeface="Cambria Math" panose="02040503050406030204" pitchFamily="18" charset="0"/>
                    <a:ea typeface="Cambria Math" panose="02040503050406030204" pitchFamily="18" charset="0"/>
                  </a:rPr>
                  <a:t>⇒</a:t>
                </a:r>
                <a:r>
                  <a:rPr lang="en-US" altLang="en-US" sz="2400" dirty="0"/>
                  <a:t>: Assume that </a:t>
                </a:r>
                <a14:m>
                  <m:oMath xmlns:m="http://schemas.openxmlformats.org/officeDocument/2006/math">
                    <m:r>
                      <a:rPr lang="en-US" altLang="en-US" sz="2400" b="1" i="1" dirty="0" smtClean="0">
                        <a:solidFill>
                          <a:srgbClr val="0066CC"/>
                        </a:solidFill>
                        <a:latin typeface="Cambria Math" panose="02040503050406030204" pitchFamily="18" charset="0"/>
                      </a:rPr>
                      <m:t>𝒛</m:t>
                    </m:r>
                    <m:r>
                      <a:rPr lang="en-US" altLang="en-US" sz="2400" b="1" i="1" dirty="0" smtClean="0">
                        <a:solidFill>
                          <a:srgbClr val="0066CC"/>
                        </a:solidFill>
                        <a:latin typeface="Cambria Math" panose="02040503050406030204" pitchFamily="18" charset="0"/>
                      </a:rPr>
                      <m:t> </m:t>
                    </m:r>
                  </m:oMath>
                </a14:m>
                <a:r>
                  <a:rPr lang="en-US" altLang="en-US" sz="2400" dirty="0"/>
                  <a:t>is eliminated.</a:t>
                </a:r>
              </a:p>
              <a:p>
                <a:pPr marL="457200" lvl="1" indent="0">
                  <a:buNone/>
                </a:pPr>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𝑻</m:t>
                    </m:r>
                  </m:oMath>
                </a14:m>
                <a:r>
                  <a:rPr lang="en-US" altLang="en-US" sz="2400" dirty="0"/>
                  <a:t> = team nodes in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for minimum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&lt;</m:t>
                    </m:r>
                    <m:nary>
                      <m:naryPr>
                        <m:chr m:val="∑"/>
                        <m:supHide m:val="on"/>
                        <m:ctrlPr>
                          <a:rPr lang="en-US" altLang="en-US" sz="2400" b="1" i="1" dirty="0">
                            <a:solidFill>
                              <a:srgbClr val="0066CC"/>
                            </a:solidFill>
                            <a:latin typeface="Cambria Math" panose="02040503050406030204" pitchFamily="18" charset="0"/>
                            <a:sym typeface="Symbol" panose="05050102010706020507" pitchFamily="18" charset="2"/>
                          </a:rPr>
                        </m:ctrlPr>
                      </m:naryPr>
                      <m:sub>
                        <m:r>
                          <a:rPr lang="en-US" altLang="en-US" sz="2400" b="1" i="1" dirty="0">
                            <a:solidFill>
                              <a:srgbClr val="0066CC"/>
                            </a:solidFill>
                            <a:latin typeface="Cambria Math" panose="02040503050406030204" pitchFamily="18" charset="0"/>
                            <a:sym typeface="Symbol" panose="05050102010706020507" pitchFamily="18" charset="2"/>
                          </a:rPr>
                          <m:t>𝒙𝒚</m:t>
                        </m:r>
                      </m:sub>
                      <m:sup/>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𝒓</m:t>
                            </m:r>
                          </m:e>
                          <m:sub>
                            <m:r>
                              <a:rPr lang="en-US" altLang="en-US" sz="2400" b="1" i="1" dirty="0">
                                <a:solidFill>
                                  <a:srgbClr val="0066CC"/>
                                </a:solidFill>
                                <a:latin typeface="Cambria Math" panose="02040503050406030204" pitchFamily="18" charset="0"/>
                                <a:sym typeface="Symbol" panose="05050102010706020507" pitchFamily="18" charset="2"/>
                              </a:rPr>
                              <m:t>𝒙𝒚</m:t>
                            </m:r>
                          </m:sub>
                        </m:sSub>
                      </m:e>
                    </m:nary>
                  </m:oMath>
                </a14:m>
                <a:r>
                  <a:rPr lang="en-US" altLang="en-US" sz="2400" dirty="0">
                    <a:sym typeface="Symbol" panose="05050102010706020507" pitchFamily="18" charset="2"/>
                  </a:rPr>
                  <a:t>.</a:t>
                </a:r>
              </a:p>
              <a:p>
                <a:pPr marL="457200" lvl="1" indent="0">
                  <a:buNone/>
                </a:pPr>
                <a:r>
                  <a:rPr lang="en-US" altLang="en-US" sz="2400" b="1" dirty="0">
                    <a:solidFill>
                      <a:srgbClr val="006600"/>
                    </a:solidFill>
                  </a:rPr>
                  <a:t>Claim: </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𝒙</m:t>
                    </m:r>
                    <m:r>
                      <m:rPr>
                        <m:nor/>
                      </m:rPr>
                      <a:rPr lang="en-US" altLang="en-US" sz="2400" dirty="0"/>
                      <m:t>−</m:t>
                    </m:r>
                    <m:r>
                      <a:rPr lang="en-US" altLang="en-US" sz="2400" b="1" i="1" dirty="0" err="1">
                        <a:solidFill>
                          <a:srgbClr val="0066CC"/>
                        </a:solidFill>
                        <a:latin typeface="Cambria Math" panose="02040503050406030204" pitchFamily="18" charset="0"/>
                      </a:rPr>
                      <m:t>𝒚</m:t>
                    </m:r>
                    <m:r>
                      <a:rPr lang="en-US" altLang="en-US" sz="2400" b="0"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sym typeface="Symbol" panose="05050102010706020507" pitchFamily="18" charset="2"/>
                  </a:rPr>
                  <a:t>  </a:t>
                </a:r>
                <a:r>
                  <a:rPr lang="en-US" sz="2400" b="1" dirty="0">
                    <a:solidFill>
                      <a:srgbClr val="0066CC"/>
                    </a:solidFill>
                    <a:latin typeface="Cambria Math" panose="02040503050406030204" pitchFamily="18" charset="0"/>
                    <a:ea typeface="Cambria Math" panose="02040503050406030204" pitchFamily="18" charset="0"/>
                  </a:rPr>
                  <a:t>⇔</a:t>
                </a:r>
                <a:r>
                  <a:rPr lang="en-US" altLang="en-US" sz="2400" dirty="0">
                    <a:sym typeface="Symbol" panose="05050102010706020507" pitchFamily="18" charset="2"/>
                  </a:rPr>
                  <a:t>  both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𝒙</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oMath>
                </a14:m>
                <a:r>
                  <a:rPr lang="en-US" altLang="en-US" sz="2400" dirty="0">
                    <a:sym typeface="Symbol" panose="05050102010706020507" pitchFamily="18" charset="2"/>
                  </a:rPr>
                  <a:t> and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𝒚</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oMath>
                </a14:m>
                <a:r>
                  <a:rPr lang="en-US" altLang="en-US" sz="2400" dirty="0">
                    <a:sym typeface="Symbol" panose="05050102010706020507" pitchFamily="18" charset="2"/>
                  </a:rPr>
                  <a:t> (equivalently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𝒙</m:t>
                    </m:r>
                    <m:r>
                      <a:rPr lang="en-US" altLang="en-US" sz="2400" b="1"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 and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𝒚</m:t>
                    </m:r>
                    <m:r>
                      <a:rPr lang="en-US" altLang="en-US" sz="2400" b="1"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a:t>
                </a:r>
              </a:p>
              <a:p>
                <a:pPr marL="457200" lvl="1" indent="0">
                  <a:buNone/>
                </a:pPr>
                <a:endParaRPr lang="en-US" altLang="en-US" sz="2400" dirty="0">
                  <a:sym typeface="Symbol" panose="05050102010706020507" pitchFamily="18" charset="2"/>
                </a:endParaRPr>
              </a:p>
              <a:p>
                <a:pPr marL="457200" lvl="1" indent="0">
                  <a:buNone/>
                </a:pPr>
                <a:r>
                  <a:rPr lang="en-US" altLang="en-US" sz="2400" dirty="0">
                    <a:sym typeface="Symbol" panose="05050102010706020507" pitchFamily="18" charset="2"/>
                  </a:rPr>
                  <a:t>Then</a:t>
                </a:r>
                <a:r>
                  <a:rPr lang="en-US" altLang="en-US" sz="2400" b="1" dirty="0">
                    <a:solidFill>
                      <a:srgbClr val="0066CC"/>
                    </a:solidFill>
                    <a:sym typeface="Symbol" panose="05050102010706020507" pitchFamily="18" charset="2"/>
                  </a:rPr>
                  <a: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𝒄</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𝑩</m:t>
                    </m:r>
                    <m:r>
                      <a:rPr lang="en-US" altLang="en-US" sz="2400" b="1" i="1" dirty="0" smtClean="0">
                        <a:solidFill>
                          <a:srgbClr val="0066CC"/>
                        </a:solidFill>
                        <a:latin typeface="Cambria Math" panose="02040503050406030204" pitchFamily="18" charset="0"/>
                        <a:sym typeface="Symbol" panose="05050102010706020507" pitchFamily="18" charset="2"/>
                      </a:rPr>
                      <m:t>) =</m:t>
                    </m:r>
                    <m:nary>
                      <m:naryPr>
                        <m:chr m:val="∑"/>
                        <m:supHide m:val="on"/>
                        <m:ctrlPr>
                          <a:rPr lang="en-US" altLang="en-US" sz="2400" b="1" i="1" dirty="0" smtClean="0">
                            <a:solidFill>
                              <a:srgbClr val="0066CC"/>
                            </a:solidFill>
                            <a:latin typeface="Cambria Math" panose="02040503050406030204" pitchFamily="18" charset="0"/>
                            <a:sym typeface="Symbol" panose="05050102010706020507" pitchFamily="18" charset="2"/>
                          </a:rPr>
                        </m:ctrlPr>
                      </m:naryPr>
                      <m:sub>
                        <m:r>
                          <a:rPr lang="en-US" altLang="en-US" sz="2400" b="1" i="1" dirty="0" smtClean="0">
                            <a:solidFill>
                              <a:srgbClr val="0066CC"/>
                            </a:solidFill>
                            <a:latin typeface="Cambria Math" panose="02040503050406030204" pitchFamily="18" charset="0"/>
                            <a:sym typeface="Symbol" panose="05050102010706020507" pitchFamily="18" charset="2"/>
                          </a:rPr>
                          <m:t>𝒙𝒚</m:t>
                        </m:r>
                      </m:sub>
                      <m:sup/>
                      <m:e>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𝒓</m:t>
                            </m:r>
                          </m:e>
                          <m:sub>
                            <m:r>
                              <a:rPr lang="en-US" altLang="en-US" sz="2400" b="1" i="1" dirty="0" smtClean="0">
                                <a:solidFill>
                                  <a:srgbClr val="0066CC"/>
                                </a:solidFill>
                                <a:latin typeface="Cambria Math" panose="02040503050406030204" pitchFamily="18" charset="0"/>
                                <a:sym typeface="Symbol" panose="05050102010706020507" pitchFamily="18" charset="2"/>
                              </a:rPr>
                              <m:t>𝒙𝒚</m:t>
                            </m:r>
                          </m:sub>
                        </m:sSub>
                      </m:e>
                    </m:nary>
                    <m:r>
                      <a:rPr lang="en-US" altLang="en-US" sz="2400" b="0" i="0"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𝒓</m:t>
                    </m:r>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r>
                          <a:rPr lang="en-US" altLang="en-US" sz="2400" b="1" i="1" dirty="0" smtClean="0">
                            <a:solidFill>
                              <a:srgbClr val="0066CC"/>
                            </a:solidFill>
                            <a:latin typeface="Cambria Math" panose="02040503050406030204" pitchFamily="18" charset="0"/>
                            <a:sym typeface="Symbol" panose="05050102010706020507" pitchFamily="18" charset="2"/>
                          </a:rPr>
                          <m:t>𝑻</m:t>
                        </m:r>
                      </m:e>
                    </m:d>
                    <m:r>
                      <a:rPr lang="en-US" altLang="en-US" sz="2400" b="1" i="1" dirty="0" smtClean="0">
                        <a:solidFill>
                          <a:srgbClr val="0066CC"/>
                        </a:solidFill>
                        <a:latin typeface="Cambria Math" panose="02040503050406030204" pitchFamily="18" charset="0"/>
                        <a:sym typeface="Symbol" panose="05050102010706020507" pitchFamily="18" charset="2"/>
                      </a:rPr>
                      <m:t>+</m:t>
                    </m:r>
                    <m:d>
                      <m:dPr>
                        <m:begChr m:val="|"/>
                        <m:endChr m:val="|"/>
                        <m:ctrlPr>
                          <a:rPr lang="en-US" altLang="en-US" sz="2400" b="1" i="1" dirty="0" smtClean="0">
                            <a:solidFill>
                              <a:srgbClr val="0066CC"/>
                            </a:solidFill>
                            <a:latin typeface="Cambria Math" panose="02040503050406030204" pitchFamily="18" charset="0"/>
                            <a:sym typeface="Symbol" panose="05050102010706020507" pitchFamily="18" charset="2"/>
                          </a:rPr>
                        </m:ctrlPr>
                      </m:dPr>
                      <m:e>
                        <m:r>
                          <a:rPr lang="en-US" altLang="en-US" sz="2400" b="1" i="1" dirty="0" smtClean="0">
                            <a:solidFill>
                              <a:srgbClr val="0066CC"/>
                            </a:solidFill>
                            <a:latin typeface="Cambria Math" panose="02040503050406030204" pitchFamily="18" charset="0"/>
                            <a:sym typeface="Symbol" panose="05050102010706020507" pitchFamily="18" charset="2"/>
                          </a:rPr>
                          <m:t>𝑻</m:t>
                        </m:r>
                      </m:e>
                    </m:d>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𝒘</m:t>
                            </m:r>
                          </m:e>
                          <m:sub>
                            <m:r>
                              <a:rPr lang="en-US" altLang="en-US" sz="2400" b="1" i="1" dirty="0" smtClean="0">
                                <a:solidFill>
                                  <a:srgbClr val="0066CC"/>
                                </a:solidFill>
                                <a:latin typeface="Cambria Math" panose="02040503050406030204" pitchFamily="18" charset="0"/>
                                <a:sym typeface="Symbol" panose="05050102010706020507" pitchFamily="18" charset="2"/>
                              </a:rPr>
                              <m:t>𝒛</m:t>
                            </m:r>
                          </m:sub>
                        </m:sSub>
                        <m:r>
                          <a:rPr lang="en-US" altLang="en-US" sz="2400" b="1" i="1" dirty="0" smtClean="0">
                            <a:solidFill>
                              <a:srgbClr val="0066CC"/>
                            </a:solidFill>
                            <a:latin typeface="Cambria Math" panose="02040503050406030204" pitchFamily="18" charset="0"/>
                            <a:sym typeface="Symbol" panose="05050102010706020507" pitchFamily="18" charset="2"/>
                          </a:rPr>
                          <m:t>+</m:t>
                        </m:r>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𝒓</m:t>
                            </m:r>
                          </m:e>
                          <m:sub>
                            <m:r>
                              <a:rPr lang="en-US" altLang="en-US" sz="2400" b="1" i="1" dirty="0" smtClean="0">
                                <a:solidFill>
                                  <a:srgbClr val="0066CC"/>
                                </a:solidFill>
                                <a:latin typeface="Cambria Math" panose="02040503050406030204" pitchFamily="18" charset="0"/>
                                <a:sym typeface="Symbol" panose="05050102010706020507" pitchFamily="18" charset="2"/>
                              </a:rPr>
                              <m:t>𝒛</m:t>
                            </m:r>
                          </m:sub>
                        </m:sSub>
                      </m:e>
                    </m:d>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𝒘</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r>
                      <a:rPr lang="en-US" altLang="en-US" sz="2400" b="1" i="1" dirty="0" smtClean="0">
                        <a:solidFill>
                          <a:srgbClr val="0066CC"/>
                        </a:solidFill>
                        <a:latin typeface="Cambria Math" panose="02040503050406030204" pitchFamily="18" charset="0"/>
                        <a:sym typeface="Symbol" panose="05050102010706020507" pitchFamily="18" charset="2"/>
                      </a:rPr>
                      <m:t>)</m:t>
                    </m:r>
                  </m:oMath>
                </a14:m>
                <a:endParaRPr lang="en-US" altLang="en-US" sz="2400" b="1" i="1" dirty="0">
                  <a:sym typeface="Symbol" panose="05050102010706020507" pitchFamily="18" charset="2"/>
                </a:endParaRPr>
              </a:p>
              <a:p>
                <a:pPr lvl="1"/>
                <a:endParaRPr lang="en-US" altLang="en-US" dirty="0">
                  <a:sym typeface="Symbol" panose="05050102010706020507" pitchFamily="18" charset="2"/>
                </a:endParaRPr>
              </a:p>
            </p:txBody>
          </p:sp>
        </mc:Choice>
        <mc:Fallback>
          <p:sp>
            <p:nvSpPr>
              <p:cNvPr id="705539" name="Rectangle 3">
                <a:extLst>
                  <a:ext uri="{FF2B5EF4-FFF2-40B4-BE49-F238E27FC236}">
                    <a16:creationId xmlns:a16="http://schemas.microsoft.com/office/drawing/2014/main" id="{2BDDA83A-4265-4F1D-94D6-472409099A11}"/>
                  </a:ext>
                </a:extLst>
              </p:cNvPr>
              <p:cNvSpPr>
                <a:spLocks noGrp="1" noRot="1" noChangeAspect="1" noMove="1" noResize="1" noEditPoints="1" noAdjustHandles="1" noChangeArrowheads="1" noChangeShapeType="1" noTextEdit="1"/>
              </p:cNvSpPr>
              <p:nvPr>
                <p:ph type="body" idx="1"/>
              </p:nvPr>
            </p:nvSpPr>
            <p:spPr>
              <a:xfrm>
                <a:off x="628649" y="1642041"/>
                <a:ext cx="11143048" cy="5200045"/>
              </a:xfrm>
              <a:blipFill>
                <a:blip r:embed="rId3"/>
                <a:stretch>
                  <a:fillRect l="-821" t="-4572"/>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DFBAF33F-37A4-4840-A483-A3C2DF49536D}"/>
              </a:ext>
            </a:extLst>
          </p:cNvPr>
          <p:cNvGrpSpPr/>
          <p:nvPr/>
        </p:nvGrpSpPr>
        <p:grpSpPr>
          <a:xfrm>
            <a:off x="2103421" y="3693445"/>
            <a:ext cx="8309768" cy="2263776"/>
            <a:chOff x="2103421" y="3693445"/>
            <a:chExt cx="8309768" cy="2263776"/>
          </a:xfrm>
        </p:grpSpPr>
        <p:sp>
          <p:nvSpPr>
            <p:cNvPr id="34" name="Freeform 33">
              <a:extLst>
                <a:ext uri="{FF2B5EF4-FFF2-40B4-BE49-F238E27FC236}">
                  <a16:creationId xmlns:a16="http://schemas.microsoft.com/office/drawing/2014/main" id="{6440041D-C41C-47BB-BA83-B93203E2561F}"/>
                </a:ext>
              </a:extLst>
            </p:cNvPr>
            <p:cNvSpPr>
              <a:spLocks/>
            </p:cNvSpPr>
            <p:nvPr/>
          </p:nvSpPr>
          <p:spPr bwMode="auto">
            <a:xfrm>
              <a:off x="2103421" y="4379246"/>
              <a:ext cx="5021263" cy="1577975"/>
            </a:xfrm>
            <a:custGeom>
              <a:avLst/>
              <a:gdLst>
                <a:gd name="T0" fmla="*/ 89 w 3163"/>
                <a:gd name="T1" fmla="*/ 514 h 994"/>
                <a:gd name="T2" fmla="*/ 625 w 3163"/>
                <a:gd name="T3" fmla="*/ 506 h 994"/>
                <a:gd name="T4" fmla="*/ 649 w 3163"/>
                <a:gd name="T5" fmla="*/ 522 h 994"/>
                <a:gd name="T6" fmla="*/ 698 w 3163"/>
                <a:gd name="T7" fmla="*/ 538 h 994"/>
                <a:gd name="T8" fmla="*/ 844 w 3163"/>
                <a:gd name="T9" fmla="*/ 587 h 994"/>
                <a:gd name="T10" fmla="*/ 1719 w 3163"/>
                <a:gd name="T11" fmla="*/ 530 h 994"/>
                <a:gd name="T12" fmla="*/ 1825 w 3163"/>
                <a:gd name="T13" fmla="*/ 498 h 994"/>
                <a:gd name="T14" fmla="*/ 1873 w 3163"/>
                <a:gd name="T15" fmla="*/ 457 h 994"/>
                <a:gd name="T16" fmla="*/ 2052 w 3163"/>
                <a:gd name="T17" fmla="*/ 425 h 994"/>
                <a:gd name="T18" fmla="*/ 2117 w 3163"/>
                <a:gd name="T19" fmla="*/ 409 h 994"/>
                <a:gd name="T20" fmla="*/ 2230 w 3163"/>
                <a:gd name="T21" fmla="*/ 319 h 994"/>
                <a:gd name="T22" fmla="*/ 2263 w 3163"/>
                <a:gd name="T23" fmla="*/ 271 h 994"/>
                <a:gd name="T24" fmla="*/ 2425 w 3163"/>
                <a:gd name="T25" fmla="*/ 165 h 994"/>
                <a:gd name="T26" fmla="*/ 2538 w 3163"/>
                <a:gd name="T27" fmla="*/ 101 h 994"/>
                <a:gd name="T28" fmla="*/ 2611 w 3163"/>
                <a:gd name="T29" fmla="*/ 60 h 994"/>
                <a:gd name="T30" fmla="*/ 2773 w 3163"/>
                <a:gd name="T31" fmla="*/ 3 h 994"/>
                <a:gd name="T32" fmla="*/ 3009 w 3163"/>
                <a:gd name="T33" fmla="*/ 11 h 994"/>
                <a:gd name="T34" fmla="*/ 3057 w 3163"/>
                <a:gd name="T35" fmla="*/ 44 h 994"/>
                <a:gd name="T36" fmla="*/ 3090 w 3163"/>
                <a:gd name="T37" fmla="*/ 117 h 994"/>
                <a:gd name="T38" fmla="*/ 3122 w 3163"/>
                <a:gd name="T39" fmla="*/ 222 h 994"/>
                <a:gd name="T40" fmla="*/ 3138 w 3163"/>
                <a:gd name="T41" fmla="*/ 287 h 994"/>
                <a:gd name="T42" fmla="*/ 3163 w 3163"/>
                <a:gd name="T43" fmla="*/ 514 h 994"/>
                <a:gd name="T44" fmla="*/ 3155 w 3163"/>
                <a:gd name="T45" fmla="*/ 879 h 994"/>
                <a:gd name="T46" fmla="*/ 3009 w 3163"/>
                <a:gd name="T47" fmla="*/ 976 h 994"/>
                <a:gd name="T48" fmla="*/ 552 w 3163"/>
                <a:gd name="T49" fmla="*/ 936 h 994"/>
                <a:gd name="T50" fmla="*/ 162 w 3163"/>
                <a:gd name="T51" fmla="*/ 887 h 994"/>
                <a:gd name="T52" fmla="*/ 106 w 3163"/>
                <a:gd name="T53" fmla="*/ 871 h 994"/>
                <a:gd name="T54" fmla="*/ 57 w 3163"/>
                <a:gd name="T55" fmla="*/ 855 h 994"/>
                <a:gd name="T56" fmla="*/ 41 w 3163"/>
                <a:gd name="T57" fmla="*/ 822 h 994"/>
                <a:gd name="T58" fmla="*/ 16 w 3163"/>
                <a:gd name="T59" fmla="*/ 798 h 994"/>
                <a:gd name="T60" fmla="*/ 0 w 3163"/>
                <a:gd name="T61" fmla="*/ 749 h 994"/>
                <a:gd name="T62" fmla="*/ 16 w 3163"/>
                <a:gd name="T63" fmla="*/ 628 h 994"/>
                <a:gd name="T64" fmla="*/ 81 w 3163"/>
                <a:gd name="T65" fmla="*/ 555 h 994"/>
                <a:gd name="T66" fmla="*/ 89 w 3163"/>
                <a:gd name="T67" fmla="*/ 51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3" h="994">
                  <a:moveTo>
                    <a:pt x="89" y="514"/>
                  </a:moveTo>
                  <a:cubicBezTo>
                    <a:pt x="217" y="473"/>
                    <a:pt x="509" y="503"/>
                    <a:pt x="625" y="506"/>
                  </a:cubicBezTo>
                  <a:cubicBezTo>
                    <a:pt x="633" y="511"/>
                    <a:pt x="640" y="518"/>
                    <a:pt x="649" y="522"/>
                  </a:cubicBezTo>
                  <a:cubicBezTo>
                    <a:pt x="665" y="529"/>
                    <a:pt x="698" y="538"/>
                    <a:pt x="698" y="538"/>
                  </a:cubicBezTo>
                  <a:cubicBezTo>
                    <a:pt x="740" y="567"/>
                    <a:pt x="794" y="577"/>
                    <a:pt x="844" y="587"/>
                  </a:cubicBezTo>
                  <a:cubicBezTo>
                    <a:pt x="1137" y="578"/>
                    <a:pt x="1424" y="538"/>
                    <a:pt x="1719" y="530"/>
                  </a:cubicBezTo>
                  <a:cubicBezTo>
                    <a:pt x="1754" y="518"/>
                    <a:pt x="1790" y="509"/>
                    <a:pt x="1825" y="498"/>
                  </a:cubicBezTo>
                  <a:cubicBezTo>
                    <a:pt x="1842" y="485"/>
                    <a:pt x="1855" y="468"/>
                    <a:pt x="1873" y="457"/>
                  </a:cubicBezTo>
                  <a:cubicBezTo>
                    <a:pt x="1915" y="431"/>
                    <a:pt x="2010" y="435"/>
                    <a:pt x="2052" y="425"/>
                  </a:cubicBezTo>
                  <a:cubicBezTo>
                    <a:pt x="2074" y="420"/>
                    <a:pt x="2117" y="409"/>
                    <a:pt x="2117" y="409"/>
                  </a:cubicBezTo>
                  <a:cubicBezTo>
                    <a:pt x="2200" y="356"/>
                    <a:pt x="2163" y="386"/>
                    <a:pt x="2230" y="319"/>
                  </a:cubicBezTo>
                  <a:cubicBezTo>
                    <a:pt x="2244" y="305"/>
                    <a:pt x="2263" y="271"/>
                    <a:pt x="2263" y="271"/>
                  </a:cubicBezTo>
                  <a:cubicBezTo>
                    <a:pt x="2285" y="204"/>
                    <a:pt x="2369" y="193"/>
                    <a:pt x="2425" y="165"/>
                  </a:cubicBezTo>
                  <a:cubicBezTo>
                    <a:pt x="2463" y="145"/>
                    <a:pt x="2499" y="120"/>
                    <a:pt x="2538" y="101"/>
                  </a:cubicBezTo>
                  <a:cubicBezTo>
                    <a:pt x="2561" y="76"/>
                    <a:pt x="2578" y="68"/>
                    <a:pt x="2611" y="60"/>
                  </a:cubicBezTo>
                  <a:cubicBezTo>
                    <a:pt x="2663" y="27"/>
                    <a:pt x="2711" y="12"/>
                    <a:pt x="2773" y="3"/>
                  </a:cubicBezTo>
                  <a:cubicBezTo>
                    <a:pt x="2852" y="6"/>
                    <a:pt x="2931" y="0"/>
                    <a:pt x="3009" y="11"/>
                  </a:cubicBezTo>
                  <a:cubicBezTo>
                    <a:pt x="3028" y="14"/>
                    <a:pt x="3057" y="44"/>
                    <a:pt x="3057" y="44"/>
                  </a:cubicBezTo>
                  <a:cubicBezTo>
                    <a:pt x="3076" y="102"/>
                    <a:pt x="3064" y="78"/>
                    <a:pt x="3090" y="117"/>
                  </a:cubicBezTo>
                  <a:cubicBezTo>
                    <a:pt x="3099" y="153"/>
                    <a:pt x="3110" y="187"/>
                    <a:pt x="3122" y="222"/>
                  </a:cubicBezTo>
                  <a:cubicBezTo>
                    <a:pt x="3129" y="243"/>
                    <a:pt x="3138" y="287"/>
                    <a:pt x="3138" y="287"/>
                  </a:cubicBezTo>
                  <a:cubicBezTo>
                    <a:pt x="3143" y="387"/>
                    <a:pt x="3146" y="430"/>
                    <a:pt x="3163" y="514"/>
                  </a:cubicBezTo>
                  <a:cubicBezTo>
                    <a:pt x="3160" y="636"/>
                    <a:pt x="3160" y="757"/>
                    <a:pt x="3155" y="879"/>
                  </a:cubicBezTo>
                  <a:cubicBezTo>
                    <a:pt x="3152" y="950"/>
                    <a:pt x="3058" y="956"/>
                    <a:pt x="3009" y="976"/>
                  </a:cubicBezTo>
                  <a:cubicBezTo>
                    <a:pt x="2191" y="968"/>
                    <a:pt x="1369" y="994"/>
                    <a:pt x="552" y="936"/>
                  </a:cubicBezTo>
                  <a:cubicBezTo>
                    <a:pt x="423" y="911"/>
                    <a:pt x="293" y="903"/>
                    <a:pt x="162" y="887"/>
                  </a:cubicBezTo>
                  <a:cubicBezTo>
                    <a:pt x="143" y="882"/>
                    <a:pt x="125" y="877"/>
                    <a:pt x="106" y="871"/>
                  </a:cubicBezTo>
                  <a:cubicBezTo>
                    <a:pt x="90" y="866"/>
                    <a:pt x="57" y="855"/>
                    <a:pt x="57" y="855"/>
                  </a:cubicBezTo>
                  <a:cubicBezTo>
                    <a:pt x="52" y="844"/>
                    <a:pt x="48" y="832"/>
                    <a:pt x="41" y="822"/>
                  </a:cubicBezTo>
                  <a:cubicBezTo>
                    <a:pt x="34" y="813"/>
                    <a:pt x="22" y="808"/>
                    <a:pt x="16" y="798"/>
                  </a:cubicBezTo>
                  <a:cubicBezTo>
                    <a:pt x="8" y="783"/>
                    <a:pt x="0" y="749"/>
                    <a:pt x="0" y="749"/>
                  </a:cubicBezTo>
                  <a:cubicBezTo>
                    <a:pt x="2" y="731"/>
                    <a:pt x="0" y="660"/>
                    <a:pt x="16" y="628"/>
                  </a:cubicBezTo>
                  <a:cubicBezTo>
                    <a:pt x="31" y="599"/>
                    <a:pt x="81" y="555"/>
                    <a:pt x="81" y="555"/>
                  </a:cubicBezTo>
                  <a:cubicBezTo>
                    <a:pt x="91" y="525"/>
                    <a:pt x="89" y="539"/>
                    <a:pt x="89" y="514"/>
                  </a:cubicBezTo>
                  <a:close/>
                </a:path>
              </a:pathLst>
            </a:custGeom>
            <a:solidFill>
              <a:schemeClr val="accent1">
                <a:lumMod val="20000"/>
                <a:lumOff val="80000"/>
              </a:schemeClr>
            </a:solidFill>
            <a:ln>
              <a:noFill/>
            </a:ln>
            <a:effectLst/>
          </p:spPr>
          <p:txBody>
            <a:bodyPr wrap="none" lIns="92075" tIns="46038" rIns="92075" bIns="46038" anchor="ctr"/>
            <a:lstStyle/>
            <a:p>
              <a:endParaRPr lang="en-US"/>
            </a:p>
          </p:txBody>
        </p:sp>
        <p:sp>
          <p:nvSpPr>
            <p:cNvPr id="35" name="Oval 34">
              <a:extLst>
                <a:ext uri="{FF2B5EF4-FFF2-40B4-BE49-F238E27FC236}">
                  <a16:creationId xmlns:a16="http://schemas.microsoft.com/office/drawing/2014/main" id="{DDF674FA-6841-45A0-B02F-37F9ECD58A1A}"/>
                </a:ext>
              </a:extLst>
            </p:cNvPr>
            <p:cNvSpPr>
              <a:spLocks noChangeAspect="1" noChangeArrowheads="1"/>
            </p:cNvSpPr>
            <p:nvPr/>
          </p:nvSpPr>
          <p:spPr bwMode="auto">
            <a:xfrm>
              <a:off x="2347895" y="5485732"/>
              <a:ext cx="222250" cy="22383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s</a:t>
              </a:r>
            </a:p>
          </p:txBody>
        </p:sp>
        <p:sp>
          <p:nvSpPr>
            <p:cNvPr id="36" name="Oval 35">
              <a:extLst>
                <a:ext uri="{FF2B5EF4-FFF2-40B4-BE49-F238E27FC236}">
                  <a16:creationId xmlns:a16="http://schemas.microsoft.com/office/drawing/2014/main" id="{90404716-7A87-4C85-A85C-695CCE74EE58}"/>
                </a:ext>
              </a:extLst>
            </p:cNvPr>
            <p:cNvSpPr>
              <a:spLocks noChangeAspect="1" noChangeArrowheads="1"/>
            </p:cNvSpPr>
            <p:nvPr/>
          </p:nvSpPr>
          <p:spPr bwMode="auto">
            <a:xfrm>
              <a:off x="6659545" y="4541170"/>
              <a:ext cx="223838" cy="2222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y</a:t>
              </a:r>
            </a:p>
          </p:txBody>
        </p:sp>
        <p:sp>
          <p:nvSpPr>
            <p:cNvPr id="39" name="Oval 36">
              <a:extLst>
                <a:ext uri="{FF2B5EF4-FFF2-40B4-BE49-F238E27FC236}">
                  <a16:creationId xmlns:a16="http://schemas.microsoft.com/office/drawing/2014/main" id="{6C1F223D-E47E-4E7B-9893-5E0943EA08B3}"/>
                </a:ext>
              </a:extLst>
            </p:cNvPr>
            <p:cNvSpPr>
              <a:spLocks noChangeAspect="1" noChangeArrowheads="1"/>
            </p:cNvSpPr>
            <p:nvPr/>
          </p:nvSpPr>
          <p:spPr bwMode="auto">
            <a:xfrm>
              <a:off x="6659545" y="5496845"/>
              <a:ext cx="223838" cy="2222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x</a:t>
              </a:r>
            </a:p>
          </p:txBody>
        </p:sp>
        <p:sp>
          <p:nvSpPr>
            <p:cNvPr id="40" name="Oval 37">
              <a:extLst>
                <a:ext uri="{FF2B5EF4-FFF2-40B4-BE49-F238E27FC236}">
                  <a16:creationId xmlns:a16="http://schemas.microsoft.com/office/drawing/2014/main" id="{43EE47E5-D133-464E-8932-8D6443B03A39}"/>
                </a:ext>
              </a:extLst>
            </p:cNvPr>
            <p:cNvSpPr>
              <a:spLocks noChangeAspect="1" noChangeArrowheads="1"/>
            </p:cNvSpPr>
            <p:nvPr/>
          </p:nvSpPr>
          <p:spPr bwMode="auto">
            <a:xfrm>
              <a:off x="9053495" y="5485732"/>
              <a:ext cx="223838" cy="223838"/>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r>
                <a:rPr lang="en-US" altLang="en-US" sz="1600" b="1"/>
                <a:t>t</a:t>
              </a:r>
            </a:p>
          </p:txBody>
        </p:sp>
        <p:cxnSp>
          <p:nvCxnSpPr>
            <p:cNvPr id="41" name="AutoShape 38">
              <a:extLst>
                <a:ext uri="{FF2B5EF4-FFF2-40B4-BE49-F238E27FC236}">
                  <a16:creationId xmlns:a16="http://schemas.microsoft.com/office/drawing/2014/main" id="{F5832061-2D72-4762-BF6B-9C07528B761D}"/>
                </a:ext>
              </a:extLst>
            </p:cNvPr>
            <p:cNvCxnSpPr>
              <a:cxnSpLocks noChangeShapeType="1"/>
              <a:stCxn id="36" idx="6"/>
              <a:endCxn id="40" idx="1"/>
            </p:cNvCxnSpPr>
            <p:nvPr/>
          </p:nvCxnSpPr>
          <p:spPr bwMode="auto">
            <a:xfrm>
              <a:off x="6883383" y="4652296"/>
              <a:ext cx="2203450" cy="866775"/>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39">
              <a:extLst>
                <a:ext uri="{FF2B5EF4-FFF2-40B4-BE49-F238E27FC236}">
                  <a16:creationId xmlns:a16="http://schemas.microsoft.com/office/drawing/2014/main" id="{81845EB1-EF3F-44A6-A752-C51AE6E7666E}"/>
                </a:ext>
              </a:extLst>
            </p:cNvPr>
            <p:cNvCxnSpPr>
              <a:cxnSpLocks noChangeShapeType="1"/>
              <a:stCxn id="39" idx="6"/>
              <a:endCxn id="40" idx="2"/>
            </p:cNvCxnSpPr>
            <p:nvPr/>
          </p:nvCxnSpPr>
          <p:spPr bwMode="auto">
            <a:xfrm flipV="1">
              <a:off x="6883383" y="5598446"/>
              <a:ext cx="2170112" cy="9525"/>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 name="Oval 40">
              <a:extLst>
                <a:ext uri="{FF2B5EF4-FFF2-40B4-BE49-F238E27FC236}">
                  <a16:creationId xmlns:a16="http://schemas.microsoft.com/office/drawing/2014/main" id="{4BD7700C-8397-4816-BB82-AFD6B8CA6C5F}"/>
                </a:ext>
              </a:extLst>
            </p:cNvPr>
            <p:cNvSpPr>
              <a:spLocks noChangeAspect="1" noChangeArrowheads="1"/>
            </p:cNvSpPr>
            <p:nvPr/>
          </p:nvSpPr>
          <p:spPr bwMode="auto">
            <a:xfrm>
              <a:off x="4425933" y="3693445"/>
              <a:ext cx="315912" cy="315912"/>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endParaRPr lang="en-US" altLang="en-US" sz="1200"/>
            </a:p>
          </p:txBody>
        </p:sp>
        <p:sp>
          <p:nvSpPr>
            <p:cNvPr id="44" name="Oval 41">
              <a:extLst>
                <a:ext uri="{FF2B5EF4-FFF2-40B4-BE49-F238E27FC236}">
                  <a16:creationId xmlns:a16="http://schemas.microsoft.com/office/drawing/2014/main" id="{539936EF-0F75-47CB-A4ED-DF2B5D2F6F88}"/>
                </a:ext>
              </a:extLst>
            </p:cNvPr>
            <p:cNvSpPr>
              <a:spLocks noChangeAspect="1" noChangeArrowheads="1"/>
            </p:cNvSpPr>
            <p:nvPr/>
          </p:nvSpPr>
          <p:spPr bwMode="auto">
            <a:xfrm>
              <a:off x="4425933" y="4549108"/>
              <a:ext cx="315912" cy="314325"/>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endParaRPr lang="en-US" altLang="en-US" sz="1200"/>
            </a:p>
          </p:txBody>
        </p:sp>
        <p:sp>
          <p:nvSpPr>
            <p:cNvPr id="45" name="Oval 42">
              <a:extLst>
                <a:ext uri="{FF2B5EF4-FFF2-40B4-BE49-F238E27FC236}">
                  <a16:creationId xmlns:a16="http://schemas.microsoft.com/office/drawing/2014/main" id="{8A3A951B-649B-4041-9A79-9066F86A59FD}"/>
                </a:ext>
              </a:extLst>
            </p:cNvPr>
            <p:cNvSpPr>
              <a:spLocks noChangeAspect="1" noChangeArrowheads="1"/>
            </p:cNvSpPr>
            <p:nvPr/>
          </p:nvSpPr>
          <p:spPr bwMode="auto">
            <a:xfrm>
              <a:off x="4425933" y="5457158"/>
              <a:ext cx="315912" cy="3143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r>
                <a:rPr lang="en-US" altLang="en-US" sz="1600" b="1">
                  <a:solidFill>
                    <a:schemeClr val="bg1"/>
                  </a:solidFill>
                </a:rPr>
                <a:t>x-y</a:t>
              </a:r>
            </a:p>
          </p:txBody>
        </p:sp>
        <p:cxnSp>
          <p:nvCxnSpPr>
            <p:cNvPr id="46" name="AutoShape 43">
              <a:extLst>
                <a:ext uri="{FF2B5EF4-FFF2-40B4-BE49-F238E27FC236}">
                  <a16:creationId xmlns:a16="http://schemas.microsoft.com/office/drawing/2014/main" id="{F0400347-5CF2-4AE0-95FD-E36A99270FC6}"/>
                </a:ext>
              </a:extLst>
            </p:cNvPr>
            <p:cNvCxnSpPr>
              <a:cxnSpLocks noChangeShapeType="1"/>
              <a:stCxn id="35" idx="6"/>
              <a:endCxn id="43" idx="2"/>
            </p:cNvCxnSpPr>
            <p:nvPr/>
          </p:nvCxnSpPr>
          <p:spPr bwMode="auto">
            <a:xfrm flipV="1">
              <a:off x="2570145" y="3852195"/>
              <a:ext cx="1855788" cy="1746250"/>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AutoShape 44">
              <a:extLst>
                <a:ext uri="{FF2B5EF4-FFF2-40B4-BE49-F238E27FC236}">
                  <a16:creationId xmlns:a16="http://schemas.microsoft.com/office/drawing/2014/main" id="{FD89B9C6-BE46-41B9-AADA-4652D20A03F5}"/>
                </a:ext>
              </a:extLst>
            </p:cNvPr>
            <p:cNvCxnSpPr>
              <a:cxnSpLocks noChangeShapeType="1"/>
              <a:stCxn id="35" idx="6"/>
              <a:endCxn id="44" idx="2"/>
            </p:cNvCxnSpPr>
            <p:nvPr/>
          </p:nvCxnSpPr>
          <p:spPr bwMode="auto">
            <a:xfrm flipV="1">
              <a:off x="2570145" y="4706271"/>
              <a:ext cx="1855788" cy="892175"/>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AutoShape 45">
              <a:extLst>
                <a:ext uri="{FF2B5EF4-FFF2-40B4-BE49-F238E27FC236}">
                  <a16:creationId xmlns:a16="http://schemas.microsoft.com/office/drawing/2014/main" id="{86CF0249-CDEC-4307-A8C0-A50EB7521571}"/>
                </a:ext>
              </a:extLst>
            </p:cNvPr>
            <p:cNvCxnSpPr>
              <a:cxnSpLocks noChangeShapeType="1"/>
              <a:stCxn id="35" idx="6"/>
              <a:endCxn id="45" idx="2"/>
            </p:cNvCxnSpPr>
            <p:nvPr/>
          </p:nvCxnSpPr>
          <p:spPr bwMode="auto">
            <a:xfrm>
              <a:off x="2570145" y="5598446"/>
              <a:ext cx="1855788" cy="1587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Oval 46">
              <a:extLst>
                <a:ext uri="{FF2B5EF4-FFF2-40B4-BE49-F238E27FC236}">
                  <a16:creationId xmlns:a16="http://schemas.microsoft.com/office/drawing/2014/main" id="{5383CEA3-2A55-49AF-BD9F-D12F5A28239A}"/>
                </a:ext>
              </a:extLst>
            </p:cNvPr>
            <p:cNvSpPr>
              <a:spLocks noChangeAspect="1" noChangeArrowheads="1"/>
            </p:cNvSpPr>
            <p:nvPr/>
          </p:nvSpPr>
          <p:spPr bwMode="auto">
            <a:xfrm>
              <a:off x="6659545" y="3693445"/>
              <a:ext cx="223838" cy="222250"/>
            </a:xfrm>
            <a:prstGeom prst="ellipse">
              <a:avLst/>
            </a:prstGeom>
            <a:solidFill>
              <a:schemeClr val="accent4">
                <a:lumMod val="20000"/>
                <a:lumOff val="80000"/>
              </a:schemeClr>
            </a:solidFill>
            <a:ln w="9525">
              <a:solidFill>
                <a:schemeClr val="tx1"/>
              </a:solidFill>
              <a:round/>
              <a:headEnd/>
              <a:tailEnd/>
            </a:ln>
            <a:effectLst/>
          </p:spPr>
          <p:txBody>
            <a:bodyPr wrap="none" lIns="92075" tIns="46038" rIns="92075" bIns="46038" anchor="ctr"/>
            <a:lstStyle/>
            <a:p>
              <a:pPr algn="ctr"/>
              <a:endParaRPr lang="en-US" altLang="en-US" sz="1400"/>
            </a:p>
          </p:txBody>
        </p:sp>
        <p:cxnSp>
          <p:nvCxnSpPr>
            <p:cNvPr id="50" name="AutoShape 47">
              <a:extLst>
                <a:ext uri="{FF2B5EF4-FFF2-40B4-BE49-F238E27FC236}">
                  <a16:creationId xmlns:a16="http://schemas.microsoft.com/office/drawing/2014/main" id="{D99A11B3-FEFA-4EB8-B436-D2843B5E5AB1}"/>
                </a:ext>
              </a:extLst>
            </p:cNvPr>
            <p:cNvCxnSpPr>
              <a:cxnSpLocks noChangeShapeType="1"/>
              <a:stCxn id="49" idx="6"/>
              <a:endCxn id="40" idx="0"/>
            </p:cNvCxnSpPr>
            <p:nvPr/>
          </p:nvCxnSpPr>
          <p:spPr bwMode="auto">
            <a:xfrm>
              <a:off x="6883384" y="3804570"/>
              <a:ext cx="2282825" cy="1681162"/>
            </a:xfrm>
            <a:prstGeom prst="straightConnector1">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AutoShape 48">
              <a:extLst>
                <a:ext uri="{FF2B5EF4-FFF2-40B4-BE49-F238E27FC236}">
                  <a16:creationId xmlns:a16="http://schemas.microsoft.com/office/drawing/2014/main" id="{9BA55A3E-94B6-4E8B-9C04-4DA29D284706}"/>
                </a:ext>
              </a:extLst>
            </p:cNvPr>
            <p:cNvCxnSpPr>
              <a:cxnSpLocks noChangeShapeType="1"/>
              <a:stCxn id="45" idx="6"/>
              <a:endCxn id="36" idx="2"/>
            </p:cNvCxnSpPr>
            <p:nvPr/>
          </p:nvCxnSpPr>
          <p:spPr bwMode="auto">
            <a:xfrm flipV="1">
              <a:off x="4741845" y="4652296"/>
              <a:ext cx="1917700" cy="962025"/>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AutoShape 49">
              <a:extLst>
                <a:ext uri="{FF2B5EF4-FFF2-40B4-BE49-F238E27FC236}">
                  <a16:creationId xmlns:a16="http://schemas.microsoft.com/office/drawing/2014/main" id="{94F218EF-89A2-4749-B568-CFD3931724B2}"/>
                </a:ext>
              </a:extLst>
            </p:cNvPr>
            <p:cNvCxnSpPr>
              <a:cxnSpLocks noChangeShapeType="1"/>
              <a:stCxn id="45" idx="6"/>
              <a:endCxn id="39" idx="2"/>
            </p:cNvCxnSpPr>
            <p:nvPr/>
          </p:nvCxnSpPr>
          <p:spPr bwMode="auto">
            <a:xfrm flipV="1">
              <a:off x="4741845" y="5607970"/>
              <a:ext cx="1917700"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AutoShape 50">
              <a:extLst>
                <a:ext uri="{FF2B5EF4-FFF2-40B4-BE49-F238E27FC236}">
                  <a16:creationId xmlns:a16="http://schemas.microsoft.com/office/drawing/2014/main" id="{B8F6792E-4190-4AC2-845B-DEBCEAB3C71E}"/>
                </a:ext>
              </a:extLst>
            </p:cNvPr>
            <p:cNvCxnSpPr>
              <a:cxnSpLocks noChangeShapeType="1"/>
              <a:stCxn id="44" idx="6"/>
              <a:endCxn id="39" idx="1"/>
            </p:cNvCxnSpPr>
            <p:nvPr/>
          </p:nvCxnSpPr>
          <p:spPr bwMode="auto">
            <a:xfrm>
              <a:off x="4741845" y="4706270"/>
              <a:ext cx="1951038" cy="823912"/>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51">
              <a:extLst>
                <a:ext uri="{FF2B5EF4-FFF2-40B4-BE49-F238E27FC236}">
                  <a16:creationId xmlns:a16="http://schemas.microsoft.com/office/drawing/2014/main" id="{9071632B-D37D-4D2C-8890-097290CD342D}"/>
                </a:ext>
              </a:extLst>
            </p:cNvPr>
            <p:cNvCxnSpPr>
              <a:cxnSpLocks noChangeShapeType="1"/>
              <a:stCxn id="44" idx="6"/>
              <a:endCxn id="49" idx="2"/>
            </p:cNvCxnSpPr>
            <p:nvPr/>
          </p:nvCxnSpPr>
          <p:spPr bwMode="auto">
            <a:xfrm flipV="1">
              <a:off x="4741845" y="3804570"/>
              <a:ext cx="1917700" cy="901700"/>
            </a:xfrm>
            <a:prstGeom prst="straightConnector1">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52">
              <a:extLst>
                <a:ext uri="{FF2B5EF4-FFF2-40B4-BE49-F238E27FC236}">
                  <a16:creationId xmlns:a16="http://schemas.microsoft.com/office/drawing/2014/main" id="{D8588AE9-430C-48DD-9799-0CC6243210F9}"/>
                </a:ext>
              </a:extLst>
            </p:cNvPr>
            <p:cNvCxnSpPr>
              <a:cxnSpLocks noChangeShapeType="1"/>
              <a:stCxn id="43" idx="6"/>
              <a:endCxn id="49" idx="1"/>
            </p:cNvCxnSpPr>
            <p:nvPr/>
          </p:nvCxnSpPr>
          <p:spPr bwMode="auto">
            <a:xfrm flipV="1">
              <a:off x="4741845" y="3726783"/>
              <a:ext cx="1951038" cy="125413"/>
            </a:xfrm>
            <a:prstGeom prst="straightConnector1">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AutoShape 53">
              <a:extLst>
                <a:ext uri="{FF2B5EF4-FFF2-40B4-BE49-F238E27FC236}">
                  <a16:creationId xmlns:a16="http://schemas.microsoft.com/office/drawing/2014/main" id="{DA45020A-B4E9-49A7-A70B-A897A4489107}"/>
                </a:ext>
              </a:extLst>
            </p:cNvPr>
            <p:cNvCxnSpPr>
              <a:cxnSpLocks noChangeShapeType="1"/>
              <a:stCxn id="43" idx="6"/>
              <a:endCxn id="36" idx="1"/>
            </p:cNvCxnSpPr>
            <p:nvPr/>
          </p:nvCxnSpPr>
          <p:spPr bwMode="auto">
            <a:xfrm>
              <a:off x="4741845" y="3852195"/>
              <a:ext cx="1951038" cy="722312"/>
            </a:xfrm>
            <a:prstGeom prst="straightConnector1">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Text Box 55">
              <a:extLst>
                <a:ext uri="{FF2B5EF4-FFF2-40B4-BE49-F238E27FC236}">
                  <a16:creationId xmlns:a16="http://schemas.microsoft.com/office/drawing/2014/main" id="{8B6E5900-3807-4867-9240-22B9CDB30F0D}"/>
                </a:ext>
              </a:extLst>
            </p:cNvPr>
            <p:cNvSpPr txBox="1">
              <a:spLocks noChangeArrowheads="1"/>
            </p:cNvSpPr>
            <p:nvPr/>
          </p:nvSpPr>
          <p:spPr bwMode="auto">
            <a:xfrm>
              <a:off x="5338746" y="5490496"/>
              <a:ext cx="377825" cy="276999"/>
            </a:xfrm>
            <a:prstGeom prst="rect">
              <a:avLst/>
            </a:prstGeom>
            <a:solidFill>
              <a:schemeClr val="accent1">
                <a:lumMod val="20000"/>
                <a:lumOff val="80000"/>
              </a:schemeClr>
            </a:solidFill>
            <a:ln>
              <a:noFill/>
            </a:ln>
            <a:effectLst/>
          </p:spPr>
          <p:txBody>
            <a:bodyPr lIns="0" tIns="0" rIns="0" bIns="0">
              <a:spAutoFit/>
            </a:bodyPr>
            <a:lstStyle/>
            <a:p>
              <a:pPr algn="ctr">
                <a:spcBef>
                  <a:spcPct val="50000"/>
                </a:spcBef>
              </a:pPr>
              <a:r>
                <a:rPr lang="en-US" altLang="en-US" dirty="0">
                  <a:solidFill>
                    <a:srgbClr val="003399"/>
                  </a:solidFill>
                  <a:sym typeface="Symbol" panose="05050102010706020507" pitchFamily="18" charset="2"/>
                </a:rPr>
                <a:t></a:t>
              </a:r>
              <a:endParaRPr lang="en-US" altLang="en-US" dirty="0">
                <a:solidFill>
                  <a:srgbClr val="003399"/>
                </a:solidFill>
              </a:endParaRPr>
            </a:p>
          </p:txBody>
        </p:sp>
        <p:sp>
          <p:nvSpPr>
            <p:cNvPr id="58" name="Text Box 56">
              <a:extLst>
                <a:ext uri="{FF2B5EF4-FFF2-40B4-BE49-F238E27FC236}">
                  <a16:creationId xmlns:a16="http://schemas.microsoft.com/office/drawing/2014/main" id="{8CD9C2E5-BC07-4A17-94BC-68DA4A862226}"/>
                </a:ext>
              </a:extLst>
            </p:cNvPr>
            <p:cNvSpPr txBox="1">
              <a:spLocks noChangeArrowheads="1"/>
            </p:cNvSpPr>
            <p:nvPr/>
          </p:nvSpPr>
          <p:spPr bwMode="auto">
            <a:xfrm>
              <a:off x="5173646" y="5193633"/>
              <a:ext cx="377825" cy="276999"/>
            </a:xfrm>
            <a:prstGeom prst="rect">
              <a:avLst/>
            </a:prstGeom>
            <a:solidFill>
              <a:schemeClr val="accent1">
                <a:lumMod val="20000"/>
                <a:lumOff val="80000"/>
              </a:schemeClr>
            </a:solidFill>
            <a:ln>
              <a:noFill/>
            </a:ln>
            <a:effectLst/>
          </p:spPr>
          <p:txBody>
            <a:bodyPr lIns="0" tIns="0" rIns="0" bIns="0">
              <a:spAutoFit/>
            </a:bodyPr>
            <a:lstStyle/>
            <a:p>
              <a:pPr algn="ctr">
                <a:spcBef>
                  <a:spcPct val="50000"/>
                </a:spcBef>
              </a:pPr>
              <a:r>
                <a:rPr lang="en-US" altLang="en-US" dirty="0">
                  <a:solidFill>
                    <a:srgbClr val="003399"/>
                  </a:solidFill>
                  <a:sym typeface="Symbol" panose="05050102010706020507" pitchFamily="18" charset="2"/>
                </a:rPr>
                <a:t></a:t>
              </a:r>
              <a:endParaRPr lang="en-US" altLang="en-US" dirty="0">
                <a:solidFill>
                  <a:srgbClr val="003399"/>
                </a:solidFill>
              </a:endParaRPr>
            </a:p>
          </p:txBody>
        </p:sp>
        <mc:AlternateContent xmlns:mc="http://schemas.openxmlformats.org/markup-compatibility/2006" xmlns:a14="http://schemas.microsoft.com/office/drawing/2010/main">
          <mc:Choice Requires="a14">
            <p:sp>
              <p:nvSpPr>
                <p:cNvPr id="59" name="Text Box 58">
                  <a:extLst>
                    <a:ext uri="{FF2B5EF4-FFF2-40B4-BE49-F238E27FC236}">
                      <a16:creationId xmlns:a16="http://schemas.microsoft.com/office/drawing/2014/main" id="{1B6135C7-9E48-4E42-9E15-84415FC58411}"/>
                    </a:ext>
                  </a:extLst>
                </p:cNvPr>
                <p:cNvSpPr txBox="1">
                  <a:spLocks noChangeArrowheads="1"/>
                </p:cNvSpPr>
                <p:nvPr/>
              </p:nvSpPr>
              <p:spPr bwMode="auto">
                <a:xfrm>
                  <a:off x="7968439" y="3851401"/>
                  <a:ext cx="2444750" cy="646973"/>
                </a:xfrm>
                <a:prstGeom prst="rect">
                  <a:avLst/>
                </a:prstGeom>
                <a:noFill/>
                <a:ln>
                  <a:noFill/>
                </a:ln>
                <a:effectLst/>
                <a:extLst>
                  <a:ext uri="{909E8E84-426E-40DD-AFC4-6F175D3DCCD1}">
                    <a14:hiddenFill>
                      <a:solidFill>
                        <a:schemeClr val="accent1"/>
                      </a:solidFill>
                    </a14:hiddenFill>
                  </a:ext>
                  <a:ext uri="{91240B29-F687-4F45-9708-019B960494DF}">
                    <a14:hiddenLine w="1587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dirty="0"/>
                    <a:t>team </a:t>
                  </a:r>
                  <a14:m>
                    <m:oMath xmlns:m="http://schemas.openxmlformats.org/officeDocument/2006/math">
                      <m:r>
                        <a:rPr lang="en-US" altLang="en-US" b="1" i="1" dirty="0" smtClean="0">
                          <a:solidFill>
                            <a:srgbClr val="0066CC"/>
                          </a:solidFill>
                          <a:latin typeface="Cambria Math" panose="02040503050406030204" pitchFamily="18" charset="0"/>
                        </a:rPr>
                        <m:t>𝒙</m:t>
                      </m:r>
                      <m:r>
                        <a:rPr lang="en-US" altLang="en-US" b="1" i="1" dirty="0" smtClean="0">
                          <a:solidFill>
                            <a:srgbClr val="0066CC"/>
                          </a:solidFill>
                          <a:latin typeface="Cambria Math" panose="02040503050406030204" pitchFamily="18" charset="0"/>
                        </a:rPr>
                        <m:t> </m:t>
                      </m:r>
                    </m:oMath>
                  </a14:m>
                  <a:r>
                    <a:rPr lang="en-US" altLang="en-US" dirty="0"/>
                    <a:t>can still win this many more games</a:t>
                  </a:r>
                </a:p>
              </p:txBody>
            </p:sp>
          </mc:Choice>
          <mc:Fallback xmlns="">
            <p:sp>
              <p:nvSpPr>
                <p:cNvPr id="59" name="Text Box 58">
                  <a:extLst>
                    <a:ext uri="{FF2B5EF4-FFF2-40B4-BE49-F238E27FC236}">
                      <a16:creationId xmlns:a16="http://schemas.microsoft.com/office/drawing/2014/main" id="{1B6135C7-9E48-4E42-9E15-84415FC58411}"/>
                    </a:ext>
                  </a:extLst>
                </p:cNvPr>
                <p:cNvSpPr txBox="1">
                  <a:spLocks noRot="1" noChangeAspect="1" noMove="1" noResize="1" noEditPoints="1" noAdjustHandles="1" noChangeArrowheads="1" noChangeShapeType="1" noTextEdit="1"/>
                </p:cNvSpPr>
                <p:nvPr/>
              </p:nvSpPr>
              <p:spPr bwMode="auto">
                <a:xfrm>
                  <a:off x="7968439" y="3851401"/>
                  <a:ext cx="2444750" cy="646973"/>
                </a:xfrm>
                <a:prstGeom prst="rect">
                  <a:avLst/>
                </a:prstGeom>
                <a:blipFill>
                  <a:blip r:embed="rId4"/>
                  <a:stretch>
                    <a:fillRect l="-1995" t="-5660" r="-1496" b="-141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
          <p:nvSpPr>
            <p:cNvPr id="60" name="Text Box 59">
              <a:extLst>
                <a:ext uri="{FF2B5EF4-FFF2-40B4-BE49-F238E27FC236}">
                  <a16:creationId xmlns:a16="http://schemas.microsoft.com/office/drawing/2014/main" id="{A2658601-9D35-4297-95EF-1A98352080DA}"/>
                </a:ext>
              </a:extLst>
            </p:cNvPr>
            <p:cNvSpPr txBox="1">
              <a:spLocks noChangeArrowheads="1"/>
            </p:cNvSpPr>
            <p:nvPr/>
          </p:nvSpPr>
          <p:spPr bwMode="auto">
            <a:xfrm>
              <a:off x="2284395" y="4260183"/>
              <a:ext cx="132238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pPr>
              <a:r>
                <a:rPr lang="en-US" altLang="en-US" dirty="0"/>
                <a:t>games left</a:t>
              </a:r>
            </a:p>
          </p:txBody>
        </p:sp>
        <p:cxnSp>
          <p:nvCxnSpPr>
            <p:cNvPr id="61" name="AutoShape 60">
              <a:extLst>
                <a:ext uri="{FF2B5EF4-FFF2-40B4-BE49-F238E27FC236}">
                  <a16:creationId xmlns:a16="http://schemas.microsoft.com/office/drawing/2014/main" id="{E1C4C2BE-CD78-4FE4-B9F3-858E2CC9EB9D}"/>
                </a:ext>
              </a:extLst>
            </p:cNvPr>
            <p:cNvCxnSpPr>
              <a:cxnSpLocks noChangeShapeType="1"/>
              <a:stCxn id="60" idx="2"/>
            </p:cNvCxnSpPr>
            <p:nvPr/>
          </p:nvCxnSpPr>
          <p:spPr bwMode="auto">
            <a:xfrm rot="16200000" flipH="1">
              <a:off x="2848399" y="4727347"/>
              <a:ext cx="874625" cy="6802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AutoShape 61">
              <a:extLst>
                <a:ext uri="{FF2B5EF4-FFF2-40B4-BE49-F238E27FC236}">
                  <a16:creationId xmlns:a16="http://schemas.microsoft.com/office/drawing/2014/main" id="{BD224CE9-E322-4325-9169-D94E06E921D1}"/>
                </a:ext>
              </a:extLst>
            </p:cNvPr>
            <p:cNvCxnSpPr>
              <a:cxnSpLocks noChangeShapeType="1"/>
              <a:stCxn id="59" idx="2"/>
            </p:cNvCxnSpPr>
            <p:nvPr/>
          </p:nvCxnSpPr>
          <p:spPr bwMode="auto">
            <a:xfrm rot="5400000">
              <a:off x="8030783" y="4297125"/>
              <a:ext cx="958783" cy="136128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63" name="Text Box 82">
                  <a:extLst>
                    <a:ext uri="{FF2B5EF4-FFF2-40B4-BE49-F238E27FC236}">
                      <a16:creationId xmlns:a16="http://schemas.microsoft.com/office/drawing/2014/main" id="{B4B33CF8-40B8-467A-9CEF-00E2F5647612}"/>
                    </a:ext>
                  </a:extLst>
                </p:cNvPr>
                <p:cNvSpPr txBox="1">
                  <a:spLocks noChangeArrowheads="1"/>
                </p:cNvSpPr>
                <p:nvPr/>
              </p:nvSpPr>
              <p:spPr bwMode="auto">
                <a:xfrm>
                  <a:off x="3192447" y="5504782"/>
                  <a:ext cx="866776" cy="246221"/>
                </a:xfrm>
                <a:prstGeom prst="rect">
                  <a:avLst/>
                </a:prstGeom>
                <a:solidFill>
                  <a:schemeClr val="accent1">
                    <a:lumMod val="20000"/>
                    <a:lumOff val="80000"/>
                  </a:schemeClr>
                </a:solidFill>
                <a:ln>
                  <a:noFill/>
                </a:ln>
                <a:effec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r>
                          <a:rPr lang="en-US" altLang="en-US" sz="1600" b="1" i="1" dirty="0" smtClean="0">
                            <a:solidFill>
                              <a:srgbClr val="0066CC"/>
                            </a:solidFill>
                            <a:latin typeface="Cambria Math" panose="02040503050406030204" pitchFamily="18" charset="0"/>
                          </a:rPr>
                          <m:t>𝒓</m:t>
                        </m:r>
                        <m:r>
                          <a:rPr lang="en-US" altLang="en-US" sz="1600" b="1" i="1" baseline="-25000" dirty="0">
                            <a:solidFill>
                              <a:srgbClr val="0066CC"/>
                            </a:solidFill>
                            <a:latin typeface="Cambria Math" panose="02040503050406030204" pitchFamily="18" charset="0"/>
                          </a:rPr>
                          <m:t>𝟐𝟒</m:t>
                        </m:r>
                        <m:r>
                          <a:rPr lang="en-US" altLang="en-US" sz="1600" b="1" i="1" dirty="0">
                            <a:solidFill>
                              <a:srgbClr val="0066CC"/>
                            </a:solidFill>
                            <a:latin typeface="Cambria Math" panose="02040503050406030204" pitchFamily="18" charset="0"/>
                          </a:rPr>
                          <m:t>=</m:t>
                        </m:r>
                        <m:r>
                          <a:rPr lang="en-US" altLang="en-US" sz="1600" b="1" i="1" dirty="0">
                            <a:solidFill>
                              <a:srgbClr val="0066CC"/>
                            </a:solidFill>
                            <a:latin typeface="Cambria Math" panose="02040503050406030204" pitchFamily="18" charset="0"/>
                          </a:rPr>
                          <m:t>𝟕</m:t>
                        </m:r>
                      </m:oMath>
                    </m:oMathPara>
                  </a14:m>
                  <a:endParaRPr lang="en-US" altLang="en-US" sz="1600" b="1" dirty="0">
                    <a:solidFill>
                      <a:srgbClr val="0066CC"/>
                    </a:solidFill>
                  </a:endParaRPr>
                </a:p>
              </p:txBody>
            </p:sp>
          </mc:Choice>
          <mc:Fallback xmlns="">
            <p:sp>
              <p:nvSpPr>
                <p:cNvPr id="63" name="Text Box 82">
                  <a:extLst>
                    <a:ext uri="{FF2B5EF4-FFF2-40B4-BE49-F238E27FC236}">
                      <a16:creationId xmlns:a16="http://schemas.microsoft.com/office/drawing/2014/main" id="{B4B33CF8-40B8-467A-9CEF-00E2F5647612}"/>
                    </a:ext>
                  </a:extLst>
                </p:cNvPr>
                <p:cNvSpPr txBox="1">
                  <a:spLocks noRot="1" noChangeAspect="1" noMove="1" noResize="1" noEditPoints="1" noAdjustHandles="1" noChangeArrowheads="1" noChangeShapeType="1" noTextEdit="1"/>
                </p:cNvSpPr>
                <p:nvPr/>
              </p:nvSpPr>
              <p:spPr bwMode="auto">
                <a:xfrm>
                  <a:off x="3192447" y="5504782"/>
                  <a:ext cx="866776" cy="246221"/>
                </a:xfrm>
                <a:prstGeom prst="rect">
                  <a:avLst/>
                </a:prstGeom>
                <a:blipFill>
                  <a:blip r:embed="rId5"/>
                  <a:stretch>
                    <a:fillRect b="-15000"/>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4" name="Text Box 84">
                  <a:extLst>
                    <a:ext uri="{FF2B5EF4-FFF2-40B4-BE49-F238E27FC236}">
                      <a16:creationId xmlns:a16="http://schemas.microsoft.com/office/drawing/2014/main" id="{FE9AF47B-12E1-4200-ADFA-91064AC6342F}"/>
                    </a:ext>
                  </a:extLst>
                </p:cNvPr>
                <p:cNvSpPr txBox="1">
                  <a:spLocks noChangeArrowheads="1"/>
                </p:cNvSpPr>
                <p:nvPr/>
              </p:nvSpPr>
              <p:spPr bwMode="auto">
                <a:xfrm>
                  <a:off x="7192533" y="5435648"/>
                  <a:ext cx="1678527" cy="24622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lIns="0" tIns="0" rIns="0" bIns="0">
                  <a:spAutoFit/>
                </a:bodyPr>
                <a:lstStyle/>
                <a:p>
                  <a:pPr algn="ctr">
                    <a:spcBef>
                      <a:spcPct val="50000"/>
                    </a:spcBef>
                  </a:pPr>
                  <a14:m>
                    <m:oMathPara xmlns:m="http://schemas.openxmlformats.org/officeDocument/2006/math">
                      <m:oMathParaPr>
                        <m:jc m:val="centerGroup"/>
                      </m:oMathParaPr>
                      <m:oMath xmlns:m="http://schemas.openxmlformats.org/officeDocument/2006/math">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𝒛</m:t>
                            </m:r>
                          </m:sub>
                        </m:sSub>
                        <m:r>
                          <a:rPr lang="en-US" altLang="en-US" sz="1600" b="1" i="1"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𝒓</m:t>
                            </m:r>
                          </m:e>
                          <m:sub>
                            <m:r>
                              <a:rPr lang="en-US" altLang="en-US" sz="1600" b="1" i="1" smtClean="0">
                                <a:solidFill>
                                  <a:srgbClr val="0066CC"/>
                                </a:solidFill>
                                <a:latin typeface="Cambria Math" panose="02040503050406030204" pitchFamily="18" charset="0"/>
                                <a:sym typeface="Symbol" panose="05050102010706020507" pitchFamily="18" charset="2"/>
                              </a:rPr>
                              <m:t>𝒛</m:t>
                            </m:r>
                          </m:sub>
                        </m:sSub>
                        <m:r>
                          <a:rPr lang="en-US" altLang="en-US" sz="1600" b="0" i="0" smtClean="0">
                            <a:solidFill>
                              <a:srgbClr val="0066CC"/>
                            </a:solidFill>
                            <a:latin typeface="Cambria Math" panose="02040503050406030204" pitchFamily="18" charset="0"/>
                            <a:sym typeface="Symbol" panose="05050102010706020507" pitchFamily="18" charset="2"/>
                          </a:rPr>
                          <m:t>−</m:t>
                        </m:r>
                        <m:sSub>
                          <m:sSubPr>
                            <m:ctrlPr>
                              <a:rPr lang="en-US" altLang="en-US" sz="1600" b="1" i="1" smtClean="0">
                                <a:solidFill>
                                  <a:srgbClr val="0066CC"/>
                                </a:solidFill>
                                <a:latin typeface="Cambria Math" panose="02040503050406030204" pitchFamily="18" charset="0"/>
                                <a:sym typeface="Symbol" panose="05050102010706020507" pitchFamily="18" charset="2"/>
                              </a:rPr>
                            </m:ctrlPr>
                          </m:sSubPr>
                          <m:e>
                            <m:r>
                              <a:rPr lang="en-US" altLang="en-US" sz="1600" b="1" i="1" smtClean="0">
                                <a:solidFill>
                                  <a:srgbClr val="0066CC"/>
                                </a:solidFill>
                                <a:latin typeface="Cambria Math" panose="02040503050406030204" pitchFamily="18" charset="0"/>
                                <a:sym typeface="Symbol" panose="05050102010706020507" pitchFamily="18" charset="2"/>
                              </a:rPr>
                              <m:t>𝒘</m:t>
                            </m:r>
                          </m:e>
                          <m:sub>
                            <m:r>
                              <a:rPr lang="en-US" altLang="en-US" sz="1600" b="1" i="1" smtClean="0">
                                <a:solidFill>
                                  <a:srgbClr val="0066CC"/>
                                </a:solidFill>
                                <a:latin typeface="Cambria Math" panose="02040503050406030204" pitchFamily="18" charset="0"/>
                                <a:sym typeface="Symbol" panose="05050102010706020507" pitchFamily="18" charset="2"/>
                              </a:rPr>
                              <m:t>𝒙</m:t>
                            </m:r>
                          </m:sub>
                        </m:sSub>
                      </m:oMath>
                    </m:oMathPara>
                  </a14:m>
                  <a:endParaRPr lang="en-US" altLang="en-US" sz="1400" b="1" i="1" dirty="0">
                    <a:solidFill>
                      <a:srgbClr val="003399"/>
                    </a:solidFill>
                  </a:endParaRPr>
                </a:p>
              </p:txBody>
            </p:sp>
          </mc:Choice>
          <mc:Fallback>
            <p:sp>
              <p:nvSpPr>
                <p:cNvPr id="64" name="Text Box 84">
                  <a:extLst>
                    <a:ext uri="{FF2B5EF4-FFF2-40B4-BE49-F238E27FC236}">
                      <a16:creationId xmlns:a16="http://schemas.microsoft.com/office/drawing/2014/main" id="{FE9AF47B-12E1-4200-ADFA-91064AC6342F}"/>
                    </a:ext>
                  </a:extLst>
                </p:cNvPr>
                <p:cNvSpPr txBox="1">
                  <a:spLocks noRot="1" noChangeAspect="1" noMove="1" noResize="1" noEditPoints="1" noAdjustHandles="1" noChangeArrowheads="1" noChangeShapeType="1" noTextEdit="1"/>
                </p:cNvSpPr>
                <p:nvPr/>
              </p:nvSpPr>
              <p:spPr bwMode="auto">
                <a:xfrm>
                  <a:off x="7192533" y="5435648"/>
                  <a:ext cx="1678527" cy="246221"/>
                </a:xfrm>
                <a:prstGeom prst="rect">
                  <a:avLst/>
                </a:prstGeom>
                <a:blipFill>
                  <a:blip r:embed="rId6"/>
                  <a:stretch>
                    <a:fillRect b="-10000"/>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sp>
        <p:nvSpPr>
          <p:cNvPr id="65" name="Slide Number Placeholder 3">
            <a:extLst>
              <a:ext uri="{FF2B5EF4-FFF2-40B4-BE49-F238E27FC236}">
                <a16:creationId xmlns:a16="http://schemas.microsoft.com/office/drawing/2014/main" id="{687DA7A8-8F4B-4073-9F63-6CAABFF70121}"/>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29</a:t>
            </a:fld>
            <a:endParaRPr lang="en-US" dirty="0"/>
          </a:p>
        </p:txBody>
      </p:sp>
    </p:spTree>
    <p:extLst>
      <p:ext uri="{BB962C8B-B14F-4D97-AF65-F5344CB8AC3E}">
        <p14:creationId xmlns:p14="http://schemas.microsoft.com/office/powerpoint/2010/main" val="22749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A4CD-337C-4F84-88FA-A6F19378D76C}"/>
              </a:ext>
            </a:extLst>
          </p:cNvPr>
          <p:cNvSpPr>
            <a:spLocks noGrp="1"/>
          </p:cNvSpPr>
          <p:nvPr>
            <p:ph type="title"/>
          </p:nvPr>
        </p:nvSpPr>
        <p:spPr>
          <a:xfrm>
            <a:off x="838199" y="365125"/>
            <a:ext cx="11027735" cy="1325563"/>
          </a:xfrm>
        </p:spPr>
        <p:txBody>
          <a:bodyPr/>
          <a:lstStyle/>
          <a:p>
            <a:r>
              <a:rPr lang="en-US" dirty="0"/>
              <a:t>Some general ideas for using </a:t>
            </a:r>
            <a:r>
              <a:rPr lang="en-US" dirty="0" err="1"/>
              <a:t>MaxFlow</a:t>
            </a:r>
            <a:r>
              <a:rPr lang="en-US" dirty="0"/>
              <a:t>/</a:t>
            </a:r>
            <a:r>
              <a:rPr lang="en-US" dirty="0" err="1"/>
              <a:t>MinCut</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D949132-DA42-4AAC-95DC-18488EA12AEE}"/>
                  </a:ext>
                </a:extLst>
              </p:cNvPr>
              <p:cNvSpPr>
                <a:spLocks noGrp="1"/>
              </p:cNvSpPr>
              <p:nvPr>
                <p:ph idx="1"/>
              </p:nvPr>
            </p:nvSpPr>
            <p:spPr>
              <a:xfrm>
                <a:off x="628649" y="1259273"/>
                <a:ext cx="10780085" cy="5200045"/>
              </a:xfrm>
            </p:spPr>
            <p:txBody>
              <a:bodyPr>
                <a:normAutofit/>
              </a:bodyPr>
              <a:lstStyle/>
              <a:p>
                <a:r>
                  <a:rPr lang="en-US" sz="2400" dirty="0"/>
                  <a:t>If no source/sink, add them with appropriate capacity depending on application</a:t>
                </a:r>
              </a:p>
              <a:p>
                <a:r>
                  <a:rPr lang="en-US" sz="2400" dirty="0"/>
                  <a:t>Sometimes can have edges with no capacity limits</a:t>
                </a:r>
              </a:p>
              <a:p>
                <a:pPr lvl="1"/>
                <a:r>
                  <a:rPr lang="en-US" sz="2400" dirty="0"/>
                  <a:t>Infinite capacity (or, equivalently, very large integer capacity)</a:t>
                </a:r>
              </a:p>
              <a:p>
                <a:r>
                  <a:rPr lang="en-US" sz="2400" dirty="0"/>
                  <a:t>Convert undirected graphs to directed ones</a:t>
                </a:r>
              </a:p>
              <a:p>
                <a:r>
                  <a:rPr lang="en-US" sz="2400" dirty="0"/>
                  <a:t>Can remove unnecessary flow cycles in answers</a:t>
                </a:r>
              </a:p>
              <a:p>
                <a:r>
                  <a:rPr lang="en-US" sz="2400" dirty="0"/>
                  <a:t>Another idea: </a:t>
                </a:r>
              </a:p>
              <a:p>
                <a:pPr lvl="1"/>
                <a:r>
                  <a:rPr lang="en-US" sz="2400" dirty="0"/>
                  <a:t>To use them for vertex capacities </a:t>
                </a:r>
                <a14:m>
                  <m:oMath xmlns:m="http://schemas.openxmlformats.org/officeDocument/2006/math">
                    <m:sSub>
                      <m:sSubPr>
                        <m:ctrlPr>
                          <a:rPr lang="en-US" sz="2400" b="1" i="1" smtClean="0">
                            <a:solidFill>
                              <a:srgbClr val="0066CC"/>
                            </a:solidFill>
                            <a:latin typeface="Cambria Math" panose="02040503050406030204" pitchFamily="18" charset="0"/>
                          </a:rPr>
                        </m:ctrlPr>
                      </m:sSubPr>
                      <m:e>
                        <m:r>
                          <a:rPr lang="en-US" sz="2400" b="1" i="1" smtClean="0">
                            <a:solidFill>
                              <a:srgbClr val="0066CC"/>
                            </a:solidFill>
                            <a:latin typeface="Cambria Math" panose="02040503050406030204" pitchFamily="18" charset="0"/>
                          </a:rPr>
                          <m:t>𝒄</m:t>
                        </m:r>
                      </m:e>
                      <m:sub>
                        <m:r>
                          <a:rPr lang="en-US" sz="2400" b="1" i="1" smtClean="0">
                            <a:solidFill>
                              <a:srgbClr val="0066CC"/>
                            </a:solidFill>
                            <a:latin typeface="Cambria Math" panose="02040503050406030204" pitchFamily="18" charset="0"/>
                          </a:rPr>
                          <m:t>𝒗</m:t>
                        </m:r>
                      </m:sub>
                    </m:sSub>
                  </m:oMath>
                </a14:m>
                <a:endParaRPr lang="en-US" sz="2400" b="1" dirty="0"/>
              </a:p>
              <a:p>
                <a:pPr lvl="2"/>
                <a:r>
                  <a:rPr lang="en-US" sz="2400" dirty="0"/>
                  <a:t>Make two copies of each vertex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t> named </a:t>
                </a:r>
                <a14:m>
                  <m:oMath xmlns:m="http://schemas.openxmlformats.org/officeDocument/2006/math">
                    <m:sSub>
                      <m:sSubPr>
                        <m:ctrlPr>
                          <a:rPr lang="en-US" sz="2400" b="1" i="1" dirty="0" smtClean="0">
                            <a:solidFill>
                              <a:srgbClr val="0066CC"/>
                            </a:solidFill>
                            <a:latin typeface="Cambria Math" panose="02040503050406030204" pitchFamily="18" charset="0"/>
                          </a:rPr>
                        </m:ctrlPr>
                      </m:sSubPr>
                      <m:e>
                        <m:r>
                          <a:rPr lang="en-US" sz="2400" b="1" i="1" dirty="0" smtClean="0">
                            <a:solidFill>
                              <a:srgbClr val="0066CC"/>
                            </a:solidFill>
                            <a:latin typeface="Cambria Math" panose="02040503050406030204" pitchFamily="18" charset="0"/>
                          </a:rPr>
                          <m:t>𝒗</m:t>
                        </m:r>
                      </m:e>
                      <m:sub>
                        <m:r>
                          <a:rPr lang="en-US" sz="2400" b="1" i="1" dirty="0" smtClean="0">
                            <a:solidFill>
                              <a:srgbClr val="0066CC"/>
                            </a:solidFill>
                            <a:latin typeface="Cambria Math" panose="02040503050406030204" pitchFamily="18" charset="0"/>
                          </a:rPr>
                          <m:t>𝒊𝒏</m:t>
                        </m:r>
                      </m:sub>
                    </m:sSub>
                  </m:oMath>
                </a14:m>
                <a:r>
                  <a:rPr lang="en-US" sz="2400" dirty="0"/>
                  <a:t>, </a:t>
                </a:r>
                <a14:m>
                  <m:oMath xmlns:m="http://schemas.openxmlformats.org/officeDocument/2006/math">
                    <m:sSub>
                      <m:sSubPr>
                        <m:ctrlPr>
                          <a:rPr lang="en-US" sz="2400" b="1" i="1" dirty="0">
                            <a:solidFill>
                              <a:srgbClr val="0066CC"/>
                            </a:solidFill>
                            <a:latin typeface="Cambria Math" panose="02040503050406030204" pitchFamily="18" charset="0"/>
                          </a:rPr>
                        </m:ctrlPr>
                      </m:sSubPr>
                      <m:e>
                        <m:r>
                          <a:rPr lang="en-US" sz="2400" b="1" i="1" dirty="0">
                            <a:solidFill>
                              <a:srgbClr val="0066CC"/>
                            </a:solidFill>
                            <a:latin typeface="Cambria Math" panose="02040503050406030204" pitchFamily="18" charset="0"/>
                          </a:rPr>
                          <m:t>𝒗</m:t>
                        </m:r>
                      </m:e>
                      <m:sub>
                        <m:r>
                          <a:rPr lang="en-US" sz="2400" b="1" i="1" dirty="0" smtClean="0">
                            <a:solidFill>
                              <a:srgbClr val="0066CC"/>
                            </a:solidFill>
                            <a:latin typeface="Cambria Math" panose="02040503050406030204" pitchFamily="18" charset="0"/>
                          </a:rPr>
                          <m:t>𝒐𝒖𝒕</m:t>
                        </m:r>
                      </m:sub>
                    </m:sSub>
                  </m:oMath>
                </a14:m>
                <a:endParaRPr lang="en-US" sz="2400" dirty="0"/>
              </a:p>
            </p:txBody>
          </p:sp>
        </mc:Choice>
        <mc:Fallback>
          <p:sp>
            <p:nvSpPr>
              <p:cNvPr id="3" name="Content Placeholder 2">
                <a:extLst>
                  <a:ext uri="{FF2B5EF4-FFF2-40B4-BE49-F238E27FC236}">
                    <a16:creationId xmlns:a16="http://schemas.microsoft.com/office/drawing/2014/main" id="{2D949132-DA42-4AAC-95DC-18488EA12AEE}"/>
                  </a:ext>
                </a:extLst>
              </p:cNvPr>
              <p:cNvSpPr>
                <a:spLocks noGrp="1" noRot="1" noChangeAspect="1" noMove="1" noResize="1" noEditPoints="1" noAdjustHandles="1" noChangeArrowheads="1" noChangeShapeType="1" noTextEdit="1"/>
              </p:cNvSpPr>
              <p:nvPr>
                <p:ph idx="1"/>
              </p:nvPr>
            </p:nvSpPr>
            <p:spPr>
              <a:xfrm>
                <a:off x="628649" y="1259273"/>
                <a:ext cx="10780085" cy="5200045"/>
              </a:xfrm>
              <a:blipFill>
                <a:blip r:embed="rId2"/>
                <a:stretch>
                  <a:fillRect l="-735"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C024106-38C1-4E6B-BD08-EE494D7BB26E}"/>
              </a:ext>
            </a:extLst>
          </p:cNvPr>
          <p:cNvSpPr>
            <a:spLocks noGrp="1"/>
          </p:cNvSpPr>
          <p:nvPr>
            <p:ph type="sldNum" sz="quarter" idx="12"/>
          </p:nvPr>
        </p:nvSpPr>
        <p:spPr/>
        <p:txBody>
          <a:bodyPr/>
          <a:lstStyle/>
          <a:p>
            <a:fld id="{859767C1-1CFC-4BF3-A3D8-E4104FCBBC17}" type="slidenum">
              <a:rPr lang="en-US" smtClean="0"/>
              <a:pPr/>
              <a:t>3</a:t>
            </a:fld>
            <a:endParaRPr lang="en-US" dirty="0"/>
          </a:p>
        </p:txBody>
      </p:sp>
      <p:grpSp>
        <p:nvGrpSpPr>
          <p:cNvPr id="41" name="Group 40">
            <a:extLst>
              <a:ext uri="{FF2B5EF4-FFF2-40B4-BE49-F238E27FC236}">
                <a16:creationId xmlns:a16="http://schemas.microsoft.com/office/drawing/2014/main" id="{145F2E7E-D16F-40D8-BFE0-F195B4B8BDFD}"/>
              </a:ext>
            </a:extLst>
          </p:cNvPr>
          <p:cNvGrpSpPr/>
          <p:nvPr/>
        </p:nvGrpSpPr>
        <p:grpSpPr>
          <a:xfrm>
            <a:off x="2784150" y="5092997"/>
            <a:ext cx="2394898" cy="992583"/>
            <a:chOff x="2784150" y="4805916"/>
            <a:chExt cx="2394898" cy="992583"/>
          </a:xfrm>
        </p:grpSpPr>
        <p:sp>
          <p:nvSpPr>
            <p:cNvPr id="7" name="Oval 81">
              <a:extLst>
                <a:ext uri="{FF2B5EF4-FFF2-40B4-BE49-F238E27FC236}">
                  <a16:creationId xmlns:a16="http://schemas.microsoft.com/office/drawing/2014/main" id="{1BEEADB4-6436-4A9F-BFD3-86A774355640}"/>
                </a:ext>
              </a:extLst>
            </p:cNvPr>
            <p:cNvSpPr>
              <a:spLocks noChangeAspect="1" noChangeArrowheads="1"/>
            </p:cNvSpPr>
            <p:nvPr/>
          </p:nvSpPr>
          <p:spPr bwMode="auto">
            <a:xfrm>
              <a:off x="3793923" y="5014888"/>
              <a:ext cx="457201" cy="45720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p>
          </p:txBody>
        </p:sp>
        <p:cxnSp>
          <p:nvCxnSpPr>
            <p:cNvPr id="13" name="Straight Arrow Connector 12">
              <a:extLst>
                <a:ext uri="{FF2B5EF4-FFF2-40B4-BE49-F238E27FC236}">
                  <a16:creationId xmlns:a16="http://schemas.microsoft.com/office/drawing/2014/main" id="{7FF762AC-309E-4EF0-800F-C0D3138D1C37}"/>
                </a:ext>
              </a:extLst>
            </p:cNvPr>
            <p:cNvCxnSpPr>
              <a:endCxn id="7" idx="1"/>
            </p:cNvCxnSpPr>
            <p:nvPr/>
          </p:nvCxnSpPr>
          <p:spPr bwMode="auto">
            <a:xfrm>
              <a:off x="2817628" y="4805916"/>
              <a:ext cx="1043251" cy="275927"/>
            </a:xfrm>
            <a:prstGeom prst="straightConnector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Straight Arrow Connector 14">
              <a:extLst>
                <a:ext uri="{FF2B5EF4-FFF2-40B4-BE49-F238E27FC236}">
                  <a16:creationId xmlns:a16="http://schemas.microsoft.com/office/drawing/2014/main" id="{05496345-AC62-4157-A610-0D0850681232}"/>
                </a:ext>
              </a:extLst>
            </p:cNvPr>
            <p:cNvCxnSpPr>
              <a:endCxn id="7" idx="2"/>
            </p:cNvCxnSpPr>
            <p:nvPr/>
          </p:nvCxnSpPr>
          <p:spPr bwMode="auto">
            <a:xfrm flipV="1">
              <a:off x="2784150" y="5243488"/>
              <a:ext cx="1009773" cy="47327"/>
            </a:xfrm>
            <a:prstGeom prst="straightConnector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Arrow Connector 17">
              <a:extLst>
                <a:ext uri="{FF2B5EF4-FFF2-40B4-BE49-F238E27FC236}">
                  <a16:creationId xmlns:a16="http://schemas.microsoft.com/office/drawing/2014/main" id="{A1242C7A-CE15-41FD-9579-F2B5A2781338}"/>
                </a:ext>
              </a:extLst>
            </p:cNvPr>
            <p:cNvCxnSpPr>
              <a:endCxn id="7" idx="3"/>
            </p:cNvCxnSpPr>
            <p:nvPr/>
          </p:nvCxnSpPr>
          <p:spPr bwMode="auto">
            <a:xfrm flipV="1">
              <a:off x="2955851" y="5405133"/>
              <a:ext cx="905028" cy="393366"/>
            </a:xfrm>
            <a:prstGeom prst="straightConnector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Arrow Connector 26">
              <a:extLst>
                <a:ext uri="{FF2B5EF4-FFF2-40B4-BE49-F238E27FC236}">
                  <a16:creationId xmlns:a16="http://schemas.microsoft.com/office/drawing/2014/main" id="{6AC9B113-27AD-4CD3-8DA8-F2E0D27D4391}"/>
                </a:ext>
              </a:extLst>
            </p:cNvPr>
            <p:cNvCxnSpPr>
              <a:stCxn id="7" idx="7"/>
            </p:cNvCxnSpPr>
            <p:nvPr/>
          </p:nvCxnSpPr>
          <p:spPr bwMode="auto">
            <a:xfrm flipV="1">
              <a:off x="4184168" y="4966100"/>
              <a:ext cx="927924" cy="115743"/>
            </a:xfrm>
            <a:prstGeom prst="straightConnector1">
              <a:avLst/>
            </a:prstGeom>
            <a:noFill/>
            <a:ln w="3810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Straight Arrow Connector 29">
              <a:extLst>
                <a:ext uri="{FF2B5EF4-FFF2-40B4-BE49-F238E27FC236}">
                  <a16:creationId xmlns:a16="http://schemas.microsoft.com/office/drawing/2014/main" id="{C98721F5-C1FE-4C13-B5E9-3713F9EEF454}"/>
                </a:ext>
              </a:extLst>
            </p:cNvPr>
            <p:cNvCxnSpPr>
              <a:stCxn id="7" idx="5"/>
            </p:cNvCxnSpPr>
            <p:nvPr/>
          </p:nvCxnSpPr>
          <p:spPr bwMode="auto">
            <a:xfrm>
              <a:off x="4184168" y="5405133"/>
              <a:ext cx="994880" cy="277624"/>
            </a:xfrm>
            <a:prstGeom prst="straightConnector1">
              <a:avLst/>
            </a:prstGeom>
            <a:noFill/>
            <a:ln w="3810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40" name="Group 39">
            <a:extLst>
              <a:ext uri="{FF2B5EF4-FFF2-40B4-BE49-F238E27FC236}">
                <a16:creationId xmlns:a16="http://schemas.microsoft.com/office/drawing/2014/main" id="{79D0F8C8-072B-400A-B9BB-7BB088363BE0}"/>
              </a:ext>
            </a:extLst>
          </p:cNvPr>
          <p:cNvGrpSpPr/>
          <p:nvPr/>
        </p:nvGrpSpPr>
        <p:grpSpPr>
          <a:xfrm>
            <a:off x="6040214" y="5022347"/>
            <a:ext cx="4602803" cy="1063233"/>
            <a:chOff x="6040214" y="4735266"/>
            <a:chExt cx="4602803" cy="1063233"/>
          </a:xfrm>
        </p:grpSpPr>
        <p:sp>
          <p:nvSpPr>
            <p:cNvPr id="10" name="Oval 81">
              <a:extLst>
                <a:ext uri="{FF2B5EF4-FFF2-40B4-BE49-F238E27FC236}">
                  <a16:creationId xmlns:a16="http://schemas.microsoft.com/office/drawing/2014/main" id="{A84762B3-A27B-42E9-83D1-353382FBA15C}"/>
                </a:ext>
              </a:extLst>
            </p:cNvPr>
            <p:cNvSpPr>
              <a:spLocks noChangeAspect="1" noChangeArrowheads="1"/>
            </p:cNvSpPr>
            <p:nvPr/>
          </p:nvSpPr>
          <p:spPr bwMode="auto">
            <a:xfrm>
              <a:off x="7049987" y="5014888"/>
              <a:ext cx="457201" cy="45720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a:t>v</a:t>
              </a:r>
              <a:r>
                <a:rPr lang="en-US" altLang="en-US" sz="2000" b="1" baseline="-25000" dirty="0"/>
                <a:t>in</a:t>
              </a:r>
              <a:endParaRPr lang="en-US" altLang="en-US" sz="2000" b="1" dirty="0"/>
            </a:p>
          </p:txBody>
        </p:sp>
        <p:sp>
          <p:nvSpPr>
            <p:cNvPr id="11" name="Oval 81">
              <a:extLst>
                <a:ext uri="{FF2B5EF4-FFF2-40B4-BE49-F238E27FC236}">
                  <a16:creationId xmlns:a16="http://schemas.microsoft.com/office/drawing/2014/main" id="{86C5AA5B-EA53-4B4F-B356-DF241958AA5F}"/>
                </a:ext>
              </a:extLst>
            </p:cNvPr>
            <p:cNvSpPr>
              <a:spLocks noChangeAspect="1" noChangeArrowheads="1"/>
            </p:cNvSpPr>
            <p:nvPr/>
          </p:nvSpPr>
          <p:spPr bwMode="auto">
            <a:xfrm>
              <a:off x="9252362" y="5014888"/>
              <a:ext cx="457201" cy="457200"/>
            </a:xfrm>
            <a:prstGeom prst="ellipse">
              <a:avLst/>
            </a:prstGeom>
            <a:solidFill>
              <a:schemeClr val="accent4">
                <a:lumMod val="20000"/>
                <a:lumOff val="80000"/>
              </a:schemeClr>
            </a:solidFill>
            <a:ln w="9525">
              <a:solidFill>
                <a:schemeClr val="tx1"/>
              </a:solidFill>
              <a:round/>
              <a:headEnd/>
              <a:tailEnd/>
            </a:ln>
            <a:effectLst/>
          </p:spPr>
          <p:txBody>
            <a:bodyPr wrap="none" lIns="91924" tIns="45963" rIns="91924" bIns="45963" anchor="ctr"/>
            <a:lstStyle/>
            <a:p>
              <a:pPr algn="ctr"/>
              <a:r>
                <a:rPr lang="en-US" altLang="en-US" sz="2000" b="1" dirty="0" err="1"/>
                <a:t>v</a:t>
              </a:r>
              <a:r>
                <a:rPr lang="en-US" altLang="en-US" sz="2000" b="1" baseline="-25000" dirty="0" err="1"/>
                <a:t>out</a:t>
              </a:r>
              <a:endParaRPr lang="en-US" altLang="en-US" sz="2000" b="1" dirty="0"/>
            </a:p>
          </p:txBody>
        </p:sp>
        <p:cxnSp>
          <p:nvCxnSpPr>
            <p:cNvPr id="21" name="Straight Arrow Connector 20">
              <a:extLst>
                <a:ext uri="{FF2B5EF4-FFF2-40B4-BE49-F238E27FC236}">
                  <a16:creationId xmlns:a16="http://schemas.microsoft.com/office/drawing/2014/main" id="{59CE317D-8D2E-4DB4-B7B0-A1B5374D7C34}"/>
                </a:ext>
              </a:extLst>
            </p:cNvPr>
            <p:cNvCxnSpPr>
              <a:endCxn id="10" idx="1"/>
            </p:cNvCxnSpPr>
            <p:nvPr/>
          </p:nvCxnSpPr>
          <p:spPr bwMode="auto">
            <a:xfrm>
              <a:off x="6059733" y="4850355"/>
              <a:ext cx="1057210" cy="231488"/>
            </a:xfrm>
            <a:prstGeom prst="straightConnector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Arrow Connector 22">
              <a:extLst>
                <a:ext uri="{FF2B5EF4-FFF2-40B4-BE49-F238E27FC236}">
                  <a16:creationId xmlns:a16="http://schemas.microsoft.com/office/drawing/2014/main" id="{ECD6B0AB-8268-4366-A397-8266D59D10F7}"/>
                </a:ext>
              </a:extLst>
            </p:cNvPr>
            <p:cNvCxnSpPr>
              <a:endCxn id="10" idx="2"/>
            </p:cNvCxnSpPr>
            <p:nvPr/>
          </p:nvCxnSpPr>
          <p:spPr bwMode="auto">
            <a:xfrm flipV="1">
              <a:off x="6040214" y="5243488"/>
              <a:ext cx="1009773" cy="50239"/>
            </a:xfrm>
            <a:prstGeom prst="straightConnector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Arrow Connector 24">
              <a:extLst>
                <a:ext uri="{FF2B5EF4-FFF2-40B4-BE49-F238E27FC236}">
                  <a16:creationId xmlns:a16="http://schemas.microsoft.com/office/drawing/2014/main" id="{1FE36FBD-79DE-451B-BE52-3B0C9E14E3ED}"/>
                </a:ext>
              </a:extLst>
            </p:cNvPr>
            <p:cNvCxnSpPr>
              <a:endCxn id="10" idx="3"/>
            </p:cNvCxnSpPr>
            <p:nvPr/>
          </p:nvCxnSpPr>
          <p:spPr bwMode="auto">
            <a:xfrm flipV="1">
              <a:off x="6211915" y="5405133"/>
              <a:ext cx="905028" cy="393366"/>
            </a:xfrm>
            <a:prstGeom prst="straightConnector1">
              <a:avLst/>
            </a:prstGeom>
            <a:noFill/>
            <a:ln w="38100">
              <a:solidFill>
                <a:srgbClr val="C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Arrow Connector 31">
              <a:extLst>
                <a:ext uri="{FF2B5EF4-FFF2-40B4-BE49-F238E27FC236}">
                  <a16:creationId xmlns:a16="http://schemas.microsoft.com/office/drawing/2014/main" id="{4B32B71F-4BF5-4A88-A658-07787D0CA635}"/>
                </a:ext>
              </a:extLst>
            </p:cNvPr>
            <p:cNvCxnSpPr>
              <a:stCxn id="11" idx="7"/>
            </p:cNvCxnSpPr>
            <p:nvPr/>
          </p:nvCxnSpPr>
          <p:spPr bwMode="auto">
            <a:xfrm flipV="1">
              <a:off x="9642607" y="4966099"/>
              <a:ext cx="970088" cy="115744"/>
            </a:xfrm>
            <a:prstGeom prst="straightConnector1">
              <a:avLst/>
            </a:prstGeom>
            <a:noFill/>
            <a:ln w="3810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Straight Arrow Connector 34">
              <a:extLst>
                <a:ext uri="{FF2B5EF4-FFF2-40B4-BE49-F238E27FC236}">
                  <a16:creationId xmlns:a16="http://schemas.microsoft.com/office/drawing/2014/main" id="{E124D540-F25C-4E81-99B5-ABFE71D3423B}"/>
                </a:ext>
              </a:extLst>
            </p:cNvPr>
            <p:cNvCxnSpPr>
              <a:stCxn id="11" idx="5"/>
            </p:cNvCxnSpPr>
            <p:nvPr/>
          </p:nvCxnSpPr>
          <p:spPr bwMode="auto">
            <a:xfrm>
              <a:off x="9642607" y="5405133"/>
              <a:ext cx="1000410" cy="277624"/>
            </a:xfrm>
            <a:prstGeom prst="straightConnector1">
              <a:avLst/>
            </a:prstGeom>
            <a:noFill/>
            <a:ln w="38100">
              <a:solidFill>
                <a:srgbClr val="0066CC"/>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Straight Arrow Connector 37">
              <a:extLst>
                <a:ext uri="{FF2B5EF4-FFF2-40B4-BE49-F238E27FC236}">
                  <a16:creationId xmlns:a16="http://schemas.microsoft.com/office/drawing/2014/main" id="{220CA622-5A3E-4EB1-8E9E-7EB15EA77839}"/>
                </a:ext>
              </a:extLst>
            </p:cNvPr>
            <p:cNvCxnSpPr>
              <a:stCxn id="10" idx="6"/>
              <a:endCxn id="11" idx="2"/>
            </p:cNvCxnSpPr>
            <p:nvPr/>
          </p:nvCxnSpPr>
          <p:spPr bwMode="auto">
            <a:xfrm>
              <a:off x="7507188" y="5243488"/>
              <a:ext cx="1745174" cy="0"/>
            </a:xfrm>
            <a:prstGeom prst="straightConnector1">
              <a:avLst/>
            </a:prstGeom>
            <a:noFill/>
            <a:ln w="38100">
              <a:solidFill>
                <a:schemeClr val="tx1"/>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BFA2937-C07A-4A55-89EA-178DF222BC1C}"/>
                    </a:ext>
                  </a:extLst>
                </p:cNvPr>
                <p:cNvSpPr txBox="1"/>
                <p:nvPr/>
              </p:nvSpPr>
              <p:spPr>
                <a:xfrm>
                  <a:off x="8052873" y="4735266"/>
                  <a:ext cx="5564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0066CC"/>
                                </a:solidFill>
                                <a:latin typeface="Cambria Math" panose="02040503050406030204" pitchFamily="18" charset="0"/>
                              </a:rPr>
                            </m:ctrlPr>
                          </m:sSubPr>
                          <m:e>
                            <m:r>
                              <a:rPr lang="en-US" sz="2400" b="1" i="1" smtClean="0">
                                <a:solidFill>
                                  <a:srgbClr val="0066CC"/>
                                </a:solidFill>
                                <a:latin typeface="Cambria Math" panose="02040503050406030204" pitchFamily="18" charset="0"/>
                              </a:rPr>
                              <m:t>𝒄</m:t>
                            </m:r>
                          </m:e>
                          <m:sub>
                            <m:r>
                              <a:rPr lang="en-US" sz="2400" b="1" i="1" smtClean="0">
                                <a:solidFill>
                                  <a:srgbClr val="0066CC"/>
                                </a:solidFill>
                                <a:latin typeface="Cambria Math" panose="02040503050406030204" pitchFamily="18" charset="0"/>
                              </a:rPr>
                              <m:t>𝒗</m:t>
                            </m:r>
                          </m:sub>
                        </m:sSub>
                      </m:oMath>
                    </m:oMathPara>
                  </a14:m>
                  <a:endParaRPr lang="en-US" dirty="0"/>
                </a:p>
              </p:txBody>
            </p:sp>
          </mc:Choice>
          <mc:Fallback xmlns="">
            <p:sp>
              <p:nvSpPr>
                <p:cNvPr id="39" name="TextBox 38">
                  <a:extLst>
                    <a:ext uri="{FF2B5EF4-FFF2-40B4-BE49-F238E27FC236}">
                      <a16:creationId xmlns:a16="http://schemas.microsoft.com/office/drawing/2014/main" id="{CBFA2937-C07A-4A55-89EA-178DF222BC1C}"/>
                    </a:ext>
                  </a:extLst>
                </p:cNvPr>
                <p:cNvSpPr txBox="1">
                  <a:spLocks noRot="1" noChangeAspect="1" noMove="1" noResize="1" noEditPoints="1" noAdjustHandles="1" noChangeArrowheads="1" noChangeShapeType="1" noTextEdit="1"/>
                </p:cNvSpPr>
                <p:nvPr/>
              </p:nvSpPr>
              <p:spPr>
                <a:xfrm>
                  <a:off x="8052873" y="4735266"/>
                  <a:ext cx="556499" cy="461665"/>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91945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a:extLst>
              <a:ext uri="{FF2B5EF4-FFF2-40B4-BE49-F238E27FC236}">
                <a16:creationId xmlns:a16="http://schemas.microsoft.com/office/drawing/2014/main" id="{CDCAF0B6-2ADD-4FA4-8F12-C503C78B466A}"/>
              </a:ext>
            </a:extLst>
          </p:cNvPr>
          <p:cNvSpPr>
            <a:spLocks noGrp="1" noChangeArrowheads="1"/>
          </p:cNvSpPr>
          <p:nvPr>
            <p:ph type="title"/>
          </p:nvPr>
        </p:nvSpPr>
        <p:spPr/>
        <p:txBody>
          <a:bodyPr>
            <a:normAutofit/>
          </a:bodyPr>
          <a:lstStyle/>
          <a:p>
            <a:r>
              <a:rPr lang="en-US" altLang="en-US"/>
              <a:t>Baseball Elimination:  Explanation for Sports Writers</a:t>
            </a:r>
          </a:p>
        </p:txBody>
      </p:sp>
      <mc:AlternateContent xmlns:mc="http://schemas.openxmlformats.org/markup-compatibility/2006">
        <mc:Choice xmlns:a14="http://schemas.microsoft.com/office/drawing/2010/main" Requires="a14">
          <p:sp>
            <p:nvSpPr>
              <p:cNvPr id="705539" name="Rectangle 3">
                <a:extLst>
                  <a:ext uri="{FF2B5EF4-FFF2-40B4-BE49-F238E27FC236}">
                    <a16:creationId xmlns:a16="http://schemas.microsoft.com/office/drawing/2014/main" id="{2BDDA83A-4265-4F1D-94D6-472409099A11}"/>
                  </a:ext>
                </a:extLst>
              </p:cNvPr>
              <p:cNvSpPr>
                <a:spLocks noGrp="1" noChangeArrowheads="1"/>
              </p:cNvSpPr>
              <p:nvPr>
                <p:ph type="body" idx="1"/>
              </p:nvPr>
            </p:nvSpPr>
            <p:spPr>
              <a:xfrm>
                <a:off x="628649" y="1567619"/>
                <a:ext cx="11143048" cy="5200045"/>
              </a:xfrm>
            </p:spPr>
            <p:txBody>
              <a:bodyPr/>
              <a:lstStyle/>
              <a:p>
                <a:pPr marL="0" indent="0">
                  <a:buNone/>
                </a:pPr>
                <a:r>
                  <a:rPr lang="en-US" altLang="en-US" sz="2400" dirty="0"/>
                  <a:t>Proof of </a:t>
                </a:r>
                <a:r>
                  <a:rPr lang="en-US" altLang="en-US" sz="2400" dirty="0">
                    <a:latin typeface="Cambria Math" panose="02040503050406030204" pitchFamily="18" charset="0"/>
                    <a:ea typeface="Cambria Math" panose="02040503050406030204" pitchFamily="18" charset="0"/>
                  </a:rPr>
                  <a:t>⇒</a:t>
                </a:r>
                <a:r>
                  <a:rPr lang="en-US" altLang="en-US" sz="2400" dirty="0"/>
                  <a:t>: Assume that </a:t>
                </a:r>
                <a14:m>
                  <m:oMath xmlns:m="http://schemas.openxmlformats.org/officeDocument/2006/math">
                    <m:r>
                      <a:rPr lang="en-US" altLang="en-US" sz="2400" b="1" i="1" dirty="0" smtClean="0">
                        <a:solidFill>
                          <a:srgbClr val="0066CC"/>
                        </a:solidFill>
                        <a:latin typeface="Cambria Math" panose="02040503050406030204" pitchFamily="18" charset="0"/>
                      </a:rPr>
                      <m:t>𝒛</m:t>
                    </m:r>
                    <m:r>
                      <a:rPr lang="en-US" altLang="en-US" sz="2400" b="1" i="1" dirty="0" smtClean="0">
                        <a:solidFill>
                          <a:srgbClr val="0066CC"/>
                        </a:solidFill>
                        <a:latin typeface="Cambria Math" panose="02040503050406030204" pitchFamily="18" charset="0"/>
                      </a:rPr>
                      <m:t> </m:t>
                    </m:r>
                  </m:oMath>
                </a14:m>
                <a:r>
                  <a:rPr lang="en-US" altLang="en-US" sz="2400" dirty="0"/>
                  <a:t>is eliminated.</a:t>
                </a:r>
              </a:p>
              <a:p>
                <a:pPr marL="457200" lvl="1" indent="0">
                  <a:buNone/>
                </a:pPr>
                <a:r>
                  <a:rPr lang="en-US" altLang="en-US" sz="2400" dirty="0"/>
                  <a:t>Let </a:t>
                </a:r>
                <a14:m>
                  <m:oMath xmlns:m="http://schemas.openxmlformats.org/officeDocument/2006/math">
                    <m:r>
                      <a:rPr lang="en-US" altLang="en-US" sz="2400" b="1" i="1" dirty="0" smtClean="0">
                        <a:solidFill>
                          <a:srgbClr val="0066CC"/>
                        </a:solidFill>
                        <a:latin typeface="Cambria Math" panose="02040503050406030204" pitchFamily="18" charset="0"/>
                      </a:rPr>
                      <m:t>𝑻</m:t>
                    </m:r>
                  </m:oMath>
                </a14:m>
                <a:r>
                  <a:rPr lang="en-US" altLang="en-US" sz="2400" dirty="0"/>
                  <a:t> = team nodes in </a:t>
                </a:r>
                <a14:m>
                  <m:oMath xmlns:m="http://schemas.openxmlformats.org/officeDocument/2006/math">
                    <m:r>
                      <a:rPr lang="en-US" altLang="en-US" sz="2400" b="1" i="1" dirty="0" smtClean="0">
                        <a:solidFill>
                          <a:srgbClr val="0066CC"/>
                        </a:solidFill>
                        <a:latin typeface="Cambria Math" panose="02040503050406030204" pitchFamily="18" charset="0"/>
                      </a:rPr>
                      <m:t>𝑨</m:t>
                    </m:r>
                  </m:oMath>
                </a14:m>
                <a:r>
                  <a:rPr lang="en-US" altLang="en-US" sz="2400" dirty="0"/>
                  <a:t> for minimum cut </a:t>
                </a:r>
                <a14:m>
                  <m:oMath xmlns:m="http://schemas.openxmlformats.org/officeDocument/2006/math">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𝑩</m:t>
                    </m:r>
                    <m:r>
                      <a:rPr lang="en-US" altLang="en-US" sz="2400" b="1" i="1" dirty="0" smtClean="0">
                        <a:solidFill>
                          <a:srgbClr val="0066CC"/>
                        </a:solidFill>
                        <a:latin typeface="Cambria Math" panose="02040503050406030204" pitchFamily="18" charset="0"/>
                      </a:rPr>
                      <m:t>)</m:t>
                    </m:r>
                  </m:oMath>
                </a14:m>
                <a:r>
                  <a:rPr lang="en-US" altLang="en-US" sz="2400" dirty="0"/>
                  <a:t> with capacity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&lt;</m:t>
                    </m:r>
                    <m:nary>
                      <m:naryPr>
                        <m:chr m:val="∑"/>
                        <m:supHide m:val="on"/>
                        <m:ctrlPr>
                          <a:rPr lang="en-US" altLang="en-US" sz="2400" b="1" i="1" dirty="0">
                            <a:solidFill>
                              <a:srgbClr val="0066CC"/>
                            </a:solidFill>
                            <a:latin typeface="Cambria Math" panose="02040503050406030204" pitchFamily="18" charset="0"/>
                            <a:sym typeface="Symbol" panose="05050102010706020507" pitchFamily="18" charset="2"/>
                          </a:rPr>
                        </m:ctrlPr>
                      </m:naryPr>
                      <m:sub>
                        <m:r>
                          <a:rPr lang="en-US" altLang="en-US" sz="2400" b="1" i="1" dirty="0">
                            <a:solidFill>
                              <a:srgbClr val="0066CC"/>
                            </a:solidFill>
                            <a:latin typeface="Cambria Math" panose="02040503050406030204" pitchFamily="18" charset="0"/>
                            <a:sym typeface="Symbol" panose="05050102010706020507" pitchFamily="18" charset="2"/>
                          </a:rPr>
                          <m:t>𝒙𝒚</m:t>
                        </m:r>
                      </m:sub>
                      <m:sup/>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𝒓</m:t>
                            </m:r>
                          </m:e>
                          <m:sub>
                            <m:r>
                              <a:rPr lang="en-US" altLang="en-US" sz="2400" b="1" i="1" dirty="0">
                                <a:solidFill>
                                  <a:srgbClr val="0066CC"/>
                                </a:solidFill>
                                <a:latin typeface="Cambria Math" panose="02040503050406030204" pitchFamily="18" charset="0"/>
                                <a:sym typeface="Symbol" panose="05050102010706020507" pitchFamily="18" charset="2"/>
                              </a:rPr>
                              <m:t>𝒙𝒚</m:t>
                            </m:r>
                          </m:sub>
                        </m:sSub>
                      </m:e>
                    </m:nary>
                  </m:oMath>
                </a14:m>
                <a:r>
                  <a:rPr lang="en-US" altLang="en-US" sz="2400" dirty="0">
                    <a:sym typeface="Symbol" panose="05050102010706020507" pitchFamily="18" charset="2"/>
                  </a:rPr>
                  <a:t>.</a:t>
                </a:r>
              </a:p>
              <a:p>
                <a:pPr marL="457200" lvl="1" indent="0">
                  <a:buNone/>
                </a:pPr>
                <a:r>
                  <a:rPr lang="en-US" altLang="en-US" sz="2400" b="1" dirty="0">
                    <a:solidFill>
                      <a:srgbClr val="006600"/>
                    </a:solidFill>
                  </a:rPr>
                  <a:t>Claim: </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𝒙</m:t>
                    </m:r>
                    <m:r>
                      <m:rPr>
                        <m:nor/>
                      </m:rPr>
                      <a:rPr lang="en-US" altLang="en-US" sz="2400" dirty="0"/>
                      <m:t>−</m:t>
                    </m:r>
                    <m:r>
                      <a:rPr lang="en-US" altLang="en-US" sz="2400" b="1" i="1" dirty="0" err="1">
                        <a:solidFill>
                          <a:srgbClr val="0066CC"/>
                        </a:solidFill>
                        <a:latin typeface="Cambria Math" panose="02040503050406030204" pitchFamily="18" charset="0"/>
                      </a:rPr>
                      <m:t>𝒚</m:t>
                    </m:r>
                    <m:r>
                      <a:rPr lang="en-US" altLang="en-US" sz="2400" b="0"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𝑨</m:t>
                    </m:r>
                  </m:oMath>
                </a14:m>
                <a:r>
                  <a:rPr lang="en-US" altLang="en-US" sz="2400" dirty="0">
                    <a:sym typeface="Symbol" panose="05050102010706020507" pitchFamily="18" charset="2"/>
                  </a:rPr>
                  <a:t>  </a:t>
                </a:r>
                <a:r>
                  <a:rPr lang="en-US" sz="2400" b="1" dirty="0">
                    <a:solidFill>
                      <a:srgbClr val="0066CC"/>
                    </a:solidFill>
                    <a:latin typeface="Cambria Math" panose="02040503050406030204" pitchFamily="18" charset="0"/>
                    <a:ea typeface="Cambria Math" panose="02040503050406030204" pitchFamily="18" charset="0"/>
                  </a:rPr>
                  <a:t>⇔</a:t>
                </a:r>
                <a:r>
                  <a:rPr lang="en-US" altLang="en-US" sz="2400" dirty="0">
                    <a:sym typeface="Symbol" panose="05050102010706020507" pitchFamily="18" charset="2"/>
                  </a:rPr>
                  <a:t>  both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𝒙</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oMath>
                </a14:m>
                <a:r>
                  <a:rPr lang="en-US" altLang="en-US" sz="2400" dirty="0">
                    <a:sym typeface="Symbol" panose="05050102010706020507" pitchFamily="18" charset="2"/>
                  </a:rPr>
                  <a:t> and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𝒚</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oMath>
                </a14:m>
                <a:r>
                  <a:rPr lang="en-US" altLang="en-US" sz="2400" dirty="0">
                    <a:sym typeface="Symbol" panose="05050102010706020507" pitchFamily="18" charset="2"/>
                  </a:rPr>
                  <a:t> (equivalently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𝒙</m:t>
                    </m:r>
                    <m:r>
                      <a:rPr lang="en-US" altLang="en-US" sz="2400" b="1"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 and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𝒚</m:t>
                    </m:r>
                    <m:r>
                      <a:rPr lang="en-US" altLang="en-US" sz="2400" b="1"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a:t>
                </a:r>
              </a:p>
              <a:p>
                <a:pPr marL="457200" lvl="1" indent="0">
                  <a:buNone/>
                </a:pPr>
                <a:endParaRPr lang="en-US" altLang="en-US" sz="2400" dirty="0">
                  <a:sym typeface="Symbol" panose="05050102010706020507" pitchFamily="18" charset="2"/>
                </a:endParaRPr>
              </a:p>
              <a:p>
                <a:pPr marL="457200" lvl="1" indent="0">
                  <a:buNone/>
                </a:pPr>
                <a:r>
                  <a:rPr lang="en-US" altLang="en-US" sz="2400" dirty="0">
                    <a:sym typeface="Symbol" panose="05050102010706020507" pitchFamily="18" charset="2"/>
                  </a:rPr>
                  <a:t>Then</a:t>
                </a:r>
                <a:r>
                  <a:rPr lang="en-US" altLang="en-US" sz="2400" b="1" dirty="0">
                    <a:solidFill>
                      <a:srgbClr val="0066CC"/>
                    </a:solidFill>
                    <a:sym typeface="Symbol" panose="05050102010706020507" pitchFamily="18" charset="2"/>
                  </a:rPr>
                  <a: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𝒄</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𝑨</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𝑩</m:t>
                    </m:r>
                    <m:r>
                      <a:rPr lang="en-US" altLang="en-US" sz="2400" b="1" i="1" dirty="0" smtClean="0">
                        <a:solidFill>
                          <a:srgbClr val="0066CC"/>
                        </a:solidFill>
                        <a:latin typeface="Cambria Math" panose="02040503050406030204" pitchFamily="18" charset="0"/>
                        <a:sym typeface="Symbol" panose="05050102010706020507" pitchFamily="18" charset="2"/>
                      </a:rPr>
                      <m:t>) =</m:t>
                    </m:r>
                    <m:nary>
                      <m:naryPr>
                        <m:chr m:val="∑"/>
                        <m:supHide m:val="on"/>
                        <m:ctrlPr>
                          <a:rPr lang="en-US" altLang="en-US" sz="2400" b="1" i="1" dirty="0" smtClean="0">
                            <a:solidFill>
                              <a:srgbClr val="0066CC"/>
                            </a:solidFill>
                            <a:latin typeface="Cambria Math" panose="02040503050406030204" pitchFamily="18" charset="0"/>
                            <a:sym typeface="Symbol" panose="05050102010706020507" pitchFamily="18" charset="2"/>
                          </a:rPr>
                        </m:ctrlPr>
                      </m:naryPr>
                      <m:sub>
                        <m:r>
                          <a:rPr lang="en-US" altLang="en-US" sz="2400" b="1" i="1" dirty="0" smtClean="0">
                            <a:solidFill>
                              <a:srgbClr val="0066CC"/>
                            </a:solidFill>
                            <a:latin typeface="Cambria Math" panose="02040503050406030204" pitchFamily="18" charset="0"/>
                            <a:sym typeface="Symbol" panose="05050102010706020507" pitchFamily="18" charset="2"/>
                          </a:rPr>
                          <m:t>𝒙𝒚</m:t>
                        </m:r>
                      </m:sub>
                      <m:sup/>
                      <m:e>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𝒓</m:t>
                            </m:r>
                          </m:e>
                          <m:sub>
                            <m:r>
                              <a:rPr lang="en-US" altLang="en-US" sz="2400" b="1" i="1" dirty="0" smtClean="0">
                                <a:solidFill>
                                  <a:srgbClr val="0066CC"/>
                                </a:solidFill>
                                <a:latin typeface="Cambria Math" panose="02040503050406030204" pitchFamily="18" charset="0"/>
                                <a:sym typeface="Symbol" panose="05050102010706020507" pitchFamily="18" charset="2"/>
                              </a:rPr>
                              <m:t>𝒙𝒚</m:t>
                            </m:r>
                          </m:sub>
                        </m:sSub>
                      </m:e>
                    </m:nary>
                    <m:r>
                      <a:rPr lang="en-US" altLang="en-US" sz="2400" b="0" i="0"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𝒓</m:t>
                    </m:r>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r>
                          <a:rPr lang="en-US" altLang="en-US" sz="2400" b="1" i="1" dirty="0" smtClean="0">
                            <a:solidFill>
                              <a:srgbClr val="0066CC"/>
                            </a:solidFill>
                            <a:latin typeface="Cambria Math" panose="02040503050406030204" pitchFamily="18" charset="0"/>
                            <a:sym typeface="Symbol" panose="05050102010706020507" pitchFamily="18" charset="2"/>
                          </a:rPr>
                          <m:t>𝑻</m:t>
                        </m:r>
                      </m:e>
                    </m:d>
                    <m:r>
                      <a:rPr lang="en-US" altLang="en-US" sz="2400" b="1" i="1" dirty="0" smtClean="0">
                        <a:solidFill>
                          <a:srgbClr val="0066CC"/>
                        </a:solidFill>
                        <a:latin typeface="Cambria Math" panose="02040503050406030204" pitchFamily="18" charset="0"/>
                        <a:sym typeface="Symbol" panose="05050102010706020507" pitchFamily="18" charset="2"/>
                      </a:rPr>
                      <m:t>+</m:t>
                    </m:r>
                    <m:d>
                      <m:dPr>
                        <m:begChr m:val="|"/>
                        <m:endChr m:val="|"/>
                        <m:ctrlPr>
                          <a:rPr lang="en-US" altLang="en-US" sz="2400" b="1" i="1" dirty="0" smtClean="0">
                            <a:solidFill>
                              <a:srgbClr val="0066CC"/>
                            </a:solidFill>
                            <a:latin typeface="Cambria Math" panose="02040503050406030204" pitchFamily="18" charset="0"/>
                            <a:sym typeface="Symbol" panose="05050102010706020507" pitchFamily="18" charset="2"/>
                          </a:rPr>
                        </m:ctrlPr>
                      </m:dPr>
                      <m:e>
                        <m:r>
                          <a:rPr lang="en-US" altLang="en-US" sz="2400" b="1" i="1" dirty="0" smtClean="0">
                            <a:solidFill>
                              <a:srgbClr val="0066CC"/>
                            </a:solidFill>
                            <a:latin typeface="Cambria Math" panose="02040503050406030204" pitchFamily="18" charset="0"/>
                            <a:sym typeface="Symbol" panose="05050102010706020507" pitchFamily="18" charset="2"/>
                          </a:rPr>
                          <m:t>𝑻</m:t>
                        </m:r>
                      </m:e>
                    </m:d>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𝒘</m:t>
                            </m:r>
                          </m:e>
                          <m:sub>
                            <m:r>
                              <a:rPr lang="en-US" altLang="en-US" sz="2400" b="1" i="1" dirty="0" smtClean="0">
                                <a:solidFill>
                                  <a:srgbClr val="0066CC"/>
                                </a:solidFill>
                                <a:latin typeface="Cambria Math" panose="02040503050406030204" pitchFamily="18" charset="0"/>
                                <a:sym typeface="Symbol" panose="05050102010706020507" pitchFamily="18" charset="2"/>
                              </a:rPr>
                              <m:t>𝒛</m:t>
                            </m:r>
                          </m:sub>
                        </m:sSub>
                        <m:r>
                          <a:rPr lang="en-US" altLang="en-US" sz="2400" b="1" i="1" dirty="0" smtClean="0">
                            <a:solidFill>
                              <a:srgbClr val="0066CC"/>
                            </a:solidFill>
                            <a:latin typeface="Cambria Math" panose="02040503050406030204" pitchFamily="18" charset="0"/>
                            <a:sym typeface="Symbol" panose="05050102010706020507" pitchFamily="18" charset="2"/>
                          </a:rPr>
                          <m:t>+</m:t>
                        </m:r>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𝒓</m:t>
                            </m:r>
                          </m:e>
                          <m:sub>
                            <m:r>
                              <a:rPr lang="en-US" altLang="en-US" sz="2400" b="1" i="1" dirty="0" smtClean="0">
                                <a:solidFill>
                                  <a:srgbClr val="0066CC"/>
                                </a:solidFill>
                                <a:latin typeface="Cambria Math" panose="02040503050406030204" pitchFamily="18" charset="0"/>
                                <a:sym typeface="Symbol" panose="05050102010706020507" pitchFamily="18" charset="2"/>
                              </a:rPr>
                              <m:t>𝒛</m:t>
                            </m:r>
                          </m:sub>
                        </m:sSub>
                      </m:e>
                    </m:d>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𝒘</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𝑻</m:t>
                    </m:r>
                    <m:r>
                      <a:rPr lang="en-US" altLang="en-US" sz="2400" b="1" i="1" dirty="0" smtClean="0">
                        <a:solidFill>
                          <a:srgbClr val="0066CC"/>
                        </a:solidFill>
                        <a:latin typeface="Cambria Math" panose="02040503050406030204" pitchFamily="18" charset="0"/>
                        <a:sym typeface="Symbol" panose="05050102010706020507" pitchFamily="18" charset="2"/>
                      </a:rPr>
                      <m:t>)</m:t>
                    </m:r>
                  </m:oMath>
                </a14:m>
                <a:endParaRPr lang="en-US" altLang="en-US" sz="2400" dirty="0">
                  <a:sym typeface="Symbol" panose="05050102010706020507" pitchFamily="18" charset="2"/>
                </a:endParaRPr>
              </a:p>
              <a:p>
                <a:pPr marL="457200" lvl="1" indent="0">
                  <a:buNone/>
                </a:pPr>
                <a:endParaRPr lang="en-US" altLang="en-US" sz="2400" dirty="0">
                  <a:sym typeface="Symbol" panose="05050102010706020507" pitchFamily="18" charset="2"/>
                </a:endParaRPr>
              </a:p>
              <a:p>
                <a:pPr marL="457200" lvl="1" indent="0">
                  <a:buNone/>
                </a:pPr>
                <a:r>
                  <a:rPr lang="en-US" altLang="en-US" sz="2400" dirty="0">
                    <a:sym typeface="Symbol" panose="05050102010706020507" pitchFamily="18" charset="2"/>
                  </a:rPr>
                  <a:t>Now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𝒄</m:t>
                    </m:r>
                    <m:d>
                      <m:dPr>
                        <m:ctrlPr>
                          <a:rPr lang="en-US" altLang="en-US" sz="2400" b="1" i="1" dirty="0" smtClean="0">
                            <a:solidFill>
                              <a:srgbClr val="0066CC"/>
                            </a:solidFill>
                            <a:latin typeface="Cambria Math" panose="02040503050406030204" pitchFamily="18" charset="0"/>
                            <a:sym typeface="Symbol" panose="05050102010706020507" pitchFamily="18" charset="2"/>
                          </a:rPr>
                        </m:ctrlPr>
                      </m:dPr>
                      <m:e>
                        <m:r>
                          <a:rPr lang="en-US" altLang="en-US" sz="2400" b="1" i="1" dirty="0" smtClean="0">
                            <a:solidFill>
                              <a:srgbClr val="0066CC"/>
                            </a:solidFill>
                            <a:latin typeface="Cambria Math" panose="02040503050406030204" pitchFamily="18" charset="0"/>
                            <a:sym typeface="Symbol" panose="05050102010706020507" pitchFamily="18" charset="2"/>
                          </a:rPr>
                          <m:t>𝑨</m:t>
                        </m:r>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𝑩</m:t>
                        </m:r>
                      </m:e>
                    </m:d>
                    <m:r>
                      <a:rPr lang="en-US" altLang="en-US" sz="2400" b="1" i="1" dirty="0" smtClean="0">
                        <a:solidFill>
                          <a:srgbClr val="0066CC"/>
                        </a:solidFill>
                        <a:latin typeface="Cambria Math" panose="02040503050406030204" pitchFamily="18" charset="0"/>
                        <a:sym typeface="Symbol" panose="05050102010706020507" pitchFamily="18" charset="2"/>
                      </a:rPr>
                      <m:t>&lt;</m:t>
                    </m:r>
                    <m:nary>
                      <m:naryPr>
                        <m:chr m:val="∑"/>
                        <m:supHide m:val="on"/>
                        <m:ctrlPr>
                          <a:rPr lang="en-US" altLang="en-US" sz="2400" b="1" i="1" dirty="0" smtClean="0">
                            <a:solidFill>
                              <a:srgbClr val="0066CC"/>
                            </a:solidFill>
                            <a:latin typeface="Cambria Math" panose="02040503050406030204" pitchFamily="18" charset="0"/>
                            <a:sym typeface="Symbol" panose="05050102010706020507" pitchFamily="18" charset="2"/>
                          </a:rPr>
                        </m:ctrlPr>
                      </m:naryPr>
                      <m:sub>
                        <m:r>
                          <a:rPr lang="en-US" altLang="en-US" sz="2400" b="1" i="1" dirty="0" smtClean="0">
                            <a:solidFill>
                              <a:srgbClr val="0066CC"/>
                            </a:solidFill>
                            <a:latin typeface="Cambria Math" panose="02040503050406030204" pitchFamily="18" charset="0"/>
                            <a:sym typeface="Symbol" panose="05050102010706020507" pitchFamily="18" charset="2"/>
                          </a:rPr>
                          <m:t>𝒙𝒚</m:t>
                        </m:r>
                      </m:sub>
                      <m:sup/>
                      <m:e>
                        <m:sSub>
                          <m:sSubPr>
                            <m:ctrlPr>
                              <a:rPr lang="en-US" altLang="en-US" sz="2400" b="1" i="1" dirty="0" smtClean="0">
                                <a:solidFill>
                                  <a:srgbClr val="0066CC"/>
                                </a:solidFill>
                                <a:latin typeface="Cambria Math" panose="02040503050406030204" pitchFamily="18" charset="0"/>
                                <a:sym typeface="Symbol" panose="05050102010706020507" pitchFamily="18" charset="2"/>
                              </a:rPr>
                            </m:ctrlPr>
                          </m:sSubPr>
                          <m:e>
                            <m:r>
                              <a:rPr lang="en-US" altLang="en-US" sz="2400" b="1" i="1" dirty="0" smtClean="0">
                                <a:solidFill>
                                  <a:srgbClr val="0066CC"/>
                                </a:solidFill>
                                <a:latin typeface="Cambria Math" panose="02040503050406030204" pitchFamily="18" charset="0"/>
                                <a:sym typeface="Symbol" panose="05050102010706020507" pitchFamily="18" charset="2"/>
                              </a:rPr>
                              <m:t>𝒓</m:t>
                            </m:r>
                          </m:e>
                          <m:sub>
                            <m:r>
                              <a:rPr lang="en-US" altLang="en-US" sz="2400" b="1" i="1" dirty="0" smtClean="0">
                                <a:solidFill>
                                  <a:srgbClr val="0066CC"/>
                                </a:solidFill>
                                <a:latin typeface="Cambria Math" panose="02040503050406030204" pitchFamily="18" charset="0"/>
                                <a:sym typeface="Symbol" panose="05050102010706020507" pitchFamily="18" charset="2"/>
                              </a:rPr>
                              <m:t>𝒙𝒚</m:t>
                            </m:r>
                          </m:sub>
                        </m:sSub>
                      </m:e>
                    </m:nary>
                  </m:oMath>
                </a14:m>
                <a:r>
                  <a:rPr lang="en-US" altLang="en-US" sz="2400" dirty="0">
                    <a:sym typeface="Symbol" panose="05050102010706020507" pitchFamily="18" charset="2"/>
                  </a:rPr>
                  <a:t> implies that </a:t>
                </a:r>
                <a14:m>
                  <m:oMath xmlns:m="http://schemas.openxmlformats.org/officeDocument/2006/math">
                    <m:r>
                      <a:rPr lang="en-US" altLang="en-US" sz="2400" b="1" i="1" dirty="0">
                        <a:solidFill>
                          <a:srgbClr val="0066CC"/>
                        </a:solidFill>
                        <a:latin typeface="Cambria Math" panose="02040503050406030204" pitchFamily="18" charset="0"/>
                        <a:sym typeface="Symbol" panose="05050102010706020507" pitchFamily="18" charset="2"/>
                      </a:rPr>
                      <m:t>𝒓</m:t>
                    </m:r>
                    <m:d>
                      <m:dPr>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𝑻</m:t>
                        </m:r>
                      </m:e>
                    </m:d>
                    <m:r>
                      <a:rPr lang="en-US" altLang="en-US" sz="2400" b="1" i="1" dirty="0" smtClean="0">
                        <a:solidFill>
                          <a:srgbClr val="0066CC"/>
                        </a:solidFill>
                        <a:latin typeface="Cambria Math" panose="02040503050406030204" pitchFamily="18" charset="0"/>
                        <a:sym typeface="Symbol" panose="05050102010706020507" pitchFamily="18" charset="2"/>
                      </a:rPr>
                      <m:t>−</m:t>
                    </m:r>
                    <m:d>
                      <m:dPr>
                        <m:begChr m:val="|"/>
                        <m:endChr m:val="|"/>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𝑻</m:t>
                        </m:r>
                      </m:e>
                    </m:d>
                    <m:d>
                      <m:dPr>
                        <m:ctrlPr>
                          <a:rPr lang="en-US" altLang="en-US" sz="2400" b="1" i="1" dirty="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𝒘</m:t>
                            </m:r>
                          </m:e>
                          <m:sub>
                            <m:r>
                              <a:rPr lang="en-US" altLang="en-US" sz="2400" b="1" i="1" dirty="0">
                                <a:solidFill>
                                  <a:srgbClr val="0066CC"/>
                                </a:solidFill>
                                <a:latin typeface="Cambria Math" panose="02040503050406030204" pitchFamily="18" charset="0"/>
                                <a:sym typeface="Symbol" panose="05050102010706020507" pitchFamily="18" charset="2"/>
                              </a:rPr>
                              <m:t>𝒛</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𝒓</m:t>
                            </m:r>
                          </m:e>
                          <m:sub>
                            <m:r>
                              <a:rPr lang="en-US" altLang="en-US" sz="2400" b="1" i="1" dirty="0">
                                <a:solidFill>
                                  <a:srgbClr val="0066CC"/>
                                </a:solidFill>
                                <a:latin typeface="Cambria Math" panose="02040503050406030204" pitchFamily="18" charset="0"/>
                                <a:sym typeface="Symbol" panose="05050102010706020507" pitchFamily="18" charset="2"/>
                              </a:rPr>
                              <m:t>𝒛</m:t>
                            </m:r>
                          </m:sub>
                        </m:sSub>
                      </m:e>
                    </m:d>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a:solidFill>
                          <a:srgbClr val="0066CC"/>
                        </a:solidFill>
                        <a:latin typeface="Cambria Math" panose="02040503050406030204" pitchFamily="18" charset="0"/>
                        <a:sym typeface="Symbol" panose="05050102010706020507" pitchFamily="18" charset="2"/>
                      </a:rPr>
                      <m:t>𝒘</m:t>
                    </m:r>
                    <m:d>
                      <m:dPr>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𝑻</m:t>
                        </m:r>
                      </m:e>
                    </m:d>
                    <m:r>
                      <a:rPr lang="en-US" altLang="en-US" sz="2400" b="0" i="0" dirty="0" smtClean="0">
                        <a:solidFill>
                          <a:srgbClr val="0066CC"/>
                        </a:solidFill>
                        <a:latin typeface="Cambria Math" panose="02040503050406030204" pitchFamily="18" charset="0"/>
                        <a:sym typeface="Symbol" panose="05050102010706020507" pitchFamily="18" charset="2"/>
                      </a:rPr>
                      <m:t>&gt;</m:t>
                    </m:r>
                    <m:r>
                      <a:rPr lang="en-US" altLang="en-US" sz="2400" b="1" i="0" dirty="0" smtClean="0">
                        <a:solidFill>
                          <a:srgbClr val="0066CC"/>
                        </a:solidFill>
                        <a:latin typeface="Cambria Math" panose="02040503050406030204" pitchFamily="18" charset="0"/>
                        <a:sym typeface="Symbol" panose="05050102010706020507" pitchFamily="18" charset="2"/>
                      </a:rPr>
                      <m:t>𝟎</m:t>
                    </m:r>
                  </m:oMath>
                </a14:m>
                <a:r>
                  <a:rPr lang="en-US" altLang="en-US" sz="2400" b="1" dirty="0">
                    <a:sym typeface="Symbol" panose="05050102010706020507" pitchFamily="18" charset="2"/>
                  </a:rPr>
                  <a:t>.</a:t>
                </a:r>
              </a:p>
              <a:p>
                <a:pPr marL="457200" lvl="1" indent="0">
                  <a:buNone/>
                </a:pPr>
                <a:endParaRPr lang="en-US" altLang="en-US" sz="2400" b="1" dirty="0">
                  <a:sym typeface="Symbol" panose="05050102010706020507" pitchFamily="18" charset="2"/>
                </a:endParaRPr>
              </a:p>
              <a:p>
                <a:pPr marL="457200" lvl="1" indent="0">
                  <a:buNone/>
                </a:pPr>
                <a:r>
                  <a:rPr lang="en-US" altLang="en-US" sz="2400" dirty="0">
                    <a:sym typeface="Symbol" panose="05050102010706020507" pitchFamily="18" charset="2"/>
                  </a:rPr>
                  <a:t>Rearranging, we have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𝒓</m:t>
                    </m:r>
                    <m:d>
                      <m:dPr>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𝑻</m:t>
                        </m:r>
                      </m:e>
                    </m:d>
                    <m:r>
                      <a:rPr lang="en-US" altLang="en-US" sz="2400" b="1" i="1" dirty="0" smtClean="0">
                        <a:solidFill>
                          <a:srgbClr val="0066CC"/>
                        </a:solidFill>
                        <a:latin typeface="Cambria Math" panose="02040503050406030204" pitchFamily="18" charset="0"/>
                        <a:sym typeface="Symbol" panose="05050102010706020507" pitchFamily="18" charset="2"/>
                      </a:rPr>
                      <m:t>+</m:t>
                    </m:r>
                    <m:r>
                      <a:rPr lang="en-US" altLang="en-US" sz="2400" b="1" i="1" dirty="0">
                        <a:solidFill>
                          <a:srgbClr val="0066CC"/>
                        </a:solidFill>
                        <a:latin typeface="Cambria Math" panose="02040503050406030204" pitchFamily="18" charset="0"/>
                        <a:sym typeface="Symbol" panose="05050102010706020507" pitchFamily="18" charset="2"/>
                      </a:rPr>
                      <m:t>𝒘</m:t>
                    </m:r>
                    <m:d>
                      <m:dPr>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𝑻</m:t>
                        </m:r>
                      </m:e>
                    </m:d>
                    <m:r>
                      <a:rPr lang="en-US" altLang="en-US" sz="2400" b="0" i="0" dirty="0" smtClean="0">
                        <a:solidFill>
                          <a:srgbClr val="0066CC"/>
                        </a:solidFill>
                        <a:latin typeface="Cambria Math" panose="02040503050406030204" pitchFamily="18" charset="0"/>
                        <a:sym typeface="Symbol" panose="05050102010706020507" pitchFamily="18" charset="2"/>
                      </a:rPr>
                      <m:t>&gt;</m:t>
                    </m:r>
                    <m:d>
                      <m:dPr>
                        <m:begChr m:val="|"/>
                        <m:endChr m:val="|"/>
                        <m:ctrlPr>
                          <a:rPr lang="en-US" altLang="en-US" sz="2400" b="1" i="1" dirty="0">
                            <a:solidFill>
                              <a:srgbClr val="0066CC"/>
                            </a:solidFill>
                            <a:latin typeface="Cambria Math" panose="02040503050406030204" pitchFamily="18" charset="0"/>
                            <a:sym typeface="Symbol" panose="05050102010706020507" pitchFamily="18" charset="2"/>
                          </a:rPr>
                        </m:ctrlPr>
                      </m:dPr>
                      <m:e>
                        <m:r>
                          <a:rPr lang="en-US" altLang="en-US" sz="2400" b="1" i="1" dirty="0">
                            <a:solidFill>
                              <a:srgbClr val="0066CC"/>
                            </a:solidFill>
                            <a:latin typeface="Cambria Math" panose="02040503050406030204" pitchFamily="18" charset="0"/>
                            <a:sym typeface="Symbol" panose="05050102010706020507" pitchFamily="18" charset="2"/>
                          </a:rPr>
                          <m:t>𝑻</m:t>
                        </m:r>
                      </m:e>
                    </m:d>
                    <m:d>
                      <m:dPr>
                        <m:ctrlPr>
                          <a:rPr lang="en-US" altLang="en-US" sz="2400" b="1" i="1" dirty="0">
                            <a:solidFill>
                              <a:srgbClr val="0066CC"/>
                            </a:solidFill>
                            <a:latin typeface="Cambria Math" panose="02040503050406030204" pitchFamily="18" charset="0"/>
                            <a:sym typeface="Symbol" panose="05050102010706020507" pitchFamily="18" charset="2"/>
                          </a:rPr>
                        </m:ctrlPr>
                      </m:dPr>
                      <m:e>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𝒘</m:t>
                            </m:r>
                          </m:e>
                          <m:sub>
                            <m:r>
                              <a:rPr lang="en-US" altLang="en-US" sz="2400" b="1" i="1" dirty="0">
                                <a:solidFill>
                                  <a:srgbClr val="0066CC"/>
                                </a:solidFill>
                                <a:latin typeface="Cambria Math" panose="02040503050406030204" pitchFamily="18" charset="0"/>
                                <a:sym typeface="Symbol" panose="05050102010706020507" pitchFamily="18" charset="2"/>
                              </a:rPr>
                              <m:t>𝒛</m:t>
                            </m:r>
                          </m:sub>
                        </m:sSub>
                        <m:r>
                          <a:rPr lang="en-US" altLang="en-US" sz="2400" b="1" i="1" dirty="0">
                            <a:solidFill>
                              <a:srgbClr val="0066CC"/>
                            </a:solidFill>
                            <a:latin typeface="Cambria Math" panose="02040503050406030204" pitchFamily="18" charset="0"/>
                            <a:sym typeface="Symbol" panose="05050102010706020507" pitchFamily="18" charset="2"/>
                          </a:rPr>
                          <m:t>+</m:t>
                        </m:r>
                        <m:sSub>
                          <m:sSubPr>
                            <m:ctrlPr>
                              <a:rPr lang="en-US" altLang="en-US" sz="2400" b="1" i="1" dirty="0">
                                <a:solidFill>
                                  <a:srgbClr val="0066CC"/>
                                </a:solidFill>
                                <a:latin typeface="Cambria Math" panose="02040503050406030204" pitchFamily="18" charset="0"/>
                                <a:sym typeface="Symbol" panose="05050102010706020507" pitchFamily="18" charset="2"/>
                              </a:rPr>
                            </m:ctrlPr>
                          </m:sSubPr>
                          <m:e>
                            <m:r>
                              <a:rPr lang="en-US" altLang="en-US" sz="2400" b="1" i="1" dirty="0">
                                <a:solidFill>
                                  <a:srgbClr val="0066CC"/>
                                </a:solidFill>
                                <a:latin typeface="Cambria Math" panose="02040503050406030204" pitchFamily="18" charset="0"/>
                                <a:sym typeface="Symbol" panose="05050102010706020507" pitchFamily="18" charset="2"/>
                              </a:rPr>
                              <m:t>𝒓</m:t>
                            </m:r>
                          </m:e>
                          <m:sub>
                            <m:r>
                              <a:rPr lang="en-US" altLang="en-US" sz="2400" b="1" i="1" dirty="0">
                                <a:solidFill>
                                  <a:srgbClr val="0066CC"/>
                                </a:solidFill>
                                <a:latin typeface="Cambria Math" panose="02040503050406030204" pitchFamily="18" charset="0"/>
                                <a:sym typeface="Symbol" panose="05050102010706020507" pitchFamily="18" charset="2"/>
                              </a:rPr>
                              <m:t>𝒛</m:t>
                            </m:r>
                          </m:sub>
                        </m:sSub>
                      </m:e>
                    </m:d>
                  </m:oMath>
                </a14:m>
                <a:r>
                  <a:rPr lang="en-US" altLang="en-US" sz="2400" dirty="0">
                    <a:sym typeface="Symbol" panose="05050102010706020507" pitchFamily="18" charset="2"/>
                  </a:rPr>
                  <a:t> so </a:t>
                </a:r>
                <a14:m>
                  <m:oMath xmlns:m="http://schemas.openxmlformats.org/officeDocument/2006/math">
                    <m:f>
                      <m:fPr>
                        <m:ctrlPr>
                          <a:rPr lang="en-US" sz="2400" b="1" i="1">
                            <a:solidFill>
                              <a:srgbClr val="0066CC"/>
                            </a:solidFill>
                            <a:latin typeface="Cambria Math" panose="02040503050406030204" pitchFamily="18" charset="0"/>
                          </a:rPr>
                        </m:ctrlPr>
                      </m:fPr>
                      <m:num>
                        <m:r>
                          <a:rPr lang="en-US" sz="2400" b="1" i="1">
                            <a:solidFill>
                              <a:srgbClr val="0066CC"/>
                            </a:solidFill>
                            <a:latin typeface="Cambria Math" panose="02040503050406030204" pitchFamily="18" charset="0"/>
                          </a:rPr>
                          <m:t>𝒘</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𝑻</m:t>
                            </m:r>
                          </m:e>
                        </m:d>
                        <m:r>
                          <a:rPr lang="en-US" sz="2400" b="1" i="1">
                            <a:solidFill>
                              <a:srgbClr val="0066CC"/>
                            </a:solidFill>
                            <a:latin typeface="Cambria Math" panose="02040503050406030204" pitchFamily="18" charset="0"/>
                          </a:rPr>
                          <m:t>+</m:t>
                        </m:r>
                        <m:r>
                          <a:rPr lang="en-US" sz="2400" b="1" i="1">
                            <a:solidFill>
                              <a:srgbClr val="0066CC"/>
                            </a:solidFill>
                            <a:latin typeface="Cambria Math" panose="02040503050406030204" pitchFamily="18" charset="0"/>
                          </a:rPr>
                          <m:t>𝒓</m:t>
                        </m:r>
                        <m:r>
                          <a:rPr lang="en-US" sz="2400" b="1" i="1">
                            <a:solidFill>
                              <a:srgbClr val="0066CC"/>
                            </a:solidFill>
                            <a:latin typeface="Cambria Math" panose="02040503050406030204" pitchFamily="18" charset="0"/>
                          </a:rPr>
                          <m:t>(</m:t>
                        </m:r>
                        <m:r>
                          <a:rPr lang="en-US" sz="2400" b="1" i="1">
                            <a:solidFill>
                              <a:srgbClr val="0066CC"/>
                            </a:solidFill>
                            <a:latin typeface="Cambria Math" panose="02040503050406030204" pitchFamily="18" charset="0"/>
                          </a:rPr>
                          <m:t>𝑻</m:t>
                        </m:r>
                        <m:r>
                          <a:rPr lang="en-US" sz="2400" b="1" i="1">
                            <a:solidFill>
                              <a:srgbClr val="0066CC"/>
                            </a:solidFill>
                            <a:latin typeface="Cambria Math" panose="02040503050406030204" pitchFamily="18" charset="0"/>
                          </a:rPr>
                          <m:t>)</m:t>
                        </m:r>
                      </m:num>
                      <m:den>
                        <m:r>
                          <a:rPr lang="en-US" sz="2400" b="1" i="1">
                            <a:solidFill>
                              <a:srgbClr val="0066CC"/>
                            </a:solidFill>
                            <a:latin typeface="Cambria Math" panose="02040503050406030204" pitchFamily="18" charset="0"/>
                          </a:rPr>
                          <m:t>|</m:t>
                        </m:r>
                        <m:r>
                          <a:rPr lang="en-US" sz="2400" b="1" i="1">
                            <a:solidFill>
                              <a:srgbClr val="0066CC"/>
                            </a:solidFill>
                            <a:latin typeface="Cambria Math" panose="02040503050406030204" pitchFamily="18" charset="0"/>
                          </a:rPr>
                          <m:t>𝑻</m:t>
                        </m:r>
                        <m:r>
                          <a:rPr lang="en-US" sz="2400" b="1" i="1">
                            <a:solidFill>
                              <a:srgbClr val="0066CC"/>
                            </a:solidFill>
                            <a:latin typeface="Cambria Math" panose="02040503050406030204" pitchFamily="18" charset="0"/>
                          </a:rPr>
                          <m:t>|</m:t>
                        </m:r>
                      </m:den>
                    </m:f>
                    <m:r>
                      <a:rPr lang="en-US" sz="2400" b="1">
                        <a:solidFill>
                          <a:srgbClr val="0066CC"/>
                        </a:solidFill>
                        <a:latin typeface="Cambria Math" panose="02040503050406030204" pitchFamily="18" charset="0"/>
                      </a:rPr>
                      <m:t>&gt;</m:t>
                    </m:r>
                    <m:sSub>
                      <m:sSubPr>
                        <m:ctrlPr>
                          <a:rPr lang="en-US" sz="2400" b="1" i="1">
                            <a:solidFill>
                              <a:srgbClr val="0066CC"/>
                            </a:solidFill>
                            <a:latin typeface="Cambria Math" panose="02040503050406030204" pitchFamily="18" charset="0"/>
                          </a:rPr>
                        </m:ctrlPr>
                      </m:sSubPr>
                      <m:e>
                        <m:r>
                          <a:rPr lang="en-US" sz="2400" b="1" i="1">
                            <a:solidFill>
                              <a:srgbClr val="0066CC"/>
                            </a:solidFill>
                            <a:latin typeface="Cambria Math" panose="02040503050406030204" pitchFamily="18" charset="0"/>
                          </a:rPr>
                          <m:t>𝒘</m:t>
                        </m:r>
                      </m:e>
                      <m:sub>
                        <m:r>
                          <a:rPr lang="en-US" sz="2400" b="1" i="1">
                            <a:solidFill>
                              <a:srgbClr val="0066CC"/>
                            </a:solidFill>
                            <a:latin typeface="Cambria Math" panose="02040503050406030204" pitchFamily="18" charset="0"/>
                          </a:rPr>
                          <m:t>𝒛</m:t>
                        </m:r>
                      </m:sub>
                    </m:sSub>
                    <m:r>
                      <a:rPr lang="en-US" sz="2400" b="1" i="1">
                        <a:solidFill>
                          <a:srgbClr val="0066CC"/>
                        </a:solidFill>
                        <a:latin typeface="Cambria Math" panose="02040503050406030204" pitchFamily="18" charset="0"/>
                      </a:rPr>
                      <m:t>+</m:t>
                    </m:r>
                    <m:sSub>
                      <m:sSubPr>
                        <m:ctrlPr>
                          <a:rPr lang="en-US" sz="2400" b="1" i="1">
                            <a:solidFill>
                              <a:srgbClr val="0066CC"/>
                            </a:solidFill>
                            <a:latin typeface="Cambria Math" panose="02040503050406030204" pitchFamily="18" charset="0"/>
                          </a:rPr>
                        </m:ctrlPr>
                      </m:sSubPr>
                      <m:e>
                        <m:r>
                          <a:rPr lang="en-US" sz="2400" b="1" i="1">
                            <a:solidFill>
                              <a:srgbClr val="0066CC"/>
                            </a:solidFill>
                            <a:latin typeface="Cambria Math" panose="02040503050406030204" pitchFamily="18" charset="0"/>
                          </a:rPr>
                          <m:t>𝒓</m:t>
                        </m:r>
                      </m:e>
                      <m:sub>
                        <m:r>
                          <a:rPr lang="en-US" sz="2400" b="1" i="1">
                            <a:solidFill>
                              <a:srgbClr val="0066CC"/>
                            </a:solidFill>
                            <a:latin typeface="Cambria Math" panose="02040503050406030204" pitchFamily="18" charset="0"/>
                          </a:rPr>
                          <m:t>𝒛</m:t>
                        </m:r>
                      </m:sub>
                    </m:sSub>
                  </m:oMath>
                </a14:m>
                <a:r>
                  <a:rPr lang="en-US" altLang="en-US" sz="2400" dirty="0">
                    <a:sym typeface="Symbol" panose="05050102010706020507" pitchFamily="18" charset="2"/>
                  </a:rPr>
                  <a:t> which means that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 eliminates </a:t>
                </a: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𝒛</m:t>
                    </m:r>
                  </m:oMath>
                </a14:m>
                <a:r>
                  <a:rPr lang="en-US" altLang="en-US" sz="2400" dirty="0">
                    <a:sym typeface="Symbol" panose="05050102010706020507" pitchFamily="18" charset="2"/>
                  </a:rPr>
                  <a:t>.   </a:t>
                </a:r>
              </a:p>
              <a:p>
                <a:pPr marL="457200" lvl="1" indent="0">
                  <a:buNone/>
                </a:pPr>
                <a:endParaRPr lang="en-US" altLang="en-US" dirty="0">
                  <a:sym typeface="Symbol" panose="05050102010706020507" pitchFamily="18" charset="2"/>
                </a:endParaRPr>
              </a:p>
            </p:txBody>
          </p:sp>
        </mc:Choice>
        <mc:Fallback>
          <p:sp>
            <p:nvSpPr>
              <p:cNvPr id="705539" name="Rectangle 3">
                <a:extLst>
                  <a:ext uri="{FF2B5EF4-FFF2-40B4-BE49-F238E27FC236}">
                    <a16:creationId xmlns:a16="http://schemas.microsoft.com/office/drawing/2014/main" id="{2BDDA83A-4265-4F1D-94D6-472409099A11}"/>
                  </a:ext>
                </a:extLst>
              </p:cNvPr>
              <p:cNvSpPr>
                <a:spLocks noGrp="1" noRot="1" noChangeAspect="1" noMove="1" noResize="1" noEditPoints="1" noAdjustHandles="1" noChangeArrowheads="1" noChangeShapeType="1" noTextEdit="1"/>
              </p:cNvSpPr>
              <p:nvPr>
                <p:ph type="body" idx="1"/>
              </p:nvPr>
            </p:nvSpPr>
            <p:spPr>
              <a:xfrm>
                <a:off x="628649" y="1567619"/>
                <a:ext cx="11143048" cy="5200045"/>
              </a:xfrm>
              <a:blipFill>
                <a:blip r:embed="rId3"/>
                <a:stretch>
                  <a:fillRect l="-821" t="-4572"/>
                </a:stretch>
              </a:blipFill>
            </p:spPr>
            <p:txBody>
              <a:bodyPr/>
              <a:lstStyle/>
              <a:p>
                <a:r>
                  <a:rPr lang="en-US">
                    <a:noFill/>
                  </a:rPr>
                  <a:t> </a:t>
                </a:r>
              </a:p>
            </p:txBody>
          </p:sp>
        </mc:Fallback>
      </mc:AlternateContent>
      <p:sp>
        <p:nvSpPr>
          <p:cNvPr id="37" name="Slide Number Placeholder 3">
            <a:extLst>
              <a:ext uri="{FF2B5EF4-FFF2-40B4-BE49-F238E27FC236}">
                <a16:creationId xmlns:a16="http://schemas.microsoft.com/office/drawing/2014/main" id="{E07777E8-5943-448E-975C-5BE27ACCF1E5}"/>
              </a:ext>
            </a:extLst>
          </p:cNvPr>
          <p:cNvSpPr>
            <a:spLocks noGrp="1"/>
          </p:cNvSpPr>
          <p:nvPr>
            <p:ph type="sldNum" sz="quarter" idx="12"/>
          </p:nvPr>
        </p:nvSpPr>
        <p:spPr>
          <a:xfrm>
            <a:off x="9880286" y="6336770"/>
            <a:ext cx="2057400" cy="365125"/>
          </a:xfrm>
        </p:spPr>
        <p:txBody>
          <a:bodyPr/>
          <a:lstStyle/>
          <a:p>
            <a:fld id="{859767C1-1CFC-4BF3-A3D8-E4104FCBBC17}" type="slidenum">
              <a:rPr lang="en-US" smtClean="0"/>
              <a:pPr/>
              <a:t>30</a:t>
            </a:fld>
            <a:endParaRPr lang="en-US" dirty="0"/>
          </a:p>
        </p:txBody>
      </p:sp>
    </p:spTree>
    <p:extLst>
      <p:ext uri="{BB962C8B-B14F-4D97-AF65-F5344CB8AC3E}">
        <p14:creationId xmlns:p14="http://schemas.microsoft.com/office/powerpoint/2010/main" val="348512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53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3C7CE-2965-C45D-0053-DC3070E70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288DC-FA93-B736-7774-75224949A05D}"/>
              </a:ext>
            </a:extLst>
          </p:cNvPr>
          <p:cNvSpPr>
            <a:spLocks noGrp="1"/>
          </p:cNvSpPr>
          <p:nvPr>
            <p:ph type="title"/>
          </p:nvPr>
        </p:nvSpPr>
        <p:spPr/>
        <p:txBody>
          <a:bodyPr/>
          <a:lstStyle/>
          <a:p>
            <a:r>
              <a:rPr lang="en-US" dirty="0"/>
              <a:t>Correctness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39B47A-483D-1AF4-821F-7F34560523CD}"/>
                  </a:ext>
                </a:extLst>
              </p:cNvPr>
              <p:cNvSpPr>
                <a:spLocks noGrp="1"/>
              </p:cNvSpPr>
              <p:nvPr>
                <p:ph idx="1"/>
              </p:nvPr>
            </p:nvSpPr>
            <p:spPr>
              <a:xfrm>
                <a:off x="255181" y="1435395"/>
                <a:ext cx="11727712" cy="5316279"/>
              </a:xfrm>
            </p:spPr>
            <p:txBody>
              <a:bodyPr>
                <a:normAutofit fontScale="92500" lnSpcReduction="10000"/>
              </a:bodyPr>
              <a:lstStyle/>
              <a:p>
                <a:r>
                  <a:rPr lang="en-US" dirty="0"/>
                  <a:t>Valid flow </a:t>
                </a:r>
                <a14:m>
                  <m:oMath xmlns:m="http://schemas.openxmlformats.org/officeDocument/2006/math">
                    <m:r>
                      <a:rPr lang="en-US" i="1">
                        <a:latin typeface="Cambria Math" panose="02040503050406030204" pitchFamily="18" charset="0"/>
                      </a:rPr>
                      <m:t>⇒</m:t>
                    </m:r>
                  </m:oMath>
                </a14:m>
                <a:r>
                  <a:rPr lang="en-US" dirty="0"/>
                  <a:t> Valid answer</a:t>
                </a:r>
              </a:p>
              <a:p>
                <a:pPr lvl="1"/>
                <a:r>
                  <a:rPr lang="en-US" dirty="0"/>
                  <a:t>Claim: If we have flow matching the number of games remaining then </a:t>
                </a:r>
                <a14:m>
                  <m:oMath xmlns:m="http://schemas.openxmlformats.org/officeDocument/2006/math">
                    <m:r>
                      <a:rPr lang="en-US" b="0" i="1" smtClean="0">
                        <a:latin typeface="Cambria Math" panose="02040503050406030204" pitchFamily="18" charset="0"/>
                      </a:rPr>
                      <m:t>𝑥</m:t>
                    </m:r>
                  </m:oMath>
                </a14:m>
                <a:r>
                  <a:rPr lang="en-US" dirty="0"/>
                  <a:t> can win the season</a:t>
                </a:r>
              </a:p>
              <a:p>
                <a:pPr lvl="1"/>
                <a:r>
                  <a:rPr lang="en-US" dirty="0"/>
                  <a:t>The amount of flow going from each matchup edge to each team edge represents the number of times that team won in that matchup</a:t>
                </a:r>
              </a:p>
              <a:p>
                <a:pPr lvl="1"/>
                <a:r>
                  <a:rPr lang="en-US" dirty="0"/>
                  <a:t>Max flow equaling the number of games means we could assign winners to each remaining game</a:t>
                </a:r>
              </a:p>
              <a:p>
                <a:pPr lvl="1"/>
                <a:r>
                  <a:rPr lang="en-US" dirty="0"/>
                  <a:t>The capacity on the team-to-sink edges guarantees none of them won more games than </a:t>
                </a:r>
                <a14:m>
                  <m:oMath xmlns:m="http://schemas.openxmlformats.org/officeDocument/2006/math">
                    <m:r>
                      <a:rPr lang="en-US" b="0" i="1" smtClean="0">
                        <a:latin typeface="Cambria Math" panose="02040503050406030204" pitchFamily="18" charset="0"/>
                      </a:rPr>
                      <m:t>𝑥</m:t>
                    </m:r>
                  </m:oMath>
                </a14:m>
                <a:endParaRPr lang="en-US" dirty="0"/>
              </a:p>
              <a:p>
                <a:r>
                  <a:rPr lang="en-US" dirty="0"/>
                  <a:t>Valid answer </a:t>
                </a:r>
                <a14:m>
                  <m:oMath xmlns:m="http://schemas.openxmlformats.org/officeDocument/2006/math">
                    <m:r>
                      <a:rPr lang="en-US" i="1">
                        <a:latin typeface="Cambria Math" panose="02040503050406030204" pitchFamily="18" charset="0"/>
                      </a:rPr>
                      <m:t>⇒</m:t>
                    </m:r>
                  </m:oMath>
                </a14:m>
                <a:r>
                  <a:rPr lang="en-US" dirty="0"/>
                  <a:t> Valid flow</a:t>
                </a:r>
              </a:p>
              <a:p>
                <a:pPr lvl="1"/>
                <a:r>
                  <a:rPr lang="en-US" dirty="0"/>
                  <a:t>Claim: If we had a way for </a:t>
                </a:r>
                <a14:m>
                  <m:oMath xmlns:m="http://schemas.openxmlformats.org/officeDocument/2006/math">
                    <m:r>
                      <a:rPr lang="en-US" b="0" i="1" smtClean="0">
                        <a:latin typeface="Cambria Math" panose="02040503050406030204" pitchFamily="18" charset="0"/>
                      </a:rPr>
                      <m:t>𝑥</m:t>
                    </m:r>
                  </m:oMath>
                </a14:m>
                <a:r>
                  <a:rPr lang="en-US" dirty="0"/>
                  <a:t> to be champion, we could find flow through the graph to match the number of remaining games</a:t>
                </a:r>
              </a:p>
              <a:p>
                <a:pPr lvl="1"/>
                <a:r>
                  <a:rPr lang="en-US" dirty="0"/>
                  <a:t>Consider the collection of game outcomes which would cause this.</a:t>
                </a:r>
              </a:p>
              <a:p>
                <a:pPr lvl="1"/>
                <a:r>
                  <a:rPr lang="en-US" dirty="0"/>
                  <a:t>For each game, assign 1 unit of flow along the path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where </a:t>
                </a:r>
                <a14:m>
                  <m:oMath xmlns:m="http://schemas.openxmlformats.org/officeDocument/2006/math">
                    <m:r>
                      <a:rPr lang="en-US" b="0" i="1" smtClean="0">
                        <a:latin typeface="Cambria Math" panose="02040503050406030204" pitchFamily="18" charset="0"/>
                      </a:rPr>
                      <m:t>𝑤</m:t>
                    </m:r>
                  </m:oMath>
                </a14:m>
                <a:r>
                  <a:rPr lang="en-US" dirty="0"/>
                  <a:t> is the winner of the game</a:t>
                </a:r>
              </a:p>
              <a:p>
                <a:pPr lvl="1"/>
                <a:r>
                  <a:rPr lang="en-US" dirty="0"/>
                  <a:t>After doing this for all games we will not have violated any capacity constraints because we required that </a:t>
                </a:r>
                <a14:m>
                  <m:oMath xmlns:m="http://schemas.openxmlformats.org/officeDocument/2006/math">
                    <m:r>
                      <a:rPr lang="en-US" b="0" i="1" smtClean="0">
                        <a:latin typeface="Cambria Math" panose="02040503050406030204" pitchFamily="18" charset="0"/>
                      </a:rPr>
                      <m:t>𝑥</m:t>
                    </m:r>
                  </m:oMath>
                </a14:m>
                <a:r>
                  <a:rPr lang="en-US" dirty="0"/>
                  <a:t> would be the champion (and so no other team could have more wins)</a:t>
                </a:r>
              </a:p>
            </p:txBody>
          </p:sp>
        </mc:Choice>
        <mc:Fallback>
          <p:sp>
            <p:nvSpPr>
              <p:cNvPr id="3" name="Content Placeholder 2">
                <a:extLst>
                  <a:ext uri="{FF2B5EF4-FFF2-40B4-BE49-F238E27FC236}">
                    <a16:creationId xmlns:a16="http://schemas.microsoft.com/office/drawing/2014/main" id="{A639B47A-483D-1AF4-821F-7F34560523CD}"/>
                  </a:ext>
                </a:extLst>
              </p:cNvPr>
              <p:cNvSpPr>
                <a:spLocks noGrp="1" noRot="1" noChangeAspect="1" noMove="1" noResize="1" noEditPoints="1" noAdjustHandles="1" noChangeArrowheads="1" noChangeShapeType="1" noTextEdit="1"/>
              </p:cNvSpPr>
              <p:nvPr>
                <p:ph idx="1"/>
              </p:nvPr>
            </p:nvSpPr>
            <p:spPr>
              <a:xfrm>
                <a:off x="255181" y="1435395"/>
                <a:ext cx="11727712" cy="5316279"/>
              </a:xfrm>
              <a:blipFill>
                <a:blip r:embed="rId2"/>
                <a:stretch>
                  <a:fillRect l="-832" t="-2291" r="-988"/>
                </a:stretch>
              </a:blipFill>
            </p:spPr>
            <p:txBody>
              <a:bodyPr/>
              <a:lstStyle/>
              <a:p>
                <a:r>
                  <a:rPr lang="en-US">
                    <a:noFill/>
                  </a:rPr>
                  <a:t> </a:t>
                </a:r>
              </a:p>
            </p:txBody>
          </p:sp>
        </mc:Fallback>
      </mc:AlternateContent>
    </p:spTree>
    <p:extLst>
      <p:ext uri="{BB962C8B-B14F-4D97-AF65-F5344CB8AC3E}">
        <p14:creationId xmlns:p14="http://schemas.microsoft.com/office/powerpoint/2010/main" val="320544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B93AC-A5EA-12D0-0005-7763BA452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8FFBD-A27E-5CF2-5109-ACFD36818822}"/>
              </a:ext>
            </a:extLst>
          </p:cNvPr>
          <p:cNvSpPr>
            <a:spLocks noGrp="1"/>
          </p:cNvSpPr>
          <p:nvPr>
            <p:ph type="title"/>
          </p:nvPr>
        </p:nvSpPr>
        <p:spPr/>
        <p:txBody>
          <a:bodyPr/>
          <a:lstStyle/>
          <a:p>
            <a:r>
              <a:rPr lang="en-US" dirty="0"/>
              <a:t>Circulation with Demands</a:t>
            </a:r>
          </a:p>
        </p:txBody>
      </p:sp>
      <p:sp>
        <p:nvSpPr>
          <p:cNvPr id="4" name="Slide Number Placeholder 3">
            <a:extLst>
              <a:ext uri="{FF2B5EF4-FFF2-40B4-BE49-F238E27FC236}">
                <a16:creationId xmlns:a16="http://schemas.microsoft.com/office/drawing/2014/main" id="{BF59ACC8-232F-4AC8-1DD0-ADC9F3F30052}"/>
              </a:ext>
            </a:extLst>
          </p:cNvPr>
          <p:cNvSpPr>
            <a:spLocks noGrp="1"/>
          </p:cNvSpPr>
          <p:nvPr>
            <p:ph type="sldNum" sz="quarter" idx="12"/>
          </p:nvPr>
        </p:nvSpPr>
        <p:spPr/>
        <p:txBody>
          <a:bodyPr/>
          <a:lstStyle/>
          <a:p>
            <a:fld id="{859767C1-1CFC-4BF3-A3D8-E4104FCBBC17}" type="slidenum">
              <a:rPr lang="en-US" smtClean="0"/>
              <a:pPr/>
              <a:t>5</a:t>
            </a:fld>
            <a:endParaRPr lang="en-US" dirty="0"/>
          </a:p>
        </p:txBody>
      </p:sp>
      <p:sp>
        <p:nvSpPr>
          <p:cNvPr id="5" name="Oval 3">
            <a:extLst>
              <a:ext uri="{FF2B5EF4-FFF2-40B4-BE49-F238E27FC236}">
                <a16:creationId xmlns:a16="http://schemas.microsoft.com/office/drawing/2014/main" id="{03D23F1A-9EB2-3F74-AAC2-4F7A6FB890AD}"/>
              </a:ext>
            </a:extLst>
          </p:cNvPr>
          <p:cNvSpPr>
            <a:spLocks noChangeAspect="1" noChangeArrowheads="1"/>
          </p:cNvSpPr>
          <p:nvPr/>
        </p:nvSpPr>
        <p:spPr bwMode="auto">
          <a:xfrm>
            <a:off x="2305844" y="534749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3084009A-283A-5625-6358-E98ED094C23D}"/>
              </a:ext>
            </a:extLst>
          </p:cNvPr>
          <p:cNvSpPr>
            <a:spLocks noChangeAspect="1" noChangeArrowheads="1"/>
          </p:cNvSpPr>
          <p:nvPr/>
        </p:nvSpPr>
        <p:spPr bwMode="auto">
          <a:xfrm>
            <a:off x="4439444" y="403622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11878ADA-F63C-4792-9EE8-4698AE9D458D}"/>
              </a:ext>
            </a:extLst>
          </p:cNvPr>
          <p:cNvSpPr>
            <a:spLocks noChangeAspect="1" noChangeArrowheads="1"/>
          </p:cNvSpPr>
          <p:nvPr/>
        </p:nvSpPr>
        <p:spPr bwMode="auto">
          <a:xfrm>
            <a:off x="4439444" y="534749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4ABEC1C4-6633-EDBE-75FC-3485140F9E88}"/>
              </a:ext>
            </a:extLst>
          </p:cNvPr>
          <p:cNvCxnSpPr>
            <a:cxnSpLocks noChangeShapeType="1"/>
            <a:stCxn id="5" idx="7"/>
            <a:endCxn id="6" idx="3"/>
          </p:cNvCxnSpPr>
          <p:nvPr/>
        </p:nvCxnSpPr>
        <p:spPr bwMode="auto">
          <a:xfrm flipV="1">
            <a:off x="2536031" y="4266409"/>
            <a:ext cx="1943100" cy="112077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E490E2E4-96AD-C252-B741-26B4731CAC00}"/>
              </a:ext>
            </a:extLst>
          </p:cNvPr>
          <p:cNvCxnSpPr>
            <a:cxnSpLocks noChangeShapeType="1"/>
            <a:stCxn id="5" idx="6"/>
            <a:endCxn id="7" idx="2"/>
          </p:cNvCxnSpPr>
          <p:nvPr/>
        </p:nvCxnSpPr>
        <p:spPr bwMode="auto">
          <a:xfrm>
            <a:off x="2575719" y="5482433"/>
            <a:ext cx="18637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B5F6423A-9C22-04AD-F79F-9B956F50CC89}"/>
              </a:ext>
            </a:extLst>
          </p:cNvPr>
          <p:cNvCxnSpPr>
            <a:cxnSpLocks noChangeShapeType="1"/>
            <a:stCxn id="6" idx="4"/>
            <a:endCxn id="7" idx="0"/>
          </p:cNvCxnSpPr>
          <p:nvPr/>
        </p:nvCxnSpPr>
        <p:spPr bwMode="auto">
          <a:xfrm>
            <a:off x="4574381" y="4306095"/>
            <a:ext cx="0" cy="104140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BC598888-3520-5B12-7C01-B252CE70F5AA}"/>
              </a:ext>
            </a:extLst>
          </p:cNvPr>
          <p:cNvSpPr>
            <a:spLocks noChangeAspect="1" noChangeArrowheads="1"/>
          </p:cNvSpPr>
          <p:nvPr/>
        </p:nvSpPr>
        <p:spPr bwMode="auto">
          <a:xfrm>
            <a:off x="6838157" y="403622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F3AE74B6-E7D8-B2C4-8344-0A2FB162E640}"/>
              </a:ext>
            </a:extLst>
          </p:cNvPr>
          <p:cNvSpPr>
            <a:spLocks noChangeAspect="1" noChangeArrowheads="1"/>
          </p:cNvSpPr>
          <p:nvPr/>
        </p:nvSpPr>
        <p:spPr bwMode="auto">
          <a:xfrm>
            <a:off x="6838157" y="534749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1AB83FB4-21E4-872E-B608-AC2638B162AF}"/>
              </a:ext>
            </a:extLst>
          </p:cNvPr>
          <p:cNvCxnSpPr>
            <a:cxnSpLocks noChangeShapeType="1"/>
            <a:stCxn id="11" idx="4"/>
            <a:endCxn id="12" idx="0"/>
          </p:cNvCxnSpPr>
          <p:nvPr/>
        </p:nvCxnSpPr>
        <p:spPr bwMode="auto">
          <a:xfrm>
            <a:off x="6973093" y="4306095"/>
            <a:ext cx="0" cy="1041400"/>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BFE7F442-2661-A7D1-F31F-DC74BBBFC8F4}"/>
              </a:ext>
            </a:extLst>
          </p:cNvPr>
          <p:cNvSpPr>
            <a:spLocks noChangeAspect="1" noChangeArrowheads="1"/>
          </p:cNvSpPr>
          <p:nvPr/>
        </p:nvSpPr>
        <p:spPr bwMode="auto">
          <a:xfrm>
            <a:off x="8933657" y="534749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F56D4342-8830-C097-BA30-C5633BC72DFA}"/>
              </a:ext>
            </a:extLst>
          </p:cNvPr>
          <p:cNvCxnSpPr>
            <a:cxnSpLocks noChangeShapeType="1"/>
            <a:stCxn id="11" idx="6"/>
            <a:endCxn id="14" idx="1"/>
          </p:cNvCxnSpPr>
          <p:nvPr/>
        </p:nvCxnSpPr>
        <p:spPr bwMode="auto">
          <a:xfrm>
            <a:off x="7108031" y="4171159"/>
            <a:ext cx="1865312"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5EC7FB98-C3A9-F2CD-74B3-B509460F6E92}"/>
              </a:ext>
            </a:extLst>
          </p:cNvPr>
          <p:cNvCxnSpPr>
            <a:cxnSpLocks noChangeShapeType="1"/>
            <a:stCxn id="12" idx="6"/>
            <a:endCxn id="14" idx="2"/>
          </p:cNvCxnSpPr>
          <p:nvPr/>
        </p:nvCxnSpPr>
        <p:spPr bwMode="auto">
          <a:xfrm>
            <a:off x="7108032" y="5482433"/>
            <a:ext cx="18256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ED03BCC9-22C3-C9DD-9B15-B14C75779ABE}"/>
              </a:ext>
            </a:extLst>
          </p:cNvPr>
          <p:cNvCxnSpPr>
            <a:cxnSpLocks noChangeShapeType="1"/>
            <a:stCxn id="12" idx="2"/>
            <a:endCxn id="6" idx="6"/>
          </p:cNvCxnSpPr>
          <p:nvPr/>
        </p:nvCxnSpPr>
        <p:spPr bwMode="auto">
          <a:xfrm flipH="1" flipV="1">
            <a:off x="4709318" y="4171159"/>
            <a:ext cx="2128838" cy="1311275"/>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FEF7A81F-AA1C-6858-201B-8350C272406C}"/>
              </a:ext>
            </a:extLst>
          </p:cNvPr>
          <p:cNvCxnSpPr>
            <a:cxnSpLocks noChangeShapeType="1"/>
            <a:stCxn id="11" idx="2"/>
            <a:endCxn id="7" idx="7"/>
          </p:cNvCxnSpPr>
          <p:nvPr/>
        </p:nvCxnSpPr>
        <p:spPr bwMode="auto">
          <a:xfrm flipH="1">
            <a:off x="4669632" y="4171159"/>
            <a:ext cx="2168525"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9E05314F-8635-C6FC-A9C8-BA00A090C9A0}"/>
              </a:ext>
            </a:extLst>
          </p:cNvPr>
          <p:cNvSpPr txBox="1">
            <a:spLocks noChangeArrowheads="1"/>
          </p:cNvSpPr>
          <p:nvPr/>
        </p:nvSpPr>
        <p:spPr bwMode="auto">
          <a:xfrm>
            <a:off x="3407568" y="5368133"/>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3</a:t>
            </a:r>
          </a:p>
        </p:txBody>
      </p:sp>
      <p:sp>
        <p:nvSpPr>
          <p:cNvPr id="20" name="Text Box 18">
            <a:extLst>
              <a:ext uri="{FF2B5EF4-FFF2-40B4-BE49-F238E27FC236}">
                <a16:creationId xmlns:a16="http://schemas.microsoft.com/office/drawing/2014/main" id="{042E2E37-B1BC-44A0-D106-9302F8F75506}"/>
              </a:ext>
            </a:extLst>
          </p:cNvPr>
          <p:cNvSpPr txBox="1">
            <a:spLocks noChangeArrowheads="1"/>
          </p:cNvSpPr>
          <p:nvPr/>
        </p:nvSpPr>
        <p:spPr bwMode="auto">
          <a:xfrm>
            <a:off x="3405981" y="4669633"/>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1D4DD731-1F20-3FC6-9C34-A10909860A46}"/>
              </a:ext>
            </a:extLst>
          </p:cNvPr>
          <p:cNvSpPr txBox="1">
            <a:spLocks noChangeArrowheads="1"/>
          </p:cNvSpPr>
          <p:nvPr/>
        </p:nvSpPr>
        <p:spPr bwMode="auto">
          <a:xfrm>
            <a:off x="4434681" y="4672808"/>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6</a:t>
            </a:r>
          </a:p>
        </p:txBody>
      </p:sp>
      <p:sp>
        <p:nvSpPr>
          <p:cNvPr id="22" name="Text Box 20">
            <a:extLst>
              <a:ext uri="{FF2B5EF4-FFF2-40B4-BE49-F238E27FC236}">
                <a16:creationId xmlns:a16="http://schemas.microsoft.com/office/drawing/2014/main" id="{6CE9E01F-CEF6-2FFB-4143-63F4A4651D4A}"/>
              </a:ext>
            </a:extLst>
          </p:cNvPr>
          <p:cNvSpPr txBox="1">
            <a:spLocks noChangeArrowheads="1"/>
          </p:cNvSpPr>
          <p:nvPr/>
        </p:nvSpPr>
        <p:spPr bwMode="auto">
          <a:xfrm>
            <a:off x="2255043" y="4999833"/>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0D1F2011-A968-68B0-9D2A-A09C42FAAA6A}"/>
              </a:ext>
            </a:extLst>
          </p:cNvPr>
          <p:cNvSpPr txBox="1">
            <a:spLocks noChangeArrowheads="1"/>
          </p:cNvSpPr>
          <p:nvPr/>
        </p:nvSpPr>
        <p:spPr bwMode="auto">
          <a:xfrm>
            <a:off x="4382293" y="3701258"/>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F048920B-29FE-B639-F0CE-5234DBA19221}"/>
              </a:ext>
            </a:extLst>
          </p:cNvPr>
          <p:cNvSpPr txBox="1">
            <a:spLocks noChangeArrowheads="1"/>
          </p:cNvSpPr>
          <p:nvPr/>
        </p:nvSpPr>
        <p:spPr bwMode="auto">
          <a:xfrm>
            <a:off x="8918135" y="568315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F8A02839-780A-7A53-64B3-9159704B3E12}"/>
              </a:ext>
            </a:extLst>
          </p:cNvPr>
          <p:cNvSpPr txBox="1">
            <a:spLocks noChangeArrowheads="1"/>
          </p:cNvSpPr>
          <p:nvPr/>
        </p:nvSpPr>
        <p:spPr bwMode="auto">
          <a:xfrm>
            <a:off x="6790531" y="36679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76C09016-A279-AA20-8650-D29DAEF063AC}"/>
              </a:ext>
            </a:extLst>
          </p:cNvPr>
          <p:cNvSpPr txBox="1">
            <a:spLocks noChangeArrowheads="1"/>
          </p:cNvSpPr>
          <p:nvPr/>
        </p:nvSpPr>
        <p:spPr bwMode="auto">
          <a:xfrm>
            <a:off x="7931943" y="4666458"/>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37A72427-F9D5-3178-37BC-B11F4DD09FB7}"/>
              </a:ext>
            </a:extLst>
          </p:cNvPr>
          <p:cNvSpPr txBox="1">
            <a:spLocks noChangeArrowheads="1"/>
          </p:cNvSpPr>
          <p:nvPr/>
        </p:nvSpPr>
        <p:spPr bwMode="auto">
          <a:xfrm>
            <a:off x="4387056" y="569357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EB3FBF21-EBC5-D678-2E82-779405F93522}"/>
              </a:ext>
            </a:extLst>
          </p:cNvPr>
          <p:cNvSpPr txBox="1">
            <a:spLocks noChangeArrowheads="1"/>
          </p:cNvSpPr>
          <p:nvPr/>
        </p:nvSpPr>
        <p:spPr bwMode="auto">
          <a:xfrm>
            <a:off x="6798468" y="5698333"/>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AA9A3501-3478-98AF-5BFE-971C811AEE0A}"/>
              </a:ext>
            </a:extLst>
          </p:cNvPr>
          <p:cNvSpPr txBox="1">
            <a:spLocks noChangeArrowheads="1"/>
          </p:cNvSpPr>
          <p:nvPr/>
        </p:nvSpPr>
        <p:spPr bwMode="auto">
          <a:xfrm>
            <a:off x="5142706" y="4382295"/>
            <a:ext cx="2857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7</a:t>
            </a:r>
          </a:p>
        </p:txBody>
      </p:sp>
      <p:sp>
        <p:nvSpPr>
          <p:cNvPr id="33" name="Text Box 31">
            <a:extLst>
              <a:ext uri="{FF2B5EF4-FFF2-40B4-BE49-F238E27FC236}">
                <a16:creationId xmlns:a16="http://schemas.microsoft.com/office/drawing/2014/main" id="{88CCC78C-A212-8FFF-0862-B4D0B80A2CA7}"/>
              </a:ext>
            </a:extLst>
          </p:cNvPr>
          <p:cNvSpPr txBox="1">
            <a:spLocks noChangeArrowheads="1"/>
          </p:cNvSpPr>
          <p:nvPr/>
        </p:nvSpPr>
        <p:spPr bwMode="auto">
          <a:xfrm>
            <a:off x="7776368" y="5352258"/>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9F68EB19-3E86-3E35-8B8B-FFF6B59F33A6}"/>
              </a:ext>
            </a:extLst>
          </p:cNvPr>
          <p:cNvSpPr txBox="1">
            <a:spLocks noChangeArrowheads="1"/>
          </p:cNvSpPr>
          <p:nvPr/>
        </p:nvSpPr>
        <p:spPr bwMode="auto">
          <a:xfrm>
            <a:off x="6142831" y="4385470"/>
            <a:ext cx="2730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68F20B7C-5DB3-F678-2358-3CD188BA919D}"/>
              </a:ext>
            </a:extLst>
          </p:cNvPr>
          <p:cNvSpPr txBox="1">
            <a:spLocks noChangeArrowheads="1"/>
          </p:cNvSpPr>
          <p:nvPr/>
        </p:nvSpPr>
        <p:spPr bwMode="auto">
          <a:xfrm>
            <a:off x="6834981" y="4783933"/>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4</a:t>
            </a:r>
          </a:p>
        </p:txBody>
      </p:sp>
      <p:sp>
        <p:nvSpPr>
          <p:cNvPr id="45" name="Text Box 47">
            <a:extLst>
              <a:ext uri="{FF2B5EF4-FFF2-40B4-BE49-F238E27FC236}">
                <a16:creationId xmlns:a16="http://schemas.microsoft.com/office/drawing/2014/main" id="{2525E4FD-F81A-7154-4B02-866408635D20}"/>
              </a:ext>
            </a:extLst>
          </p:cNvPr>
          <p:cNvSpPr txBox="1">
            <a:spLocks noChangeArrowheads="1"/>
          </p:cNvSpPr>
          <p:nvPr/>
        </p:nvSpPr>
        <p:spPr bwMode="auto">
          <a:xfrm>
            <a:off x="8662192" y="6320815"/>
            <a:ext cx="1057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a:solidFill>
                  <a:srgbClr val="0066CC"/>
                </a:solidFill>
              </a:rPr>
              <a:t>demand</a:t>
            </a:r>
          </a:p>
        </p:txBody>
      </p:sp>
      <p:sp>
        <p:nvSpPr>
          <p:cNvPr id="46" name="Line 48">
            <a:extLst>
              <a:ext uri="{FF2B5EF4-FFF2-40B4-BE49-F238E27FC236}">
                <a16:creationId xmlns:a16="http://schemas.microsoft.com/office/drawing/2014/main" id="{B4A8F64E-6083-DF97-93F2-A442CDE902BC}"/>
              </a:ext>
            </a:extLst>
          </p:cNvPr>
          <p:cNvSpPr>
            <a:spLocks noChangeShapeType="1"/>
          </p:cNvSpPr>
          <p:nvPr/>
        </p:nvSpPr>
        <p:spPr bwMode="auto">
          <a:xfrm flipH="1" flipV="1">
            <a:off x="9101438" y="6036652"/>
            <a:ext cx="0" cy="284163"/>
          </a:xfrm>
          <a:prstGeom prst="line">
            <a:avLst/>
          </a:prstGeom>
          <a:noFill/>
          <a:ln w="952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7" name="Text Box 49">
            <a:extLst>
              <a:ext uri="{FF2B5EF4-FFF2-40B4-BE49-F238E27FC236}">
                <a16:creationId xmlns:a16="http://schemas.microsoft.com/office/drawing/2014/main" id="{6E98D484-2D71-CF06-7D1B-A231C769876B}"/>
              </a:ext>
            </a:extLst>
          </p:cNvPr>
          <p:cNvSpPr txBox="1">
            <a:spLocks noChangeArrowheads="1"/>
          </p:cNvSpPr>
          <p:nvPr/>
        </p:nvSpPr>
        <p:spPr bwMode="auto">
          <a:xfrm>
            <a:off x="7401717" y="3615704"/>
            <a:ext cx="8882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dirty="0">
                <a:solidFill>
                  <a:srgbClr val="0066CC"/>
                </a:solidFill>
              </a:rPr>
              <a:t>supply</a:t>
            </a:r>
          </a:p>
        </p:txBody>
      </p:sp>
      <p:sp>
        <p:nvSpPr>
          <p:cNvPr id="48" name="Line 50">
            <a:extLst>
              <a:ext uri="{FF2B5EF4-FFF2-40B4-BE49-F238E27FC236}">
                <a16:creationId xmlns:a16="http://schemas.microsoft.com/office/drawing/2014/main" id="{667DCEDF-5865-C032-9AA9-0AF1C05B8225}"/>
              </a:ext>
            </a:extLst>
          </p:cNvPr>
          <p:cNvSpPr>
            <a:spLocks noChangeShapeType="1"/>
          </p:cNvSpPr>
          <p:nvPr/>
        </p:nvSpPr>
        <p:spPr bwMode="auto">
          <a:xfrm flipH="1" flipV="1">
            <a:off x="7171531" y="3806747"/>
            <a:ext cx="284163" cy="0"/>
          </a:xfrm>
          <a:prstGeom prst="line">
            <a:avLst/>
          </a:prstGeom>
          <a:noFill/>
          <a:ln w="952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28" name="Content Placeholder 27">
            <a:extLst>
              <a:ext uri="{FF2B5EF4-FFF2-40B4-BE49-F238E27FC236}">
                <a16:creationId xmlns:a16="http://schemas.microsoft.com/office/drawing/2014/main" id="{FD73B778-F100-5F92-7A3B-044820D8EECD}"/>
              </a:ext>
            </a:extLst>
          </p:cNvPr>
          <p:cNvSpPr>
            <a:spLocks noGrp="1"/>
          </p:cNvSpPr>
          <p:nvPr>
            <p:ph idx="1"/>
          </p:nvPr>
        </p:nvSpPr>
        <p:spPr>
          <a:xfrm>
            <a:off x="604283" y="1652764"/>
            <a:ext cx="11304181" cy="4351338"/>
          </a:xfrm>
        </p:spPr>
        <p:txBody>
          <a:bodyPr/>
          <a:lstStyle/>
          <a:p>
            <a:pPr marL="0" indent="0">
              <a:buNone/>
            </a:pPr>
            <a:r>
              <a:rPr lang="en-US" dirty="0"/>
              <a:t>Nodes have either a “supply” (negative value) or “demand” (positive value)</a:t>
            </a:r>
          </a:p>
          <a:p>
            <a:pPr marL="0" indent="0">
              <a:buNone/>
            </a:pPr>
            <a:r>
              <a:rPr lang="en-US" dirty="0"/>
              <a:t>We want to transport from our supply to our demand through a transportation network</a:t>
            </a:r>
          </a:p>
        </p:txBody>
      </p:sp>
    </p:spTree>
    <p:extLst>
      <p:ext uri="{BB962C8B-B14F-4D97-AF65-F5344CB8AC3E}">
        <p14:creationId xmlns:p14="http://schemas.microsoft.com/office/powerpoint/2010/main" val="226738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p:txBody>
          <a:bodyPr/>
          <a:lstStyle/>
          <a:p>
            <a:r>
              <a:rPr lang="en-US" dirty="0"/>
              <a:t>Circulation with Demands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1E74C4-5282-4C37-8A52-E496E1BCF8F1}"/>
                  </a:ext>
                </a:extLst>
              </p:cNvPr>
              <p:cNvSpPr>
                <a:spLocks noGrp="1"/>
              </p:cNvSpPr>
              <p:nvPr>
                <p:ph idx="1"/>
              </p:nvPr>
            </p:nvSpPr>
            <p:spPr>
              <a:xfrm>
                <a:off x="628650" y="1344336"/>
                <a:ext cx="11309036" cy="5200045"/>
              </a:xfrm>
            </p:spPr>
            <p:txBody>
              <a:bodyPr>
                <a:noAutofit/>
              </a:bodyPr>
              <a:lstStyle/>
              <a:p>
                <a:pPr>
                  <a:spcBef>
                    <a:spcPts val="600"/>
                  </a:spcBef>
                </a:pPr>
                <a:r>
                  <a:rPr lang="en-US" sz="2400" dirty="0"/>
                  <a:t>Single commodity, directed graph </a:t>
                </a:r>
                <a14:m>
                  <m:oMath xmlns:m="http://schemas.openxmlformats.org/officeDocument/2006/math">
                    <m:r>
                      <a:rPr lang="en-US" sz="2400" b="1" i="1" dirty="0" smtClean="0">
                        <a:solidFill>
                          <a:srgbClr val="0066CC"/>
                        </a:solidFill>
                        <a:latin typeface="Cambria Math" panose="02040503050406030204" pitchFamily="18" charset="0"/>
                      </a:rPr>
                      <m:t>𝑮</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𝑽</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𝑬</m:t>
                    </m:r>
                    <m:r>
                      <a:rPr lang="en-US" sz="2400" b="1" i="1" dirty="0" smtClean="0">
                        <a:solidFill>
                          <a:srgbClr val="0066CC"/>
                        </a:solidFill>
                        <a:latin typeface="Cambria Math" panose="02040503050406030204" pitchFamily="18" charset="0"/>
                      </a:rPr>
                      <m:t>)</m:t>
                    </m:r>
                  </m:oMath>
                </a14:m>
                <a:endParaRPr lang="en-US" sz="2400" b="1" dirty="0">
                  <a:solidFill>
                    <a:srgbClr val="0066CC"/>
                  </a:solidFill>
                </a:endParaRPr>
              </a:p>
              <a:p>
                <a:pPr>
                  <a:spcBef>
                    <a:spcPts val="600"/>
                  </a:spcBef>
                </a:pPr>
                <a:r>
                  <a:rPr lang="en-US" sz="2400" dirty="0"/>
                  <a:t>Each node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t> has an associated demand </a:t>
                </a:r>
                <a14:m>
                  <m:oMath xmlns:m="http://schemas.openxmlformats.org/officeDocument/2006/math">
                    <m:r>
                      <a:rPr lang="en-US" sz="2400" b="1" i="1" dirty="0" smtClean="0">
                        <a:solidFill>
                          <a:srgbClr val="0066CC"/>
                        </a:solidFill>
                        <a:latin typeface="Cambria Math" panose="02040503050406030204" pitchFamily="18" charset="0"/>
                      </a:rPr>
                      <m:t>𝒅</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𝒗</m:t>
                    </m:r>
                    <m:r>
                      <a:rPr lang="en-US" sz="2400" b="1" i="1" dirty="0" smtClean="0">
                        <a:solidFill>
                          <a:srgbClr val="0066CC"/>
                        </a:solidFill>
                        <a:latin typeface="Cambria Math" panose="02040503050406030204" pitchFamily="18" charset="0"/>
                      </a:rPr>
                      <m:t>)</m:t>
                    </m:r>
                  </m:oMath>
                </a14:m>
                <a:endParaRPr lang="en-US" sz="2400" b="1" dirty="0">
                  <a:solidFill>
                    <a:srgbClr val="0066CC"/>
                  </a:solidFill>
                </a:endParaRPr>
              </a:p>
              <a:p>
                <a:pPr lvl="1">
                  <a:spcBef>
                    <a:spcPts val="600"/>
                  </a:spcBef>
                </a:pPr>
                <a:r>
                  <a:rPr lang="en-US" sz="2400" dirty="0"/>
                  <a:t>Needs to receive an amount of the commodity: demand </a:t>
                </a:r>
                <a14:m>
                  <m:oMath xmlns:m="http://schemas.openxmlformats.org/officeDocument/2006/math">
                    <m:r>
                      <a:rPr lang="en-US" sz="2400" b="1" i="1" dirty="0">
                        <a:solidFill>
                          <a:srgbClr val="0066CC"/>
                        </a:solidFill>
                        <a:latin typeface="Cambria Math" panose="02040503050406030204" pitchFamily="18" charset="0"/>
                      </a:rPr>
                      <m:t>𝒅</m:t>
                    </m:r>
                    <m:d>
                      <m:dPr>
                        <m:ctrlPr>
                          <a:rPr lang="en-US" sz="2400" b="1" i="1" dirty="0">
                            <a:solidFill>
                              <a:srgbClr val="0066CC"/>
                            </a:solidFill>
                            <a:latin typeface="Cambria Math" panose="02040503050406030204" pitchFamily="18" charset="0"/>
                          </a:rPr>
                        </m:ctrlPr>
                      </m:dPr>
                      <m:e>
                        <m:r>
                          <a:rPr lang="en-US" sz="2400" b="1" i="1" dirty="0">
                            <a:solidFill>
                              <a:srgbClr val="0066CC"/>
                            </a:solidFill>
                            <a:latin typeface="Cambria Math" panose="02040503050406030204" pitchFamily="18" charset="0"/>
                          </a:rPr>
                          <m:t>𝒗</m:t>
                        </m:r>
                      </m:e>
                    </m:d>
                    <m:r>
                      <a:rPr lang="en-US" sz="2400" b="1" i="1" dirty="0">
                        <a:solidFill>
                          <a:srgbClr val="0066CC"/>
                        </a:solidFill>
                        <a:latin typeface="Cambria Math" panose="02040503050406030204" pitchFamily="18" charset="0"/>
                      </a:rPr>
                      <m:t>&gt; </m:t>
                    </m:r>
                    <m:r>
                      <a:rPr lang="en-US" sz="2400" b="1" i="1" dirty="0">
                        <a:solidFill>
                          <a:srgbClr val="0066CC"/>
                        </a:solidFill>
                        <a:latin typeface="Cambria Math" panose="02040503050406030204" pitchFamily="18" charset="0"/>
                      </a:rPr>
                      <m:t>𝟎</m:t>
                    </m:r>
                  </m:oMath>
                </a14:m>
                <a:endParaRPr lang="en-US" sz="2400" b="1" dirty="0">
                  <a:solidFill>
                    <a:srgbClr val="0066CC"/>
                  </a:solidFill>
                </a:endParaRPr>
              </a:p>
              <a:p>
                <a:pPr lvl="1">
                  <a:spcBef>
                    <a:spcPts val="600"/>
                  </a:spcBef>
                </a:pPr>
                <a:r>
                  <a:rPr lang="en-US" sz="2400" dirty="0"/>
                  <a:t>Supplies some amount of the commodity: “demand” </a:t>
                </a:r>
                <a14:m>
                  <m:oMath xmlns:m="http://schemas.openxmlformats.org/officeDocument/2006/math">
                    <m:r>
                      <a:rPr lang="en-US" sz="2400" b="1" i="1" dirty="0" smtClean="0">
                        <a:solidFill>
                          <a:srgbClr val="0066CC"/>
                        </a:solidFill>
                        <a:latin typeface="Cambria Math" panose="02040503050406030204" pitchFamily="18" charset="0"/>
                      </a:rPr>
                      <m:t>𝒅</m:t>
                    </m:r>
                    <m:d>
                      <m:dPr>
                        <m:ctrlPr>
                          <a:rPr lang="en-US" sz="2400" b="1" i="1" dirty="0" smtClean="0">
                            <a:solidFill>
                              <a:srgbClr val="0066CC"/>
                            </a:solidFill>
                            <a:latin typeface="Cambria Math" panose="02040503050406030204" pitchFamily="18" charset="0"/>
                          </a:rPr>
                        </m:ctrlPr>
                      </m:dPr>
                      <m:e>
                        <m:r>
                          <a:rPr lang="en-US" sz="2400" b="1" i="1" dirty="0" smtClean="0">
                            <a:solidFill>
                              <a:srgbClr val="0066CC"/>
                            </a:solidFill>
                            <a:latin typeface="Cambria Math" panose="02040503050406030204" pitchFamily="18" charset="0"/>
                          </a:rPr>
                          <m:t>𝒗</m:t>
                        </m:r>
                      </m:e>
                    </m:d>
                    <m:r>
                      <a:rPr lang="en-US" sz="2400" b="1" i="1" dirty="0" smtClean="0">
                        <a:solidFill>
                          <a:srgbClr val="0066CC"/>
                        </a:solidFill>
                        <a:latin typeface="Cambria Math" panose="02040503050406030204" pitchFamily="18" charset="0"/>
                      </a:rPr>
                      <m:t>&lt;</m:t>
                    </m:r>
                    <m:r>
                      <a:rPr lang="en-US" sz="2400" b="1" i="1" dirty="0" smtClean="0">
                        <a:solidFill>
                          <a:srgbClr val="0066CC"/>
                        </a:solidFill>
                        <a:latin typeface="Cambria Math" panose="02040503050406030204" pitchFamily="18" charset="0"/>
                      </a:rPr>
                      <m:t>𝟎</m:t>
                    </m:r>
                  </m:oMath>
                </a14:m>
                <a:r>
                  <a:rPr lang="en-US" sz="2400" b="1" dirty="0">
                    <a:solidFill>
                      <a:srgbClr val="0066CC"/>
                    </a:solidFill>
                  </a:rPr>
                  <a:t> </a:t>
                </a:r>
                <a:r>
                  <a:rPr lang="en-US" sz="2400" dirty="0">
                    <a:solidFill>
                      <a:srgbClr val="695082"/>
                    </a:solidFill>
                  </a:rPr>
                  <a:t>(amount</a:t>
                </a:r>
                <a:r>
                  <a:rPr lang="en-US" sz="2400" b="1" dirty="0">
                    <a:solidFill>
                      <a:srgbClr val="695082"/>
                    </a:solidFill>
                  </a:rPr>
                  <a:t> =</a:t>
                </a:r>
                <a:r>
                  <a:rPr lang="en-US" sz="2400" b="1" dirty="0">
                    <a:solidFill>
                      <a:srgbClr val="0066CC"/>
                    </a:solidFill>
                  </a:rPr>
                  <a:t>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𝒅</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𝒗</m:t>
                    </m:r>
                    <m:r>
                      <a:rPr lang="en-US" sz="2400" b="1" i="1" dirty="0" smtClean="0">
                        <a:solidFill>
                          <a:srgbClr val="0066CC"/>
                        </a:solidFill>
                        <a:latin typeface="Cambria Math" panose="02040503050406030204" pitchFamily="18" charset="0"/>
                      </a:rPr>
                      <m:t>)|</m:t>
                    </m:r>
                  </m:oMath>
                </a14:m>
                <a:r>
                  <a:rPr lang="en-US" sz="2400" dirty="0">
                    <a:solidFill>
                      <a:srgbClr val="695082"/>
                    </a:solidFill>
                  </a:rPr>
                  <a:t>)</a:t>
                </a:r>
              </a:p>
              <a:p>
                <a:pPr>
                  <a:spcBef>
                    <a:spcPts val="600"/>
                  </a:spcBef>
                </a:pPr>
                <a:r>
                  <a:rPr lang="en-US" sz="2400" dirty="0"/>
                  <a:t>Each edge </a:t>
                </a:r>
                <a14:m>
                  <m:oMath xmlns:m="http://schemas.openxmlformats.org/officeDocument/2006/math">
                    <m:r>
                      <a:rPr lang="en-US" sz="2400" b="1" i="1" dirty="0" smtClean="0">
                        <a:solidFill>
                          <a:srgbClr val="0066CC"/>
                        </a:solidFill>
                        <a:latin typeface="Cambria Math" panose="02040503050406030204" pitchFamily="18" charset="0"/>
                      </a:rPr>
                      <m:t>𝒆</m:t>
                    </m:r>
                  </m:oMath>
                </a14:m>
                <a:r>
                  <a:rPr lang="en-US" sz="2400" dirty="0"/>
                  <a:t> has a capacity </a:t>
                </a:r>
                <a14:m>
                  <m:oMath xmlns:m="http://schemas.openxmlformats.org/officeDocument/2006/math">
                    <m:r>
                      <a:rPr lang="en-US" sz="2400" b="1" i="1" dirty="0" smtClean="0">
                        <a:solidFill>
                          <a:srgbClr val="0066CC"/>
                        </a:solidFill>
                        <a:latin typeface="Cambria Math" panose="02040503050406030204" pitchFamily="18" charset="0"/>
                      </a:rPr>
                      <m:t>𝒄</m:t>
                    </m:r>
                    <m:d>
                      <m:dPr>
                        <m:ctrlPr>
                          <a:rPr lang="en-US" sz="2400" b="1" i="1" dirty="0" smtClean="0">
                            <a:solidFill>
                              <a:srgbClr val="0066CC"/>
                            </a:solidFill>
                            <a:latin typeface="Cambria Math" panose="02040503050406030204" pitchFamily="18" charset="0"/>
                          </a:rPr>
                        </m:ctrlPr>
                      </m:dPr>
                      <m:e>
                        <m:r>
                          <a:rPr lang="en-US" sz="2400" b="1" i="1" dirty="0" smtClean="0">
                            <a:solidFill>
                              <a:srgbClr val="0066CC"/>
                            </a:solidFill>
                            <a:latin typeface="Cambria Math" panose="02040503050406030204" pitchFamily="18" charset="0"/>
                          </a:rPr>
                          <m:t>𝒆</m:t>
                        </m:r>
                      </m:e>
                    </m:d>
                    <m:r>
                      <a:rPr lang="en-US" sz="2400" b="1" i="1" dirty="0" smtClean="0">
                        <a:solidFill>
                          <a:srgbClr val="0066CC"/>
                        </a:solidFill>
                        <a:latin typeface="Cambria Math" panose="02040503050406030204" pitchFamily="18" charset="0"/>
                      </a:rPr>
                      <m:t>≥ </m:t>
                    </m:r>
                    <m:r>
                      <a:rPr lang="en-US" sz="2400" b="1" i="1" dirty="0" smtClean="0">
                        <a:solidFill>
                          <a:srgbClr val="0066CC"/>
                        </a:solidFill>
                        <a:latin typeface="Cambria Math" panose="02040503050406030204" pitchFamily="18" charset="0"/>
                      </a:rPr>
                      <m:t>𝟎</m:t>
                    </m:r>
                  </m:oMath>
                </a14:m>
                <a:r>
                  <a:rPr lang="en-US" sz="2400" dirty="0"/>
                  <a:t>.</a:t>
                </a:r>
              </a:p>
              <a:p>
                <a:pPr>
                  <a:spcBef>
                    <a:spcPts val="600"/>
                  </a:spcBef>
                </a:pPr>
                <a:r>
                  <a:rPr lang="en-US" sz="2400" dirty="0"/>
                  <a:t>Nothing lost:  </a:t>
                </a:r>
                <a:r>
                  <a:rPr lang="en-US" sz="2400" b="1" dirty="0">
                    <a:solidFill>
                      <a:srgbClr val="0066CC"/>
                    </a:solidFill>
                  </a:rPr>
                  <a:t> </a:t>
                </a:r>
                <a14:m>
                  <m:oMath xmlns:m="http://schemas.openxmlformats.org/officeDocument/2006/math">
                    <m:nary>
                      <m:naryPr>
                        <m:chr m:val="∑"/>
                        <m:supHide m:val="on"/>
                        <m:ctrlPr>
                          <a:rPr lang="en-US" sz="2400" b="1" i="1" smtClean="0">
                            <a:solidFill>
                              <a:srgbClr val="0066CC"/>
                            </a:solidFill>
                            <a:latin typeface="Cambria Math" panose="02040503050406030204" pitchFamily="18" charset="0"/>
                          </a:rPr>
                        </m:ctrlPr>
                      </m:naryPr>
                      <m:sub>
                        <m:r>
                          <a:rPr lang="en-US" sz="2400" b="1" i="1" smtClean="0">
                            <a:solidFill>
                              <a:srgbClr val="0066CC"/>
                            </a:solidFill>
                            <a:latin typeface="Cambria Math" panose="02040503050406030204" pitchFamily="18" charset="0"/>
                          </a:rPr>
                          <m:t>𝒗</m:t>
                        </m:r>
                      </m:sub>
                      <m:sup/>
                      <m:e>
                        <m:r>
                          <a:rPr lang="en-US" sz="2400" b="1" i="1" smtClean="0">
                            <a:solidFill>
                              <a:srgbClr val="0066CC"/>
                            </a:solidFill>
                            <a:latin typeface="Cambria Math" panose="02040503050406030204" pitchFamily="18" charset="0"/>
                          </a:rPr>
                          <m:t>𝒅</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𝒗</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𝟎</m:t>
                        </m:r>
                      </m:e>
                    </m:nary>
                  </m:oMath>
                </a14:m>
                <a:r>
                  <a:rPr lang="en-US" sz="2400" dirty="0"/>
                  <a:t>.</a:t>
                </a:r>
              </a:p>
              <a:p>
                <a:endParaRPr lang="en-US" sz="900" dirty="0"/>
              </a:p>
              <a:p>
                <a:pPr marL="0" indent="0">
                  <a:buNone/>
                </a:pPr>
                <a:r>
                  <a:rPr lang="en-US" sz="2400" b="1" dirty="0" err="1">
                    <a:solidFill>
                      <a:srgbClr val="695082"/>
                    </a:solidFill>
                  </a:rPr>
                  <a:t>Defn</a:t>
                </a:r>
                <a:r>
                  <a:rPr lang="en-US" sz="2400" b="1" dirty="0">
                    <a:solidFill>
                      <a:srgbClr val="695082"/>
                    </a:solidFill>
                  </a:rPr>
                  <a:t>:</a:t>
                </a:r>
                <a:r>
                  <a:rPr lang="en-US" sz="2400" dirty="0"/>
                  <a:t> A </a:t>
                </a:r>
                <a:r>
                  <a:rPr lang="en-US" sz="2400" dirty="0">
                    <a:solidFill>
                      <a:srgbClr val="C00000"/>
                    </a:solidFill>
                  </a:rPr>
                  <a:t>circulation</a:t>
                </a:r>
                <a:r>
                  <a:rPr lang="en-US" sz="2400" dirty="0"/>
                  <a:t> for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𝑮</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𝒄</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𝒅</m:t>
                    </m:r>
                    <m:r>
                      <a:rPr lang="en-US" sz="2400" b="1" i="1" dirty="0">
                        <a:solidFill>
                          <a:srgbClr val="0066CC"/>
                        </a:solidFill>
                        <a:latin typeface="Cambria Math" panose="02040503050406030204" pitchFamily="18" charset="0"/>
                      </a:rPr>
                      <m:t>)</m:t>
                    </m:r>
                  </m:oMath>
                </a14:m>
                <a:r>
                  <a:rPr lang="en-US" sz="2400" dirty="0"/>
                  <a:t> is a flow function </a:t>
                </a:r>
                <a14:m>
                  <m:oMath xmlns:m="http://schemas.openxmlformats.org/officeDocument/2006/math">
                    <m:r>
                      <a:rPr lang="en-US" sz="2400" b="1" i="1" dirty="0" smtClean="0">
                        <a:solidFill>
                          <a:srgbClr val="0066CC"/>
                        </a:solidFill>
                        <a:latin typeface="Cambria Math" panose="02040503050406030204" pitchFamily="18" charset="0"/>
                      </a:rPr>
                      <m:t>𝒇</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𝑬</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ea typeface="Cambria Math" panose="02040503050406030204" pitchFamily="18" charset="0"/>
                      </a:rPr>
                      <m:t>ℝ</m:t>
                    </m:r>
                  </m:oMath>
                </a14:m>
                <a:r>
                  <a:rPr lang="en-US" sz="2400" dirty="0"/>
                  <a:t> meeting all the 	capacities, </a:t>
                </a:r>
                <a14:m>
                  <m:oMath xmlns:m="http://schemas.openxmlformats.org/officeDocument/2006/math">
                    <m:r>
                      <a:rPr lang="en-US" sz="2400" b="1" i="1" dirty="0" smtClean="0">
                        <a:solidFill>
                          <a:srgbClr val="0066CC"/>
                        </a:solidFill>
                        <a:latin typeface="Cambria Math" panose="02040503050406030204" pitchFamily="18" charset="0"/>
                      </a:rPr>
                      <m:t>𝟎</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𝒇</m:t>
                    </m:r>
                    <m:d>
                      <m:dPr>
                        <m:ctrlPr>
                          <a:rPr lang="en-US" sz="2400" b="1" i="1" dirty="0" smtClean="0">
                            <a:solidFill>
                              <a:srgbClr val="0066CC"/>
                            </a:solidFill>
                            <a:latin typeface="Cambria Math" panose="02040503050406030204" pitchFamily="18" charset="0"/>
                          </a:rPr>
                        </m:ctrlPr>
                      </m:dPr>
                      <m:e>
                        <m:r>
                          <a:rPr lang="en-US" sz="2400" b="1" i="1" dirty="0" smtClean="0">
                            <a:solidFill>
                              <a:srgbClr val="0066CC"/>
                            </a:solidFill>
                            <a:latin typeface="Cambria Math" panose="02040503050406030204" pitchFamily="18" charset="0"/>
                          </a:rPr>
                          <m:t>𝒆</m:t>
                        </m:r>
                      </m:e>
                    </m:d>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𝒄</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𝒆</m:t>
                    </m:r>
                    <m:r>
                      <a:rPr lang="en-US" sz="2400" b="1" i="1" dirty="0" smtClean="0">
                        <a:solidFill>
                          <a:srgbClr val="0066CC"/>
                        </a:solidFill>
                        <a:latin typeface="Cambria Math" panose="02040503050406030204" pitchFamily="18" charset="0"/>
                      </a:rPr>
                      <m:t>)</m:t>
                    </m:r>
                  </m:oMath>
                </a14:m>
                <a:r>
                  <a:rPr lang="en-US" sz="2400" dirty="0"/>
                  <a:t>, and demands: 	  		  			       </a:t>
                </a:r>
                <a14:m>
                  <m:oMath xmlns:m="http://schemas.openxmlformats.org/officeDocument/2006/math">
                    <m:nary>
                      <m:naryPr>
                        <m:chr m:val="∑"/>
                        <m:supHide m:val="on"/>
                        <m:ctrlPr>
                          <a:rPr lang="en-US" sz="2400" b="1" i="1" smtClean="0">
                            <a:solidFill>
                              <a:srgbClr val="0066CC"/>
                            </a:solidFill>
                            <a:latin typeface="Cambria Math" panose="02040503050406030204" pitchFamily="18" charset="0"/>
                          </a:rPr>
                        </m:ctrlPr>
                      </m:naryPr>
                      <m:sub>
                        <m:r>
                          <a:rPr lang="en-US" sz="2400" b="1" i="1" smtClean="0">
                            <a:solidFill>
                              <a:srgbClr val="0066CC"/>
                            </a:solidFill>
                            <a:latin typeface="Cambria Math" panose="02040503050406030204" pitchFamily="18" charset="0"/>
                          </a:rPr>
                          <m:t>𝒆</m:t>
                        </m:r>
                        <m:r>
                          <a:rPr lang="en-US" sz="2400" b="1" i="1" smtClean="0">
                            <a:solidFill>
                              <a:srgbClr val="0066CC"/>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into</m:t>
                        </m:r>
                        <m:r>
                          <a:rPr lang="en-US" sz="2400" b="1" i="1" smtClean="0">
                            <a:solidFill>
                              <a:srgbClr val="0066CC"/>
                            </a:solidFill>
                            <a:latin typeface="Cambria Math" panose="02040503050406030204" pitchFamily="18" charset="0"/>
                          </a:rPr>
                          <m:t> </m:t>
                        </m:r>
                        <m:r>
                          <a:rPr lang="en-US" sz="2400" b="1" i="1" smtClean="0">
                            <a:solidFill>
                              <a:srgbClr val="0066CC"/>
                            </a:solidFill>
                            <a:latin typeface="Cambria Math" panose="02040503050406030204" pitchFamily="18" charset="0"/>
                          </a:rPr>
                          <m:t>𝒗</m:t>
                        </m:r>
                      </m:sub>
                      <m:sup/>
                      <m:e>
                        <m:r>
                          <a:rPr lang="en-US" sz="2400" b="1" i="1" smtClean="0">
                            <a:solidFill>
                              <a:srgbClr val="0066CC"/>
                            </a:solidFill>
                            <a:latin typeface="Cambria Math" panose="02040503050406030204" pitchFamily="18" charset="0"/>
                          </a:rPr>
                          <m:t>𝒇</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𝒆</m:t>
                            </m:r>
                          </m:e>
                        </m:d>
                        <m:r>
                          <a:rPr lang="en-US" sz="2400" b="1" i="1" smtClean="0">
                            <a:solidFill>
                              <a:srgbClr val="0066CC"/>
                            </a:solidFill>
                            <a:latin typeface="Cambria Math" panose="02040503050406030204" pitchFamily="18" charset="0"/>
                          </a:rPr>
                          <m:t>−</m:t>
                        </m:r>
                        <m:nary>
                          <m:naryPr>
                            <m:chr m:val="∑"/>
                            <m:supHide m:val="on"/>
                            <m:ctrlPr>
                              <a:rPr lang="en-US" sz="2400" b="1" i="1">
                                <a:solidFill>
                                  <a:srgbClr val="0066CC"/>
                                </a:solidFill>
                                <a:latin typeface="Cambria Math" panose="02040503050406030204" pitchFamily="18" charset="0"/>
                              </a:rPr>
                            </m:ctrlPr>
                          </m:naryPr>
                          <m:sub>
                            <m:r>
                              <a:rPr lang="en-US" sz="2400" b="1" i="1">
                                <a:solidFill>
                                  <a:srgbClr val="0066CC"/>
                                </a:solidFill>
                                <a:latin typeface="Cambria Math" panose="02040503050406030204" pitchFamily="18" charset="0"/>
                              </a:rPr>
                              <m:t>𝒆</m:t>
                            </m:r>
                            <m:r>
                              <a:rPr lang="en-US" sz="2400" b="1" i="1">
                                <a:solidFill>
                                  <a:srgbClr val="0066CC"/>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out</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of</m:t>
                            </m:r>
                            <m:r>
                              <a:rPr lang="en-US" sz="2400" b="0" i="1">
                                <a:solidFill>
                                  <a:schemeClr val="tx1"/>
                                </a:solidFill>
                                <a:latin typeface="Cambria Math" panose="02040503050406030204" pitchFamily="18" charset="0"/>
                              </a:rPr>
                              <m:t> </m:t>
                            </m:r>
                            <m:r>
                              <a:rPr lang="en-US" sz="2400" b="1" i="1">
                                <a:solidFill>
                                  <a:srgbClr val="0066CC"/>
                                </a:solidFill>
                                <a:latin typeface="Cambria Math" panose="02040503050406030204" pitchFamily="18" charset="0"/>
                              </a:rPr>
                              <m:t>𝒗</m:t>
                            </m:r>
                          </m:sub>
                          <m:sup/>
                          <m:e>
                            <m:r>
                              <a:rPr lang="en-US" sz="2400" b="1" i="1">
                                <a:solidFill>
                                  <a:srgbClr val="0066CC"/>
                                </a:solidFill>
                                <a:latin typeface="Cambria Math" panose="02040503050406030204" pitchFamily="18" charset="0"/>
                              </a:rPr>
                              <m:t>𝒇</m:t>
                            </m:r>
                            <m:d>
                              <m:dPr>
                                <m:ctrlPr>
                                  <a:rPr lang="en-US" sz="2400" b="1" i="1">
                                    <a:solidFill>
                                      <a:srgbClr val="0066CC"/>
                                    </a:solidFill>
                                    <a:latin typeface="Cambria Math" panose="02040503050406030204" pitchFamily="18" charset="0"/>
                                  </a:rPr>
                                </m:ctrlPr>
                              </m:dPr>
                              <m:e>
                                <m:r>
                                  <a:rPr lang="en-US" sz="2400" b="1" i="1">
                                    <a:solidFill>
                                      <a:srgbClr val="0066CC"/>
                                    </a:solidFill>
                                    <a:latin typeface="Cambria Math" panose="02040503050406030204" pitchFamily="18" charset="0"/>
                                  </a:rPr>
                                  <m:t>𝒆</m:t>
                                </m:r>
                              </m:e>
                            </m:d>
                          </m:e>
                        </m:nary>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𝒗</m:t>
                        </m:r>
                        <m:r>
                          <a:rPr lang="en-US" sz="2400" b="1" i="1" smtClean="0">
                            <a:solidFill>
                              <a:srgbClr val="0066CC"/>
                            </a:solidFill>
                            <a:latin typeface="Cambria Math" panose="02040503050406030204" pitchFamily="18" charset="0"/>
                          </a:rPr>
                          <m:t>)</m:t>
                        </m:r>
                      </m:e>
                    </m:nary>
                  </m:oMath>
                </a14:m>
                <a:r>
                  <a:rPr lang="en-US" sz="2400" dirty="0"/>
                  <a:t>.</a:t>
                </a:r>
              </a:p>
              <a:p>
                <a:pPr marL="0" indent="0">
                  <a:buNone/>
                </a:pPr>
                <a:endParaRPr lang="en-US" sz="1000" dirty="0"/>
              </a:p>
              <a:p>
                <a:pPr marL="0" indent="0">
                  <a:buNone/>
                </a:pPr>
                <a:r>
                  <a:rPr lang="en-US" sz="2400" b="1" dirty="0">
                    <a:solidFill>
                      <a:srgbClr val="695082"/>
                    </a:solidFill>
                  </a:rPr>
                  <a:t>Circulation with Demands:</a:t>
                </a:r>
                <a:r>
                  <a:rPr lang="en-US" sz="2400" dirty="0"/>
                  <a:t>  Given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𝑮</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𝒄</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𝒅</m:t>
                    </m:r>
                    <m:r>
                      <a:rPr lang="en-US" sz="2400" b="1" i="1" dirty="0">
                        <a:solidFill>
                          <a:srgbClr val="0066CC"/>
                        </a:solidFill>
                        <a:latin typeface="Cambria Math" panose="02040503050406030204" pitchFamily="18" charset="0"/>
                      </a:rPr>
                      <m:t>)</m:t>
                    </m:r>
                  </m:oMath>
                </a14:m>
                <a:r>
                  <a:rPr lang="en-US" sz="2400" dirty="0"/>
                  <a:t>, does it have a circulation? If so, find it.</a:t>
                </a:r>
              </a:p>
              <a:p>
                <a:endParaRPr lang="en-US" sz="2400" dirty="0"/>
              </a:p>
              <a:p>
                <a:endParaRPr lang="en-US" sz="2400" dirty="0"/>
              </a:p>
              <a:p>
                <a:pPr lvl="1"/>
                <a:endParaRPr lang="en-US" dirty="0"/>
              </a:p>
              <a:p>
                <a:pPr lvl="1"/>
                <a:endParaRPr lang="en-US" dirty="0"/>
              </a:p>
            </p:txBody>
          </p:sp>
        </mc:Choice>
        <mc:Fallback>
          <p:sp>
            <p:nvSpPr>
              <p:cNvPr id="3" name="Content Placeholder 2">
                <a:extLst>
                  <a:ext uri="{FF2B5EF4-FFF2-40B4-BE49-F238E27FC236}">
                    <a16:creationId xmlns:a16="http://schemas.microsoft.com/office/drawing/2014/main" id="{711E74C4-5282-4C37-8A52-E496E1BCF8F1}"/>
                  </a:ext>
                </a:extLst>
              </p:cNvPr>
              <p:cNvSpPr>
                <a:spLocks noGrp="1" noRot="1" noChangeAspect="1" noMove="1" noResize="1" noEditPoints="1" noAdjustHandles="1" noChangeArrowheads="1" noChangeShapeType="1" noTextEdit="1"/>
              </p:cNvSpPr>
              <p:nvPr>
                <p:ph idx="1"/>
              </p:nvPr>
            </p:nvSpPr>
            <p:spPr>
              <a:xfrm>
                <a:off x="628650" y="1344336"/>
                <a:ext cx="11309036" cy="5200045"/>
              </a:xfrm>
              <a:blipFill>
                <a:blip r:embed="rId2"/>
                <a:stretch>
                  <a:fillRect l="-4151"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6</a:t>
            </a:fld>
            <a:endParaRPr lang="en-US" dirty="0"/>
          </a:p>
        </p:txBody>
      </p:sp>
    </p:spTree>
    <p:extLst>
      <p:ext uri="{BB962C8B-B14F-4D97-AF65-F5344CB8AC3E}">
        <p14:creationId xmlns:p14="http://schemas.microsoft.com/office/powerpoint/2010/main" val="366208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p:txBody>
          <a:bodyPr/>
          <a:lstStyle/>
          <a:p>
            <a:r>
              <a:rPr lang="en-US" dirty="0"/>
              <a:t>Circulation with Demands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1E74C4-5282-4C37-8A52-E496E1BCF8F1}"/>
                  </a:ext>
                </a:extLst>
              </p:cNvPr>
              <p:cNvSpPr>
                <a:spLocks noGrp="1"/>
              </p:cNvSpPr>
              <p:nvPr>
                <p:ph idx="1"/>
              </p:nvPr>
            </p:nvSpPr>
            <p:spPr>
              <a:xfrm>
                <a:off x="628650" y="1344335"/>
                <a:ext cx="10430777" cy="5200045"/>
              </a:xfrm>
            </p:spPr>
            <p:txBody>
              <a:bodyPr>
                <a:normAutofit/>
              </a:bodyPr>
              <a:lstStyle/>
              <a:p>
                <a:pPr marL="0" indent="0">
                  <a:buNone/>
                </a:pPr>
                <a:r>
                  <a:rPr lang="en-US" sz="2800" b="1" dirty="0">
                    <a:solidFill>
                      <a:srgbClr val="695082"/>
                    </a:solidFill>
                  </a:rPr>
                  <a:t>Defn:</a:t>
                </a:r>
                <a:r>
                  <a:rPr lang="en-US" sz="2800" dirty="0"/>
                  <a:t> Total supply </a:t>
                </a:r>
                <a14:m>
                  <m:oMath xmlns:m="http://schemas.openxmlformats.org/officeDocument/2006/math">
                    <m:r>
                      <a:rPr lang="en-US" sz="2800" b="1" i="1" smtClean="0">
                        <a:solidFill>
                          <a:srgbClr val="0066CC"/>
                        </a:solidFill>
                        <a:latin typeface="Cambria Math" panose="02040503050406030204" pitchFamily="18" charset="0"/>
                      </a:rPr>
                      <m:t>𝑫</m:t>
                    </m:r>
                    <m:r>
                      <a:rPr lang="en-US" sz="2800" b="1" i="1" smtClean="0">
                        <a:solidFill>
                          <a:srgbClr val="0066CC"/>
                        </a:solidFill>
                        <a:latin typeface="Cambria Math" panose="02040503050406030204" pitchFamily="18" charset="0"/>
                      </a:rPr>
                      <m:t>=</m:t>
                    </m:r>
                    <m:nary>
                      <m:naryPr>
                        <m:chr m:val="∑"/>
                        <m:supHide m:val="on"/>
                        <m:ctrlPr>
                          <a:rPr lang="en-US" sz="2800" b="1" i="1" smtClean="0">
                            <a:solidFill>
                              <a:srgbClr val="0066CC"/>
                            </a:solidFill>
                            <a:latin typeface="Cambria Math" panose="02040503050406030204" pitchFamily="18" charset="0"/>
                          </a:rPr>
                        </m:ctrlPr>
                      </m:naryPr>
                      <m:sub>
                        <m:r>
                          <a:rPr lang="en-US" sz="2800" b="1" i="1" smtClean="0">
                            <a:solidFill>
                              <a:srgbClr val="0066CC"/>
                            </a:solidFill>
                            <a:latin typeface="Cambria Math" panose="02040503050406030204" pitchFamily="18" charset="0"/>
                          </a:rPr>
                          <m:t>𝒗</m:t>
                        </m:r>
                        <m:r>
                          <a:rPr lang="en-US" sz="2800" b="1" i="1" smtClean="0">
                            <a:solidFill>
                              <a:srgbClr val="0066CC"/>
                            </a:solidFill>
                            <a:latin typeface="Cambria Math" panose="02040503050406030204" pitchFamily="18" charset="0"/>
                          </a:rPr>
                          <m:t>: </m:t>
                        </m:r>
                        <m:r>
                          <a:rPr lang="en-US" sz="2800" b="1" i="1" smtClean="0">
                            <a:solidFill>
                              <a:srgbClr val="0066CC"/>
                            </a:solidFill>
                            <a:latin typeface="Cambria Math" panose="02040503050406030204" pitchFamily="18" charset="0"/>
                          </a:rPr>
                          <m:t>𝒅</m:t>
                        </m:r>
                        <m:d>
                          <m:dPr>
                            <m:ctrlPr>
                              <a:rPr lang="en-US" sz="2800" b="1" i="1" smtClean="0">
                                <a:solidFill>
                                  <a:srgbClr val="0066CC"/>
                                </a:solidFill>
                                <a:latin typeface="Cambria Math" panose="02040503050406030204" pitchFamily="18" charset="0"/>
                              </a:rPr>
                            </m:ctrlPr>
                          </m:dPr>
                          <m:e>
                            <m:r>
                              <a:rPr lang="en-US" sz="2800" b="1" i="1" smtClean="0">
                                <a:solidFill>
                                  <a:srgbClr val="0066CC"/>
                                </a:solidFill>
                                <a:latin typeface="Cambria Math" panose="02040503050406030204" pitchFamily="18" charset="0"/>
                              </a:rPr>
                              <m:t>𝒗</m:t>
                            </m:r>
                          </m:e>
                        </m:d>
                        <m:r>
                          <a:rPr lang="en-US" sz="2800" b="1" i="1" smtClean="0">
                            <a:solidFill>
                              <a:srgbClr val="0066CC"/>
                            </a:solidFill>
                            <a:latin typeface="Cambria Math" panose="02040503050406030204" pitchFamily="18" charset="0"/>
                          </a:rPr>
                          <m:t>&lt;</m:t>
                        </m:r>
                        <m:r>
                          <a:rPr lang="en-US" sz="2800" b="1" i="1" smtClean="0">
                            <a:solidFill>
                              <a:srgbClr val="0066CC"/>
                            </a:solidFill>
                            <a:latin typeface="Cambria Math" panose="02040503050406030204" pitchFamily="18" charset="0"/>
                          </a:rPr>
                          <m:t>𝟎</m:t>
                        </m:r>
                      </m:sub>
                      <m:sup/>
                      <m:e>
                        <m:d>
                          <m:dPr>
                            <m:begChr m:val="|"/>
                            <m:endChr m:val="|"/>
                            <m:ctrlPr>
                              <a:rPr lang="en-US" sz="2800" b="1" i="1" smtClean="0">
                                <a:solidFill>
                                  <a:srgbClr val="0066CC"/>
                                </a:solidFill>
                                <a:latin typeface="Cambria Math" panose="02040503050406030204" pitchFamily="18" charset="0"/>
                              </a:rPr>
                            </m:ctrlPr>
                          </m:dPr>
                          <m:e>
                            <m:r>
                              <a:rPr lang="en-US" sz="2800" b="1" i="1" smtClean="0">
                                <a:solidFill>
                                  <a:srgbClr val="0066CC"/>
                                </a:solidFill>
                                <a:latin typeface="Cambria Math" panose="02040503050406030204" pitchFamily="18" charset="0"/>
                              </a:rPr>
                              <m:t>𝒅</m:t>
                            </m:r>
                            <m:d>
                              <m:dPr>
                                <m:ctrlPr>
                                  <a:rPr lang="en-US" sz="2800" b="1" i="1" smtClean="0">
                                    <a:solidFill>
                                      <a:srgbClr val="0066CC"/>
                                    </a:solidFill>
                                    <a:latin typeface="Cambria Math" panose="02040503050406030204" pitchFamily="18" charset="0"/>
                                  </a:rPr>
                                </m:ctrlPr>
                              </m:dPr>
                              <m:e>
                                <m:r>
                                  <a:rPr lang="en-US" sz="2800" b="1" i="1" smtClean="0">
                                    <a:solidFill>
                                      <a:srgbClr val="0066CC"/>
                                    </a:solidFill>
                                    <a:latin typeface="Cambria Math" panose="02040503050406030204" pitchFamily="18" charset="0"/>
                                  </a:rPr>
                                  <m:t>𝒗</m:t>
                                </m:r>
                              </m:e>
                            </m:d>
                          </m:e>
                        </m:d>
                      </m:e>
                    </m:nary>
                    <m:r>
                      <a:rPr lang="en-US" sz="2800" b="0" i="0" smtClean="0">
                        <a:solidFill>
                          <a:srgbClr val="0066CC"/>
                        </a:solidFill>
                        <a:latin typeface="Cambria Math" panose="02040503050406030204" pitchFamily="18" charset="0"/>
                      </a:rPr>
                      <m:t>=−</m:t>
                    </m:r>
                  </m:oMath>
                </a14:m>
                <a:r>
                  <a:rPr lang="en-US" sz="2800" b="1" dirty="0">
                    <a:solidFill>
                      <a:srgbClr val="0066CC"/>
                    </a:solidFill>
                  </a:rPr>
                  <a:t> </a:t>
                </a:r>
                <a14:m>
                  <m:oMath xmlns:m="http://schemas.openxmlformats.org/officeDocument/2006/math">
                    <m:nary>
                      <m:naryPr>
                        <m:chr m:val="∑"/>
                        <m:supHide m:val="on"/>
                        <m:ctrlPr>
                          <a:rPr lang="en-US" sz="2800" b="1" i="1">
                            <a:solidFill>
                              <a:srgbClr val="0066CC"/>
                            </a:solidFill>
                            <a:latin typeface="Cambria Math" panose="02040503050406030204" pitchFamily="18" charset="0"/>
                          </a:rPr>
                        </m:ctrlPr>
                      </m:naryPr>
                      <m:sub>
                        <m:r>
                          <a:rPr lang="en-US" sz="2800" b="1" i="1">
                            <a:solidFill>
                              <a:srgbClr val="0066CC"/>
                            </a:solidFill>
                            <a:latin typeface="Cambria Math" panose="02040503050406030204" pitchFamily="18" charset="0"/>
                          </a:rPr>
                          <m:t>𝒗</m:t>
                        </m:r>
                        <m:r>
                          <a:rPr lang="en-US" sz="2800" b="1" i="1">
                            <a:solidFill>
                              <a:srgbClr val="0066CC"/>
                            </a:solidFill>
                            <a:latin typeface="Cambria Math" panose="02040503050406030204" pitchFamily="18" charset="0"/>
                          </a:rPr>
                          <m:t>: </m:t>
                        </m:r>
                        <m:r>
                          <a:rPr lang="en-US" sz="2800" b="1" i="1">
                            <a:solidFill>
                              <a:srgbClr val="0066CC"/>
                            </a:solidFill>
                            <a:latin typeface="Cambria Math" panose="02040503050406030204" pitchFamily="18" charset="0"/>
                          </a:rPr>
                          <m:t>𝒅</m:t>
                        </m:r>
                        <m:d>
                          <m:dPr>
                            <m:ctrlPr>
                              <a:rPr lang="en-US" sz="2800" b="1" i="1">
                                <a:solidFill>
                                  <a:srgbClr val="0066CC"/>
                                </a:solidFill>
                                <a:latin typeface="Cambria Math" panose="02040503050406030204" pitchFamily="18" charset="0"/>
                              </a:rPr>
                            </m:ctrlPr>
                          </m:dPr>
                          <m:e>
                            <m:r>
                              <a:rPr lang="en-US" sz="2800" b="1" i="1">
                                <a:solidFill>
                                  <a:srgbClr val="0066CC"/>
                                </a:solidFill>
                                <a:latin typeface="Cambria Math" panose="02040503050406030204" pitchFamily="18" charset="0"/>
                              </a:rPr>
                              <m:t>𝒗</m:t>
                            </m:r>
                          </m:e>
                        </m:d>
                        <m:r>
                          <a:rPr lang="en-US" sz="2800" b="1" i="1">
                            <a:solidFill>
                              <a:srgbClr val="0066CC"/>
                            </a:solidFill>
                            <a:latin typeface="Cambria Math" panose="02040503050406030204" pitchFamily="18" charset="0"/>
                          </a:rPr>
                          <m:t>&lt;</m:t>
                        </m:r>
                        <m:r>
                          <a:rPr lang="en-US" sz="2800" b="1" i="1">
                            <a:solidFill>
                              <a:srgbClr val="0066CC"/>
                            </a:solidFill>
                            <a:latin typeface="Cambria Math" panose="02040503050406030204" pitchFamily="18" charset="0"/>
                          </a:rPr>
                          <m:t>𝟎</m:t>
                        </m:r>
                      </m:sub>
                      <m:sup/>
                      <m:e>
                        <m:r>
                          <a:rPr lang="en-US" sz="2800" b="1" i="1" smtClean="0">
                            <a:solidFill>
                              <a:srgbClr val="0066CC"/>
                            </a:solidFill>
                            <a:latin typeface="Cambria Math" panose="02040503050406030204" pitchFamily="18" charset="0"/>
                          </a:rPr>
                          <m:t>𝒅</m:t>
                        </m:r>
                        <m:r>
                          <a:rPr lang="en-US" sz="2800" b="1" i="1" smtClean="0">
                            <a:solidFill>
                              <a:srgbClr val="0066CC"/>
                            </a:solidFill>
                            <a:latin typeface="Cambria Math" panose="02040503050406030204" pitchFamily="18" charset="0"/>
                          </a:rPr>
                          <m:t>(</m:t>
                        </m:r>
                        <m:r>
                          <a:rPr lang="en-US" sz="2800" b="1" i="1" smtClean="0">
                            <a:solidFill>
                              <a:srgbClr val="0066CC"/>
                            </a:solidFill>
                            <a:latin typeface="Cambria Math" panose="02040503050406030204" pitchFamily="18" charset="0"/>
                          </a:rPr>
                          <m:t>𝒗</m:t>
                        </m:r>
                        <m:r>
                          <a:rPr lang="en-US" sz="2800" b="1" i="1" smtClean="0">
                            <a:solidFill>
                              <a:srgbClr val="0066CC"/>
                            </a:solidFill>
                            <a:latin typeface="Cambria Math" panose="02040503050406030204" pitchFamily="18" charset="0"/>
                          </a:rPr>
                          <m:t>)</m:t>
                        </m:r>
                      </m:e>
                    </m:nary>
                  </m:oMath>
                </a14:m>
                <a:r>
                  <a:rPr lang="en-US" sz="2800" dirty="0"/>
                  <a:t>.</a:t>
                </a:r>
              </a:p>
              <a:p>
                <a:pPr marL="0" indent="0">
                  <a:buNone/>
                </a:pPr>
                <a:r>
                  <a:rPr lang="en-US" sz="2800" dirty="0"/>
                  <a:t>Necessary condition: </a:t>
                </a:r>
                <a14:m>
                  <m:oMath xmlns:m="http://schemas.openxmlformats.org/officeDocument/2006/math">
                    <m:nary>
                      <m:naryPr>
                        <m:chr m:val="∑"/>
                        <m:supHide m:val="on"/>
                        <m:ctrlPr>
                          <a:rPr lang="en-US" sz="2800" b="1" i="1">
                            <a:solidFill>
                              <a:srgbClr val="0066CC"/>
                            </a:solidFill>
                            <a:latin typeface="Cambria Math" panose="02040503050406030204" pitchFamily="18" charset="0"/>
                          </a:rPr>
                        </m:ctrlPr>
                      </m:naryPr>
                      <m:sub>
                        <m:r>
                          <a:rPr lang="en-US" sz="2800" b="1" i="1">
                            <a:solidFill>
                              <a:srgbClr val="0066CC"/>
                            </a:solidFill>
                            <a:latin typeface="Cambria Math" panose="02040503050406030204" pitchFamily="18" charset="0"/>
                          </a:rPr>
                          <m:t>𝒗</m:t>
                        </m:r>
                        <m:r>
                          <a:rPr lang="en-US" sz="2800" b="1" i="1">
                            <a:solidFill>
                              <a:srgbClr val="0066CC"/>
                            </a:solidFill>
                            <a:latin typeface="Cambria Math" panose="02040503050406030204" pitchFamily="18" charset="0"/>
                          </a:rPr>
                          <m:t>: </m:t>
                        </m:r>
                        <m:r>
                          <a:rPr lang="en-US" sz="2800" b="1" i="1">
                            <a:solidFill>
                              <a:srgbClr val="0066CC"/>
                            </a:solidFill>
                            <a:latin typeface="Cambria Math" panose="02040503050406030204" pitchFamily="18" charset="0"/>
                          </a:rPr>
                          <m:t>𝒅</m:t>
                        </m:r>
                        <m:d>
                          <m:dPr>
                            <m:ctrlPr>
                              <a:rPr lang="en-US" sz="2800" b="1" i="1">
                                <a:solidFill>
                                  <a:srgbClr val="0066CC"/>
                                </a:solidFill>
                                <a:latin typeface="Cambria Math" panose="02040503050406030204" pitchFamily="18" charset="0"/>
                              </a:rPr>
                            </m:ctrlPr>
                          </m:dPr>
                          <m:e>
                            <m:r>
                              <a:rPr lang="en-US" sz="2800" b="1" i="1">
                                <a:solidFill>
                                  <a:srgbClr val="0066CC"/>
                                </a:solidFill>
                                <a:latin typeface="Cambria Math" panose="02040503050406030204" pitchFamily="18" charset="0"/>
                              </a:rPr>
                              <m:t>𝒗</m:t>
                            </m:r>
                          </m:e>
                        </m:d>
                        <m:r>
                          <a:rPr lang="en-US" sz="2800" b="1" i="1" smtClean="0">
                            <a:solidFill>
                              <a:srgbClr val="0066CC"/>
                            </a:solidFill>
                            <a:latin typeface="Cambria Math" panose="02040503050406030204" pitchFamily="18" charset="0"/>
                          </a:rPr>
                          <m:t>&gt;</m:t>
                        </m:r>
                        <m:r>
                          <a:rPr lang="en-US" sz="2800" b="1" i="1">
                            <a:solidFill>
                              <a:srgbClr val="0066CC"/>
                            </a:solidFill>
                            <a:latin typeface="Cambria Math" panose="02040503050406030204" pitchFamily="18" charset="0"/>
                          </a:rPr>
                          <m:t>𝟎</m:t>
                        </m:r>
                      </m:sub>
                      <m:sup/>
                      <m:e>
                        <m:r>
                          <a:rPr lang="en-US" sz="2800" b="1" i="1" smtClean="0">
                            <a:solidFill>
                              <a:srgbClr val="0066CC"/>
                            </a:solidFill>
                            <a:latin typeface="Cambria Math" panose="02040503050406030204" pitchFamily="18" charset="0"/>
                          </a:rPr>
                          <m:t>𝒅</m:t>
                        </m:r>
                        <m:d>
                          <m:dPr>
                            <m:ctrlPr>
                              <a:rPr lang="en-US" sz="2800" b="1" i="1" smtClean="0">
                                <a:solidFill>
                                  <a:srgbClr val="0066CC"/>
                                </a:solidFill>
                                <a:latin typeface="Cambria Math" panose="02040503050406030204" pitchFamily="18" charset="0"/>
                              </a:rPr>
                            </m:ctrlPr>
                          </m:dPr>
                          <m:e>
                            <m:r>
                              <a:rPr lang="en-US" sz="2800" b="1" i="1" smtClean="0">
                                <a:solidFill>
                                  <a:srgbClr val="0066CC"/>
                                </a:solidFill>
                                <a:latin typeface="Cambria Math" panose="02040503050406030204" pitchFamily="18" charset="0"/>
                              </a:rPr>
                              <m:t>𝒗</m:t>
                            </m:r>
                          </m:e>
                        </m:d>
                        <m:r>
                          <a:rPr lang="en-US" sz="2800" b="1" i="1" smtClean="0">
                            <a:solidFill>
                              <a:srgbClr val="0066CC"/>
                            </a:solidFill>
                            <a:latin typeface="Cambria Math" panose="02040503050406030204" pitchFamily="18" charset="0"/>
                          </a:rPr>
                          <m:t>=</m:t>
                        </m:r>
                        <m:r>
                          <a:rPr lang="en-US" sz="2800" b="1" i="1" smtClean="0">
                            <a:solidFill>
                              <a:srgbClr val="0066CC"/>
                            </a:solidFill>
                            <a:latin typeface="Cambria Math" panose="02040503050406030204" pitchFamily="18" charset="0"/>
                          </a:rPr>
                          <m:t>𝑫</m:t>
                        </m:r>
                      </m:e>
                    </m:nary>
                  </m:oMath>
                </a14:m>
                <a:r>
                  <a:rPr lang="en-US" sz="2800" dirty="0"/>
                  <a:t>    (no supply is lost)</a:t>
                </a:r>
              </a:p>
              <a:p>
                <a:pPr marL="0" indent="0">
                  <a:buNone/>
                </a:pPr>
                <a:endParaRPr lang="en-US" sz="2800" dirty="0"/>
              </a:p>
            </p:txBody>
          </p:sp>
        </mc:Choice>
        <mc:Fallback>
          <p:sp>
            <p:nvSpPr>
              <p:cNvPr id="3" name="Content Placeholder 2">
                <a:extLst>
                  <a:ext uri="{FF2B5EF4-FFF2-40B4-BE49-F238E27FC236}">
                    <a16:creationId xmlns:a16="http://schemas.microsoft.com/office/drawing/2014/main" id="{711E74C4-5282-4C37-8A52-E496E1BCF8F1}"/>
                  </a:ext>
                </a:extLst>
              </p:cNvPr>
              <p:cNvSpPr>
                <a:spLocks noGrp="1" noRot="1" noChangeAspect="1" noMove="1" noResize="1" noEditPoints="1" noAdjustHandles="1" noChangeArrowheads="1" noChangeShapeType="1" noTextEdit="1"/>
              </p:cNvSpPr>
              <p:nvPr>
                <p:ph idx="1"/>
              </p:nvPr>
            </p:nvSpPr>
            <p:spPr>
              <a:xfrm>
                <a:off x="628650" y="1344335"/>
                <a:ext cx="10430777" cy="5200045"/>
              </a:xfrm>
              <a:blipFill>
                <a:blip r:embed="rId2"/>
                <a:stretch>
                  <a:fillRect l="-1169" t="-17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7</a:t>
            </a:fld>
            <a:endParaRPr lang="en-US" dirty="0"/>
          </a:p>
        </p:txBody>
      </p:sp>
      <p:sp>
        <p:nvSpPr>
          <p:cNvPr id="5" name="Oval 3">
            <a:extLst>
              <a:ext uri="{FF2B5EF4-FFF2-40B4-BE49-F238E27FC236}">
                <a16:creationId xmlns:a16="http://schemas.microsoft.com/office/drawing/2014/main" id="{37CB1FEF-4F31-4B19-9573-CAA8F58BF739}"/>
              </a:ext>
            </a:extLst>
          </p:cNvPr>
          <p:cNvSpPr>
            <a:spLocks noChangeAspect="1" noChangeArrowheads="1"/>
          </p:cNvSpPr>
          <p:nvPr/>
        </p:nvSpPr>
        <p:spPr bwMode="auto">
          <a:xfrm>
            <a:off x="23058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CCC2ADFF-0A56-42F9-ABF1-5AC9E6BCD8F8}"/>
              </a:ext>
            </a:extLst>
          </p:cNvPr>
          <p:cNvSpPr>
            <a:spLocks noChangeAspect="1" noChangeArrowheads="1"/>
          </p:cNvSpPr>
          <p:nvPr/>
        </p:nvSpPr>
        <p:spPr bwMode="auto">
          <a:xfrm>
            <a:off x="4439444"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25541561-3893-47B9-86CF-61978027C73D}"/>
              </a:ext>
            </a:extLst>
          </p:cNvPr>
          <p:cNvSpPr>
            <a:spLocks noChangeAspect="1" noChangeArrowheads="1"/>
          </p:cNvSpPr>
          <p:nvPr/>
        </p:nvSpPr>
        <p:spPr bwMode="auto">
          <a:xfrm>
            <a:off x="4439444"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F871C324-436D-4BCB-8AEF-B369846B5C22}"/>
              </a:ext>
            </a:extLst>
          </p:cNvPr>
          <p:cNvCxnSpPr>
            <a:cxnSpLocks noChangeShapeType="1"/>
            <a:stCxn id="5" idx="7"/>
            <a:endCxn id="6" idx="3"/>
          </p:cNvCxnSpPr>
          <p:nvPr/>
        </p:nvCxnSpPr>
        <p:spPr bwMode="auto">
          <a:xfrm flipV="1">
            <a:off x="2536031" y="3511496"/>
            <a:ext cx="1943100" cy="112077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8BD57F71-0637-44EB-B02A-BB9718CE8D90}"/>
              </a:ext>
            </a:extLst>
          </p:cNvPr>
          <p:cNvCxnSpPr>
            <a:cxnSpLocks noChangeShapeType="1"/>
            <a:stCxn id="5" idx="6"/>
            <a:endCxn id="7" idx="2"/>
          </p:cNvCxnSpPr>
          <p:nvPr/>
        </p:nvCxnSpPr>
        <p:spPr bwMode="auto">
          <a:xfrm>
            <a:off x="2575719" y="4727520"/>
            <a:ext cx="18637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54C0A458-CE98-4106-A2C3-38F0D1930BA6}"/>
              </a:ext>
            </a:extLst>
          </p:cNvPr>
          <p:cNvCxnSpPr>
            <a:cxnSpLocks noChangeShapeType="1"/>
            <a:stCxn id="6" idx="4"/>
            <a:endCxn id="7" idx="0"/>
          </p:cNvCxnSpPr>
          <p:nvPr/>
        </p:nvCxnSpPr>
        <p:spPr bwMode="auto">
          <a:xfrm>
            <a:off x="4574381" y="3551182"/>
            <a:ext cx="0" cy="104140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5A3AD229-1E0F-43FC-9660-F34673C5F69C}"/>
              </a:ext>
            </a:extLst>
          </p:cNvPr>
          <p:cNvSpPr>
            <a:spLocks noChangeAspect="1" noChangeArrowheads="1"/>
          </p:cNvSpPr>
          <p:nvPr/>
        </p:nvSpPr>
        <p:spPr bwMode="auto">
          <a:xfrm>
            <a:off x="6838157" y="3281308"/>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5D0D243C-313B-4994-830D-5F2920DABCEB}"/>
              </a:ext>
            </a:extLst>
          </p:cNvPr>
          <p:cNvSpPr>
            <a:spLocks noChangeAspect="1" noChangeArrowheads="1"/>
          </p:cNvSpPr>
          <p:nvPr/>
        </p:nvSpPr>
        <p:spPr bwMode="auto">
          <a:xfrm>
            <a:off x="68381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D9C57769-BDEE-4C3C-95CA-F1CD785146B8}"/>
              </a:ext>
            </a:extLst>
          </p:cNvPr>
          <p:cNvCxnSpPr>
            <a:cxnSpLocks noChangeShapeType="1"/>
            <a:stCxn id="11" idx="4"/>
            <a:endCxn id="12" idx="0"/>
          </p:cNvCxnSpPr>
          <p:nvPr/>
        </p:nvCxnSpPr>
        <p:spPr bwMode="auto">
          <a:xfrm>
            <a:off x="6973093" y="3551182"/>
            <a:ext cx="0" cy="1041400"/>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E4E3D415-D582-4018-9221-2FE340E678DF}"/>
              </a:ext>
            </a:extLst>
          </p:cNvPr>
          <p:cNvSpPr>
            <a:spLocks noChangeAspect="1" noChangeArrowheads="1"/>
          </p:cNvSpPr>
          <p:nvPr/>
        </p:nvSpPr>
        <p:spPr bwMode="auto">
          <a:xfrm>
            <a:off x="8933657" y="4592583"/>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65B9F8AD-1596-412D-B8F6-C6A8CA121544}"/>
              </a:ext>
            </a:extLst>
          </p:cNvPr>
          <p:cNvCxnSpPr>
            <a:cxnSpLocks noChangeShapeType="1"/>
            <a:stCxn id="11" idx="6"/>
            <a:endCxn id="14" idx="1"/>
          </p:cNvCxnSpPr>
          <p:nvPr/>
        </p:nvCxnSpPr>
        <p:spPr bwMode="auto">
          <a:xfrm>
            <a:off x="7108031" y="3416246"/>
            <a:ext cx="1865312"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70960883-85D0-41B4-AB79-89F4C90C385E}"/>
              </a:ext>
            </a:extLst>
          </p:cNvPr>
          <p:cNvCxnSpPr>
            <a:cxnSpLocks noChangeShapeType="1"/>
            <a:stCxn id="12" idx="6"/>
            <a:endCxn id="14" idx="2"/>
          </p:cNvCxnSpPr>
          <p:nvPr/>
        </p:nvCxnSpPr>
        <p:spPr bwMode="auto">
          <a:xfrm>
            <a:off x="7108032" y="4727520"/>
            <a:ext cx="18256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7266BD41-D5EC-48E0-8B20-FD16FFA2DB68}"/>
              </a:ext>
            </a:extLst>
          </p:cNvPr>
          <p:cNvCxnSpPr>
            <a:cxnSpLocks noChangeShapeType="1"/>
            <a:stCxn id="12" idx="2"/>
            <a:endCxn id="6" idx="6"/>
          </p:cNvCxnSpPr>
          <p:nvPr/>
        </p:nvCxnSpPr>
        <p:spPr bwMode="auto">
          <a:xfrm flipH="1" flipV="1">
            <a:off x="4709318" y="3416246"/>
            <a:ext cx="2128838" cy="1311275"/>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0A068EDF-4B4C-4908-8B0A-1A167F1173BF}"/>
              </a:ext>
            </a:extLst>
          </p:cNvPr>
          <p:cNvCxnSpPr>
            <a:cxnSpLocks noChangeShapeType="1"/>
            <a:stCxn id="11" idx="2"/>
            <a:endCxn id="7" idx="7"/>
          </p:cNvCxnSpPr>
          <p:nvPr/>
        </p:nvCxnSpPr>
        <p:spPr bwMode="auto">
          <a:xfrm flipH="1">
            <a:off x="4669632" y="3416246"/>
            <a:ext cx="2168525"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BCCB1FC9-8A3E-450A-ACE5-AD55A6999062}"/>
              </a:ext>
            </a:extLst>
          </p:cNvPr>
          <p:cNvSpPr txBox="1">
            <a:spLocks noChangeArrowheads="1"/>
          </p:cNvSpPr>
          <p:nvPr/>
        </p:nvSpPr>
        <p:spPr bwMode="auto">
          <a:xfrm>
            <a:off x="3407568" y="4613220"/>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3</a:t>
            </a:r>
          </a:p>
        </p:txBody>
      </p:sp>
      <p:sp>
        <p:nvSpPr>
          <p:cNvPr id="20" name="Text Box 18">
            <a:extLst>
              <a:ext uri="{FF2B5EF4-FFF2-40B4-BE49-F238E27FC236}">
                <a16:creationId xmlns:a16="http://schemas.microsoft.com/office/drawing/2014/main" id="{336A0AFD-B51C-42EB-8A02-69F21D377838}"/>
              </a:ext>
            </a:extLst>
          </p:cNvPr>
          <p:cNvSpPr txBox="1">
            <a:spLocks noChangeArrowheads="1"/>
          </p:cNvSpPr>
          <p:nvPr/>
        </p:nvSpPr>
        <p:spPr bwMode="auto">
          <a:xfrm>
            <a:off x="3405981" y="3914720"/>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36FAD851-8799-4D41-A1E0-D51C5F11E2ED}"/>
              </a:ext>
            </a:extLst>
          </p:cNvPr>
          <p:cNvSpPr txBox="1">
            <a:spLocks noChangeArrowheads="1"/>
          </p:cNvSpPr>
          <p:nvPr/>
        </p:nvSpPr>
        <p:spPr bwMode="auto">
          <a:xfrm>
            <a:off x="4434681" y="3917895"/>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6</a:t>
            </a:r>
          </a:p>
        </p:txBody>
      </p:sp>
      <p:sp>
        <p:nvSpPr>
          <p:cNvPr id="22" name="Text Box 20">
            <a:extLst>
              <a:ext uri="{FF2B5EF4-FFF2-40B4-BE49-F238E27FC236}">
                <a16:creationId xmlns:a16="http://schemas.microsoft.com/office/drawing/2014/main" id="{E9338E11-CCD3-41CA-9312-4B05F58DD1BC}"/>
              </a:ext>
            </a:extLst>
          </p:cNvPr>
          <p:cNvSpPr txBox="1">
            <a:spLocks noChangeArrowheads="1"/>
          </p:cNvSpPr>
          <p:nvPr/>
        </p:nvSpPr>
        <p:spPr bwMode="auto">
          <a:xfrm>
            <a:off x="2255043" y="42449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7B0DEA70-1F64-4418-8844-6C6406518F31}"/>
              </a:ext>
            </a:extLst>
          </p:cNvPr>
          <p:cNvSpPr txBox="1">
            <a:spLocks noChangeArrowheads="1"/>
          </p:cNvSpPr>
          <p:nvPr/>
        </p:nvSpPr>
        <p:spPr bwMode="auto">
          <a:xfrm>
            <a:off x="4382293" y="294634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A98060C2-56A5-4F65-9B41-80372EF0F368}"/>
              </a:ext>
            </a:extLst>
          </p:cNvPr>
          <p:cNvSpPr txBox="1">
            <a:spLocks noChangeArrowheads="1"/>
          </p:cNvSpPr>
          <p:nvPr/>
        </p:nvSpPr>
        <p:spPr bwMode="auto">
          <a:xfrm>
            <a:off x="8918135" y="492823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38C7648A-F139-4280-AB04-D04AD18ED573}"/>
              </a:ext>
            </a:extLst>
          </p:cNvPr>
          <p:cNvSpPr txBox="1">
            <a:spLocks noChangeArrowheads="1"/>
          </p:cNvSpPr>
          <p:nvPr/>
        </p:nvSpPr>
        <p:spPr bwMode="auto">
          <a:xfrm>
            <a:off x="6790531" y="291300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18DD4323-B6F1-49C7-A66A-7BA783B98274}"/>
              </a:ext>
            </a:extLst>
          </p:cNvPr>
          <p:cNvSpPr txBox="1">
            <a:spLocks noChangeArrowheads="1"/>
          </p:cNvSpPr>
          <p:nvPr/>
        </p:nvSpPr>
        <p:spPr bwMode="auto">
          <a:xfrm>
            <a:off x="7931943" y="3911545"/>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B2753D58-82AE-450E-B203-3BDFA5A9C0F9}"/>
              </a:ext>
            </a:extLst>
          </p:cNvPr>
          <p:cNvSpPr txBox="1">
            <a:spLocks noChangeArrowheads="1"/>
          </p:cNvSpPr>
          <p:nvPr/>
        </p:nvSpPr>
        <p:spPr bwMode="auto">
          <a:xfrm>
            <a:off x="4387056" y="4938657"/>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2DDB1201-ADF0-412B-BA23-A03520029845}"/>
              </a:ext>
            </a:extLst>
          </p:cNvPr>
          <p:cNvSpPr txBox="1">
            <a:spLocks noChangeArrowheads="1"/>
          </p:cNvSpPr>
          <p:nvPr/>
        </p:nvSpPr>
        <p:spPr bwMode="auto">
          <a:xfrm>
            <a:off x="6798468" y="4943420"/>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362B7E4B-918B-4812-8393-C402820025FF}"/>
              </a:ext>
            </a:extLst>
          </p:cNvPr>
          <p:cNvSpPr txBox="1">
            <a:spLocks noChangeArrowheads="1"/>
          </p:cNvSpPr>
          <p:nvPr/>
        </p:nvSpPr>
        <p:spPr bwMode="auto">
          <a:xfrm>
            <a:off x="5142706" y="3627382"/>
            <a:ext cx="2857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7</a:t>
            </a:r>
          </a:p>
        </p:txBody>
      </p:sp>
      <p:sp>
        <p:nvSpPr>
          <p:cNvPr id="33" name="Text Box 31">
            <a:extLst>
              <a:ext uri="{FF2B5EF4-FFF2-40B4-BE49-F238E27FC236}">
                <a16:creationId xmlns:a16="http://schemas.microsoft.com/office/drawing/2014/main" id="{CF6E61DE-9C19-41C2-AE99-E78DDA907054}"/>
              </a:ext>
            </a:extLst>
          </p:cNvPr>
          <p:cNvSpPr txBox="1">
            <a:spLocks noChangeArrowheads="1"/>
          </p:cNvSpPr>
          <p:nvPr/>
        </p:nvSpPr>
        <p:spPr bwMode="auto">
          <a:xfrm>
            <a:off x="7776368" y="4597345"/>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89B87E67-91BD-4256-853C-06D65533024B}"/>
              </a:ext>
            </a:extLst>
          </p:cNvPr>
          <p:cNvSpPr txBox="1">
            <a:spLocks noChangeArrowheads="1"/>
          </p:cNvSpPr>
          <p:nvPr/>
        </p:nvSpPr>
        <p:spPr bwMode="auto">
          <a:xfrm>
            <a:off x="6142831" y="3630557"/>
            <a:ext cx="2730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21761C45-748A-4A35-88BA-548589438FF9}"/>
              </a:ext>
            </a:extLst>
          </p:cNvPr>
          <p:cNvSpPr txBox="1">
            <a:spLocks noChangeArrowheads="1"/>
          </p:cNvSpPr>
          <p:nvPr/>
        </p:nvSpPr>
        <p:spPr bwMode="auto">
          <a:xfrm>
            <a:off x="6834981" y="4029020"/>
            <a:ext cx="336550"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a:latin typeface="Arial" panose="020B0604020202020204" pitchFamily="34" charset="0"/>
                <a:cs typeface="Arial" panose="020B0604020202020204" pitchFamily="34" charset="0"/>
              </a:rPr>
              <a:t>4</a:t>
            </a:r>
          </a:p>
        </p:txBody>
      </p:sp>
      <p:sp>
        <p:nvSpPr>
          <p:cNvPr id="45" name="Text Box 47">
            <a:extLst>
              <a:ext uri="{FF2B5EF4-FFF2-40B4-BE49-F238E27FC236}">
                <a16:creationId xmlns:a16="http://schemas.microsoft.com/office/drawing/2014/main" id="{3CE41B98-C4B9-472A-AABE-4F620CF769A1}"/>
              </a:ext>
            </a:extLst>
          </p:cNvPr>
          <p:cNvSpPr txBox="1">
            <a:spLocks noChangeArrowheads="1"/>
          </p:cNvSpPr>
          <p:nvPr/>
        </p:nvSpPr>
        <p:spPr bwMode="auto">
          <a:xfrm>
            <a:off x="8662192" y="5565902"/>
            <a:ext cx="10572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a:solidFill>
                  <a:srgbClr val="0066CC"/>
                </a:solidFill>
              </a:rPr>
              <a:t>demand</a:t>
            </a:r>
          </a:p>
        </p:txBody>
      </p:sp>
      <p:sp>
        <p:nvSpPr>
          <p:cNvPr id="46" name="Line 48">
            <a:extLst>
              <a:ext uri="{FF2B5EF4-FFF2-40B4-BE49-F238E27FC236}">
                <a16:creationId xmlns:a16="http://schemas.microsoft.com/office/drawing/2014/main" id="{24D6AC67-3FB7-4209-9A2E-4FD9BE931738}"/>
              </a:ext>
            </a:extLst>
          </p:cNvPr>
          <p:cNvSpPr>
            <a:spLocks noChangeShapeType="1"/>
          </p:cNvSpPr>
          <p:nvPr/>
        </p:nvSpPr>
        <p:spPr bwMode="auto">
          <a:xfrm flipH="1" flipV="1">
            <a:off x="9101438" y="5281739"/>
            <a:ext cx="0" cy="284163"/>
          </a:xfrm>
          <a:prstGeom prst="line">
            <a:avLst/>
          </a:prstGeom>
          <a:noFill/>
          <a:ln w="952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47" name="Text Box 49">
            <a:extLst>
              <a:ext uri="{FF2B5EF4-FFF2-40B4-BE49-F238E27FC236}">
                <a16:creationId xmlns:a16="http://schemas.microsoft.com/office/drawing/2014/main" id="{AA94D2EC-713D-42B2-B6DF-FEE21F7DB94B}"/>
              </a:ext>
            </a:extLst>
          </p:cNvPr>
          <p:cNvSpPr txBox="1">
            <a:spLocks noChangeArrowheads="1"/>
          </p:cNvSpPr>
          <p:nvPr/>
        </p:nvSpPr>
        <p:spPr bwMode="auto">
          <a:xfrm>
            <a:off x="7401717" y="2860791"/>
            <a:ext cx="8882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dirty="0">
                <a:solidFill>
                  <a:srgbClr val="0066CC"/>
                </a:solidFill>
              </a:rPr>
              <a:t>supply</a:t>
            </a:r>
          </a:p>
        </p:txBody>
      </p:sp>
      <p:sp>
        <p:nvSpPr>
          <p:cNvPr id="48" name="Line 50">
            <a:extLst>
              <a:ext uri="{FF2B5EF4-FFF2-40B4-BE49-F238E27FC236}">
                <a16:creationId xmlns:a16="http://schemas.microsoft.com/office/drawing/2014/main" id="{8B7996AF-7E22-4712-8F64-23A26EACAA7C}"/>
              </a:ext>
            </a:extLst>
          </p:cNvPr>
          <p:cNvSpPr>
            <a:spLocks noChangeShapeType="1"/>
          </p:cNvSpPr>
          <p:nvPr/>
        </p:nvSpPr>
        <p:spPr bwMode="auto">
          <a:xfrm flipH="1" flipV="1">
            <a:off x="7171531" y="3051834"/>
            <a:ext cx="284163" cy="0"/>
          </a:xfrm>
          <a:prstGeom prst="line">
            <a:avLst/>
          </a:prstGeom>
          <a:noFill/>
          <a:ln w="9525">
            <a:solidFill>
              <a:srgbClr val="0066CC"/>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endParaRPr lang="en-US"/>
          </a:p>
        </p:txBody>
      </p:sp>
    </p:spTree>
    <p:extLst>
      <p:ext uri="{BB962C8B-B14F-4D97-AF65-F5344CB8AC3E}">
        <p14:creationId xmlns:p14="http://schemas.microsoft.com/office/powerpoint/2010/main" val="420896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p:txBody>
          <a:bodyPr/>
          <a:lstStyle/>
          <a:p>
            <a:r>
              <a:rPr lang="en-US" dirty="0"/>
              <a:t>Circulation with Demands using Network Flow</a:t>
            </a:r>
          </a:p>
        </p:txBody>
      </p:sp>
      <mc:AlternateContent xmlns:mc="http://schemas.openxmlformats.org/markup-compatibility/2006">
        <mc:Choice xmlns:a14="http://schemas.microsoft.com/office/drawing/2010/main" Requires="a14">
          <p:sp>
            <p:nvSpPr>
              <p:cNvPr id="26" name="Content Placeholder 25">
                <a:extLst>
                  <a:ext uri="{FF2B5EF4-FFF2-40B4-BE49-F238E27FC236}">
                    <a16:creationId xmlns:a16="http://schemas.microsoft.com/office/drawing/2014/main" id="{53F5773B-110F-464A-B885-2E28617C5D5F}"/>
                  </a:ext>
                </a:extLst>
              </p:cNvPr>
              <p:cNvSpPr>
                <a:spLocks noGrp="1"/>
              </p:cNvSpPr>
              <p:nvPr>
                <p:ph idx="1"/>
              </p:nvPr>
            </p:nvSpPr>
            <p:spPr>
              <a:xfrm>
                <a:off x="628649" y="1450661"/>
                <a:ext cx="10974771" cy="5200045"/>
              </a:xfrm>
            </p:spPr>
            <p:txBody>
              <a:bodyPr>
                <a:normAutofit/>
              </a:bodyPr>
              <a:lstStyle/>
              <a:p>
                <a:r>
                  <a:rPr lang="en-US" sz="2400" dirty="0"/>
                  <a:t>Add new source </a:t>
                </a:r>
                <a14:m>
                  <m:oMath xmlns:m="http://schemas.openxmlformats.org/officeDocument/2006/math">
                    <m:r>
                      <a:rPr lang="en-US" sz="2400" b="1" i="1" dirty="0" smtClean="0">
                        <a:solidFill>
                          <a:srgbClr val="0066CC"/>
                        </a:solidFill>
                        <a:latin typeface="Cambria Math" panose="02040503050406030204" pitchFamily="18" charset="0"/>
                      </a:rPr>
                      <m:t>𝒔</m:t>
                    </m:r>
                  </m:oMath>
                </a14:m>
                <a:r>
                  <a:rPr lang="en-US" sz="2400" dirty="0"/>
                  <a:t> and sink </a:t>
                </a:r>
                <a14:m>
                  <m:oMath xmlns:m="http://schemas.openxmlformats.org/officeDocument/2006/math">
                    <m:r>
                      <a:rPr lang="en-US" sz="2400" b="1" i="1" dirty="0" smtClean="0">
                        <a:solidFill>
                          <a:srgbClr val="0066CC"/>
                        </a:solidFill>
                        <a:latin typeface="Cambria Math" panose="02040503050406030204" pitchFamily="18" charset="0"/>
                      </a:rPr>
                      <m:t>𝒕</m:t>
                    </m:r>
                  </m:oMath>
                </a14:m>
                <a:r>
                  <a:rPr lang="en-US" sz="2400" dirty="0">
                    <a:solidFill>
                      <a:srgbClr val="0066CC"/>
                    </a:solidFill>
                  </a:rPr>
                  <a:t>.</a:t>
                </a:r>
              </a:p>
              <a:p>
                <a:r>
                  <a:rPr lang="en-US" sz="2400" dirty="0"/>
                  <a:t>Add edge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𝒔</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𝒗</m:t>
                    </m:r>
                    <m:r>
                      <a:rPr lang="en-US" sz="2400" b="1" i="1" dirty="0" smtClean="0">
                        <a:solidFill>
                          <a:srgbClr val="0066CC"/>
                        </a:solidFill>
                        <a:latin typeface="Cambria Math" panose="02040503050406030204" pitchFamily="18" charset="0"/>
                      </a:rPr>
                      <m:t>)</m:t>
                    </m:r>
                  </m:oMath>
                </a14:m>
                <a:r>
                  <a:rPr lang="en-US" sz="2400" dirty="0"/>
                  <a:t> for all supply nodes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t> with capacity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𝒅</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𝒗</m:t>
                    </m:r>
                    <m:r>
                      <a:rPr lang="en-US" sz="2400" b="1" i="1" dirty="0" smtClean="0">
                        <a:solidFill>
                          <a:srgbClr val="0066CC"/>
                        </a:solidFill>
                        <a:latin typeface="Cambria Math" panose="02040503050406030204" pitchFamily="18" charset="0"/>
                      </a:rPr>
                      <m:t>)|</m:t>
                    </m:r>
                  </m:oMath>
                </a14:m>
                <a:r>
                  <a:rPr lang="en-US" sz="2400" dirty="0"/>
                  <a:t>.</a:t>
                </a:r>
              </a:p>
              <a:p>
                <a:r>
                  <a:rPr lang="en-US" sz="2400" dirty="0"/>
                  <a:t>Add edge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𝒗</m:t>
                    </m:r>
                    <m:r>
                      <a:rPr lang="en-US" sz="2400" b="1" i="1" dirty="0" err="1" smtClean="0">
                        <a:solidFill>
                          <a:srgbClr val="0066CC"/>
                        </a:solidFill>
                        <a:latin typeface="Cambria Math" panose="02040503050406030204" pitchFamily="18" charset="0"/>
                      </a:rPr>
                      <m:t>,</m:t>
                    </m:r>
                    <m:r>
                      <a:rPr lang="en-US" sz="2400" b="1" i="1" dirty="0" err="1" smtClean="0">
                        <a:solidFill>
                          <a:srgbClr val="0066CC"/>
                        </a:solidFill>
                        <a:latin typeface="Cambria Math" panose="02040503050406030204" pitchFamily="18" charset="0"/>
                      </a:rPr>
                      <m:t>𝒕</m:t>
                    </m:r>
                    <m:r>
                      <a:rPr lang="en-US" sz="2400" b="1" i="1" dirty="0" smtClean="0">
                        <a:solidFill>
                          <a:srgbClr val="0066CC"/>
                        </a:solidFill>
                        <a:latin typeface="Cambria Math" panose="02040503050406030204" pitchFamily="18" charset="0"/>
                      </a:rPr>
                      <m:t>)</m:t>
                    </m:r>
                  </m:oMath>
                </a14:m>
                <a:r>
                  <a:rPr lang="en-US" sz="2400" b="1" dirty="0">
                    <a:solidFill>
                      <a:srgbClr val="0066CC"/>
                    </a:solidFill>
                  </a:rPr>
                  <a:t> </a:t>
                </a:r>
                <a:r>
                  <a:rPr lang="en-US" sz="2400" dirty="0"/>
                  <a:t>for all demand nodes </a:t>
                </a:r>
                <a14:m>
                  <m:oMath xmlns:m="http://schemas.openxmlformats.org/officeDocument/2006/math">
                    <m:r>
                      <a:rPr lang="en-US" sz="2400" b="1" i="1" dirty="0" smtClean="0">
                        <a:solidFill>
                          <a:srgbClr val="0066CC"/>
                        </a:solidFill>
                        <a:latin typeface="Cambria Math" panose="02040503050406030204" pitchFamily="18" charset="0"/>
                      </a:rPr>
                      <m:t>𝒗</m:t>
                    </m:r>
                  </m:oMath>
                </a14:m>
                <a:r>
                  <a:rPr lang="en-US" sz="2400" dirty="0"/>
                  <a:t> with capacity </a:t>
                </a:r>
                <a14:m>
                  <m:oMath xmlns:m="http://schemas.openxmlformats.org/officeDocument/2006/math">
                    <m:r>
                      <a:rPr lang="en-US" sz="2400" b="1" i="1" dirty="0">
                        <a:solidFill>
                          <a:srgbClr val="0066CC"/>
                        </a:solidFill>
                        <a:latin typeface="Cambria Math" panose="02040503050406030204" pitchFamily="18" charset="0"/>
                      </a:rPr>
                      <m:t>𝒅</m:t>
                    </m:r>
                    <m:r>
                      <a:rPr lang="en-US" sz="2400" b="1" i="1" dirty="0">
                        <a:solidFill>
                          <a:srgbClr val="0066CC"/>
                        </a:solidFill>
                        <a:latin typeface="Cambria Math" panose="02040503050406030204" pitchFamily="18" charset="0"/>
                      </a:rPr>
                      <m:t>(</m:t>
                    </m:r>
                    <m:r>
                      <a:rPr lang="en-US" sz="2400" b="1" i="1" dirty="0">
                        <a:solidFill>
                          <a:srgbClr val="0066CC"/>
                        </a:solidFill>
                        <a:latin typeface="Cambria Math" panose="02040503050406030204" pitchFamily="18" charset="0"/>
                      </a:rPr>
                      <m:t>𝒗</m:t>
                    </m:r>
                    <m:r>
                      <a:rPr lang="en-US" sz="2400" b="1" i="1" dirty="0">
                        <a:solidFill>
                          <a:srgbClr val="0066CC"/>
                        </a:solidFill>
                        <a:latin typeface="Cambria Math" panose="02040503050406030204" pitchFamily="18" charset="0"/>
                      </a:rPr>
                      <m:t>)</m:t>
                    </m:r>
                  </m:oMath>
                </a14:m>
                <a:r>
                  <a:rPr lang="en-US" sz="2400" dirty="0"/>
                  <a:t>. </a:t>
                </a:r>
              </a:p>
              <a:p>
                <a:endParaRPr lang="en-US" sz="4400" dirty="0"/>
              </a:p>
              <a:p>
                <a:endParaRPr lang="en-US" sz="2800" dirty="0"/>
              </a:p>
              <a:p>
                <a:endParaRPr lang="en-US" sz="2800" dirty="0"/>
              </a:p>
              <a:p>
                <a:endParaRPr lang="en-US" sz="2800" dirty="0"/>
              </a:p>
              <a:p>
                <a:endParaRPr lang="en-US" sz="2800" dirty="0"/>
              </a:p>
              <a:p>
                <a:r>
                  <a:rPr lang="en-US" sz="2400" dirty="0"/>
                  <a:t>Compute </a:t>
                </a:r>
                <a:r>
                  <a:rPr lang="en-US" sz="2400" dirty="0" err="1"/>
                  <a:t>MaxFlow</a:t>
                </a:r>
                <a:r>
                  <a:rPr lang="en-US" sz="2400" dirty="0"/>
                  <a:t>.</a:t>
                </a:r>
              </a:p>
            </p:txBody>
          </p:sp>
        </mc:Choice>
        <mc:Fallback>
          <p:sp>
            <p:nvSpPr>
              <p:cNvPr id="26" name="Content Placeholder 25">
                <a:extLst>
                  <a:ext uri="{FF2B5EF4-FFF2-40B4-BE49-F238E27FC236}">
                    <a16:creationId xmlns:a16="http://schemas.microsoft.com/office/drawing/2014/main" id="{53F5773B-110F-464A-B885-2E28617C5D5F}"/>
                  </a:ext>
                </a:extLst>
              </p:cNvPr>
              <p:cNvSpPr>
                <a:spLocks noGrp="1" noRot="1" noChangeAspect="1" noMove="1" noResize="1" noEditPoints="1" noAdjustHandles="1" noChangeArrowheads="1" noChangeShapeType="1" noTextEdit="1"/>
              </p:cNvSpPr>
              <p:nvPr>
                <p:ph idx="1"/>
              </p:nvPr>
            </p:nvSpPr>
            <p:spPr>
              <a:xfrm>
                <a:off x="628649" y="1450661"/>
                <a:ext cx="10974771" cy="5200045"/>
              </a:xfrm>
              <a:blipFill>
                <a:blip r:embed="rId2"/>
                <a:stretch>
                  <a:fillRect l="-722" t="-16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8</a:t>
            </a:fld>
            <a:endParaRPr lang="en-US" dirty="0"/>
          </a:p>
        </p:txBody>
      </p:sp>
      <p:sp>
        <p:nvSpPr>
          <p:cNvPr id="5" name="Oval 3">
            <a:extLst>
              <a:ext uri="{FF2B5EF4-FFF2-40B4-BE49-F238E27FC236}">
                <a16:creationId xmlns:a16="http://schemas.microsoft.com/office/drawing/2014/main" id="{37CB1FEF-4F31-4B19-9573-CAA8F58BF739}"/>
              </a:ext>
            </a:extLst>
          </p:cNvPr>
          <p:cNvSpPr>
            <a:spLocks noChangeAspect="1" noChangeArrowheads="1"/>
          </p:cNvSpPr>
          <p:nvPr/>
        </p:nvSpPr>
        <p:spPr bwMode="auto">
          <a:xfrm>
            <a:off x="2305844" y="5071052"/>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CCC2ADFF-0A56-42F9-ABF1-5AC9E6BCD8F8}"/>
              </a:ext>
            </a:extLst>
          </p:cNvPr>
          <p:cNvSpPr>
            <a:spLocks noChangeAspect="1" noChangeArrowheads="1"/>
          </p:cNvSpPr>
          <p:nvPr/>
        </p:nvSpPr>
        <p:spPr bwMode="auto">
          <a:xfrm>
            <a:off x="4439444" y="3759777"/>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25541561-3893-47B9-86CF-61978027C73D}"/>
              </a:ext>
            </a:extLst>
          </p:cNvPr>
          <p:cNvSpPr>
            <a:spLocks noChangeAspect="1" noChangeArrowheads="1"/>
          </p:cNvSpPr>
          <p:nvPr/>
        </p:nvSpPr>
        <p:spPr bwMode="auto">
          <a:xfrm>
            <a:off x="4439444" y="5071052"/>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F871C324-436D-4BCB-8AEF-B369846B5C22}"/>
              </a:ext>
            </a:extLst>
          </p:cNvPr>
          <p:cNvCxnSpPr>
            <a:cxnSpLocks noChangeShapeType="1"/>
            <a:stCxn id="5" idx="7"/>
            <a:endCxn id="6" idx="3"/>
          </p:cNvCxnSpPr>
          <p:nvPr/>
        </p:nvCxnSpPr>
        <p:spPr bwMode="auto">
          <a:xfrm flipV="1">
            <a:off x="2536031" y="3989965"/>
            <a:ext cx="1943100" cy="112077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8BD57F71-0637-44EB-B02A-BB9718CE8D90}"/>
              </a:ext>
            </a:extLst>
          </p:cNvPr>
          <p:cNvCxnSpPr>
            <a:cxnSpLocks noChangeShapeType="1"/>
            <a:stCxn id="5" idx="6"/>
            <a:endCxn id="7" idx="2"/>
          </p:cNvCxnSpPr>
          <p:nvPr/>
        </p:nvCxnSpPr>
        <p:spPr bwMode="auto">
          <a:xfrm>
            <a:off x="2575719" y="5205989"/>
            <a:ext cx="18637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54C0A458-CE98-4106-A2C3-38F0D1930BA6}"/>
              </a:ext>
            </a:extLst>
          </p:cNvPr>
          <p:cNvCxnSpPr>
            <a:cxnSpLocks noChangeShapeType="1"/>
            <a:stCxn id="6" idx="4"/>
            <a:endCxn id="7" idx="0"/>
          </p:cNvCxnSpPr>
          <p:nvPr/>
        </p:nvCxnSpPr>
        <p:spPr bwMode="auto">
          <a:xfrm>
            <a:off x="4574381" y="4029651"/>
            <a:ext cx="0" cy="104140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5A3AD229-1E0F-43FC-9660-F34673C5F69C}"/>
              </a:ext>
            </a:extLst>
          </p:cNvPr>
          <p:cNvSpPr>
            <a:spLocks noChangeAspect="1" noChangeArrowheads="1"/>
          </p:cNvSpPr>
          <p:nvPr/>
        </p:nvSpPr>
        <p:spPr bwMode="auto">
          <a:xfrm>
            <a:off x="6838157" y="3759777"/>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5D0D243C-313B-4994-830D-5F2920DABCEB}"/>
              </a:ext>
            </a:extLst>
          </p:cNvPr>
          <p:cNvSpPr>
            <a:spLocks noChangeAspect="1" noChangeArrowheads="1"/>
          </p:cNvSpPr>
          <p:nvPr/>
        </p:nvSpPr>
        <p:spPr bwMode="auto">
          <a:xfrm>
            <a:off x="6838157" y="5071052"/>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D9C57769-BDEE-4C3C-95CA-F1CD785146B8}"/>
              </a:ext>
            </a:extLst>
          </p:cNvPr>
          <p:cNvCxnSpPr>
            <a:cxnSpLocks noChangeShapeType="1"/>
            <a:stCxn id="11" idx="4"/>
            <a:endCxn id="12" idx="0"/>
          </p:cNvCxnSpPr>
          <p:nvPr/>
        </p:nvCxnSpPr>
        <p:spPr bwMode="auto">
          <a:xfrm>
            <a:off x="6973093" y="4029651"/>
            <a:ext cx="0" cy="1041400"/>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E4E3D415-D582-4018-9221-2FE340E678DF}"/>
              </a:ext>
            </a:extLst>
          </p:cNvPr>
          <p:cNvSpPr>
            <a:spLocks noChangeAspect="1" noChangeArrowheads="1"/>
          </p:cNvSpPr>
          <p:nvPr/>
        </p:nvSpPr>
        <p:spPr bwMode="auto">
          <a:xfrm>
            <a:off x="8933657" y="5071052"/>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65B9F8AD-1596-412D-B8F6-C6A8CA121544}"/>
              </a:ext>
            </a:extLst>
          </p:cNvPr>
          <p:cNvCxnSpPr>
            <a:cxnSpLocks noChangeShapeType="1"/>
            <a:stCxn id="11" idx="6"/>
            <a:endCxn id="14" idx="1"/>
          </p:cNvCxnSpPr>
          <p:nvPr/>
        </p:nvCxnSpPr>
        <p:spPr bwMode="auto">
          <a:xfrm>
            <a:off x="7108031" y="3894715"/>
            <a:ext cx="1865312"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70960883-85D0-41B4-AB79-89F4C90C385E}"/>
              </a:ext>
            </a:extLst>
          </p:cNvPr>
          <p:cNvCxnSpPr>
            <a:cxnSpLocks noChangeShapeType="1"/>
            <a:stCxn id="12" idx="6"/>
            <a:endCxn id="14" idx="2"/>
          </p:cNvCxnSpPr>
          <p:nvPr/>
        </p:nvCxnSpPr>
        <p:spPr bwMode="auto">
          <a:xfrm>
            <a:off x="7108032" y="5205989"/>
            <a:ext cx="1825625" cy="0"/>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7266BD41-D5EC-48E0-8B20-FD16FFA2DB68}"/>
              </a:ext>
            </a:extLst>
          </p:cNvPr>
          <p:cNvCxnSpPr>
            <a:cxnSpLocks noChangeShapeType="1"/>
            <a:stCxn id="12" idx="2"/>
            <a:endCxn id="6" idx="6"/>
          </p:cNvCxnSpPr>
          <p:nvPr/>
        </p:nvCxnSpPr>
        <p:spPr bwMode="auto">
          <a:xfrm flipH="1" flipV="1">
            <a:off x="4709318" y="3894715"/>
            <a:ext cx="2128838" cy="1311275"/>
          </a:xfrm>
          <a:prstGeom prst="straightConnector1">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0A068EDF-4B4C-4908-8B0A-1A167F1173BF}"/>
              </a:ext>
            </a:extLst>
          </p:cNvPr>
          <p:cNvCxnSpPr>
            <a:cxnSpLocks noChangeShapeType="1"/>
            <a:stCxn id="11" idx="2"/>
            <a:endCxn id="7" idx="7"/>
          </p:cNvCxnSpPr>
          <p:nvPr/>
        </p:nvCxnSpPr>
        <p:spPr bwMode="auto">
          <a:xfrm flipH="1">
            <a:off x="4669632" y="3894715"/>
            <a:ext cx="2168525" cy="1216025"/>
          </a:xfrm>
          <a:prstGeom prst="straightConnector1">
            <a:avLst/>
          </a:prstGeom>
          <a:noFill/>
          <a:ln w="19050">
            <a:solidFill>
              <a:schemeClr val="tx1"/>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BCCB1FC9-8A3E-450A-ACE5-AD55A6999062}"/>
              </a:ext>
            </a:extLst>
          </p:cNvPr>
          <p:cNvSpPr txBox="1">
            <a:spLocks noChangeArrowheads="1"/>
          </p:cNvSpPr>
          <p:nvPr/>
        </p:nvSpPr>
        <p:spPr bwMode="auto">
          <a:xfrm>
            <a:off x="3407568" y="5091689"/>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3</a:t>
            </a:r>
          </a:p>
        </p:txBody>
      </p:sp>
      <p:sp>
        <p:nvSpPr>
          <p:cNvPr id="20" name="Text Box 18">
            <a:extLst>
              <a:ext uri="{FF2B5EF4-FFF2-40B4-BE49-F238E27FC236}">
                <a16:creationId xmlns:a16="http://schemas.microsoft.com/office/drawing/2014/main" id="{336A0AFD-B51C-42EB-8A02-69F21D377838}"/>
              </a:ext>
            </a:extLst>
          </p:cNvPr>
          <p:cNvSpPr txBox="1">
            <a:spLocks noChangeArrowheads="1"/>
          </p:cNvSpPr>
          <p:nvPr/>
        </p:nvSpPr>
        <p:spPr bwMode="auto">
          <a:xfrm>
            <a:off x="3405981" y="4393189"/>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36FAD851-8799-4D41-A1E0-D51C5F11E2ED}"/>
              </a:ext>
            </a:extLst>
          </p:cNvPr>
          <p:cNvSpPr txBox="1">
            <a:spLocks noChangeArrowheads="1"/>
          </p:cNvSpPr>
          <p:nvPr/>
        </p:nvSpPr>
        <p:spPr bwMode="auto">
          <a:xfrm>
            <a:off x="4434681" y="4396364"/>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6</a:t>
            </a:r>
          </a:p>
        </p:txBody>
      </p:sp>
      <p:sp>
        <p:nvSpPr>
          <p:cNvPr id="22" name="Text Box 20">
            <a:extLst>
              <a:ext uri="{FF2B5EF4-FFF2-40B4-BE49-F238E27FC236}">
                <a16:creationId xmlns:a16="http://schemas.microsoft.com/office/drawing/2014/main" id="{E9338E11-CCD3-41CA-9312-4B05F58DD1BC}"/>
              </a:ext>
            </a:extLst>
          </p:cNvPr>
          <p:cNvSpPr txBox="1">
            <a:spLocks noChangeArrowheads="1"/>
          </p:cNvSpPr>
          <p:nvPr/>
        </p:nvSpPr>
        <p:spPr bwMode="auto">
          <a:xfrm>
            <a:off x="2255043" y="4723389"/>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7B0DEA70-1F64-4418-8844-6C6406518F31}"/>
              </a:ext>
            </a:extLst>
          </p:cNvPr>
          <p:cNvSpPr txBox="1">
            <a:spLocks noChangeArrowheads="1"/>
          </p:cNvSpPr>
          <p:nvPr/>
        </p:nvSpPr>
        <p:spPr bwMode="auto">
          <a:xfrm>
            <a:off x="4382293" y="3424814"/>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A98060C2-56A5-4F65-9B41-80372EF0F368}"/>
              </a:ext>
            </a:extLst>
          </p:cNvPr>
          <p:cNvSpPr txBox="1">
            <a:spLocks noChangeArrowheads="1"/>
          </p:cNvSpPr>
          <p:nvPr/>
        </p:nvSpPr>
        <p:spPr bwMode="auto">
          <a:xfrm>
            <a:off x="8918135" y="5406706"/>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38C7648A-F139-4280-AB04-D04AD18ED573}"/>
              </a:ext>
            </a:extLst>
          </p:cNvPr>
          <p:cNvSpPr txBox="1">
            <a:spLocks noChangeArrowheads="1"/>
          </p:cNvSpPr>
          <p:nvPr/>
        </p:nvSpPr>
        <p:spPr bwMode="auto">
          <a:xfrm>
            <a:off x="6790531" y="3391476"/>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18DD4323-B6F1-49C7-A66A-7BA783B98274}"/>
              </a:ext>
            </a:extLst>
          </p:cNvPr>
          <p:cNvSpPr txBox="1">
            <a:spLocks noChangeArrowheads="1"/>
          </p:cNvSpPr>
          <p:nvPr/>
        </p:nvSpPr>
        <p:spPr bwMode="auto">
          <a:xfrm>
            <a:off x="7931943" y="4390014"/>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B2753D58-82AE-450E-B203-3BDFA5A9C0F9}"/>
              </a:ext>
            </a:extLst>
          </p:cNvPr>
          <p:cNvSpPr txBox="1">
            <a:spLocks noChangeArrowheads="1"/>
          </p:cNvSpPr>
          <p:nvPr/>
        </p:nvSpPr>
        <p:spPr bwMode="auto">
          <a:xfrm>
            <a:off x="4387056" y="5417126"/>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2DDB1201-ADF0-412B-BA23-A03520029845}"/>
              </a:ext>
            </a:extLst>
          </p:cNvPr>
          <p:cNvSpPr txBox="1">
            <a:spLocks noChangeArrowheads="1"/>
          </p:cNvSpPr>
          <p:nvPr/>
        </p:nvSpPr>
        <p:spPr bwMode="auto">
          <a:xfrm>
            <a:off x="6798468" y="5421889"/>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362B7E4B-918B-4812-8393-C402820025FF}"/>
              </a:ext>
            </a:extLst>
          </p:cNvPr>
          <p:cNvSpPr txBox="1">
            <a:spLocks noChangeArrowheads="1"/>
          </p:cNvSpPr>
          <p:nvPr/>
        </p:nvSpPr>
        <p:spPr bwMode="auto">
          <a:xfrm>
            <a:off x="5142706" y="4105851"/>
            <a:ext cx="2857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7</a:t>
            </a:r>
          </a:p>
        </p:txBody>
      </p:sp>
      <p:sp>
        <p:nvSpPr>
          <p:cNvPr id="33" name="Text Box 31">
            <a:extLst>
              <a:ext uri="{FF2B5EF4-FFF2-40B4-BE49-F238E27FC236}">
                <a16:creationId xmlns:a16="http://schemas.microsoft.com/office/drawing/2014/main" id="{CF6E61DE-9C19-41C2-AE99-E78DDA907054}"/>
              </a:ext>
            </a:extLst>
          </p:cNvPr>
          <p:cNvSpPr txBox="1">
            <a:spLocks noChangeArrowheads="1"/>
          </p:cNvSpPr>
          <p:nvPr/>
        </p:nvSpPr>
        <p:spPr bwMode="auto">
          <a:xfrm>
            <a:off x="7776368" y="5075814"/>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89B87E67-91BD-4256-853C-06D65533024B}"/>
              </a:ext>
            </a:extLst>
          </p:cNvPr>
          <p:cNvSpPr txBox="1">
            <a:spLocks noChangeArrowheads="1"/>
          </p:cNvSpPr>
          <p:nvPr/>
        </p:nvSpPr>
        <p:spPr bwMode="auto">
          <a:xfrm>
            <a:off x="6142831" y="4109026"/>
            <a:ext cx="2730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21761C45-748A-4A35-88BA-548589438FF9}"/>
              </a:ext>
            </a:extLst>
          </p:cNvPr>
          <p:cNvSpPr txBox="1">
            <a:spLocks noChangeArrowheads="1"/>
          </p:cNvSpPr>
          <p:nvPr/>
        </p:nvSpPr>
        <p:spPr bwMode="auto">
          <a:xfrm>
            <a:off x="6834981" y="4507489"/>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a:latin typeface="Arial" panose="020B0604020202020204" pitchFamily="34" charset="0"/>
                <a:cs typeface="Arial" panose="020B0604020202020204" pitchFamily="34" charset="0"/>
              </a:rPr>
              <a:t>4</a:t>
            </a:r>
          </a:p>
        </p:txBody>
      </p:sp>
      <p:grpSp>
        <p:nvGrpSpPr>
          <p:cNvPr id="3" name="Group 2">
            <a:extLst>
              <a:ext uri="{FF2B5EF4-FFF2-40B4-BE49-F238E27FC236}">
                <a16:creationId xmlns:a16="http://schemas.microsoft.com/office/drawing/2014/main" id="{F3CE4503-85CA-4068-99D2-B5BC80100A0D}"/>
              </a:ext>
            </a:extLst>
          </p:cNvPr>
          <p:cNvGrpSpPr/>
          <p:nvPr/>
        </p:nvGrpSpPr>
        <p:grpSpPr>
          <a:xfrm>
            <a:off x="1035884" y="3156849"/>
            <a:ext cx="10008039" cy="3034004"/>
            <a:chOff x="1035884" y="2678380"/>
            <a:chExt cx="10008039" cy="3034004"/>
          </a:xfrm>
        </p:grpSpPr>
        <p:cxnSp>
          <p:nvCxnSpPr>
            <p:cNvPr id="29" name="Connector: Curved 28">
              <a:extLst>
                <a:ext uri="{FF2B5EF4-FFF2-40B4-BE49-F238E27FC236}">
                  <a16:creationId xmlns:a16="http://schemas.microsoft.com/office/drawing/2014/main" id="{36C7EC93-8385-4560-AB6D-5D226B270339}"/>
                </a:ext>
              </a:extLst>
            </p:cNvPr>
            <p:cNvCxnSpPr>
              <a:stCxn id="38" idx="0"/>
              <a:endCxn id="11" idx="1"/>
            </p:cNvCxnSpPr>
            <p:nvPr/>
          </p:nvCxnSpPr>
          <p:spPr bwMode="auto">
            <a:xfrm rot="5400000" flipH="1" flipV="1">
              <a:off x="3393690" y="1108595"/>
              <a:ext cx="1261120" cy="5706857"/>
            </a:xfrm>
            <a:prstGeom prst="curvedConnector3">
              <a:avLst>
                <a:gd name="adj1" fmla="val 134751"/>
              </a:avLst>
            </a:prstGeom>
            <a:noFill/>
            <a:ln w="28575">
              <a:solidFill>
                <a:srgbClr val="00CC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65" name="Group 64">
              <a:extLst>
                <a:ext uri="{FF2B5EF4-FFF2-40B4-BE49-F238E27FC236}">
                  <a16:creationId xmlns:a16="http://schemas.microsoft.com/office/drawing/2014/main" id="{17F034DF-AD6E-454E-8911-93032C0E59D9}"/>
                </a:ext>
              </a:extLst>
            </p:cNvPr>
            <p:cNvGrpSpPr/>
            <p:nvPr/>
          </p:nvGrpSpPr>
          <p:grpSpPr>
            <a:xfrm>
              <a:off x="1035884" y="2678380"/>
              <a:ext cx="10008039" cy="3034004"/>
              <a:chOff x="1035884" y="2678380"/>
              <a:chExt cx="10008039" cy="3034004"/>
            </a:xfrm>
          </p:grpSpPr>
          <p:sp>
            <p:nvSpPr>
              <p:cNvPr id="38" name="Oval 12">
                <a:extLst>
                  <a:ext uri="{FF2B5EF4-FFF2-40B4-BE49-F238E27FC236}">
                    <a16:creationId xmlns:a16="http://schemas.microsoft.com/office/drawing/2014/main" id="{8A1F507E-722A-43FF-A4D4-0B10618D77D4}"/>
                  </a:ext>
                </a:extLst>
              </p:cNvPr>
              <p:cNvSpPr>
                <a:spLocks noChangeAspect="1" noChangeArrowheads="1"/>
              </p:cNvSpPr>
              <p:nvPr/>
            </p:nvSpPr>
            <p:spPr bwMode="auto">
              <a:xfrm>
                <a:off x="1035884" y="4592583"/>
                <a:ext cx="269875" cy="269875"/>
              </a:xfrm>
              <a:prstGeom prst="ellipse">
                <a:avLst/>
              </a:prstGeom>
              <a:noFill/>
              <a:ln w="28575">
                <a:solidFill>
                  <a:srgbClr val="00CC00"/>
                </a:solidFill>
                <a:round/>
                <a:headEnd/>
                <a:tailEnd/>
              </a:ln>
              <a:effectLst/>
            </p:spPr>
            <p:txBody>
              <a:bodyPr wrap="none" lIns="92075" tIns="46038" rIns="92075" bIns="46038" anchor="ctr"/>
              <a:lstStyle/>
              <a:p>
                <a:pPr algn="ctr"/>
                <a:r>
                  <a:rPr lang="en-US" altLang="en-US" b="1" dirty="0">
                    <a:solidFill>
                      <a:srgbClr val="008000"/>
                    </a:solidFill>
                  </a:rPr>
                  <a:t>s</a:t>
                </a:r>
              </a:p>
            </p:txBody>
          </p:sp>
          <p:sp>
            <p:nvSpPr>
              <p:cNvPr id="40" name="Oval 12">
                <a:extLst>
                  <a:ext uri="{FF2B5EF4-FFF2-40B4-BE49-F238E27FC236}">
                    <a16:creationId xmlns:a16="http://schemas.microsoft.com/office/drawing/2014/main" id="{7E4D4874-B238-4708-A110-69358E5557A4}"/>
                  </a:ext>
                </a:extLst>
              </p:cNvPr>
              <p:cNvSpPr>
                <a:spLocks noChangeAspect="1" noChangeArrowheads="1"/>
              </p:cNvSpPr>
              <p:nvPr/>
            </p:nvSpPr>
            <p:spPr bwMode="auto">
              <a:xfrm>
                <a:off x="10774048" y="4592582"/>
                <a:ext cx="269875" cy="269875"/>
              </a:xfrm>
              <a:prstGeom prst="ellipse">
                <a:avLst/>
              </a:prstGeom>
              <a:noFill/>
              <a:ln w="28575">
                <a:solidFill>
                  <a:srgbClr val="00CC00"/>
                </a:solidFill>
                <a:round/>
                <a:headEnd/>
                <a:tailEnd/>
              </a:ln>
              <a:effectLst/>
            </p:spPr>
            <p:txBody>
              <a:bodyPr wrap="none" lIns="92075" tIns="46038" rIns="92075" bIns="46038" anchor="ctr"/>
              <a:lstStyle/>
              <a:p>
                <a:pPr algn="ctr"/>
                <a:r>
                  <a:rPr lang="en-US" altLang="en-US" b="1" dirty="0">
                    <a:solidFill>
                      <a:srgbClr val="008000"/>
                    </a:solidFill>
                  </a:rPr>
                  <a:t>t</a:t>
                </a:r>
              </a:p>
            </p:txBody>
          </p:sp>
          <p:cxnSp>
            <p:nvCxnSpPr>
              <p:cNvPr id="49" name="Connector: Curved 48">
                <a:extLst>
                  <a:ext uri="{FF2B5EF4-FFF2-40B4-BE49-F238E27FC236}">
                    <a16:creationId xmlns:a16="http://schemas.microsoft.com/office/drawing/2014/main" id="{D1255F8C-E315-4320-944D-D9F2C74EDE83}"/>
                  </a:ext>
                </a:extLst>
              </p:cNvPr>
              <p:cNvCxnSpPr>
                <a:stCxn id="38" idx="7"/>
                <a:endCxn id="6" idx="2"/>
              </p:cNvCxnSpPr>
              <p:nvPr/>
            </p:nvCxnSpPr>
            <p:spPr bwMode="auto">
              <a:xfrm rot="5400000" flipH="1" flipV="1">
                <a:off x="2250227" y="2442889"/>
                <a:ext cx="1205226" cy="3173207"/>
              </a:xfrm>
              <a:prstGeom prst="curvedConnector2">
                <a:avLst/>
              </a:prstGeom>
              <a:noFill/>
              <a:ln w="28575">
                <a:solidFill>
                  <a:srgbClr val="00CC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Straight Arrow Connector 50">
                <a:extLst>
                  <a:ext uri="{FF2B5EF4-FFF2-40B4-BE49-F238E27FC236}">
                    <a16:creationId xmlns:a16="http://schemas.microsoft.com/office/drawing/2014/main" id="{64F4DA85-EAE7-48F9-9380-A9946094CCCB}"/>
                  </a:ext>
                </a:extLst>
              </p:cNvPr>
              <p:cNvCxnSpPr>
                <a:stCxn id="38" idx="6"/>
                <a:endCxn id="5" idx="2"/>
              </p:cNvCxnSpPr>
              <p:nvPr/>
            </p:nvCxnSpPr>
            <p:spPr bwMode="auto">
              <a:xfrm>
                <a:off x="1305759" y="4727521"/>
                <a:ext cx="1000085" cy="10633"/>
              </a:xfrm>
              <a:prstGeom prst="straightConnector1">
                <a:avLst/>
              </a:prstGeom>
              <a:noFill/>
              <a:ln w="28575">
                <a:solidFill>
                  <a:srgbClr val="00CC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Connector: Curved 52">
                <a:extLst>
                  <a:ext uri="{FF2B5EF4-FFF2-40B4-BE49-F238E27FC236}">
                    <a16:creationId xmlns:a16="http://schemas.microsoft.com/office/drawing/2014/main" id="{4A516A48-633C-42D5-91F9-E9136F1AFB51}"/>
                  </a:ext>
                </a:extLst>
              </p:cNvPr>
              <p:cNvCxnSpPr/>
              <p:nvPr/>
            </p:nvCxnSpPr>
            <p:spPr bwMode="auto">
              <a:xfrm rot="16200000" flipH="1">
                <a:off x="7778867" y="1723101"/>
                <a:ext cx="39521" cy="6239189"/>
              </a:xfrm>
              <a:prstGeom prst="curvedConnector3">
                <a:avLst>
                  <a:gd name="adj1" fmla="val 1822284"/>
                </a:avLst>
              </a:prstGeom>
              <a:noFill/>
              <a:ln w="28575">
                <a:solidFill>
                  <a:srgbClr val="00CC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Straight Arrow Connector 57">
                <a:extLst>
                  <a:ext uri="{FF2B5EF4-FFF2-40B4-BE49-F238E27FC236}">
                    <a16:creationId xmlns:a16="http://schemas.microsoft.com/office/drawing/2014/main" id="{AA243706-B18A-4919-BAE5-2A8356180E1C}"/>
                  </a:ext>
                </a:extLst>
              </p:cNvPr>
              <p:cNvCxnSpPr>
                <a:stCxn id="14" idx="6"/>
                <a:endCxn id="40" idx="2"/>
              </p:cNvCxnSpPr>
              <p:nvPr/>
            </p:nvCxnSpPr>
            <p:spPr bwMode="auto">
              <a:xfrm flipV="1">
                <a:off x="9203532" y="4727520"/>
                <a:ext cx="1570516" cy="10634"/>
              </a:xfrm>
              <a:prstGeom prst="straightConnector1">
                <a:avLst/>
              </a:prstGeom>
              <a:noFill/>
              <a:ln w="28575">
                <a:solidFill>
                  <a:srgbClr val="00CC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 Box 25">
                <a:extLst>
                  <a:ext uri="{FF2B5EF4-FFF2-40B4-BE49-F238E27FC236}">
                    <a16:creationId xmlns:a16="http://schemas.microsoft.com/office/drawing/2014/main" id="{92BD429A-AF42-4951-9669-1FCED69396AF}"/>
                  </a:ext>
                </a:extLst>
              </p:cNvPr>
              <p:cNvSpPr txBox="1">
                <a:spLocks noChangeArrowheads="1"/>
              </p:cNvSpPr>
              <p:nvPr/>
            </p:nvSpPr>
            <p:spPr bwMode="auto">
              <a:xfrm>
                <a:off x="9876887" y="4575261"/>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8000"/>
                    </a:solidFill>
                    <a:latin typeface="Arial" panose="020B0604020202020204" pitchFamily="34" charset="0"/>
                    <a:cs typeface="Arial" panose="020B0604020202020204" pitchFamily="34" charset="0"/>
                  </a:rPr>
                  <a:t>11</a:t>
                </a:r>
              </a:p>
            </p:txBody>
          </p:sp>
          <p:sp>
            <p:nvSpPr>
              <p:cNvPr id="61" name="Text Box 25">
                <a:extLst>
                  <a:ext uri="{FF2B5EF4-FFF2-40B4-BE49-F238E27FC236}">
                    <a16:creationId xmlns:a16="http://schemas.microsoft.com/office/drawing/2014/main" id="{6E6C4917-7C69-452C-A089-B642BCB531FD}"/>
                  </a:ext>
                </a:extLst>
              </p:cNvPr>
              <p:cNvSpPr txBox="1">
                <a:spLocks noChangeArrowheads="1"/>
              </p:cNvSpPr>
              <p:nvPr/>
            </p:nvSpPr>
            <p:spPr bwMode="auto">
              <a:xfrm>
                <a:off x="8034078" y="5404607"/>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8000"/>
                    </a:solidFill>
                    <a:latin typeface="Arial" panose="020B0604020202020204" pitchFamily="34" charset="0"/>
                    <a:cs typeface="Arial" panose="020B0604020202020204" pitchFamily="34" charset="0"/>
                  </a:rPr>
                  <a:t>10</a:t>
                </a:r>
              </a:p>
            </p:txBody>
          </p:sp>
          <p:sp>
            <p:nvSpPr>
              <p:cNvPr id="62" name="Text Box 25">
                <a:extLst>
                  <a:ext uri="{FF2B5EF4-FFF2-40B4-BE49-F238E27FC236}">
                    <a16:creationId xmlns:a16="http://schemas.microsoft.com/office/drawing/2014/main" id="{AFA545BF-ED71-493F-9DA4-F003524D8384}"/>
                  </a:ext>
                </a:extLst>
              </p:cNvPr>
              <p:cNvSpPr txBox="1">
                <a:spLocks noChangeArrowheads="1"/>
              </p:cNvSpPr>
              <p:nvPr/>
            </p:nvSpPr>
            <p:spPr bwMode="auto">
              <a:xfrm>
                <a:off x="3237706" y="2678380"/>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8000"/>
                    </a:solidFill>
                    <a:latin typeface="Arial" panose="020B0604020202020204" pitchFamily="34" charset="0"/>
                    <a:cs typeface="Arial" panose="020B0604020202020204" pitchFamily="34" charset="0"/>
                  </a:rPr>
                  <a:t>6</a:t>
                </a:r>
              </a:p>
            </p:txBody>
          </p:sp>
          <p:sp>
            <p:nvSpPr>
              <p:cNvPr id="63" name="Text Box 25">
                <a:extLst>
                  <a:ext uri="{FF2B5EF4-FFF2-40B4-BE49-F238E27FC236}">
                    <a16:creationId xmlns:a16="http://schemas.microsoft.com/office/drawing/2014/main" id="{5556D6DC-1913-41ED-A4EA-6901987D77E1}"/>
                  </a:ext>
                </a:extLst>
              </p:cNvPr>
              <p:cNvSpPr txBox="1">
                <a:spLocks noChangeArrowheads="1"/>
              </p:cNvSpPr>
              <p:nvPr/>
            </p:nvSpPr>
            <p:spPr bwMode="auto">
              <a:xfrm>
                <a:off x="2879457" y="3416081"/>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8000"/>
                    </a:solidFill>
                    <a:latin typeface="Arial" panose="020B0604020202020204" pitchFamily="34" charset="0"/>
                    <a:cs typeface="Arial" panose="020B0604020202020204" pitchFamily="34" charset="0"/>
                  </a:rPr>
                  <a:t>8</a:t>
                </a:r>
              </a:p>
            </p:txBody>
          </p:sp>
          <p:sp>
            <p:nvSpPr>
              <p:cNvPr id="64" name="Text Box 25">
                <a:extLst>
                  <a:ext uri="{FF2B5EF4-FFF2-40B4-BE49-F238E27FC236}">
                    <a16:creationId xmlns:a16="http://schemas.microsoft.com/office/drawing/2014/main" id="{501F6D5A-45E2-4700-BC8B-E9650CA23139}"/>
                  </a:ext>
                </a:extLst>
              </p:cNvPr>
              <p:cNvSpPr txBox="1">
                <a:spLocks noChangeArrowheads="1"/>
              </p:cNvSpPr>
              <p:nvPr/>
            </p:nvSpPr>
            <p:spPr bwMode="auto">
              <a:xfrm>
                <a:off x="1707350" y="4554679"/>
                <a:ext cx="33655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sz="2000" dirty="0">
                    <a:solidFill>
                      <a:srgbClr val="008000"/>
                    </a:solidFill>
                    <a:latin typeface="Arial" panose="020B0604020202020204" pitchFamily="34" charset="0"/>
                    <a:cs typeface="Arial" panose="020B0604020202020204" pitchFamily="34" charset="0"/>
                  </a:rPr>
                  <a:t>7</a:t>
                </a:r>
              </a:p>
            </p:txBody>
          </p:sp>
        </p:grpSp>
      </p:grpSp>
    </p:spTree>
    <p:extLst>
      <p:ext uri="{BB962C8B-B14F-4D97-AF65-F5344CB8AC3E}">
        <p14:creationId xmlns:p14="http://schemas.microsoft.com/office/powerpoint/2010/main" val="34923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6B34-FBD1-433A-905D-F2B4247C270E}"/>
              </a:ext>
            </a:extLst>
          </p:cNvPr>
          <p:cNvSpPr>
            <a:spLocks noGrp="1"/>
          </p:cNvSpPr>
          <p:nvPr>
            <p:ph type="title"/>
          </p:nvPr>
        </p:nvSpPr>
        <p:spPr/>
        <p:txBody>
          <a:bodyPr/>
          <a:lstStyle/>
          <a:p>
            <a:r>
              <a:rPr lang="en-US" dirty="0"/>
              <a:t>Circulation with Demands using Network Flow</a:t>
            </a:r>
          </a:p>
        </p:txBody>
      </p:sp>
      <mc:AlternateContent xmlns:mc="http://schemas.openxmlformats.org/markup-compatibility/2006">
        <mc:Choice xmlns:a14="http://schemas.microsoft.com/office/drawing/2010/main" Requires="a14">
          <p:sp>
            <p:nvSpPr>
              <p:cNvPr id="26" name="Content Placeholder 25">
                <a:extLst>
                  <a:ext uri="{FF2B5EF4-FFF2-40B4-BE49-F238E27FC236}">
                    <a16:creationId xmlns:a16="http://schemas.microsoft.com/office/drawing/2014/main" id="{53F5773B-110F-464A-B885-2E28617C5D5F}"/>
                  </a:ext>
                </a:extLst>
              </p:cNvPr>
              <p:cNvSpPr>
                <a:spLocks noGrp="1"/>
              </p:cNvSpPr>
              <p:nvPr>
                <p:ph idx="1"/>
              </p:nvPr>
            </p:nvSpPr>
            <p:spPr>
              <a:xfrm>
                <a:off x="608614" y="2010532"/>
                <a:ext cx="10974771" cy="5200045"/>
              </a:xfrm>
              <a:ln w="38100">
                <a:noFill/>
              </a:ln>
            </p:spPr>
            <p:txBody>
              <a:bodyPr>
                <a:normAutofit/>
              </a:bodyPr>
              <a:lstStyle/>
              <a:p>
                <a:r>
                  <a:rPr lang="en-US" sz="2400" dirty="0" err="1"/>
                  <a:t>MaxFlow</a:t>
                </a:r>
                <a:r>
                  <a:rPr lang="en-US" sz="2400" dirty="0"/>
                  <a:t> </a:t>
                </a:r>
                <a14:m>
                  <m:oMath xmlns:m="http://schemas.openxmlformats.org/officeDocument/2006/math">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𝑫</m:t>
                    </m:r>
                  </m:oMath>
                </a14:m>
                <a:r>
                  <a:rPr lang="en-US" sz="2400" dirty="0">
                    <a:solidFill>
                      <a:srgbClr val="0066CC"/>
                    </a:solidFill>
                  </a:rPr>
                  <a:t> </a:t>
                </a:r>
                <a:r>
                  <a:rPr lang="en-US" sz="2400" dirty="0"/>
                  <a:t>based on cuts out of </a:t>
                </a:r>
                <a14:m>
                  <m:oMath xmlns:m="http://schemas.openxmlformats.org/officeDocument/2006/math">
                    <m:r>
                      <a:rPr lang="en-US" sz="2400" b="1" i="1" dirty="0" smtClean="0">
                        <a:solidFill>
                          <a:srgbClr val="0066CC"/>
                        </a:solidFill>
                        <a:latin typeface="Cambria Math" panose="02040503050406030204" pitchFamily="18" charset="0"/>
                      </a:rPr>
                      <m:t>𝒔</m:t>
                    </m:r>
                  </m:oMath>
                </a14:m>
                <a:r>
                  <a:rPr lang="en-US" sz="2400" dirty="0">
                    <a:solidFill>
                      <a:srgbClr val="0066CC"/>
                    </a:solidFill>
                  </a:rPr>
                  <a:t> </a:t>
                </a:r>
                <a:r>
                  <a:rPr lang="en-US" sz="2400" dirty="0"/>
                  <a:t>or into </a:t>
                </a:r>
                <a14:m>
                  <m:oMath xmlns:m="http://schemas.openxmlformats.org/officeDocument/2006/math">
                    <m:r>
                      <a:rPr lang="en-US" sz="2400" b="1" i="1" dirty="0" smtClean="0">
                        <a:solidFill>
                          <a:srgbClr val="0066CC"/>
                        </a:solidFill>
                        <a:latin typeface="Cambria Math" panose="02040503050406030204" pitchFamily="18" charset="0"/>
                      </a:rPr>
                      <m:t>𝒕</m:t>
                    </m:r>
                  </m:oMath>
                </a14:m>
                <a:r>
                  <a:rPr lang="en-US" sz="2400" dirty="0">
                    <a:solidFill>
                      <a:srgbClr val="0066CC"/>
                    </a:solidFill>
                  </a:rPr>
                  <a:t>.</a:t>
                </a:r>
              </a:p>
              <a:p>
                <a:r>
                  <a:rPr lang="en-US" sz="2400" dirty="0"/>
                  <a:t>If </a:t>
                </a:r>
                <a:r>
                  <a:rPr lang="en-US" sz="2400" dirty="0" err="1"/>
                  <a:t>MaxFlow</a:t>
                </a:r>
                <a:r>
                  <a:rPr lang="en-US" sz="2400" dirty="0"/>
                  <a:t> </a:t>
                </a:r>
                <a14:m>
                  <m:oMath xmlns:m="http://schemas.openxmlformats.org/officeDocument/2006/math">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𝑫</m:t>
                    </m:r>
                  </m:oMath>
                </a14:m>
                <a:r>
                  <a:rPr lang="en-US" sz="2400" dirty="0"/>
                  <a:t> then all supply/demands satisfied.</a:t>
                </a:r>
              </a:p>
              <a:p>
                <a:r>
                  <a:rPr lang="en-US" sz="2400" dirty="0">
                    <a:solidFill>
                      <a:schemeClr val="bg1"/>
                    </a:solidFill>
                  </a:rPr>
                  <a:t>If.</a:t>
                </a:r>
                <a:r>
                  <a:rPr lang="en-US" sz="2400" dirty="0"/>
                  <a:t> </a:t>
                </a:r>
              </a:p>
              <a:p>
                <a:endParaRPr lang="en-US" sz="4400" dirty="0"/>
              </a:p>
              <a:p>
                <a:endParaRPr lang="en-US" sz="2800" dirty="0"/>
              </a:p>
              <a:p>
                <a:endParaRPr lang="en-US" sz="2800" dirty="0"/>
              </a:p>
              <a:p>
                <a:endParaRPr lang="en-US" sz="2800" dirty="0"/>
              </a:p>
              <a:p>
                <a:endParaRPr lang="en-US" sz="2800" dirty="0"/>
              </a:p>
              <a:p>
                <a:r>
                  <a:rPr lang="en-US" sz="2400" dirty="0"/>
                  <a:t>Compute </a:t>
                </a:r>
                <a:r>
                  <a:rPr lang="en-US" sz="2400" dirty="0" err="1"/>
                  <a:t>MaxFlow</a:t>
                </a:r>
                <a:r>
                  <a:rPr lang="en-US" sz="2400" dirty="0"/>
                  <a:t>. Circulation </a:t>
                </a:r>
                <a:r>
                  <a:rPr lang="en-US" sz="2400" dirty="0" err="1"/>
                  <a:t>iff</a:t>
                </a:r>
                <a:r>
                  <a:rPr lang="en-US" sz="2400" dirty="0"/>
                  <a:t> value = </a:t>
                </a:r>
                <a14:m>
                  <m:oMath xmlns:m="http://schemas.openxmlformats.org/officeDocument/2006/math">
                    <m:r>
                      <a:rPr lang="en-US" sz="2400" b="1" i="1" dirty="0" smtClean="0">
                        <a:solidFill>
                          <a:srgbClr val="0066CC"/>
                        </a:solidFill>
                        <a:latin typeface="Cambria Math" panose="02040503050406030204" pitchFamily="18" charset="0"/>
                      </a:rPr>
                      <m:t>𝑫</m:t>
                    </m:r>
                  </m:oMath>
                </a14:m>
                <a:endParaRPr lang="en-US" sz="2400" b="1" dirty="0">
                  <a:solidFill>
                    <a:srgbClr val="0066CC"/>
                  </a:solidFill>
                </a:endParaRPr>
              </a:p>
            </p:txBody>
          </p:sp>
        </mc:Choice>
        <mc:Fallback>
          <p:sp>
            <p:nvSpPr>
              <p:cNvPr id="26" name="Content Placeholder 25">
                <a:extLst>
                  <a:ext uri="{FF2B5EF4-FFF2-40B4-BE49-F238E27FC236}">
                    <a16:creationId xmlns:a16="http://schemas.microsoft.com/office/drawing/2014/main" id="{53F5773B-110F-464A-B885-2E28617C5D5F}"/>
                  </a:ext>
                </a:extLst>
              </p:cNvPr>
              <p:cNvSpPr>
                <a:spLocks noGrp="1" noRot="1" noChangeAspect="1" noMove="1" noResize="1" noEditPoints="1" noAdjustHandles="1" noChangeArrowheads="1" noChangeShapeType="1" noTextEdit="1"/>
              </p:cNvSpPr>
              <p:nvPr>
                <p:ph idx="1"/>
              </p:nvPr>
            </p:nvSpPr>
            <p:spPr>
              <a:xfrm>
                <a:off x="608614" y="2010532"/>
                <a:ext cx="10974771" cy="5200045"/>
              </a:xfrm>
              <a:blipFill>
                <a:blip r:embed="rId2"/>
                <a:stretch>
                  <a:fillRect l="-778" t="-1641"/>
                </a:stretch>
              </a:blipFill>
              <a:ln w="38100">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64A292-A44F-4697-8754-EBD9C2AF69D7}"/>
              </a:ext>
            </a:extLst>
          </p:cNvPr>
          <p:cNvSpPr>
            <a:spLocks noGrp="1"/>
          </p:cNvSpPr>
          <p:nvPr>
            <p:ph type="sldNum" sz="quarter" idx="12"/>
          </p:nvPr>
        </p:nvSpPr>
        <p:spPr/>
        <p:txBody>
          <a:bodyPr/>
          <a:lstStyle/>
          <a:p>
            <a:fld id="{859767C1-1CFC-4BF3-A3D8-E4104FCBBC17}" type="slidenum">
              <a:rPr lang="en-US" smtClean="0"/>
              <a:pPr/>
              <a:t>9</a:t>
            </a:fld>
            <a:endParaRPr lang="en-US" dirty="0"/>
          </a:p>
        </p:txBody>
      </p:sp>
      <p:sp>
        <p:nvSpPr>
          <p:cNvPr id="5" name="Oval 3">
            <a:extLst>
              <a:ext uri="{FF2B5EF4-FFF2-40B4-BE49-F238E27FC236}">
                <a16:creationId xmlns:a16="http://schemas.microsoft.com/office/drawing/2014/main" id="{37CB1FEF-4F31-4B19-9573-CAA8F58BF739}"/>
              </a:ext>
            </a:extLst>
          </p:cNvPr>
          <p:cNvSpPr>
            <a:spLocks noChangeAspect="1" noChangeArrowheads="1"/>
          </p:cNvSpPr>
          <p:nvPr/>
        </p:nvSpPr>
        <p:spPr bwMode="auto">
          <a:xfrm>
            <a:off x="2285809" y="514182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6" name="Oval 4">
            <a:extLst>
              <a:ext uri="{FF2B5EF4-FFF2-40B4-BE49-F238E27FC236}">
                <a16:creationId xmlns:a16="http://schemas.microsoft.com/office/drawing/2014/main" id="{CCC2ADFF-0A56-42F9-ABF1-5AC9E6BCD8F8}"/>
              </a:ext>
            </a:extLst>
          </p:cNvPr>
          <p:cNvSpPr>
            <a:spLocks noChangeAspect="1" noChangeArrowheads="1"/>
          </p:cNvSpPr>
          <p:nvPr/>
        </p:nvSpPr>
        <p:spPr bwMode="auto">
          <a:xfrm>
            <a:off x="4419409" y="383054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dirty="0"/>
          </a:p>
        </p:txBody>
      </p:sp>
      <p:sp>
        <p:nvSpPr>
          <p:cNvPr id="7" name="Oval 5">
            <a:extLst>
              <a:ext uri="{FF2B5EF4-FFF2-40B4-BE49-F238E27FC236}">
                <a16:creationId xmlns:a16="http://schemas.microsoft.com/office/drawing/2014/main" id="{25541561-3893-47B9-86CF-61978027C73D}"/>
              </a:ext>
            </a:extLst>
          </p:cNvPr>
          <p:cNvSpPr>
            <a:spLocks noChangeAspect="1" noChangeArrowheads="1"/>
          </p:cNvSpPr>
          <p:nvPr/>
        </p:nvSpPr>
        <p:spPr bwMode="auto">
          <a:xfrm>
            <a:off x="4419409" y="514182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8" name="AutoShape 6">
            <a:extLst>
              <a:ext uri="{FF2B5EF4-FFF2-40B4-BE49-F238E27FC236}">
                <a16:creationId xmlns:a16="http://schemas.microsoft.com/office/drawing/2014/main" id="{F871C324-436D-4BCB-8AEF-B369846B5C22}"/>
              </a:ext>
            </a:extLst>
          </p:cNvPr>
          <p:cNvCxnSpPr>
            <a:cxnSpLocks noChangeShapeType="1"/>
            <a:stCxn id="5" idx="7"/>
            <a:endCxn id="6" idx="3"/>
          </p:cNvCxnSpPr>
          <p:nvPr/>
        </p:nvCxnSpPr>
        <p:spPr bwMode="auto">
          <a:xfrm flipV="1">
            <a:off x="2515996" y="4060734"/>
            <a:ext cx="1943100" cy="1120775"/>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AutoShape 7">
            <a:extLst>
              <a:ext uri="{FF2B5EF4-FFF2-40B4-BE49-F238E27FC236}">
                <a16:creationId xmlns:a16="http://schemas.microsoft.com/office/drawing/2014/main" id="{8BD57F71-0637-44EB-B02A-BB9718CE8D90}"/>
              </a:ext>
            </a:extLst>
          </p:cNvPr>
          <p:cNvCxnSpPr>
            <a:cxnSpLocks noChangeShapeType="1"/>
            <a:stCxn id="5" idx="6"/>
            <a:endCxn id="7" idx="2"/>
          </p:cNvCxnSpPr>
          <p:nvPr/>
        </p:nvCxnSpPr>
        <p:spPr bwMode="auto">
          <a:xfrm>
            <a:off x="2555684" y="5276758"/>
            <a:ext cx="1863725" cy="0"/>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AutoShape 8">
            <a:extLst>
              <a:ext uri="{FF2B5EF4-FFF2-40B4-BE49-F238E27FC236}">
                <a16:creationId xmlns:a16="http://schemas.microsoft.com/office/drawing/2014/main" id="{54C0A458-CE98-4106-A2C3-38F0D1930BA6}"/>
              </a:ext>
            </a:extLst>
          </p:cNvPr>
          <p:cNvCxnSpPr>
            <a:cxnSpLocks noChangeShapeType="1"/>
            <a:stCxn id="6" idx="4"/>
            <a:endCxn id="7" idx="0"/>
          </p:cNvCxnSpPr>
          <p:nvPr/>
        </p:nvCxnSpPr>
        <p:spPr bwMode="auto">
          <a:xfrm>
            <a:off x="4554346" y="4100420"/>
            <a:ext cx="0" cy="1041400"/>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Oval 9">
            <a:extLst>
              <a:ext uri="{FF2B5EF4-FFF2-40B4-BE49-F238E27FC236}">
                <a16:creationId xmlns:a16="http://schemas.microsoft.com/office/drawing/2014/main" id="{5A3AD229-1E0F-43FC-9660-F34673C5F69C}"/>
              </a:ext>
            </a:extLst>
          </p:cNvPr>
          <p:cNvSpPr>
            <a:spLocks noChangeAspect="1" noChangeArrowheads="1"/>
          </p:cNvSpPr>
          <p:nvPr/>
        </p:nvSpPr>
        <p:spPr bwMode="auto">
          <a:xfrm>
            <a:off x="6818122" y="3830546"/>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sp>
        <p:nvSpPr>
          <p:cNvPr id="12" name="Oval 10">
            <a:extLst>
              <a:ext uri="{FF2B5EF4-FFF2-40B4-BE49-F238E27FC236}">
                <a16:creationId xmlns:a16="http://schemas.microsoft.com/office/drawing/2014/main" id="{5D0D243C-313B-4994-830D-5F2920DABCEB}"/>
              </a:ext>
            </a:extLst>
          </p:cNvPr>
          <p:cNvSpPr>
            <a:spLocks noChangeAspect="1" noChangeArrowheads="1"/>
          </p:cNvSpPr>
          <p:nvPr/>
        </p:nvSpPr>
        <p:spPr bwMode="auto">
          <a:xfrm>
            <a:off x="6818122" y="514182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3" name="AutoShape 11">
            <a:extLst>
              <a:ext uri="{FF2B5EF4-FFF2-40B4-BE49-F238E27FC236}">
                <a16:creationId xmlns:a16="http://schemas.microsoft.com/office/drawing/2014/main" id="{D9C57769-BDEE-4C3C-95CA-F1CD785146B8}"/>
              </a:ext>
            </a:extLst>
          </p:cNvPr>
          <p:cNvCxnSpPr>
            <a:cxnSpLocks noChangeShapeType="1"/>
            <a:stCxn id="11" idx="4"/>
            <a:endCxn id="12" idx="0"/>
          </p:cNvCxnSpPr>
          <p:nvPr/>
        </p:nvCxnSpPr>
        <p:spPr bwMode="auto">
          <a:xfrm>
            <a:off x="6953058" y="4100420"/>
            <a:ext cx="0" cy="1041400"/>
          </a:xfrm>
          <a:prstGeom prst="straightConnector1">
            <a:avLst/>
          </a:prstGeom>
          <a:noFill/>
          <a:ln w="38100">
            <a:solidFill>
              <a:srgbClr val="0066CC"/>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2">
            <a:extLst>
              <a:ext uri="{FF2B5EF4-FFF2-40B4-BE49-F238E27FC236}">
                <a16:creationId xmlns:a16="http://schemas.microsoft.com/office/drawing/2014/main" id="{E4E3D415-D582-4018-9221-2FE340E678DF}"/>
              </a:ext>
            </a:extLst>
          </p:cNvPr>
          <p:cNvSpPr>
            <a:spLocks noChangeAspect="1" noChangeArrowheads="1"/>
          </p:cNvSpPr>
          <p:nvPr/>
        </p:nvSpPr>
        <p:spPr bwMode="auto">
          <a:xfrm>
            <a:off x="8913622" y="5141821"/>
            <a:ext cx="269875" cy="269875"/>
          </a:xfrm>
          <a:prstGeom prst="ellipse">
            <a:avLst/>
          </a:prstGeom>
          <a:solidFill>
            <a:schemeClr val="accent4">
              <a:lumMod val="20000"/>
              <a:lumOff val="8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ctr"/>
            <a:endParaRPr lang="en-US" altLang="en-US" sz="1200"/>
          </a:p>
        </p:txBody>
      </p:sp>
      <p:cxnSp>
        <p:nvCxnSpPr>
          <p:cNvPr id="15" name="AutoShape 13">
            <a:extLst>
              <a:ext uri="{FF2B5EF4-FFF2-40B4-BE49-F238E27FC236}">
                <a16:creationId xmlns:a16="http://schemas.microsoft.com/office/drawing/2014/main" id="{65B9F8AD-1596-412D-B8F6-C6A8CA121544}"/>
              </a:ext>
            </a:extLst>
          </p:cNvPr>
          <p:cNvCxnSpPr>
            <a:cxnSpLocks noChangeShapeType="1"/>
            <a:stCxn id="11" idx="6"/>
            <a:endCxn id="14" idx="1"/>
          </p:cNvCxnSpPr>
          <p:nvPr/>
        </p:nvCxnSpPr>
        <p:spPr bwMode="auto">
          <a:xfrm>
            <a:off x="7087996" y="3965484"/>
            <a:ext cx="1865312" cy="1216025"/>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AutoShape 14">
            <a:extLst>
              <a:ext uri="{FF2B5EF4-FFF2-40B4-BE49-F238E27FC236}">
                <a16:creationId xmlns:a16="http://schemas.microsoft.com/office/drawing/2014/main" id="{70960883-85D0-41B4-AB79-89F4C90C385E}"/>
              </a:ext>
            </a:extLst>
          </p:cNvPr>
          <p:cNvCxnSpPr>
            <a:cxnSpLocks noChangeShapeType="1"/>
            <a:stCxn id="12" idx="6"/>
            <a:endCxn id="14" idx="2"/>
          </p:cNvCxnSpPr>
          <p:nvPr/>
        </p:nvCxnSpPr>
        <p:spPr bwMode="auto">
          <a:xfrm>
            <a:off x="7087997" y="5276758"/>
            <a:ext cx="1825625" cy="0"/>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AutoShape 15">
            <a:extLst>
              <a:ext uri="{FF2B5EF4-FFF2-40B4-BE49-F238E27FC236}">
                <a16:creationId xmlns:a16="http://schemas.microsoft.com/office/drawing/2014/main" id="{7266BD41-D5EC-48E0-8B20-FD16FFA2DB68}"/>
              </a:ext>
            </a:extLst>
          </p:cNvPr>
          <p:cNvCxnSpPr>
            <a:cxnSpLocks noChangeShapeType="1"/>
            <a:stCxn id="12" idx="2"/>
            <a:endCxn id="6" idx="6"/>
          </p:cNvCxnSpPr>
          <p:nvPr/>
        </p:nvCxnSpPr>
        <p:spPr bwMode="auto">
          <a:xfrm flipH="1" flipV="1">
            <a:off x="4689283" y="3965484"/>
            <a:ext cx="2128838" cy="1311275"/>
          </a:xfrm>
          <a:prstGeom prst="straightConnector1">
            <a:avLst/>
          </a:prstGeom>
          <a:noFill/>
          <a:ln w="38100">
            <a:solidFill>
              <a:srgbClr val="0066CC"/>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AutoShape 16">
            <a:extLst>
              <a:ext uri="{FF2B5EF4-FFF2-40B4-BE49-F238E27FC236}">
                <a16:creationId xmlns:a16="http://schemas.microsoft.com/office/drawing/2014/main" id="{0A068EDF-4B4C-4908-8B0A-1A167F1173BF}"/>
              </a:ext>
            </a:extLst>
          </p:cNvPr>
          <p:cNvCxnSpPr>
            <a:cxnSpLocks noChangeShapeType="1"/>
            <a:stCxn id="11" idx="2"/>
            <a:endCxn id="7" idx="7"/>
          </p:cNvCxnSpPr>
          <p:nvPr/>
        </p:nvCxnSpPr>
        <p:spPr bwMode="auto">
          <a:xfrm flipH="1">
            <a:off x="4649597" y="3965484"/>
            <a:ext cx="2168525" cy="1216025"/>
          </a:xfrm>
          <a:prstGeom prst="straightConnector1">
            <a:avLst/>
          </a:prstGeom>
          <a:noFill/>
          <a:ln w="38100">
            <a:solidFill>
              <a:srgbClr val="0066CC"/>
            </a:solidFill>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17">
            <a:extLst>
              <a:ext uri="{FF2B5EF4-FFF2-40B4-BE49-F238E27FC236}">
                <a16:creationId xmlns:a16="http://schemas.microsoft.com/office/drawing/2014/main" id="{BCCB1FC9-8A3E-450A-ACE5-AD55A6999062}"/>
              </a:ext>
            </a:extLst>
          </p:cNvPr>
          <p:cNvSpPr txBox="1">
            <a:spLocks noChangeArrowheads="1"/>
          </p:cNvSpPr>
          <p:nvPr/>
        </p:nvSpPr>
        <p:spPr bwMode="auto">
          <a:xfrm>
            <a:off x="3327620" y="5162458"/>
            <a:ext cx="396463"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3</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3</a:t>
            </a:r>
          </a:p>
        </p:txBody>
      </p:sp>
      <p:sp>
        <p:nvSpPr>
          <p:cNvPr id="20" name="Text Box 18">
            <a:extLst>
              <a:ext uri="{FF2B5EF4-FFF2-40B4-BE49-F238E27FC236}">
                <a16:creationId xmlns:a16="http://schemas.microsoft.com/office/drawing/2014/main" id="{336A0AFD-B51C-42EB-8A02-69F21D377838}"/>
              </a:ext>
            </a:extLst>
          </p:cNvPr>
          <p:cNvSpPr txBox="1">
            <a:spLocks noChangeArrowheads="1"/>
          </p:cNvSpPr>
          <p:nvPr/>
        </p:nvSpPr>
        <p:spPr bwMode="auto">
          <a:xfrm>
            <a:off x="3236824" y="4460782"/>
            <a:ext cx="54292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4</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10</a:t>
            </a:r>
          </a:p>
        </p:txBody>
      </p:sp>
      <p:sp>
        <p:nvSpPr>
          <p:cNvPr id="21" name="Text Box 19">
            <a:extLst>
              <a:ext uri="{FF2B5EF4-FFF2-40B4-BE49-F238E27FC236}">
                <a16:creationId xmlns:a16="http://schemas.microsoft.com/office/drawing/2014/main" id="{36FAD851-8799-4D41-A1E0-D51C5F11E2ED}"/>
              </a:ext>
            </a:extLst>
          </p:cNvPr>
          <p:cNvSpPr txBox="1">
            <a:spLocks noChangeArrowheads="1"/>
          </p:cNvSpPr>
          <p:nvPr/>
        </p:nvSpPr>
        <p:spPr bwMode="auto">
          <a:xfrm>
            <a:off x="4320984" y="4467133"/>
            <a:ext cx="43021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6/</a:t>
            </a:r>
            <a:r>
              <a:rPr lang="en-US" altLang="en-US" sz="2000" dirty="0">
                <a:latin typeface="Arial" panose="020B0604020202020204" pitchFamily="34" charset="0"/>
                <a:cs typeface="Arial" panose="020B0604020202020204" pitchFamily="34" charset="0"/>
              </a:rPr>
              <a:t>6</a:t>
            </a:r>
          </a:p>
        </p:txBody>
      </p:sp>
      <p:sp>
        <p:nvSpPr>
          <p:cNvPr id="22" name="Text Box 20">
            <a:extLst>
              <a:ext uri="{FF2B5EF4-FFF2-40B4-BE49-F238E27FC236}">
                <a16:creationId xmlns:a16="http://schemas.microsoft.com/office/drawing/2014/main" id="{E9338E11-CCD3-41CA-9312-4B05F58DD1BC}"/>
              </a:ext>
            </a:extLst>
          </p:cNvPr>
          <p:cNvSpPr txBox="1">
            <a:spLocks noChangeArrowheads="1"/>
          </p:cNvSpPr>
          <p:nvPr/>
        </p:nvSpPr>
        <p:spPr bwMode="auto">
          <a:xfrm>
            <a:off x="2235008" y="4794158"/>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-7</a:t>
            </a:r>
          </a:p>
        </p:txBody>
      </p:sp>
      <p:sp>
        <p:nvSpPr>
          <p:cNvPr id="23" name="Text Box 21">
            <a:extLst>
              <a:ext uri="{FF2B5EF4-FFF2-40B4-BE49-F238E27FC236}">
                <a16:creationId xmlns:a16="http://schemas.microsoft.com/office/drawing/2014/main" id="{7B0DEA70-1F64-4418-8844-6C6406518F31}"/>
              </a:ext>
            </a:extLst>
          </p:cNvPr>
          <p:cNvSpPr txBox="1">
            <a:spLocks noChangeArrowheads="1"/>
          </p:cNvSpPr>
          <p:nvPr/>
        </p:nvSpPr>
        <p:spPr bwMode="auto">
          <a:xfrm>
            <a:off x="4362258" y="3495583"/>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-8</a:t>
            </a:r>
          </a:p>
        </p:txBody>
      </p:sp>
      <p:sp>
        <p:nvSpPr>
          <p:cNvPr id="24" name="Text Box 22">
            <a:extLst>
              <a:ext uri="{FF2B5EF4-FFF2-40B4-BE49-F238E27FC236}">
                <a16:creationId xmlns:a16="http://schemas.microsoft.com/office/drawing/2014/main" id="{A98060C2-56A5-4F65-9B41-80372EF0F368}"/>
              </a:ext>
            </a:extLst>
          </p:cNvPr>
          <p:cNvSpPr txBox="1">
            <a:spLocks noChangeArrowheads="1"/>
          </p:cNvSpPr>
          <p:nvPr/>
        </p:nvSpPr>
        <p:spPr bwMode="auto">
          <a:xfrm>
            <a:off x="8898100" y="547747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cs typeface="Arial" panose="020B0604020202020204" pitchFamily="34" charset="0"/>
              </a:rPr>
              <a:t>11</a:t>
            </a:r>
          </a:p>
        </p:txBody>
      </p:sp>
      <p:sp>
        <p:nvSpPr>
          <p:cNvPr id="25" name="Text Box 23">
            <a:extLst>
              <a:ext uri="{FF2B5EF4-FFF2-40B4-BE49-F238E27FC236}">
                <a16:creationId xmlns:a16="http://schemas.microsoft.com/office/drawing/2014/main" id="{38C7648A-F139-4280-AB04-D04AD18ED573}"/>
              </a:ext>
            </a:extLst>
          </p:cNvPr>
          <p:cNvSpPr txBox="1">
            <a:spLocks noChangeArrowheads="1"/>
          </p:cNvSpPr>
          <p:nvPr/>
        </p:nvSpPr>
        <p:spPr bwMode="auto">
          <a:xfrm>
            <a:off x="6770496" y="346224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-6</a:t>
            </a:r>
          </a:p>
        </p:txBody>
      </p:sp>
      <p:sp>
        <p:nvSpPr>
          <p:cNvPr id="27" name="Text Box 25">
            <a:extLst>
              <a:ext uri="{FF2B5EF4-FFF2-40B4-BE49-F238E27FC236}">
                <a16:creationId xmlns:a16="http://schemas.microsoft.com/office/drawing/2014/main" id="{18DD4323-B6F1-49C7-A66A-7BA783B98274}"/>
              </a:ext>
            </a:extLst>
          </p:cNvPr>
          <p:cNvSpPr txBox="1">
            <a:spLocks noChangeArrowheads="1"/>
          </p:cNvSpPr>
          <p:nvPr/>
        </p:nvSpPr>
        <p:spPr bwMode="auto">
          <a:xfrm>
            <a:off x="7846450" y="4460783"/>
            <a:ext cx="40200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7</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9</a:t>
            </a:r>
          </a:p>
        </p:txBody>
      </p:sp>
      <p:sp>
        <p:nvSpPr>
          <p:cNvPr id="30" name="Text Box 28">
            <a:extLst>
              <a:ext uri="{FF2B5EF4-FFF2-40B4-BE49-F238E27FC236}">
                <a16:creationId xmlns:a16="http://schemas.microsoft.com/office/drawing/2014/main" id="{B2753D58-82AE-450E-B203-3BDFA5A9C0F9}"/>
              </a:ext>
            </a:extLst>
          </p:cNvPr>
          <p:cNvSpPr txBox="1">
            <a:spLocks noChangeArrowheads="1"/>
          </p:cNvSpPr>
          <p:nvPr/>
        </p:nvSpPr>
        <p:spPr bwMode="auto">
          <a:xfrm>
            <a:off x="4367021" y="5487895"/>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10</a:t>
            </a:r>
          </a:p>
        </p:txBody>
      </p:sp>
      <p:sp>
        <p:nvSpPr>
          <p:cNvPr id="31" name="Text Box 29">
            <a:extLst>
              <a:ext uri="{FF2B5EF4-FFF2-40B4-BE49-F238E27FC236}">
                <a16:creationId xmlns:a16="http://schemas.microsoft.com/office/drawing/2014/main" id="{2DDB1201-ADF0-412B-BA23-A03520029845}"/>
              </a:ext>
            </a:extLst>
          </p:cNvPr>
          <p:cNvSpPr txBox="1">
            <a:spLocks noChangeArrowheads="1"/>
          </p:cNvSpPr>
          <p:nvPr/>
        </p:nvSpPr>
        <p:spPr bwMode="auto">
          <a:xfrm>
            <a:off x="6778433" y="5492658"/>
            <a:ext cx="336550" cy="2769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algn="ctr">
              <a:spcBef>
                <a:spcPct val="50000"/>
              </a:spcBef>
            </a:pPr>
            <a:r>
              <a:rPr lang="en-US" altLang="en-US" b="1" dirty="0">
                <a:solidFill>
                  <a:srgbClr val="0066CC"/>
                </a:solidFill>
              </a:rPr>
              <a:t>0</a:t>
            </a:r>
          </a:p>
        </p:txBody>
      </p:sp>
      <p:sp>
        <p:nvSpPr>
          <p:cNvPr id="32" name="Text Box 30">
            <a:extLst>
              <a:ext uri="{FF2B5EF4-FFF2-40B4-BE49-F238E27FC236}">
                <a16:creationId xmlns:a16="http://schemas.microsoft.com/office/drawing/2014/main" id="{362B7E4B-918B-4812-8393-C402820025FF}"/>
              </a:ext>
            </a:extLst>
          </p:cNvPr>
          <p:cNvSpPr txBox="1">
            <a:spLocks noChangeArrowheads="1"/>
          </p:cNvSpPr>
          <p:nvPr/>
        </p:nvSpPr>
        <p:spPr bwMode="auto">
          <a:xfrm>
            <a:off x="5122670" y="4176620"/>
            <a:ext cx="43021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6</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7</a:t>
            </a:r>
          </a:p>
        </p:txBody>
      </p:sp>
      <p:sp>
        <p:nvSpPr>
          <p:cNvPr id="33" name="Text Box 31">
            <a:extLst>
              <a:ext uri="{FF2B5EF4-FFF2-40B4-BE49-F238E27FC236}">
                <a16:creationId xmlns:a16="http://schemas.microsoft.com/office/drawing/2014/main" id="{CF6E61DE-9C19-41C2-AE99-E78DDA907054}"/>
              </a:ext>
            </a:extLst>
          </p:cNvPr>
          <p:cNvSpPr txBox="1">
            <a:spLocks noChangeArrowheads="1"/>
          </p:cNvSpPr>
          <p:nvPr/>
        </p:nvSpPr>
        <p:spPr bwMode="auto">
          <a:xfrm>
            <a:off x="7756333" y="5146583"/>
            <a:ext cx="446218"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4</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4</a:t>
            </a:r>
          </a:p>
        </p:txBody>
      </p:sp>
      <p:sp>
        <p:nvSpPr>
          <p:cNvPr id="37" name="Text Box 35">
            <a:extLst>
              <a:ext uri="{FF2B5EF4-FFF2-40B4-BE49-F238E27FC236}">
                <a16:creationId xmlns:a16="http://schemas.microsoft.com/office/drawing/2014/main" id="{89B87E67-91BD-4256-853C-06D65533024B}"/>
              </a:ext>
            </a:extLst>
          </p:cNvPr>
          <p:cNvSpPr txBox="1">
            <a:spLocks noChangeArrowheads="1"/>
          </p:cNvSpPr>
          <p:nvPr/>
        </p:nvSpPr>
        <p:spPr bwMode="auto">
          <a:xfrm>
            <a:off x="6029420" y="4179795"/>
            <a:ext cx="366426"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1</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7</a:t>
            </a:r>
          </a:p>
        </p:txBody>
      </p:sp>
      <p:sp>
        <p:nvSpPr>
          <p:cNvPr id="39" name="Text Box 37">
            <a:extLst>
              <a:ext uri="{FF2B5EF4-FFF2-40B4-BE49-F238E27FC236}">
                <a16:creationId xmlns:a16="http://schemas.microsoft.com/office/drawing/2014/main" id="{21761C45-748A-4A35-88BA-548589438FF9}"/>
              </a:ext>
            </a:extLst>
          </p:cNvPr>
          <p:cNvSpPr txBox="1">
            <a:spLocks noChangeArrowheads="1"/>
          </p:cNvSpPr>
          <p:nvPr/>
        </p:nvSpPr>
        <p:spPr bwMode="auto">
          <a:xfrm>
            <a:off x="6770496" y="4578258"/>
            <a:ext cx="38100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66CC"/>
                </a:solidFill>
                <a:latin typeface="Arial" panose="020B0604020202020204" pitchFamily="34" charset="0"/>
                <a:cs typeface="Arial" panose="020B0604020202020204" pitchFamily="34" charset="0"/>
              </a:rPr>
              <a:t>2</a:t>
            </a:r>
            <a:r>
              <a:rPr lang="en-US" altLang="en-US" sz="2000" dirty="0">
                <a:solidFill>
                  <a:srgbClr val="0066CC"/>
                </a:solidFill>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4</a:t>
            </a:r>
          </a:p>
        </p:txBody>
      </p:sp>
      <p:sp>
        <p:nvSpPr>
          <p:cNvPr id="38" name="Oval 12">
            <a:extLst>
              <a:ext uri="{FF2B5EF4-FFF2-40B4-BE49-F238E27FC236}">
                <a16:creationId xmlns:a16="http://schemas.microsoft.com/office/drawing/2014/main" id="{8A1F507E-722A-43FF-A4D4-0B10618D77D4}"/>
              </a:ext>
            </a:extLst>
          </p:cNvPr>
          <p:cNvSpPr>
            <a:spLocks noChangeAspect="1" noChangeArrowheads="1"/>
          </p:cNvSpPr>
          <p:nvPr/>
        </p:nvSpPr>
        <p:spPr bwMode="auto">
          <a:xfrm>
            <a:off x="1015849" y="5141821"/>
            <a:ext cx="269875" cy="269875"/>
          </a:xfrm>
          <a:prstGeom prst="ellipse">
            <a:avLst/>
          </a:prstGeom>
          <a:noFill/>
          <a:ln w="28575">
            <a:solidFill>
              <a:srgbClr val="00CC00"/>
            </a:solidFill>
            <a:round/>
            <a:headEnd/>
            <a:tailEnd/>
          </a:ln>
          <a:effectLst/>
        </p:spPr>
        <p:txBody>
          <a:bodyPr wrap="none" lIns="92075" tIns="46038" rIns="92075" bIns="46038" anchor="ctr"/>
          <a:lstStyle/>
          <a:p>
            <a:pPr algn="ctr"/>
            <a:r>
              <a:rPr lang="en-US" altLang="en-US" b="1" dirty="0">
                <a:solidFill>
                  <a:srgbClr val="008000"/>
                </a:solidFill>
              </a:rPr>
              <a:t>s</a:t>
            </a:r>
          </a:p>
        </p:txBody>
      </p:sp>
      <p:sp>
        <p:nvSpPr>
          <p:cNvPr id="40" name="Oval 12">
            <a:extLst>
              <a:ext uri="{FF2B5EF4-FFF2-40B4-BE49-F238E27FC236}">
                <a16:creationId xmlns:a16="http://schemas.microsoft.com/office/drawing/2014/main" id="{7E4D4874-B238-4708-A110-69358E5557A4}"/>
              </a:ext>
            </a:extLst>
          </p:cNvPr>
          <p:cNvSpPr>
            <a:spLocks noChangeAspect="1" noChangeArrowheads="1"/>
          </p:cNvSpPr>
          <p:nvPr/>
        </p:nvSpPr>
        <p:spPr bwMode="auto">
          <a:xfrm>
            <a:off x="10754013" y="5141820"/>
            <a:ext cx="269875" cy="269875"/>
          </a:xfrm>
          <a:prstGeom prst="ellipse">
            <a:avLst/>
          </a:prstGeom>
          <a:noFill/>
          <a:ln w="28575">
            <a:solidFill>
              <a:srgbClr val="00CC00"/>
            </a:solidFill>
            <a:round/>
            <a:headEnd/>
            <a:tailEnd/>
          </a:ln>
          <a:effectLst/>
        </p:spPr>
        <p:txBody>
          <a:bodyPr wrap="none" lIns="92075" tIns="46038" rIns="92075" bIns="46038" anchor="ctr"/>
          <a:lstStyle/>
          <a:p>
            <a:pPr algn="ctr"/>
            <a:r>
              <a:rPr lang="en-US" altLang="en-US" b="1" dirty="0">
                <a:solidFill>
                  <a:srgbClr val="008000"/>
                </a:solidFill>
              </a:rPr>
              <a:t>t</a:t>
            </a:r>
          </a:p>
        </p:txBody>
      </p:sp>
      <p:cxnSp>
        <p:nvCxnSpPr>
          <p:cNvPr id="29" name="Connector: Curved 28">
            <a:extLst>
              <a:ext uri="{FF2B5EF4-FFF2-40B4-BE49-F238E27FC236}">
                <a16:creationId xmlns:a16="http://schemas.microsoft.com/office/drawing/2014/main" id="{36C7EC93-8385-4560-AB6D-5D226B270339}"/>
              </a:ext>
            </a:extLst>
          </p:cNvPr>
          <p:cNvCxnSpPr>
            <a:stCxn id="38" idx="0"/>
            <a:endCxn id="11" idx="1"/>
          </p:cNvCxnSpPr>
          <p:nvPr/>
        </p:nvCxnSpPr>
        <p:spPr bwMode="auto">
          <a:xfrm rot="5400000" flipH="1" flipV="1">
            <a:off x="3368339" y="1652517"/>
            <a:ext cx="1271753" cy="5706857"/>
          </a:xfrm>
          <a:prstGeom prst="curvedConnector3">
            <a:avLst>
              <a:gd name="adj1" fmla="val 142157"/>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Connector: Curved 48">
            <a:extLst>
              <a:ext uri="{FF2B5EF4-FFF2-40B4-BE49-F238E27FC236}">
                <a16:creationId xmlns:a16="http://schemas.microsoft.com/office/drawing/2014/main" id="{D1255F8C-E315-4320-944D-D9F2C74EDE83}"/>
              </a:ext>
            </a:extLst>
          </p:cNvPr>
          <p:cNvCxnSpPr>
            <a:stCxn id="38" idx="7"/>
            <a:endCxn id="6" idx="2"/>
          </p:cNvCxnSpPr>
          <p:nvPr/>
        </p:nvCxnSpPr>
        <p:spPr bwMode="auto">
          <a:xfrm rot="5400000" flipH="1" flipV="1">
            <a:off x="2224876" y="2986811"/>
            <a:ext cx="1215859" cy="3173207"/>
          </a:xfrm>
          <a:prstGeom prst="curvedConnector2">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Straight Arrow Connector 50">
            <a:extLst>
              <a:ext uri="{FF2B5EF4-FFF2-40B4-BE49-F238E27FC236}">
                <a16:creationId xmlns:a16="http://schemas.microsoft.com/office/drawing/2014/main" id="{64F4DA85-EAE7-48F9-9380-A9946094CCCB}"/>
              </a:ext>
            </a:extLst>
          </p:cNvPr>
          <p:cNvCxnSpPr>
            <a:stCxn id="38" idx="6"/>
            <a:endCxn id="5" idx="2"/>
          </p:cNvCxnSpPr>
          <p:nvPr/>
        </p:nvCxnSpPr>
        <p:spPr bwMode="auto">
          <a:xfrm>
            <a:off x="1285724" y="5276759"/>
            <a:ext cx="1000085" cy="0"/>
          </a:xfrm>
          <a:prstGeom prst="straightConnector1">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Connector: Curved 52">
            <a:extLst>
              <a:ext uri="{FF2B5EF4-FFF2-40B4-BE49-F238E27FC236}">
                <a16:creationId xmlns:a16="http://schemas.microsoft.com/office/drawing/2014/main" id="{4A516A48-633C-42D5-91F9-E9136F1AFB51}"/>
              </a:ext>
            </a:extLst>
          </p:cNvPr>
          <p:cNvCxnSpPr>
            <a:stCxn id="7" idx="5"/>
            <a:endCxn id="40" idx="4"/>
          </p:cNvCxnSpPr>
          <p:nvPr/>
        </p:nvCxnSpPr>
        <p:spPr bwMode="auto">
          <a:xfrm rot="16200000" flipH="1">
            <a:off x="7749596" y="2272339"/>
            <a:ext cx="39521" cy="6239189"/>
          </a:xfrm>
          <a:prstGeom prst="curvedConnector3">
            <a:avLst>
              <a:gd name="adj1" fmla="val 1822284"/>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Straight Arrow Connector 57">
            <a:extLst>
              <a:ext uri="{FF2B5EF4-FFF2-40B4-BE49-F238E27FC236}">
                <a16:creationId xmlns:a16="http://schemas.microsoft.com/office/drawing/2014/main" id="{AA243706-B18A-4919-BAE5-2A8356180E1C}"/>
              </a:ext>
            </a:extLst>
          </p:cNvPr>
          <p:cNvCxnSpPr>
            <a:stCxn id="14" idx="6"/>
            <a:endCxn id="40" idx="2"/>
          </p:cNvCxnSpPr>
          <p:nvPr/>
        </p:nvCxnSpPr>
        <p:spPr bwMode="auto">
          <a:xfrm flipV="1">
            <a:off x="9183497" y="5276758"/>
            <a:ext cx="1570516" cy="1"/>
          </a:xfrm>
          <a:prstGeom prst="straightConnector1">
            <a:avLst/>
          </a:prstGeom>
          <a:noFill/>
          <a:ln w="28575">
            <a:solidFill>
              <a:srgbClr val="008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 Box 25">
            <a:extLst>
              <a:ext uri="{FF2B5EF4-FFF2-40B4-BE49-F238E27FC236}">
                <a16:creationId xmlns:a16="http://schemas.microsoft.com/office/drawing/2014/main" id="{92BD429A-AF42-4951-9669-1FCED69396AF}"/>
              </a:ext>
            </a:extLst>
          </p:cNvPr>
          <p:cNvSpPr txBox="1">
            <a:spLocks noChangeArrowheads="1"/>
          </p:cNvSpPr>
          <p:nvPr/>
        </p:nvSpPr>
        <p:spPr bwMode="auto">
          <a:xfrm>
            <a:off x="9575210" y="5124499"/>
            <a:ext cx="61819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11</a:t>
            </a:r>
            <a:r>
              <a:rPr lang="en-US" altLang="en-US" sz="2000" dirty="0">
                <a:solidFill>
                  <a:srgbClr val="008000"/>
                </a:solidFill>
                <a:latin typeface="Arial" panose="020B0604020202020204" pitchFamily="34" charset="0"/>
                <a:cs typeface="Arial" panose="020B0604020202020204" pitchFamily="34" charset="0"/>
              </a:rPr>
              <a:t>/11</a:t>
            </a:r>
          </a:p>
        </p:txBody>
      </p:sp>
      <p:sp>
        <p:nvSpPr>
          <p:cNvPr id="61" name="Text Box 25">
            <a:extLst>
              <a:ext uri="{FF2B5EF4-FFF2-40B4-BE49-F238E27FC236}">
                <a16:creationId xmlns:a16="http://schemas.microsoft.com/office/drawing/2014/main" id="{6E6C4917-7C69-452C-A089-B642BCB531FD}"/>
              </a:ext>
            </a:extLst>
          </p:cNvPr>
          <p:cNvSpPr txBox="1">
            <a:spLocks noChangeArrowheads="1"/>
          </p:cNvSpPr>
          <p:nvPr/>
        </p:nvSpPr>
        <p:spPr bwMode="auto">
          <a:xfrm>
            <a:off x="8014043" y="5953845"/>
            <a:ext cx="709230"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10</a:t>
            </a:r>
            <a:r>
              <a:rPr lang="en-US" altLang="en-US" sz="2000" dirty="0">
                <a:solidFill>
                  <a:srgbClr val="008000"/>
                </a:solidFill>
                <a:latin typeface="Arial" panose="020B0604020202020204" pitchFamily="34" charset="0"/>
                <a:cs typeface="Arial" panose="020B0604020202020204" pitchFamily="34" charset="0"/>
              </a:rPr>
              <a:t>/10</a:t>
            </a:r>
          </a:p>
        </p:txBody>
      </p:sp>
      <p:sp>
        <p:nvSpPr>
          <p:cNvPr id="62" name="Text Box 25">
            <a:extLst>
              <a:ext uri="{FF2B5EF4-FFF2-40B4-BE49-F238E27FC236}">
                <a16:creationId xmlns:a16="http://schemas.microsoft.com/office/drawing/2014/main" id="{AFA545BF-ED71-493F-9DA4-F003524D8384}"/>
              </a:ext>
            </a:extLst>
          </p:cNvPr>
          <p:cNvSpPr txBox="1">
            <a:spLocks noChangeArrowheads="1"/>
          </p:cNvSpPr>
          <p:nvPr/>
        </p:nvSpPr>
        <p:spPr bwMode="auto">
          <a:xfrm>
            <a:off x="3217671" y="3227618"/>
            <a:ext cx="506412"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6</a:t>
            </a:r>
            <a:r>
              <a:rPr lang="en-US" altLang="en-US" sz="2000" dirty="0">
                <a:solidFill>
                  <a:srgbClr val="008000"/>
                </a:solidFill>
                <a:latin typeface="Arial" panose="020B0604020202020204" pitchFamily="34" charset="0"/>
                <a:cs typeface="Arial" panose="020B0604020202020204" pitchFamily="34" charset="0"/>
              </a:rPr>
              <a:t>/6</a:t>
            </a:r>
          </a:p>
        </p:txBody>
      </p:sp>
      <p:sp>
        <p:nvSpPr>
          <p:cNvPr id="63" name="Text Box 25">
            <a:extLst>
              <a:ext uri="{FF2B5EF4-FFF2-40B4-BE49-F238E27FC236}">
                <a16:creationId xmlns:a16="http://schemas.microsoft.com/office/drawing/2014/main" id="{5556D6DC-1913-41ED-A4EA-6901987D77E1}"/>
              </a:ext>
            </a:extLst>
          </p:cNvPr>
          <p:cNvSpPr txBox="1">
            <a:spLocks noChangeArrowheads="1"/>
          </p:cNvSpPr>
          <p:nvPr/>
        </p:nvSpPr>
        <p:spPr bwMode="auto">
          <a:xfrm>
            <a:off x="2816526" y="3989076"/>
            <a:ext cx="483081"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8</a:t>
            </a:r>
            <a:r>
              <a:rPr lang="en-US" altLang="en-US" sz="2000" dirty="0">
                <a:solidFill>
                  <a:srgbClr val="008000"/>
                </a:solidFill>
                <a:latin typeface="Arial" panose="020B0604020202020204" pitchFamily="34" charset="0"/>
                <a:cs typeface="Arial" panose="020B0604020202020204" pitchFamily="34" charset="0"/>
              </a:rPr>
              <a:t>/8</a:t>
            </a:r>
          </a:p>
        </p:txBody>
      </p:sp>
      <p:sp>
        <p:nvSpPr>
          <p:cNvPr id="64" name="Text Box 25">
            <a:extLst>
              <a:ext uri="{FF2B5EF4-FFF2-40B4-BE49-F238E27FC236}">
                <a16:creationId xmlns:a16="http://schemas.microsoft.com/office/drawing/2014/main" id="{501F6D5A-45E2-4700-BC8B-E9650CA23139}"/>
              </a:ext>
            </a:extLst>
          </p:cNvPr>
          <p:cNvSpPr txBox="1">
            <a:spLocks noChangeArrowheads="1"/>
          </p:cNvSpPr>
          <p:nvPr/>
        </p:nvSpPr>
        <p:spPr bwMode="auto">
          <a:xfrm>
            <a:off x="1420661" y="5103917"/>
            <a:ext cx="603204"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algn="ctr">
              <a:spcBef>
                <a:spcPct val="50000"/>
              </a:spcBef>
            </a:pPr>
            <a:r>
              <a:rPr lang="en-US" altLang="en-US" sz="2000" b="1" dirty="0">
                <a:solidFill>
                  <a:srgbClr val="008000"/>
                </a:solidFill>
                <a:latin typeface="Arial" panose="020B0604020202020204" pitchFamily="34" charset="0"/>
                <a:cs typeface="Arial" panose="020B0604020202020204" pitchFamily="34" charset="0"/>
              </a:rPr>
              <a:t>7</a:t>
            </a:r>
            <a:r>
              <a:rPr lang="en-US" altLang="en-US" sz="2000" dirty="0">
                <a:solidFill>
                  <a:srgbClr val="00800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83073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56053</TotalTime>
  <Words>2822</Words>
  <Application>Microsoft Office PowerPoint</Application>
  <PresentationFormat>Widescreen</PresentationFormat>
  <Paragraphs>634</Paragraphs>
  <Slides>30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Calibri</vt:lpstr>
      <vt:lpstr>Calibri Light</vt:lpstr>
      <vt:lpstr>Cambria Math</vt:lpstr>
      <vt:lpstr>Monotype Sorts</vt:lpstr>
      <vt:lpstr>Symbol</vt:lpstr>
      <vt:lpstr>Office Theme</vt:lpstr>
      <vt:lpstr>CSE 421 Winter 2025 Lecture 18: Max Flow Applications</vt:lpstr>
      <vt:lpstr>Today – Reductions and Max Flow</vt:lpstr>
      <vt:lpstr>Some general ideas for using MaxFlow/MinCut</vt:lpstr>
      <vt:lpstr>Correctness</vt:lpstr>
      <vt:lpstr>Circulation with Demands</vt:lpstr>
      <vt:lpstr>Circulation with Demands</vt:lpstr>
      <vt:lpstr>Circulation with Demands</vt:lpstr>
      <vt:lpstr>Circulation with Demands using Network Flow</vt:lpstr>
      <vt:lpstr>Circulation with Demands using Network Flow</vt:lpstr>
      <vt:lpstr>Circulation with Demands using Network Flow</vt:lpstr>
      <vt:lpstr>Circulation with Demands using Network Flow</vt:lpstr>
      <vt:lpstr>Circulation with Demands using Network Flow</vt:lpstr>
      <vt:lpstr>Image Segmentation</vt:lpstr>
      <vt:lpstr>Image Segmentation</vt:lpstr>
      <vt:lpstr>Image Segmentation</vt:lpstr>
      <vt:lpstr>Image Segmentation</vt:lpstr>
      <vt:lpstr>Image Segmentation</vt:lpstr>
      <vt:lpstr>Image Segmentation</vt:lpstr>
      <vt:lpstr>Image Segmentation</vt:lpstr>
      <vt:lpstr>Baseball Elimination</vt:lpstr>
      <vt:lpstr>Baseball Elimination: Scenario</vt:lpstr>
      <vt:lpstr>Baseball Elimination: Scenario</vt:lpstr>
      <vt:lpstr>Baseball Elimination</vt:lpstr>
      <vt:lpstr>Baseball Elimination:  Max Flow Formulation</vt:lpstr>
      <vt:lpstr>Baseball Elimination:  Max Flow Formulation</vt:lpstr>
      <vt:lpstr>Baseball Elimination:  Explanation for Sports Writers</vt:lpstr>
      <vt:lpstr>Baseball Elimination:  Explanation for Sports Writers</vt:lpstr>
      <vt:lpstr>Baseball Elimination:  Explanation for Sports Writers</vt:lpstr>
      <vt:lpstr>Baseball Elimination:  Explanation for Sports Writers</vt:lpstr>
      <vt:lpstr>Baseball Elimination:  Explanation for Sports Writers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Brunelle</dc:creator>
  <cp:lastModifiedBy>Nathan Brunelle</cp:lastModifiedBy>
  <cp:revision>408</cp:revision>
  <cp:lastPrinted>2025-02-10T19:40:18Z</cp:lastPrinted>
  <dcterms:created xsi:type="dcterms:W3CDTF">2023-09-26T20:08:20Z</dcterms:created>
  <dcterms:modified xsi:type="dcterms:W3CDTF">2025-02-24T16:21:02Z</dcterms:modified>
</cp:coreProperties>
</file>