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679" r:id="rId3"/>
    <p:sldId id="680" r:id="rId4"/>
    <p:sldId id="681" r:id="rId5"/>
    <p:sldId id="682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674" r:id="rId14"/>
    <p:sldId id="718" r:id="rId15"/>
    <p:sldId id="719" r:id="rId16"/>
    <p:sldId id="891" r:id="rId17"/>
    <p:sldId id="893" r:id="rId18"/>
    <p:sldId id="892" r:id="rId19"/>
    <p:sldId id="895" r:id="rId20"/>
    <p:sldId id="898" r:id="rId21"/>
    <p:sldId id="899" r:id="rId22"/>
    <p:sldId id="900" r:id="rId23"/>
    <p:sldId id="901" r:id="rId24"/>
    <p:sldId id="902" r:id="rId25"/>
    <p:sldId id="903" r:id="rId26"/>
    <p:sldId id="904" r:id="rId27"/>
    <p:sldId id="911" r:id="rId28"/>
    <p:sldId id="912" r:id="rId29"/>
    <p:sldId id="913" r:id="rId30"/>
    <p:sldId id="914" r:id="rId31"/>
    <p:sldId id="896" r:id="rId32"/>
    <p:sldId id="725" r:id="rId33"/>
    <p:sldId id="727" r:id="rId34"/>
    <p:sldId id="728" r:id="rId35"/>
    <p:sldId id="729" r:id="rId36"/>
    <p:sldId id="730" r:id="rId37"/>
    <p:sldId id="731" r:id="rId38"/>
    <p:sldId id="733" r:id="rId39"/>
    <p:sldId id="734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2CC"/>
    <a:srgbClr val="FF7C80"/>
    <a:srgbClr val="FFD966"/>
    <a:srgbClr val="FF33CC"/>
    <a:srgbClr val="CCCCFF"/>
    <a:srgbClr val="CC99FF"/>
    <a:srgbClr val="FF7575"/>
    <a:srgbClr val="BC3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27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1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0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F9CC-AEAD-F264-BB81-B3CB9037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0C83EBF0-33F7-2EA4-EE35-CEA5ECA4B40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B66EE423-773A-3A2B-2330-7A47FE093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5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F43E-AD28-795A-55B6-3595AF2AD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7A386C6F-0637-09C6-9BE8-AC430B58A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D43385FB-A301-0714-6968-4E4210984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9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DA7F-F7C2-29B8-A797-779E7AF4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698BC1BE-7169-129E-9E54-0F76A6AC12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879F7AEE-79CA-507D-1C1A-BC0E68042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13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04BE8-3C5B-483B-5E34-2BD141F9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F09799E1-7024-BC78-F402-E00ECD1120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F4FD9315-2B94-BB5E-16C8-DFA3621E9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82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4.png"/><Relationship Id="rId5" Type="http://schemas.openxmlformats.org/officeDocument/2006/relationships/image" Target="../media/image7.tiff"/><Relationship Id="rId10" Type="http://schemas.openxmlformats.org/officeDocument/2006/relationships/image" Target="../media/image12.jpeg"/><Relationship Id="rId4" Type="http://schemas.openxmlformats.org/officeDocument/2006/relationships/image" Target="../media/image6.tiff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4.png"/><Relationship Id="rId5" Type="http://schemas.openxmlformats.org/officeDocument/2006/relationships/image" Target="../media/image7.tiff"/><Relationship Id="rId10" Type="http://schemas.openxmlformats.org/officeDocument/2006/relationships/image" Target="../media/image12.jpeg"/><Relationship Id="rId4" Type="http://schemas.openxmlformats.org/officeDocument/2006/relationships/image" Target="../media/image6.tiff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tiff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4.png"/><Relationship Id="rId5" Type="http://schemas.openxmlformats.org/officeDocument/2006/relationships/image" Target="../media/image7.tiff"/><Relationship Id="rId10" Type="http://schemas.openxmlformats.org/officeDocument/2006/relationships/image" Target="../media/image12.jpeg"/><Relationship Id="rId4" Type="http://schemas.openxmlformats.org/officeDocument/2006/relationships/image" Target="../media/image6.tiff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4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50.png"/><Relationship Id="rId18" Type="http://schemas.openxmlformats.org/officeDocument/2006/relationships/image" Target="../media/image76.png"/><Relationship Id="rId26" Type="http://schemas.openxmlformats.org/officeDocument/2006/relationships/image" Target="../media/image83.png"/><Relationship Id="rId3" Type="http://schemas.openxmlformats.org/officeDocument/2006/relationships/image" Target="../media/image14.png"/><Relationship Id="rId21" Type="http://schemas.openxmlformats.org/officeDocument/2006/relationships/image" Target="../media/image78.png"/><Relationship Id="rId7" Type="http://schemas.openxmlformats.org/officeDocument/2006/relationships/image" Target="../media/image68.png"/><Relationship Id="rId12" Type="http://schemas.openxmlformats.org/officeDocument/2006/relationships/image" Target="../media/image49.png"/><Relationship Id="rId17" Type="http://schemas.openxmlformats.org/officeDocument/2006/relationships/image" Target="../media/image75.png"/><Relationship Id="rId25" Type="http://schemas.openxmlformats.org/officeDocument/2006/relationships/image" Target="../media/image82.png"/><Relationship Id="rId2" Type="http://schemas.openxmlformats.org/officeDocument/2006/relationships/image" Target="../media/image40.png"/><Relationship Id="rId16" Type="http://schemas.openxmlformats.org/officeDocument/2006/relationships/image" Target="../media/image7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1.png"/><Relationship Id="rId5" Type="http://schemas.openxmlformats.org/officeDocument/2006/relationships/image" Target="../media/image66.png"/><Relationship Id="rId15" Type="http://schemas.openxmlformats.org/officeDocument/2006/relationships/image" Target="../media/image73.png"/><Relationship Id="rId23" Type="http://schemas.openxmlformats.org/officeDocument/2006/relationships/image" Target="../media/image80.png"/><Relationship Id="rId10" Type="http://schemas.openxmlformats.org/officeDocument/2006/relationships/image" Target="../media/image71.png"/><Relationship Id="rId19" Type="http://schemas.openxmlformats.org/officeDocument/2006/relationships/image" Target="../media/image57.png"/><Relationship Id="rId4" Type="http://schemas.openxmlformats.org/officeDocument/2006/relationships/image" Target="../media/image15.png"/><Relationship Id="rId9" Type="http://schemas.openxmlformats.org/officeDocument/2006/relationships/image" Target="../media/image70.png"/><Relationship Id="rId14" Type="http://schemas.openxmlformats.org/officeDocument/2006/relationships/image" Target="../media/image52.png"/><Relationship Id="rId22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4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84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4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85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18:</a:t>
            </a:r>
            <a:br>
              <a:rPr lang="en-US" dirty="0"/>
            </a:br>
            <a:r>
              <a:rPr lang="en-US" dirty="0"/>
              <a:t>Max Flow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1215-A510-E738-36DD-79227ABE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2EC1-433F-62B7-346D-999C6188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45518-392E-A2A5-C8AA-0E429BAD0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to create a flow network</a:t>
                </a:r>
              </a:p>
              <a:p>
                <a:pPr lvl="1"/>
                <a:r>
                  <a:rPr lang="en-US" dirty="0"/>
                  <a:t>Add/remove any edges/nodes as needed</a:t>
                </a:r>
              </a:p>
              <a:p>
                <a:pPr lvl="2"/>
                <a:r>
                  <a:rPr lang="en-US" dirty="0"/>
                  <a:t>Make each edge directed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Draw an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each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Draw an edge from each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Identify a source/sink</a:t>
                </a:r>
              </a:p>
              <a:p>
                <a:pPr lvl="2"/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the source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 sink</a:t>
                </a:r>
              </a:p>
              <a:p>
                <a:pPr lvl="1"/>
                <a:r>
                  <a:rPr lang="en-US" dirty="0"/>
                  <a:t>Give capacities to each edge</a:t>
                </a:r>
              </a:p>
              <a:p>
                <a:pPr lvl="2"/>
                <a:r>
                  <a:rPr lang="en-US" dirty="0"/>
                  <a:t>Give each edge capacity 1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45518-392E-A2A5-C8AA-0E429BAD0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BC4E80F-81E3-F046-3BB9-2AF3FA901ED8}"/>
              </a:ext>
            </a:extLst>
          </p:cNvPr>
          <p:cNvGrpSpPr/>
          <p:nvPr/>
        </p:nvGrpSpPr>
        <p:grpSpPr>
          <a:xfrm>
            <a:off x="5718433" y="2344610"/>
            <a:ext cx="6400710" cy="4351338"/>
            <a:chOff x="6321938" y="2839892"/>
            <a:chExt cx="5107238" cy="34720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885838-EF34-58AB-616B-522A7512E5A1}"/>
                </a:ext>
              </a:extLst>
            </p:cNvPr>
            <p:cNvGrpSpPr/>
            <p:nvPr/>
          </p:nvGrpSpPr>
          <p:grpSpPr>
            <a:xfrm>
              <a:off x="7416887" y="2839892"/>
              <a:ext cx="3075622" cy="3472008"/>
              <a:chOff x="3805469" y="1775728"/>
              <a:chExt cx="4099960" cy="49751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09C6684-A868-5377-8994-4C39A9AF4E2B}"/>
                  </a:ext>
                </a:extLst>
              </p:cNvPr>
              <p:cNvGrpSpPr/>
              <p:nvPr/>
            </p:nvGrpSpPr>
            <p:grpSpPr>
              <a:xfrm>
                <a:off x="4916800" y="1775728"/>
                <a:ext cx="2988629" cy="4845861"/>
                <a:chOff x="4632124" y="1053974"/>
                <a:chExt cx="3497453" cy="567088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D431FCE-74DD-AE54-5671-D06A04A4A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8825" y="1630676"/>
                  <a:ext cx="2293428" cy="3283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72F26C9-623B-A8F1-1AF9-3547333720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1309" y="1745442"/>
                  <a:ext cx="2466043" cy="43531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C653638-6D61-322A-5CB4-3DB30C640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6457" y="1817889"/>
                  <a:ext cx="2159201" cy="151197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BE35759-B49E-351B-B1DA-CE9CA9645D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32124" y="3337405"/>
                  <a:ext cx="2535227" cy="6641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E4285EE-6A65-9A77-588F-3FB73B7C8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6617" y="3362534"/>
                  <a:ext cx="2421549" cy="1223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7565EA3-55B2-244E-3B84-DEB09F001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1309" y="4825871"/>
                  <a:ext cx="2349844" cy="1260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4F499D1-BAF0-5557-707B-EA70475FD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91299" y="2024916"/>
                  <a:ext cx="2108234" cy="27474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73C2F4E-0DC9-A4C0-33DB-EE47B7CDC1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2124" y="3672975"/>
                  <a:ext cx="2491936" cy="27414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6B794A2-0A29-4150-FC78-EDB7214C26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44258" y="2368554"/>
                  <a:ext cx="2330260" cy="386127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DC0E192D-9120-959E-5754-65CA2719B4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53252" y="4122317"/>
                  <a:ext cx="945213" cy="126028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08E8316F-F536-B6E5-8DB1-BA178C7170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88199" y="2800573"/>
                  <a:ext cx="804333" cy="120650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CB4B2AB5-455B-A184-67B2-887349B79F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051153" y="1053974"/>
                  <a:ext cx="1078424" cy="162302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5C5A93-508C-EDA1-16AE-1B0DBD436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14115" y="5548524"/>
                  <a:ext cx="952500" cy="117633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2" descr="Brett Wortzman">
                <a:extLst>
                  <a:ext uri="{FF2B5EF4-FFF2-40B4-BE49-F238E27FC236}">
                    <a16:creationId xmlns:a16="http://schemas.microsoft.com/office/drawing/2014/main" id="{0159D235-2B28-65D4-0877-A9A0A03DE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390" y="1854336"/>
                <a:ext cx="992187" cy="991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Portrait of Paul Beame">
                <a:extLst>
                  <a:ext uri="{FF2B5EF4-FFF2-40B4-BE49-F238E27FC236}">
                    <a16:creationId xmlns:a16="http://schemas.microsoft.com/office/drawing/2014/main" id="{1D8F8612-8B34-9B52-4C22-793B14401D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624" y="3149528"/>
                <a:ext cx="839773" cy="1049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A7AF5342-6D03-970A-3AFB-178E24E036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949" y="4519587"/>
                <a:ext cx="1121925" cy="90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E1DDA00B-B656-026B-9A82-0E3121CDF9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469" y="5675034"/>
                <a:ext cx="1149351" cy="107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57B1C77C-741A-806C-ACF1-104EB27655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57B1C77C-741A-806C-ACF1-104EB27655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00EB1FB-FB49-3DAC-558A-44051C9DFD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00EB1FB-FB49-3DAC-558A-44051C9D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E89FF38-DB57-1443-16A8-B2C0A6A9FCBF}"/>
                </a:ext>
              </a:extLst>
            </p:cNvPr>
            <p:cNvCxnSpPr>
              <a:cxnSpLocks/>
              <a:stCxn id="23" idx="7"/>
              <a:endCxn id="6" idx="1"/>
            </p:cNvCxnSpPr>
            <p:nvPr/>
          </p:nvCxnSpPr>
          <p:spPr>
            <a:xfrm flipV="1">
              <a:off x="6618223" y="3240876"/>
              <a:ext cx="965140" cy="113062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FF2E29-2F06-B2F9-4425-628ECAF08C2E}"/>
                </a:ext>
              </a:extLst>
            </p:cNvPr>
            <p:cNvCxnSpPr>
              <a:cxnSpLocks/>
              <a:stCxn id="23" idx="6"/>
              <a:endCxn id="7" idx="1"/>
            </p:cNvCxnSpPr>
            <p:nvPr/>
          </p:nvCxnSpPr>
          <p:spPr>
            <a:xfrm flipV="1">
              <a:off x="6669057" y="4164899"/>
              <a:ext cx="1003751" cy="3301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8F5758-DE43-E66B-D880-49D200EFF6E4}"/>
                </a:ext>
              </a:extLst>
            </p:cNvPr>
            <p:cNvCxnSpPr>
              <a:cxnSpLocks/>
              <a:stCxn id="23" idx="5"/>
              <a:endCxn id="8" idx="1"/>
            </p:cNvCxnSpPr>
            <p:nvPr/>
          </p:nvCxnSpPr>
          <p:spPr>
            <a:xfrm>
              <a:off x="6618223" y="4618500"/>
              <a:ext cx="874040" cy="45204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0B281B-544F-AE9B-8722-C041B6CD0BC1}"/>
                </a:ext>
              </a:extLst>
            </p:cNvPr>
            <p:cNvCxnSpPr>
              <a:cxnSpLocks/>
              <a:stCxn id="23" idx="4"/>
              <a:endCxn id="9" idx="1"/>
            </p:cNvCxnSpPr>
            <p:nvPr/>
          </p:nvCxnSpPr>
          <p:spPr>
            <a:xfrm>
              <a:off x="6495498" y="4669656"/>
              <a:ext cx="921389" cy="126683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35895DD-6275-450F-6953-10A6F4B014F3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61DE86-0A7E-E5CA-6E92-E839E6EEFF18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10404660" y="4241192"/>
              <a:ext cx="728231" cy="21677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8F5955B-2F4B-9A63-4710-BB1A1331F165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10472565" y="4704971"/>
              <a:ext cx="660326" cy="34046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27AF4E-BF0A-6361-9560-8B104AC6DE13}"/>
                </a:ext>
              </a:extLst>
            </p:cNvPr>
            <p:cNvCxnSpPr>
              <a:cxnSpLocks/>
              <a:stCxn id="22" idx="3"/>
              <a:endCxn id="24" idx="4"/>
            </p:cNvCxnSpPr>
            <p:nvPr/>
          </p:nvCxnSpPr>
          <p:spPr>
            <a:xfrm flipV="1">
              <a:off x="10452149" y="4756127"/>
              <a:ext cx="803468" cy="111477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458C6EA-0535-6F6A-4B9B-4FDE958F845B}"/>
              </a:ext>
            </a:extLst>
          </p:cNvPr>
          <p:cNvSpPr txBox="1"/>
          <p:nvPr/>
        </p:nvSpPr>
        <p:spPr>
          <a:xfrm>
            <a:off x="6544966" y="344507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24DC2B-F30F-8FAE-051F-4CFB6D23EDCC}"/>
              </a:ext>
            </a:extLst>
          </p:cNvPr>
          <p:cNvSpPr txBox="1"/>
          <p:nvPr/>
        </p:nvSpPr>
        <p:spPr>
          <a:xfrm>
            <a:off x="6742829" y="393446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95AA5E-D28B-7FE8-C901-24B506C34168}"/>
              </a:ext>
            </a:extLst>
          </p:cNvPr>
          <p:cNvSpPr txBox="1"/>
          <p:nvPr/>
        </p:nvSpPr>
        <p:spPr>
          <a:xfrm>
            <a:off x="6543030" y="465872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DC8C58-5CF8-7DD2-69CD-ABD3D70F6F5F}"/>
              </a:ext>
            </a:extLst>
          </p:cNvPr>
          <p:cNvSpPr txBox="1"/>
          <p:nvPr/>
        </p:nvSpPr>
        <p:spPr>
          <a:xfrm>
            <a:off x="6365716" y="538564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A14DD4-BA88-CD9F-7C1E-A07842D7B362}"/>
              </a:ext>
            </a:extLst>
          </p:cNvPr>
          <p:cNvSpPr txBox="1"/>
          <p:nvPr/>
        </p:nvSpPr>
        <p:spPr>
          <a:xfrm>
            <a:off x="8852182" y="25173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07927E-1640-31F2-9EC1-0A0D6CE79597}"/>
              </a:ext>
            </a:extLst>
          </p:cNvPr>
          <p:cNvSpPr txBox="1"/>
          <p:nvPr/>
        </p:nvSpPr>
        <p:spPr>
          <a:xfrm>
            <a:off x="8408103" y="305698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C5F23B-D9AE-5D88-35BF-183DBE0D6966}"/>
              </a:ext>
            </a:extLst>
          </p:cNvPr>
          <p:cNvSpPr txBox="1"/>
          <p:nvPr/>
        </p:nvSpPr>
        <p:spPr>
          <a:xfrm>
            <a:off x="9095889" y="31497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BFADCC-DCE8-1CD5-0F1B-DAE02395395C}"/>
              </a:ext>
            </a:extLst>
          </p:cNvPr>
          <p:cNvSpPr txBox="1"/>
          <p:nvPr/>
        </p:nvSpPr>
        <p:spPr>
          <a:xfrm>
            <a:off x="9186467" y="346900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598434-7F9F-E608-C6E6-E1B4CC18288E}"/>
              </a:ext>
            </a:extLst>
          </p:cNvPr>
          <p:cNvSpPr txBox="1"/>
          <p:nvPr/>
        </p:nvSpPr>
        <p:spPr>
          <a:xfrm>
            <a:off x="9634857" y="351419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A4BDD5-E537-C9EF-AFDE-0C86DE260D74}"/>
              </a:ext>
            </a:extLst>
          </p:cNvPr>
          <p:cNvSpPr txBox="1"/>
          <p:nvPr/>
        </p:nvSpPr>
        <p:spPr>
          <a:xfrm>
            <a:off x="8479413" y="383431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6AEFB81-91A1-8DF9-A15E-82D93FBFE262}"/>
              </a:ext>
            </a:extLst>
          </p:cNvPr>
          <p:cNvSpPr txBox="1"/>
          <p:nvPr/>
        </p:nvSpPr>
        <p:spPr>
          <a:xfrm>
            <a:off x="8384645" y="418120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2045C9-ADE6-2142-81D0-5943151F1677}"/>
              </a:ext>
            </a:extLst>
          </p:cNvPr>
          <p:cNvSpPr txBox="1"/>
          <p:nvPr/>
        </p:nvSpPr>
        <p:spPr>
          <a:xfrm>
            <a:off x="8419401" y="458495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39E973A-F442-9B88-167B-7846F44DE9FE}"/>
              </a:ext>
            </a:extLst>
          </p:cNvPr>
          <p:cNvSpPr txBox="1"/>
          <p:nvPr/>
        </p:nvSpPr>
        <p:spPr>
          <a:xfrm>
            <a:off x="8381506" y="495190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C3D4015-029F-2047-4F43-27418226EAC2}"/>
              </a:ext>
            </a:extLst>
          </p:cNvPr>
          <p:cNvSpPr txBox="1"/>
          <p:nvPr/>
        </p:nvSpPr>
        <p:spPr>
          <a:xfrm>
            <a:off x="8701339" y="547839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EEF94C-4A24-275F-B3F4-934B3D03D597}"/>
              </a:ext>
            </a:extLst>
          </p:cNvPr>
          <p:cNvSpPr txBox="1"/>
          <p:nvPr/>
        </p:nvSpPr>
        <p:spPr>
          <a:xfrm>
            <a:off x="11198818" y="333895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F521728-5AB2-28FA-0106-B1131DE217DE}"/>
              </a:ext>
            </a:extLst>
          </p:cNvPr>
          <p:cNvSpPr txBox="1"/>
          <p:nvPr/>
        </p:nvSpPr>
        <p:spPr>
          <a:xfrm>
            <a:off x="11099178" y="39898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4422166-52B1-465C-740B-E8F4B7C1659B}"/>
              </a:ext>
            </a:extLst>
          </p:cNvPr>
          <p:cNvSpPr txBox="1"/>
          <p:nvPr/>
        </p:nvSpPr>
        <p:spPr>
          <a:xfrm>
            <a:off x="11146581" y="470089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30F210-6A77-3437-252E-73DC2B46DF1E}"/>
              </a:ext>
            </a:extLst>
          </p:cNvPr>
          <p:cNvSpPr txBox="1"/>
          <p:nvPr/>
        </p:nvSpPr>
        <p:spPr>
          <a:xfrm>
            <a:off x="11291342" y="519946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36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C3A4-E2AE-ACDA-7199-9804B9C5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CA2-86BE-9FC6-67C1-63B85D67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29014-4EF6-9AFB-6F11-96D8B708A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Next, run Edmonds-Karp</a:t>
                </a:r>
              </a:p>
              <a:p>
                <a:r>
                  <a:rPr lang="en-US" dirty="0"/>
                  <a:t>Use the answer to select a Matching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-to-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edges with flow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Running Time:</a:t>
                </a:r>
              </a:p>
              <a:p>
                <a:pPr lvl="1"/>
                <a:r>
                  <a:rPr lang="en-US" dirty="0"/>
                  <a:t>Constructing the graph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Running Edmonds-Karp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Overall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29014-4EF6-9AFB-6F11-96D8B708A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4E6D7B86-BC03-FEA0-F531-6D8CB238674E}"/>
              </a:ext>
            </a:extLst>
          </p:cNvPr>
          <p:cNvGrpSpPr/>
          <p:nvPr/>
        </p:nvGrpSpPr>
        <p:grpSpPr>
          <a:xfrm>
            <a:off x="5718433" y="2344610"/>
            <a:ext cx="6400710" cy="4351338"/>
            <a:chOff x="6321938" y="2839892"/>
            <a:chExt cx="5107238" cy="34720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0B5B5B-6871-402E-9FD8-2B5BD09B9D48}"/>
                </a:ext>
              </a:extLst>
            </p:cNvPr>
            <p:cNvGrpSpPr/>
            <p:nvPr/>
          </p:nvGrpSpPr>
          <p:grpSpPr>
            <a:xfrm>
              <a:off x="7416887" y="2839892"/>
              <a:ext cx="3075622" cy="3472008"/>
              <a:chOff x="3805469" y="1775728"/>
              <a:chExt cx="4099960" cy="49751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EB5CA0B-A755-3E8B-3A87-629707382F30}"/>
                  </a:ext>
                </a:extLst>
              </p:cNvPr>
              <p:cNvGrpSpPr/>
              <p:nvPr/>
            </p:nvGrpSpPr>
            <p:grpSpPr>
              <a:xfrm>
                <a:off x="4916800" y="1775728"/>
                <a:ext cx="2988629" cy="4845861"/>
                <a:chOff x="4632124" y="1053974"/>
                <a:chExt cx="3497453" cy="567088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EDA07E1D-2F39-9AF4-D5EE-A345F13AA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8825" y="1630676"/>
                  <a:ext cx="2293428" cy="3283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66C2D707-A2CE-5114-1320-6296240E7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1309" y="1745442"/>
                  <a:ext cx="2466043" cy="435315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73770C7-6F4B-E42B-FA6E-DE2FC03C11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6457" y="1817889"/>
                  <a:ext cx="2159201" cy="151197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F9B6D8E-108B-CACE-AA7D-21814884F4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32124" y="3337405"/>
                  <a:ext cx="2535227" cy="6641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6596974-870A-4349-8F6B-26ABE55808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6617" y="3362534"/>
                  <a:ext cx="2421549" cy="1223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FE59FAA-2759-D5CE-32B9-01F7453EF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1309" y="4825871"/>
                  <a:ext cx="2349844" cy="1260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6A4510A1-BCA1-CF1E-8A0D-49D7C8D36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91299" y="2024916"/>
                  <a:ext cx="2108234" cy="27474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829DCAF-4C81-835A-C8CE-C45F633FF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2124" y="3672975"/>
                  <a:ext cx="2491936" cy="27414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B7FE5E92-3310-5EE4-4EE7-D2CD2673E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44258" y="2368554"/>
                  <a:ext cx="2330260" cy="386127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E3F877CD-4312-CB08-A8F3-1EAF794860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53252" y="4122317"/>
                  <a:ext cx="945213" cy="126028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008B62B-7701-50B7-D304-533FADF600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88199" y="2800573"/>
                  <a:ext cx="804333" cy="120650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EC8DD0C-8756-0E7B-EFB1-53D829EA7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051153" y="1053974"/>
                  <a:ext cx="1078424" cy="162302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8AB7DE8F-5BFD-1DBE-340D-4FEBEFF3E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14115" y="5548524"/>
                  <a:ext cx="952500" cy="117633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2" descr="Brett Wortzman">
                <a:extLst>
                  <a:ext uri="{FF2B5EF4-FFF2-40B4-BE49-F238E27FC236}">
                    <a16:creationId xmlns:a16="http://schemas.microsoft.com/office/drawing/2014/main" id="{8D895FA0-8FA1-BB45-3B16-A6DE5B2FA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390" y="1854336"/>
                <a:ext cx="992187" cy="991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Portrait of Paul Beame">
                <a:extLst>
                  <a:ext uri="{FF2B5EF4-FFF2-40B4-BE49-F238E27FC236}">
                    <a16:creationId xmlns:a16="http://schemas.microsoft.com/office/drawing/2014/main" id="{7D6129F3-2459-DEA1-6122-512C8EAE1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624" y="3149528"/>
                <a:ext cx="839773" cy="1049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A3109FF0-10F7-49C8-6768-B07DAF8A5E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949" y="4519587"/>
                <a:ext cx="1121925" cy="90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D9BCC52D-84DB-3AE4-D73B-644F57A65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469" y="5675034"/>
                <a:ext cx="1149351" cy="107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13811B34-9312-C345-84CB-F8C913E4BD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13811B34-9312-C345-84CB-F8C913E4B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B93FF80-BD18-BF52-436F-448798B682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B93FF80-BD18-BF52-436F-448798B68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F99C026-87B7-280D-8DF2-7BEA563BD175}"/>
                </a:ext>
              </a:extLst>
            </p:cNvPr>
            <p:cNvCxnSpPr>
              <a:cxnSpLocks/>
              <a:stCxn id="23" idx="7"/>
              <a:endCxn id="6" idx="1"/>
            </p:cNvCxnSpPr>
            <p:nvPr/>
          </p:nvCxnSpPr>
          <p:spPr>
            <a:xfrm flipV="1">
              <a:off x="6618223" y="3240876"/>
              <a:ext cx="965140" cy="113062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AD13E6-83EE-76DC-F829-2A208805051A}"/>
                </a:ext>
              </a:extLst>
            </p:cNvPr>
            <p:cNvCxnSpPr>
              <a:cxnSpLocks/>
              <a:stCxn id="23" idx="6"/>
              <a:endCxn id="7" idx="1"/>
            </p:cNvCxnSpPr>
            <p:nvPr/>
          </p:nvCxnSpPr>
          <p:spPr>
            <a:xfrm flipV="1">
              <a:off x="6669057" y="4164899"/>
              <a:ext cx="1003751" cy="33010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387659F-4114-9DBF-35D7-AC655C4B989C}"/>
                </a:ext>
              </a:extLst>
            </p:cNvPr>
            <p:cNvCxnSpPr>
              <a:cxnSpLocks/>
              <a:stCxn id="23" idx="5"/>
              <a:endCxn id="8" idx="1"/>
            </p:cNvCxnSpPr>
            <p:nvPr/>
          </p:nvCxnSpPr>
          <p:spPr>
            <a:xfrm>
              <a:off x="6618223" y="4618500"/>
              <a:ext cx="874040" cy="452047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C79E0A4-6F0B-2929-FB7D-C736365EABD1}"/>
                </a:ext>
              </a:extLst>
            </p:cNvPr>
            <p:cNvCxnSpPr>
              <a:cxnSpLocks/>
              <a:stCxn id="23" idx="4"/>
              <a:endCxn id="9" idx="1"/>
            </p:cNvCxnSpPr>
            <p:nvPr/>
          </p:nvCxnSpPr>
          <p:spPr>
            <a:xfrm>
              <a:off x="6495498" y="4669656"/>
              <a:ext cx="921389" cy="126683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49CBCB-50DE-753A-F7F4-584F17BC2075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368A257-DCCD-AF71-5632-20951F6C2A88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10404660" y="4241192"/>
              <a:ext cx="728231" cy="21677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B58C894-F1CA-E983-3851-6FF5E5FDB2EC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10472565" y="4704971"/>
              <a:ext cx="660326" cy="34046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BE5955-8FDE-7F6A-91B5-67EACD23D7BD}"/>
                </a:ext>
              </a:extLst>
            </p:cNvPr>
            <p:cNvCxnSpPr>
              <a:cxnSpLocks/>
              <a:stCxn id="22" idx="3"/>
              <a:endCxn id="24" idx="4"/>
            </p:cNvCxnSpPr>
            <p:nvPr/>
          </p:nvCxnSpPr>
          <p:spPr>
            <a:xfrm flipV="1">
              <a:off x="10452149" y="4756127"/>
              <a:ext cx="803468" cy="111477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6FA4F97-CA0E-07BA-CBC9-50831BC88C3A}"/>
              </a:ext>
            </a:extLst>
          </p:cNvPr>
          <p:cNvSpPr txBox="1"/>
          <p:nvPr/>
        </p:nvSpPr>
        <p:spPr>
          <a:xfrm>
            <a:off x="6544966" y="344507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4BCA7A-4671-9B16-051A-0DD104F13815}"/>
              </a:ext>
            </a:extLst>
          </p:cNvPr>
          <p:cNvSpPr txBox="1"/>
          <p:nvPr/>
        </p:nvSpPr>
        <p:spPr>
          <a:xfrm>
            <a:off x="6742829" y="393446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4742E6A-9CC1-5B1A-8021-449C5718F36D}"/>
              </a:ext>
            </a:extLst>
          </p:cNvPr>
          <p:cNvSpPr txBox="1"/>
          <p:nvPr/>
        </p:nvSpPr>
        <p:spPr>
          <a:xfrm>
            <a:off x="6543030" y="4658723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537EF8-2CFC-CA7A-240C-7AB99F07E5C0}"/>
              </a:ext>
            </a:extLst>
          </p:cNvPr>
          <p:cNvSpPr txBox="1"/>
          <p:nvPr/>
        </p:nvSpPr>
        <p:spPr>
          <a:xfrm>
            <a:off x="6365716" y="538564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8B19FD-7DA4-2138-B25B-761D0D783E75}"/>
              </a:ext>
            </a:extLst>
          </p:cNvPr>
          <p:cNvSpPr txBox="1"/>
          <p:nvPr/>
        </p:nvSpPr>
        <p:spPr>
          <a:xfrm>
            <a:off x="8852182" y="25173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ACD50D-C62A-967D-586E-17490811A095}"/>
              </a:ext>
            </a:extLst>
          </p:cNvPr>
          <p:cNvSpPr txBox="1"/>
          <p:nvPr/>
        </p:nvSpPr>
        <p:spPr>
          <a:xfrm>
            <a:off x="8408103" y="305698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4FB4FD-C37A-38EA-222F-7FD9361CCE90}"/>
              </a:ext>
            </a:extLst>
          </p:cNvPr>
          <p:cNvSpPr txBox="1"/>
          <p:nvPr/>
        </p:nvSpPr>
        <p:spPr>
          <a:xfrm>
            <a:off x="9095889" y="31497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CD9038-9BA3-7628-B229-3F09C6B37DB7}"/>
              </a:ext>
            </a:extLst>
          </p:cNvPr>
          <p:cNvSpPr txBox="1"/>
          <p:nvPr/>
        </p:nvSpPr>
        <p:spPr>
          <a:xfrm>
            <a:off x="9186467" y="346900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AB0AE2-DEBA-2311-7ED5-E048CA99A03F}"/>
              </a:ext>
            </a:extLst>
          </p:cNvPr>
          <p:cNvSpPr txBox="1"/>
          <p:nvPr/>
        </p:nvSpPr>
        <p:spPr>
          <a:xfrm>
            <a:off x="9634857" y="3514190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B4AA16-5C85-DF06-01A3-9E732C4AEEB8}"/>
              </a:ext>
            </a:extLst>
          </p:cNvPr>
          <p:cNvSpPr txBox="1"/>
          <p:nvPr/>
        </p:nvSpPr>
        <p:spPr>
          <a:xfrm>
            <a:off x="8433693" y="383431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1A2FCD-06BB-E646-0D00-AA6B770C9A76}"/>
              </a:ext>
            </a:extLst>
          </p:cNvPr>
          <p:cNvSpPr txBox="1"/>
          <p:nvPr/>
        </p:nvSpPr>
        <p:spPr>
          <a:xfrm>
            <a:off x="8384645" y="418120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BC555FB-0292-8D50-1BEF-B9D3EB8A50BF}"/>
              </a:ext>
            </a:extLst>
          </p:cNvPr>
          <p:cNvSpPr txBox="1"/>
          <p:nvPr/>
        </p:nvSpPr>
        <p:spPr>
          <a:xfrm>
            <a:off x="8419401" y="458495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CFEAD6-9928-8685-88B1-7E5B35CCDB6B}"/>
              </a:ext>
            </a:extLst>
          </p:cNvPr>
          <p:cNvSpPr txBox="1"/>
          <p:nvPr/>
        </p:nvSpPr>
        <p:spPr>
          <a:xfrm>
            <a:off x="8334399" y="4970776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FF2A8D-D6AA-5347-D558-6451C27DA21D}"/>
              </a:ext>
            </a:extLst>
          </p:cNvPr>
          <p:cNvSpPr txBox="1"/>
          <p:nvPr/>
        </p:nvSpPr>
        <p:spPr>
          <a:xfrm>
            <a:off x="8701339" y="547839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4DEE1EE-B41C-5E2B-4931-8E47AEB60365}"/>
              </a:ext>
            </a:extLst>
          </p:cNvPr>
          <p:cNvSpPr txBox="1"/>
          <p:nvPr/>
        </p:nvSpPr>
        <p:spPr>
          <a:xfrm>
            <a:off x="11198818" y="333895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7503E0-3402-8A21-4145-A00A96BBEBA1}"/>
              </a:ext>
            </a:extLst>
          </p:cNvPr>
          <p:cNvSpPr txBox="1"/>
          <p:nvPr/>
        </p:nvSpPr>
        <p:spPr>
          <a:xfrm>
            <a:off x="11099178" y="3989849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323EA4-340E-A466-4926-87862D5D73F1}"/>
              </a:ext>
            </a:extLst>
          </p:cNvPr>
          <p:cNvSpPr txBox="1"/>
          <p:nvPr/>
        </p:nvSpPr>
        <p:spPr>
          <a:xfrm>
            <a:off x="11146581" y="4700897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B41F417-8E14-B93D-13A6-E21DAC189160}"/>
              </a:ext>
            </a:extLst>
          </p:cNvPr>
          <p:cNvSpPr txBox="1"/>
          <p:nvPr/>
        </p:nvSpPr>
        <p:spPr>
          <a:xfrm>
            <a:off x="11291342" y="519946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12807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202E-5CFC-125E-15CA-0BA8D598E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6422-9645-076D-9566-48AD6819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3509-6E04-9B28-B2E7-769BEBA80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4000" y="749808"/>
                <a:ext cx="6294288" cy="61081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Valid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answer</a:t>
                </a:r>
              </a:p>
              <a:p>
                <a:pPr lvl="1"/>
                <a:r>
                  <a:rPr lang="en-US" dirty="0"/>
                  <a:t>Need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 valid match</a:t>
                </a:r>
              </a:p>
              <a:p>
                <a:pPr lvl="1"/>
                <a:r>
                  <a:rPr lang="en-US" dirty="0"/>
                  <a:t>Requirement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Requirement 2: each node is part of at most one match</a:t>
                </a:r>
              </a:p>
              <a:p>
                <a:pPr lvl="2"/>
                <a:r>
                  <a:rPr lang="en-US" dirty="0"/>
                  <a:t>No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adjacent to more than one edge because the capacity of the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1</a:t>
                </a:r>
              </a:p>
              <a:p>
                <a:pPr lvl="2"/>
                <a:r>
                  <a:rPr lang="en-US" dirty="0"/>
                  <a:t>No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adjacent to more than one edge because the capacity of the edge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1</a:t>
                </a:r>
              </a:p>
              <a:p>
                <a:r>
                  <a:rPr lang="en-US" dirty="0"/>
                  <a:t>Valid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flow</a:t>
                </a:r>
              </a:p>
              <a:p>
                <a:pPr lvl="1"/>
                <a:r>
                  <a:rPr lang="en-US" dirty="0"/>
                  <a:t>Any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enables a flow with value equal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Idea: “reverse” the construction to derive a flow from the match</a:t>
                </a:r>
              </a:p>
              <a:p>
                <a:pPr lvl="2"/>
                <a:r>
                  <a:rPr lang="en-US" dirty="0"/>
                  <a:t>For each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assign flow across that edge, then add flow incoming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endpoint and outgoing form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endpoint</a:t>
                </a:r>
              </a:p>
              <a:p>
                <a:pPr lvl="2"/>
                <a:r>
                  <a:rPr lang="en-US" dirty="0"/>
                  <a:t>This must be a valid flow because</a:t>
                </a:r>
              </a:p>
              <a:p>
                <a:pPr lvl="3"/>
                <a:r>
                  <a:rPr lang="en-US" dirty="0"/>
                  <a:t>No edge exceeds its capacity (we only assign 1 unit)</a:t>
                </a:r>
              </a:p>
              <a:p>
                <a:pPr lvl="3"/>
                <a:r>
                  <a:rPr lang="en-US" dirty="0"/>
                  <a:t>All nodes (except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net flow because each node is incident at most one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3509-6E04-9B28-B2E7-769BEBA80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000" y="749808"/>
                <a:ext cx="6294288" cy="6108192"/>
              </a:xfrm>
              <a:blipFill>
                <a:blip r:embed="rId2"/>
                <a:stretch>
                  <a:fillRect l="-1550" t="-1996" r="-581" b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BC012F4-241B-69BD-6351-A98A98F20470}"/>
              </a:ext>
            </a:extLst>
          </p:cNvPr>
          <p:cNvGrpSpPr/>
          <p:nvPr/>
        </p:nvGrpSpPr>
        <p:grpSpPr>
          <a:xfrm>
            <a:off x="5718433" y="2344610"/>
            <a:ext cx="6400710" cy="4351338"/>
            <a:chOff x="6321938" y="2839892"/>
            <a:chExt cx="5107238" cy="34720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CD648D-E9A4-B2DD-4D50-D19243BE78B8}"/>
                </a:ext>
              </a:extLst>
            </p:cNvPr>
            <p:cNvGrpSpPr/>
            <p:nvPr/>
          </p:nvGrpSpPr>
          <p:grpSpPr>
            <a:xfrm>
              <a:off x="7416887" y="2839892"/>
              <a:ext cx="3075622" cy="3472008"/>
              <a:chOff x="3805469" y="1775728"/>
              <a:chExt cx="4099960" cy="49751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565E346-173A-97C4-B5AD-8575A9BA0FBD}"/>
                  </a:ext>
                </a:extLst>
              </p:cNvPr>
              <p:cNvGrpSpPr/>
              <p:nvPr/>
            </p:nvGrpSpPr>
            <p:grpSpPr>
              <a:xfrm>
                <a:off x="4916800" y="1775728"/>
                <a:ext cx="2988629" cy="4845861"/>
                <a:chOff x="4632124" y="1053974"/>
                <a:chExt cx="3497453" cy="567088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3E567EA-2888-B066-206A-F76FCD324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8825" y="1630676"/>
                  <a:ext cx="2293428" cy="3283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1FC8743-D4F9-03C2-4B84-7E9AD196D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1309" y="1745442"/>
                  <a:ext cx="2466043" cy="435315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E195609-17D7-DA17-1EEE-3144D49D75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6457" y="1817889"/>
                  <a:ext cx="2159201" cy="151197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CC9512C-2D9D-44A6-8AA4-7C8E4FD6CA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32124" y="3337405"/>
                  <a:ext cx="2535227" cy="6641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8DDEAA2-F499-28D4-9DF2-5E265B6AB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6617" y="3362534"/>
                  <a:ext cx="2421549" cy="1223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D57F298-39B4-6EBB-8292-4DC0437D71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1309" y="4825871"/>
                  <a:ext cx="2349844" cy="1260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04F0AB5-8EB0-A80F-C57E-7164E3EB1E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91299" y="2024916"/>
                  <a:ext cx="2108234" cy="27474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70BA522-37D1-858D-530B-E189D1B757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2124" y="3672975"/>
                  <a:ext cx="2491936" cy="27414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F1D4594-A99D-D7A3-1B09-72F96D0E24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44258" y="2368554"/>
                  <a:ext cx="2330260" cy="386127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F5D911CA-1640-788A-4307-2676AA33A6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53252" y="4122317"/>
                  <a:ext cx="945213" cy="126028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0C3C9C23-0E55-F003-486B-1E8974145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88199" y="2800573"/>
                  <a:ext cx="804333" cy="120650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E4F3FB9-3DCB-18CA-487A-5E66E894D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051153" y="1053974"/>
                  <a:ext cx="1078424" cy="162302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74DDD88-E043-FC9D-AB8B-58655ED05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14115" y="5548524"/>
                  <a:ext cx="952500" cy="117633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2" descr="Brett Wortzman">
                <a:extLst>
                  <a:ext uri="{FF2B5EF4-FFF2-40B4-BE49-F238E27FC236}">
                    <a16:creationId xmlns:a16="http://schemas.microsoft.com/office/drawing/2014/main" id="{98E4ADE0-E454-4720-1C03-E6CE079A2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390" y="1854336"/>
                <a:ext cx="992187" cy="991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Portrait of Paul Beame">
                <a:extLst>
                  <a:ext uri="{FF2B5EF4-FFF2-40B4-BE49-F238E27FC236}">
                    <a16:creationId xmlns:a16="http://schemas.microsoft.com/office/drawing/2014/main" id="{E7613E68-B10D-76E0-0006-1D067C158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624" y="3149528"/>
                <a:ext cx="839773" cy="1049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1AC301A3-AA1D-EB83-858B-654F2FA233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949" y="4519587"/>
                <a:ext cx="1121925" cy="90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8CA650E8-C3A4-F880-EA41-4C5BE3F362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469" y="5675034"/>
                <a:ext cx="1149351" cy="107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3E67EE9E-3C8C-D72C-E233-6DEFCD4482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3E67EE9E-3C8C-D72C-E233-6DEFCD448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FBCFCCB9-26A9-BA91-BB7B-E6E867BE96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FBCFCCB9-26A9-BA91-BB7B-E6E867BE96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F5DADA0-5706-69EE-8C10-DA722DF82C60}"/>
                </a:ext>
              </a:extLst>
            </p:cNvPr>
            <p:cNvCxnSpPr>
              <a:cxnSpLocks/>
              <a:stCxn id="23" idx="7"/>
              <a:endCxn id="6" idx="1"/>
            </p:cNvCxnSpPr>
            <p:nvPr/>
          </p:nvCxnSpPr>
          <p:spPr>
            <a:xfrm flipV="1">
              <a:off x="6618223" y="3240876"/>
              <a:ext cx="965140" cy="113062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5D3801E-1435-B10A-DCCC-5F236005112A}"/>
                </a:ext>
              </a:extLst>
            </p:cNvPr>
            <p:cNvCxnSpPr>
              <a:cxnSpLocks/>
              <a:stCxn id="23" idx="6"/>
              <a:endCxn id="7" idx="1"/>
            </p:cNvCxnSpPr>
            <p:nvPr/>
          </p:nvCxnSpPr>
          <p:spPr>
            <a:xfrm flipV="1">
              <a:off x="6669057" y="4164899"/>
              <a:ext cx="1003751" cy="33010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C84FCD-5D5F-DB8C-4D9D-E2E5E3368C84}"/>
                </a:ext>
              </a:extLst>
            </p:cNvPr>
            <p:cNvCxnSpPr>
              <a:cxnSpLocks/>
              <a:stCxn id="23" idx="5"/>
              <a:endCxn id="8" idx="1"/>
            </p:cNvCxnSpPr>
            <p:nvPr/>
          </p:nvCxnSpPr>
          <p:spPr>
            <a:xfrm>
              <a:off x="6618223" y="4618500"/>
              <a:ext cx="874040" cy="452047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CB8C9F1-E270-6537-89AC-5D3B152900DB}"/>
                </a:ext>
              </a:extLst>
            </p:cNvPr>
            <p:cNvCxnSpPr>
              <a:cxnSpLocks/>
              <a:stCxn id="23" idx="4"/>
              <a:endCxn id="9" idx="1"/>
            </p:cNvCxnSpPr>
            <p:nvPr/>
          </p:nvCxnSpPr>
          <p:spPr>
            <a:xfrm>
              <a:off x="6495498" y="4669656"/>
              <a:ext cx="921389" cy="126683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0E41833-0D5A-EBBA-D817-D298D8A2D616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E7A0C8-DEBE-EC0A-FDD9-290AF3CE4734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10404660" y="4241192"/>
              <a:ext cx="728231" cy="21677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813212-6F36-C474-A59B-DA6BB4241B20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10472565" y="4704971"/>
              <a:ext cx="660326" cy="34046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3B60A1-0FEC-066A-D592-1B6DB6F0B884}"/>
                </a:ext>
              </a:extLst>
            </p:cNvPr>
            <p:cNvCxnSpPr>
              <a:cxnSpLocks/>
              <a:stCxn id="22" idx="3"/>
              <a:endCxn id="24" idx="4"/>
            </p:cNvCxnSpPr>
            <p:nvPr/>
          </p:nvCxnSpPr>
          <p:spPr>
            <a:xfrm flipV="1">
              <a:off x="10452149" y="4756127"/>
              <a:ext cx="803468" cy="111477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B8F4F64-2EBA-92E0-5C35-B65BDDB420EA}"/>
              </a:ext>
            </a:extLst>
          </p:cNvPr>
          <p:cNvSpPr txBox="1"/>
          <p:nvPr/>
        </p:nvSpPr>
        <p:spPr>
          <a:xfrm>
            <a:off x="6544966" y="344507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ECCB22-F182-A738-9789-DBDC3A188A9E}"/>
              </a:ext>
            </a:extLst>
          </p:cNvPr>
          <p:cNvSpPr txBox="1"/>
          <p:nvPr/>
        </p:nvSpPr>
        <p:spPr>
          <a:xfrm>
            <a:off x="6742829" y="393446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B483DF-900A-3346-0FA2-04C2E0E24392}"/>
              </a:ext>
            </a:extLst>
          </p:cNvPr>
          <p:cNvSpPr txBox="1"/>
          <p:nvPr/>
        </p:nvSpPr>
        <p:spPr>
          <a:xfrm>
            <a:off x="6543030" y="4658723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077F4D-84A2-8369-188C-9B93932D8F1D}"/>
              </a:ext>
            </a:extLst>
          </p:cNvPr>
          <p:cNvSpPr txBox="1"/>
          <p:nvPr/>
        </p:nvSpPr>
        <p:spPr>
          <a:xfrm>
            <a:off x="6365716" y="538564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4D7B54-7E59-DB41-D705-243BDBB46E3D}"/>
              </a:ext>
            </a:extLst>
          </p:cNvPr>
          <p:cNvSpPr txBox="1"/>
          <p:nvPr/>
        </p:nvSpPr>
        <p:spPr>
          <a:xfrm>
            <a:off x="8852182" y="25173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84BC64-2E7B-F76B-5280-94E864632564}"/>
              </a:ext>
            </a:extLst>
          </p:cNvPr>
          <p:cNvSpPr txBox="1"/>
          <p:nvPr/>
        </p:nvSpPr>
        <p:spPr>
          <a:xfrm>
            <a:off x="8408103" y="305698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EEE9D5-7D8C-B4BE-68FA-BD858AE76705}"/>
              </a:ext>
            </a:extLst>
          </p:cNvPr>
          <p:cNvSpPr txBox="1"/>
          <p:nvPr/>
        </p:nvSpPr>
        <p:spPr>
          <a:xfrm>
            <a:off x="9095889" y="31497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A7E1CF-202B-C28E-F9EF-9151D64BF02F}"/>
              </a:ext>
            </a:extLst>
          </p:cNvPr>
          <p:cNvSpPr txBox="1"/>
          <p:nvPr/>
        </p:nvSpPr>
        <p:spPr>
          <a:xfrm>
            <a:off x="9186467" y="346900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AD0224-234B-D19C-3EAE-D65456FB5813}"/>
              </a:ext>
            </a:extLst>
          </p:cNvPr>
          <p:cNvSpPr txBox="1"/>
          <p:nvPr/>
        </p:nvSpPr>
        <p:spPr>
          <a:xfrm>
            <a:off x="9634857" y="3514190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9F8A55-D096-AEC1-2858-5BB40DAB2438}"/>
              </a:ext>
            </a:extLst>
          </p:cNvPr>
          <p:cNvSpPr txBox="1"/>
          <p:nvPr/>
        </p:nvSpPr>
        <p:spPr>
          <a:xfrm>
            <a:off x="8433693" y="383431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F129B-F210-24DB-7D4C-81EA74A2BDF4}"/>
              </a:ext>
            </a:extLst>
          </p:cNvPr>
          <p:cNvSpPr txBox="1"/>
          <p:nvPr/>
        </p:nvSpPr>
        <p:spPr>
          <a:xfrm>
            <a:off x="8384645" y="418120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145364-1630-E533-A9DF-3FCD4D2367CC}"/>
              </a:ext>
            </a:extLst>
          </p:cNvPr>
          <p:cNvSpPr txBox="1"/>
          <p:nvPr/>
        </p:nvSpPr>
        <p:spPr>
          <a:xfrm>
            <a:off x="8419401" y="458495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C3F2FF-F403-1B04-1A66-53BF2CFAEC76}"/>
              </a:ext>
            </a:extLst>
          </p:cNvPr>
          <p:cNvSpPr txBox="1"/>
          <p:nvPr/>
        </p:nvSpPr>
        <p:spPr>
          <a:xfrm>
            <a:off x="8334399" y="4970776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236DF4-D34F-4D18-6AA8-BDEF98E1A1D4}"/>
              </a:ext>
            </a:extLst>
          </p:cNvPr>
          <p:cNvSpPr txBox="1"/>
          <p:nvPr/>
        </p:nvSpPr>
        <p:spPr>
          <a:xfrm>
            <a:off x="8701339" y="547839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DDA6456-BFAC-8D43-1FC8-51EDC63763DC}"/>
              </a:ext>
            </a:extLst>
          </p:cNvPr>
          <p:cNvSpPr txBox="1"/>
          <p:nvPr/>
        </p:nvSpPr>
        <p:spPr>
          <a:xfrm>
            <a:off x="11198818" y="333895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AFD58A-E46E-9378-61A3-5F816A459FA4}"/>
              </a:ext>
            </a:extLst>
          </p:cNvPr>
          <p:cNvSpPr txBox="1"/>
          <p:nvPr/>
        </p:nvSpPr>
        <p:spPr>
          <a:xfrm>
            <a:off x="11099178" y="3989849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18B1785-229C-5032-08CE-FD84AFFD9EE5}"/>
              </a:ext>
            </a:extLst>
          </p:cNvPr>
          <p:cNvSpPr txBox="1"/>
          <p:nvPr/>
        </p:nvSpPr>
        <p:spPr>
          <a:xfrm>
            <a:off x="11146581" y="4700897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7D91582-72E5-45D5-1FEB-0827459490AB}"/>
              </a:ext>
            </a:extLst>
          </p:cNvPr>
          <p:cNvSpPr txBox="1"/>
          <p:nvPr/>
        </p:nvSpPr>
        <p:spPr>
          <a:xfrm>
            <a:off x="11291342" y="519946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61026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4314" y="1521430"/>
                <a:ext cx="11563351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edge-disjoint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edge in common.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Edge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 			            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400" dirty="0"/>
                  <a:t> the maximum # of edge-disjoint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4314" y="1521430"/>
                <a:ext cx="11563351" cy="5200045"/>
              </a:xfrm>
              <a:blipFill>
                <a:blip r:embed="rId3"/>
                <a:stretch>
                  <a:fillRect l="-843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61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C09534-F151-4A0E-B05D-1533EC404540}"/>
              </a:ext>
            </a:extLst>
          </p:cNvPr>
          <p:cNvGrpSpPr>
            <a:grpSpLocks/>
          </p:cNvGrpSpPr>
          <p:nvPr/>
        </p:nvGrpSpPr>
        <p:grpSpPr>
          <a:xfrm>
            <a:off x="1463040" y="3429000"/>
            <a:ext cx="5303520" cy="2286000"/>
            <a:chOff x="2438401" y="3540126"/>
            <a:chExt cx="6784975" cy="2597150"/>
          </a:xfrm>
        </p:grpSpPr>
        <p:sp>
          <p:nvSpPr>
            <p:cNvPr id="451588" name="Oval 4"/>
            <p:cNvSpPr>
              <a:spLocks noChangeAspect="1" noChangeArrowheads="1"/>
            </p:cNvSpPr>
            <p:nvPr/>
          </p:nvSpPr>
          <p:spPr bwMode="auto">
            <a:xfrm>
              <a:off x="24384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451591" name="Oval 7"/>
            <p:cNvSpPr>
              <a:spLocks noChangeAspect="1" noChangeArrowheads="1"/>
            </p:cNvSpPr>
            <p:nvPr/>
          </p:nvSpPr>
          <p:spPr bwMode="auto">
            <a:xfrm>
              <a:off x="4572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451592" name="Oval 8"/>
            <p:cNvSpPr>
              <a:spLocks noChangeAspect="1" noChangeArrowheads="1"/>
            </p:cNvSpPr>
            <p:nvPr/>
          </p:nvSpPr>
          <p:spPr bwMode="auto">
            <a:xfrm>
              <a:off x="4572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451593" name="Oval 9"/>
            <p:cNvSpPr>
              <a:spLocks noChangeAspect="1" noChangeArrowheads="1"/>
            </p:cNvSpPr>
            <p:nvPr/>
          </p:nvSpPr>
          <p:spPr bwMode="auto">
            <a:xfrm>
              <a:off x="4572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c</a:t>
              </a:r>
            </a:p>
          </p:txBody>
        </p:sp>
        <p:cxnSp>
          <p:nvCxnSpPr>
            <p:cNvPr id="451596" name="AutoShape 12"/>
            <p:cNvCxnSpPr>
              <a:cxnSpLocks noChangeShapeType="1"/>
              <a:stCxn id="451588" idx="7"/>
              <a:endCxn id="451591" idx="3"/>
            </p:cNvCxnSpPr>
            <p:nvPr/>
          </p:nvCxnSpPr>
          <p:spPr bwMode="auto">
            <a:xfrm flipV="1">
              <a:off x="2668588" y="3770314"/>
              <a:ext cx="1943100" cy="917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7" name="AutoShape 13"/>
            <p:cNvCxnSpPr>
              <a:cxnSpLocks noChangeShapeType="1"/>
              <a:stCxn id="451588" idx="6"/>
              <a:endCxn id="451592" idx="2"/>
            </p:cNvCxnSpPr>
            <p:nvPr/>
          </p:nvCxnSpPr>
          <p:spPr bwMode="auto">
            <a:xfrm>
              <a:off x="2708276" y="4783138"/>
              <a:ext cx="18637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8" name="AutoShape 14"/>
            <p:cNvCxnSpPr>
              <a:cxnSpLocks noChangeShapeType="1"/>
              <a:stCxn id="451588" idx="5"/>
              <a:endCxn id="451593" idx="1"/>
            </p:cNvCxnSpPr>
            <p:nvPr/>
          </p:nvCxnSpPr>
          <p:spPr bwMode="auto">
            <a:xfrm>
              <a:off x="2668588" y="4878388"/>
              <a:ext cx="1943100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6" name="AutoShape 22"/>
            <p:cNvCxnSpPr>
              <a:cxnSpLocks noChangeShapeType="1"/>
              <a:stCxn id="451592" idx="4"/>
              <a:endCxn id="451593" idx="0"/>
            </p:cNvCxnSpPr>
            <p:nvPr/>
          </p:nvCxnSpPr>
          <p:spPr bwMode="auto">
            <a:xfrm>
              <a:off x="4706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8" name="AutoShape 24"/>
            <p:cNvCxnSpPr>
              <a:cxnSpLocks noChangeShapeType="1"/>
              <a:stCxn id="451592" idx="6"/>
              <a:endCxn id="451624" idx="1"/>
            </p:cNvCxnSpPr>
            <p:nvPr/>
          </p:nvCxnSpPr>
          <p:spPr bwMode="auto">
            <a:xfrm>
              <a:off x="4841876" y="4783138"/>
              <a:ext cx="2055813" cy="1123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9" name="AutoShape 25"/>
            <p:cNvCxnSpPr>
              <a:cxnSpLocks noChangeShapeType="1"/>
              <a:stCxn id="451593" idx="6"/>
              <a:endCxn id="451624" idx="2"/>
            </p:cNvCxnSpPr>
            <p:nvPr/>
          </p:nvCxnSpPr>
          <p:spPr bwMode="auto">
            <a:xfrm>
              <a:off x="4841876" y="6002338"/>
              <a:ext cx="20161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18" name="AutoShape 34"/>
            <p:cNvCxnSpPr>
              <a:cxnSpLocks noChangeShapeType="1"/>
              <a:stCxn id="451591" idx="4"/>
              <a:endCxn id="451592" idx="0"/>
            </p:cNvCxnSpPr>
            <p:nvPr/>
          </p:nvCxnSpPr>
          <p:spPr bwMode="auto">
            <a:xfrm>
              <a:off x="4706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2" name="Oval 38"/>
            <p:cNvSpPr>
              <a:spLocks noChangeAspect="1" noChangeArrowheads="1"/>
            </p:cNvSpPr>
            <p:nvPr/>
          </p:nvSpPr>
          <p:spPr bwMode="auto">
            <a:xfrm>
              <a:off x="6858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451623" name="Oval 39"/>
            <p:cNvSpPr>
              <a:spLocks noChangeAspect="1" noChangeArrowheads="1"/>
            </p:cNvSpPr>
            <p:nvPr/>
          </p:nvSpPr>
          <p:spPr bwMode="auto">
            <a:xfrm>
              <a:off x="6858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451624" name="Oval 40"/>
            <p:cNvSpPr>
              <a:spLocks noChangeAspect="1" noChangeArrowheads="1"/>
            </p:cNvSpPr>
            <p:nvPr/>
          </p:nvSpPr>
          <p:spPr bwMode="auto">
            <a:xfrm>
              <a:off x="6858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f</a:t>
              </a:r>
            </a:p>
          </p:txBody>
        </p:sp>
        <p:cxnSp>
          <p:nvCxnSpPr>
            <p:cNvPr id="451625" name="AutoShape 41"/>
            <p:cNvCxnSpPr>
              <a:cxnSpLocks noChangeShapeType="1"/>
              <a:stCxn id="451623" idx="4"/>
              <a:endCxn id="451624" idx="0"/>
            </p:cNvCxnSpPr>
            <p:nvPr/>
          </p:nvCxnSpPr>
          <p:spPr bwMode="auto">
            <a:xfrm>
              <a:off x="6992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26" name="AutoShape 42"/>
            <p:cNvCxnSpPr>
              <a:cxnSpLocks noChangeShapeType="1"/>
              <a:stCxn id="451622" idx="4"/>
              <a:endCxn id="451623" idx="0"/>
            </p:cNvCxnSpPr>
            <p:nvPr/>
          </p:nvCxnSpPr>
          <p:spPr bwMode="auto">
            <a:xfrm>
              <a:off x="6992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8" name="Oval 44"/>
            <p:cNvSpPr>
              <a:spLocks noChangeAspect="1" noChangeArrowheads="1"/>
            </p:cNvSpPr>
            <p:nvPr/>
          </p:nvSpPr>
          <p:spPr bwMode="auto">
            <a:xfrm>
              <a:off x="89535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cxnSp>
          <p:nvCxnSpPr>
            <p:cNvPr id="451629" name="AutoShape 45"/>
            <p:cNvCxnSpPr>
              <a:cxnSpLocks noChangeShapeType="1"/>
              <a:stCxn id="451622" idx="6"/>
              <a:endCxn id="451628" idx="1"/>
            </p:cNvCxnSpPr>
            <p:nvPr/>
          </p:nvCxnSpPr>
          <p:spPr bwMode="auto">
            <a:xfrm>
              <a:off x="7127876" y="3675064"/>
              <a:ext cx="1865313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0" name="AutoShape 46"/>
            <p:cNvCxnSpPr>
              <a:cxnSpLocks noChangeShapeType="1"/>
              <a:stCxn id="451623" idx="6"/>
              <a:endCxn id="451628" idx="2"/>
            </p:cNvCxnSpPr>
            <p:nvPr/>
          </p:nvCxnSpPr>
          <p:spPr bwMode="auto">
            <a:xfrm>
              <a:off x="7127876" y="4783138"/>
              <a:ext cx="1825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1" name="AutoShape 47"/>
            <p:cNvCxnSpPr>
              <a:cxnSpLocks noChangeShapeType="1"/>
              <a:stCxn id="451624" idx="7"/>
              <a:endCxn id="451628" idx="4"/>
            </p:cNvCxnSpPr>
            <p:nvPr/>
          </p:nvCxnSpPr>
          <p:spPr bwMode="auto">
            <a:xfrm flipV="1">
              <a:off x="7088188" y="4918076"/>
              <a:ext cx="2000250" cy="9890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7" name="AutoShape 63"/>
            <p:cNvCxnSpPr>
              <a:cxnSpLocks noChangeShapeType="1"/>
              <a:stCxn id="451623" idx="2"/>
              <a:endCxn id="451591" idx="6"/>
            </p:cNvCxnSpPr>
            <p:nvPr/>
          </p:nvCxnSpPr>
          <p:spPr bwMode="auto">
            <a:xfrm flipH="1" flipV="1">
              <a:off x="4841876" y="3675064"/>
              <a:ext cx="2016125" cy="1108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8" name="AutoShape 64"/>
            <p:cNvCxnSpPr>
              <a:cxnSpLocks noChangeShapeType="1"/>
              <a:stCxn id="451622" idx="2"/>
              <a:endCxn id="451592" idx="7"/>
            </p:cNvCxnSpPr>
            <p:nvPr/>
          </p:nvCxnSpPr>
          <p:spPr bwMode="auto">
            <a:xfrm flipH="1">
              <a:off x="4802188" y="3675064"/>
              <a:ext cx="2055812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6A47648C-C7EB-4E94-8225-B615C025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07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 – Example of size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C09534-F151-4A0E-B05D-1533EC404540}"/>
              </a:ext>
            </a:extLst>
          </p:cNvPr>
          <p:cNvGrpSpPr>
            <a:grpSpLocks/>
          </p:cNvGrpSpPr>
          <p:nvPr/>
        </p:nvGrpSpPr>
        <p:grpSpPr>
          <a:xfrm>
            <a:off x="1463040" y="3429000"/>
            <a:ext cx="5303520" cy="2286000"/>
            <a:chOff x="2438401" y="3540126"/>
            <a:chExt cx="6784975" cy="2597150"/>
          </a:xfrm>
        </p:grpSpPr>
        <p:sp>
          <p:nvSpPr>
            <p:cNvPr id="451588" name="Oval 4"/>
            <p:cNvSpPr>
              <a:spLocks noChangeAspect="1" noChangeArrowheads="1"/>
            </p:cNvSpPr>
            <p:nvPr/>
          </p:nvSpPr>
          <p:spPr bwMode="auto">
            <a:xfrm>
              <a:off x="24384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451591" name="Oval 7"/>
            <p:cNvSpPr>
              <a:spLocks noChangeAspect="1" noChangeArrowheads="1"/>
            </p:cNvSpPr>
            <p:nvPr/>
          </p:nvSpPr>
          <p:spPr bwMode="auto">
            <a:xfrm>
              <a:off x="4572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451592" name="Oval 8"/>
            <p:cNvSpPr>
              <a:spLocks noChangeAspect="1" noChangeArrowheads="1"/>
            </p:cNvSpPr>
            <p:nvPr/>
          </p:nvSpPr>
          <p:spPr bwMode="auto">
            <a:xfrm>
              <a:off x="4572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451593" name="Oval 9"/>
            <p:cNvSpPr>
              <a:spLocks noChangeAspect="1" noChangeArrowheads="1"/>
            </p:cNvSpPr>
            <p:nvPr/>
          </p:nvSpPr>
          <p:spPr bwMode="auto">
            <a:xfrm>
              <a:off x="4572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c</a:t>
              </a:r>
            </a:p>
          </p:txBody>
        </p:sp>
        <p:cxnSp>
          <p:nvCxnSpPr>
            <p:cNvPr id="451596" name="AutoShape 12"/>
            <p:cNvCxnSpPr>
              <a:cxnSpLocks noChangeShapeType="1"/>
              <a:stCxn id="451588" idx="7"/>
              <a:endCxn id="451591" idx="3"/>
            </p:cNvCxnSpPr>
            <p:nvPr/>
          </p:nvCxnSpPr>
          <p:spPr bwMode="auto">
            <a:xfrm flipV="1">
              <a:off x="2668588" y="3770314"/>
              <a:ext cx="1943100" cy="917575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7" name="AutoShape 13"/>
            <p:cNvCxnSpPr>
              <a:cxnSpLocks noChangeShapeType="1"/>
              <a:stCxn id="451588" idx="6"/>
              <a:endCxn id="451592" idx="2"/>
            </p:cNvCxnSpPr>
            <p:nvPr/>
          </p:nvCxnSpPr>
          <p:spPr bwMode="auto">
            <a:xfrm>
              <a:off x="2708276" y="4783138"/>
              <a:ext cx="1863725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8" name="AutoShape 14"/>
            <p:cNvCxnSpPr>
              <a:cxnSpLocks noChangeShapeType="1"/>
              <a:stCxn id="451588" idx="5"/>
              <a:endCxn id="451593" idx="1"/>
            </p:cNvCxnSpPr>
            <p:nvPr/>
          </p:nvCxnSpPr>
          <p:spPr bwMode="auto">
            <a:xfrm>
              <a:off x="2668588" y="4878388"/>
              <a:ext cx="1943100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6" name="AutoShape 22"/>
            <p:cNvCxnSpPr>
              <a:cxnSpLocks noChangeShapeType="1"/>
              <a:stCxn id="451592" idx="4"/>
              <a:endCxn id="451593" idx="0"/>
            </p:cNvCxnSpPr>
            <p:nvPr/>
          </p:nvCxnSpPr>
          <p:spPr bwMode="auto">
            <a:xfrm>
              <a:off x="4706938" y="4918076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8" name="AutoShape 24"/>
            <p:cNvCxnSpPr>
              <a:cxnSpLocks noChangeShapeType="1"/>
              <a:stCxn id="451592" idx="6"/>
              <a:endCxn id="451624" idx="1"/>
            </p:cNvCxnSpPr>
            <p:nvPr/>
          </p:nvCxnSpPr>
          <p:spPr bwMode="auto">
            <a:xfrm>
              <a:off x="4841876" y="4783138"/>
              <a:ext cx="2055813" cy="112395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9" name="AutoShape 25"/>
            <p:cNvCxnSpPr>
              <a:cxnSpLocks noChangeShapeType="1"/>
              <a:stCxn id="451593" idx="6"/>
              <a:endCxn id="451624" idx="2"/>
            </p:cNvCxnSpPr>
            <p:nvPr/>
          </p:nvCxnSpPr>
          <p:spPr bwMode="auto">
            <a:xfrm>
              <a:off x="4841876" y="6002338"/>
              <a:ext cx="2016125" cy="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18" name="AutoShape 34"/>
            <p:cNvCxnSpPr>
              <a:cxnSpLocks noChangeShapeType="1"/>
              <a:stCxn id="451591" idx="4"/>
              <a:endCxn id="451592" idx="0"/>
            </p:cNvCxnSpPr>
            <p:nvPr/>
          </p:nvCxnSpPr>
          <p:spPr bwMode="auto">
            <a:xfrm>
              <a:off x="4706938" y="3810000"/>
              <a:ext cx="0" cy="83820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2" name="Oval 38"/>
            <p:cNvSpPr>
              <a:spLocks noChangeAspect="1" noChangeArrowheads="1"/>
            </p:cNvSpPr>
            <p:nvPr/>
          </p:nvSpPr>
          <p:spPr bwMode="auto">
            <a:xfrm>
              <a:off x="6858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451623" name="Oval 39"/>
            <p:cNvSpPr>
              <a:spLocks noChangeAspect="1" noChangeArrowheads="1"/>
            </p:cNvSpPr>
            <p:nvPr/>
          </p:nvSpPr>
          <p:spPr bwMode="auto">
            <a:xfrm>
              <a:off x="6858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451624" name="Oval 40"/>
            <p:cNvSpPr>
              <a:spLocks noChangeAspect="1" noChangeArrowheads="1"/>
            </p:cNvSpPr>
            <p:nvPr/>
          </p:nvSpPr>
          <p:spPr bwMode="auto">
            <a:xfrm>
              <a:off x="6858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f</a:t>
              </a:r>
            </a:p>
          </p:txBody>
        </p:sp>
        <p:cxnSp>
          <p:nvCxnSpPr>
            <p:cNvPr id="451625" name="AutoShape 41"/>
            <p:cNvCxnSpPr>
              <a:cxnSpLocks noChangeShapeType="1"/>
              <a:stCxn id="451623" idx="4"/>
              <a:endCxn id="451624" idx="0"/>
            </p:cNvCxnSpPr>
            <p:nvPr/>
          </p:nvCxnSpPr>
          <p:spPr bwMode="auto">
            <a:xfrm>
              <a:off x="6992938" y="4918076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26" name="AutoShape 42"/>
            <p:cNvCxnSpPr>
              <a:cxnSpLocks noChangeShapeType="1"/>
              <a:stCxn id="451622" idx="4"/>
              <a:endCxn id="451623" idx="0"/>
            </p:cNvCxnSpPr>
            <p:nvPr/>
          </p:nvCxnSpPr>
          <p:spPr bwMode="auto">
            <a:xfrm>
              <a:off x="6992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8" name="Oval 44"/>
            <p:cNvSpPr>
              <a:spLocks noChangeAspect="1" noChangeArrowheads="1"/>
            </p:cNvSpPr>
            <p:nvPr/>
          </p:nvSpPr>
          <p:spPr bwMode="auto">
            <a:xfrm>
              <a:off x="89535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cxnSp>
          <p:nvCxnSpPr>
            <p:cNvPr id="451629" name="AutoShape 45"/>
            <p:cNvCxnSpPr>
              <a:cxnSpLocks noChangeShapeType="1"/>
              <a:stCxn id="451622" idx="6"/>
              <a:endCxn id="451628" idx="1"/>
            </p:cNvCxnSpPr>
            <p:nvPr/>
          </p:nvCxnSpPr>
          <p:spPr bwMode="auto">
            <a:xfrm>
              <a:off x="7127876" y="3675064"/>
              <a:ext cx="1865313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0" name="AutoShape 46"/>
            <p:cNvCxnSpPr>
              <a:cxnSpLocks noChangeShapeType="1"/>
              <a:stCxn id="451623" idx="6"/>
              <a:endCxn id="451628" idx="2"/>
            </p:cNvCxnSpPr>
            <p:nvPr/>
          </p:nvCxnSpPr>
          <p:spPr bwMode="auto">
            <a:xfrm>
              <a:off x="7127876" y="4783138"/>
              <a:ext cx="1825625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1" name="AutoShape 47"/>
            <p:cNvCxnSpPr>
              <a:cxnSpLocks noChangeShapeType="1"/>
              <a:stCxn id="451624" idx="7"/>
              <a:endCxn id="451628" idx="4"/>
            </p:cNvCxnSpPr>
            <p:nvPr/>
          </p:nvCxnSpPr>
          <p:spPr bwMode="auto">
            <a:xfrm flipV="1">
              <a:off x="7088188" y="4918076"/>
              <a:ext cx="2000250" cy="989013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7" name="AutoShape 63"/>
            <p:cNvCxnSpPr>
              <a:cxnSpLocks noChangeShapeType="1"/>
              <a:stCxn id="451623" idx="2"/>
              <a:endCxn id="451591" idx="6"/>
            </p:cNvCxnSpPr>
            <p:nvPr/>
          </p:nvCxnSpPr>
          <p:spPr bwMode="auto">
            <a:xfrm flipH="1" flipV="1">
              <a:off x="4841876" y="3675064"/>
              <a:ext cx="2016125" cy="1108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8" name="AutoShape 64"/>
            <p:cNvCxnSpPr>
              <a:cxnSpLocks noChangeShapeType="1"/>
              <a:stCxn id="451622" idx="2"/>
              <a:endCxn id="451592" idx="7"/>
            </p:cNvCxnSpPr>
            <p:nvPr/>
          </p:nvCxnSpPr>
          <p:spPr bwMode="auto">
            <a:xfrm flipH="1">
              <a:off x="4802188" y="3675064"/>
              <a:ext cx="2055812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890D4E2D-F1F8-4E3A-B353-8B094D54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2">
                <a:extLst>
                  <a:ext uri="{FF2B5EF4-FFF2-40B4-BE49-F238E27FC236}">
                    <a16:creationId xmlns:a16="http://schemas.microsoft.com/office/drawing/2014/main" id="{F24832DE-A48D-CE0B-BAC2-7D69053DBDC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4314" y="1530574"/>
                <a:ext cx="11563351" cy="52000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edge-disjoint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edge in common.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sz="5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Edge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 			            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400" dirty="0"/>
                  <a:t> the maximum # of edge-disjoint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sz="5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5" name="Rectangle 32">
                <a:extLst>
                  <a:ext uri="{FF2B5EF4-FFF2-40B4-BE49-F238E27FC236}">
                    <a16:creationId xmlns:a16="http://schemas.microsoft.com/office/drawing/2014/main" id="{F24832DE-A48D-CE0B-BAC2-7D69053DB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4" y="1530574"/>
                <a:ext cx="11563351" cy="5200045"/>
              </a:xfrm>
              <a:prstGeom prst="rect">
                <a:avLst/>
              </a:prstGeom>
              <a:blipFill>
                <a:blip r:embed="rId3"/>
                <a:stretch>
                  <a:fillRect l="-843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68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MaxFlow for edge-disjoint paths</a:t>
                </a:r>
              </a:p>
              <a:p>
                <a:pPr lvl="1"/>
                <a:r>
                  <a:rPr lang="en-US" altLang="en-US" sz="2400" dirty="0"/>
                  <a:t>Assign capacity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every edge</a:t>
                </a:r>
              </a:p>
              <a:p>
                <a:pPr lvl="1"/>
                <a:r>
                  <a:rPr lang="en-US" altLang="en-US" sz="2400" dirty="0"/>
                  <a:t>Add a source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and a sink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en-US" altLang="en-US" sz="2400" dirty="0">
                    <a:solidFill>
                      <a:schemeClr val="tx1"/>
                    </a:solidFill>
                  </a:rPr>
                  <a:t>Connect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to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with capacity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Compute max flow</a:t>
                </a:r>
              </a:p>
              <a:p>
                <a:pPr lvl="1"/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  <a:blipFill>
                <a:blip r:embed="rId3"/>
                <a:stretch>
                  <a:fillRect l="-171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5882B-1F06-49D4-8E7E-EFB2F30980D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Running Time:</a:t>
                </a:r>
              </a:p>
              <a:p>
                <a:pPr marL="0" indent="0">
                  <a:buNone/>
                </a:pPr>
                <a:r>
                  <a:rPr lang="en-US" sz="2000" dirty="0"/>
                  <a:t>Constructing the flow network: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Computing Max Flow: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Overall: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5882B-1F06-49D4-8E7E-EFB2F3098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  <a:blipFill>
                <a:blip r:embed="rId4"/>
                <a:stretch>
                  <a:fillRect l="-105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143-95A6-4EFE-B529-5DD58A85D94A}" type="slidenum">
              <a:rPr lang="en-US" altLang="en-US"/>
              <a:pPr/>
              <a:t>15</a:t>
            </a:fld>
            <a:endParaRPr lang="en-US" altLang="en-US" sz="1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C06EAD-8527-82B3-F1C3-DE03CC0A7690}"/>
              </a:ext>
            </a:extLst>
          </p:cNvPr>
          <p:cNvGrpSpPr/>
          <p:nvPr/>
        </p:nvGrpSpPr>
        <p:grpSpPr>
          <a:xfrm>
            <a:off x="85793" y="4453128"/>
            <a:ext cx="7224366" cy="2323747"/>
            <a:chOff x="85793" y="4142232"/>
            <a:chExt cx="7224366" cy="23237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EA164E-9012-4A5E-8A1C-BA8A1F037878}"/>
                </a:ext>
              </a:extLst>
            </p:cNvPr>
            <p:cNvGrpSpPr/>
            <p:nvPr/>
          </p:nvGrpSpPr>
          <p:grpSpPr>
            <a:xfrm>
              <a:off x="1024128" y="4142232"/>
              <a:ext cx="5303520" cy="2323747"/>
              <a:chOff x="1463040" y="3429000"/>
              <a:chExt cx="5303520" cy="232374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6C09534-F151-4A0E-B05D-1533EC40454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63040" y="3429000"/>
                <a:ext cx="5303520" cy="2286000"/>
                <a:chOff x="2438401" y="3540126"/>
                <a:chExt cx="6784975" cy="2597150"/>
              </a:xfrm>
            </p:grpSpPr>
            <p:sp>
              <p:nvSpPr>
                <p:cNvPr id="451588" name="Oval 4"/>
                <p:cNvSpPr>
                  <a:spLocks noChangeAspect="1" noChangeArrowheads="1"/>
                </p:cNvSpPr>
                <p:nvPr/>
              </p:nvSpPr>
              <p:spPr bwMode="auto">
                <a:xfrm>
                  <a:off x="24384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s</a:t>
                  </a:r>
                </a:p>
              </p:txBody>
            </p:sp>
            <p:sp>
              <p:nvSpPr>
                <p:cNvPr id="451591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a</a:t>
                  </a:r>
                </a:p>
              </p:txBody>
            </p:sp>
            <p:sp>
              <p:nvSpPr>
                <p:cNvPr id="451592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b</a:t>
                  </a:r>
                </a:p>
              </p:txBody>
            </p:sp>
            <p:sp>
              <p:nvSpPr>
                <p:cNvPr id="45159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c</a:t>
                  </a:r>
                </a:p>
              </p:txBody>
            </p:sp>
            <p:cxnSp>
              <p:nvCxnSpPr>
                <p:cNvPr id="451596" name="AutoShape 12"/>
                <p:cNvCxnSpPr>
                  <a:cxnSpLocks noChangeShapeType="1"/>
                  <a:stCxn id="451588" idx="7"/>
                  <a:endCxn id="451591" idx="3"/>
                </p:cNvCxnSpPr>
                <p:nvPr/>
              </p:nvCxnSpPr>
              <p:spPr bwMode="auto">
                <a:xfrm flipV="1">
                  <a:off x="2668588" y="3770314"/>
                  <a:ext cx="1943100" cy="9175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597" name="AutoShape 13"/>
                <p:cNvCxnSpPr>
                  <a:cxnSpLocks noChangeShapeType="1"/>
                  <a:stCxn id="451588" idx="6"/>
                  <a:endCxn id="451592" idx="2"/>
                </p:cNvCxnSpPr>
                <p:nvPr/>
              </p:nvCxnSpPr>
              <p:spPr bwMode="auto">
                <a:xfrm>
                  <a:off x="2708276" y="4783138"/>
                  <a:ext cx="186372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598" name="AutoShape 14"/>
                <p:cNvCxnSpPr>
                  <a:cxnSpLocks noChangeShapeType="1"/>
                  <a:stCxn id="451588" idx="5"/>
                  <a:endCxn id="451593" idx="1"/>
                </p:cNvCxnSpPr>
                <p:nvPr/>
              </p:nvCxnSpPr>
              <p:spPr bwMode="auto">
                <a:xfrm>
                  <a:off x="2668588" y="4878388"/>
                  <a:ext cx="1943100" cy="10287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06" name="AutoShape 22"/>
                <p:cNvCxnSpPr>
                  <a:cxnSpLocks noChangeShapeType="1"/>
                  <a:stCxn id="451592" idx="4"/>
                  <a:endCxn id="451593" idx="0"/>
                </p:cNvCxnSpPr>
                <p:nvPr/>
              </p:nvCxnSpPr>
              <p:spPr bwMode="auto">
                <a:xfrm>
                  <a:off x="4706938" y="4918076"/>
                  <a:ext cx="0" cy="9493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08" name="AutoShape 24"/>
                <p:cNvCxnSpPr>
                  <a:cxnSpLocks noChangeShapeType="1"/>
                  <a:stCxn id="451592" idx="6"/>
                  <a:endCxn id="451624" idx="1"/>
                </p:cNvCxnSpPr>
                <p:nvPr/>
              </p:nvCxnSpPr>
              <p:spPr bwMode="auto">
                <a:xfrm>
                  <a:off x="4841876" y="4783138"/>
                  <a:ext cx="2055813" cy="112395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09" name="AutoShape 25"/>
                <p:cNvCxnSpPr>
                  <a:cxnSpLocks noChangeShapeType="1"/>
                  <a:stCxn id="451593" idx="6"/>
                  <a:endCxn id="451624" idx="2"/>
                </p:cNvCxnSpPr>
                <p:nvPr/>
              </p:nvCxnSpPr>
              <p:spPr bwMode="auto">
                <a:xfrm>
                  <a:off x="4841876" y="6002338"/>
                  <a:ext cx="2016125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18" name="AutoShape 34"/>
                <p:cNvCxnSpPr>
                  <a:cxnSpLocks noChangeShapeType="1"/>
                  <a:stCxn id="451591" idx="4"/>
                  <a:endCxn id="451592" idx="0"/>
                </p:cNvCxnSpPr>
                <p:nvPr/>
              </p:nvCxnSpPr>
              <p:spPr bwMode="auto">
                <a:xfrm>
                  <a:off x="4706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162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d</a:t>
                  </a:r>
                </a:p>
              </p:txBody>
            </p:sp>
            <p:sp>
              <p:nvSpPr>
                <p:cNvPr id="45162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e</a:t>
                  </a:r>
                </a:p>
              </p:txBody>
            </p:sp>
            <p:sp>
              <p:nvSpPr>
                <p:cNvPr id="45162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f</a:t>
                  </a:r>
                </a:p>
              </p:txBody>
            </p:sp>
            <p:cxnSp>
              <p:nvCxnSpPr>
                <p:cNvPr id="451625" name="AutoShape 41"/>
                <p:cNvCxnSpPr>
                  <a:cxnSpLocks noChangeShapeType="1"/>
                  <a:stCxn id="451623" idx="4"/>
                  <a:endCxn id="451624" idx="0"/>
                </p:cNvCxnSpPr>
                <p:nvPr/>
              </p:nvCxnSpPr>
              <p:spPr bwMode="auto">
                <a:xfrm>
                  <a:off x="6992938" y="4918076"/>
                  <a:ext cx="0" cy="94932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26" name="AutoShape 42"/>
                <p:cNvCxnSpPr>
                  <a:cxnSpLocks noChangeShapeType="1"/>
                  <a:stCxn id="451622" idx="4"/>
                  <a:endCxn id="451623" idx="0"/>
                </p:cNvCxnSpPr>
                <p:nvPr/>
              </p:nvCxnSpPr>
              <p:spPr bwMode="auto">
                <a:xfrm>
                  <a:off x="6992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162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89535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/>
                    <a:t>t</a:t>
                  </a:r>
                </a:p>
              </p:txBody>
            </p:sp>
            <p:cxnSp>
              <p:nvCxnSpPr>
                <p:cNvPr id="451629" name="AutoShape 45"/>
                <p:cNvCxnSpPr>
                  <a:cxnSpLocks noChangeShapeType="1"/>
                  <a:stCxn id="451622" idx="6"/>
                  <a:endCxn id="451628" idx="1"/>
                </p:cNvCxnSpPr>
                <p:nvPr/>
              </p:nvCxnSpPr>
              <p:spPr bwMode="auto">
                <a:xfrm>
                  <a:off x="7127876" y="3675064"/>
                  <a:ext cx="1865313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30" name="AutoShape 46"/>
                <p:cNvCxnSpPr>
                  <a:cxnSpLocks noChangeShapeType="1"/>
                  <a:stCxn id="451623" idx="6"/>
                  <a:endCxn id="451628" idx="2"/>
                </p:cNvCxnSpPr>
                <p:nvPr/>
              </p:nvCxnSpPr>
              <p:spPr bwMode="auto">
                <a:xfrm>
                  <a:off x="7127876" y="4783138"/>
                  <a:ext cx="182562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31" name="AutoShape 47"/>
                <p:cNvCxnSpPr>
                  <a:cxnSpLocks noChangeShapeType="1"/>
                  <a:stCxn id="451624" idx="7"/>
                  <a:endCxn id="451628" idx="4"/>
                </p:cNvCxnSpPr>
                <p:nvPr/>
              </p:nvCxnSpPr>
              <p:spPr bwMode="auto">
                <a:xfrm flipV="1">
                  <a:off x="7088188" y="4918076"/>
                  <a:ext cx="2000250" cy="98901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47" name="AutoShape 63"/>
                <p:cNvCxnSpPr>
                  <a:cxnSpLocks noChangeShapeType="1"/>
                  <a:stCxn id="451623" idx="2"/>
                  <a:endCxn id="451591" idx="6"/>
                </p:cNvCxnSpPr>
                <p:nvPr/>
              </p:nvCxnSpPr>
              <p:spPr bwMode="auto">
                <a:xfrm flipH="1" flipV="1">
                  <a:off x="4841876" y="3675064"/>
                  <a:ext cx="2016125" cy="11080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48" name="AutoShape 64"/>
                <p:cNvCxnSpPr>
                  <a:cxnSpLocks noChangeShapeType="1"/>
                  <a:stCxn id="451622" idx="2"/>
                  <a:endCxn id="451592" idx="7"/>
                </p:cNvCxnSpPr>
                <p:nvPr/>
              </p:nvCxnSpPr>
              <p:spPr bwMode="auto">
                <a:xfrm flipH="1">
                  <a:off x="4802188" y="3675064"/>
                  <a:ext cx="2055812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9" name="Text Box 17">
                <a:extLst>
                  <a:ext uri="{FF2B5EF4-FFF2-40B4-BE49-F238E27FC236}">
                    <a16:creationId xmlns:a16="http://schemas.microsoft.com/office/drawing/2014/main" id="{95F0253E-FE4E-4E2C-9146-355CD4850D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196" y="366654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55DF9BEC-21FB-49FD-8D06-40191CAF2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663" y="4264043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1" name="Text Box 17">
                <a:extLst>
                  <a:ext uri="{FF2B5EF4-FFF2-40B4-BE49-F238E27FC236}">
                    <a16:creationId xmlns:a16="http://schemas.microsoft.com/office/drawing/2014/main" id="{78042F39-8638-4DB0-A3FA-2ADC1EDE9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196" y="4896476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2" name="Text Box 17">
                <a:extLst>
                  <a:ext uri="{FF2B5EF4-FFF2-40B4-BE49-F238E27FC236}">
                    <a16:creationId xmlns:a16="http://schemas.microsoft.com/office/drawing/2014/main" id="{09751821-6A08-4215-A791-3E910403C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5039" y="4042381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3" name="Text Box 17">
                <a:extLst>
                  <a:ext uri="{FF2B5EF4-FFF2-40B4-BE49-F238E27FC236}">
                    <a16:creationId xmlns:a16="http://schemas.microsoft.com/office/drawing/2014/main" id="{5C9A63F3-87EB-49B3-96E6-199AB2909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4017" y="3526735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4" name="Text Box 17">
                <a:extLst>
                  <a:ext uri="{FF2B5EF4-FFF2-40B4-BE49-F238E27FC236}">
                    <a16:creationId xmlns:a16="http://schemas.microsoft.com/office/drawing/2014/main" id="{29AF24B8-FF06-4188-B625-BEB728E44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537" y="379849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1B7B7C48-204D-4F17-9BB8-F6FC603D90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537" y="4788451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6D778995-E258-4600-845B-10F95653CD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1172" y="535587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7" name="Text Box 17">
                <a:extLst>
                  <a:ext uri="{FF2B5EF4-FFF2-40B4-BE49-F238E27FC236}">
                    <a16:creationId xmlns:a16="http://schemas.microsoft.com/office/drawing/2014/main" id="{0448DED6-FAAB-4CC3-8755-DF1D1E0D5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485" y="4788450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5CFC0812-2CC6-430B-BBDA-DD9E45F83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385" y="4828815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9" name="Text Box 17">
                <a:extLst>
                  <a:ext uri="{FF2B5EF4-FFF2-40B4-BE49-F238E27FC236}">
                    <a16:creationId xmlns:a16="http://schemas.microsoft.com/office/drawing/2014/main" id="{B768D9D5-BC59-43CC-B6B4-716DE6AF8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385" y="3818113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F8565115-1B1F-4BC5-8214-68FCFA6AC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366654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id="{A346F05B-B44B-4B42-A6DA-D0A7F269FE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4299301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42" name="Text Box 17">
                <a:extLst>
                  <a:ext uri="{FF2B5EF4-FFF2-40B4-BE49-F238E27FC236}">
                    <a16:creationId xmlns:a16="http://schemas.microsoft.com/office/drawing/2014/main" id="{8607153E-90C3-4757-99A4-CDA8B07C9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4932060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777BE4E-822A-6FA0-50CF-F7152995DD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777BE4E-822A-6FA0-50CF-F7152995DD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blipFill>
                  <a:blip r:embed="rId5"/>
                  <a:stretch>
                    <a:fillRect l="-30952" t="-2174" r="-9524" b="-8696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4">
                  <a:extLst>
                    <a:ext uri="{FF2B5EF4-FFF2-40B4-BE49-F238E27FC236}">
                      <a16:creationId xmlns:a16="http://schemas.microsoft.com/office/drawing/2014/main" id="{FF4F5FA9-699C-A712-4BAC-A71BEEAD5C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>
            <p:sp>
              <p:nvSpPr>
                <p:cNvPr id="6" name="Oval 4">
                  <a:extLst>
                    <a:ext uri="{FF2B5EF4-FFF2-40B4-BE49-F238E27FC236}">
                      <a16:creationId xmlns:a16="http://schemas.microsoft.com/office/drawing/2014/main" id="{FF4F5FA9-699C-A712-4BAC-A71BEEAD5C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blipFill>
                  <a:blip r:embed="rId6"/>
                  <a:stretch>
                    <a:fillRect l="-30769" t="-4545" r="-12821" b="-13636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AutoShape 12">
              <a:extLst>
                <a:ext uri="{FF2B5EF4-FFF2-40B4-BE49-F238E27FC236}">
                  <a16:creationId xmlns:a16="http://schemas.microsoft.com/office/drawing/2014/main" id="{6717C5A3-1755-5062-4A12-917F5F26B33A}"/>
                </a:ext>
              </a:extLst>
            </p:cNvPr>
            <p:cNvCxnSpPr>
              <a:cxnSpLocks noChangeShapeType="1"/>
              <a:stCxn id="5" idx="6"/>
              <a:endCxn id="451588" idx="2"/>
            </p:cNvCxnSpPr>
            <p:nvPr/>
          </p:nvCxnSpPr>
          <p:spPr bwMode="auto">
            <a:xfrm>
              <a:off x="326508" y="5236326"/>
              <a:ext cx="69762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2">
              <a:extLst>
                <a:ext uri="{FF2B5EF4-FFF2-40B4-BE49-F238E27FC236}">
                  <a16:creationId xmlns:a16="http://schemas.microsoft.com/office/drawing/2014/main" id="{588D16F5-376A-8E9C-4C58-A2FE4864A547}"/>
                </a:ext>
              </a:extLst>
            </p:cNvPr>
            <p:cNvCxnSpPr>
              <a:cxnSpLocks noChangeShapeType="1"/>
              <a:stCxn id="451628" idx="6"/>
              <a:endCxn id="6" idx="2"/>
            </p:cNvCxnSpPr>
            <p:nvPr/>
          </p:nvCxnSpPr>
          <p:spPr bwMode="auto">
            <a:xfrm>
              <a:off x="6327648" y="5236327"/>
              <a:ext cx="754007" cy="68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9255971B-4CBE-98E1-77CE-CB6B2B7F82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952" y="5012533"/>
                  <a:ext cx="473206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9255971B-4CBE-98E1-77CE-CB6B2B7F8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952" y="5012533"/>
                  <a:ext cx="473206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 Box 17">
                  <a:extLst>
                    <a:ext uri="{FF2B5EF4-FFF2-40B4-BE49-F238E27FC236}">
                      <a16:creationId xmlns:a16="http://schemas.microsoft.com/office/drawing/2014/main" id="{8F378038-FD52-BE48-481F-9010A73649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51303" y="5024580"/>
                  <a:ext cx="473206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>
            <p:sp>
              <p:nvSpPr>
                <p:cNvPr id="15" name="Text Box 17">
                  <a:extLst>
                    <a:ext uri="{FF2B5EF4-FFF2-40B4-BE49-F238E27FC236}">
                      <a16:creationId xmlns:a16="http://schemas.microsoft.com/office/drawing/2014/main" id="{8F378038-FD52-BE48-481F-9010A7364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1303" y="5024580"/>
                  <a:ext cx="473206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590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A7CDB-78A2-8178-6EB9-8FD3457AB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>
            <a:extLst>
              <a:ext uri="{FF2B5EF4-FFF2-40B4-BE49-F238E27FC236}">
                <a16:creationId xmlns:a16="http://schemas.microsoft.com/office/drawing/2014/main" id="{52E6EB7D-DBC6-73C0-7797-0EFB09930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AEE68BB3-EBED-0A06-91BF-E786B8BF6FF4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MaxFlow for edge-disjoint paths</a:t>
                </a:r>
              </a:p>
              <a:p>
                <a:pPr lvl="1"/>
                <a:r>
                  <a:rPr lang="en-US" altLang="en-US" sz="2400" dirty="0"/>
                  <a:t>Assign capacity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every edge</a:t>
                </a:r>
              </a:p>
              <a:p>
                <a:pPr lvl="1"/>
                <a:r>
                  <a:rPr lang="en-US" altLang="en-US" sz="2400" dirty="0"/>
                  <a:t>Add a source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and a sink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en-US" altLang="en-US" sz="2400" dirty="0">
                    <a:solidFill>
                      <a:schemeClr val="tx1"/>
                    </a:solidFill>
                  </a:rPr>
                  <a:t>Connect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to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with capacity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Compute max flow</a:t>
                </a:r>
              </a:p>
              <a:p>
                <a:pPr lvl="1"/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AEE68BB3-EBED-0A06-91BF-E786B8BF6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  <a:blipFill>
                <a:blip r:embed="rId3"/>
                <a:stretch>
                  <a:fillRect l="-171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9B38F-FCBE-6622-D995-92221E9986E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27648" y="71354"/>
                <a:ext cx="5765486" cy="529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MaxFlow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# edge-disjoint paths</a:t>
                </a:r>
              </a:p>
              <a:p>
                <a:pPr marL="0" indent="0">
                  <a:buNone/>
                </a:pPr>
                <a:r>
                  <a:rPr lang="en-US" sz="2000" dirty="0"/>
                  <a:t>Valid flow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Valid answer: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Need to show: no edge is used more than once all paths go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/>
                  <a:t>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	Each edge has capacity 1, so its used once. To get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we must go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along the way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Valid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Valid flow: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Need to show: Any set of edge-disjoint paths could be used to produce flow of the same amount.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	</a:t>
                </a:r>
                <a:r>
                  <a:rPr lang="en-US" sz="2000" dirty="0"/>
                  <a:t>Add 1 unit of flow along each path. Since no path uses the same edge twice, capacity constraint is satisfied. Because the indegree matches the outdegree for each node (except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), the flow constraint is satisfied.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9B38F-FCBE-6622-D995-92221E998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27648" y="71354"/>
                <a:ext cx="5765486" cy="5294379"/>
              </a:xfrm>
              <a:blipFill>
                <a:blip r:embed="rId4"/>
                <a:stretch>
                  <a:fillRect l="-1057" t="-1267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19657BB-3FEF-1627-313E-7D38241C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143-95A6-4EFE-B529-5DD58A85D94A}" type="slidenum">
              <a:rPr lang="en-US" altLang="en-US"/>
              <a:pPr/>
              <a:t>16</a:t>
            </a:fld>
            <a:endParaRPr lang="en-US" alt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71F136-0D08-572C-D59B-F368E9E27B96}"/>
              </a:ext>
            </a:extLst>
          </p:cNvPr>
          <p:cNvGrpSpPr/>
          <p:nvPr/>
        </p:nvGrpSpPr>
        <p:grpSpPr>
          <a:xfrm>
            <a:off x="1127463" y="4531018"/>
            <a:ext cx="5303520" cy="2326982"/>
            <a:chOff x="1463040" y="3429000"/>
            <a:chExt cx="5303520" cy="23269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DEBF7F-18CD-BE39-F3A1-ED4337770226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63040" y="3429000"/>
              <a:ext cx="5303520" cy="2286000"/>
              <a:chOff x="2438401" y="3540126"/>
              <a:chExt cx="6784975" cy="2597150"/>
            </a:xfrm>
          </p:grpSpPr>
          <p:sp>
            <p:nvSpPr>
              <p:cNvPr id="43" name="Oval 4">
                <a:extLst>
                  <a:ext uri="{FF2B5EF4-FFF2-40B4-BE49-F238E27FC236}">
                    <a16:creationId xmlns:a16="http://schemas.microsoft.com/office/drawing/2014/main" id="{B7D845D9-485E-403F-FF46-BB688807C3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84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s</a:t>
                </a:r>
              </a:p>
            </p:txBody>
          </p:sp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id="{36B75705-504F-05D3-1269-E115B948AC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45" name="Oval 8">
                <a:extLst>
                  <a:ext uri="{FF2B5EF4-FFF2-40B4-BE49-F238E27FC236}">
                    <a16:creationId xmlns:a16="http://schemas.microsoft.com/office/drawing/2014/main" id="{96F0E56E-C7E5-3265-D05C-0B13F0E952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46" name="Oval 9">
                <a:extLst>
                  <a:ext uri="{FF2B5EF4-FFF2-40B4-BE49-F238E27FC236}">
                    <a16:creationId xmlns:a16="http://schemas.microsoft.com/office/drawing/2014/main" id="{D1752785-11C3-C1C9-B330-02DF6434CA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cxnSp>
            <p:nvCxnSpPr>
              <p:cNvPr id="47" name="AutoShape 12">
                <a:extLst>
                  <a:ext uri="{FF2B5EF4-FFF2-40B4-BE49-F238E27FC236}">
                    <a16:creationId xmlns:a16="http://schemas.microsoft.com/office/drawing/2014/main" id="{38D811D1-B3F0-AB6B-B695-06CD55634467}"/>
                  </a:ext>
                </a:extLst>
              </p:cNvPr>
              <p:cNvCxnSpPr>
                <a:cxnSpLocks noChangeShapeType="1"/>
                <a:stCxn id="43" idx="7"/>
                <a:endCxn id="44" idx="3"/>
              </p:cNvCxnSpPr>
              <p:nvPr/>
            </p:nvCxnSpPr>
            <p:spPr bwMode="auto">
              <a:xfrm flipV="1">
                <a:off x="2668588" y="3770314"/>
                <a:ext cx="1943100" cy="917575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13">
                <a:extLst>
                  <a:ext uri="{FF2B5EF4-FFF2-40B4-BE49-F238E27FC236}">
                    <a16:creationId xmlns:a16="http://schemas.microsoft.com/office/drawing/2014/main" id="{FA7545D5-EB7D-DF43-CA8F-696819016F54}"/>
                  </a:ext>
                </a:extLst>
              </p:cNvPr>
              <p:cNvCxnSpPr>
                <a:cxnSpLocks noChangeShapeType="1"/>
                <a:stCxn id="43" idx="6"/>
                <a:endCxn id="45" idx="2"/>
              </p:cNvCxnSpPr>
              <p:nvPr/>
            </p:nvCxnSpPr>
            <p:spPr bwMode="auto">
              <a:xfrm>
                <a:off x="2708276" y="4783138"/>
                <a:ext cx="186372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14">
                <a:extLst>
                  <a:ext uri="{FF2B5EF4-FFF2-40B4-BE49-F238E27FC236}">
                    <a16:creationId xmlns:a16="http://schemas.microsoft.com/office/drawing/2014/main" id="{CF80D492-F294-E78C-F10D-87D9304F6F8B}"/>
                  </a:ext>
                </a:extLst>
              </p:cNvPr>
              <p:cNvCxnSpPr>
                <a:cxnSpLocks noChangeShapeType="1"/>
                <a:stCxn id="43" idx="5"/>
                <a:endCxn id="46" idx="1"/>
              </p:cNvCxnSpPr>
              <p:nvPr/>
            </p:nvCxnSpPr>
            <p:spPr bwMode="auto">
              <a:xfrm>
                <a:off x="2668588" y="4878388"/>
                <a:ext cx="1943100" cy="1028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22">
                <a:extLst>
                  <a:ext uri="{FF2B5EF4-FFF2-40B4-BE49-F238E27FC236}">
                    <a16:creationId xmlns:a16="http://schemas.microsoft.com/office/drawing/2014/main" id="{CE0D814A-258F-4373-C3D6-6F72453C63F1}"/>
                  </a:ext>
                </a:extLst>
              </p:cNvPr>
              <p:cNvCxnSpPr>
                <a:cxnSpLocks noChangeShapeType="1"/>
                <a:stCxn id="45" idx="4"/>
                <a:endCxn id="46" idx="0"/>
              </p:cNvCxnSpPr>
              <p:nvPr/>
            </p:nvCxnSpPr>
            <p:spPr bwMode="auto">
              <a:xfrm>
                <a:off x="4706938" y="4918076"/>
                <a:ext cx="0" cy="949325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24">
                <a:extLst>
                  <a:ext uri="{FF2B5EF4-FFF2-40B4-BE49-F238E27FC236}">
                    <a16:creationId xmlns:a16="http://schemas.microsoft.com/office/drawing/2014/main" id="{F613F8AD-E4DA-D090-D001-EEBECF974C6B}"/>
                  </a:ext>
                </a:extLst>
              </p:cNvPr>
              <p:cNvCxnSpPr>
                <a:cxnSpLocks noChangeShapeType="1"/>
                <a:stCxn id="45" idx="6"/>
                <a:endCxn id="56" idx="1"/>
              </p:cNvCxnSpPr>
              <p:nvPr/>
            </p:nvCxnSpPr>
            <p:spPr bwMode="auto">
              <a:xfrm>
                <a:off x="4841876" y="4783138"/>
                <a:ext cx="2055813" cy="112395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25">
                <a:extLst>
                  <a:ext uri="{FF2B5EF4-FFF2-40B4-BE49-F238E27FC236}">
                    <a16:creationId xmlns:a16="http://schemas.microsoft.com/office/drawing/2014/main" id="{919F9675-A2C3-4E32-907E-0636AB3D5602}"/>
                  </a:ext>
                </a:extLst>
              </p:cNvPr>
              <p:cNvCxnSpPr>
                <a:cxnSpLocks noChangeShapeType="1"/>
                <a:stCxn id="46" idx="6"/>
                <a:endCxn id="56" idx="2"/>
              </p:cNvCxnSpPr>
              <p:nvPr/>
            </p:nvCxnSpPr>
            <p:spPr bwMode="auto">
              <a:xfrm>
                <a:off x="4841876" y="6002338"/>
                <a:ext cx="2016125" cy="0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34">
                <a:extLst>
                  <a:ext uri="{FF2B5EF4-FFF2-40B4-BE49-F238E27FC236}">
                    <a16:creationId xmlns:a16="http://schemas.microsoft.com/office/drawing/2014/main" id="{167D9836-910C-BD21-F463-C92EF19241A2}"/>
                  </a:ext>
                </a:extLst>
              </p:cNvPr>
              <p:cNvCxnSpPr>
                <a:cxnSpLocks noChangeShapeType="1"/>
                <a:stCxn id="44" idx="4"/>
                <a:endCxn id="45" idx="0"/>
              </p:cNvCxnSpPr>
              <p:nvPr/>
            </p:nvCxnSpPr>
            <p:spPr bwMode="auto">
              <a:xfrm>
                <a:off x="4706938" y="3810000"/>
                <a:ext cx="0" cy="838200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Oval 38">
                <a:extLst>
                  <a:ext uri="{FF2B5EF4-FFF2-40B4-BE49-F238E27FC236}">
                    <a16:creationId xmlns:a16="http://schemas.microsoft.com/office/drawing/2014/main" id="{625FEE99-AF26-F186-5AEB-8239AD4B5F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55" name="Oval 39">
                <a:extLst>
                  <a:ext uri="{FF2B5EF4-FFF2-40B4-BE49-F238E27FC236}">
                    <a16:creationId xmlns:a16="http://schemas.microsoft.com/office/drawing/2014/main" id="{4218BA4C-1DA7-ACA2-CA21-4A329DFA11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56" name="Oval 40">
                <a:extLst>
                  <a:ext uri="{FF2B5EF4-FFF2-40B4-BE49-F238E27FC236}">
                    <a16:creationId xmlns:a16="http://schemas.microsoft.com/office/drawing/2014/main" id="{B06C5196-01E8-693E-D087-FFFF1EEEFA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cxnSp>
            <p:nvCxnSpPr>
              <p:cNvPr id="57" name="AutoShape 41">
                <a:extLst>
                  <a:ext uri="{FF2B5EF4-FFF2-40B4-BE49-F238E27FC236}">
                    <a16:creationId xmlns:a16="http://schemas.microsoft.com/office/drawing/2014/main" id="{3BFAC61A-2DE1-1664-8C1B-D88DA0B7F969}"/>
                  </a:ext>
                </a:extLst>
              </p:cNvPr>
              <p:cNvCxnSpPr>
                <a:cxnSpLocks noChangeShapeType="1"/>
                <a:stCxn id="55" idx="4"/>
                <a:endCxn id="56" idx="0"/>
              </p:cNvCxnSpPr>
              <p:nvPr/>
            </p:nvCxnSpPr>
            <p:spPr bwMode="auto">
              <a:xfrm>
                <a:off x="6992938" y="4918076"/>
                <a:ext cx="0" cy="94932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42">
                <a:extLst>
                  <a:ext uri="{FF2B5EF4-FFF2-40B4-BE49-F238E27FC236}">
                    <a16:creationId xmlns:a16="http://schemas.microsoft.com/office/drawing/2014/main" id="{14ED4827-7C48-8A87-5CCA-44F9E57B0F2E}"/>
                  </a:ext>
                </a:extLst>
              </p:cNvPr>
              <p:cNvCxnSpPr>
                <a:cxnSpLocks noChangeShapeType="1"/>
                <a:stCxn id="54" idx="4"/>
                <a:endCxn id="55" idx="0"/>
              </p:cNvCxnSpPr>
              <p:nvPr/>
            </p:nvCxnSpPr>
            <p:spPr bwMode="auto">
              <a:xfrm>
                <a:off x="6992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Oval 44">
                <a:extLst>
                  <a:ext uri="{FF2B5EF4-FFF2-40B4-BE49-F238E27FC236}">
                    <a16:creationId xmlns:a16="http://schemas.microsoft.com/office/drawing/2014/main" id="{CAB90C9E-6BF3-81ED-1C7B-506A6585A0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535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t</a:t>
                </a:r>
              </a:p>
            </p:txBody>
          </p:sp>
          <p:cxnSp>
            <p:nvCxnSpPr>
              <p:cNvPr id="60" name="AutoShape 45">
                <a:extLst>
                  <a:ext uri="{FF2B5EF4-FFF2-40B4-BE49-F238E27FC236}">
                    <a16:creationId xmlns:a16="http://schemas.microsoft.com/office/drawing/2014/main" id="{DD903851-D4C0-3930-05F9-552A725D98B9}"/>
                  </a:ext>
                </a:extLst>
              </p:cNvPr>
              <p:cNvCxnSpPr>
                <a:cxnSpLocks noChangeShapeType="1"/>
                <a:stCxn id="54" idx="6"/>
                <a:endCxn id="59" idx="1"/>
              </p:cNvCxnSpPr>
              <p:nvPr/>
            </p:nvCxnSpPr>
            <p:spPr bwMode="auto">
              <a:xfrm>
                <a:off x="7127876" y="3675064"/>
                <a:ext cx="1865313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46">
                <a:extLst>
                  <a:ext uri="{FF2B5EF4-FFF2-40B4-BE49-F238E27FC236}">
                    <a16:creationId xmlns:a16="http://schemas.microsoft.com/office/drawing/2014/main" id="{ED2B2787-F67D-B038-3A72-6B61D2BA0ED4}"/>
                  </a:ext>
                </a:extLst>
              </p:cNvPr>
              <p:cNvCxnSpPr>
                <a:cxnSpLocks noChangeShapeType="1"/>
                <a:stCxn id="55" idx="6"/>
                <a:endCxn id="59" idx="2"/>
              </p:cNvCxnSpPr>
              <p:nvPr/>
            </p:nvCxnSpPr>
            <p:spPr bwMode="auto">
              <a:xfrm>
                <a:off x="7127876" y="4783138"/>
                <a:ext cx="182562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AutoShape 47">
                <a:extLst>
                  <a:ext uri="{FF2B5EF4-FFF2-40B4-BE49-F238E27FC236}">
                    <a16:creationId xmlns:a16="http://schemas.microsoft.com/office/drawing/2014/main" id="{606A9D8D-19E8-AA04-E5C8-8997B8DD57AE}"/>
                  </a:ext>
                </a:extLst>
              </p:cNvPr>
              <p:cNvCxnSpPr>
                <a:cxnSpLocks noChangeShapeType="1"/>
                <a:stCxn id="56" idx="7"/>
                <a:endCxn id="59" idx="4"/>
              </p:cNvCxnSpPr>
              <p:nvPr/>
            </p:nvCxnSpPr>
            <p:spPr bwMode="auto">
              <a:xfrm flipV="1">
                <a:off x="7088188" y="4918076"/>
                <a:ext cx="2000250" cy="989013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AutoShape 63">
                <a:extLst>
                  <a:ext uri="{FF2B5EF4-FFF2-40B4-BE49-F238E27FC236}">
                    <a16:creationId xmlns:a16="http://schemas.microsoft.com/office/drawing/2014/main" id="{006D8813-0007-986F-7450-4C874E34C545}"/>
                  </a:ext>
                </a:extLst>
              </p:cNvPr>
              <p:cNvCxnSpPr>
                <a:cxnSpLocks noChangeShapeType="1"/>
                <a:stCxn id="55" idx="2"/>
                <a:endCxn id="44" idx="6"/>
              </p:cNvCxnSpPr>
              <p:nvPr/>
            </p:nvCxnSpPr>
            <p:spPr bwMode="auto">
              <a:xfrm flipH="1" flipV="1">
                <a:off x="4841876" y="3675064"/>
                <a:ext cx="2016125" cy="11080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584" name="AutoShape 64">
                <a:extLst>
                  <a:ext uri="{FF2B5EF4-FFF2-40B4-BE49-F238E27FC236}">
                    <a16:creationId xmlns:a16="http://schemas.microsoft.com/office/drawing/2014/main" id="{4ABDD1D2-91AD-EBE8-C019-691C1254DD02}"/>
                  </a:ext>
                </a:extLst>
              </p:cNvPr>
              <p:cNvCxnSpPr>
                <a:cxnSpLocks noChangeShapeType="1"/>
                <a:stCxn id="54" idx="2"/>
                <a:endCxn id="45" idx="7"/>
              </p:cNvCxnSpPr>
              <p:nvPr/>
            </p:nvCxnSpPr>
            <p:spPr bwMode="auto">
              <a:xfrm flipH="1">
                <a:off x="4802188" y="3675064"/>
                <a:ext cx="2055812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8EC505EE-83AC-60C6-3488-D941BBDA4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196" y="3666542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12" name="Text Box 17">
              <a:extLst>
                <a:ext uri="{FF2B5EF4-FFF2-40B4-BE49-F238E27FC236}">
                  <a16:creationId xmlns:a16="http://schemas.microsoft.com/office/drawing/2014/main" id="{930213EC-A6A4-E723-17C5-2A5ADA3C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663" y="4264043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0F2190C7-F40A-22D3-A689-23185278D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196" y="4896476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0365E137-0F75-F9BF-2036-B5DD24E02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039" y="4042381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C714DAB-6A77-A057-08CC-61AEB0F98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017" y="3526735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DED540AB-FF12-A05A-8A49-97541B016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537" y="3798492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13C93EA8-A212-F14C-3E23-7DD1F084A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537" y="4788451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057931BE-1680-7EF8-6AD4-55098CC78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172" y="5355872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2E34352-BCD7-D39F-06BC-44CDC7597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485" y="4788450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744C0927-8304-ED70-2782-3B9E55156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385" y="4828815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979CD036-6281-F557-C150-DCF10D8D7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385" y="3818113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76911895-4495-EBEF-4E4A-C09FFE86E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496" y="3666542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C23F90EB-AC28-6E76-3995-757774E43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496" y="4299301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8" name="Text Box 17">
              <a:extLst>
                <a:ext uri="{FF2B5EF4-FFF2-40B4-BE49-F238E27FC236}">
                  <a16:creationId xmlns:a16="http://schemas.microsoft.com/office/drawing/2014/main" id="{A3967E90-07C0-D25A-2AF9-AF8E220A3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496" y="4932060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1585" name="Oval 451584">
                <a:extLst>
                  <a:ext uri="{FF2B5EF4-FFF2-40B4-BE49-F238E27FC236}">
                    <a16:creationId xmlns:a16="http://schemas.microsoft.com/office/drawing/2014/main" id="{CFDEAF72-F843-83DA-D3D9-E2EC86D017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70" y="5489583"/>
                <a:ext cx="240715" cy="27106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b="1" dirty="0"/>
              </a:p>
            </p:txBody>
          </p:sp>
        </mc:Choice>
        <mc:Fallback>
          <p:sp>
            <p:nvSpPr>
              <p:cNvPr id="451585" name="Oval 451584">
                <a:extLst>
                  <a:ext uri="{FF2B5EF4-FFF2-40B4-BE49-F238E27FC236}">
                    <a16:creationId xmlns:a16="http://schemas.microsoft.com/office/drawing/2014/main" id="{CFDEAF72-F843-83DA-D3D9-E2EC86D0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70" y="5489583"/>
                <a:ext cx="240715" cy="271060"/>
              </a:xfrm>
              <a:prstGeom prst="ellipse">
                <a:avLst/>
              </a:prstGeom>
              <a:blipFill>
                <a:blip r:embed="rId5"/>
                <a:stretch>
                  <a:fillRect l="-31707" t="-2174" r="-12195" b="-8696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1586" name="AutoShape 12">
            <a:extLst>
              <a:ext uri="{FF2B5EF4-FFF2-40B4-BE49-F238E27FC236}">
                <a16:creationId xmlns:a16="http://schemas.microsoft.com/office/drawing/2014/main" id="{8C7B3B72-624A-87C7-F251-58A1B9D9096B}"/>
              </a:ext>
            </a:extLst>
          </p:cNvPr>
          <p:cNvCxnSpPr>
            <a:cxnSpLocks noChangeShapeType="1"/>
            <a:stCxn id="451585" idx="6"/>
            <a:endCxn id="43" idx="2"/>
          </p:cNvCxnSpPr>
          <p:nvPr/>
        </p:nvCxnSpPr>
        <p:spPr bwMode="auto">
          <a:xfrm>
            <a:off x="286785" y="5625113"/>
            <a:ext cx="84067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1587" name="Text Box 17">
                <a:extLst>
                  <a:ext uri="{FF2B5EF4-FFF2-40B4-BE49-F238E27FC236}">
                    <a16:creationId xmlns:a16="http://schemas.microsoft.com/office/drawing/2014/main" id="{9AE20BAC-BA88-3BFE-411C-6E970BB5A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9" y="5438812"/>
                <a:ext cx="47320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451587" name="Text Box 17">
                <a:extLst>
                  <a:ext uri="{FF2B5EF4-FFF2-40B4-BE49-F238E27FC236}">
                    <a16:creationId xmlns:a16="http://schemas.microsoft.com/office/drawing/2014/main" id="{9AE20BAC-BA88-3BFE-411C-6E970BB5A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929" y="5438812"/>
                <a:ext cx="47320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1594" name="Oval 4">
                <a:extLst>
                  <a:ext uri="{FF2B5EF4-FFF2-40B4-BE49-F238E27FC236}">
                    <a16:creationId xmlns:a16="http://schemas.microsoft.com/office/drawing/2014/main" id="{C2D53AEE-F231-8C24-FAC6-5C798E2195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16013" y="5496457"/>
                <a:ext cx="228504" cy="2573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b="1" dirty="0"/>
              </a:p>
            </p:txBody>
          </p:sp>
        </mc:Choice>
        <mc:Fallback>
          <p:sp>
            <p:nvSpPr>
              <p:cNvPr id="451594" name="Oval 4">
                <a:extLst>
                  <a:ext uri="{FF2B5EF4-FFF2-40B4-BE49-F238E27FC236}">
                    <a16:creationId xmlns:a16="http://schemas.microsoft.com/office/drawing/2014/main" id="{C2D53AEE-F231-8C24-FAC6-5C798E219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013" y="5496457"/>
                <a:ext cx="228504" cy="257310"/>
              </a:xfrm>
              <a:prstGeom prst="ellipse">
                <a:avLst/>
              </a:prstGeom>
              <a:blipFill>
                <a:blip r:embed="rId7"/>
                <a:stretch>
                  <a:fillRect l="-30769" t="-4545" r="-12821" b="-1136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1595" name="AutoShape 12">
            <a:extLst>
              <a:ext uri="{FF2B5EF4-FFF2-40B4-BE49-F238E27FC236}">
                <a16:creationId xmlns:a16="http://schemas.microsoft.com/office/drawing/2014/main" id="{AB82AB00-12AA-F206-2AAB-AB0B4C05FF44}"/>
              </a:ext>
            </a:extLst>
          </p:cNvPr>
          <p:cNvCxnSpPr>
            <a:cxnSpLocks noChangeShapeType="1"/>
            <a:stCxn id="59" idx="6"/>
            <a:endCxn id="451594" idx="2"/>
          </p:cNvCxnSpPr>
          <p:nvPr/>
        </p:nvCxnSpPr>
        <p:spPr bwMode="auto">
          <a:xfrm flipV="1">
            <a:off x="6430983" y="5625112"/>
            <a:ext cx="78503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1599" name="Text Box 17">
                <a:extLst>
                  <a:ext uri="{FF2B5EF4-FFF2-40B4-BE49-F238E27FC236}">
                    <a16:creationId xmlns:a16="http://schemas.microsoft.com/office/drawing/2014/main" id="{EABB2264-E5CC-F22A-52DF-C457EE5B5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5661" y="5406491"/>
                <a:ext cx="47320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451599" name="Text Box 17">
                <a:extLst>
                  <a:ext uri="{FF2B5EF4-FFF2-40B4-BE49-F238E27FC236}">
                    <a16:creationId xmlns:a16="http://schemas.microsoft.com/office/drawing/2014/main" id="{EABB2264-E5CC-F22A-52DF-C457EE5B5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5661" y="5406491"/>
                <a:ext cx="47320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24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6E04-87CD-64DF-E1B8-5BDBED035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08D99182-5757-FCF0-799A-B83084BF882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vertex-disjoint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vertices in common, except their end points.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Vertex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				   Find:</a:t>
                </a:r>
                <a:r>
                  <a:rPr lang="en-US" altLang="en-US" sz="2400" dirty="0"/>
                  <a:t> the maximum # of vertex-disjoint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08D99182-5757-FCF0-799A-B83084BF8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  <a:blipFill>
                <a:blip r:embed="rId3"/>
                <a:stretch>
                  <a:fillRect l="-77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615" name="Rectangle 31">
            <a:extLst>
              <a:ext uri="{FF2B5EF4-FFF2-40B4-BE49-F238E27FC236}">
                <a16:creationId xmlns:a16="http://schemas.microsoft.com/office/drawing/2014/main" id="{4759F2F2-2577-64C4-7D71-75E5F006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Vertex-Disjoint Paths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4BBB1327-7DF8-30EB-A190-DB9F5FEA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A61766-690F-F1ED-D9A5-FC544A51AEBB}"/>
              </a:ext>
            </a:extLst>
          </p:cNvPr>
          <p:cNvGrpSpPr/>
          <p:nvPr/>
        </p:nvGrpSpPr>
        <p:grpSpPr>
          <a:xfrm>
            <a:off x="254315" y="3454314"/>
            <a:ext cx="5303520" cy="2286000"/>
            <a:chOff x="254315" y="3170850"/>
            <a:chExt cx="5303520" cy="2286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34FFDDC-2B84-F7A5-E752-7468D96E06C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4315" y="3170850"/>
              <a:ext cx="5303520" cy="2286000"/>
              <a:chOff x="2438401" y="3540126"/>
              <a:chExt cx="6784975" cy="2597150"/>
            </a:xfrm>
          </p:grpSpPr>
          <p:sp>
            <p:nvSpPr>
              <p:cNvPr id="451588" name="Oval 4">
                <a:extLst>
                  <a:ext uri="{FF2B5EF4-FFF2-40B4-BE49-F238E27FC236}">
                    <a16:creationId xmlns:a16="http://schemas.microsoft.com/office/drawing/2014/main" id="{A0EED8C0-2D79-3A07-2E91-6FA10E542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84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s</a:t>
                </a:r>
              </a:p>
            </p:txBody>
          </p:sp>
          <p:sp>
            <p:nvSpPr>
              <p:cNvPr id="451591" name="Oval 7">
                <a:extLst>
                  <a:ext uri="{FF2B5EF4-FFF2-40B4-BE49-F238E27FC236}">
                    <a16:creationId xmlns:a16="http://schemas.microsoft.com/office/drawing/2014/main" id="{D5EB4F6B-BCB6-F5B0-502C-9B6D52EF20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451592" name="Oval 8">
                <a:extLst>
                  <a:ext uri="{FF2B5EF4-FFF2-40B4-BE49-F238E27FC236}">
                    <a16:creationId xmlns:a16="http://schemas.microsoft.com/office/drawing/2014/main" id="{18A8FB08-76C3-5474-C1ED-3239D429A7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451593" name="Oval 9">
                <a:extLst>
                  <a:ext uri="{FF2B5EF4-FFF2-40B4-BE49-F238E27FC236}">
                    <a16:creationId xmlns:a16="http://schemas.microsoft.com/office/drawing/2014/main" id="{2FC53831-DF48-2019-7AFD-F3BD0758E4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cxnSp>
            <p:nvCxnSpPr>
              <p:cNvPr id="451596" name="AutoShape 12">
                <a:extLst>
                  <a:ext uri="{FF2B5EF4-FFF2-40B4-BE49-F238E27FC236}">
                    <a16:creationId xmlns:a16="http://schemas.microsoft.com/office/drawing/2014/main" id="{C89950E8-5671-FF3A-9DC0-3FC291C66E85}"/>
                  </a:ext>
                </a:extLst>
              </p:cNvPr>
              <p:cNvCxnSpPr>
                <a:cxnSpLocks noChangeShapeType="1"/>
                <a:stCxn id="451588" idx="7"/>
                <a:endCxn id="451591" idx="3"/>
              </p:cNvCxnSpPr>
              <p:nvPr/>
            </p:nvCxnSpPr>
            <p:spPr bwMode="auto">
              <a:xfrm flipV="1">
                <a:off x="2668588" y="3770314"/>
                <a:ext cx="1943100" cy="917575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597" name="AutoShape 13">
                <a:extLst>
                  <a:ext uri="{FF2B5EF4-FFF2-40B4-BE49-F238E27FC236}">
                    <a16:creationId xmlns:a16="http://schemas.microsoft.com/office/drawing/2014/main" id="{78F658AE-6FA3-58BD-5F23-489094A116C5}"/>
                  </a:ext>
                </a:extLst>
              </p:cNvPr>
              <p:cNvCxnSpPr>
                <a:cxnSpLocks noChangeShapeType="1"/>
                <a:stCxn id="451588" idx="6"/>
                <a:endCxn id="451592" idx="2"/>
              </p:cNvCxnSpPr>
              <p:nvPr/>
            </p:nvCxnSpPr>
            <p:spPr bwMode="auto">
              <a:xfrm>
                <a:off x="2708276" y="4783138"/>
                <a:ext cx="18637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598" name="AutoShape 14">
                <a:extLst>
                  <a:ext uri="{FF2B5EF4-FFF2-40B4-BE49-F238E27FC236}">
                    <a16:creationId xmlns:a16="http://schemas.microsoft.com/office/drawing/2014/main" id="{B932F20F-9C2A-5EF6-10A9-55EF44DF1FD6}"/>
                  </a:ext>
                </a:extLst>
              </p:cNvPr>
              <p:cNvCxnSpPr>
                <a:cxnSpLocks noChangeShapeType="1"/>
                <a:stCxn id="451588" idx="5"/>
                <a:endCxn id="451593" idx="1"/>
              </p:cNvCxnSpPr>
              <p:nvPr/>
            </p:nvCxnSpPr>
            <p:spPr bwMode="auto">
              <a:xfrm>
                <a:off x="2668588" y="4878388"/>
                <a:ext cx="1943100" cy="102870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06" name="AutoShape 22">
                <a:extLst>
                  <a:ext uri="{FF2B5EF4-FFF2-40B4-BE49-F238E27FC236}">
                    <a16:creationId xmlns:a16="http://schemas.microsoft.com/office/drawing/2014/main" id="{1A10C950-6970-6F81-6C2E-00DBCDC017FD}"/>
                  </a:ext>
                </a:extLst>
              </p:cNvPr>
              <p:cNvCxnSpPr>
                <a:cxnSpLocks noChangeShapeType="1"/>
                <a:stCxn id="451592" idx="4"/>
                <a:endCxn id="451593" idx="0"/>
              </p:cNvCxnSpPr>
              <p:nvPr/>
            </p:nvCxnSpPr>
            <p:spPr bwMode="auto">
              <a:xfrm>
                <a:off x="4706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08" name="AutoShape 24">
                <a:extLst>
                  <a:ext uri="{FF2B5EF4-FFF2-40B4-BE49-F238E27FC236}">
                    <a16:creationId xmlns:a16="http://schemas.microsoft.com/office/drawing/2014/main" id="{CE1AB738-7B52-1E5D-BCED-0B8C6F7D843E}"/>
                  </a:ext>
                </a:extLst>
              </p:cNvPr>
              <p:cNvCxnSpPr>
                <a:cxnSpLocks noChangeShapeType="1"/>
                <a:stCxn id="451592" idx="5"/>
                <a:endCxn id="451624" idx="1"/>
              </p:cNvCxnSpPr>
              <p:nvPr/>
            </p:nvCxnSpPr>
            <p:spPr bwMode="auto">
              <a:xfrm>
                <a:off x="4802354" y="4878555"/>
                <a:ext cx="2095170" cy="10283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09" name="AutoShape 25">
                <a:extLst>
                  <a:ext uri="{FF2B5EF4-FFF2-40B4-BE49-F238E27FC236}">
                    <a16:creationId xmlns:a16="http://schemas.microsoft.com/office/drawing/2014/main" id="{C3C5EA1B-820D-719B-C5CD-1CF1E2DF48AE}"/>
                  </a:ext>
                </a:extLst>
              </p:cNvPr>
              <p:cNvCxnSpPr>
                <a:cxnSpLocks noChangeShapeType="1"/>
                <a:stCxn id="451593" idx="6"/>
                <a:endCxn id="451624" idx="2"/>
              </p:cNvCxnSpPr>
              <p:nvPr/>
            </p:nvCxnSpPr>
            <p:spPr bwMode="auto">
              <a:xfrm>
                <a:off x="4841876" y="6002338"/>
                <a:ext cx="2016125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18" name="AutoShape 34">
                <a:extLst>
                  <a:ext uri="{FF2B5EF4-FFF2-40B4-BE49-F238E27FC236}">
                    <a16:creationId xmlns:a16="http://schemas.microsoft.com/office/drawing/2014/main" id="{1270AE8B-E89D-EC8A-4CEF-411145423719}"/>
                  </a:ext>
                </a:extLst>
              </p:cNvPr>
              <p:cNvCxnSpPr>
                <a:cxnSpLocks noChangeShapeType="1"/>
                <a:stCxn id="451591" idx="4"/>
                <a:endCxn id="451592" idx="0"/>
              </p:cNvCxnSpPr>
              <p:nvPr/>
            </p:nvCxnSpPr>
            <p:spPr bwMode="auto">
              <a:xfrm>
                <a:off x="4706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51622" name="Oval 38">
                <a:extLst>
                  <a:ext uri="{FF2B5EF4-FFF2-40B4-BE49-F238E27FC236}">
                    <a16:creationId xmlns:a16="http://schemas.microsoft.com/office/drawing/2014/main" id="{9E53F3B6-23A9-F40F-127C-5235E1A80D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451623" name="Oval 39">
                <a:extLst>
                  <a:ext uri="{FF2B5EF4-FFF2-40B4-BE49-F238E27FC236}">
                    <a16:creationId xmlns:a16="http://schemas.microsoft.com/office/drawing/2014/main" id="{4EF5C642-C207-76C2-B3A4-4B5CCBD75A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451624" name="Oval 40">
                <a:extLst>
                  <a:ext uri="{FF2B5EF4-FFF2-40B4-BE49-F238E27FC236}">
                    <a16:creationId xmlns:a16="http://schemas.microsoft.com/office/drawing/2014/main" id="{56940CD8-4B91-B261-FA00-0055CA20B8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cxnSp>
            <p:nvCxnSpPr>
              <p:cNvPr id="451625" name="AutoShape 41">
                <a:extLst>
                  <a:ext uri="{FF2B5EF4-FFF2-40B4-BE49-F238E27FC236}">
                    <a16:creationId xmlns:a16="http://schemas.microsoft.com/office/drawing/2014/main" id="{FDAE4530-2111-690B-F92C-0776D3029B20}"/>
                  </a:ext>
                </a:extLst>
              </p:cNvPr>
              <p:cNvCxnSpPr>
                <a:cxnSpLocks noChangeShapeType="1"/>
                <a:stCxn id="451623" idx="4"/>
                <a:endCxn id="451624" idx="0"/>
              </p:cNvCxnSpPr>
              <p:nvPr/>
            </p:nvCxnSpPr>
            <p:spPr bwMode="auto">
              <a:xfrm>
                <a:off x="6992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26" name="AutoShape 42">
                <a:extLst>
                  <a:ext uri="{FF2B5EF4-FFF2-40B4-BE49-F238E27FC236}">
                    <a16:creationId xmlns:a16="http://schemas.microsoft.com/office/drawing/2014/main" id="{940916F9-7D19-859C-689B-A9DF9C0AE955}"/>
                  </a:ext>
                </a:extLst>
              </p:cNvPr>
              <p:cNvCxnSpPr>
                <a:cxnSpLocks noChangeShapeType="1"/>
                <a:stCxn id="451622" idx="4"/>
                <a:endCxn id="451623" idx="0"/>
              </p:cNvCxnSpPr>
              <p:nvPr/>
            </p:nvCxnSpPr>
            <p:spPr bwMode="auto">
              <a:xfrm>
                <a:off x="6992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51628" name="Oval 44">
                <a:extLst>
                  <a:ext uri="{FF2B5EF4-FFF2-40B4-BE49-F238E27FC236}">
                    <a16:creationId xmlns:a16="http://schemas.microsoft.com/office/drawing/2014/main" id="{3CAD09C7-7FC4-E956-6241-F9D5AC9C84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535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t</a:t>
                </a:r>
              </a:p>
            </p:txBody>
          </p:sp>
          <p:cxnSp>
            <p:nvCxnSpPr>
              <p:cNvPr id="451629" name="AutoShape 45">
                <a:extLst>
                  <a:ext uri="{FF2B5EF4-FFF2-40B4-BE49-F238E27FC236}">
                    <a16:creationId xmlns:a16="http://schemas.microsoft.com/office/drawing/2014/main" id="{DF6DDD91-ED49-482A-5689-6254CBB21380}"/>
                  </a:ext>
                </a:extLst>
              </p:cNvPr>
              <p:cNvCxnSpPr>
                <a:cxnSpLocks noChangeShapeType="1"/>
                <a:stCxn id="451622" idx="6"/>
                <a:endCxn id="451628" idx="1"/>
              </p:cNvCxnSpPr>
              <p:nvPr/>
            </p:nvCxnSpPr>
            <p:spPr bwMode="auto">
              <a:xfrm>
                <a:off x="7127876" y="3675064"/>
                <a:ext cx="1865313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30" name="AutoShape 46">
                <a:extLst>
                  <a:ext uri="{FF2B5EF4-FFF2-40B4-BE49-F238E27FC236}">
                    <a16:creationId xmlns:a16="http://schemas.microsoft.com/office/drawing/2014/main" id="{872E52E8-D28D-83F0-4727-A1DC7935BA8D}"/>
                  </a:ext>
                </a:extLst>
              </p:cNvPr>
              <p:cNvCxnSpPr>
                <a:cxnSpLocks noChangeShapeType="1"/>
                <a:stCxn id="451623" idx="6"/>
                <a:endCxn id="451628" idx="2"/>
              </p:cNvCxnSpPr>
              <p:nvPr/>
            </p:nvCxnSpPr>
            <p:spPr bwMode="auto">
              <a:xfrm>
                <a:off x="7127876" y="4783138"/>
                <a:ext cx="1825625" cy="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31" name="AutoShape 47">
                <a:extLst>
                  <a:ext uri="{FF2B5EF4-FFF2-40B4-BE49-F238E27FC236}">
                    <a16:creationId xmlns:a16="http://schemas.microsoft.com/office/drawing/2014/main" id="{89281011-95AB-2E0E-9F6F-61FDF5F7E571}"/>
                  </a:ext>
                </a:extLst>
              </p:cNvPr>
              <p:cNvCxnSpPr>
                <a:cxnSpLocks noChangeShapeType="1"/>
                <a:stCxn id="451624" idx="7"/>
                <a:endCxn id="451628" idx="4"/>
              </p:cNvCxnSpPr>
              <p:nvPr/>
            </p:nvCxnSpPr>
            <p:spPr bwMode="auto">
              <a:xfrm flipV="1">
                <a:off x="7088188" y="4918076"/>
                <a:ext cx="2000250" cy="98901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47" name="AutoShape 63">
                <a:extLst>
                  <a:ext uri="{FF2B5EF4-FFF2-40B4-BE49-F238E27FC236}">
                    <a16:creationId xmlns:a16="http://schemas.microsoft.com/office/drawing/2014/main" id="{45D64211-8ACD-0BE2-EABB-4C2312C11A3B}"/>
                  </a:ext>
                </a:extLst>
              </p:cNvPr>
              <p:cNvCxnSpPr>
                <a:cxnSpLocks noChangeShapeType="1"/>
                <a:stCxn id="451623" idx="1"/>
                <a:endCxn id="451591" idx="6"/>
              </p:cNvCxnSpPr>
              <p:nvPr/>
            </p:nvCxnSpPr>
            <p:spPr bwMode="auto">
              <a:xfrm flipH="1" flipV="1">
                <a:off x="4841876" y="3675064"/>
                <a:ext cx="2055647" cy="101265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48" name="AutoShape 64">
                <a:extLst>
                  <a:ext uri="{FF2B5EF4-FFF2-40B4-BE49-F238E27FC236}">
                    <a16:creationId xmlns:a16="http://schemas.microsoft.com/office/drawing/2014/main" id="{5FC095CA-B3C8-E0BD-190A-12A884D8F5BA}"/>
                  </a:ext>
                </a:extLst>
              </p:cNvPr>
              <p:cNvCxnSpPr>
                <a:cxnSpLocks noChangeShapeType="1"/>
                <a:stCxn id="451622" idx="2"/>
                <a:endCxn id="451592" idx="7"/>
              </p:cNvCxnSpPr>
              <p:nvPr/>
            </p:nvCxnSpPr>
            <p:spPr bwMode="auto">
              <a:xfrm flipH="1">
                <a:off x="4802188" y="3675064"/>
                <a:ext cx="2055812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" name="AutoShape 24">
              <a:extLst>
                <a:ext uri="{FF2B5EF4-FFF2-40B4-BE49-F238E27FC236}">
                  <a16:creationId xmlns:a16="http://schemas.microsoft.com/office/drawing/2014/main" id="{86E2871F-79A3-817A-70BC-FD84E34871A5}"/>
                </a:ext>
              </a:extLst>
            </p:cNvPr>
            <p:cNvCxnSpPr>
              <a:cxnSpLocks noChangeShapeType="1"/>
              <a:stCxn id="451592" idx="6"/>
              <a:endCxn id="451623" idx="2"/>
            </p:cNvCxnSpPr>
            <p:nvPr/>
          </p:nvCxnSpPr>
          <p:spPr bwMode="auto">
            <a:xfrm>
              <a:off x="2133007" y="4264945"/>
              <a:ext cx="1575917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4227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AA340-A9A6-17A7-00D3-6D735E5E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3FC8A65C-E539-B98A-A3A1-CF5CC35A88E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vertex-disjoint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vertices in common.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Vertex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				   Find:</a:t>
                </a:r>
                <a:r>
                  <a:rPr lang="en-US" altLang="en-US" sz="2400" dirty="0"/>
                  <a:t> the maximum # of vertex-disjoint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3FC8A65C-E539-B98A-A3A1-CF5CC35A88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  <a:blipFill>
                <a:blip r:embed="rId3"/>
                <a:stretch>
                  <a:fillRect l="-77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615" name="Rectangle 31">
            <a:extLst>
              <a:ext uri="{FF2B5EF4-FFF2-40B4-BE49-F238E27FC236}">
                <a16:creationId xmlns:a16="http://schemas.microsoft.com/office/drawing/2014/main" id="{3242F333-3D1D-3AD8-BEC7-CD1010166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Vertex-Disjoint Paths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F7085CF-3AEF-15A0-B942-79311C51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7CA82-525E-2FE5-1E39-C120998B718A}"/>
              </a:ext>
            </a:extLst>
          </p:cNvPr>
          <p:cNvSpPr txBox="1"/>
          <p:nvPr/>
        </p:nvSpPr>
        <p:spPr>
          <a:xfrm>
            <a:off x="7132320" y="3210986"/>
            <a:ext cx="44121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695082"/>
                </a:solidFill>
              </a:rPr>
              <a:t>Observation</a:t>
            </a:r>
            <a:r>
              <a:rPr lang="en-US" sz="2400" dirty="0"/>
              <a:t>: Every vertex-disjoint path is also edge-disjoint. </a:t>
            </a:r>
          </a:p>
          <a:p>
            <a:r>
              <a:rPr lang="en-US" sz="2400" dirty="0"/>
              <a:t>(Two paths which share an edge also share that edge’s endpoints)</a:t>
            </a:r>
          </a:p>
          <a:p>
            <a:endParaRPr lang="en-US" sz="2400" dirty="0"/>
          </a:p>
          <a:p>
            <a:r>
              <a:rPr lang="en-US" altLang="en-US" sz="2400" b="1" dirty="0">
                <a:solidFill>
                  <a:srgbClr val="695082"/>
                </a:solidFill>
              </a:rPr>
              <a:t>Idea</a:t>
            </a:r>
            <a:r>
              <a:rPr lang="en-US" sz="2400" dirty="0"/>
              <a:t>: Modify the graph so that all edge-disjoint paths are also vertex disjoint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A163BE-9D1A-8005-C290-1A8D18F48CB6}"/>
              </a:ext>
            </a:extLst>
          </p:cNvPr>
          <p:cNvGrpSpPr/>
          <p:nvPr/>
        </p:nvGrpSpPr>
        <p:grpSpPr>
          <a:xfrm>
            <a:off x="254315" y="3170850"/>
            <a:ext cx="5303520" cy="2286000"/>
            <a:chOff x="254315" y="3170850"/>
            <a:chExt cx="5303520" cy="2286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D3B270-7CE2-3BAF-1B7A-6992ED36330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4315" y="3170850"/>
              <a:ext cx="5303520" cy="2286000"/>
              <a:chOff x="2438401" y="3540126"/>
              <a:chExt cx="6784975" cy="2597150"/>
            </a:xfrm>
          </p:grpSpPr>
          <p:sp>
            <p:nvSpPr>
              <p:cNvPr id="33" name="Oval 4">
                <a:extLst>
                  <a:ext uri="{FF2B5EF4-FFF2-40B4-BE49-F238E27FC236}">
                    <a16:creationId xmlns:a16="http://schemas.microsoft.com/office/drawing/2014/main" id="{6776E892-566D-9FF5-8348-F120047ADF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84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s</a:t>
                </a: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1C44107D-76EE-338C-E187-08D8AE6505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35" name="Oval 8">
                <a:extLst>
                  <a:ext uri="{FF2B5EF4-FFF2-40B4-BE49-F238E27FC236}">
                    <a16:creationId xmlns:a16="http://schemas.microsoft.com/office/drawing/2014/main" id="{0F94A647-B49F-E61A-692E-D08D616D03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36" name="Oval 9">
                <a:extLst>
                  <a:ext uri="{FF2B5EF4-FFF2-40B4-BE49-F238E27FC236}">
                    <a16:creationId xmlns:a16="http://schemas.microsoft.com/office/drawing/2014/main" id="{8806C3B1-07B4-E24F-F556-D579D50DDF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cxnSp>
            <p:nvCxnSpPr>
              <p:cNvPr id="37" name="AutoShape 12">
                <a:extLst>
                  <a:ext uri="{FF2B5EF4-FFF2-40B4-BE49-F238E27FC236}">
                    <a16:creationId xmlns:a16="http://schemas.microsoft.com/office/drawing/2014/main" id="{DDD1AEC9-790B-D508-0976-8F4CF5ADB8C7}"/>
                  </a:ext>
                </a:extLst>
              </p:cNvPr>
              <p:cNvCxnSpPr>
                <a:cxnSpLocks noChangeShapeType="1"/>
                <a:stCxn id="33" idx="7"/>
                <a:endCxn id="34" idx="3"/>
              </p:cNvCxnSpPr>
              <p:nvPr/>
            </p:nvCxnSpPr>
            <p:spPr bwMode="auto">
              <a:xfrm flipV="1">
                <a:off x="2668588" y="3770314"/>
                <a:ext cx="1943100" cy="9175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3">
                <a:extLst>
                  <a:ext uri="{FF2B5EF4-FFF2-40B4-BE49-F238E27FC236}">
                    <a16:creationId xmlns:a16="http://schemas.microsoft.com/office/drawing/2014/main" id="{21ECBB07-A068-ADE0-824B-BC25703C8FF1}"/>
                  </a:ext>
                </a:extLst>
              </p:cNvPr>
              <p:cNvCxnSpPr>
                <a:cxnSpLocks noChangeShapeType="1"/>
                <a:stCxn id="33" idx="6"/>
                <a:endCxn id="35" idx="2"/>
              </p:cNvCxnSpPr>
              <p:nvPr/>
            </p:nvCxnSpPr>
            <p:spPr bwMode="auto">
              <a:xfrm>
                <a:off x="2708276" y="4783138"/>
                <a:ext cx="18637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14">
                <a:extLst>
                  <a:ext uri="{FF2B5EF4-FFF2-40B4-BE49-F238E27FC236}">
                    <a16:creationId xmlns:a16="http://schemas.microsoft.com/office/drawing/2014/main" id="{C9887DA9-DE17-77E9-5B2F-E732DFC54E19}"/>
                  </a:ext>
                </a:extLst>
              </p:cNvPr>
              <p:cNvCxnSpPr>
                <a:cxnSpLocks noChangeShapeType="1"/>
                <a:stCxn id="33" idx="5"/>
                <a:endCxn id="36" idx="1"/>
              </p:cNvCxnSpPr>
              <p:nvPr/>
            </p:nvCxnSpPr>
            <p:spPr bwMode="auto">
              <a:xfrm>
                <a:off x="2668588" y="4878388"/>
                <a:ext cx="1943100" cy="1028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6D31F243-619F-41B2-73BC-5C5DFAEF5D14}"/>
                  </a:ext>
                </a:extLst>
              </p:cNvPr>
              <p:cNvCxnSpPr>
                <a:cxnSpLocks noChangeShapeType="1"/>
                <a:stCxn id="35" idx="4"/>
                <a:endCxn id="36" idx="0"/>
              </p:cNvCxnSpPr>
              <p:nvPr/>
            </p:nvCxnSpPr>
            <p:spPr bwMode="auto">
              <a:xfrm>
                <a:off x="4706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24">
                <a:extLst>
                  <a:ext uri="{FF2B5EF4-FFF2-40B4-BE49-F238E27FC236}">
                    <a16:creationId xmlns:a16="http://schemas.microsoft.com/office/drawing/2014/main" id="{01DE4446-BA6B-1AF5-7E37-25CCAE70D405}"/>
                  </a:ext>
                </a:extLst>
              </p:cNvPr>
              <p:cNvCxnSpPr>
                <a:cxnSpLocks noChangeShapeType="1"/>
                <a:stCxn id="35" idx="5"/>
                <a:endCxn id="46" idx="1"/>
              </p:cNvCxnSpPr>
              <p:nvPr/>
            </p:nvCxnSpPr>
            <p:spPr bwMode="auto">
              <a:xfrm>
                <a:off x="4802354" y="4878555"/>
                <a:ext cx="2095170" cy="10283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25">
                <a:extLst>
                  <a:ext uri="{FF2B5EF4-FFF2-40B4-BE49-F238E27FC236}">
                    <a16:creationId xmlns:a16="http://schemas.microsoft.com/office/drawing/2014/main" id="{1469985C-0EF0-ABC7-39B4-9CA5CC651C51}"/>
                  </a:ext>
                </a:extLst>
              </p:cNvPr>
              <p:cNvCxnSpPr>
                <a:cxnSpLocks noChangeShapeType="1"/>
                <a:stCxn id="36" idx="6"/>
                <a:endCxn id="46" idx="2"/>
              </p:cNvCxnSpPr>
              <p:nvPr/>
            </p:nvCxnSpPr>
            <p:spPr bwMode="auto">
              <a:xfrm>
                <a:off x="4841876" y="6002338"/>
                <a:ext cx="20161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34">
                <a:extLst>
                  <a:ext uri="{FF2B5EF4-FFF2-40B4-BE49-F238E27FC236}">
                    <a16:creationId xmlns:a16="http://schemas.microsoft.com/office/drawing/2014/main" id="{15C37E1B-8A11-2627-599C-0F49B8664227}"/>
                  </a:ext>
                </a:extLst>
              </p:cNvPr>
              <p:cNvCxnSpPr>
                <a:cxnSpLocks noChangeShapeType="1"/>
                <a:stCxn id="34" idx="4"/>
                <a:endCxn id="35" idx="0"/>
              </p:cNvCxnSpPr>
              <p:nvPr/>
            </p:nvCxnSpPr>
            <p:spPr bwMode="auto">
              <a:xfrm>
                <a:off x="4706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Oval 38">
                <a:extLst>
                  <a:ext uri="{FF2B5EF4-FFF2-40B4-BE49-F238E27FC236}">
                    <a16:creationId xmlns:a16="http://schemas.microsoft.com/office/drawing/2014/main" id="{92C55367-50B3-EC01-9B75-8495BD6F76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45" name="Oval 39">
                <a:extLst>
                  <a:ext uri="{FF2B5EF4-FFF2-40B4-BE49-F238E27FC236}">
                    <a16:creationId xmlns:a16="http://schemas.microsoft.com/office/drawing/2014/main" id="{168F9D60-992D-064C-6001-7BDD102814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46" name="Oval 40">
                <a:extLst>
                  <a:ext uri="{FF2B5EF4-FFF2-40B4-BE49-F238E27FC236}">
                    <a16:creationId xmlns:a16="http://schemas.microsoft.com/office/drawing/2014/main" id="{9414942F-C358-AE32-A0FF-C7F6B97B3E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cxnSp>
            <p:nvCxnSpPr>
              <p:cNvPr id="47" name="AutoShape 41">
                <a:extLst>
                  <a:ext uri="{FF2B5EF4-FFF2-40B4-BE49-F238E27FC236}">
                    <a16:creationId xmlns:a16="http://schemas.microsoft.com/office/drawing/2014/main" id="{68421E8A-C604-42BB-E376-8A738E12DBDF}"/>
                  </a:ext>
                </a:extLst>
              </p:cNvPr>
              <p:cNvCxnSpPr>
                <a:cxnSpLocks noChangeShapeType="1"/>
                <a:stCxn id="45" idx="4"/>
                <a:endCxn id="46" idx="0"/>
              </p:cNvCxnSpPr>
              <p:nvPr/>
            </p:nvCxnSpPr>
            <p:spPr bwMode="auto">
              <a:xfrm>
                <a:off x="6992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2">
                <a:extLst>
                  <a:ext uri="{FF2B5EF4-FFF2-40B4-BE49-F238E27FC236}">
                    <a16:creationId xmlns:a16="http://schemas.microsoft.com/office/drawing/2014/main" id="{5145A344-0122-886A-40CB-BB26A5E9A0F3}"/>
                  </a:ext>
                </a:extLst>
              </p:cNvPr>
              <p:cNvCxnSpPr>
                <a:cxnSpLocks noChangeShapeType="1"/>
                <a:stCxn id="44" idx="4"/>
                <a:endCxn id="45" idx="0"/>
              </p:cNvCxnSpPr>
              <p:nvPr/>
            </p:nvCxnSpPr>
            <p:spPr bwMode="auto">
              <a:xfrm>
                <a:off x="6992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Oval 44">
                <a:extLst>
                  <a:ext uri="{FF2B5EF4-FFF2-40B4-BE49-F238E27FC236}">
                    <a16:creationId xmlns:a16="http://schemas.microsoft.com/office/drawing/2014/main" id="{BF2E5BDB-D270-944D-3C3D-9D7426A8D0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535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t</a:t>
                </a:r>
              </a:p>
            </p:txBody>
          </p:sp>
          <p:cxnSp>
            <p:nvCxnSpPr>
              <p:cNvPr id="50" name="AutoShape 45">
                <a:extLst>
                  <a:ext uri="{FF2B5EF4-FFF2-40B4-BE49-F238E27FC236}">
                    <a16:creationId xmlns:a16="http://schemas.microsoft.com/office/drawing/2014/main" id="{05AE59D1-6908-8471-CEC4-7B1C32E16893}"/>
                  </a:ext>
                </a:extLst>
              </p:cNvPr>
              <p:cNvCxnSpPr>
                <a:cxnSpLocks noChangeShapeType="1"/>
                <a:stCxn id="44" idx="6"/>
                <a:endCxn id="49" idx="1"/>
              </p:cNvCxnSpPr>
              <p:nvPr/>
            </p:nvCxnSpPr>
            <p:spPr bwMode="auto">
              <a:xfrm>
                <a:off x="7127876" y="3675064"/>
                <a:ext cx="1865313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6">
                <a:extLst>
                  <a:ext uri="{FF2B5EF4-FFF2-40B4-BE49-F238E27FC236}">
                    <a16:creationId xmlns:a16="http://schemas.microsoft.com/office/drawing/2014/main" id="{956E1FEE-B2E2-B537-EC91-070CA0607805}"/>
                  </a:ext>
                </a:extLst>
              </p:cNvPr>
              <p:cNvCxnSpPr>
                <a:cxnSpLocks noChangeShapeType="1"/>
                <a:stCxn id="45" idx="6"/>
                <a:endCxn id="49" idx="2"/>
              </p:cNvCxnSpPr>
              <p:nvPr/>
            </p:nvCxnSpPr>
            <p:spPr bwMode="auto">
              <a:xfrm>
                <a:off x="7127876" y="4783138"/>
                <a:ext cx="18256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7">
                <a:extLst>
                  <a:ext uri="{FF2B5EF4-FFF2-40B4-BE49-F238E27FC236}">
                    <a16:creationId xmlns:a16="http://schemas.microsoft.com/office/drawing/2014/main" id="{43BAF8B6-5FAB-FD66-273C-44DBABE574EA}"/>
                  </a:ext>
                </a:extLst>
              </p:cNvPr>
              <p:cNvCxnSpPr>
                <a:cxnSpLocks noChangeShapeType="1"/>
                <a:stCxn id="46" idx="7"/>
                <a:endCxn id="49" idx="4"/>
              </p:cNvCxnSpPr>
              <p:nvPr/>
            </p:nvCxnSpPr>
            <p:spPr bwMode="auto">
              <a:xfrm flipV="1">
                <a:off x="7088188" y="4918076"/>
                <a:ext cx="2000250" cy="9890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63">
                <a:extLst>
                  <a:ext uri="{FF2B5EF4-FFF2-40B4-BE49-F238E27FC236}">
                    <a16:creationId xmlns:a16="http://schemas.microsoft.com/office/drawing/2014/main" id="{1C34DE2C-184E-A85D-5FEA-86A7DDBF57ED}"/>
                  </a:ext>
                </a:extLst>
              </p:cNvPr>
              <p:cNvCxnSpPr>
                <a:cxnSpLocks noChangeShapeType="1"/>
                <a:stCxn id="45" idx="1"/>
                <a:endCxn id="34" idx="6"/>
              </p:cNvCxnSpPr>
              <p:nvPr/>
            </p:nvCxnSpPr>
            <p:spPr bwMode="auto">
              <a:xfrm flipH="1" flipV="1">
                <a:off x="4841876" y="3675064"/>
                <a:ext cx="2055647" cy="101265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64">
                <a:extLst>
                  <a:ext uri="{FF2B5EF4-FFF2-40B4-BE49-F238E27FC236}">
                    <a16:creationId xmlns:a16="http://schemas.microsoft.com/office/drawing/2014/main" id="{59837A14-3144-5BA2-AB0F-A7D7B1CAEA39}"/>
                  </a:ext>
                </a:extLst>
              </p:cNvPr>
              <p:cNvCxnSpPr>
                <a:cxnSpLocks noChangeShapeType="1"/>
                <a:stCxn id="44" idx="2"/>
                <a:endCxn id="35" idx="7"/>
              </p:cNvCxnSpPr>
              <p:nvPr/>
            </p:nvCxnSpPr>
            <p:spPr bwMode="auto">
              <a:xfrm flipH="1">
                <a:off x="4802188" y="3675064"/>
                <a:ext cx="2055812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2" name="AutoShape 24">
              <a:extLst>
                <a:ext uri="{FF2B5EF4-FFF2-40B4-BE49-F238E27FC236}">
                  <a16:creationId xmlns:a16="http://schemas.microsoft.com/office/drawing/2014/main" id="{355CB1E8-0FF3-1450-C34F-B27C90BE5CFB}"/>
                </a:ext>
              </a:extLst>
            </p:cNvPr>
            <p:cNvCxnSpPr>
              <a:cxnSpLocks noChangeShapeType="1"/>
              <a:stCxn id="35" idx="6"/>
              <a:endCxn id="45" idx="2"/>
            </p:cNvCxnSpPr>
            <p:nvPr/>
          </p:nvCxnSpPr>
          <p:spPr bwMode="auto">
            <a:xfrm>
              <a:off x="2133007" y="4264945"/>
              <a:ext cx="157591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51612" name="Group 451611">
            <a:extLst>
              <a:ext uri="{FF2B5EF4-FFF2-40B4-BE49-F238E27FC236}">
                <a16:creationId xmlns:a16="http://schemas.microsoft.com/office/drawing/2014/main" id="{63CF02D1-24F2-2004-43CF-EFDEB5C0F35D}"/>
              </a:ext>
            </a:extLst>
          </p:cNvPr>
          <p:cNvGrpSpPr/>
          <p:nvPr/>
        </p:nvGrpSpPr>
        <p:grpSpPr>
          <a:xfrm>
            <a:off x="4502298" y="5810777"/>
            <a:ext cx="2111073" cy="846092"/>
            <a:chOff x="2358189" y="5801274"/>
            <a:chExt cx="2111073" cy="84609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Oval 7">
                  <a:extLst>
                    <a:ext uri="{FF2B5EF4-FFF2-40B4-BE49-F238E27FC236}">
                      <a16:creationId xmlns:a16="http://schemas.microsoft.com/office/drawing/2014/main" id="{F56F4A0C-5AFF-2207-3CBA-2089650FC7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42094" y="5989076"/>
                  <a:ext cx="496811" cy="4871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>
            <p:sp>
              <p:nvSpPr>
                <p:cNvPr id="55" name="Oval 7">
                  <a:extLst>
                    <a:ext uri="{FF2B5EF4-FFF2-40B4-BE49-F238E27FC236}">
                      <a16:creationId xmlns:a16="http://schemas.microsoft.com/office/drawing/2014/main" id="{F56F4A0C-5AFF-2207-3CBA-2089650FC7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2094" y="5989076"/>
                  <a:ext cx="496811" cy="48718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AutoShape 12">
              <a:extLst>
                <a:ext uri="{FF2B5EF4-FFF2-40B4-BE49-F238E27FC236}">
                  <a16:creationId xmlns:a16="http://schemas.microsoft.com/office/drawing/2014/main" id="{E0BDA4AE-72D1-F655-8D95-0CBC58501990}"/>
                </a:ext>
              </a:extLst>
            </p:cNvPr>
            <p:cNvCxnSpPr>
              <a:cxnSpLocks noChangeShapeType="1"/>
              <a:endCxn id="55" idx="1"/>
            </p:cNvCxnSpPr>
            <p:nvPr/>
          </p:nvCxnSpPr>
          <p:spPr bwMode="auto">
            <a:xfrm>
              <a:off x="2358189" y="5919537"/>
              <a:ext cx="356661" cy="1408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2">
              <a:extLst>
                <a:ext uri="{FF2B5EF4-FFF2-40B4-BE49-F238E27FC236}">
                  <a16:creationId xmlns:a16="http://schemas.microsoft.com/office/drawing/2014/main" id="{91830404-65B8-7BF3-2AB0-C0C4C9FBD496}"/>
                </a:ext>
              </a:extLst>
            </p:cNvPr>
            <p:cNvCxnSpPr>
              <a:cxnSpLocks noChangeShapeType="1"/>
              <a:endCxn id="55" idx="3"/>
            </p:cNvCxnSpPr>
            <p:nvPr/>
          </p:nvCxnSpPr>
          <p:spPr bwMode="auto">
            <a:xfrm flipV="1">
              <a:off x="2358189" y="6404913"/>
              <a:ext cx="356661" cy="24245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1595" name="Oval 7">
                  <a:extLst>
                    <a:ext uri="{FF2B5EF4-FFF2-40B4-BE49-F238E27FC236}">
                      <a16:creationId xmlns:a16="http://schemas.microsoft.com/office/drawing/2014/main" id="{33B5BBA0-F4DF-62BA-F70B-CBA9184BB1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08924" y="5985480"/>
                  <a:ext cx="496811" cy="4871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>
            <p:sp>
              <p:nvSpPr>
                <p:cNvPr id="451595" name="Oval 7">
                  <a:extLst>
                    <a:ext uri="{FF2B5EF4-FFF2-40B4-BE49-F238E27FC236}">
                      <a16:creationId xmlns:a16="http://schemas.microsoft.com/office/drawing/2014/main" id="{33B5BBA0-F4DF-62BA-F70B-CBA9184BB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08924" y="5985480"/>
                  <a:ext cx="496811" cy="487183"/>
                </a:xfrm>
                <a:prstGeom prst="ellipse">
                  <a:avLst/>
                </a:prstGeom>
                <a:blipFill>
                  <a:blip r:embed="rId5"/>
                  <a:stretch>
                    <a:fillRect l="-8333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1599" name="AutoShape 12">
              <a:extLst>
                <a:ext uri="{FF2B5EF4-FFF2-40B4-BE49-F238E27FC236}">
                  <a16:creationId xmlns:a16="http://schemas.microsoft.com/office/drawing/2014/main" id="{B62F3564-7204-7663-DFA6-A6A368D65E86}"/>
                </a:ext>
              </a:extLst>
            </p:cNvPr>
            <p:cNvCxnSpPr>
              <a:cxnSpLocks noChangeShapeType="1"/>
              <a:stCxn id="55" idx="6"/>
              <a:endCxn id="451595" idx="2"/>
            </p:cNvCxnSpPr>
            <p:nvPr/>
          </p:nvCxnSpPr>
          <p:spPr bwMode="auto">
            <a:xfrm flipV="1">
              <a:off x="3138905" y="6229072"/>
              <a:ext cx="570019" cy="35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2" name="AutoShape 12">
              <a:extLst>
                <a:ext uri="{FF2B5EF4-FFF2-40B4-BE49-F238E27FC236}">
                  <a16:creationId xmlns:a16="http://schemas.microsoft.com/office/drawing/2014/main" id="{96FC7257-9072-E0DB-9C46-94EB5052BD05}"/>
                </a:ext>
              </a:extLst>
            </p:cNvPr>
            <p:cNvCxnSpPr>
              <a:cxnSpLocks noChangeShapeType="1"/>
              <a:stCxn id="451595" idx="7"/>
            </p:cNvCxnSpPr>
            <p:nvPr/>
          </p:nvCxnSpPr>
          <p:spPr bwMode="auto">
            <a:xfrm flipV="1">
              <a:off x="4132979" y="5801274"/>
              <a:ext cx="336283" cy="2555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5" name="AutoShape 12">
              <a:extLst>
                <a:ext uri="{FF2B5EF4-FFF2-40B4-BE49-F238E27FC236}">
                  <a16:creationId xmlns:a16="http://schemas.microsoft.com/office/drawing/2014/main" id="{70147F8B-EFA6-156D-259A-CE2C3403279B}"/>
                </a:ext>
              </a:extLst>
            </p:cNvPr>
            <p:cNvCxnSpPr>
              <a:cxnSpLocks noChangeShapeType="1"/>
              <a:stCxn id="451595" idx="5"/>
            </p:cNvCxnSpPr>
            <p:nvPr/>
          </p:nvCxnSpPr>
          <p:spPr bwMode="auto">
            <a:xfrm>
              <a:off x="4132979" y="6401317"/>
              <a:ext cx="336283" cy="1841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07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1633-ABFA-3D9F-1B1B-5D2863BF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>
            <a:extLst>
              <a:ext uri="{FF2B5EF4-FFF2-40B4-BE49-F238E27FC236}">
                <a16:creationId xmlns:a16="http://schemas.microsoft.com/office/drawing/2014/main" id="{D7711582-AE32-87E3-3283-084C5E23C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Vertex-Disjoint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7027E921-B286-CF99-313F-8BB2D872E536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88900" y="1446797"/>
                <a:ext cx="584363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MaxFlow for </a:t>
                </a:r>
                <a:r>
                  <a:rPr lang="en-US" altLang="en-US" sz="2400" dirty="0"/>
                  <a:t>vertex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-disjoint paths</a:t>
                </a:r>
                <a:endParaRPr lang="en-US" altLang="en-US" sz="2400" dirty="0"/>
              </a:p>
              <a:p>
                <a:pPr lvl="1"/>
                <a:r>
                  <a:rPr lang="en-US" altLang="en-US" sz="2400" dirty="0"/>
                  <a:t>For each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add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For every outgoing edge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instead make it an outgoing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Add edge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Compute edge-disjoint paths</a:t>
                </a:r>
              </a:p>
              <a:p>
                <a:pPr lvl="1"/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7027E921-B286-CF99-313F-8BB2D872E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8900" y="1446797"/>
                <a:ext cx="5843632" cy="4351338"/>
              </a:xfrm>
              <a:blipFill>
                <a:blip r:embed="rId3"/>
                <a:stretch>
                  <a:fillRect l="-1670" t="-1961" r="-2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1176-DE0F-131B-0F2A-35FD97A6FE2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Running Time:</a:t>
                </a:r>
              </a:p>
              <a:p>
                <a:pPr marL="0" indent="0">
                  <a:buNone/>
                </a:pPr>
                <a:r>
                  <a:rPr lang="en-US" sz="2000" dirty="0"/>
                  <a:t>Constructing the new graph: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Computing edge disjoint paths: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Overall: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1176-DE0F-131B-0F2A-35FD97A6F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  <a:blipFill>
                <a:blip r:embed="rId4"/>
                <a:stretch>
                  <a:fillRect l="-105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C563986-0DE0-83F2-771F-71BAFF64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143-95A6-4EFE-B529-5DD58A85D94A}" type="slidenum">
              <a:rPr lang="en-US" altLang="en-US"/>
              <a:pPr/>
              <a:t>19</a:t>
            </a:fld>
            <a:endParaRPr lang="en-US" altLang="en-US" sz="1400"/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D5312FC8-481A-96BC-0B77-9486327890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788" y="5228235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/>
              <a:t>s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6C0CEAB1-A443-5EAD-E209-41B2141125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9530" y="4252912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/>
              <a:t>a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B62AB688-3DF8-7235-5344-72DAB9FCC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9530" y="5228235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/>
              <a:t>b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BB789D06-1CB1-77D3-BEFF-EC95E03EB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9530" y="6301369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/>
              <a:t>c</a:t>
            </a:r>
          </a:p>
        </p:txBody>
      </p:sp>
      <p:cxnSp>
        <p:nvCxnSpPr>
          <p:cNvPr id="19" name="AutoShape 12">
            <a:extLst>
              <a:ext uri="{FF2B5EF4-FFF2-40B4-BE49-F238E27FC236}">
                <a16:creationId xmlns:a16="http://schemas.microsoft.com/office/drawing/2014/main" id="{6AE6015D-ABDB-3DB9-2BED-EA3224DD8AF2}"/>
              </a:ext>
            </a:extLst>
          </p:cNvPr>
          <p:cNvCxnSpPr>
            <a:cxnSpLocks noChangeShapeType="1"/>
            <a:stCxn id="451595" idx="7"/>
            <a:endCxn id="13" idx="3"/>
          </p:cNvCxnSpPr>
          <p:nvPr/>
        </p:nvCxnSpPr>
        <p:spPr bwMode="auto">
          <a:xfrm flipV="1">
            <a:off x="1020777" y="4455668"/>
            <a:ext cx="1099646" cy="789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AutoShape 13">
            <a:extLst>
              <a:ext uri="{FF2B5EF4-FFF2-40B4-BE49-F238E27FC236}">
                <a16:creationId xmlns:a16="http://schemas.microsoft.com/office/drawing/2014/main" id="{4046D36B-D852-98FA-8B14-2D7B9C381F7E}"/>
              </a:ext>
            </a:extLst>
          </p:cNvPr>
          <p:cNvCxnSpPr>
            <a:cxnSpLocks noChangeShapeType="1"/>
            <a:stCxn id="451595" idx="6"/>
            <a:endCxn id="17" idx="2"/>
          </p:cNvCxnSpPr>
          <p:nvPr/>
        </p:nvCxnSpPr>
        <p:spPr bwMode="auto">
          <a:xfrm>
            <a:off x="1051670" y="5329613"/>
            <a:ext cx="1037860" cy="173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AutoShape 14">
            <a:extLst>
              <a:ext uri="{FF2B5EF4-FFF2-40B4-BE49-F238E27FC236}">
                <a16:creationId xmlns:a16="http://schemas.microsoft.com/office/drawing/2014/main" id="{FFB5F60C-15C7-DEDF-7E8A-4B394ABE31A1}"/>
              </a:ext>
            </a:extLst>
          </p:cNvPr>
          <p:cNvCxnSpPr>
            <a:cxnSpLocks noChangeShapeType="1"/>
            <a:stCxn id="451595" idx="5"/>
            <a:endCxn id="18" idx="1"/>
          </p:cNvCxnSpPr>
          <p:nvPr/>
        </p:nvCxnSpPr>
        <p:spPr bwMode="auto">
          <a:xfrm>
            <a:off x="1020777" y="5413597"/>
            <a:ext cx="1099646" cy="9225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AutoShape 22">
            <a:extLst>
              <a:ext uri="{FF2B5EF4-FFF2-40B4-BE49-F238E27FC236}">
                <a16:creationId xmlns:a16="http://schemas.microsoft.com/office/drawing/2014/main" id="{89C3E425-9132-8A58-27D5-58CA95A013FA}"/>
              </a:ext>
            </a:extLst>
          </p:cNvPr>
          <p:cNvCxnSpPr>
            <a:cxnSpLocks noChangeShapeType="1"/>
            <a:stCxn id="63" idx="3"/>
            <a:endCxn id="18" idx="0"/>
          </p:cNvCxnSpPr>
          <p:nvPr/>
        </p:nvCxnSpPr>
        <p:spPr bwMode="auto">
          <a:xfrm flipH="1">
            <a:off x="2195005" y="5413598"/>
            <a:ext cx="300653" cy="88777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AutoShape 24">
            <a:extLst>
              <a:ext uri="{FF2B5EF4-FFF2-40B4-BE49-F238E27FC236}">
                <a16:creationId xmlns:a16="http://schemas.microsoft.com/office/drawing/2014/main" id="{B749CB5C-7172-2D27-AC31-8B5D533B388A}"/>
              </a:ext>
            </a:extLst>
          </p:cNvPr>
          <p:cNvCxnSpPr>
            <a:cxnSpLocks noChangeShapeType="1"/>
            <a:stCxn id="63" idx="5"/>
            <a:endCxn id="43" idx="1"/>
          </p:cNvCxnSpPr>
          <p:nvPr/>
        </p:nvCxnSpPr>
        <p:spPr bwMode="auto">
          <a:xfrm>
            <a:off x="2644822" y="5413598"/>
            <a:ext cx="1262468" cy="92255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AutoShape 25">
            <a:extLst>
              <a:ext uri="{FF2B5EF4-FFF2-40B4-BE49-F238E27FC236}">
                <a16:creationId xmlns:a16="http://schemas.microsoft.com/office/drawing/2014/main" id="{52B477D2-9F61-9529-41F9-B5E87CD3939C}"/>
              </a:ext>
            </a:extLst>
          </p:cNvPr>
          <p:cNvCxnSpPr>
            <a:cxnSpLocks noChangeShapeType="1"/>
            <a:stCxn id="451587" idx="6"/>
            <a:endCxn id="43" idx="2"/>
          </p:cNvCxnSpPr>
          <p:nvPr/>
        </p:nvCxnSpPr>
        <p:spPr bwMode="auto">
          <a:xfrm flipV="1">
            <a:off x="2644821" y="6420141"/>
            <a:ext cx="1231576" cy="130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AutoShape 34">
            <a:extLst>
              <a:ext uri="{FF2B5EF4-FFF2-40B4-BE49-F238E27FC236}">
                <a16:creationId xmlns:a16="http://schemas.microsoft.com/office/drawing/2014/main" id="{D58CEF53-C43F-443F-4F0D-40170AE2904B}"/>
              </a:ext>
            </a:extLst>
          </p:cNvPr>
          <p:cNvCxnSpPr>
            <a:cxnSpLocks noChangeShapeType="1"/>
            <a:stCxn id="52" idx="3"/>
            <a:endCxn id="17" idx="0"/>
          </p:cNvCxnSpPr>
          <p:nvPr/>
        </p:nvCxnSpPr>
        <p:spPr bwMode="auto">
          <a:xfrm flipH="1">
            <a:off x="2195005" y="4455668"/>
            <a:ext cx="427973" cy="77256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Oval 38">
            <a:extLst>
              <a:ext uri="{FF2B5EF4-FFF2-40B4-BE49-F238E27FC236}">
                <a16:creationId xmlns:a16="http://schemas.microsoft.com/office/drawing/2014/main" id="{F87EA7B7-6FB0-05CC-3CA5-31102A120C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6397" y="4252912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/>
              <a:t>d</a:t>
            </a:r>
          </a:p>
        </p:txBody>
      </p:sp>
      <p:sp>
        <p:nvSpPr>
          <p:cNvPr id="28" name="Oval 39">
            <a:extLst>
              <a:ext uri="{FF2B5EF4-FFF2-40B4-BE49-F238E27FC236}">
                <a16:creationId xmlns:a16="http://schemas.microsoft.com/office/drawing/2014/main" id="{9F615C6F-DD75-5AC6-1435-626585B6E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6397" y="5228235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/>
              <a:t>e</a:t>
            </a:r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id="{ABDAD000-7C4C-9EB4-0055-8A34C0B93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6397" y="6301369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/>
              <a:t>f</a:t>
            </a:r>
          </a:p>
        </p:txBody>
      </p:sp>
      <p:cxnSp>
        <p:nvCxnSpPr>
          <p:cNvPr id="44" name="AutoShape 41">
            <a:extLst>
              <a:ext uri="{FF2B5EF4-FFF2-40B4-BE49-F238E27FC236}">
                <a16:creationId xmlns:a16="http://schemas.microsoft.com/office/drawing/2014/main" id="{835872CB-339A-0460-D234-1E7AC3A405B3}"/>
              </a:ext>
            </a:extLst>
          </p:cNvPr>
          <p:cNvCxnSpPr>
            <a:cxnSpLocks noChangeShapeType="1"/>
            <a:stCxn id="28" idx="4"/>
            <a:endCxn id="451589" idx="1"/>
          </p:cNvCxnSpPr>
          <p:nvPr/>
        </p:nvCxnSpPr>
        <p:spPr bwMode="auto">
          <a:xfrm>
            <a:off x="3981872" y="5465778"/>
            <a:ext cx="347318" cy="87037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AutoShape 42">
            <a:extLst>
              <a:ext uri="{FF2B5EF4-FFF2-40B4-BE49-F238E27FC236}">
                <a16:creationId xmlns:a16="http://schemas.microsoft.com/office/drawing/2014/main" id="{FDA661C6-41F3-CE68-650C-13EB20EDF58E}"/>
              </a:ext>
            </a:extLst>
          </p:cNvPr>
          <p:cNvCxnSpPr>
            <a:cxnSpLocks noChangeShapeType="1"/>
            <a:stCxn id="27" idx="4"/>
            <a:endCxn id="28" idx="0"/>
          </p:cNvCxnSpPr>
          <p:nvPr/>
        </p:nvCxnSpPr>
        <p:spPr bwMode="auto">
          <a:xfrm>
            <a:off x="3981872" y="4490454"/>
            <a:ext cx="0" cy="7377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6" name="Oval 44">
            <a:extLst>
              <a:ext uri="{FF2B5EF4-FFF2-40B4-BE49-F238E27FC236}">
                <a16:creationId xmlns:a16="http://schemas.microsoft.com/office/drawing/2014/main" id="{AB7011AA-CC47-3DB9-5B02-A748A7403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4358" y="5228235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/>
              <a:t>t</a:t>
            </a:r>
          </a:p>
        </p:txBody>
      </p:sp>
      <p:cxnSp>
        <p:nvCxnSpPr>
          <p:cNvPr id="47" name="AutoShape 45">
            <a:extLst>
              <a:ext uri="{FF2B5EF4-FFF2-40B4-BE49-F238E27FC236}">
                <a16:creationId xmlns:a16="http://schemas.microsoft.com/office/drawing/2014/main" id="{A8CA22AD-84E8-68E9-D02A-8101CCFF80CE}"/>
              </a:ext>
            </a:extLst>
          </p:cNvPr>
          <p:cNvCxnSpPr>
            <a:cxnSpLocks noChangeShapeType="1"/>
            <a:stCxn id="60" idx="5"/>
            <a:endCxn id="46" idx="1"/>
          </p:cNvCxnSpPr>
          <p:nvPr/>
        </p:nvCxnSpPr>
        <p:spPr bwMode="auto">
          <a:xfrm>
            <a:off x="4447461" y="4455667"/>
            <a:ext cx="1097790" cy="80735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AutoShape 46">
            <a:extLst>
              <a:ext uri="{FF2B5EF4-FFF2-40B4-BE49-F238E27FC236}">
                <a16:creationId xmlns:a16="http://schemas.microsoft.com/office/drawing/2014/main" id="{0887A1A2-0066-1788-A861-8BEAC9D278E3}"/>
              </a:ext>
            </a:extLst>
          </p:cNvPr>
          <p:cNvCxnSpPr>
            <a:cxnSpLocks noChangeShapeType="1"/>
            <a:stCxn id="451590" idx="6"/>
            <a:endCxn id="46" idx="2"/>
          </p:cNvCxnSpPr>
          <p:nvPr/>
        </p:nvCxnSpPr>
        <p:spPr bwMode="auto">
          <a:xfrm flipV="1">
            <a:off x="4478224" y="5347007"/>
            <a:ext cx="1036134" cy="226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AutoShape 47">
            <a:extLst>
              <a:ext uri="{FF2B5EF4-FFF2-40B4-BE49-F238E27FC236}">
                <a16:creationId xmlns:a16="http://schemas.microsoft.com/office/drawing/2014/main" id="{28648D5A-4F4D-EBF5-6FF5-B88620527C66}"/>
              </a:ext>
            </a:extLst>
          </p:cNvPr>
          <p:cNvCxnSpPr>
            <a:cxnSpLocks noChangeShapeType="1"/>
            <a:stCxn id="451589" idx="7"/>
            <a:endCxn id="46" idx="4"/>
          </p:cNvCxnSpPr>
          <p:nvPr/>
        </p:nvCxnSpPr>
        <p:spPr bwMode="auto">
          <a:xfrm flipV="1">
            <a:off x="4478354" y="5465778"/>
            <a:ext cx="1141479" cy="87037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AutoShape 63">
            <a:extLst>
              <a:ext uri="{FF2B5EF4-FFF2-40B4-BE49-F238E27FC236}">
                <a16:creationId xmlns:a16="http://schemas.microsoft.com/office/drawing/2014/main" id="{C2FF1DBB-B6DF-E18E-EBBA-2B55C39A2929}"/>
              </a:ext>
            </a:extLst>
          </p:cNvPr>
          <p:cNvCxnSpPr>
            <a:cxnSpLocks noChangeShapeType="1"/>
            <a:stCxn id="28" idx="1"/>
            <a:endCxn id="13" idx="5"/>
          </p:cNvCxnSpPr>
          <p:nvPr/>
        </p:nvCxnSpPr>
        <p:spPr bwMode="auto">
          <a:xfrm flipH="1" flipV="1">
            <a:off x="2269587" y="4455668"/>
            <a:ext cx="1637703" cy="80735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AutoShape 64">
            <a:extLst>
              <a:ext uri="{FF2B5EF4-FFF2-40B4-BE49-F238E27FC236}">
                <a16:creationId xmlns:a16="http://schemas.microsoft.com/office/drawing/2014/main" id="{EB758731-250C-DCEB-9A2C-838BB77FC8DC}"/>
              </a:ext>
            </a:extLst>
          </p:cNvPr>
          <p:cNvCxnSpPr>
            <a:cxnSpLocks noChangeShapeType="1"/>
            <a:stCxn id="60" idx="3"/>
            <a:endCxn id="17" idx="7"/>
          </p:cNvCxnSpPr>
          <p:nvPr/>
        </p:nvCxnSpPr>
        <p:spPr bwMode="auto">
          <a:xfrm flipH="1">
            <a:off x="2269587" y="4455667"/>
            <a:ext cx="2028710" cy="80735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AutoShape 24">
            <a:extLst>
              <a:ext uri="{FF2B5EF4-FFF2-40B4-BE49-F238E27FC236}">
                <a16:creationId xmlns:a16="http://schemas.microsoft.com/office/drawing/2014/main" id="{871291D2-11C2-0182-248C-0DFA7FDB9D8A}"/>
              </a:ext>
            </a:extLst>
          </p:cNvPr>
          <p:cNvCxnSpPr>
            <a:cxnSpLocks noChangeShapeType="1"/>
            <a:stCxn id="63" idx="6"/>
            <a:endCxn id="28" idx="2"/>
          </p:cNvCxnSpPr>
          <p:nvPr/>
        </p:nvCxnSpPr>
        <p:spPr bwMode="auto">
          <a:xfrm>
            <a:off x="2675715" y="5329614"/>
            <a:ext cx="1200682" cy="1739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2" name="Oval 7">
            <a:extLst>
              <a:ext uri="{FF2B5EF4-FFF2-40B4-BE49-F238E27FC236}">
                <a16:creationId xmlns:a16="http://schemas.microsoft.com/office/drawing/2014/main" id="{AD6D2098-CD2C-F482-E31D-137B08B1F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2085" y="4252912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cxnSp>
        <p:nvCxnSpPr>
          <p:cNvPr id="55" name="AutoShape 63">
            <a:extLst>
              <a:ext uri="{FF2B5EF4-FFF2-40B4-BE49-F238E27FC236}">
                <a16:creationId xmlns:a16="http://schemas.microsoft.com/office/drawing/2014/main" id="{2B5484FF-A38A-B969-A7E2-E335EBB3F133}"/>
              </a:ext>
            </a:extLst>
          </p:cNvPr>
          <p:cNvCxnSpPr>
            <a:cxnSpLocks noChangeShapeType="1"/>
            <a:stCxn id="13" idx="6"/>
            <a:endCxn id="52" idx="2"/>
          </p:cNvCxnSpPr>
          <p:nvPr/>
        </p:nvCxnSpPr>
        <p:spPr bwMode="auto">
          <a:xfrm>
            <a:off x="2300480" y="4371684"/>
            <a:ext cx="29160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" name="Oval 7">
            <a:extLst>
              <a:ext uri="{FF2B5EF4-FFF2-40B4-BE49-F238E27FC236}">
                <a16:creationId xmlns:a16="http://schemas.microsoft.com/office/drawing/2014/main" id="{102A500B-A010-B557-D7A0-B163F8743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404" y="4252911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sp>
        <p:nvSpPr>
          <p:cNvPr id="63" name="Oval 7">
            <a:extLst>
              <a:ext uri="{FF2B5EF4-FFF2-40B4-BE49-F238E27FC236}">
                <a16:creationId xmlns:a16="http://schemas.microsoft.com/office/drawing/2014/main" id="{5EB0F621-D3BD-2F81-A48C-A23205CCA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4765" y="5210842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sp>
        <p:nvSpPr>
          <p:cNvPr id="451587" name="Oval 7">
            <a:extLst>
              <a:ext uri="{FF2B5EF4-FFF2-40B4-BE49-F238E27FC236}">
                <a16:creationId xmlns:a16="http://schemas.microsoft.com/office/drawing/2014/main" id="{0833A5D6-F593-E6D9-3E0B-431FF3D864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33871" y="6314431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sp>
        <p:nvSpPr>
          <p:cNvPr id="451589" name="Oval 7">
            <a:extLst>
              <a:ext uri="{FF2B5EF4-FFF2-40B4-BE49-F238E27FC236}">
                <a16:creationId xmlns:a16="http://schemas.microsoft.com/office/drawing/2014/main" id="{C259579B-E7CD-BE2D-7533-641755AD4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8297" y="6301369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sp>
        <p:nvSpPr>
          <p:cNvPr id="451590" name="Oval 7">
            <a:extLst>
              <a:ext uri="{FF2B5EF4-FFF2-40B4-BE49-F238E27FC236}">
                <a16:creationId xmlns:a16="http://schemas.microsoft.com/office/drawing/2014/main" id="{F8DE0202-55EC-F0BB-AC2E-F3AF315A4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74" y="5250882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sp>
        <p:nvSpPr>
          <p:cNvPr id="451594" name="Oval 7">
            <a:extLst>
              <a:ext uri="{FF2B5EF4-FFF2-40B4-BE49-F238E27FC236}">
                <a16:creationId xmlns:a16="http://schemas.microsoft.com/office/drawing/2014/main" id="{A4029C1A-DCC5-9EB1-BA16-002FF60E9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5569" y="5242849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sp>
        <p:nvSpPr>
          <p:cNvPr id="451595" name="Oval 7">
            <a:extLst>
              <a:ext uri="{FF2B5EF4-FFF2-40B4-BE49-F238E27FC236}">
                <a16:creationId xmlns:a16="http://schemas.microsoft.com/office/drawing/2014/main" id="{D99F4AE4-F944-FD38-8519-09BC021CF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720" y="5210841"/>
            <a:ext cx="210950" cy="23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b="1" dirty="0"/>
          </a:p>
        </p:txBody>
      </p:sp>
      <p:cxnSp>
        <p:nvCxnSpPr>
          <p:cNvPr id="451607" name="AutoShape 46">
            <a:extLst>
              <a:ext uri="{FF2B5EF4-FFF2-40B4-BE49-F238E27FC236}">
                <a16:creationId xmlns:a16="http://schemas.microsoft.com/office/drawing/2014/main" id="{C85D8A33-F339-46B3-1D75-C3522B50C3BA}"/>
              </a:ext>
            </a:extLst>
          </p:cNvPr>
          <p:cNvCxnSpPr>
            <a:cxnSpLocks noChangeShapeType="1"/>
            <a:stCxn id="27" idx="6"/>
            <a:endCxn id="60" idx="2"/>
          </p:cNvCxnSpPr>
          <p:nvPr/>
        </p:nvCxnSpPr>
        <p:spPr bwMode="auto">
          <a:xfrm flipV="1">
            <a:off x="4087347" y="4371683"/>
            <a:ext cx="180057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1612" name="AutoShape 46">
            <a:extLst>
              <a:ext uri="{FF2B5EF4-FFF2-40B4-BE49-F238E27FC236}">
                <a16:creationId xmlns:a16="http://schemas.microsoft.com/office/drawing/2014/main" id="{4E3F8754-2F58-A50E-2CC2-10C2954A745A}"/>
              </a:ext>
            </a:extLst>
          </p:cNvPr>
          <p:cNvCxnSpPr>
            <a:cxnSpLocks noChangeShapeType="1"/>
            <a:stCxn id="12" idx="6"/>
            <a:endCxn id="451595" idx="2"/>
          </p:cNvCxnSpPr>
          <p:nvPr/>
        </p:nvCxnSpPr>
        <p:spPr bwMode="auto">
          <a:xfrm flipV="1">
            <a:off x="632738" y="5329613"/>
            <a:ext cx="207982" cy="173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1617" name="AutoShape 46">
            <a:extLst>
              <a:ext uri="{FF2B5EF4-FFF2-40B4-BE49-F238E27FC236}">
                <a16:creationId xmlns:a16="http://schemas.microsoft.com/office/drawing/2014/main" id="{DDD664D4-FDAC-4B5B-A749-24F379A993D6}"/>
              </a:ext>
            </a:extLst>
          </p:cNvPr>
          <p:cNvCxnSpPr>
            <a:cxnSpLocks noChangeShapeType="1"/>
            <a:stCxn id="46" idx="6"/>
            <a:endCxn id="451594" idx="2"/>
          </p:cNvCxnSpPr>
          <p:nvPr/>
        </p:nvCxnSpPr>
        <p:spPr bwMode="auto">
          <a:xfrm>
            <a:off x="5725308" y="5347007"/>
            <a:ext cx="190261" cy="14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1621" name="AutoShape 46">
            <a:extLst>
              <a:ext uri="{FF2B5EF4-FFF2-40B4-BE49-F238E27FC236}">
                <a16:creationId xmlns:a16="http://schemas.microsoft.com/office/drawing/2014/main" id="{00852D2F-F85F-98B0-7007-AF7ABEBA73B1}"/>
              </a:ext>
            </a:extLst>
          </p:cNvPr>
          <p:cNvCxnSpPr>
            <a:cxnSpLocks noChangeShapeType="1"/>
            <a:stCxn id="28" idx="6"/>
            <a:endCxn id="451590" idx="2"/>
          </p:cNvCxnSpPr>
          <p:nvPr/>
        </p:nvCxnSpPr>
        <p:spPr bwMode="auto">
          <a:xfrm>
            <a:off x="4087347" y="5347007"/>
            <a:ext cx="179927" cy="226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1633" name="AutoShape 46">
            <a:extLst>
              <a:ext uri="{FF2B5EF4-FFF2-40B4-BE49-F238E27FC236}">
                <a16:creationId xmlns:a16="http://schemas.microsoft.com/office/drawing/2014/main" id="{1D26173E-3CD6-62DA-7FDA-2B0E098675EF}"/>
              </a:ext>
            </a:extLst>
          </p:cNvPr>
          <p:cNvCxnSpPr>
            <a:cxnSpLocks noChangeShapeType="1"/>
            <a:stCxn id="43" idx="6"/>
            <a:endCxn id="451589" idx="2"/>
          </p:cNvCxnSpPr>
          <p:nvPr/>
        </p:nvCxnSpPr>
        <p:spPr bwMode="auto">
          <a:xfrm>
            <a:off x="4087347" y="6420141"/>
            <a:ext cx="210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1636" name="AutoShape 46">
            <a:extLst>
              <a:ext uri="{FF2B5EF4-FFF2-40B4-BE49-F238E27FC236}">
                <a16:creationId xmlns:a16="http://schemas.microsoft.com/office/drawing/2014/main" id="{6EC33992-30EA-4845-2948-85C965C182DC}"/>
              </a:ext>
            </a:extLst>
          </p:cNvPr>
          <p:cNvCxnSpPr>
            <a:cxnSpLocks noChangeShapeType="1"/>
            <a:stCxn id="18" idx="6"/>
            <a:endCxn id="451587" idx="2"/>
          </p:cNvCxnSpPr>
          <p:nvPr/>
        </p:nvCxnSpPr>
        <p:spPr bwMode="auto">
          <a:xfrm>
            <a:off x="2300480" y="6420141"/>
            <a:ext cx="133391" cy="130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1639" name="AutoShape 46">
            <a:extLst>
              <a:ext uri="{FF2B5EF4-FFF2-40B4-BE49-F238E27FC236}">
                <a16:creationId xmlns:a16="http://schemas.microsoft.com/office/drawing/2014/main" id="{72259A9D-0CFB-011D-3CA3-975569C05746}"/>
              </a:ext>
            </a:extLst>
          </p:cNvPr>
          <p:cNvCxnSpPr>
            <a:cxnSpLocks noChangeShapeType="1"/>
            <a:stCxn id="17" idx="6"/>
            <a:endCxn id="63" idx="2"/>
          </p:cNvCxnSpPr>
          <p:nvPr/>
        </p:nvCxnSpPr>
        <p:spPr bwMode="auto">
          <a:xfrm flipV="1">
            <a:off x="2300480" y="5329614"/>
            <a:ext cx="164285" cy="1739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478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C8B5-D93E-74AF-1D21-8E2E7938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 Algorithm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56DE7-3F66-938E-E25D-C67C1566A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Ford-Fulkerson:</a:t>
                </a:r>
              </a:p>
              <a:p>
                <a:pPr lvl="1"/>
                <a:r>
                  <a:rPr lang="en-US" dirty="0"/>
                  <a:t>“Find an augmenting path, identify a bottleneck edge, add flow to fill the bottleneck”</a:t>
                </a:r>
              </a:p>
              <a:p>
                <a:pPr lvl="1"/>
                <a:r>
                  <a:rPr lang="en-US" dirty="0"/>
                  <a:t>Worst case 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the maximum capacity of any edge</a:t>
                </a:r>
              </a:p>
              <a:p>
                <a:r>
                  <a:rPr lang="en-US" dirty="0"/>
                  <a:t>Edmonds-Karp:</a:t>
                </a:r>
              </a:p>
              <a:p>
                <a:pPr lvl="1"/>
                <a:r>
                  <a:rPr lang="en-US" dirty="0"/>
                  <a:t>“Do Ford Fulkerson, but use the </a:t>
                </a:r>
                <a:r>
                  <a:rPr lang="en-US" i="1" dirty="0"/>
                  <a:t>shortest</a:t>
                </a:r>
                <a:r>
                  <a:rPr lang="en-US" dirty="0"/>
                  <a:t> augmenting path (with BFS)”</a:t>
                </a:r>
              </a:p>
              <a:p>
                <a:pPr lvl="1"/>
                <a:r>
                  <a:rPr lang="en-US" dirty="0"/>
                  <a:t>Worst case 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Since Edmonds-Karp is just a special case of Ford-Fulkerson the running time of Edmonds-Karp should be: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 the FF bound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, otherwise use EK.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256DE7-3F66-938E-E25D-C67C1566A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22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801F-ABCA-B936-812F-A723ACE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987FC-B613-7009-B5AD-70849A6AD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manager at a bagel shop needs to staff all shifts during the day.</a:t>
                </a:r>
              </a:p>
              <a:p>
                <a:r>
                  <a:rPr lang="en-US" dirty="0"/>
                  <a:t>We have the following constraints:</a:t>
                </a:r>
              </a:p>
              <a:p>
                <a:pPr lvl="1"/>
                <a:r>
                  <a:rPr lang="en-US" dirty="0"/>
                  <a:t>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have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people assigned to it</a:t>
                </a:r>
              </a:p>
              <a:p>
                <a:pPr lvl="1"/>
                <a:r>
                  <a:rPr lang="en-US" dirty="0"/>
                  <a:t>Each employee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 list of shifts that they are able to work</a:t>
                </a:r>
              </a:p>
              <a:p>
                <a:pPr lvl="1"/>
                <a:r>
                  <a:rPr lang="en-US" dirty="0"/>
                  <a:t>No employee is able to work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shifts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987FC-B613-7009-B5AD-70849A6AD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5C74E1-6FCB-A5A0-A314-1B26559B5CA9}"/>
              </a:ext>
            </a:extLst>
          </p:cNvPr>
          <p:cNvSpPr txBox="1"/>
          <p:nvPr/>
        </p:nvSpPr>
        <p:spPr>
          <a:xfrm>
            <a:off x="574156" y="4680684"/>
            <a:ext cx="1796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Shifts: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6am,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9am,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12pm,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3pm,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BC97A-945B-0C85-8866-514330B51E16}"/>
              </a:ext>
            </a:extLst>
          </p:cNvPr>
          <p:cNvSpPr txBox="1"/>
          <p:nvPr/>
        </p:nvSpPr>
        <p:spPr>
          <a:xfrm>
            <a:off x="2573080" y="4680684"/>
            <a:ext cx="27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Employees: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3pm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12pm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3pm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67C40-8721-D210-D288-0FF16764EB5F}"/>
                  </a:ext>
                </a:extLst>
              </p:cNvPr>
              <p:cNvSpPr txBox="1"/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67C40-8721-D210-D288-0FF16764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6F14216-29EB-8DA9-95A9-6C8727C1222D}"/>
              </a:ext>
            </a:extLst>
          </p:cNvPr>
          <p:cNvSpPr txBox="1"/>
          <p:nvPr/>
        </p:nvSpPr>
        <p:spPr>
          <a:xfrm>
            <a:off x="7368363" y="4912242"/>
            <a:ext cx="379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1 assigned to 6am, 9am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2 assigned to 9am, 12pm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3 assigned to 6am, 3pm</a:t>
            </a:r>
          </a:p>
        </p:txBody>
      </p:sp>
    </p:spTree>
    <p:extLst>
      <p:ext uri="{BB962C8B-B14F-4D97-AF65-F5344CB8AC3E}">
        <p14:creationId xmlns:p14="http://schemas.microsoft.com/office/powerpoint/2010/main" val="3537684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5363-1927-9FEA-56AA-1A522D7E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Scheduling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BC0CA-256E-8E4C-C98A-A0EA9FA50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A list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/>
                  <a:t>, the number of employees needed for each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/>
                  <a:t>, the availability of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employees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800" dirty="0"/>
                  <a:t>, and a number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800" dirty="0"/>
                  <a:t> whether it is possible to assign employees to their available shifts such that all shifts are full-staffed and no employee is assigned to more than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</a:rPr>
                  <a:t> shifts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BC0CA-256E-8E4C-C98A-A0EA9FA50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5D9367-7E05-EA14-87B2-BE502924C6AD}"/>
              </a:ext>
            </a:extLst>
          </p:cNvPr>
          <p:cNvSpPr txBox="1"/>
          <p:nvPr/>
        </p:nvSpPr>
        <p:spPr>
          <a:xfrm>
            <a:off x="574156" y="4680684"/>
            <a:ext cx="1796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Shifts: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6am,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9am,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12pm,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3pm,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57280-86A5-0D16-6C72-A3107D58E8B0}"/>
              </a:ext>
            </a:extLst>
          </p:cNvPr>
          <p:cNvSpPr txBox="1"/>
          <p:nvPr/>
        </p:nvSpPr>
        <p:spPr>
          <a:xfrm>
            <a:off x="2573080" y="4680684"/>
            <a:ext cx="27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Employees: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3pm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12pm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3pm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6C5F4C-54A9-41D4-17DF-530AFEE68A80}"/>
                  </a:ext>
                </a:extLst>
              </p:cNvPr>
              <p:cNvSpPr txBox="1"/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6C5F4C-54A9-41D4-17DF-530AFEE6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7459273-AC66-2555-1EF8-695D0F11F533}"/>
              </a:ext>
            </a:extLst>
          </p:cNvPr>
          <p:cNvSpPr txBox="1"/>
          <p:nvPr/>
        </p:nvSpPr>
        <p:spPr>
          <a:xfrm>
            <a:off x="7368363" y="4912242"/>
            <a:ext cx="379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1 assigned to 6am, 9am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2 assigned to 9am, 12pm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3 assigned to 6am, 3pm</a:t>
            </a:r>
          </a:p>
        </p:txBody>
      </p:sp>
    </p:spTree>
    <p:extLst>
      <p:ext uri="{BB962C8B-B14F-4D97-AF65-F5344CB8AC3E}">
        <p14:creationId xmlns:p14="http://schemas.microsoft.com/office/powerpoint/2010/main" val="345270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703C1-29E6-D725-4785-2F8F12E62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ED37-CB68-DD98-D403-5EEFA537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7383C-DCFE-BADD-2145-08CF96F1D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</p:spPr>
            <p:txBody>
              <a:bodyPr/>
              <a:lstStyle/>
              <a:p>
                <a:r>
                  <a:rPr lang="en-US" dirty="0"/>
                  <a:t>We need to create a flow network</a:t>
                </a:r>
              </a:p>
              <a:p>
                <a:pPr lvl="1"/>
                <a:r>
                  <a:rPr lang="en-US" dirty="0"/>
                  <a:t>One node per shift</a:t>
                </a:r>
              </a:p>
              <a:p>
                <a:pPr lvl="1"/>
                <a:r>
                  <a:rPr lang="en-US" dirty="0"/>
                  <a:t>One node per employee</a:t>
                </a:r>
              </a:p>
              <a:p>
                <a:pPr lvl="1"/>
                <a:r>
                  <a:rPr lang="en-US" dirty="0"/>
                  <a:t>A source node and a sink node</a:t>
                </a:r>
              </a:p>
              <a:p>
                <a:pPr lvl="1"/>
                <a:r>
                  <a:rPr lang="en-US" dirty="0"/>
                  <a:t>An edge from the source to each employee node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edge from each employee to each available shift with capacity 1</a:t>
                </a:r>
              </a:p>
              <a:p>
                <a:pPr lvl="1"/>
                <a:r>
                  <a:rPr lang="en-US" dirty="0"/>
                  <a:t>An edge from each shift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sink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7383C-DCFE-BADD-2145-08CF96F1D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  <a:blipFill>
                <a:blip r:embed="rId2"/>
                <a:stretch>
                  <a:fillRect l="-1969" t="-2241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C3307192-7A8B-03F3-03A4-552E5EABB3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C3307192-7A8B-03F3-03A4-552E5EABB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39E6BA66-76B2-9B56-10DA-D5DB428281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39E6BA66-76B2-9B56-10DA-D5DB42828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EF4BBD-ECB7-1B10-8ACB-A6C35A856782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6089756" y="2847148"/>
            <a:ext cx="1209574" cy="14169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707F680-C700-C348-66B3-9B522A3E4D5A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53464" y="4005192"/>
            <a:ext cx="1257964" cy="4137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05BDEE6-967B-3E73-D97B-CA206662FED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089756" y="4573673"/>
            <a:ext cx="1095402" cy="5665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212A4B-64F6-0A2D-7186-FD913F4A69FD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5935949" y="4637785"/>
            <a:ext cx="1154742" cy="15876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877004-9FA9-4139-B379-5B9EDBE9764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45253" y="2951108"/>
            <a:ext cx="956375" cy="13572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87318D-C709-4E8F-1670-54217BB5F4AC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835155" y="4100807"/>
            <a:ext cx="912665" cy="2716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1EF9FB7-EE24-18D2-9640-C7D52494AF6F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920258" y="4682044"/>
            <a:ext cx="827562" cy="4266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C76843B-F37C-8C89-40B9-59D1078E36D4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10894672" y="4746156"/>
            <a:ext cx="1006956" cy="139710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75983E-6DEC-E8A0-5FA6-6927CCC129AF}"/>
                  </a:ext>
                </a:extLst>
              </p:cNvPr>
              <p:cNvSpPr txBox="1"/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75983E-6DEC-E8A0-5FA6-6927CCC1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917B5B-8B1B-1165-9EEC-CDF73D307C4B}"/>
                  </a:ext>
                </a:extLst>
              </p:cNvPr>
              <p:cNvSpPr txBox="1"/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917B5B-8B1B-1165-9EEC-CDF73D30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B88A91-DA85-5423-7611-54BB05C86019}"/>
                  </a:ext>
                </a:extLst>
              </p:cNvPr>
              <p:cNvSpPr txBox="1"/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B88A91-DA85-5423-7611-54BB05C86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BD5A4-C4A9-ED9C-FEE0-B2C147335B64}"/>
                  </a:ext>
                </a:extLst>
              </p:cNvPr>
              <p:cNvSpPr txBox="1"/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BD5A4-C4A9-ED9C-FEE0-B2C147335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A33EC4-0D6B-B762-4334-337890D1155A}"/>
                  </a:ext>
                </a:extLst>
              </p:cNvPr>
              <p:cNvSpPr txBox="1"/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A33EC4-0D6B-B762-4334-337890D11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51B6F6D-5ADB-1469-64F2-D7FC2E5219C3}"/>
                  </a:ext>
                </a:extLst>
              </p:cNvPr>
              <p:cNvSpPr txBox="1"/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51B6F6D-5ADB-1469-64F2-D7FC2E52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2AE5FAD-207A-5EF4-E03F-5BC48E60855F}"/>
                  </a:ext>
                </a:extLst>
              </p:cNvPr>
              <p:cNvSpPr txBox="1"/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2AE5FAD-207A-5EF4-E03F-5BC48E60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208BA79-A957-CFAC-788A-DCFCA346D9EF}"/>
                  </a:ext>
                </a:extLst>
              </p:cNvPr>
              <p:cNvSpPr txBox="1"/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208BA79-A957-CFAC-788A-DCFCA346D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195A30E2-DDCD-71F5-D90B-C53CD77A67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195A30E2-DDCD-71F5-D90B-C53CD77A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1BF06A6F-A59D-C0AB-4588-AD47D92313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1BF06A6F-A59D-C0AB-4588-AD47D9231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7749F30-9B67-A10D-AA05-EEC4F1B652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7749F30-9B67-A10D-AA05-EEC4F1B65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blipFill>
                <a:blip r:embed="rId15"/>
                <a:stretch>
                  <a:fillRect l="-675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2AE7F1C5-D8F4-592A-20F5-361D5F9E9A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2AE7F1C5-D8F4-592A-20F5-361D5F9E9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blipFill>
                <a:blip r:embed="rId16"/>
                <a:stretch>
                  <a:fillRect l="-13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8D471935-0346-E8B1-3F4F-902ADEAB15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8D471935-0346-E8B1-3F4F-902ADEAB1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F138472-2289-F401-3C94-4E477D9B32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F138472-2289-F401-3C94-4E477D9B3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17350761-4488-7758-1FED-EB851A31CE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17350761-4488-7758-1FED-EB851A31C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036BBF1F-B6A7-8B14-2627-1179575542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036BBF1F-B6A7-8B14-2627-117957554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C004C3C-A9F9-D20C-8AD2-A39F9C404C53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7734361" y="2756480"/>
            <a:ext cx="2883278" cy="867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8890FF-3314-9220-A4B2-6389A0E3A279}"/>
              </a:ext>
            </a:extLst>
          </p:cNvPr>
          <p:cNvCxnSpPr>
            <a:cxnSpLocks/>
            <a:stCxn id="29" idx="5"/>
            <a:endCxn id="39" idx="1"/>
          </p:cNvCxnSpPr>
          <p:nvPr/>
        </p:nvCxnSpPr>
        <p:spPr>
          <a:xfrm>
            <a:off x="7670652" y="2911259"/>
            <a:ext cx="2887092" cy="2074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6B7563-6A59-D1D1-EEDC-C64DBCAA3892}"/>
              </a:ext>
            </a:extLst>
          </p:cNvPr>
          <p:cNvCxnSpPr>
            <a:cxnSpLocks/>
            <a:stCxn id="29" idx="4"/>
            <a:endCxn id="40" idx="2"/>
          </p:cNvCxnSpPr>
          <p:nvPr/>
        </p:nvCxnSpPr>
        <p:spPr>
          <a:xfrm>
            <a:off x="7516846" y="2975371"/>
            <a:ext cx="2993376" cy="32500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D9A66A1-69C5-4960-ED39-7869F736A558}"/>
              </a:ext>
            </a:extLst>
          </p:cNvPr>
          <p:cNvCxnSpPr>
            <a:cxnSpLocks/>
            <a:stCxn id="34" idx="6"/>
            <a:endCxn id="37" idx="3"/>
          </p:cNvCxnSpPr>
          <p:nvPr/>
        </p:nvCxnSpPr>
        <p:spPr>
          <a:xfrm flipV="1">
            <a:off x="7837730" y="2997983"/>
            <a:ext cx="2843618" cy="10072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21027A-649F-89EB-1765-A24B5D4FF2EB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7620214" y="5140207"/>
            <a:ext cx="2873821" cy="552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8FF923-9519-42B0-C19B-FB73FD2B318E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 flipV="1">
            <a:off x="7556505" y="4084906"/>
            <a:ext cx="2843618" cy="9557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F98ACCE-D0EE-8948-16EB-FF8BA500DBAB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7556505" y="5350227"/>
            <a:ext cx="2861301" cy="316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812C9A9-5A13-12CD-4475-D6C435271348}"/>
              </a:ext>
            </a:extLst>
          </p:cNvPr>
          <p:cNvCxnSpPr>
            <a:cxnSpLocks/>
            <a:stCxn id="35" idx="6"/>
            <a:endCxn id="37" idx="4"/>
          </p:cNvCxnSpPr>
          <p:nvPr/>
        </p:nvCxnSpPr>
        <p:spPr>
          <a:xfrm flipV="1">
            <a:off x="7525722" y="3062095"/>
            <a:ext cx="3309433" cy="32575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53531C7-5E49-C3CF-2AC8-381D5DE52E6D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 flipV="1">
            <a:off x="7525722" y="6225461"/>
            <a:ext cx="2984500" cy="942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447BC8E-F384-628D-D4CB-D0AEBE1AA131}"/>
                  </a:ext>
                </a:extLst>
              </p:cNvPr>
              <p:cNvSpPr txBox="1"/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447BC8E-F384-628D-D4CB-D0AEBE1A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6E4B190-E598-284D-2833-9E129255530E}"/>
                  </a:ext>
                </a:extLst>
              </p:cNvPr>
              <p:cNvSpPr txBox="1"/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6E4B190-E598-284D-2833-9E129255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6EBE6-DF23-C560-2A7B-E0BD2CF25D47}"/>
                  </a:ext>
                </a:extLst>
              </p:cNvPr>
              <p:cNvSpPr txBox="1"/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6EBE6-DF23-C560-2A7B-E0BD2CF25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29F108-AB15-671C-6FB5-A0A2BB4C07D0}"/>
                  </a:ext>
                </a:extLst>
              </p:cNvPr>
              <p:cNvSpPr txBox="1"/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29F108-AB15-671C-6FB5-A0A2BB4C0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07336D9-40CD-A9F1-AEB0-B67DB947736D}"/>
                  </a:ext>
                </a:extLst>
              </p:cNvPr>
              <p:cNvSpPr txBox="1"/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07336D9-40CD-A9F1-AEB0-B67DB9477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01684D5-A453-21FC-3E59-6052A1E0A450}"/>
                  </a:ext>
                </a:extLst>
              </p:cNvPr>
              <p:cNvSpPr txBox="1"/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01684D5-A453-21FC-3E59-6052A1E0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44A6B22-9FC3-154B-8F6D-BE9EA9E5D48B}"/>
                  </a:ext>
                </a:extLst>
              </p:cNvPr>
              <p:cNvSpPr txBox="1"/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44A6B22-9FC3-154B-8F6D-BE9EA9E5D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52F1FF6-4D4B-2F61-5F47-8D34BFD711A3}"/>
                  </a:ext>
                </a:extLst>
              </p:cNvPr>
              <p:cNvSpPr txBox="1"/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52F1FF6-4D4B-2F61-5F47-8D34BFD71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D0D2FD-6408-F5F7-6426-82A571129066}"/>
                  </a:ext>
                </a:extLst>
              </p:cNvPr>
              <p:cNvSpPr txBox="1"/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D0D2FD-6408-F5F7-6426-82A57112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4B5630C0-7280-ACC7-1C5C-D19954622640}"/>
              </a:ext>
            </a:extLst>
          </p:cNvPr>
          <p:cNvSpPr txBox="1"/>
          <p:nvPr/>
        </p:nvSpPr>
        <p:spPr>
          <a:xfrm>
            <a:off x="7096880" y="527894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8922704-D26A-F3C9-2E05-1C411837F45A}"/>
              </a:ext>
            </a:extLst>
          </p:cNvPr>
          <p:cNvSpPr txBox="1"/>
          <p:nvPr/>
        </p:nvSpPr>
        <p:spPr>
          <a:xfrm>
            <a:off x="10438494" y="527032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661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5806C-A9F3-0EA3-2AC9-98EF40B5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EBAE-1576-6F6E-6042-300D75C0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4180-9D6E-53DC-D134-909DC029A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</p:spPr>
            <p:txBody>
              <a:bodyPr/>
              <a:lstStyle/>
              <a:p>
                <a:r>
                  <a:rPr lang="en-US" dirty="0"/>
                  <a:t>We need to create a flow network</a:t>
                </a:r>
              </a:p>
              <a:p>
                <a:pPr lvl="1"/>
                <a:r>
                  <a:rPr lang="en-US" dirty="0"/>
                  <a:t>One node per shift</a:t>
                </a:r>
              </a:p>
              <a:p>
                <a:pPr lvl="1"/>
                <a:r>
                  <a:rPr lang="en-US" dirty="0"/>
                  <a:t>One node per employee</a:t>
                </a:r>
              </a:p>
              <a:p>
                <a:pPr lvl="1"/>
                <a:r>
                  <a:rPr lang="en-US" dirty="0"/>
                  <a:t>A source node and a sink node</a:t>
                </a:r>
              </a:p>
              <a:p>
                <a:pPr lvl="1"/>
                <a:r>
                  <a:rPr lang="en-US" dirty="0"/>
                  <a:t>An edge from the source to each employee node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edge from each employee to each available shift with capacity 1</a:t>
                </a:r>
              </a:p>
              <a:p>
                <a:pPr lvl="1"/>
                <a:r>
                  <a:rPr lang="en-US" dirty="0"/>
                  <a:t>An edge from each shift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sink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4180-9D6E-53DC-D134-909DC029A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  <a:blipFill>
                <a:blip r:embed="rId2"/>
                <a:stretch>
                  <a:fillRect l="-1969" t="-2241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7FC9C3AD-C40B-76F4-C6CF-55B76AAD2B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7FC9C3AD-C40B-76F4-C6CF-55B76AAD2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AFEEBCB6-3EE1-06BC-7FCC-12689A4107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AFEEBCB6-3EE1-06BC-7FCC-12689A410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3336211-84EA-A94E-0815-841BA0B113FE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6089756" y="2847148"/>
            <a:ext cx="1209574" cy="14169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E214BA9-ED2E-BB25-249E-ED35FE0DDA1A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53464" y="4005192"/>
            <a:ext cx="1257964" cy="4137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E23A6DD-C748-EE61-9E6B-289341BE96BB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089756" y="4573673"/>
            <a:ext cx="1095402" cy="5665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1969074-0EF1-4D0E-5063-FD4C2311075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45253" y="2951108"/>
            <a:ext cx="956375" cy="13572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D856598-E9F0-D877-6A17-F3FB122ACB38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835155" y="4100807"/>
            <a:ext cx="912665" cy="2716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2C8F13E-B601-7EBB-0FDC-3986680F27FA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920258" y="4682044"/>
            <a:ext cx="827562" cy="4266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92184C1-8B50-8200-6755-2129339A1325}"/>
              </a:ext>
            </a:extLst>
          </p:cNvPr>
          <p:cNvCxnSpPr>
            <a:cxnSpLocks/>
            <a:stCxn id="40" idx="6"/>
            <a:endCxn id="24" idx="4"/>
          </p:cNvCxnSpPr>
          <p:nvPr/>
        </p:nvCxnSpPr>
        <p:spPr>
          <a:xfrm flipV="1">
            <a:off x="10892795" y="4746155"/>
            <a:ext cx="1008833" cy="107568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9538C4-74CF-27BA-D0E7-D910D3D022BD}"/>
                  </a:ext>
                </a:extLst>
              </p:cNvPr>
              <p:cNvSpPr txBox="1"/>
              <p:nvPr/>
            </p:nvSpPr>
            <p:spPr>
              <a:xfrm>
                <a:off x="6544966" y="3445074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9538C4-74CF-27BA-D0E7-D910D3D02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66" y="3445074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039760-D275-047A-8A71-2E416EB8119C}"/>
                  </a:ext>
                </a:extLst>
              </p:cNvPr>
              <p:cNvSpPr txBox="1"/>
              <p:nvPr/>
            </p:nvSpPr>
            <p:spPr>
              <a:xfrm>
                <a:off x="6742829" y="3934465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039760-D275-047A-8A71-2E416EB8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29" y="3934465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0D24CBD-9357-4EFB-3B7B-4C5B6C04365D}"/>
                  </a:ext>
                </a:extLst>
              </p:cNvPr>
              <p:cNvSpPr txBox="1"/>
              <p:nvPr/>
            </p:nvSpPr>
            <p:spPr>
              <a:xfrm>
                <a:off x="6543030" y="465872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0D24CBD-9357-4EFB-3B7B-4C5B6C043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30" y="4658723"/>
                <a:ext cx="365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80CC28-0CA2-A813-CCD0-24306D185E1C}"/>
                  </a:ext>
                </a:extLst>
              </p:cNvPr>
              <p:cNvSpPr txBox="1"/>
              <p:nvPr/>
            </p:nvSpPr>
            <p:spPr>
              <a:xfrm>
                <a:off x="11198818" y="333895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80CC28-0CA2-A813-CCD0-24306D185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18" y="3338951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9E003-5808-E474-00DE-96E4639D682F}"/>
                  </a:ext>
                </a:extLst>
              </p:cNvPr>
              <p:cNvSpPr txBox="1"/>
              <p:nvPr/>
            </p:nvSpPr>
            <p:spPr>
              <a:xfrm>
                <a:off x="11099178" y="3989849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9E003-5808-E474-00DE-96E4639D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178" y="3989849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00EB28-30F3-E20B-CAA1-EFA51A6CE001}"/>
                  </a:ext>
                </a:extLst>
              </p:cNvPr>
              <p:cNvSpPr txBox="1"/>
              <p:nvPr/>
            </p:nvSpPr>
            <p:spPr>
              <a:xfrm>
                <a:off x="11146581" y="4700897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00EB28-30F3-E20B-CAA1-EFA51A6CE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81" y="4700897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696C50-E458-B018-49BD-B9B3ABD65B9E}"/>
                  </a:ext>
                </a:extLst>
              </p:cNvPr>
              <p:cNvSpPr txBox="1"/>
              <p:nvPr/>
            </p:nvSpPr>
            <p:spPr>
              <a:xfrm>
                <a:off x="11120971" y="523362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696C50-E458-B018-49BD-B9B3ABD65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971" y="5233626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6A9F6C05-0F0E-A704-2440-98B2E7129E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6A9F6C05-0F0E-A704-2440-98B2E7129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544F23AB-9B9D-0034-BAE7-CC2C6330FD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544F23AB-9B9D-0034-BAE7-CC2C6330F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F4AD34BB-9483-D21E-4E05-53919674CA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F4AD34BB-9483-D21E-4E05-53919674C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blipFill>
                <a:blip r:embed="rId14"/>
                <a:stretch>
                  <a:fillRect l="-13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585E3E83-805B-4287-CF78-DF5EFB9D15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585E3E83-805B-4287-CF78-DF5EFB9D1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0889CAD8-0C20-5EDE-6381-A7C6531EBD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0889CAD8-0C20-5EDE-6381-A7C6531EB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5D8D9BCD-E5CD-073C-8E1A-2E42E0EA20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5D8D9BCD-E5CD-073C-8E1A-2E42E0EA2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blipFill>
                <a:blip r:embed="rId17"/>
                <a:stretch>
                  <a:fillRect l="-9459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4202B4C0-118C-AF8C-7DCD-22B5EDC217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57764" y="560294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4202B4C0-118C-AF8C-7DCD-22B5EDC2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57764" y="5602945"/>
                <a:ext cx="435031" cy="43778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43F8A4-B9CA-223F-5461-B1E1FD91710F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7734361" y="2756480"/>
            <a:ext cx="2883278" cy="867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0C180E-AA9F-14CC-450B-A51E0EAA66DB}"/>
              </a:ext>
            </a:extLst>
          </p:cNvPr>
          <p:cNvCxnSpPr>
            <a:cxnSpLocks/>
            <a:stCxn id="29" idx="5"/>
            <a:endCxn id="38" idx="1"/>
          </p:cNvCxnSpPr>
          <p:nvPr/>
        </p:nvCxnSpPr>
        <p:spPr>
          <a:xfrm>
            <a:off x="7670652" y="2911259"/>
            <a:ext cx="2793180" cy="10188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5AFA61-5A82-4C3C-D5AB-1F78BA0ED122}"/>
              </a:ext>
            </a:extLst>
          </p:cNvPr>
          <p:cNvCxnSpPr>
            <a:cxnSpLocks/>
            <a:stCxn id="29" idx="4"/>
            <a:endCxn id="40" idx="1"/>
          </p:cNvCxnSpPr>
          <p:nvPr/>
        </p:nvCxnSpPr>
        <p:spPr>
          <a:xfrm>
            <a:off x="7516846" y="2975371"/>
            <a:ext cx="3004627" cy="269168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E531D9-F71E-EED1-03BB-A8072EAC1E5C}"/>
              </a:ext>
            </a:extLst>
          </p:cNvPr>
          <p:cNvCxnSpPr>
            <a:cxnSpLocks/>
            <a:stCxn id="34" idx="7"/>
            <a:endCxn id="37" idx="3"/>
          </p:cNvCxnSpPr>
          <p:nvPr/>
        </p:nvCxnSpPr>
        <p:spPr>
          <a:xfrm flipV="1">
            <a:off x="7774021" y="2997983"/>
            <a:ext cx="2907327" cy="85242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F5F03F-56CB-B273-A64B-6AA2F8CBAA52}"/>
              </a:ext>
            </a:extLst>
          </p:cNvPr>
          <p:cNvCxnSpPr>
            <a:cxnSpLocks/>
            <a:stCxn id="36" idx="6"/>
            <a:endCxn id="40" idx="3"/>
          </p:cNvCxnSpPr>
          <p:nvPr/>
        </p:nvCxnSpPr>
        <p:spPr>
          <a:xfrm>
            <a:off x="7620214" y="5195448"/>
            <a:ext cx="2901259" cy="781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2B8F9A-B837-FAA3-5D0B-B2913FFD2AA6}"/>
              </a:ext>
            </a:extLst>
          </p:cNvPr>
          <p:cNvCxnSpPr>
            <a:cxnSpLocks/>
            <a:stCxn id="36" idx="7"/>
            <a:endCxn id="37" idx="4"/>
          </p:cNvCxnSpPr>
          <p:nvPr/>
        </p:nvCxnSpPr>
        <p:spPr>
          <a:xfrm flipV="1">
            <a:off x="7556505" y="3062095"/>
            <a:ext cx="3278650" cy="197857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3E91A87-CD26-A35F-3A49-DDBAE20626FB}"/>
                  </a:ext>
                </a:extLst>
              </p:cNvPr>
              <p:cNvSpPr txBox="1"/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3E91A87-CD26-A35F-3A49-DDBAE2062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486CC98-F5C5-7A5E-E40F-0CEB78A8537A}"/>
              </a:ext>
            </a:extLst>
          </p:cNvPr>
          <p:cNvSpPr txBox="1"/>
          <p:nvPr/>
        </p:nvSpPr>
        <p:spPr>
          <a:xfrm>
            <a:off x="6410737" y="427421"/>
            <a:ext cx="1796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Shifts: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6am,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9am,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12pm,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3pm,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7C44B-042E-9EDA-B33E-B9DB7055EC2C}"/>
              </a:ext>
            </a:extLst>
          </p:cNvPr>
          <p:cNvSpPr txBox="1"/>
          <p:nvPr/>
        </p:nvSpPr>
        <p:spPr>
          <a:xfrm>
            <a:off x="8409661" y="427421"/>
            <a:ext cx="27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Employees: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3pm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12pm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3pm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EEE68-FD3B-3490-2C0C-5DF560855143}"/>
                  </a:ext>
                </a:extLst>
              </p:cNvPr>
              <p:cNvSpPr txBox="1"/>
              <p:nvPr/>
            </p:nvSpPr>
            <p:spPr>
              <a:xfrm>
                <a:off x="10823252" y="796753"/>
                <a:ext cx="946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EEE68-FD3B-3490-2C0C-5DF560855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252" y="796753"/>
                <a:ext cx="94629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D24909-B652-26E8-164B-8ED5984D4A8F}"/>
              </a:ext>
            </a:extLst>
          </p:cNvPr>
          <p:cNvCxnSpPr>
            <a:cxnSpLocks/>
            <a:stCxn id="34" idx="6"/>
            <a:endCxn id="38" idx="2"/>
          </p:cNvCxnSpPr>
          <p:nvPr/>
        </p:nvCxnSpPr>
        <p:spPr>
          <a:xfrm>
            <a:off x="7837730" y="4005191"/>
            <a:ext cx="2562393" cy="7971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FDACC-7F1F-3EAF-A83F-2AF300D52352}"/>
              </a:ext>
            </a:extLst>
          </p:cNvPr>
          <p:cNvCxnSpPr>
            <a:cxnSpLocks/>
            <a:stCxn id="34" idx="5"/>
            <a:endCxn id="39" idx="2"/>
          </p:cNvCxnSpPr>
          <p:nvPr/>
        </p:nvCxnSpPr>
        <p:spPr>
          <a:xfrm>
            <a:off x="7774021" y="4159970"/>
            <a:ext cx="2720014" cy="98023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8B1E1E-E50D-846D-12E6-71C5F805A731}"/>
                  </a:ext>
                </a:extLst>
              </p:cNvPr>
              <p:cNvSpPr txBox="1"/>
              <p:nvPr/>
            </p:nvSpPr>
            <p:spPr>
              <a:xfrm>
                <a:off x="8226758" y="3032209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8B1E1E-E50D-846D-12E6-71C5F805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758" y="3032209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8CA9AC-B15C-5398-3047-822A2CD82E24}"/>
                  </a:ext>
                </a:extLst>
              </p:cNvPr>
              <p:cNvSpPr txBox="1"/>
              <p:nvPr/>
            </p:nvSpPr>
            <p:spPr>
              <a:xfrm>
                <a:off x="7826340" y="3154285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8CA9AC-B15C-5398-3047-822A2CD82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40" y="3154285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6830A4-8BF1-B4B7-5952-22B4855BBCCF}"/>
                  </a:ext>
                </a:extLst>
              </p:cNvPr>
              <p:cNvSpPr txBox="1"/>
              <p:nvPr/>
            </p:nvSpPr>
            <p:spPr>
              <a:xfrm>
                <a:off x="9715677" y="3925475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6830A4-8BF1-B4B7-5952-22B4855B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677" y="3925475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94BC23-4887-E4F6-E682-C9C6FC9C156F}"/>
                  </a:ext>
                </a:extLst>
              </p:cNvPr>
              <p:cNvSpPr txBox="1"/>
              <p:nvPr/>
            </p:nvSpPr>
            <p:spPr>
              <a:xfrm>
                <a:off x="7937372" y="4136548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94BC23-4887-E4F6-E682-C9C6FC9C1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372" y="4136548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F6C4D6-9677-924A-0EAB-BA9F1387F47B}"/>
                  </a:ext>
                </a:extLst>
              </p:cNvPr>
              <p:cNvSpPr txBox="1"/>
              <p:nvPr/>
            </p:nvSpPr>
            <p:spPr>
              <a:xfrm>
                <a:off x="7889584" y="458168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F6C4D6-9677-924A-0EAB-BA9F1387F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584" y="4581686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FD4A6B-8BBB-2866-DA6D-269E7607A2E5}"/>
                  </a:ext>
                </a:extLst>
              </p:cNvPr>
              <p:cNvSpPr txBox="1"/>
              <p:nvPr/>
            </p:nvSpPr>
            <p:spPr>
              <a:xfrm>
                <a:off x="8731952" y="537005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FD4A6B-8BBB-2866-DA6D-269E7607A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952" y="5370051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0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8FDDB-DA58-EDD9-342D-E1F5972A5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A77E-60FB-B1D1-CD84-C1777969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47515-A80F-F43A-36C2-0FD43446B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829522"/>
                <a:ext cx="5573935" cy="49540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Constructing the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Running Max Flow</a:t>
                </a:r>
              </a:p>
              <a:p>
                <a:pPr lvl="1"/>
                <a:r>
                  <a:rPr lang="en-US" dirty="0"/>
                  <a:t>Which bound to use depends on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so probably best to just use the Edmonds-Karp bound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47515-A80F-F43A-36C2-0FD43446B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829522"/>
                <a:ext cx="5573935" cy="4954050"/>
              </a:xfrm>
              <a:blipFill>
                <a:blip r:embed="rId2"/>
                <a:stretch>
                  <a:fillRect l="-1969" t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48595F65-7BA1-5A03-523E-DFF406BFA0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48595F65-7BA1-5A03-523E-DFF406BFA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76BABBB4-8DA2-ECC9-94F0-B7E2C58F7D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76BABBB4-8DA2-ECC9-94F0-B7E2C58F7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F99E92-FCE6-4CA6-06F3-1510100878C2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6089756" y="2847148"/>
            <a:ext cx="1209574" cy="14169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E5D3388-F162-7F20-B190-37A29445A226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53464" y="4005192"/>
            <a:ext cx="1257964" cy="4137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92FC80B-0BB1-7FDA-9CC9-026989E4DA3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089756" y="4573673"/>
            <a:ext cx="1095402" cy="5665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61B918-17C6-4FF2-BF87-B976CB656DE1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5935949" y="4637785"/>
            <a:ext cx="1154742" cy="15876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02CD8EB-DF84-2DC5-FF72-4707B4E4EE18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45253" y="2951108"/>
            <a:ext cx="956375" cy="13572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C69E57-9D3D-CADE-DB7B-5D24DB28CD51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835155" y="4100807"/>
            <a:ext cx="912665" cy="2716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19BA45-B8D0-D3E1-EA7D-4C0F7BF828FB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920258" y="4682044"/>
            <a:ext cx="827562" cy="4266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AF2923-ADA6-6BCD-F549-031B36280411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10894672" y="4746156"/>
            <a:ext cx="1006956" cy="139710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B9D2C0-0ACF-7853-24E4-E8970EDC299D}"/>
                  </a:ext>
                </a:extLst>
              </p:cNvPr>
              <p:cNvSpPr txBox="1"/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B9D2C0-0ACF-7853-24E4-E8970EDC2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7EC2E4E-A990-FECB-AAB4-A8A90434CF3F}"/>
                  </a:ext>
                </a:extLst>
              </p:cNvPr>
              <p:cNvSpPr txBox="1"/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7EC2E4E-A990-FECB-AAB4-A8A90434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A689F4-D8AA-86C1-2E99-19E1DA91ECC5}"/>
                  </a:ext>
                </a:extLst>
              </p:cNvPr>
              <p:cNvSpPr txBox="1"/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A689F4-D8AA-86C1-2E99-19E1DA91E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7FB34C-435C-C3C3-AC81-CE72674B2B56}"/>
                  </a:ext>
                </a:extLst>
              </p:cNvPr>
              <p:cNvSpPr txBox="1"/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7FB34C-435C-C3C3-AC81-CE72674B2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6BD7AB-6B77-5D6E-08F8-AE048F1D1146}"/>
                  </a:ext>
                </a:extLst>
              </p:cNvPr>
              <p:cNvSpPr txBox="1"/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6BD7AB-6B77-5D6E-08F8-AE048F1D1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80BFD1-C01C-E89C-4E47-81A43B5D312B}"/>
                  </a:ext>
                </a:extLst>
              </p:cNvPr>
              <p:cNvSpPr txBox="1"/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80BFD1-C01C-E89C-4E47-81A43B5D3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E1E17D7-D80A-BCD2-F72E-6FD59E67C3FB}"/>
                  </a:ext>
                </a:extLst>
              </p:cNvPr>
              <p:cNvSpPr txBox="1"/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E1E17D7-D80A-BCD2-F72E-6FD59E67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508880-3499-10DF-3E36-2D1CB8AE411B}"/>
                  </a:ext>
                </a:extLst>
              </p:cNvPr>
              <p:cNvSpPr txBox="1"/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508880-3499-10DF-3E36-2D1CB8AE4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7D1CF378-AE8D-B258-F6CE-3A0643D80F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7D1CF378-AE8D-B258-F6CE-3A0643D80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0E82F270-26A1-7E67-0071-9527525E23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0E82F270-26A1-7E67-0071-9527525E2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09A02A32-2A09-A798-60C7-6E6FD271A9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09A02A32-2A09-A798-60C7-6E6FD271A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blipFill>
                <a:blip r:embed="rId15"/>
                <a:stretch>
                  <a:fillRect l="-675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1CC35501-A2F7-8BAE-6CF9-D1E3784656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1CC35501-A2F7-8BAE-6CF9-D1E378465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blipFill>
                <a:blip r:embed="rId16"/>
                <a:stretch>
                  <a:fillRect l="-13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9F83B641-417E-16CA-45AC-4167892691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9F83B641-417E-16CA-45AC-416789269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25D365D3-1B71-F532-CFAC-12BD96609D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25D365D3-1B71-F532-CFAC-12BD96609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F06DD509-B898-F858-3AA2-49CED404A2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F06DD509-B898-F858-3AA2-49CED404A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67A7356D-A41C-29A4-C0D1-551ACA0928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67A7356D-A41C-29A4-C0D1-551ACA09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31A035-7532-DB4D-E268-9E76C81138E6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7734361" y="2756480"/>
            <a:ext cx="2883278" cy="867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6A198-0302-ADB7-C28B-1CD89DB1DFB9}"/>
              </a:ext>
            </a:extLst>
          </p:cNvPr>
          <p:cNvCxnSpPr>
            <a:cxnSpLocks/>
            <a:stCxn id="29" idx="5"/>
            <a:endCxn id="39" idx="1"/>
          </p:cNvCxnSpPr>
          <p:nvPr/>
        </p:nvCxnSpPr>
        <p:spPr>
          <a:xfrm>
            <a:off x="7670652" y="2911259"/>
            <a:ext cx="2887092" cy="2074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B8B500A-8635-C74B-1E65-4FBF9BC4B697}"/>
              </a:ext>
            </a:extLst>
          </p:cNvPr>
          <p:cNvCxnSpPr>
            <a:cxnSpLocks/>
            <a:stCxn id="29" idx="4"/>
            <a:endCxn id="40" idx="2"/>
          </p:cNvCxnSpPr>
          <p:nvPr/>
        </p:nvCxnSpPr>
        <p:spPr>
          <a:xfrm>
            <a:off x="7516846" y="2975371"/>
            <a:ext cx="2993376" cy="32500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BA7221-4906-4B72-DFE6-A670ED201015}"/>
              </a:ext>
            </a:extLst>
          </p:cNvPr>
          <p:cNvCxnSpPr>
            <a:cxnSpLocks/>
            <a:stCxn id="34" idx="6"/>
            <a:endCxn id="37" idx="3"/>
          </p:cNvCxnSpPr>
          <p:nvPr/>
        </p:nvCxnSpPr>
        <p:spPr>
          <a:xfrm flipV="1">
            <a:off x="7837730" y="2997983"/>
            <a:ext cx="2843618" cy="10072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6BC954-AD14-E1FC-96B2-D8F8E68CDA71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7620214" y="5140207"/>
            <a:ext cx="2873821" cy="552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B6B5B7-AF1F-1EC9-5601-DB7F457E0E5B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 flipV="1">
            <a:off x="7556505" y="4084906"/>
            <a:ext cx="2843618" cy="9557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1FE36CD-7074-1602-6769-8EC34C30E329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7556505" y="5350227"/>
            <a:ext cx="2861301" cy="316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760FDB2-7B9B-D116-A53E-43130D3E64E8}"/>
              </a:ext>
            </a:extLst>
          </p:cNvPr>
          <p:cNvCxnSpPr>
            <a:cxnSpLocks/>
            <a:stCxn id="35" idx="6"/>
            <a:endCxn id="37" idx="4"/>
          </p:cNvCxnSpPr>
          <p:nvPr/>
        </p:nvCxnSpPr>
        <p:spPr>
          <a:xfrm flipV="1">
            <a:off x="7525722" y="3062095"/>
            <a:ext cx="3309433" cy="32575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9E3E901-A499-6C22-50B8-F101A4F3161F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 flipV="1">
            <a:off x="7525722" y="6225461"/>
            <a:ext cx="2984500" cy="942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74B14B1-FF67-7B89-A025-F6F655455F80}"/>
                  </a:ext>
                </a:extLst>
              </p:cNvPr>
              <p:cNvSpPr txBox="1"/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74B14B1-FF67-7B89-A025-F6F65545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7CF0255-265D-6BF4-50BA-92B7BC8EDDFD}"/>
                  </a:ext>
                </a:extLst>
              </p:cNvPr>
              <p:cNvSpPr txBox="1"/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7CF0255-265D-6BF4-50BA-92B7BC8ED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6A7C4A5-9D1C-9087-CA94-DE962BA6F5DE}"/>
                  </a:ext>
                </a:extLst>
              </p:cNvPr>
              <p:cNvSpPr txBox="1"/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6A7C4A5-9D1C-9087-CA94-DE962BA6F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707C76-3EC8-7E73-7969-A9E5C5546F1D}"/>
                  </a:ext>
                </a:extLst>
              </p:cNvPr>
              <p:cNvSpPr txBox="1"/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707C76-3EC8-7E73-7969-A9E5C5546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BF2BDDA-B1F1-FF4D-26C7-A5F1DDF99CE3}"/>
                  </a:ext>
                </a:extLst>
              </p:cNvPr>
              <p:cNvSpPr txBox="1"/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BF2BDDA-B1F1-FF4D-26C7-A5F1DDF9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240A79E-B41C-BE8E-F3B7-630D7A32EA95}"/>
                  </a:ext>
                </a:extLst>
              </p:cNvPr>
              <p:cNvSpPr txBox="1"/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240A79E-B41C-BE8E-F3B7-630D7A32E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E9C1D77-CE43-ECE3-DD53-77DDA9BAB149}"/>
                  </a:ext>
                </a:extLst>
              </p:cNvPr>
              <p:cNvSpPr txBox="1"/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E9C1D77-CE43-ECE3-DD53-77DDA9BA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A8B4A9-B37D-5505-A5A8-9D24B5A290AC}"/>
                  </a:ext>
                </a:extLst>
              </p:cNvPr>
              <p:cNvSpPr txBox="1"/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A8B4A9-B37D-5505-A5A8-9D24B5A29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D7E744-D143-66B2-F7C1-F35606B33055}"/>
                  </a:ext>
                </a:extLst>
              </p:cNvPr>
              <p:cNvSpPr txBox="1"/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D7E744-D143-66B2-F7C1-F35606B33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22D72DAC-CB23-62CB-3103-66FD118E184F}"/>
              </a:ext>
            </a:extLst>
          </p:cNvPr>
          <p:cNvSpPr txBox="1"/>
          <p:nvPr/>
        </p:nvSpPr>
        <p:spPr>
          <a:xfrm>
            <a:off x="7096880" y="527894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4CC5A42-3386-3228-FB5E-4708EABF1802}"/>
              </a:ext>
            </a:extLst>
          </p:cNvPr>
          <p:cNvSpPr txBox="1"/>
          <p:nvPr/>
        </p:nvSpPr>
        <p:spPr>
          <a:xfrm>
            <a:off x="10438494" y="527032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0737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39412-9E03-8F90-4026-7B80D69DE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ADE4-5765-6782-23EC-9E90A1F2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E734E-1F64-2D87-D748-CC379C136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435395"/>
                <a:ext cx="5573935" cy="53481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Valid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answer</a:t>
                </a:r>
              </a:p>
              <a:p>
                <a:pPr lvl="1"/>
                <a:r>
                  <a:rPr lang="en-US" dirty="0"/>
                  <a:t>No employee is assigned to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shifts (capacity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 employee is assigned to the same shift more than once (capacity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 employee is assigned to an unavailable shift (by selection of edges to draw)</a:t>
                </a:r>
              </a:p>
              <a:p>
                <a:pPr lvl="1"/>
                <a:r>
                  <a:rPr lang="en-US" dirty="0"/>
                  <a:t>All shifts staffed if flow value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Valid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flow</a:t>
                </a:r>
              </a:p>
              <a:p>
                <a:pPr lvl="1"/>
                <a:r>
                  <a:rPr lang="en-US" dirty="0"/>
                  <a:t>Suppose we had a way of staffing the shifts, we will show that there must be flow through the graph whose value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All capacity constraints will be observed</a:t>
                </a:r>
              </a:p>
              <a:p>
                <a:pPr lvl="2"/>
                <a:r>
                  <a:rPr lang="en-US" dirty="0"/>
                  <a:t>It will only use edges we drew</a:t>
                </a:r>
              </a:p>
              <a:p>
                <a:pPr lvl="2"/>
                <a:r>
                  <a:rPr lang="en-US" dirty="0"/>
                  <a:t>It will assign flow 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-to-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shifts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E734E-1F64-2D87-D748-CC379C136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435395"/>
                <a:ext cx="5573935" cy="5348177"/>
              </a:xfrm>
              <a:blipFill>
                <a:blip r:embed="rId2"/>
                <a:stretch>
                  <a:fillRect l="-1751" t="-2278" r="-2188" b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176F6BE0-9A95-5E03-EB42-433B25BA4EA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176F6BE0-9A95-5E03-EB42-433B25BA4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C69D1107-9286-B80A-538D-2AF6E1D137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C69D1107-9286-B80A-538D-2AF6E1D1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B3B36F-05B3-1686-60EC-104DD4330E50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6089756" y="2847148"/>
            <a:ext cx="1209574" cy="14169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1D3903-F9CE-C3D6-C977-49CD16878A9F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53464" y="4005192"/>
            <a:ext cx="1257964" cy="4137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6DB78E0-978C-6807-A7D6-16487506A29A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089756" y="4573673"/>
            <a:ext cx="1095402" cy="5665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402E01-89AE-25EB-6778-C3BE36C632F7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5935949" y="4637785"/>
            <a:ext cx="1154742" cy="15876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20FD26-66A4-19DA-C80E-B5334EAD9CC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45253" y="2951108"/>
            <a:ext cx="956375" cy="13572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094704-6863-C2BD-8192-6DA318697BB7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835155" y="4100807"/>
            <a:ext cx="912665" cy="2716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0927D6-3F65-D56F-BC33-07B3E7A1A10B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920258" y="4682044"/>
            <a:ext cx="827562" cy="4266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CD66DA3-81A7-4E12-92E5-79957D2EAAA4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10894672" y="4746156"/>
            <a:ext cx="1006956" cy="139710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37B579-5238-A44C-09EA-650671EC3A75}"/>
                  </a:ext>
                </a:extLst>
              </p:cNvPr>
              <p:cNvSpPr txBox="1"/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37B579-5238-A44C-09EA-650671EC3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F05412-D299-1535-5D1F-585A9DC5B26D}"/>
                  </a:ext>
                </a:extLst>
              </p:cNvPr>
              <p:cNvSpPr txBox="1"/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F05412-D299-1535-5D1F-585A9DC5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90B157-070D-A784-F6B3-D7558E5E4DD0}"/>
                  </a:ext>
                </a:extLst>
              </p:cNvPr>
              <p:cNvSpPr txBox="1"/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90B157-070D-A784-F6B3-D7558E5E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6DAB94F-5599-09E3-A0B7-264C8F01BD5A}"/>
                  </a:ext>
                </a:extLst>
              </p:cNvPr>
              <p:cNvSpPr txBox="1"/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6DAB94F-5599-09E3-A0B7-264C8F01B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8B4AAD-D578-FFD6-7E80-C0BF74941F14}"/>
                  </a:ext>
                </a:extLst>
              </p:cNvPr>
              <p:cNvSpPr txBox="1"/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8B4AAD-D578-FFD6-7E80-C0BF74941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9E82689-6C9B-796B-A621-4695C60A1FDE}"/>
                  </a:ext>
                </a:extLst>
              </p:cNvPr>
              <p:cNvSpPr txBox="1"/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9E82689-6C9B-796B-A621-4695C60A1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060C35C-5F85-0707-7E4A-42AE84F45B73}"/>
                  </a:ext>
                </a:extLst>
              </p:cNvPr>
              <p:cNvSpPr txBox="1"/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060C35C-5F85-0707-7E4A-42AE84F45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2248CA-A294-B818-8B37-DEC0F9521382}"/>
                  </a:ext>
                </a:extLst>
              </p:cNvPr>
              <p:cNvSpPr txBox="1"/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2248CA-A294-B818-8B37-DEC0F9521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5A8BDF4F-C33A-91A6-6C2F-D8136A2751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5A8BDF4F-C33A-91A6-6C2F-D8136A275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D83A7009-B439-C218-DE45-63F604EBF1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D83A7009-B439-C218-DE45-63F604EBF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AF5A347-264F-58C9-C430-DA29F94BEE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AF5A347-264F-58C9-C430-DA29F94BE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blipFill>
                <a:blip r:embed="rId15"/>
                <a:stretch>
                  <a:fillRect l="-675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C3A11FD7-40A0-B41A-6FC3-8C2F1919FF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C3A11FD7-40A0-B41A-6FC3-8C2F1919F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blipFill>
                <a:blip r:embed="rId16"/>
                <a:stretch>
                  <a:fillRect l="-13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AE7431EF-DDA5-8586-5754-19550D59ED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AE7431EF-DDA5-8586-5754-19550D59E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C871B78-E61D-6E20-02AC-64EAAEAB5A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C871B78-E61D-6E20-02AC-64EAAEAB5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CFFAD35B-ACDB-1FF4-4620-141CA5A016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CFFAD35B-ACDB-1FF4-4620-141CA5A01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B5256A94-031B-0601-3D31-C9A3043D0A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B5256A94-031B-0601-3D31-C9A3043D0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77777B-8D80-3A97-A033-5290AC47992A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7734361" y="2756480"/>
            <a:ext cx="2883278" cy="867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585F54-C03B-B28D-B9C5-B3DDA3565DE8}"/>
              </a:ext>
            </a:extLst>
          </p:cNvPr>
          <p:cNvCxnSpPr>
            <a:cxnSpLocks/>
            <a:stCxn id="29" idx="5"/>
            <a:endCxn id="39" idx="1"/>
          </p:cNvCxnSpPr>
          <p:nvPr/>
        </p:nvCxnSpPr>
        <p:spPr>
          <a:xfrm>
            <a:off x="7670652" y="2911259"/>
            <a:ext cx="2887092" cy="2074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A44036-BB9C-A608-569A-6611E6677310}"/>
              </a:ext>
            </a:extLst>
          </p:cNvPr>
          <p:cNvCxnSpPr>
            <a:cxnSpLocks/>
            <a:stCxn id="29" idx="4"/>
            <a:endCxn id="40" idx="2"/>
          </p:cNvCxnSpPr>
          <p:nvPr/>
        </p:nvCxnSpPr>
        <p:spPr>
          <a:xfrm>
            <a:off x="7516846" y="2975371"/>
            <a:ext cx="2993376" cy="32500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2E7A4A9-1859-B76E-6CFE-18B74FF54DCD}"/>
              </a:ext>
            </a:extLst>
          </p:cNvPr>
          <p:cNvCxnSpPr>
            <a:cxnSpLocks/>
            <a:stCxn id="34" idx="6"/>
            <a:endCxn id="37" idx="3"/>
          </p:cNvCxnSpPr>
          <p:nvPr/>
        </p:nvCxnSpPr>
        <p:spPr>
          <a:xfrm flipV="1">
            <a:off x="7837730" y="2997983"/>
            <a:ext cx="2843618" cy="10072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934B8D-BAE0-72F7-7077-D0F594324256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7620214" y="5140207"/>
            <a:ext cx="2873821" cy="552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5677A9-5415-7CD7-1A17-79769C982D74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 flipV="1">
            <a:off x="7556505" y="4084906"/>
            <a:ext cx="2843618" cy="9557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A3040BD-E06E-B5DD-A89F-782C1E31AFA0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7556505" y="5350227"/>
            <a:ext cx="2861301" cy="316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643A97F-A23B-38DF-FA83-1F7C60F0E316}"/>
              </a:ext>
            </a:extLst>
          </p:cNvPr>
          <p:cNvCxnSpPr>
            <a:cxnSpLocks/>
            <a:stCxn id="35" idx="6"/>
            <a:endCxn id="37" idx="4"/>
          </p:cNvCxnSpPr>
          <p:nvPr/>
        </p:nvCxnSpPr>
        <p:spPr>
          <a:xfrm flipV="1">
            <a:off x="7525722" y="3062095"/>
            <a:ext cx="3309433" cy="32575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AF043CE-2719-7BA9-6192-55B80ABEEDC5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 flipV="1">
            <a:off x="7525722" y="6225461"/>
            <a:ext cx="2984500" cy="942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6487E15-17B8-CA59-3B73-6BE7A1C720B9}"/>
                  </a:ext>
                </a:extLst>
              </p:cNvPr>
              <p:cNvSpPr txBox="1"/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6487E15-17B8-CA59-3B73-6BE7A1C7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91AF2F-2B98-E11B-9E69-DAD1299C6A89}"/>
                  </a:ext>
                </a:extLst>
              </p:cNvPr>
              <p:cNvSpPr txBox="1"/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91AF2F-2B98-E11B-9E69-DAD1299C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B78014B-2D46-6805-AFEF-B0C469B76EBB}"/>
                  </a:ext>
                </a:extLst>
              </p:cNvPr>
              <p:cNvSpPr txBox="1"/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B78014B-2D46-6805-AFEF-B0C469B7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240BC4-A9B3-690E-35BF-2CF9123DF6A0}"/>
                  </a:ext>
                </a:extLst>
              </p:cNvPr>
              <p:cNvSpPr txBox="1"/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240BC4-A9B3-690E-35BF-2CF9123DF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01F7344-5DCA-A66F-0EE7-33243D699AA5}"/>
                  </a:ext>
                </a:extLst>
              </p:cNvPr>
              <p:cNvSpPr txBox="1"/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01F7344-5DCA-A66F-0EE7-33243D699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28481F-22CF-055C-8ADE-782B70217202}"/>
                  </a:ext>
                </a:extLst>
              </p:cNvPr>
              <p:cNvSpPr txBox="1"/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28481F-22CF-055C-8ADE-782B7021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CF80B24-4762-8424-547A-972875F8C7E6}"/>
                  </a:ext>
                </a:extLst>
              </p:cNvPr>
              <p:cNvSpPr txBox="1"/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CF80B24-4762-8424-547A-972875F8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98FE6A-3AA9-BFEA-3ADE-669C0D34AD8B}"/>
                  </a:ext>
                </a:extLst>
              </p:cNvPr>
              <p:cNvSpPr txBox="1"/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98FE6A-3AA9-BFEA-3ADE-669C0D34A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294AF58-2C0E-4A78-2AEE-0B100FE500EF}"/>
                  </a:ext>
                </a:extLst>
              </p:cNvPr>
              <p:cNvSpPr txBox="1"/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294AF58-2C0E-4A78-2AEE-0B100FE50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205A3AB1-6FD8-81F1-2574-84F5FA77B816}"/>
              </a:ext>
            </a:extLst>
          </p:cNvPr>
          <p:cNvSpPr txBox="1"/>
          <p:nvPr/>
        </p:nvSpPr>
        <p:spPr>
          <a:xfrm>
            <a:off x="7096880" y="527894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05E7D0-5404-10FB-A7F7-C3A30F132DC3}"/>
              </a:ext>
            </a:extLst>
          </p:cNvPr>
          <p:cNvSpPr txBox="1"/>
          <p:nvPr/>
        </p:nvSpPr>
        <p:spPr>
          <a:xfrm>
            <a:off x="10438494" y="527032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885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AF25-566E-464A-B0A4-A593D7F8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Elimination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980A5-EE5F-5F3F-582A-0CA5BA8F6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 champion will be the one with the most wins at the end of the season</a:t>
                </a:r>
              </a:p>
              <a:p>
                <a:r>
                  <a:rPr lang="en-US" dirty="0"/>
                  <a:t>A team is “eliminated” if it has become impossible for them to become the champion</a:t>
                </a:r>
              </a:p>
              <a:p>
                <a:r>
                  <a:rPr lang="en-US" dirty="0"/>
                  <a:t>Given a current win/loss record for each team, and the remaining games in the season, determine whether a team has been eliminated</a:t>
                </a: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Input: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The win/loss record for each team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, the number of games remaining between each pair of teams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dirty="0"/>
                  <a:t>, and the team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/>
                  <a:t> that we’re checking</a:t>
                </a: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Determine whether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dirty="0"/>
                  <a:t>can be the champion </a:t>
                </a:r>
                <a:r>
                  <a:rPr lang="en-US" altLang="en-US" sz="2800" dirty="0"/>
                  <a:t>(i.e. there is a way to assign winners/losers to the remaining games such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/>
                  <a:t> has the most wins)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980A5-EE5F-5F3F-582A-0CA5BA8F6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812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7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Baseball Elmination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23617"/>
              </p:ext>
            </p:extLst>
          </p:nvPr>
        </p:nvGraphicFramePr>
        <p:xfrm>
          <a:off x="685800" y="2209800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Remaining Opponents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Team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Wins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Losses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Games Left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Huskies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Ducks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Bruins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Wolverines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Huskies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Bruins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Wolverines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448800" y="838200"/>
            <a:ext cx="2288204" cy="928329"/>
          </a:xfrm>
          <a:prstGeom prst="wedgeRoundRectCallout">
            <a:avLst>
              <a:gd name="adj1" fmla="val -52965"/>
              <a:gd name="adj2" fmla="val 1933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the Huskies lose all of these, then the Ducks win them 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9" y="4876800"/>
            <a:ext cx="584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Idea: Can we “distribute” wins so that all are less than the Duck’s best possible record?</a:t>
            </a:r>
          </a:p>
        </p:txBody>
      </p:sp>
    </p:spTree>
    <p:extLst>
      <p:ext uri="{BB962C8B-B14F-4D97-AF65-F5344CB8AC3E}">
        <p14:creationId xmlns:p14="http://schemas.microsoft.com/office/powerpoint/2010/main" val="19377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49" y="35514"/>
            <a:ext cx="10515600" cy="1325563"/>
          </a:xfrm>
        </p:spPr>
        <p:txBody>
          <a:bodyPr/>
          <a:lstStyle/>
          <a:p>
            <a:r>
              <a:rPr lang="en-US" dirty="0"/>
              <a:t>Can The Ducks Win the Season?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23702" y="3931465"/>
            <a:ext cx="900027" cy="2001355"/>
            <a:chOff x="2057400" y="955913"/>
            <a:chExt cx="704566" cy="2576401"/>
          </a:xfrm>
        </p:grpSpPr>
        <p:sp>
          <p:nvSpPr>
            <p:cNvPr id="5" name="Oval 4"/>
            <p:cNvSpPr/>
            <p:nvPr/>
          </p:nvSpPr>
          <p:spPr>
            <a:xfrm>
              <a:off x="2057400" y="2846513"/>
              <a:ext cx="685800" cy="68580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B,W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76166" y="955913"/>
              <a:ext cx="685800" cy="685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H,B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076166" y="1964524"/>
              <a:ext cx="685800" cy="685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H,W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70035" y="3788413"/>
            <a:ext cx="876782" cy="2033522"/>
            <a:chOff x="2075597" y="189363"/>
            <a:chExt cx="686369" cy="2617809"/>
          </a:xfrm>
        </p:grpSpPr>
        <p:sp>
          <p:nvSpPr>
            <p:cNvPr id="17" name="Oval 16"/>
            <p:cNvSpPr/>
            <p:nvPr/>
          </p:nvSpPr>
          <p:spPr>
            <a:xfrm>
              <a:off x="2076166" y="189363"/>
              <a:ext cx="685800" cy="6858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H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076166" y="1283173"/>
              <a:ext cx="685800" cy="6858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075597" y="2121371"/>
              <a:ext cx="685800" cy="6858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W</a:t>
              </a:r>
            </a:p>
          </p:txBody>
        </p:sp>
      </p:grpSp>
      <p:cxnSp>
        <p:nvCxnSpPr>
          <p:cNvPr id="28" name="Straight Arrow Connector 27"/>
          <p:cNvCxnSpPr>
            <a:stCxn id="9" idx="6"/>
            <a:endCxn id="17" idx="2"/>
          </p:cNvCxnSpPr>
          <p:nvPr/>
        </p:nvCxnSpPr>
        <p:spPr>
          <a:xfrm flipV="1">
            <a:off x="3923729" y="4054779"/>
            <a:ext cx="3247033" cy="14305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6"/>
            <a:endCxn id="19" idx="2"/>
          </p:cNvCxnSpPr>
          <p:nvPr/>
        </p:nvCxnSpPr>
        <p:spPr>
          <a:xfrm>
            <a:off x="3923729" y="4197831"/>
            <a:ext cx="3247033" cy="70662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7" idx="2"/>
          </p:cNvCxnSpPr>
          <p:nvPr/>
        </p:nvCxnSpPr>
        <p:spPr>
          <a:xfrm flipV="1">
            <a:off x="3923729" y="4054779"/>
            <a:ext cx="3247033" cy="9265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20" idx="2"/>
          </p:cNvCxnSpPr>
          <p:nvPr/>
        </p:nvCxnSpPr>
        <p:spPr>
          <a:xfrm>
            <a:off x="3923729" y="4981323"/>
            <a:ext cx="3246306" cy="57424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6"/>
            <a:endCxn id="19" idx="2"/>
          </p:cNvCxnSpPr>
          <p:nvPr/>
        </p:nvCxnSpPr>
        <p:spPr>
          <a:xfrm flipV="1">
            <a:off x="3899757" y="4904454"/>
            <a:ext cx="3271005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" idx="6"/>
            <a:endCxn id="20" idx="2"/>
          </p:cNvCxnSpPr>
          <p:nvPr/>
        </p:nvCxnSpPr>
        <p:spPr>
          <a:xfrm flipV="1">
            <a:off x="3899757" y="5555569"/>
            <a:ext cx="3270278" cy="11088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03429" y="4650238"/>
            <a:ext cx="533400" cy="5327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S</a:t>
            </a:r>
          </a:p>
        </p:txBody>
      </p:sp>
      <p:sp>
        <p:nvSpPr>
          <p:cNvPr id="60" name="Oval 59"/>
          <p:cNvSpPr/>
          <p:nvPr/>
        </p:nvSpPr>
        <p:spPr>
          <a:xfrm>
            <a:off x="10058400" y="4723123"/>
            <a:ext cx="533400" cy="5327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t</a:t>
            </a:r>
          </a:p>
        </p:txBody>
      </p:sp>
      <p:cxnSp>
        <p:nvCxnSpPr>
          <p:cNvPr id="64" name="Straight Arrow Connector 63"/>
          <p:cNvCxnSpPr>
            <a:stCxn id="59" idx="6"/>
            <a:endCxn id="9" idx="2"/>
          </p:cNvCxnSpPr>
          <p:nvPr/>
        </p:nvCxnSpPr>
        <p:spPr>
          <a:xfrm flipV="1">
            <a:off x="1236829" y="4197831"/>
            <a:ext cx="1810845" cy="7187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6"/>
            <a:endCxn id="10" idx="2"/>
          </p:cNvCxnSpPr>
          <p:nvPr/>
        </p:nvCxnSpPr>
        <p:spPr>
          <a:xfrm>
            <a:off x="1236829" y="4916604"/>
            <a:ext cx="1810845" cy="6471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9" idx="6"/>
            <a:endCxn id="5" idx="2"/>
          </p:cNvCxnSpPr>
          <p:nvPr/>
        </p:nvCxnSpPr>
        <p:spPr>
          <a:xfrm>
            <a:off x="1236829" y="4916604"/>
            <a:ext cx="1786873" cy="7498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7" idx="6"/>
            <a:endCxn id="60" idx="2"/>
          </p:cNvCxnSpPr>
          <p:nvPr/>
        </p:nvCxnSpPr>
        <p:spPr>
          <a:xfrm>
            <a:off x="8046817" y="4054779"/>
            <a:ext cx="2011583" cy="934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9" idx="6"/>
            <a:endCxn id="60" idx="2"/>
          </p:cNvCxnSpPr>
          <p:nvPr/>
        </p:nvCxnSpPr>
        <p:spPr>
          <a:xfrm>
            <a:off x="8046817" y="4904454"/>
            <a:ext cx="2011583" cy="8503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0" idx="6"/>
            <a:endCxn id="60" idx="2"/>
          </p:cNvCxnSpPr>
          <p:nvPr/>
        </p:nvCxnSpPr>
        <p:spPr>
          <a:xfrm flipV="1">
            <a:off x="8046090" y="4989489"/>
            <a:ext cx="2012310" cy="5660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ular Callout 92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4114800" y="3124200"/>
            <a:ext cx="2819400" cy="609600"/>
          </a:xfrm>
          <a:prstGeom prst="wedgeRoundRectCallout">
            <a:avLst>
              <a:gd name="adj1" fmla="val -17775"/>
              <a:gd name="adj2" fmla="val 862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Edge from Match-up to participating teams</a:t>
            </a:r>
          </a:p>
        </p:txBody>
      </p:sp>
      <p:sp>
        <p:nvSpPr>
          <p:cNvPr id="94" name="Rounded Rectangular Callout 93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2166044" y="6266686"/>
            <a:ext cx="2288204" cy="591314"/>
          </a:xfrm>
          <a:prstGeom prst="wedgeRoundRectCallout">
            <a:avLst>
              <a:gd name="adj1" fmla="val 14433"/>
              <a:gd name="adj2" fmla="val -10210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Node per non-Ducks Match-up</a:t>
            </a:r>
          </a:p>
        </p:txBody>
      </p:sp>
      <p:sp>
        <p:nvSpPr>
          <p:cNvPr id="95" name="Rounded Rectangular Callout 94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6639510" y="6258388"/>
            <a:ext cx="1818690" cy="596200"/>
          </a:xfrm>
          <a:prstGeom prst="wedgeRoundRectCallout">
            <a:avLst>
              <a:gd name="adj1" fmla="val 16126"/>
              <a:gd name="adj2" fmla="val -1090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Node per Team (except Ducks)</a:t>
            </a:r>
          </a:p>
        </p:txBody>
      </p:sp>
      <p:sp>
        <p:nvSpPr>
          <p:cNvPr id="96" name="Rounded Rectangular Callout 9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819967" y="3307936"/>
            <a:ext cx="2288204" cy="623529"/>
          </a:xfrm>
          <a:prstGeom prst="wedgeRoundRectCallout">
            <a:avLst>
              <a:gd name="adj1" fmla="val 29940"/>
              <a:gd name="adj2" fmla="val 750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Capacity = games remaining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493027" y="4028488"/>
            <a:ext cx="4787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77360" y="4622655"/>
            <a:ext cx="4787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593004" y="5247688"/>
            <a:ext cx="4787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8763000" y="3124200"/>
            <a:ext cx="3352800" cy="805597"/>
          </a:xfrm>
          <a:prstGeom prst="wedgeRoundRectCallout">
            <a:avLst>
              <a:gd name="adj1" fmla="val -35915"/>
              <a:gd name="adj2" fmla="val 8153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Capacity = additional wins before overtaking Ducks’ max wins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390794" y="3843822"/>
                <a:ext cx="59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94" y="3843822"/>
                <a:ext cx="5942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 rot="1658131">
            <a:off x="8510461" y="4195131"/>
            <a:ext cx="108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83-83=0</a:t>
            </a:r>
          </a:p>
        </p:txBody>
      </p:sp>
      <p:sp>
        <p:nvSpPr>
          <p:cNvPr id="108" name="TextBox 107"/>
          <p:cNvSpPr txBox="1"/>
          <p:nvPr/>
        </p:nvSpPr>
        <p:spPr>
          <a:xfrm rot="226020">
            <a:off x="8107144" y="4597108"/>
            <a:ext cx="108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83-78=5</a:t>
            </a:r>
          </a:p>
        </p:txBody>
      </p:sp>
      <p:sp>
        <p:nvSpPr>
          <p:cNvPr id="109" name="TextBox 108"/>
          <p:cNvSpPr txBox="1"/>
          <p:nvPr/>
        </p:nvSpPr>
        <p:spPr>
          <a:xfrm rot="20613573">
            <a:off x="8107143" y="5081268"/>
            <a:ext cx="108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83-77=6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495800" y="4104688"/>
                <a:ext cx="59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104688"/>
                <a:ext cx="59424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114800" y="4497356"/>
                <a:ext cx="59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97356"/>
                <a:ext cx="59424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282555" y="4802156"/>
                <a:ext cx="59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55" y="4802156"/>
                <a:ext cx="59424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267200" y="5183156"/>
                <a:ext cx="59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83156"/>
                <a:ext cx="59424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63555" y="5323888"/>
                <a:ext cx="59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555" y="5323888"/>
                <a:ext cx="59424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9563100" y="548640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Answer is “Yes” if max flow = total games remaining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C6B4A1-FB0C-6229-5B0B-CA0BF223E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63901"/>
              </p:ext>
            </p:extLst>
          </p:nvPr>
        </p:nvGraphicFramePr>
        <p:xfrm>
          <a:off x="1676400" y="881696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Remaining Opponents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Team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Wins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Losses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Games Left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Huskies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Ducks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Bruins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Wolverines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Huskies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Bruins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Wolverines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103" grpId="0" animBg="1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4C1B-4AA3-4824-E7E0-C642E889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flow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152B1-A739-C47A-BD10-ECD9FFF8B3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81" y="1435395"/>
                <a:ext cx="11727712" cy="53162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Suppose we have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total teams</a:t>
                </a:r>
              </a:p>
              <a:p>
                <a:pPr lvl="1"/>
                <a:r>
                  <a:rPr lang="en-US" dirty="0"/>
                  <a:t>Make a node for each team except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nodes</a:t>
                </a:r>
              </a:p>
              <a:p>
                <a:pPr lvl="1"/>
                <a:r>
                  <a:rPr lang="en-US" dirty="0"/>
                  <a:t>Make a node of each remaining matchup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does not involve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nodes</a:t>
                </a:r>
              </a:p>
              <a:p>
                <a:pPr lvl="1"/>
                <a:r>
                  <a:rPr lang="en-US" dirty="0"/>
                  <a:t>Add a 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sink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nodes</a:t>
                </a:r>
              </a:p>
              <a:p>
                <a:pPr lvl="1"/>
                <a:r>
                  <a:rPr lang="en-US" dirty="0"/>
                  <a:t>Draw an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each matchup node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edges</a:t>
                </a:r>
              </a:p>
              <a:p>
                <a:pPr lvl="1"/>
                <a:r>
                  <a:rPr lang="en-US" dirty="0"/>
                  <a:t>Draw an edge from each matchup node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each team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edges</a:t>
                </a:r>
              </a:p>
              <a:p>
                <a:pPr lvl="1"/>
                <a:r>
                  <a:rPr lang="en-US" dirty="0"/>
                  <a:t>Draw an edge from each team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sink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with capacity representing the number of wins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has if they win all remaining games minus the number of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currently has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edges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152B1-A739-C47A-BD10-ECD9FFF8B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1" y="1435395"/>
                <a:ext cx="11727712" cy="5316279"/>
              </a:xfrm>
              <a:blipFill>
                <a:blip r:embed="rId2"/>
                <a:stretch>
                  <a:fillRect l="-832" t="-2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23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0317-67F5-FDA9-C482-B1B0CB00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Reductions and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A2BC9-8C6E-DB88-9C96-43F0366B4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63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Max flow is primarily useful as the destination of a reduction</a:t>
                </a:r>
              </a:p>
              <a:p>
                <a:pPr lvl="1"/>
                <a:r>
                  <a:rPr lang="en-US" dirty="0"/>
                  <a:t>Given some problem that is not already a max flow problem</a:t>
                </a:r>
              </a:p>
              <a:p>
                <a:pPr lvl="1"/>
                <a:r>
                  <a:rPr lang="en-US" dirty="0"/>
                  <a:t>Use that to create a flow network</a:t>
                </a:r>
              </a:p>
              <a:p>
                <a:pPr lvl="1"/>
                <a:r>
                  <a:rPr lang="en-US" dirty="0"/>
                  <a:t>Run Edmonds Karp on that flow network</a:t>
                </a:r>
              </a:p>
              <a:p>
                <a:pPr lvl="1"/>
                <a:r>
                  <a:rPr lang="en-US" dirty="0"/>
                  <a:t>Use the flow assignment to solve your original problem</a:t>
                </a:r>
              </a:p>
              <a:p>
                <a:r>
                  <a:rPr lang="en-US" dirty="0"/>
                  <a:t>Proving correctness:</a:t>
                </a:r>
              </a:p>
              <a:p>
                <a:pPr lvl="1"/>
                <a:r>
                  <a:rPr lang="en-US" dirty="0"/>
                  <a:t>Argue that the flow through your constructed network is maximal if and only if your final answer is correct</a:t>
                </a:r>
              </a:p>
              <a:p>
                <a:pPr lvl="2"/>
                <a:r>
                  <a:rPr lang="en-US" dirty="0"/>
                  <a:t>Valid flow assignment in the network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answer to original problem</a:t>
                </a:r>
              </a:p>
              <a:p>
                <a:pPr lvl="3"/>
                <a:r>
                  <a:rPr lang="en-US" dirty="0"/>
                  <a:t>The flow we found is guaranteed to give us a feasible solution</a:t>
                </a:r>
              </a:p>
              <a:p>
                <a:pPr lvl="2"/>
                <a:r>
                  <a:rPr lang="en-US" dirty="0"/>
                  <a:t>Valid answer to original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flow assignment in the network</a:t>
                </a:r>
              </a:p>
              <a:p>
                <a:pPr lvl="3"/>
                <a:r>
                  <a:rPr lang="en-US" dirty="0"/>
                  <a:t>We must have had the best feasible solution as a better one would have allowed more flow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A2BC9-8C6E-DB88-9C96-43F0366B4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6343"/>
              </a:xfrm>
              <a:blipFill>
                <a:blip r:embed="rId2"/>
                <a:stretch>
                  <a:fillRect l="-1043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53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C7CE-2965-C45D-0053-DC3070E70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88DC-FA93-B736-7774-75224949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9B47A-483D-1AF4-821F-7F34560523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81" y="1435395"/>
                <a:ext cx="11727712" cy="531627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Valid flow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answer</a:t>
                </a:r>
              </a:p>
              <a:p>
                <a:pPr lvl="1"/>
                <a:r>
                  <a:rPr lang="en-US" dirty="0"/>
                  <a:t>Claim: If we have flow matching the number of games remaining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can win the season</a:t>
                </a:r>
              </a:p>
              <a:p>
                <a:pPr lvl="1"/>
                <a:r>
                  <a:rPr lang="en-US" dirty="0"/>
                  <a:t>The amount of flow going from each matchup edge to each team edge represents the number of times that team won in that matchup</a:t>
                </a:r>
              </a:p>
              <a:p>
                <a:pPr lvl="1"/>
                <a:r>
                  <a:rPr lang="en-US" dirty="0"/>
                  <a:t>Max flow equaling the number of games means we could assign winners to each remaining game</a:t>
                </a:r>
              </a:p>
              <a:p>
                <a:pPr lvl="1"/>
                <a:r>
                  <a:rPr lang="en-US" dirty="0"/>
                  <a:t>The capacity on the team-to-sink edges guarantees none of them won more games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Valid answer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flow</a:t>
                </a:r>
              </a:p>
              <a:p>
                <a:pPr lvl="1"/>
                <a:r>
                  <a:rPr lang="en-US" dirty="0"/>
                  <a:t>Claim: If we had a way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be champion, we could find flow through the graph to match the number of remaining games</a:t>
                </a:r>
              </a:p>
              <a:p>
                <a:pPr lvl="1"/>
                <a:r>
                  <a:rPr lang="en-US" dirty="0"/>
                  <a:t>Consider the collection of game outcomes which would cause this.</a:t>
                </a:r>
              </a:p>
              <a:p>
                <a:pPr lvl="1"/>
                <a:r>
                  <a:rPr lang="en-US" dirty="0"/>
                  <a:t>For each game, assign 1 unit of flow along the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winner of the game</a:t>
                </a:r>
              </a:p>
              <a:p>
                <a:pPr lvl="1"/>
                <a:r>
                  <a:rPr lang="en-US" dirty="0"/>
                  <a:t>After doing this for all games we will not have violated any capacity constraints because we required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would be the champion (and so no other team could have more wins)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39B47A-483D-1AF4-821F-7F3456052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1" y="1435395"/>
                <a:ext cx="11727712" cy="5316279"/>
              </a:xfrm>
              <a:blipFill>
                <a:blip r:embed="rId2"/>
                <a:stretch>
                  <a:fillRect l="-832" t="-2291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44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B93AC-A5EA-12D0-0005-7763BA45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FFBD-A27E-5CF2-5109-ACFD3681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with Demands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9ACC8-232F-4AC8-1DD0-ADC9F3F3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03D23F1A-9EB2-3F74-AAC2-4F7A6FB890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5844" y="5347496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3084009A-283A-5625-6358-E98ED094C2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4036221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1878ADA-F63C-4792-9EE8-4698AE9D4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5347496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4ABEC1C4-6633-EDBE-75FC-3485140F9E88}"/>
              </a:ext>
            </a:extLst>
          </p:cNvPr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536031" y="4266409"/>
            <a:ext cx="1943100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E490E2E4-96AD-C252-B741-26B4731CAC00}"/>
              </a:ext>
            </a:extLst>
          </p:cNvPr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2575719" y="5482433"/>
            <a:ext cx="1863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B5F6423A-9C22-04AD-F79F-9B956F50CC89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4574381" y="4306095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BC598888-3520-5B12-7C01-B252CE70F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4036221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F3AE74B6-E7D8-B2C4-8344-0A2FB162E6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5347496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1AB83FB4-21E4-872E-B608-AC2638B162AF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6973093" y="4306095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BFE7F442-2661-A7D1-F31F-DC74BBBFC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3657" y="5347496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F56D4342-8830-C097-BA30-C5633BC72DFA}"/>
              </a:ext>
            </a:extLst>
          </p:cNvPr>
          <p:cNvCxnSpPr>
            <a:cxnSpLocks noChangeShapeType="1"/>
            <a:stCxn id="11" idx="6"/>
            <a:endCxn id="14" idx="1"/>
          </p:cNvCxnSpPr>
          <p:nvPr/>
        </p:nvCxnSpPr>
        <p:spPr bwMode="auto">
          <a:xfrm>
            <a:off x="7108031" y="4171159"/>
            <a:ext cx="1865312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5EC7FB98-C3A9-F2CD-74B3-B509460F6E92}"/>
              </a:ext>
            </a:extLst>
          </p:cNvPr>
          <p:cNvCxnSpPr>
            <a:cxnSpLocks noChangeShapeType="1"/>
            <a:stCxn id="12" idx="6"/>
            <a:endCxn id="14" idx="2"/>
          </p:cNvCxnSpPr>
          <p:nvPr/>
        </p:nvCxnSpPr>
        <p:spPr bwMode="auto">
          <a:xfrm>
            <a:off x="7108032" y="5482433"/>
            <a:ext cx="1825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ED03BCC9-22C3-C9DD-9B15-B14C75779ABE}"/>
              </a:ext>
            </a:extLst>
          </p:cNvPr>
          <p:cNvCxnSpPr>
            <a:cxnSpLocks noChangeShapeType="1"/>
            <a:stCxn id="12" idx="2"/>
            <a:endCxn id="6" idx="6"/>
          </p:cNvCxnSpPr>
          <p:nvPr/>
        </p:nvCxnSpPr>
        <p:spPr bwMode="auto">
          <a:xfrm flipH="1" flipV="1">
            <a:off x="4709318" y="4171159"/>
            <a:ext cx="2128838" cy="131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FEF7A81F-AA1C-6858-201B-8350C272406C}"/>
              </a:ext>
            </a:extLst>
          </p:cNvPr>
          <p:cNvCxnSpPr>
            <a:cxnSpLocks noChangeShapeType="1"/>
            <a:stCxn id="11" idx="2"/>
            <a:endCxn id="7" idx="7"/>
          </p:cNvCxnSpPr>
          <p:nvPr/>
        </p:nvCxnSpPr>
        <p:spPr bwMode="auto">
          <a:xfrm flipH="1">
            <a:off x="4669632" y="4171159"/>
            <a:ext cx="2168525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 Box 17">
            <a:extLst>
              <a:ext uri="{FF2B5EF4-FFF2-40B4-BE49-F238E27FC236}">
                <a16:creationId xmlns:a16="http://schemas.microsoft.com/office/drawing/2014/main" id="{9E05314F-8635-C6FC-A9C8-BA00A090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568" y="5368133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42E2E37-B1BC-44A0-D106-9302F8F75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981" y="4669633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D4DD731-1F20-3FC6-9C34-A10909860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681" y="4672808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6CE9E01F-CEF6-2FFB-4143-63F4A465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043" y="4999833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-7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0D1F2011-A968-68B0-9D2A-A09C42FA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93" y="3701258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-8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F048920B-29FE-B639-F0CE-5234DBA19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135" y="568315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8A02839-780A-7A53-64B3-9159704B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36679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-6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6C09016-A279-AA20-8650-D29DAEF06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943" y="4666458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37A72427-F9D5-3178-37BC-B11F4DD0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56" y="569357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EB3FBF21-EBC5-D678-2E82-779405F93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68" y="5698333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AA9A3501-3478-98AF-5BFE-971C811A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06" y="4382295"/>
            <a:ext cx="2857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88CCC78C-A212-8FFF-0862-B4D0B80A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368" y="5352258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9F68EB19-3E86-3E35-8B8B-FFF6B59F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831" y="4385470"/>
            <a:ext cx="2730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68F20B7C-5DB3-F678-2358-3CD188BA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1" y="4783933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2525E4FD-F81A-7154-4B02-86640863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192" y="6320815"/>
            <a:ext cx="1057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CC"/>
                </a:solidFill>
              </a:rPr>
              <a:t>demand</a:t>
            </a:r>
          </a:p>
        </p:txBody>
      </p:sp>
      <p:sp>
        <p:nvSpPr>
          <p:cNvPr id="46" name="Line 48">
            <a:extLst>
              <a:ext uri="{FF2B5EF4-FFF2-40B4-BE49-F238E27FC236}">
                <a16:creationId xmlns:a16="http://schemas.microsoft.com/office/drawing/2014/main" id="{B4A8F64E-6083-DF97-93F2-A442CDE902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01438" y="6036652"/>
            <a:ext cx="0" cy="284163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7" name="Text Box 49">
            <a:extLst>
              <a:ext uri="{FF2B5EF4-FFF2-40B4-BE49-F238E27FC236}">
                <a16:creationId xmlns:a16="http://schemas.microsoft.com/office/drawing/2014/main" id="{6E98D484-2D71-CF06-7D1B-A231C7698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717" y="3615704"/>
            <a:ext cx="8882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66CC"/>
                </a:solidFill>
              </a:rPr>
              <a:t>supply</a:t>
            </a:r>
          </a:p>
        </p:txBody>
      </p:sp>
      <p:sp>
        <p:nvSpPr>
          <p:cNvPr id="48" name="Line 50">
            <a:extLst>
              <a:ext uri="{FF2B5EF4-FFF2-40B4-BE49-F238E27FC236}">
                <a16:creationId xmlns:a16="http://schemas.microsoft.com/office/drawing/2014/main" id="{667DCEDF-5865-C032-9AA9-0AF1C05B82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1531" y="3806747"/>
            <a:ext cx="284163" cy="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FD73B778-F100-5F92-7A3B-044820D8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" y="1652764"/>
            <a:ext cx="1130418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Nodes have either a “supply” (negative value) or “demand” (positive value)</a:t>
            </a:r>
          </a:p>
          <a:p>
            <a:pPr marL="0" indent="0">
              <a:buNone/>
            </a:pPr>
            <a:r>
              <a:rPr lang="en-US" dirty="0"/>
              <a:t>We want to transport from our supply to our demand through a transportation network</a:t>
            </a:r>
          </a:p>
        </p:txBody>
      </p:sp>
    </p:spTree>
    <p:extLst>
      <p:ext uri="{BB962C8B-B14F-4D97-AF65-F5344CB8AC3E}">
        <p14:creationId xmlns:p14="http://schemas.microsoft.com/office/powerpoint/2010/main" val="2267388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6B34-FBD1-433A-905D-F2B4247C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with Demands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E74C4-5282-4C37-8A52-E496E1BCF8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4336"/>
                <a:ext cx="11309036" cy="5200045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/>
                  <a:t>Single commodity, directed 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Each node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has an associated demand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sz="2400" dirty="0"/>
                  <a:t>Needs to receive an amount of the commodity: demand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sz="2400" dirty="0"/>
                  <a:t>Supplies some amount of the commodity: “demand”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>
                    <a:solidFill>
                      <a:srgbClr val="695082"/>
                    </a:solidFill>
                  </a:rPr>
                  <a:t>(amount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 =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sz="2400" dirty="0">
                    <a:solidFill>
                      <a:srgbClr val="695082"/>
                    </a:solidFill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Each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/>
                  <a:t> has a capacity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Nothing lost:  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  <m:sup/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900" dirty="0"/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sz="2400" dirty="0"/>
                  <a:t>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circulation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flow function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meeting all the 	capacities,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and demands: 	  		  			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into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  <m:sup/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  <m:sup/>
                          <m:e>
                            <m:r>
                              <a:rPr 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695082"/>
                    </a:solidFill>
                  </a:rPr>
                  <a:t>Circulation with Demands:</a:t>
                </a:r>
                <a:r>
                  <a:rPr lang="en-US" sz="2400" dirty="0"/>
                  <a:t>  Given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does it have a circulation? If so, find it.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E74C4-5282-4C37-8A52-E496E1BCF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4336"/>
                <a:ext cx="11309036" cy="5200045"/>
              </a:xfrm>
              <a:blipFill>
                <a:blip r:embed="rId2"/>
                <a:stretch>
                  <a:fillRect l="-4151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A292-A44F-4697-8754-EBD9C2A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6B34-FBD1-433A-905D-F2B4247C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with Demands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E74C4-5282-4C37-8A52-E496E1BCF8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4335"/>
                <a:ext cx="1043077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695082"/>
                    </a:solidFill>
                  </a:rPr>
                  <a:t>Defn:</a:t>
                </a:r>
                <a:r>
                  <a:rPr lang="en-US" sz="2800" dirty="0"/>
                  <a:t> Total supply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8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/>
                      <m:e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Necessary condition: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/>
                      <m:e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nary>
                  </m:oMath>
                </a14:m>
                <a:r>
                  <a:rPr lang="en-US" sz="2800" dirty="0"/>
                  <a:t>    (no supply is lost)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E74C4-5282-4C37-8A52-E496E1BCF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4335"/>
                <a:ext cx="10430777" cy="5200045"/>
              </a:xfrm>
              <a:blipFill>
                <a:blip r:embed="rId2"/>
                <a:stretch>
                  <a:fillRect l="-1169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A292-A44F-4697-8754-EBD9C2A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7CB1FEF-4F31-4B19-9573-CAA8F58BF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58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CC2ADFF-0A56-42F9-ABF1-5AC9E6BCD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5541561-3893-47B9-86CF-61978027C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F871C324-436D-4BCB-8AEF-B369846B5C22}"/>
              </a:ext>
            </a:extLst>
          </p:cNvPr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536031" y="3511496"/>
            <a:ext cx="1943100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8BD57F71-0637-44EB-B02A-BB9718CE8D90}"/>
              </a:ext>
            </a:extLst>
          </p:cNvPr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2575719" y="4727520"/>
            <a:ext cx="1863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54C0A458-CE98-4106-A2C3-38F0D1930BA6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4574381" y="3551182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5A3AD229-1E0F-43FC-9660-F34673C5F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D0D243C-313B-4994-830D-5F2920DAB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D9C57769-BDEE-4C3C-95CA-F1CD785146B8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6973093" y="3551182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E4E3D415-D582-4018-9221-2FE340E67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36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65B9F8AD-1596-412D-B8F6-C6A8CA121544}"/>
              </a:ext>
            </a:extLst>
          </p:cNvPr>
          <p:cNvCxnSpPr>
            <a:cxnSpLocks noChangeShapeType="1"/>
            <a:stCxn id="11" idx="6"/>
            <a:endCxn id="14" idx="1"/>
          </p:cNvCxnSpPr>
          <p:nvPr/>
        </p:nvCxnSpPr>
        <p:spPr bwMode="auto">
          <a:xfrm>
            <a:off x="7108031" y="3416246"/>
            <a:ext cx="1865312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70960883-85D0-41B4-AB79-89F4C90C385E}"/>
              </a:ext>
            </a:extLst>
          </p:cNvPr>
          <p:cNvCxnSpPr>
            <a:cxnSpLocks noChangeShapeType="1"/>
            <a:stCxn id="12" idx="6"/>
            <a:endCxn id="14" idx="2"/>
          </p:cNvCxnSpPr>
          <p:nvPr/>
        </p:nvCxnSpPr>
        <p:spPr bwMode="auto">
          <a:xfrm>
            <a:off x="7108032" y="4727520"/>
            <a:ext cx="1825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7266BD41-D5EC-48E0-8B20-FD16FFA2DB68}"/>
              </a:ext>
            </a:extLst>
          </p:cNvPr>
          <p:cNvCxnSpPr>
            <a:cxnSpLocks noChangeShapeType="1"/>
            <a:stCxn id="12" idx="2"/>
            <a:endCxn id="6" idx="6"/>
          </p:cNvCxnSpPr>
          <p:nvPr/>
        </p:nvCxnSpPr>
        <p:spPr bwMode="auto">
          <a:xfrm flipH="1" flipV="1">
            <a:off x="4709318" y="3416246"/>
            <a:ext cx="2128838" cy="131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0A068EDF-4B4C-4908-8B0A-1A167F1173BF}"/>
              </a:ext>
            </a:extLst>
          </p:cNvPr>
          <p:cNvCxnSpPr>
            <a:cxnSpLocks noChangeShapeType="1"/>
            <a:stCxn id="11" idx="2"/>
            <a:endCxn id="7" idx="7"/>
          </p:cNvCxnSpPr>
          <p:nvPr/>
        </p:nvCxnSpPr>
        <p:spPr bwMode="auto">
          <a:xfrm flipH="1">
            <a:off x="4669632" y="3416246"/>
            <a:ext cx="2168525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 Box 17">
            <a:extLst>
              <a:ext uri="{FF2B5EF4-FFF2-40B4-BE49-F238E27FC236}">
                <a16:creationId xmlns:a16="http://schemas.microsoft.com/office/drawing/2014/main" id="{BCCB1FC9-8A3E-450A-ACE5-AD55A699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568" y="4613220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36A0AFD-B51C-42EB-8A02-69F21D37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981" y="3914720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6FAD851-8799-4D41-A1E0-D51C5F11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681" y="3917895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9338E11-CCD3-41CA-9312-4B05F58D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043" y="42449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-7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7B0DEA70-1F64-4418-8844-6C640651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93" y="2946345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-8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A98060C2-56A5-4F65-9B41-80372EF0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135" y="492823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38C7648A-F139-4280-AB04-D04AD18E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291300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-6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8DD4323-B6F1-49C7-A66A-7BA783B9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943" y="3911545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2753D58-82AE-450E-B203-3BDFA5A9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56" y="493865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DDB1201-ADF0-412B-BA23-A0352002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68" y="49434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62B7E4B-918B-4812-8393-C4028200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06" y="3627382"/>
            <a:ext cx="2857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CF6E61DE-9C19-41C2-AE99-E78DDA9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368" y="4597345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89B87E67-91BD-4256-853C-06D65533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831" y="3630557"/>
            <a:ext cx="2730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21761C45-748A-4A35-88BA-54858943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1" y="4029020"/>
            <a:ext cx="3365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3CE41B98-C4B9-472A-AABE-4F620CF76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192" y="5565902"/>
            <a:ext cx="1057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CC"/>
                </a:solidFill>
              </a:rPr>
              <a:t>demand</a:t>
            </a:r>
          </a:p>
        </p:txBody>
      </p:sp>
      <p:sp>
        <p:nvSpPr>
          <p:cNvPr id="46" name="Line 48">
            <a:extLst>
              <a:ext uri="{FF2B5EF4-FFF2-40B4-BE49-F238E27FC236}">
                <a16:creationId xmlns:a16="http://schemas.microsoft.com/office/drawing/2014/main" id="{24D6AC67-3FB7-4209-9A2E-4FD9BE9317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01438" y="5281739"/>
            <a:ext cx="0" cy="284163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7" name="Text Box 49">
            <a:extLst>
              <a:ext uri="{FF2B5EF4-FFF2-40B4-BE49-F238E27FC236}">
                <a16:creationId xmlns:a16="http://schemas.microsoft.com/office/drawing/2014/main" id="{AA94D2EC-713D-42B2-B6DF-FEE21F7D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717" y="2860791"/>
            <a:ext cx="8882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66CC"/>
                </a:solidFill>
              </a:rPr>
              <a:t>supply</a:t>
            </a:r>
          </a:p>
        </p:txBody>
      </p:sp>
      <p:sp>
        <p:nvSpPr>
          <p:cNvPr id="48" name="Line 50">
            <a:extLst>
              <a:ext uri="{FF2B5EF4-FFF2-40B4-BE49-F238E27FC236}">
                <a16:creationId xmlns:a16="http://schemas.microsoft.com/office/drawing/2014/main" id="{8B7996AF-7E22-4712-8F64-23A26EACAA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1531" y="3051834"/>
            <a:ext cx="284163" cy="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6B34-FBD1-433A-905D-F2B4247C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with Demands using Network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50661"/>
                <a:ext cx="10974771" cy="520004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Add new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 and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.</a:t>
                </a:r>
              </a:p>
              <a:p>
                <a:r>
                  <a:rPr lang="en-US" sz="2400" dirty="0"/>
                  <a:t>Add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supply nodes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with capacity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Add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for all demand nodes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with capacity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endParaRPr lang="en-US" sz="4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400" dirty="0"/>
                  <a:t>Compute </a:t>
                </a:r>
                <a:r>
                  <a:rPr lang="en-US" sz="2400" dirty="0" err="1"/>
                  <a:t>MaxFlow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50661"/>
                <a:ext cx="10974771" cy="5200045"/>
              </a:xfrm>
              <a:blipFill>
                <a:blip r:embed="rId2"/>
                <a:stretch>
                  <a:fillRect l="-722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A292-A44F-4697-8754-EBD9C2A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7CB1FEF-4F31-4B19-9573-CAA8F58BF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5844" y="5071052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CC2ADFF-0A56-42F9-ABF1-5AC9E6BCD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3759777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5541561-3893-47B9-86CF-61978027C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5071052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F871C324-436D-4BCB-8AEF-B369846B5C22}"/>
              </a:ext>
            </a:extLst>
          </p:cNvPr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536031" y="3989965"/>
            <a:ext cx="1943100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8BD57F71-0637-44EB-B02A-BB9718CE8D90}"/>
              </a:ext>
            </a:extLst>
          </p:cNvPr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2575719" y="5205989"/>
            <a:ext cx="1863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54C0A458-CE98-4106-A2C3-38F0D1930BA6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4574381" y="4029651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5A3AD229-1E0F-43FC-9660-F34673C5F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3759777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D0D243C-313B-4994-830D-5F2920DAB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5071052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D9C57769-BDEE-4C3C-95CA-F1CD785146B8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6973093" y="4029651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E4E3D415-D582-4018-9221-2FE340E67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3657" y="5071052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65B9F8AD-1596-412D-B8F6-C6A8CA121544}"/>
              </a:ext>
            </a:extLst>
          </p:cNvPr>
          <p:cNvCxnSpPr>
            <a:cxnSpLocks noChangeShapeType="1"/>
            <a:stCxn id="11" idx="6"/>
            <a:endCxn id="14" idx="1"/>
          </p:cNvCxnSpPr>
          <p:nvPr/>
        </p:nvCxnSpPr>
        <p:spPr bwMode="auto">
          <a:xfrm>
            <a:off x="7108031" y="3894715"/>
            <a:ext cx="1865312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70960883-85D0-41B4-AB79-89F4C90C385E}"/>
              </a:ext>
            </a:extLst>
          </p:cNvPr>
          <p:cNvCxnSpPr>
            <a:cxnSpLocks noChangeShapeType="1"/>
            <a:stCxn id="12" idx="6"/>
            <a:endCxn id="14" idx="2"/>
          </p:cNvCxnSpPr>
          <p:nvPr/>
        </p:nvCxnSpPr>
        <p:spPr bwMode="auto">
          <a:xfrm>
            <a:off x="7108032" y="5205989"/>
            <a:ext cx="1825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7266BD41-D5EC-48E0-8B20-FD16FFA2DB68}"/>
              </a:ext>
            </a:extLst>
          </p:cNvPr>
          <p:cNvCxnSpPr>
            <a:cxnSpLocks noChangeShapeType="1"/>
            <a:stCxn id="12" idx="2"/>
            <a:endCxn id="6" idx="6"/>
          </p:cNvCxnSpPr>
          <p:nvPr/>
        </p:nvCxnSpPr>
        <p:spPr bwMode="auto">
          <a:xfrm flipH="1" flipV="1">
            <a:off x="4709318" y="3894715"/>
            <a:ext cx="2128838" cy="131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0A068EDF-4B4C-4908-8B0A-1A167F1173BF}"/>
              </a:ext>
            </a:extLst>
          </p:cNvPr>
          <p:cNvCxnSpPr>
            <a:cxnSpLocks noChangeShapeType="1"/>
            <a:stCxn id="11" idx="2"/>
            <a:endCxn id="7" idx="7"/>
          </p:cNvCxnSpPr>
          <p:nvPr/>
        </p:nvCxnSpPr>
        <p:spPr bwMode="auto">
          <a:xfrm flipH="1">
            <a:off x="4669632" y="3894715"/>
            <a:ext cx="2168525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 Box 17">
            <a:extLst>
              <a:ext uri="{FF2B5EF4-FFF2-40B4-BE49-F238E27FC236}">
                <a16:creationId xmlns:a16="http://schemas.microsoft.com/office/drawing/2014/main" id="{BCCB1FC9-8A3E-450A-ACE5-AD55A699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568" y="5091689"/>
            <a:ext cx="3365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36A0AFD-B51C-42EB-8A02-69F21D37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981" y="4393189"/>
            <a:ext cx="3365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6FAD851-8799-4D41-A1E0-D51C5F11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681" y="4396364"/>
            <a:ext cx="3365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9338E11-CCD3-41CA-9312-4B05F58D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043" y="4723389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-7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7B0DEA70-1F64-4418-8844-6C640651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93" y="3424814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-8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A98060C2-56A5-4F65-9B41-80372EF0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135" y="5406706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38C7648A-F139-4280-AB04-D04AD18E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3391476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-6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8DD4323-B6F1-49C7-A66A-7BA783B9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943" y="4390014"/>
            <a:ext cx="3365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2753D58-82AE-450E-B203-3BDFA5A9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56" y="5417126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DDB1201-ADF0-412B-BA23-A0352002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68" y="5421889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62B7E4B-918B-4812-8393-C4028200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06" y="4105851"/>
            <a:ext cx="2857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CF6E61DE-9C19-41C2-AE99-E78DDA9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368" y="5075814"/>
            <a:ext cx="3365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89B87E67-91BD-4256-853C-06D65533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831" y="4109026"/>
            <a:ext cx="2730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21761C45-748A-4A35-88BA-54858943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981" y="4507489"/>
            <a:ext cx="3365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CE4503-85CA-4068-99D2-B5BC80100A0D}"/>
              </a:ext>
            </a:extLst>
          </p:cNvPr>
          <p:cNvGrpSpPr/>
          <p:nvPr/>
        </p:nvGrpSpPr>
        <p:grpSpPr>
          <a:xfrm>
            <a:off x="1035884" y="3156849"/>
            <a:ext cx="10008039" cy="3034004"/>
            <a:chOff x="1035884" y="2678380"/>
            <a:chExt cx="10008039" cy="3034004"/>
          </a:xfrm>
        </p:grpSpPr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36C7EC93-8385-4560-AB6D-5D226B270339}"/>
                </a:ext>
              </a:extLst>
            </p:cNvPr>
            <p:cNvCxnSpPr>
              <a:stCxn id="38" idx="0"/>
              <a:endCxn id="11" idx="1"/>
            </p:cNvCxnSpPr>
            <p:nvPr/>
          </p:nvCxnSpPr>
          <p:spPr bwMode="auto">
            <a:xfrm rot="5400000" flipH="1" flipV="1">
              <a:off x="3393690" y="1108595"/>
              <a:ext cx="1261120" cy="5706857"/>
            </a:xfrm>
            <a:prstGeom prst="curvedConnector3">
              <a:avLst>
                <a:gd name="adj1" fmla="val 134751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7F034DF-AD6E-454E-8911-93032C0E59D9}"/>
                </a:ext>
              </a:extLst>
            </p:cNvPr>
            <p:cNvGrpSpPr/>
            <p:nvPr/>
          </p:nvGrpSpPr>
          <p:grpSpPr>
            <a:xfrm>
              <a:off x="1035884" y="2678380"/>
              <a:ext cx="10008039" cy="3034004"/>
              <a:chOff x="1035884" y="2678380"/>
              <a:chExt cx="10008039" cy="3034004"/>
            </a:xfrm>
          </p:grpSpPr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8A1F507E-722A-43FF-A4D4-0B10618D77D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5884" y="4592583"/>
                <a:ext cx="269875" cy="269875"/>
              </a:xfrm>
              <a:prstGeom prst="ellips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>
                    <a:solidFill>
                      <a:srgbClr val="008000"/>
                    </a:solidFill>
                  </a:rPr>
                  <a:t>s</a:t>
                </a:r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7E4D4874-B238-4708-A110-69358E5557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774048" y="4592582"/>
                <a:ext cx="269875" cy="269875"/>
              </a:xfrm>
              <a:prstGeom prst="ellipse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>
                    <a:solidFill>
                      <a:srgbClr val="008000"/>
                    </a:solidFill>
                  </a:rPr>
                  <a:t>t</a:t>
                </a:r>
              </a:p>
            </p:txBody>
          </p:sp>
          <p:cxnSp>
            <p:nvCxnSpPr>
              <p:cNvPr id="49" name="Connector: Curved 48">
                <a:extLst>
                  <a:ext uri="{FF2B5EF4-FFF2-40B4-BE49-F238E27FC236}">
                    <a16:creationId xmlns:a16="http://schemas.microsoft.com/office/drawing/2014/main" id="{D1255F8C-E315-4320-944D-D9F2C74EDE83}"/>
                  </a:ext>
                </a:extLst>
              </p:cNvPr>
              <p:cNvCxnSpPr>
                <a:stCxn id="38" idx="7"/>
                <a:endCxn id="6" idx="2"/>
              </p:cNvCxnSpPr>
              <p:nvPr/>
            </p:nvCxnSpPr>
            <p:spPr bwMode="auto">
              <a:xfrm rot="5400000" flipH="1" flipV="1">
                <a:off x="2250227" y="2442889"/>
                <a:ext cx="1205226" cy="3173207"/>
              </a:xfrm>
              <a:prstGeom prst="curvedConnector2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4F4DA85-EAE7-48F9-9380-A9946094CCCB}"/>
                  </a:ext>
                </a:extLst>
              </p:cNvPr>
              <p:cNvCxnSpPr>
                <a:stCxn id="38" idx="6"/>
                <a:endCxn id="5" idx="2"/>
              </p:cNvCxnSpPr>
              <p:nvPr/>
            </p:nvCxnSpPr>
            <p:spPr bwMode="auto">
              <a:xfrm>
                <a:off x="1305759" y="4727521"/>
                <a:ext cx="1000085" cy="10633"/>
              </a:xfrm>
              <a:prstGeom prst="straightConnector1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Connector: Curved 52">
                <a:extLst>
                  <a:ext uri="{FF2B5EF4-FFF2-40B4-BE49-F238E27FC236}">
                    <a16:creationId xmlns:a16="http://schemas.microsoft.com/office/drawing/2014/main" id="{4A516A48-633C-42D5-91F9-E9136F1AFB51}"/>
                  </a:ext>
                </a:extLst>
              </p:cNvPr>
              <p:cNvCxnSpPr/>
              <p:nvPr/>
            </p:nvCxnSpPr>
            <p:spPr bwMode="auto">
              <a:xfrm rot="16200000" flipH="1">
                <a:off x="7778867" y="1723101"/>
                <a:ext cx="39521" cy="6239189"/>
              </a:xfrm>
              <a:prstGeom prst="curvedConnector3">
                <a:avLst>
                  <a:gd name="adj1" fmla="val 1822284"/>
                </a:avLst>
              </a:prstGeom>
              <a:noFill/>
              <a:ln w="28575">
                <a:solidFill>
                  <a:srgbClr val="00CC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A243706-B18A-4919-BAE5-2A8356180E1C}"/>
                  </a:ext>
                </a:extLst>
              </p:cNvPr>
              <p:cNvCxnSpPr>
                <a:stCxn id="14" idx="6"/>
                <a:endCxn id="40" idx="2"/>
              </p:cNvCxnSpPr>
              <p:nvPr/>
            </p:nvCxnSpPr>
            <p:spPr bwMode="auto">
              <a:xfrm flipV="1">
                <a:off x="9203532" y="4727520"/>
                <a:ext cx="1570516" cy="10634"/>
              </a:xfrm>
              <a:prstGeom prst="straightConnector1">
                <a:avLst/>
              </a:prstGeom>
              <a:noFill/>
              <a:ln w="28575">
                <a:solidFill>
                  <a:srgbClr val="00CC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60" name="Text Box 25">
                <a:extLst>
                  <a:ext uri="{FF2B5EF4-FFF2-40B4-BE49-F238E27FC236}">
                    <a16:creationId xmlns:a16="http://schemas.microsoft.com/office/drawing/2014/main" id="{92BD429A-AF42-4951-9669-1FCED6939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887" y="4575261"/>
                <a:ext cx="33655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61" name="Text Box 25">
                <a:extLst>
                  <a:ext uri="{FF2B5EF4-FFF2-40B4-BE49-F238E27FC236}">
                    <a16:creationId xmlns:a16="http://schemas.microsoft.com/office/drawing/2014/main" id="{6E6C4917-7C69-452C-A089-B642BCB53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078" y="5404607"/>
                <a:ext cx="33655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62" name="Text Box 25">
                <a:extLst>
                  <a:ext uri="{FF2B5EF4-FFF2-40B4-BE49-F238E27FC236}">
                    <a16:creationId xmlns:a16="http://schemas.microsoft.com/office/drawing/2014/main" id="{AFA545BF-ED71-493F-9DA4-F003524D8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7706" y="2678380"/>
                <a:ext cx="33655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63" name="Text Box 25">
                <a:extLst>
                  <a:ext uri="{FF2B5EF4-FFF2-40B4-BE49-F238E27FC236}">
                    <a16:creationId xmlns:a16="http://schemas.microsoft.com/office/drawing/2014/main" id="{5556D6DC-1913-41ED-A4EA-6901987D77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9457" y="3416081"/>
                <a:ext cx="33655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64" name="Text Box 25">
                <a:extLst>
                  <a:ext uri="{FF2B5EF4-FFF2-40B4-BE49-F238E27FC236}">
                    <a16:creationId xmlns:a16="http://schemas.microsoft.com/office/drawing/2014/main" id="{501F6D5A-45E2-4700-BC8B-E9650CA23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7350" y="4554679"/>
                <a:ext cx="336550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3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6B34-FBD1-433A-905D-F2B4247C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with Demands using Network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614" y="2010532"/>
                <a:ext cx="10974771" cy="5200045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MaxFlow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based on cuts out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or into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.</a:t>
                </a:r>
              </a:p>
              <a:p>
                <a:r>
                  <a:rPr lang="en-US" sz="2400" dirty="0"/>
                  <a:t>If </a:t>
                </a:r>
                <a:r>
                  <a:rPr lang="en-US" sz="2400" dirty="0" err="1"/>
                  <a:t>MaxFlow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dirty="0"/>
                  <a:t> then all supply/demands satisfied.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If.</a:t>
                </a:r>
                <a:r>
                  <a:rPr lang="en-US" sz="2400" dirty="0"/>
                  <a:t> </a:t>
                </a:r>
              </a:p>
              <a:p>
                <a:endParaRPr lang="en-US" sz="4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400" dirty="0"/>
                  <a:t>Compute </a:t>
                </a:r>
                <a:r>
                  <a:rPr lang="en-US" sz="2400" dirty="0" err="1"/>
                  <a:t>MaxFlow</a:t>
                </a:r>
                <a:r>
                  <a:rPr lang="en-US" sz="2400" dirty="0"/>
                  <a:t>. Circulation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value =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614" y="2010532"/>
                <a:ext cx="10974771" cy="5200045"/>
              </a:xfrm>
              <a:blipFill>
                <a:blip r:embed="rId2"/>
                <a:stretch>
                  <a:fillRect l="-778" t="-164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A292-A44F-4697-8754-EBD9C2A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7CB1FEF-4F31-4B19-9573-CAA8F58BF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5809" y="5141821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CC2ADFF-0A56-42F9-ABF1-5AC9E6BCD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409" y="3830546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5541561-3893-47B9-86CF-61978027C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409" y="5141821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F871C324-436D-4BCB-8AEF-B369846B5C22}"/>
              </a:ext>
            </a:extLst>
          </p:cNvPr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515996" y="4060734"/>
            <a:ext cx="1943100" cy="112077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8BD57F71-0637-44EB-B02A-BB9718CE8D90}"/>
              </a:ext>
            </a:extLst>
          </p:cNvPr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2555684" y="5276758"/>
            <a:ext cx="1863725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54C0A458-CE98-4106-A2C3-38F0D1930BA6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4554346" y="4100420"/>
            <a:ext cx="0" cy="104140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5A3AD229-1E0F-43FC-9660-F34673C5F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8122" y="3830546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D0D243C-313B-4994-830D-5F2920DAB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8122" y="5141821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D9C57769-BDEE-4C3C-95CA-F1CD785146B8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6953058" y="4100420"/>
            <a:ext cx="0" cy="104140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E4E3D415-D582-4018-9221-2FE340E67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3622" y="5141821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65B9F8AD-1596-412D-B8F6-C6A8CA121544}"/>
              </a:ext>
            </a:extLst>
          </p:cNvPr>
          <p:cNvCxnSpPr>
            <a:cxnSpLocks noChangeShapeType="1"/>
            <a:stCxn id="11" idx="6"/>
            <a:endCxn id="14" idx="1"/>
          </p:cNvCxnSpPr>
          <p:nvPr/>
        </p:nvCxnSpPr>
        <p:spPr bwMode="auto">
          <a:xfrm>
            <a:off x="7087996" y="3965484"/>
            <a:ext cx="1865312" cy="121602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70960883-85D0-41B4-AB79-89F4C90C385E}"/>
              </a:ext>
            </a:extLst>
          </p:cNvPr>
          <p:cNvCxnSpPr>
            <a:cxnSpLocks noChangeShapeType="1"/>
            <a:stCxn id="12" idx="6"/>
            <a:endCxn id="14" idx="2"/>
          </p:cNvCxnSpPr>
          <p:nvPr/>
        </p:nvCxnSpPr>
        <p:spPr bwMode="auto">
          <a:xfrm>
            <a:off x="7087997" y="5276758"/>
            <a:ext cx="1825625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7266BD41-D5EC-48E0-8B20-FD16FFA2DB68}"/>
              </a:ext>
            </a:extLst>
          </p:cNvPr>
          <p:cNvCxnSpPr>
            <a:cxnSpLocks noChangeShapeType="1"/>
            <a:stCxn id="12" idx="2"/>
            <a:endCxn id="6" idx="6"/>
          </p:cNvCxnSpPr>
          <p:nvPr/>
        </p:nvCxnSpPr>
        <p:spPr bwMode="auto">
          <a:xfrm flipH="1" flipV="1">
            <a:off x="4689283" y="3965484"/>
            <a:ext cx="2128838" cy="131127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0A068EDF-4B4C-4908-8B0A-1A167F1173BF}"/>
              </a:ext>
            </a:extLst>
          </p:cNvPr>
          <p:cNvCxnSpPr>
            <a:cxnSpLocks noChangeShapeType="1"/>
            <a:stCxn id="11" idx="2"/>
            <a:endCxn id="7" idx="7"/>
          </p:cNvCxnSpPr>
          <p:nvPr/>
        </p:nvCxnSpPr>
        <p:spPr bwMode="auto">
          <a:xfrm flipH="1">
            <a:off x="4649597" y="3965484"/>
            <a:ext cx="2168525" cy="121602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 Box 17">
            <a:extLst>
              <a:ext uri="{FF2B5EF4-FFF2-40B4-BE49-F238E27FC236}">
                <a16:creationId xmlns:a16="http://schemas.microsoft.com/office/drawing/2014/main" id="{BCCB1FC9-8A3E-450A-ACE5-AD55A699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620" y="5162458"/>
            <a:ext cx="39646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36A0AFD-B51C-42EB-8A02-69F21D37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824" y="4460782"/>
            <a:ext cx="5429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6FAD851-8799-4D41-A1E0-D51C5F11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84" y="4467133"/>
            <a:ext cx="43021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9338E11-CCD3-41CA-9312-4B05F58D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008" y="4794158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-7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7B0DEA70-1F64-4418-8844-6C640651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258" y="3495583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-8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A98060C2-56A5-4F65-9B41-80372EF0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100" y="5477475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38C7648A-F139-4280-AB04-D04AD18E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496" y="3462245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-6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8DD4323-B6F1-49C7-A66A-7BA783B9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450" y="4460783"/>
            <a:ext cx="4020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2753D58-82AE-450E-B203-3BDFA5A9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21" y="5487895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DDB1201-ADF0-412B-BA23-A0352002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433" y="5492658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62B7E4B-918B-4812-8393-C4028200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670" y="4176620"/>
            <a:ext cx="43021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CF6E61DE-9C19-41C2-AE99-E78DDA9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333" y="5146583"/>
            <a:ext cx="44621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89B87E67-91BD-4256-853C-06D65533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420" y="4179795"/>
            <a:ext cx="36642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21761C45-748A-4A35-88BA-54858943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496" y="4578258"/>
            <a:ext cx="381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8A1F507E-722A-43FF-A4D4-0B10618D77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5849" y="5141821"/>
            <a:ext cx="269875" cy="269875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id="{7E4D4874-B238-4708-A110-69358E555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54013" y="5141820"/>
            <a:ext cx="269875" cy="269875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</a:rPr>
              <a:t>t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36C7EC93-8385-4560-AB6D-5D226B270339}"/>
              </a:ext>
            </a:extLst>
          </p:cNvPr>
          <p:cNvCxnSpPr>
            <a:stCxn id="38" idx="0"/>
            <a:endCxn id="11" idx="1"/>
          </p:cNvCxnSpPr>
          <p:nvPr/>
        </p:nvCxnSpPr>
        <p:spPr bwMode="auto">
          <a:xfrm rot="5400000" flipH="1" flipV="1">
            <a:off x="3368339" y="1652517"/>
            <a:ext cx="1271753" cy="5706857"/>
          </a:xfrm>
          <a:prstGeom prst="curvedConnector3">
            <a:avLst>
              <a:gd name="adj1" fmla="val 142157"/>
            </a:avLst>
          </a:prstGeom>
          <a:noFill/>
          <a:ln w="28575">
            <a:solidFill>
              <a:srgbClr val="008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D1255F8C-E315-4320-944D-D9F2C74EDE83}"/>
              </a:ext>
            </a:extLst>
          </p:cNvPr>
          <p:cNvCxnSpPr>
            <a:stCxn id="38" idx="7"/>
            <a:endCxn id="6" idx="2"/>
          </p:cNvCxnSpPr>
          <p:nvPr/>
        </p:nvCxnSpPr>
        <p:spPr bwMode="auto">
          <a:xfrm rot="5400000" flipH="1" flipV="1">
            <a:off x="2224876" y="2986811"/>
            <a:ext cx="1215859" cy="3173207"/>
          </a:xfrm>
          <a:prstGeom prst="curvedConnector2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F4DA85-EAE7-48F9-9380-A9946094CCCB}"/>
              </a:ext>
            </a:extLst>
          </p:cNvPr>
          <p:cNvCxnSpPr>
            <a:stCxn id="38" idx="6"/>
            <a:endCxn id="5" idx="2"/>
          </p:cNvCxnSpPr>
          <p:nvPr/>
        </p:nvCxnSpPr>
        <p:spPr bwMode="auto">
          <a:xfrm>
            <a:off x="1285724" y="5276759"/>
            <a:ext cx="1000085" cy="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4A516A48-633C-42D5-91F9-E9136F1AFB51}"/>
              </a:ext>
            </a:extLst>
          </p:cNvPr>
          <p:cNvCxnSpPr>
            <a:stCxn id="7" idx="5"/>
            <a:endCxn id="40" idx="4"/>
          </p:cNvCxnSpPr>
          <p:nvPr/>
        </p:nvCxnSpPr>
        <p:spPr bwMode="auto">
          <a:xfrm rot="16200000" flipH="1">
            <a:off x="7749596" y="2272339"/>
            <a:ext cx="39521" cy="6239189"/>
          </a:xfrm>
          <a:prstGeom prst="curvedConnector3">
            <a:avLst>
              <a:gd name="adj1" fmla="val 1822284"/>
            </a:avLst>
          </a:prstGeom>
          <a:noFill/>
          <a:ln w="28575">
            <a:solidFill>
              <a:srgbClr val="008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243706-B18A-4919-BAE5-2A8356180E1C}"/>
              </a:ext>
            </a:extLst>
          </p:cNvPr>
          <p:cNvCxnSpPr>
            <a:stCxn id="14" idx="6"/>
            <a:endCxn id="40" idx="2"/>
          </p:cNvCxnSpPr>
          <p:nvPr/>
        </p:nvCxnSpPr>
        <p:spPr bwMode="auto">
          <a:xfrm flipV="1">
            <a:off x="9183497" y="5276758"/>
            <a:ext cx="1570516" cy="1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" name="Text Box 25">
            <a:extLst>
              <a:ext uri="{FF2B5EF4-FFF2-40B4-BE49-F238E27FC236}">
                <a16:creationId xmlns:a16="http://schemas.microsoft.com/office/drawing/2014/main" id="{92BD429A-AF42-4951-9669-1FCED693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210" y="5124499"/>
            <a:ext cx="61819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6E6C4917-7C69-452C-A089-B642BCB5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043" y="5953845"/>
            <a:ext cx="70923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</a:t>
            </a:r>
          </a:p>
        </p:txBody>
      </p:sp>
      <p:sp>
        <p:nvSpPr>
          <p:cNvPr id="62" name="Text Box 25">
            <a:extLst>
              <a:ext uri="{FF2B5EF4-FFF2-40B4-BE49-F238E27FC236}">
                <a16:creationId xmlns:a16="http://schemas.microsoft.com/office/drawing/2014/main" id="{AFA545BF-ED71-493F-9DA4-F003524D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671" y="3227618"/>
            <a:ext cx="50641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/6</a:t>
            </a:r>
          </a:p>
        </p:txBody>
      </p:sp>
      <p:sp>
        <p:nvSpPr>
          <p:cNvPr id="63" name="Text Box 25">
            <a:extLst>
              <a:ext uri="{FF2B5EF4-FFF2-40B4-BE49-F238E27FC236}">
                <a16:creationId xmlns:a16="http://schemas.microsoft.com/office/drawing/2014/main" id="{5556D6DC-1913-41ED-A4EA-6901987D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526" y="3989076"/>
            <a:ext cx="48308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</a:t>
            </a:r>
          </a:p>
        </p:txBody>
      </p:sp>
      <p:sp>
        <p:nvSpPr>
          <p:cNvPr id="64" name="Text Box 25">
            <a:extLst>
              <a:ext uri="{FF2B5EF4-FFF2-40B4-BE49-F238E27FC236}">
                <a16:creationId xmlns:a16="http://schemas.microsoft.com/office/drawing/2014/main" id="{501F6D5A-45E2-4700-BC8B-E9650CA2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661" y="5103917"/>
            <a:ext cx="60320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38307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6B34-FBD1-433A-905D-F2B4247C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with Demands using Network Flow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3F5773B-110F-464A-B885-2E28617C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14" y="1424235"/>
            <a:ext cx="10974771" cy="5200045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Circulation = flow on original edges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/>
              <a:t>Circulations only need integer flows</a:t>
            </a:r>
          </a:p>
          <a:p>
            <a:endParaRPr lang="en-US" sz="44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A292-A44F-4697-8754-EBD9C2A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7CB1FEF-4F31-4B19-9573-CAA8F58BF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58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CC2ADFF-0A56-42F9-ABF1-5AC9E6BCD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5541561-3893-47B9-86CF-61978027C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F871C324-436D-4BCB-8AEF-B369846B5C22}"/>
              </a:ext>
            </a:extLst>
          </p:cNvPr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536031" y="3511496"/>
            <a:ext cx="1943100" cy="112077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8BD57F71-0637-44EB-B02A-BB9718CE8D90}"/>
              </a:ext>
            </a:extLst>
          </p:cNvPr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2575719" y="4727520"/>
            <a:ext cx="1863725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54C0A458-CE98-4106-A2C3-38F0D1930BA6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4574381" y="3551182"/>
            <a:ext cx="0" cy="104140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5A3AD229-1E0F-43FC-9660-F34673C5F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D0D243C-313B-4994-830D-5F2920DAB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D9C57769-BDEE-4C3C-95CA-F1CD785146B8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6973093" y="3551182"/>
            <a:ext cx="0" cy="104140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E4E3D415-D582-4018-9221-2FE340E67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36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65B9F8AD-1596-412D-B8F6-C6A8CA121544}"/>
              </a:ext>
            </a:extLst>
          </p:cNvPr>
          <p:cNvCxnSpPr>
            <a:cxnSpLocks noChangeShapeType="1"/>
            <a:stCxn id="11" idx="6"/>
            <a:endCxn id="14" idx="1"/>
          </p:cNvCxnSpPr>
          <p:nvPr/>
        </p:nvCxnSpPr>
        <p:spPr bwMode="auto">
          <a:xfrm>
            <a:off x="7108031" y="3416246"/>
            <a:ext cx="1865312" cy="121602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70960883-85D0-41B4-AB79-89F4C90C385E}"/>
              </a:ext>
            </a:extLst>
          </p:cNvPr>
          <p:cNvCxnSpPr>
            <a:cxnSpLocks noChangeShapeType="1"/>
            <a:stCxn id="12" idx="6"/>
            <a:endCxn id="14" idx="2"/>
          </p:cNvCxnSpPr>
          <p:nvPr/>
        </p:nvCxnSpPr>
        <p:spPr bwMode="auto">
          <a:xfrm>
            <a:off x="7108032" y="4727520"/>
            <a:ext cx="1825625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7266BD41-D5EC-48E0-8B20-FD16FFA2DB68}"/>
              </a:ext>
            </a:extLst>
          </p:cNvPr>
          <p:cNvCxnSpPr>
            <a:cxnSpLocks noChangeShapeType="1"/>
            <a:stCxn id="12" idx="2"/>
            <a:endCxn id="6" idx="6"/>
          </p:cNvCxnSpPr>
          <p:nvPr/>
        </p:nvCxnSpPr>
        <p:spPr bwMode="auto">
          <a:xfrm flipH="1" flipV="1">
            <a:off x="4709318" y="3416246"/>
            <a:ext cx="2128838" cy="131127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0A068EDF-4B4C-4908-8B0A-1A167F1173BF}"/>
              </a:ext>
            </a:extLst>
          </p:cNvPr>
          <p:cNvCxnSpPr>
            <a:cxnSpLocks noChangeShapeType="1"/>
            <a:stCxn id="11" idx="2"/>
            <a:endCxn id="7" idx="7"/>
          </p:cNvCxnSpPr>
          <p:nvPr/>
        </p:nvCxnSpPr>
        <p:spPr bwMode="auto">
          <a:xfrm flipH="1">
            <a:off x="4669632" y="3416246"/>
            <a:ext cx="2168525" cy="121602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 Box 17">
            <a:extLst>
              <a:ext uri="{FF2B5EF4-FFF2-40B4-BE49-F238E27FC236}">
                <a16:creationId xmlns:a16="http://schemas.microsoft.com/office/drawing/2014/main" id="{BCCB1FC9-8A3E-450A-ACE5-AD55A699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55" y="4613220"/>
            <a:ext cx="39646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36A0AFD-B51C-42EB-8A02-69F21D37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859" y="3911544"/>
            <a:ext cx="5429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6FAD851-8799-4D41-A1E0-D51C5F11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19" y="3917895"/>
            <a:ext cx="43021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9338E11-CCD3-41CA-9312-4B05F58D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043" y="42449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-7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7B0DEA70-1F64-4418-8844-6C640651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93" y="2946345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-8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A98060C2-56A5-4F65-9B41-80372EF0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135" y="492823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38C7648A-F139-4280-AB04-D04AD18E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291300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-6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8DD4323-B6F1-49C7-A66A-7BA783B9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485" y="3911545"/>
            <a:ext cx="4020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2753D58-82AE-450E-B203-3BDFA5A9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56" y="493865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DDB1201-ADF0-412B-BA23-A0352002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68" y="49434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62B7E4B-918B-4812-8393-C4028200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05" y="3627382"/>
            <a:ext cx="43021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CF6E61DE-9C19-41C2-AE99-E78DDA9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368" y="4597345"/>
            <a:ext cx="44621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89B87E67-91BD-4256-853C-06D65533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455" y="3630557"/>
            <a:ext cx="36642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21761C45-748A-4A35-88BA-54858943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4029020"/>
            <a:ext cx="381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658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50ACC2D-C096-42A2-B502-310B7E75BADD}"/>
              </a:ext>
            </a:extLst>
          </p:cNvPr>
          <p:cNvSpPr/>
          <p:nvPr/>
        </p:nvSpPr>
        <p:spPr bwMode="auto">
          <a:xfrm>
            <a:off x="511878" y="2124775"/>
            <a:ext cx="5603835" cy="3703779"/>
          </a:xfrm>
          <a:custGeom>
            <a:avLst/>
            <a:gdLst>
              <a:gd name="connsiteX0" fmla="*/ 1095541 w 5603835"/>
              <a:gd name="connsiteY0" fmla="*/ 859057 h 3703779"/>
              <a:gd name="connsiteX1" fmla="*/ 210017 w 5603835"/>
              <a:gd name="connsiteY1" fmla="*/ 2071840 h 3703779"/>
              <a:gd name="connsiteX2" fmla="*/ 306269 w 5603835"/>
              <a:gd name="connsiteY2" fmla="*/ 3380876 h 3703779"/>
              <a:gd name="connsiteX3" fmla="*/ 3453730 w 5603835"/>
              <a:gd name="connsiteY3" fmla="*/ 3688884 h 3703779"/>
              <a:gd name="connsiteX4" fmla="*/ 5022648 w 5603835"/>
              <a:gd name="connsiteY4" fmla="*/ 3265372 h 3703779"/>
              <a:gd name="connsiteX5" fmla="*/ 5321031 w 5603835"/>
              <a:gd name="connsiteY5" fmla="*/ 108286 h 3703779"/>
              <a:gd name="connsiteX6" fmla="*/ 1095541 w 5603835"/>
              <a:gd name="connsiteY6" fmla="*/ 859057 h 370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3835" h="3703779">
                <a:moveTo>
                  <a:pt x="1095541" y="859057"/>
                </a:moveTo>
                <a:cubicBezTo>
                  <a:pt x="243705" y="1186316"/>
                  <a:pt x="341562" y="1651537"/>
                  <a:pt x="210017" y="2071840"/>
                </a:cubicBezTo>
                <a:cubicBezTo>
                  <a:pt x="78472" y="2492143"/>
                  <a:pt x="-234350" y="3111369"/>
                  <a:pt x="306269" y="3380876"/>
                </a:cubicBezTo>
                <a:cubicBezTo>
                  <a:pt x="846888" y="3650383"/>
                  <a:pt x="2667667" y="3708135"/>
                  <a:pt x="3453730" y="3688884"/>
                </a:cubicBezTo>
                <a:cubicBezTo>
                  <a:pt x="4239793" y="3669633"/>
                  <a:pt x="4711431" y="3862138"/>
                  <a:pt x="5022648" y="3265372"/>
                </a:cubicBezTo>
                <a:cubicBezTo>
                  <a:pt x="5333865" y="2668606"/>
                  <a:pt x="5973945" y="510943"/>
                  <a:pt x="5321031" y="108286"/>
                </a:cubicBezTo>
                <a:cubicBezTo>
                  <a:pt x="4668117" y="-294371"/>
                  <a:pt x="1947377" y="531798"/>
                  <a:pt x="1095541" y="8590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96B34-FBD1-433A-905D-F2B4247C270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/>
              <a:t>Circulation with Demands using Network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25087"/>
                <a:ext cx="10974771" cy="5200045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When does a circulation not exist?   </a:t>
                </a:r>
                <a:r>
                  <a:rPr lang="en-US" sz="2400" dirty="0" err="1"/>
                  <a:t>MaxFlow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dirty="0"/>
                  <a:t> iff </a:t>
                </a:r>
                <a:r>
                  <a:rPr lang="en-US" sz="2400" dirty="0" err="1"/>
                  <a:t>MinCut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If.</a:t>
                </a:r>
                <a:r>
                  <a:rPr lang="en-US" sz="2400" dirty="0"/>
                  <a:t> </a:t>
                </a:r>
              </a:p>
              <a:p>
                <a:endParaRPr lang="en-US" sz="44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25087"/>
                <a:ext cx="10974771" cy="5200045"/>
              </a:xfrm>
              <a:blipFill>
                <a:blip r:embed="rId2"/>
                <a:stretch>
                  <a:fillRect l="-833" t="-164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A292-A44F-4697-8754-EBD9C2A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7CB1FEF-4F31-4B19-9573-CAA8F58BF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58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CC2ADFF-0A56-42F9-ABF1-5AC9E6BCD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5541561-3893-47B9-86CF-61978027C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F871C324-436D-4BCB-8AEF-B369846B5C22}"/>
              </a:ext>
            </a:extLst>
          </p:cNvPr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536031" y="3511496"/>
            <a:ext cx="1943100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8BD57F71-0637-44EB-B02A-BB9718CE8D90}"/>
              </a:ext>
            </a:extLst>
          </p:cNvPr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2575719" y="4727520"/>
            <a:ext cx="1863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54C0A458-CE98-4106-A2C3-38F0D1930BA6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4574381" y="3551182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5A3AD229-1E0F-43FC-9660-F34673C5F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D0D243C-313B-4994-830D-5F2920DAB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D9C57769-BDEE-4C3C-95CA-F1CD785146B8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6973093" y="3551182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E4E3D415-D582-4018-9221-2FE340E67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36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65B9F8AD-1596-412D-B8F6-C6A8CA121544}"/>
              </a:ext>
            </a:extLst>
          </p:cNvPr>
          <p:cNvCxnSpPr>
            <a:cxnSpLocks noChangeShapeType="1"/>
            <a:stCxn id="11" idx="6"/>
            <a:endCxn id="14" idx="1"/>
          </p:cNvCxnSpPr>
          <p:nvPr/>
        </p:nvCxnSpPr>
        <p:spPr bwMode="auto">
          <a:xfrm>
            <a:off x="7108031" y="3416246"/>
            <a:ext cx="1865312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70960883-85D0-41B4-AB79-89F4C90C385E}"/>
              </a:ext>
            </a:extLst>
          </p:cNvPr>
          <p:cNvCxnSpPr>
            <a:cxnSpLocks noChangeShapeType="1"/>
            <a:stCxn id="12" idx="6"/>
            <a:endCxn id="14" idx="2"/>
          </p:cNvCxnSpPr>
          <p:nvPr/>
        </p:nvCxnSpPr>
        <p:spPr bwMode="auto">
          <a:xfrm>
            <a:off x="7108032" y="4727520"/>
            <a:ext cx="1825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7266BD41-D5EC-48E0-8B20-FD16FFA2DB68}"/>
              </a:ext>
            </a:extLst>
          </p:cNvPr>
          <p:cNvCxnSpPr>
            <a:cxnSpLocks noChangeShapeType="1"/>
            <a:stCxn id="12" idx="2"/>
            <a:endCxn id="6" idx="6"/>
          </p:cNvCxnSpPr>
          <p:nvPr/>
        </p:nvCxnSpPr>
        <p:spPr bwMode="auto">
          <a:xfrm flipH="1" flipV="1">
            <a:off x="4709318" y="3416246"/>
            <a:ext cx="2128838" cy="131127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0A068EDF-4B4C-4908-8B0A-1A167F1173BF}"/>
              </a:ext>
            </a:extLst>
          </p:cNvPr>
          <p:cNvCxnSpPr>
            <a:cxnSpLocks noChangeShapeType="1"/>
            <a:stCxn id="11" idx="2"/>
            <a:endCxn id="7" idx="7"/>
          </p:cNvCxnSpPr>
          <p:nvPr/>
        </p:nvCxnSpPr>
        <p:spPr bwMode="auto">
          <a:xfrm flipH="1">
            <a:off x="4669632" y="3416246"/>
            <a:ext cx="2168525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 Box 17">
            <a:extLst>
              <a:ext uri="{FF2B5EF4-FFF2-40B4-BE49-F238E27FC236}">
                <a16:creationId xmlns:a16="http://schemas.microsoft.com/office/drawing/2014/main" id="{BCCB1FC9-8A3E-450A-ACE5-AD55A699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55" y="4613220"/>
            <a:ext cx="3964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/4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36A0AFD-B51C-42EB-8A02-69F21D37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859" y="3911544"/>
            <a:ext cx="5429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/10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6FAD851-8799-4D41-A1E0-D51C5F11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19" y="3917895"/>
            <a:ext cx="43021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9338E11-CCD3-41CA-9312-4B05F58D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043" y="42449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-7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7B0DEA70-1F64-4418-8844-6C640651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93" y="2946345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-8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A98060C2-56A5-4F65-9B41-80372EF0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135" y="492823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38C7648A-F139-4280-AB04-D04AD18E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291300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-6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8DD4323-B6F1-49C7-A66A-7BA783B9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485" y="3911545"/>
            <a:ext cx="4020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2753D58-82AE-450E-B203-3BDFA5A9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56" y="493865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DDB1201-ADF0-412B-BA23-A0352002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68" y="49434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62B7E4B-918B-4812-8393-C4028200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05" y="3627382"/>
            <a:ext cx="430211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CF6E61DE-9C19-41C2-AE99-E78DDA9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368" y="4597345"/>
            <a:ext cx="44621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/4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89B87E67-91BD-4256-853C-06D65533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455" y="3630557"/>
            <a:ext cx="36642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21761C45-748A-4A35-88BA-54858943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4029020"/>
            <a:ext cx="381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8A1F507E-722A-43FF-A4D4-0B10618D77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5884" y="4592583"/>
            <a:ext cx="269875" cy="269875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id="{7E4D4874-B238-4708-A110-69358E555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74048" y="4592582"/>
            <a:ext cx="269875" cy="269875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</a:rPr>
              <a:t>t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36C7EC93-8385-4560-AB6D-5D226B270339}"/>
              </a:ext>
            </a:extLst>
          </p:cNvPr>
          <p:cNvCxnSpPr>
            <a:stCxn id="38" idx="0"/>
            <a:endCxn id="11" idx="1"/>
          </p:cNvCxnSpPr>
          <p:nvPr/>
        </p:nvCxnSpPr>
        <p:spPr bwMode="auto">
          <a:xfrm rot="5400000" flipH="1" flipV="1">
            <a:off x="3388374" y="1103279"/>
            <a:ext cx="1271753" cy="5706857"/>
          </a:xfrm>
          <a:prstGeom prst="curvedConnector3">
            <a:avLst>
              <a:gd name="adj1" fmla="val 142157"/>
            </a:avLst>
          </a:prstGeom>
          <a:noFill/>
          <a:ln w="28575">
            <a:solidFill>
              <a:srgbClr val="008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D1255F8C-E315-4320-944D-D9F2C74EDE83}"/>
              </a:ext>
            </a:extLst>
          </p:cNvPr>
          <p:cNvCxnSpPr>
            <a:stCxn id="38" idx="7"/>
            <a:endCxn id="6" idx="2"/>
          </p:cNvCxnSpPr>
          <p:nvPr/>
        </p:nvCxnSpPr>
        <p:spPr bwMode="auto">
          <a:xfrm rot="5400000" flipH="1" flipV="1">
            <a:off x="2244911" y="2437573"/>
            <a:ext cx="1215859" cy="317320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F4DA85-EAE7-48F9-9380-A9946094CCCB}"/>
              </a:ext>
            </a:extLst>
          </p:cNvPr>
          <p:cNvCxnSpPr>
            <a:stCxn id="38" idx="6"/>
            <a:endCxn id="5" idx="2"/>
          </p:cNvCxnSpPr>
          <p:nvPr/>
        </p:nvCxnSpPr>
        <p:spPr bwMode="auto">
          <a:xfrm>
            <a:off x="1305759" y="4727521"/>
            <a:ext cx="100008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4A516A48-633C-42D5-91F9-E9136F1AFB51}"/>
              </a:ext>
            </a:extLst>
          </p:cNvPr>
          <p:cNvCxnSpPr>
            <a:stCxn id="7" idx="5"/>
            <a:endCxn id="40" idx="4"/>
          </p:cNvCxnSpPr>
          <p:nvPr/>
        </p:nvCxnSpPr>
        <p:spPr bwMode="auto">
          <a:xfrm rot="16200000" flipH="1">
            <a:off x="7769631" y="1723101"/>
            <a:ext cx="39521" cy="6239189"/>
          </a:xfrm>
          <a:prstGeom prst="curvedConnector3">
            <a:avLst>
              <a:gd name="adj1" fmla="val 1822284"/>
            </a:avLst>
          </a:prstGeom>
          <a:noFill/>
          <a:ln w="28575">
            <a:solidFill>
              <a:srgbClr val="008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243706-B18A-4919-BAE5-2A8356180E1C}"/>
              </a:ext>
            </a:extLst>
          </p:cNvPr>
          <p:cNvCxnSpPr>
            <a:stCxn id="14" idx="6"/>
            <a:endCxn id="40" idx="2"/>
          </p:cNvCxnSpPr>
          <p:nvPr/>
        </p:nvCxnSpPr>
        <p:spPr bwMode="auto">
          <a:xfrm flipV="1">
            <a:off x="9203532" y="4727520"/>
            <a:ext cx="1570516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" name="Text Box 25">
            <a:extLst>
              <a:ext uri="{FF2B5EF4-FFF2-40B4-BE49-F238E27FC236}">
                <a16:creationId xmlns:a16="http://schemas.microsoft.com/office/drawing/2014/main" id="{92BD429A-AF42-4951-9669-1FCED693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245" y="4575261"/>
            <a:ext cx="61819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/11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6E6C4917-7C69-452C-A089-B642BCB5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078" y="5404607"/>
            <a:ext cx="70923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</a:t>
            </a:r>
          </a:p>
        </p:txBody>
      </p:sp>
      <p:sp>
        <p:nvSpPr>
          <p:cNvPr id="62" name="Text Box 25">
            <a:extLst>
              <a:ext uri="{FF2B5EF4-FFF2-40B4-BE49-F238E27FC236}">
                <a16:creationId xmlns:a16="http://schemas.microsoft.com/office/drawing/2014/main" id="{AFA545BF-ED71-493F-9DA4-F003524D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706" y="2678380"/>
            <a:ext cx="50641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/6</a:t>
            </a:r>
          </a:p>
        </p:txBody>
      </p:sp>
      <p:sp>
        <p:nvSpPr>
          <p:cNvPr id="63" name="Text Box 25">
            <a:extLst>
              <a:ext uri="{FF2B5EF4-FFF2-40B4-BE49-F238E27FC236}">
                <a16:creationId xmlns:a16="http://schemas.microsoft.com/office/drawing/2014/main" id="{5556D6DC-1913-41ED-A4EA-6901987D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561" y="3439838"/>
            <a:ext cx="48308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/8</a:t>
            </a:r>
          </a:p>
        </p:txBody>
      </p:sp>
      <p:sp>
        <p:nvSpPr>
          <p:cNvPr id="64" name="Text Box 25">
            <a:extLst>
              <a:ext uri="{FF2B5EF4-FFF2-40B4-BE49-F238E27FC236}">
                <a16:creationId xmlns:a16="http://schemas.microsoft.com/office/drawing/2014/main" id="{501F6D5A-45E2-4700-BC8B-E9650CA2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696" y="4554679"/>
            <a:ext cx="60320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2354459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50ACC2D-C096-42A2-B502-310B7E75BADD}"/>
              </a:ext>
            </a:extLst>
          </p:cNvPr>
          <p:cNvSpPr/>
          <p:nvPr/>
        </p:nvSpPr>
        <p:spPr bwMode="auto">
          <a:xfrm>
            <a:off x="511878" y="2124775"/>
            <a:ext cx="5603835" cy="3703779"/>
          </a:xfrm>
          <a:custGeom>
            <a:avLst/>
            <a:gdLst>
              <a:gd name="connsiteX0" fmla="*/ 1095541 w 5603835"/>
              <a:gd name="connsiteY0" fmla="*/ 859057 h 3703779"/>
              <a:gd name="connsiteX1" fmla="*/ 210017 w 5603835"/>
              <a:gd name="connsiteY1" fmla="*/ 2071840 h 3703779"/>
              <a:gd name="connsiteX2" fmla="*/ 306269 w 5603835"/>
              <a:gd name="connsiteY2" fmla="*/ 3380876 h 3703779"/>
              <a:gd name="connsiteX3" fmla="*/ 3453730 w 5603835"/>
              <a:gd name="connsiteY3" fmla="*/ 3688884 h 3703779"/>
              <a:gd name="connsiteX4" fmla="*/ 5022648 w 5603835"/>
              <a:gd name="connsiteY4" fmla="*/ 3265372 h 3703779"/>
              <a:gd name="connsiteX5" fmla="*/ 5321031 w 5603835"/>
              <a:gd name="connsiteY5" fmla="*/ 108286 h 3703779"/>
              <a:gd name="connsiteX6" fmla="*/ 1095541 w 5603835"/>
              <a:gd name="connsiteY6" fmla="*/ 859057 h 370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3835" h="3703779">
                <a:moveTo>
                  <a:pt x="1095541" y="859057"/>
                </a:moveTo>
                <a:cubicBezTo>
                  <a:pt x="243705" y="1186316"/>
                  <a:pt x="341562" y="1651537"/>
                  <a:pt x="210017" y="2071840"/>
                </a:cubicBezTo>
                <a:cubicBezTo>
                  <a:pt x="78472" y="2492143"/>
                  <a:pt x="-234350" y="3111369"/>
                  <a:pt x="306269" y="3380876"/>
                </a:cubicBezTo>
                <a:cubicBezTo>
                  <a:pt x="846888" y="3650383"/>
                  <a:pt x="2667667" y="3708135"/>
                  <a:pt x="3453730" y="3688884"/>
                </a:cubicBezTo>
                <a:cubicBezTo>
                  <a:pt x="4239793" y="3669633"/>
                  <a:pt x="4711431" y="3862138"/>
                  <a:pt x="5022648" y="3265372"/>
                </a:cubicBezTo>
                <a:cubicBezTo>
                  <a:pt x="5333865" y="2668606"/>
                  <a:pt x="5973945" y="510943"/>
                  <a:pt x="5321031" y="108286"/>
                </a:cubicBezTo>
                <a:cubicBezTo>
                  <a:pt x="4668117" y="-294371"/>
                  <a:pt x="1947377" y="531798"/>
                  <a:pt x="1095541" y="8590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rtlCol="0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96B34-FBD1-433A-905D-F2B4247C270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/>
              <a:t>Circulation with Demands using Network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59273"/>
                <a:ext cx="10974771" cy="5200045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When does a circulation not exist?   </a:t>
                </a:r>
                <a:r>
                  <a:rPr lang="en-US" sz="2400" dirty="0" err="1"/>
                  <a:t>MaxFlow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dirty="0"/>
                  <a:t> iff </a:t>
                </a:r>
                <a:r>
                  <a:rPr lang="en-US" sz="2400" dirty="0" err="1"/>
                  <a:t>MinCut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Equivalent to excess supply on “source” side of cut smaller than cut capacity.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If.</a:t>
                </a:r>
                <a:r>
                  <a:rPr lang="en-US" sz="2400" dirty="0"/>
                  <a:t> </a:t>
                </a:r>
              </a:p>
              <a:p>
                <a:endParaRPr lang="en-US" sz="44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6" name="Content Placeholder 25">
                <a:extLst>
                  <a:ext uri="{FF2B5EF4-FFF2-40B4-BE49-F238E27FC236}">
                    <a16:creationId xmlns:a16="http://schemas.microsoft.com/office/drawing/2014/main" id="{53F5773B-110F-464A-B885-2E28617C5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59273"/>
                <a:ext cx="10974771" cy="5200045"/>
              </a:xfrm>
              <a:blipFill>
                <a:blip r:embed="rId2"/>
                <a:stretch>
                  <a:fillRect l="-833" t="-164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4A292-A44F-4697-8754-EBD9C2A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7CB1FEF-4F31-4B19-9573-CAA8F58BF7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58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CCC2ADFF-0A56-42F9-ABF1-5AC9E6BCD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5541561-3893-47B9-86CF-61978027C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9444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F871C324-436D-4BCB-8AEF-B369846B5C22}"/>
              </a:ext>
            </a:extLst>
          </p:cNvPr>
          <p:cNvCxnSpPr>
            <a:cxnSpLocks noChangeShapeType="1"/>
            <a:stCxn id="5" idx="7"/>
            <a:endCxn id="6" idx="3"/>
          </p:cNvCxnSpPr>
          <p:nvPr/>
        </p:nvCxnSpPr>
        <p:spPr bwMode="auto">
          <a:xfrm flipV="1">
            <a:off x="2536031" y="3511496"/>
            <a:ext cx="1943100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8BD57F71-0637-44EB-B02A-BB9718CE8D90}"/>
              </a:ext>
            </a:extLst>
          </p:cNvPr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2575719" y="4727520"/>
            <a:ext cx="1863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54C0A458-CE98-4106-A2C3-38F0D1930BA6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4574381" y="3551182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Oval 9">
            <a:extLst>
              <a:ext uri="{FF2B5EF4-FFF2-40B4-BE49-F238E27FC236}">
                <a16:creationId xmlns:a16="http://schemas.microsoft.com/office/drawing/2014/main" id="{5A3AD229-1E0F-43FC-9660-F34673C5F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3281308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D0D243C-313B-4994-830D-5F2920DAB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1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id="{D9C57769-BDEE-4C3C-95CA-F1CD785146B8}"/>
              </a:ext>
            </a:extLst>
          </p:cNvPr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6973093" y="3551182"/>
            <a:ext cx="0" cy="1041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Oval 12">
            <a:extLst>
              <a:ext uri="{FF2B5EF4-FFF2-40B4-BE49-F238E27FC236}">
                <a16:creationId xmlns:a16="http://schemas.microsoft.com/office/drawing/2014/main" id="{E4E3D415-D582-4018-9221-2FE340E67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3657" y="4592583"/>
            <a:ext cx="269875" cy="2698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altLang="en-US" sz="1200"/>
          </a:p>
        </p:txBody>
      </p:sp>
      <p:cxnSp>
        <p:nvCxnSpPr>
          <p:cNvPr id="15" name="AutoShape 13">
            <a:extLst>
              <a:ext uri="{FF2B5EF4-FFF2-40B4-BE49-F238E27FC236}">
                <a16:creationId xmlns:a16="http://schemas.microsoft.com/office/drawing/2014/main" id="{65B9F8AD-1596-412D-B8F6-C6A8CA121544}"/>
              </a:ext>
            </a:extLst>
          </p:cNvPr>
          <p:cNvCxnSpPr>
            <a:cxnSpLocks noChangeShapeType="1"/>
            <a:stCxn id="11" idx="6"/>
            <a:endCxn id="14" idx="1"/>
          </p:cNvCxnSpPr>
          <p:nvPr/>
        </p:nvCxnSpPr>
        <p:spPr bwMode="auto">
          <a:xfrm>
            <a:off x="7108031" y="3416246"/>
            <a:ext cx="1865312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4">
            <a:extLst>
              <a:ext uri="{FF2B5EF4-FFF2-40B4-BE49-F238E27FC236}">
                <a16:creationId xmlns:a16="http://schemas.microsoft.com/office/drawing/2014/main" id="{70960883-85D0-41B4-AB79-89F4C90C385E}"/>
              </a:ext>
            </a:extLst>
          </p:cNvPr>
          <p:cNvCxnSpPr>
            <a:cxnSpLocks noChangeShapeType="1"/>
            <a:stCxn id="12" idx="6"/>
            <a:endCxn id="14" idx="2"/>
          </p:cNvCxnSpPr>
          <p:nvPr/>
        </p:nvCxnSpPr>
        <p:spPr bwMode="auto">
          <a:xfrm>
            <a:off x="7108032" y="4727520"/>
            <a:ext cx="1825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5">
            <a:extLst>
              <a:ext uri="{FF2B5EF4-FFF2-40B4-BE49-F238E27FC236}">
                <a16:creationId xmlns:a16="http://schemas.microsoft.com/office/drawing/2014/main" id="{7266BD41-D5EC-48E0-8B20-FD16FFA2DB68}"/>
              </a:ext>
            </a:extLst>
          </p:cNvPr>
          <p:cNvCxnSpPr>
            <a:cxnSpLocks noChangeShapeType="1"/>
            <a:stCxn id="12" idx="2"/>
            <a:endCxn id="6" idx="6"/>
          </p:cNvCxnSpPr>
          <p:nvPr/>
        </p:nvCxnSpPr>
        <p:spPr bwMode="auto">
          <a:xfrm flipH="1" flipV="1">
            <a:off x="4709318" y="3416246"/>
            <a:ext cx="2128838" cy="1311275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16">
            <a:extLst>
              <a:ext uri="{FF2B5EF4-FFF2-40B4-BE49-F238E27FC236}">
                <a16:creationId xmlns:a16="http://schemas.microsoft.com/office/drawing/2014/main" id="{0A068EDF-4B4C-4908-8B0A-1A167F1173BF}"/>
              </a:ext>
            </a:extLst>
          </p:cNvPr>
          <p:cNvCxnSpPr>
            <a:cxnSpLocks noChangeShapeType="1"/>
            <a:stCxn id="11" idx="2"/>
            <a:endCxn id="7" idx="7"/>
          </p:cNvCxnSpPr>
          <p:nvPr/>
        </p:nvCxnSpPr>
        <p:spPr bwMode="auto">
          <a:xfrm flipH="1">
            <a:off x="4669632" y="3416246"/>
            <a:ext cx="2168525" cy="1216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 Box 17">
            <a:extLst>
              <a:ext uri="{FF2B5EF4-FFF2-40B4-BE49-F238E27FC236}">
                <a16:creationId xmlns:a16="http://schemas.microsoft.com/office/drawing/2014/main" id="{BCCB1FC9-8A3E-450A-ACE5-AD55A6999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55" y="4613220"/>
            <a:ext cx="3964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36A0AFD-B51C-42EB-8A02-69F21D377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859" y="3911544"/>
            <a:ext cx="5429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36FAD851-8799-4D41-A1E0-D51C5F11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19" y="3917895"/>
            <a:ext cx="43021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9338E11-CCD3-41CA-9312-4B05F58D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043" y="42449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-7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7B0DEA70-1F64-4418-8844-6C640651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93" y="2946345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-8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A98060C2-56A5-4F65-9B41-80372EF0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135" y="492823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38C7648A-F139-4280-AB04-D04AD18ED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291300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-6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18DD4323-B6F1-49C7-A66A-7BA783B9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485" y="3911545"/>
            <a:ext cx="4020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2753D58-82AE-450E-B203-3BDFA5A9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56" y="4938657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2DDB1201-ADF0-412B-BA23-A0352002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68" y="4943420"/>
            <a:ext cx="33655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62B7E4B-918B-4812-8393-C4028200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705" y="3627382"/>
            <a:ext cx="43021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CF6E61DE-9C19-41C2-AE99-E78DDA90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368" y="4597345"/>
            <a:ext cx="44621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89B87E67-91BD-4256-853C-06D65533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455" y="3630557"/>
            <a:ext cx="36642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21761C45-748A-4A35-88BA-54858943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531" y="4029020"/>
            <a:ext cx="3810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C0B19A-E8D3-4C66-8B85-738AB23D00FE}"/>
              </a:ext>
            </a:extLst>
          </p:cNvPr>
          <p:cNvSpPr txBox="1"/>
          <p:nvPr/>
        </p:nvSpPr>
        <p:spPr>
          <a:xfrm>
            <a:off x="1737431" y="3104162"/>
            <a:ext cx="1648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</a:rPr>
              <a:t>Excess supply</a:t>
            </a:r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0066CC"/>
                </a:solidFill>
              </a:rPr>
              <a:t>15 – 10 =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640FED-EF5A-4231-97CD-7F3FCE5B24C6}"/>
              </a:ext>
            </a:extLst>
          </p:cNvPr>
          <p:cNvSpPr txBox="1"/>
          <p:nvPr/>
        </p:nvSpPr>
        <p:spPr>
          <a:xfrm>
            <a:off x="5572916" y="5494223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</a:rPr>
              <a:t>Cut capacity </a:t>
            </a:r>
            <a:r>
              <a:rPr lang="en-US" sz="2000" b="1" dirty="0">
                <a:solidFill>
                  <a:srgbClr val="0066CC"/>
                </a:solidFill>
              </a:rPr>
              <a:t>= 4 &lt; 5 </a:t>
            </a:r>
            <a:r>
              <a:rPr lang="en-US" sz="2000" dirty="0">
                <a:solidFill>
                  <a:srgbClr val="0066CC"/>
                </a:solidFill>
              </a:rPr>
              <a:t>= Excess supply</a:t>
            </a:r>
          </a:p>
        </p:txBody>
      </p:sp>
    </p:spTree>
    <p:extLst>
      <p:ext uri="{BB962C8B-B14F-4D97-AF65-F5344CB8AC3E}">
        <p14:creationId xmlns:p14="http://schemas.microsoft.com/office/powerpoint/2010/main" val="794426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A4CD-337C-4F84-88FA-A6F19378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7735" cy="1325563"/>
          </a:xfrm>
        </p:spPr>
        <p:txBody>
          <a:bodyPr/>
          <a:lstStyle/>
          <a:p>
            <a:r>
              <a:rPr lang="en-US" dirty="0"/>
              <a:t>Some general ideas for using </a:t>
            </a:r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9132-DA42-4AAC-95DC-18488EA12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59273"/>
                <a:ext cx="10780085" cy="520004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If no source/sink, add them with appropriate capacity depending on application</a:t>
                </a:r>
              </a:p>
              <a:p>
                <a:r>
                  <a:rPr lang="en-US" sz="2400" dirty="0"/>
                  <a:t>Sometimes can have edges with no capacity limits</a:t>
                </a:r>
              </a:p>
              <a:p>
                <a:pPr lvl="1"/>
                <a:r>
                  <a:rPr lang="en-US" sz="2400" dirty="0"/>
                  <a:t>Infinite capacity (or, equivalently, very large integer capacity)</a:t>
                </a:r>
              </a:p>
              <a:p>
                <a:r>
                  <a:rPr lang="en-US" sz="2400" dirty="0"/>
                  <a:t>Convert undirected graphs to directed ones</a:t>
                </a:r>
              </a:p>
              <a:p>
                <a:r>
                  <a:rPr lang="en-US" sz="2400" dirty="0"/>
                  <a:t>Can remove unnecessary flow cycles in answers</a:t>
                </a:r>
              </a:p>
              <a:p>
                <a:r>
                  <a:rPr lang="en-US" sz="2400" dirty="0"/>
                  <a:t>Another idea: </a:t>
                </a:r>
              </a:p>
              <a:p>
                <a:pPr lvl="1"/>
                <a:r>
                  <a:rPr lang="en-US" sz="2400" dirty="0"/>
                  <a:t>To use them for vertex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lvl="2"/>
                <a:r>
                  <a:rPr lang="en-US" sz="2400" dirty="0"/>
                  <a:t>Make two copies of each vertex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named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9132-DA42-4AAC-95DC-18488EA12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59273"/>
                <a:ext cx="10780085" cy="5200045"/>
              </a:xfrm>
              <a:blipFill>
                <a:blip r:embed="rId2"/>
                <a:stretch>
                  <a:fillRect l="-735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24106-38C1-4E6B-BD08-EE494D7B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5F2E7E-D16F-40D8-BFE0-F195B4B8BDFD}"/>
              </a:ext>
            </a:extLst>
          </p:cNvPr>
          <p:cNvGrpSpPr/>
          <p:nvPr/>
        </p:nvGrpSpPr>
        <p:grpSpPr>
          <a:xfrm>
            <a:off x="2784150" y="5092997"/>
            <a:ext cx="2394898" cy="992583"/>
            <a:chOff x="2784150" y="4805916"/>
            <a:chExt cx="2394898" cy="992583"/>
          </a:xfrm>
        </p:grpSpPr>
        <p:sp>
          <p:nvSpPr>
            <p:cNvPr id="7" name="Oval 81">
              <a:extLst>
                <a:ext uri="{FF2B5EF4-FFF2-40B4-BE49-F238E27FC236}">
                  <a16:creationId xmlns:a16="http://schemas.microsoft.com/office/drawing/2014/main" id="{1BEEADB4-6436-4A9F-BFD3-86A7743556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3923" y="5014888"/>
              <a:ext cx="457201" cy="457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sz="2000" b="1" dirty="0"/>
                <a:t>v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FF762AC-309E-4EF0-800F-C0D3138D1C37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2817628" y="4805916"/>
              <a:ext cx="1043251" cy="275927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5496345-AC62-4157-A610-0D0850681232}"/>
                </a:ext>
              </a:extLst>
            </p:cNvPr>
            <p:cNvCxnSpPr>
              <a:endCxn id="7" idx="2"/>
            </p:cNvCxnSpPr>
            <p:nvPr/>
          </p:nvCxnSpPr>
          <p:spPr bwMode="auto">
            <a:xfrm flipV="1">
              <a:off x="2784150" y="5243488"/>
              <a:ext cx="1009773" cy="47327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1242C7A-CE15-41FD-9579-F2B5A2781338}"/>
                </a:ext>
              </a:extLst>
            </p:cNvPr>
            <p:cNvCxnSpPr>
              <a:endCxn id="7" idx="3"/>
            </p:cNvCxnSpPr>
            <p:nvPr/>
          </p:nvCxnSpPr>
          <p:spPr bwMode="auto">
            <a:xfrm flipV="1">
              <a:off x="2955851" y="5405133"/>
              <a:ext cx="905028" cy="39336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C9B113-27AD-4CD3-8DA8-F2E0D27D4391}"/>
                </a:ext>
              </a:extLst>
            </p:cNvPr>
            <p:cNvCxnSpPr>
              <a:stCxn id="7" idx="7"/>
            </p:cNvCxnSpPr>
            <p:nvPr/>
          </p:nvCxnSpPr>
          <p:spPr bwMode="auto">
            <a:xfrm flipV="1">
              <a:off x="4184168" y="4966100"/>
              <a:ext cx="927924" cy="115743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98721F5-C1FE-4C13-B5E9-3713F9EEF454}"/>
                </a:ext>
              </a:extLst>
            </p:cNvPr>
            <p:cNvCxnSpPr>
              <a:stCxn id="7" idx="5"/>
            </p:cNvCxnSpPr>
            <p:nvPr/>
          </p:nvCxnSpPr>
          <p:spPr bwMode="auto">
            <a:xfrm>
              <a:off x="4184168" y="5405133"/>
              <a:ext cx="994880" cy="27762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0F8C8-072B-400A-B9BB-7BB088363BE0}"/>
              </a:ext>
            </a:extLst>
          </p:cNvPr>
          <p:cNvGrpSpPr/>
          <p:nvPr/>
        </p:nvGrpSpPr>
        <p:grpSpPr>
          <a:xfrm>
            <a:off x="6040214" y="5022347"/>
            <a:ext cx="4602803" cy="1063233"/>
            <a:chOff x="6040214" y="4735266"/>
            <a:chExt cx="4602803" cy="1063233"/>
          </a:xfrm>
        </p:grpSpPr>
        <p:sp>
          <p:nvSpPr>
            <p:cNvPr id="10" name="Oval 81">
              <a:extLst>
                <a:ext uri="{FF2B5EF4-FFF2-40B4-BE49-F238E27FC236}">
                  <a16:creationId xmlns:a16="http://schemas.microsoft.com/office/drawing/2014/main" id="{A84762B3-A27B-42E9-83D1-353382FBA1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49987" y="5014888"/>
              <a:ext cx="457201" cy="457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sz="2000" b="1" dirty="0"/>
                <a:t>v</a:t>
              </a:r>
              <a:r>
                <a:rPr lang="en-US" altLang="en-US" sz="2000" b="1" baseline="-25000" dirty="0"/>
                <a:t>in</a:t>
              </a:r>
              <a:endParaRPr lang="en-US" altLang="en-US" sz="2000" b="1" dirty="0"/>
            </a:p>
          </p:txBody>
        </p:sp>
        <p:sp>
          <p:nvSpPr>
            <p:cNvPr id="11" name="Oval 81">
              <a:extLst>
                <a:ext uri="{FF2B5EF4-FFF2-40B4-BE49-F238E27FC236}">
                  <a16:creationId xmlns:a16="http://schemas.microsoft.com/office/drawing/2014/main" id="{86C5AA5B-EA53-4B4F-B356-DF241958AA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52362" y="5014888"/>
              <a:ext cx="457201" cy="457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sz="2000" b="1" dirty="0" err="1"/>
                <a:t>v</a:t>
              </a:r>
              <a:r>
                <a:rPr lang="en-US" altLang="en-US" sz="2000" b="1" baseline="-25000" dirty="0" err="1"/>
                <a:t>out</a:t>
              </a:r>
              <a:endParaRPr lang="en-US" altLang="en-US" sz="2000" b="1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9CE317D-8D2E-4DB4-B7B0-A1B5374D7C34}"/>
                </a:ext>
              </a:extLst>
            </p:cNvPr>
            <p:cNvCxnSpPr>
              <a:endCxn id="10" idx="1"/>
            </p:cNvCxnSpPr>
            <p:nvPr/>
          </p:nvCxnSpPr>
          <p:spPr bwMode="auto">
            <a:xfrm>
              <a:off x="6059733" y="4850355"/>
              <a:ext cx="1057210" cy="23148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CD6B0AB-8268-4366-A397-8266D59D10F7}"/>
                </a:ext>
              </a:extLst>
            </p:cNvPr>
            <p:cNvCxnSpPr>
              <a:endCxn id="10" idx="2"/>
            </p:cNvCxnSpPr>
            <p:nvPr/>
          </p:nvCxnSpPr>
          <p:spPr bwMode="auto">
            <a:xfrm flipV="1">
              <a:off x="6040214" y="5243488"/>
              <a:ext cx="1009773" cy="5023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FE36FBD-79DE-451B-BE52-3B0C9E14E3ED}"/>
                </a:ext>
              </a:extLst>
            </p:cNvPr>
            <p:cNvCxnSpPr>
              <a:endCxn id="10" idx="3"/>
            </p:cNvCxnSpPr>
            <p:nvPr/>
          </p:nvCxnSpPr>
          <p:spPr bwMode="auto">
            <a:xfrm flipV="1">
              <a:off x="6211915" y="5405133"/>
              <a:ext cx="905028" cy="39336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32B71F-4BF5-4A88-A658-07787D0CA635}"/>
                </a:ext>
              </a:extLst>
            </p:cNvPr>
            <p:cNvCxnSpPr>
              <a:stCxn id="11" idx="7"/>
            </p:cNvCxnSpPr>
            <p:nvPr/>
          </p:nvCxnSpPr>
          <p:spPr bwMode="auto">
            <a:xfrm flipV="1">
              <a:off x="9642607" y="4966099"/>
              <a:ext cx="970088" cy="11574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124D540-F25C-4E81-99B5-ABFE71D3423B}"/>
                </a:ext>
              </a:extLst>
            </p:cNvPr>
            <p:cNvCxnSpPr>
              <a:stCxn id="11" idx="5"/>
            </p:cNvCxnSpPr>
            <p:nvPr/>
          </p:nvCxnSpPr>
          <p:spPr bwMode="auto">
            <a:xfrm>
              <a:off x="9642607" y="5405133"/>
              <a:ext cx="1000410" cy="27762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20CA622-5A3E-4EB1-8E9E-7EB15EA77839}"/>
                </a:ext>
              </a:extLst>
            </p:cNvPr>
            <p:cNvCxnSpPr>
              <a:stCxn id="10" idx="6"/>
              <a:endCxn id="11" idx="2"/>
            </p:cNvCxnSpPr>
            <p:nvPr/>
          </p:nvCxnSpPr>
          <p:spPr bwMode="auto">
            <a:xfrm>
              <a:off x="7507188" y="5243488"/>
              <a:ext cx="174517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BFA2937-C07A-4A55-89EA-178DF222BC1C}"/>
                    </a:ext>
                  </a:extLst>
                </p:cNvPr>
                <p:cNvSpPr txBox="1"/>
                <p:nvPr/>
              </p:nvSpPr>
              <p:spPr>
                <a:xfrm>
                  <a:off x="8052873" y="4735266"/>
                  <a:ext cx="5564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BFA2937-C07A-4A55-89EA-178DF222B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873" y="4735266"/>
                  <a:ext cx="55649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81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3F14-F4A0-76BD-2EC4-9E71071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Bipartite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2DB5D-83F0-567C-BEAE-EBE452450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Definition:  </a:t>
                </a:r>
                <a:r>
                  <a:rPr lang="en-US" altLang="en-US" sz="2800" dirty="0"/>
                  <a:t>An undirected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bipartite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we can color its vertices 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and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b="1" dirty="0">
                    <a:solidFill>
                      <a:srgbClr val="008000"/>
                    </a:solidFill>
                  </a:rPr>
                  <a:t>green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so each edge has different color endpoints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Alternative:  </a:t>
                </a:r>
                <a:r>
                  <a:rPr lang="en-US" alt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bipartite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we can find a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en-US" sz="2800" dirty="0"/>
                  <a:t> such that every edge in the graph crosses the cut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2DB5D-83F0-567C-BEAE-EBE452450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5-cycle showing that a 2-coloring is impossible.">
            <a:extLst>
              <a:ext uri="{FF2B5EF4-FFF2-40B4-BE49-F238E27FC236}">
                <a16:creationId xmlns:a16="http://schemas.microsoft.com/office/drawing/2014/main" id="{117DD1FD-CA46-E020-7573-3D60B503B912}"/>
              </a:ext>
            </a:extLst>
          </p:cNvPr>
          <p:cNvGrpSpPr/>
          <p:nvPr/>
        </p:nvGrpSpPr>
        <p:grpSpPr>
          <a:xfrm>
            <a:off x="3403975" y="2997337"/>
            <a:ext cx="1395595" cy="1222107"/>
            <a:chOff x="3616411" y="4477002"/>
            <a:chExt cx="1395595" cy="1222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BCA413-E366-0752-E71B-A98BA49FF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6411" y="491798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2FBAE2-6332-EB44-38DB-7462E03F6A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7917" y="4477002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5EDCDE-64A9-B1E6-B3DB-052AB7AF0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9126" y="4477002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1150696-4D05-85E3-27FD-0A05D2E7A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1862" y="5489447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F73440-D07A-96E2-B049-9243C13CB036}"/>
                </a:ext>
              </a:extLst>
            </p:cNvPr>
            <p:cNvCxnSpPr>
              <a:stCxn id="6" idx="6"/>
            </p:cNvCxnSpPr>
            <p:nvPr/>
          </p:nvCxnSpPr>
          <p:spPr>
            <a:xfrm>
              <a:off x="4340797" y="4568442"/>
              <a:ext cx="48832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60ECE9-EE05-1C2F-CE40-43D4C63DF586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3772509" y="4633100"/>
              <a:ext cx="412190" cy="3116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5F2001-992A-BF10-FA74-3BA4D25C465F}"/>
                </a:ext>
              </a:extLst>
            </p:cNvPr>
            <p:cNvCxnSpPr>
              <a:stCxn id="5" idx="5"/>
              <a:endCxn id="8" idx="1"/>
            </p:cNvCxnSpPr>
            <p:nvPr/>
          </p:nvCxnSpPr>
          <p:spPr>
            <a:xfrm>
              <a:off x="3772509" y="5074087"/>
              <a:ext cx="266135" cy="44214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27B465-2960-BF89-FDF3-A2882EA34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4422" y="551622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D151A6-39A3-05E0-3E1E-A9433ADC353A}"/>
                </a:ext>
              </a:extLst>
            </p:cNvPr>
            <p:cNvCxnSpPr>
              <a:stCxn id="8" idx="6"/>
              <a:endCxn id="12" idx="2"/>
            </p:cNvCxnSpPr>
            <p:nvPr/>
          </p:nvCxnSpPr>
          <p:spPr>
            <a:xfrm>
              <a:off x="4194742" y="5580887"/>
              <a:ext cx="599680" cy="2678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90B107-05E2-9AC7-804D-6852C91CE70C}"/>
                </a:ext>
              </a:extLst>
            </p:cNvPr>
            <p:cNvCxnSpPr>
              <a:stCxn id="12" idx="0"/>
              <a:endCxn id="7" idx="4"/>
            </p:cNvCxnSpPr>
            <p:nvPr/>
          </p:nvCxnSpPr>
          <p:spPr>
            <a:xfrm flipV="1">
              <a:off x="4885862" y="4659882"/>
              <a:ext cx="34704" cy="856347"/>
            </a:xfrm>
            <a:prstGeom prst="line">
              <a:avLst/>
            </a:prstGeom>
            <a:noFill/>
            <a:ln w="28575" cap="flat" cmpd="sng" algn="ctr">
              <a:solidFill>
                <a:srgbClr val="0099FF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912B05-41FB-060A-705E-A6377F80DAFE}"/>
              </a:ext>
            </a:extLst>
          </p:cNvPr>
          <p:cNvSpPr txBox="1"/>
          <p:nvPr/>
        </p:nvSpPr>
        <p:spPr>
          <a:xfrm>
            <a:off x="5399250" y="3098189"/>
            <a:ext cx="492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cycle the two colors must alternate, 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00"/>
                </a:solidFill>
              </a:rPr>
              <a:t>green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 vertex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vertex</a:t>
            </a:r>
          </a:p>
          <a:p>
            <a:r>
              <a:rPr lang="en-US" dirty="0"/>
              <a:t>Can’t have either if length is not divisible by 2.</a:t>
            </a:r>
          </a:p>
        </p:txBody>
      </p:sp>
    </p:spTree>
    <p:extLst>
      <p:ext uri="{BB962C8B-B14F-4D97-AF65-F5344CB8AC3E}">
        <p14:creationId xmlns:p14="http://schemas.microsoft.com/office/powerpoint/2010/main" val="25432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1B46-CC36-B916-0D3B-F5A00AE1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E51ED-85E7-40CB-E4F1-64A31AE05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Input:</a:t>
                </a:r>
                <a:r>
                  <a:rPr lang="en-US" altLang="en-US" sz="2800" dirty="0"/>
                  <a:t> Undirected Bipartite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Find the largest subset of edges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/>
                  <a:t> such that ever vertex is adjacent to at most one edge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E51ED-85E7-40CB-E4F1-64A31AE05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01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FC7455-D336-85FE-22B9-E4B18C0A4596}"/>
              </a:ext>
            </a:extLst>
          </p:cNvPr>
          <p:cNvGrpSpPr/>
          <p:nvPr/>
        </p:nvGrpSpPr>
        <p:grpSpPr>
          <a:xfrm>
            <a:off x="3805469" y="1775728"/>
            <a:ext cx="4099960" cy="4975188"/>
            <a:chOff x="3805469" y="1775728"/>
            <a:chExt cx="4099960" cy="497518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7D728E-D197-CC4E-ABA0-177080EAF1DF}"/>
                </a:ext>
              </a:extLst>
            </p:cNvPr>
            <p:cNvGrpSpPr/>
            <p:nvPr/>
          </p:nvGrpSpPr>
          <p:grpSpPr>
            <a:xfrm>
              <a:off x="4916800" y="1775728"/>
              <a:ext cx="2988629" cy="4845861"/>
              <a:chOff x="4632124" y="1053974"/>
              <a:chExt cx="3497453" cy="567088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66C6C14-E94B-EB43-B600-A88728EB7B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8825" y="1630676"/>
                <a:ext cx="2293428" cy="3283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82AF6C4-F8B6-8E45-96CC-E2FB1AD75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1308" y="1745442"/>
                <a:ext cx="2466043" cy="435315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49039D4-E75D-7048-A182-B766E16AB9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6457" y="1614210"/>
                <a:ext cx="2500894" cy="171565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B1931A-4785-EB4E-B2AA-49E6FC3EC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124" y="3337406"/>
                <a:ext cx="270364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09EC057-B40D-8E4C-873D-EC664724E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617" y="3362535"/>
                <a:ext cx="2421549" cy="122380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EBEF2F-29EE-AD45-9F41-2813EC6B6F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308" y="4794572"/>
                <a:ext cx="2634464" cy="4390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57A6CD4-F0C2-D348-B952-CB8E01AF8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299" y="1745442"/>
                <a:ext cx="2376051" cy="302696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77EB825-BCF7-5041-9ADE-1C5E9ADF4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2124" y="3477778"/>
                <a:ext cx="2646597" cy="293668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991296-BBA7-BA4A-B5CB-649F205FEE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44257" y="1745442"/>
                <a:ext cx="2691515" cy="448438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3411F1-0F55-0D4B-8BC4-4C94CE102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7758" y="4130642"/>
                <a:ext cx="945213" cy="126028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F17E874-23C4-9C44-8AA2-94F554D63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88199" y="2800573"/>
                <a:ext cx="804333" cy="12065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B6BE3EA-0D01-4242-98F5-BA3F3315F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1153" y="1053974"/>
                <a:ext cx="1078424" cy="162302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EB7152E-99F8-3948-9FEE-F4A9F779B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4115" y="5548524"/>
                <a:ext cx="952500" cy="1176336"/>
              </a:xfrm>
              <a:prstGeom prst="rect">
                <a:avLst/>
              </a:prstGeom>
            </p:spPr>
          </p:pic>
        </p:grpSp>
        <p:pic>
          <p:nvPicPr>
            <p:cNvPr id="1026" name="Picture 2" descr="Brett Wortzman">
              <a:extLst>
                <a:ext uri="{FF2B5EF4-FFF2-40B4-BE49-F238E27FC236}">
                  <a16:creationId xmlns:a16="http://schemas.microsoft.com/office/drawing/2014/main" id="{2BC4A0B1-6CE9-6118-34D5-2FD702DE9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90" y="1854336"/>
              <a:ext cx="992187" cy="99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ortrait of Paul Beame">
              <a:extLst>
                <a:ext uri="{FF2B5EF4-FFF2-40B4-BE49-F238E27FC236}">
                  <a16:creationId xmlns:a16="http://schemas.microsoft.com/office/drawing/2014/main" id="{6D10B7CE-17D0-7931-B187-94595B0A9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24" y="3149528"/>
              <a:ext cx="839773" cy="104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6D7FB70-E719-9745-087D-DD13B05D1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949" y="4519587"/>
              <a:ext cx="1121925" cy="90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E40D891-CEC2-93E2-A116-F9FA320E5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69" y="5675034"/>
              <a:ext cx="1149351" cy="107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75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03D66-FCEC-ACFC-EBB9-D832D769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D365-8AB1-1DD7-7F8B-74DD488E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0A900-2DF9-D481-12AB-EB554A21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F0E87-9B54-55F4-FD62-5786050A7D23}"/>
              </a:ext>
            </a:extLst>
          </p:cNvPr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3E0F6D-E586-01E1-161A-0D31053F1F7D}"/>
              </a:ext>
            </a:extLst>
          </p:cNvPr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F698FD-E796-C490-B6DA-872AEB7281AE}"/>
              </a:ext>
            </a:extLst>
          </p:cNvPr>
          <p:cNvGrpSpPr/>
          <p:nvPr/>
        </p:nvGrpSpPr>
        <p:grpSpPr>
          <a:xfrm>
            <a:off x="4916800" y="1775728"/>
            <a:ext cx="2988629" cy="4845861"/>
            <a:chOff x="4632124" y="1053974"/>
            <a:chExt cx="3497453" cy="56708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05B12A-68FA-6BA8-A1BC-D1FB5D36B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2E04DB-E538-5736-8CB1-DB84ADDBE3A8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70D05E-B4D6-C8E8-D182-2768963A2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4A96D7-E682-7619-7030-42B390CC5757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39A5CA-469B-BB98-C133-BE7EF9D238F3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A652E2-4473-1B87-F0C4-48F469871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835937-3502-5686-4C3B-67CF87DEF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711392-91E7-C66F-D35A-97699A0CE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02DA67-D2BB-E8BF-4458-4EAE0B5012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6480E3-94DB-0428-A873-8A4B7760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758" y="4130642"/>
              <a:ext cx="945213" cy="12602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65CA9D-BD7F-AED4-6385-886E795B4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88199" y="2800573"/>
              <a:ext cx="804333" cy="1206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5CCE23-3CCD-41A5-E6F0-BDB2EA41A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053974"/>
              <a:ext cx="1078424" cy="16230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A176D1-D42F-64E5-232A-CE9F925E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4115" y="5548524"/>
              <a:ext cx="952500" cy="1176336"/>
            </a:xfrm>
            <a:prstGeom prst="rect">
              <a:avLst/>
            </a:prstGeom>
          </p:spPr>
        </p:pic>
      </p:grpSp>
      <p:pic>
        <p:nvPicPr>
          <p:cNvPr id="1026" name="Picture 2" descr="Brett Wortzman">
            <a:extLst>
              <a:ext uri="{FF2B5EF4-FFF2-40B4-BE49-F238E27FC236}">
                <a16:creationId xmlns:a16="http://schemas.microsoft.com/office/drawing/2014/main" id="{72ACF796-DC2F-59AE-9794-3EB5397E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90" y="1854336"/>
            <a:ext cx="992187" cy="9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rait of Paul Beame">
            <a:extLst>
              <a:ext uri="{FF2B5EF4-FFF2-40B4-BE49-F238E27FC236}">
                <a16:creationId xmlns:a16="http://schemas.microsoft.com/office/drawing/2014/main" id="{9F7B7655-8120-87D1-CD0E-EE1F6013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4" y="3149528"/>
            <a:ext cx="839773" cy="10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30048C-8B58-5871-FF35-72202D90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49" y="4519587"/>
            <a:ext cx="1121925" cy="9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CDC78FA-DE92-3419-EAA8-DA407336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69" y="5675034"/>
            <a:ext cx="1149351" cy="10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FC190-4463-86FE-4DC4-E21F3C1F4F5E}"/>
              </a:ext>
            </a:extLst>
          </p:cNvPr>
          <p:cNvSpPr txBox="1"/>
          <p:nvPr/>
        </p:nvSpPr>
        <p:spPr>
          <a:xfrm>
            <a:off x="9047513" y="1928614"/>
            <a:ext cx="230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(non-maximum) 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401525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60034-D3AA-6E8E-F065-A20574D5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622-927E-3F58-E6D3-F9AFE22D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588FE-5286-6274-519A-4680C1D1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218AF-EEEC-084C-60DB-6A0653EB803B}"/>
              </a:ext>
            </a:extLst>
          </p:cNvPr>
          <p:cNvSpPr txBox="1"/>
          <p:nvPr/>
        </p:nvSpPr>
        <p:spPr>
          <a:xfrm>
            <a:off x="9047513" y="1928614"/>
            <a:ext cx="230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maximum bipartite matching!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1FBE4-C3FC-FA5F-A842-699ABE2BF63C}"/>
              </a:ext>
            </a:extLst>
          </p:cNvPr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88F8C-84CB-6F72-D826-B81C7B3968C1}"/>
              </a:ext>
            </a:extLst>
          </p:cNvPr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FDB64-FB32-3AE7-F0D8-4EDD027C9D98}"/>
              </a:ext>
            </a:extLst>
          </p:cNvPr>
          <p:cNvGrpSpPr/>
          <p:nvPr/>
        </p:nvGrpSpPr>
        <p:grpSpPr>
          <a:xfrm>
            <a:off x="4916800" y="1775728"/>
            <a:ext cx="2988629" cy="4845861"/>
            <a:chOff x="4632124" y="1053974"/>
            <a:chExt cx="3497453" cy="56708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0234B7-4F6D-7237-2827-F5BB1BD9F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6EE2E0-FDBC-864A-9E69-79ADB57B35B4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E65561-AE18-1291-0D51-47B994A4D9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78193C-A31B-8167-5996-F050C5AC0ECA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C8BC3E-153C-E9E6-DDF5-28517811DB50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B78BA7-E59A-DAD3-ED4B-E7BE4DB343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D68058-B36E-C479-ADA7-4B21A9AAA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354EEB-E86C-207A-92F8-A794C46B2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1BE105-D9F8-906F-9C4E-ED896F377D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AAFEB82-6CBF-788C-B9CA-E6A86387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758" y="4130642"/>
              <a:ext cx="945213" cy="12602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2238A6B-6959-F325-0BF7-7D89A801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88199" y="2800573"/>
              <a:ext cx="804333" cy="12065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BD1A5D-F736-E10A-25D3-DC0A6B8A0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053974"/>
              <a:ext cx="1078424" cy="162302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BE9C9FA-5AAF-6737-27CD-F100AA1A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4115" y="5548524"/>
              <a:ext cx="952500" cy="1176336"/>
            </a:xfrm>
            <a:prstGeom prst="rect">
              <a:avLst/>
            </a:prstGeom>
          </p:spPr>
        </p:pic>
      </p:grpSp>
      <p:pic>
        <p:nvPicPr>
          <p:cNvPr id="36" name="Picture 2" descr="Brett Wortzman">
            <a:extLst>
              <a:ext uri="{FF2B5EF4-FFF2-40B4-BE49-F238E27FC236}">
                <a16:creationId xmlns:a16="http://schemas.microsoft.com/office/drawing/2014/main" id="{B4F4B8EE-5865-392C-AFBB-049C25BE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90" y="1854336"/>
            <a:ext cx="992187" cy="9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Portrait of Paul Beame">
            <a:extLst>
              <a:ext uri="{FF2B5EF4-FFF2-40B4-BE49-F238E27FC236}">
                <a16:creationId xmlns:a16="http://schemas.microsoft.com/office/drawing/2014/main" id="{2D44A4CF-3059-6636-60E8-3DE224A9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4" y="3149528"/>
            <a:ext cx="839773" cy="10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E5D5D9E8-57AD-3592-DC1F-DB7464BC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49" y="4519587"/>
            <a:ext cx="1121925" cy="9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EA5045D7-021B-B2FB-36EF-CD6E3F7F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69" y="5675034"/>
            <a:ext cx="1149351" cy="10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7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BF99-7024-691B-D33A-EEA12FFA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1105-6F49-D50B-6E9C-BD816457D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create a flow network</a:t>
            </a:r>
          </a:p>
          <a:p>
            <a:pPr lvl="1"/>
            <a:r>
              <a:rPr lang="en-US" dirty="0"/>
              <a:t>Add/remove any edges/nodes as needed (must be directed)</a:t>
            </a:r>
          </a:p>
          <a:p>
            <a:pPr lvl="1"/>
            <a:r>
              <a:rPr lang="en-US" dirty="0"/>
              <a:t>Identify a source/sink</a:t>
            </a:r>
          </a:p>
          <a:p>
            <a:pPr lvl="1"/>
            <a:r>
              <a:rPr lang="en-US" dirty="0"/>
              <a:t>Give capacities to each edge</a:t>
            </a:r>
          </a:p>
          <a:p>
            <a:pPr lvl="1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19CC21-E9B5-5345-4889-9BF4C8371224}"/>
              </a:ext>
            </a:extLst>
          </p:cNvPr>
          <p:cNvGrpSpPr/>
          <p:nvPr/>
        </p:nvGrpSpPr>
        <p:grpSpPr>
          <a:xfrm>
            <a:off x="7531744" y="2839892"/>
            <a:ext cx="3075622" cy="3472008"/>
            <a:chOff x="3805469" y="1775728"/>
            <a:chExt cx="4099960" cy="49751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890CA58-9D1F-CAC4-EBA8-C27DF2A2A31E}"/>
                </a:ext>
              </a:extLst>
            </p:cNvPr>
            <p:cNvGrpSpPr/>
            <p:nvPr/>
          </p:nvGrpSpPr>
          <p:grpSpPr>
            <a:xfrm>
              <a:off x="4916800" y="1775728"/>
              <a:ext cx="2988629" cy="4845861"/>
              <a:chOff x="4632124" y="1053974"/>
              <a:chExt cx="3497453" cy="56708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02929E6-BB15-6BA5-77A4-C98C0CD0F1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8825" y="1630676"/>
                <a:ext cx="2293428" cy="3283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45A1968-34CE-4473-AA29-A5D371731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1308" y="1745442"/>
                <a:ext cx="2466043" cy="435315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FEBA4EE-EBFD-FB20-816D-A88570F7C5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6457" y="1614210"/>
                <a:ext cx="2500894" cy="171565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E9E837D-98CC-2251-EB63-961B221C4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124" y="3337406"/>
                <a:ext cx="270364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CCDFACC-7AF4-F7E5-C0E0-A19177FA7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617" y="3362535"/>
                <a:ext cx="2421549" cy="12238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DA57F9-40BB-25DC-7517-7625B7FC5C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308" y="4794572"/>
                <a:ext cx="2634464" cy="4390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755BF37-4A63-CCC4-F971-D3D505626A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299" y="1745442"/>
                <a:ext cx="2376051" cy="302696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E764777-C22F-1572-BE79-BB2CC8994E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2124" y="3477778"/>
                <a:ext cx="2646597" cy="293668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56C7694-4DFA-49A2-B460-6663BF8F61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44257" y="1745442"/>
                <a:ext cx="2691515" cy="44843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DC6F003-A4BA-A94C-4BCF-90B93FB04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7758" y="4130642"/>
                <a:ext cx="945213" cy="126028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E4335C3-26BE-5D12-7556-D304ADAFC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88199" y="2800573"/>
                <a:ext cx="804333" cy="12065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0F5DBC9-CF2B-E41A-E49F-C001E209A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1153" y="1053974"/>
                <a:ext cx="1078424" cy="1623028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5BD5A50-7ECF-AA02-DCF0-440098C75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4115" y="5548524"/>
                <a:ext cx="952500" cy="1176336"/>
              </a:xfrm>
              <a:prstGeom prst="rect">
                <a:avLst/>
              </a:prstGeom>
            </p:spPr>
          </p:pic>
        </p:grpSp>
        <p:pic>
          <p:nvPicPr>
            <p:cNvPr id="36" name="Picture 2" descr="Brett Wortzman">
              <a:extLst>
                <a:ext uri="{FF2B5EF4-FFF2-40B4-BE49-F238E27FC236}">
                  <a16:creationId xmlns:a16="http://schemas.microsoft.com/office/drawing/2014/main" id="{0546D327-D5E3-FC6E-89A5-B7F07EC28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90" y="1854336"/>
              <a:ext cx="992187" cy="99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Portrait of Paul Beame">
              <a:extLst>
                <a:ext uri="{FF2B5EF4-FFF2-40B4-BE49-F238E27FC236}">
                  <a16:creationId xmlns:a16="http://schemas.microsoft.com/office/drawing/2014/main" id="{9E7DBD7B-A874-39E0-6DC8-B205C1F5B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24" y="3149528"/>
              <a:ext cx="839773" cy="104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B443C3A9-4251-3799-FC67-BA34A9B88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949" y="4519587"/>
              <a:ext cx="1121925" cy="90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>
              <a:extLst>
                <a:ext uri="{FF2B5EF4-FFF2-40B4-BE49-F238E27FC236}">
                  <a16:creationId xmlns:a16="http://schemas.microsoft.com/office/drawing/2014/main" id="{3D57DBD3-7F44-3775-FE82-D68D3440D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69" y="5675034"/>
              <a:ext cx="1149351" cy="107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300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51954</TotalTime>
  <Words>3441</Words>
  <Application>Microsoft Office PowerPoint</Application>
  <PresentationFormat>Widescreen</PresentationFormat>
  <Paragraphs>854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Cambria Math</vt:lpstr>
      <vt:lpstr>Office Theme</vt:lpstr>
      <vt:lpstr>CSE 421 Winter 2025 Lecture 18: Max Flow Applications</vt:lpstr>
      <vt:lpstr>Max Flow Algorithm Summary</vt:lpstr>
      <vt:lpstr>Today – Reductions and Max Flow</vt:lpstr>
      <vt:lpstr>Recall: Bipartite Graph</vt:lpstr>
      <vt:lpstr>Bipartite Matching</vt:lpstr>
      <vt:lpstr>Maximum Bipartite Matching</vt:lpstr>
      <vt:lpstr>Maximum Bipartite Matching</vt:lpstr>
      <vt:lpstr>Maximum Bipartite Matching</vt:lpstr>
      <vt:lpstr>Reducing to Max Flow</vt:lpstr>
      <vt:lpstr>Reducing to Max Flow</vt:lpstr>
      <vt:lpstr>Reducing to Max Flow</vt:lpstr>
      <vt:lpstr>Correctness</vt:lpstr>
      <vt:lpstr>Edge-Disjoint Paths</vt:lpstr>
      <vt:lpstr>Edge-Disjoint Paths – Example of size 2</vt:lpstr>
      <vt:lpstr>Edge-Disjoint Paths</vt:lpstr>
      <vt:lpstr>Edge-Disjoint Paths</vt:lpstr>
      <vt:lpstr>Vertex-Disjoint Paths</vt:lpstr>
      <vt:lpstr>Vertex-Disjoint Paths</vt:lpstr>
      <vt:lpstr>Vertex-Disjoint Paths</vt:lpstr>
      <vt:lpstr>Shift Scheduling</vt:lpstr>
      <vt:lpstr>Shift Scheduling problem</vt:lpstr>
      <vt:lpstr>Reducing to Max Flow</vt:lpstr>
      <vt:lpstr>Reducing to Max Flow</vt:lpstr>
      <vt:lpstr>Running Time</vt:lpstr>
      <vt:lpstr>Correctness</vt:lpstr>
      <vt:lpstr>Baseball Elimination</vt:lpstr>
      <vt:lpstr>Baseball Elmination</vt:lpstr>
      <vt:lpstr>Can The Ducks Win the Season?</vt:lpstr>
      <vt:lpstr>Constructing the flow network</vt:lpstr>
      <vt:lpstr>Correctness</vt:lpstr>
      <vt:lpstr>Circulation with Demands</vt:lpstr>
      <vt:lpstr>Circulation with Demands</vt:lpstr>
      <vt:lpstr>Circulation with Demands</vt:lpstr>
      <vt:lpstr>Circulation with Demands using Network Flow</vt:lpstr>
      <vt:lpstr>Circulation with Demands using Network Flow</vt:lpstr>
      <vt:lpstr>Circulation with Demands using Network Flow</vt:lpstr>
      <vt:lpstr>Circulation with Demands using Network Flow</vt:lpstr>
      <vt:lpstr>Circulation with Demands using Network Flow</vt:lpstr>
      <vt:lpstr>Some general ideas for using MaxFlow/MinCut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405</cp:revision>
  <cp:lastPrinted>2025-02-10T19:40:18Z</cp:lastPrinted>
  <dcterms:created xsi:type="dcterms:W3CDTF">2023-09-26T20:08:20Z</dcterms:created>
  <dcterms:modified xsi:type="dcterms:W3CDTF">2025-02-21T20:02:14Z</dcterms:modified>
</cp:coreProperties>
</file>