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595" r:id="rId3"/>
    <p:sldId id="598" r:id="rId4"/>
    <p:sldId id="645" r:id="rId5"/>
    <p:sldId id="593" r:id="rId6"/>
    <p:sldId id="594" r:id="rId7"/>
    <p:sldId id="608" r:id="rId8"/>
    <p:sldId id="646" r:id="rId9"/>
    <p:sldId id="601" r:id="rId10"/>
    <p:sldId id="602" r:id="rId11"/>
    <p:sldId id="603" r:id="rId12"/>
    <p:sldId id="604" r:id="rId13"/>
    <p:sldId id="667" r:id="rId14"/>
    <p:sldId id="471" r:id="rId15"/>
    <p:sldId id="668" r:id="rId16"/>
    <p:sldId id="669" r:id="rId17"/>
    <p:sldId id="649" r:id="rId18"/>
    <p:sldId id="681" r:id="rId19"/>
    <p:sldId id="670" r:id="rId20"/>
    <p:sldId id="391" r:id="rId21"/>
    <p:sldId id="491" r:id="rId22"/>
    <p:sldId id="671" r:id="rId23"/>
    <p:sldId id="679" r:id="rId24"/>
    <p:sldId id="680" r:id="rId25"/>
    <p:sldId id="672" r:id="rId26"/>
    <p:sldId id="674" r:id="rId27"/>
    <p:sldId id="677" r:id="rId28"/>
    <p:sldId id="678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2CC"/>
    <a:srgbClr val="FF7C80"/>
    <a:srgbClr val="FFD966"/>
    <a:srgbClr val="FF33CC"/>
    <a:srgbClr val="CCCCFF"/>
    <a:srgbClr val="CC99FF"/>
    <a:srgbClr val="FF7575"/>
    <a:srgbClr val="BC3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29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id="{9BE7A182-7545-4B16-BE3F-1189546FA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27050"/>
            <a:ext cx="4676775" cy="2632075"/>
          </a:xfrm>
          <a:ln/>
        </p:spPr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D438A452-4D8D-4A81-B5EF-51A6EB197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21" tIns="45711" rIns="91421" bIns="45711"/>
          <a:lstStyle/>
          <a:p>
            <a:r>
              <a:rPr lang="en-US" altLang="en-US"/>
              <a:t>source = where material originates, sink = where material goes.</a:t>
            </a:r>
          </a:p>
          <a:p>
            <a:r>
              <a:rPr lang="en-US" altLang="en-US"/>
              <a:t>We use cut to mean s-t cut.</a:t>
            </a:r>
          </a:p>
        </p:txBody>
      </p:sp>
    </p:spTree>
    <p:extLst>
      <p:ext uri="{BB962C8B-B14F-4D97-AF65-F5344CB8AC3E}">
        <p14:creationId xmlns:p14="http://schemas.microsoft.com/office/powerpoint/2010/main" val="634908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id="{9BE7A182-7545-4B16-BE3F-1189546FA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27050"/>
            <a:ext cx="4676775" cy="2632075"/>
          </a:xfrm>
          <a:ln/>
        </p:spPr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D438A452-4D8D-4A81-B5EF-51A6EB197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21" tIns="45711" rIns="91421" bIns="45711"/>
          <a:lstStyle/>
          <a:p>
            <a:r>
              <a:rPr lang="en-US" altLang="en-US"/>
              <a:t>source = where material originates, sink = where material goes.</a:t>
            </a:r>
          </a:p>
          <a:p>
            <a:r>
              <a:rPr lang="en-US" altLang="en-US"/>
              <a:t>We use cut to mean s-t cut.</a:t>
            </a:r>
          </a:p>
        </p:txBody>
      </p:sp>
    </p:spTree>
    <p:extLst>
      <p:ext uri="{BB962C8B-B14F-4D97-AF65-F5344CB8AC3E}">
        <p14:creationId xmlns:p14="http://schemas.microsoft.com/office/powerpoint/2010/main" val="3617091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D65F754D-FA43-4000-B582-8E86D1CB7D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FBDAC94E-8571-4884-8331-C11B4ECE0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588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D65F754D-FA43-4000-B582-8E86D1CB7D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FBDAC94E-8571-4884-8331-C11B4ECE0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842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D65F754D-FA43-4000-B582-8E86D1CB7D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FBDAC94E-8571-4884-8331-C11B4ECE0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575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D65F754D-FA43-4000-B582-8E86D1CB7D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FBDAC94E-8571-4884-8331-C11B4ECE0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192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D65F754D-FA43-4000-B582-8E86D1CB7D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FBDAC94E-8571-4884-8331-C11B4ECE0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923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98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7C9975-11BC-4946-997A-029E4092EAF9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46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>
            <a:extLst>
              <a:ext uri="{FF2B5EF4-FFF2-40B4-BE49-F238E27FC236}">
                <a16:creationId xmlns:a16="http://schemas.microsoft.com/office/drawing/2014/main" id="{85A0A908-E00B-496D-9B74-AE3ABEA7573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93603" name="Rectangle 3">
            <a:extLst>
              <a:ext uri="{FF2B5EF4-FFF2-40B4-BE49-F238E27FC236}">
                <a16:creationId xmlns:a16="http://schemas.microsoft.com/office/drawing/2014/main" id="{CF94E57A-4CAF-4D10-8EC0-E30C3B3F0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138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58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id="{9BE7A182-7545-4B16-BE3F-1189546FA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27050"/>
            <a:ext cx="4676775" cy="2632075"/>
          </a:xfrm>
          <a:ln/>
        </p:spPr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D438A452-4D8D-4A81-B5EF-51A6EB197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21" tIns="45711" rIns="91421" bIns="45711"/>
          <a:lstStyle/>
          <a:p>
            <a:r>
              <a:rPr lang="en-US" altLang="en-US"/>
              <a:t>source = where material originates, sink = where material goes.</a:t>
            </a:r>
          </a:p>
          <a:p>
            <a:r>
              <a:rPr lang="en-US" altLang="en-US"/>
              <a:t>We use cut to mean s-t cut.</a:t>
            </a:r>
          </a:p>
        </p:txBody>
      </p:sp>
    </p:spTree>
    <p:extLst>
      <p:ext uri="{BB962C8B-B14F-4D97-AF65-F5344CB8AC3E}">
        <p14:creationId xmlns:p14="http://schemas.microsoft.com/office/powerpoint/2010/main" val="3574466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020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BFDBA7-6DBD-42BA-A505-F2B69F4CBA60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446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C1BD8C-48F5-4AD5-A1B1-76583C81F6DC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023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F28775-2771-4069-8D87-1DC51A16C4C3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64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88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05F49-4F49-4021-9151-0DF9D4A161AB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88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>
            <a:extLst>
              <a:ext uri="{FF2B5EF4-FFF2-40B4-BE49-F238E27FC236}">
                <a16:creationId xmlns:a16="http://schemas.microsoft.com/office/drawing/2014/main" id="{F75FCF5F-B747-48F2-9DF6-D9C8385B139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85411" name="Rectangle 3">
            <a:extLst>
              <a:ext uri="{FF2B5EF4-FFF2-40B4-BE49-F238E27FC236}">
                <a16:creationId xmlns:a16="http://schemas.microsoft.com/office/drawing/2014/main" id="{520737B6-335A-4033-BD60-C4A9FECA1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20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id="{9BE7A182-7545-4B16-BE3F-1189546FA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27050"/>
            <a:ext cx="4676775" cy="2632075"/>
          </a:xfrm>
          <a:ln/>
        </p:spPr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D438A452-4D8D-4A81-B5EF-51A6EB197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21" tIns="45711" rIns="91421" bIns="45711"/>
          <a:lstStyle/>
          <a:p>
            <a:r>
              <a:rPr lang="en-US" altLang="en-US"/>
              <a:t>source = where material originates, sink = where material goes.</a:t>
            </a:r>
          </a:p>
          <a:p>
            <a:r>
              <a:rPr lang="en-US" altLang="en-US"/>
              <a:t>We use cut to mean s-t cut.</a:t>
            </a:r>
          </a:p>
        </p:txBody>
      </p:sp>
    </p:spTree>
    <p:extLst>
      <p:ext uri="{BB962C8B-B14F-4D97-AF65-F5344CB8AC3E}">
        <p14:creationId xmlns:p14="http://schemas.microsoft.com/office/powerpoint/2010/main" val="301255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id="{9BE7A182-7545-4B16-BE3F-1189546FA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27050"/>
            <a:ext cx="4676775" cy="2632075"/>
          </a:xfrm>
          <a:ln/>
        </p:spPr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D438A452-4D8D-4A81-B5EF-51A6EB197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21" tIns="45711" rIns="91421" bIns="45711"/>
          <a:lstStyle/>
          <a:p>
            <a:r>
              <a:rPr lang="en-US" altLang="en-US"/>
              <a:t>source = where material originates, sink = where material goes.</a:t>
            </a:r>
          </a:p>
          <a:p>
            <a:r>
              <a:rPr lang="en-US" altLang="en-US"/>
              <a:t>We use cut to mean s-t cut.</a:t>
            </a:r>
          </a:p>
        </p:txBody>
      </p:sp>
    </p:spTree>
    <p:extLst>
      <p:ext uri="{BB962C8B-B14F-4D97-AF65-F5344CB8AC3E}">
        <p14:creationId xmlns:p14="http://schemas.microsoft.com/office/powerpoint/2010/main" val="358243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9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id="{9BE7A182-7545-4B16-BE3F-1189546FA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27050"/>
            <a:ext cx="4676775" cy="2632075"/>
          </a:xfrm>
          <a:ln/>
        </p:spPr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D438A452-4D8D-4A81-B5EF-51A6EB197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21" tIns="45711" rIns="91421" bIns="45711"/>
          <a:lstStyle/>
          <a:p>
            <a:r>
              <a:rPr lang="en-US" altLang="en-US"/>
              <a:t>source = where material originates, sink = where material goes.</a:t>
            </a:r>
          </a:p>
          <a:p>
            <a:r>
              <a:rPr lang="en-US" altLang="en-US"/>
              <a:t>We use cut to mean s-t cut.</a:t>
            </a:r>
          </a:p>
        </p:txBody>
      </p:sp>
    </p:spTree>
    <p:extLst>
      <p:ext uri="{BB962C8B-B14F-4D97-AF65-F5344CB8AC3E}">
        <p14:creationId xmlns:p14="http://schemas.microsoft.com/office/powerpoint/2010/main" val="416598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id="{9BE7A182-7545-4B16-BE3F-1189546FA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27050"/>
            <a:ext cx="4676775" cy="2632075"/>
          </a:xfrm>
          <a:ln/>
        </p:spPr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D438A452-4D8D-4A81-B5EF-51A6EB197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21" tIns="45711" rIns="91421" bIns="45711"/>
          <a:lstStyle/>
          <a:p>
            <a:r>
              <a:rPr lang="en-US" altLang="en-US"/>
              <a:t>source = where material originates, sink = where material goes.</a:t>
            </a:r>
          </a:p>
          <a:p>
            <a:r>
              <a:rPr lang="en-US" altLang="en-US"/>
              <a:t>We use cut to mean s-t cut.</a:t>
            </a:r>
          </a:p>
        </p:txBody>
      </p:sp>
    </p:spTree>
    <p:extLst>
      <p:ext uri="{BB962C8B-B14F-4D97-AF65-F5344CB8AC3E}">
        <p14:creationId xmlns:p14="http://schemas.microsoft.com/office/powerpoint/2010/main" val="19901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id="{9BE7A182-7545-4B16-BE3F-1189546FA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27050"/>
            <a:ext cx="4676775" cy="2632075"/>
          </a:xfrm>
          <a:ln/>
        </p:spPr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D438A452-4D8D-4A81-B5EF-51A6EB197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21" tIns="45711" rIns="91421" bIns="45711"/>
          <a:lstStyle/>
          <a:p>
            <a:r>
              <a:rPr lang="en-US" altLang="en-US"/>
              <a:t>source = where material originates, sink = where material goes.</a:t>
            </a:r>
          </a:p>
          <a:p>
            <a:r>
              <a:rPr lang="en-US" altLang="en-US"/>
              <a:t>We use cut to mean s-t cut.</a:t>
            </a:r>
          </a:p>
        </p:txBody>
      </p:sp>
    </p:spTree>
    <p:extLst>
      <p:ext uri="{BB962C8B-B14F-4D97-AF65-F5344CB8AC3E}">
        <p14:creationId xmlns:p14="http://schemas.microsoft.com/office/powerpoint/2010/main" val="315088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5" Type="http://schemas.openxmlformats.org/officeDocument/2006/relationships/image" Target="../media/image55.png"/><Relationship Id="rId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61.png"/><Relationship Id="rId3" Type="http://schemas.openxmlformats.org/officeDocument/2006/relationships/image" Target="../media/image90.png"/><Relationship Id="rId7" Type="http://schemas.openxmlformats.org/officeDocument/2006/relationships/image" Target="../media/image200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0.png"/><Relationship Id="rId11" Type="http://schemas.openxmlformats.org/officeDocument/2006/relationships/image" Target="../media/image59.png"/><Relationship Id="rId5" Type="http://schemas.openxmlformats.org/officeDocument/2006/relationships/image" Target="../media/image180.png"/><Relationship Id="rId15" Type="http://schemas.openxmlformats.org/officeDocument/2006/relationships/image" Target="../media/image280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17:</a:t>
            </a:r>
            <a:br>
              <a:rPr lang="en-US" dirty="0"/>
            </a:br>
            <a:r>
              <a:rPr lang="en-US" dirty="0"/>
              <a:t>Max Flow Running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294925"/>
                <a:ext cx="10811510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Flow Value Lemma: </a:t>
                </a:r>
                <a:r>
                  <a:rPr lang="en-US" alt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800" dirty="0"/>
                  <a:t> be any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800" dirty="0"/>
                  <a:t> flow and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be any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800" dirty="0"/>
                  <a:t> cut.        	The net value of the flow sent across the cut equals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:</a:t>
                </a:r>
              </a:p>
              <a:p>
                <a:pPr marL="0" indent="0">
                  <a:buNone/>
                </a:pPr>
                <a:endParaRPr lang="en-US" altLang="en-US" sz="2800" dirty="0"/>
              </a:p>
              <a:p>
                <a:pPr marL="0" indent="0">
                  <a:buNone/>
                </a:pPr>
                <a:endParaRPr lang="en-US" altLang="en-US" sz="2800" dirty="0"/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Proof:</a:t>
                </a:r>
                <a:r>
                  <a:rPr lang="en-US" altLang="en-US" sz="2800" dirty="0"/>
                  <a:t> </a:t>
                </a:r>
              </a:p>
            </p:txBody>
          </p:sp>
        </mc:Choice>
        <mc:Fallback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294925"/>
                <a:ext cx="10811510" cy="5200045"/>
              </a:xfrm>
              <a:blipFill>
                <a:blip r:embed="rId3"/>
                <a:stretch>
                  <a:fillRect l="-1127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8682F2DF-919C-413D-9B59-A40AF3ACD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2C5CE-5F29-4369-A268-DF953E3BBA7B}" type="slidenum">
              <a:rPr lang="en-US" altLang="en-US"/>
              <a:pPr/>
              <a:t>10</a:t>
            </a:fld>
            <a:endParaRPr lang="en-US" altLang="en-US" sz="1400"/>
          </a:p>
        </p:txBody>
      </p:sp>
      <p:sp>
        <p:nvSpPr>
          <p:cNvPr id="710659" name="Rectangle 3">
            <a:extLst>
              <a:ext uri="{FF2B5EF4-FFF2-40B4-BE49-F238E27FC236}">
                <a16:creationId xmlns:a16="http://schemas.microsoft.com/office/drawing/2014/main" id="{5F4FD653-3E81-4970-A885-9A04BFB6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Flow Value Lemma – Proof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B90699-DC14-4F48-A7B4-25570129AB3A}"/>
                  </a:ext>
                </a:extLst>
              </p:cNvPr>
              <p:cNvSpPr txBox="1"/>
              <p:nvPr/>
            </p:nvSpPr>
            <p:spPr>
              <a:xfrm>
                <a:off x="3705855" y="2177219"/>
                <a:ext cx="4736746" cy="9885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400" b="0" i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into</m:t>
                              </m:r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/>
                            <m:e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B90699-DC14-4F48-A7B4-25570129A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855" y="2177219"/>
                <a:ext cx="4736746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8656ADE-959B-411B-8ED8-0404D350E340}"/>
                  </a:ext>
                </a:extLst>
              </p:cNvPr>
              <p:cNvSpPr txBox="1"/>
              <p:nvPr/>
            </p:nvSpPr>
            <p:spPr>
              <a:xfrm>
                <a:off x="2069563" y="3342000"/>
                <a:ext cx="8679107" cy="2716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lang="en-US" sz="2000" b="1" i="1" dirty="0">
                  <a:solidFill>
                    <a:srgbClr val="0066CC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/>
                        <m:e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</m:e>
                      </m:nary>
                      <m:r>
                        <a:rPr lang="en-US" sz="2000" b="1" i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into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/>
                        <m:e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</m:e>
                      </m:nary>
                      <m:r>
                        <a:rPr lang="en-US" sz="2000" b="1" i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en-US" sz="20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out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/>
                                <m:e>
                                  <m:r>
                                    <a:rPr lang="en-US" sz="20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0066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66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</m:d>
                                  <m:r>
                                    <a:rPr lang="en-US" sz="20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b="1" i="1">
                                          <a:solidFill>
                                            <a:srgbClr val="0066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66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66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into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66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66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66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solidFill>
                                                <a:srgbClr val="0066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0066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rgbClr val="0066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into</m:t>
                              </m:r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/>
                            <m:e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d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rgbClr val="0066CC"/>
                  </a:solidFill>
                </a:endParaRPr>
              </a:p>
              <a:p>
                <a:endParaRPr lang="en-US" b="1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8656ADE-959B-411B-8ED8-0404D350E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563" y="3342000"/>
                <a:ext cx="8679107" cy="27169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F4621AB-DEC2-4C6F-B02B-D4B9F7C07C87}"/>
              </a:ext>
            </a:extLst>
          </p:cNvPr>
          <p:cNvGrpSpPr/>
          <p:nvPr/>
        </p:nvGrpSpPr>
        <p:grpSpPr>
          <a:xfrm>
            <a:off x="5209953" y="3521764"/>
            <a:ext cx="4154857" cy="830659"/>
            <a:chOff x="5209953" y="3177815"/>
            <a:chExt cx="4154857" cy="8306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B4975D5-90B6-4709-98E8-23788741705D}"/>
                    </a:ext>
                  </a:extLst>
                </p:cNvPr>
                <p:cNvSpPr txBox="1"/>
                <p:nvPr/>
              </p:nvSpPr>
              <p:spPr>
                <a:xfrm>
                  <a:off x="5324986" y="3177815"/>
                  <a:ext cx="4039824" cy="369332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dirty="0"/>
                    <a:t>.  </a:t>
                  </a:r>
                  <a:r>
                    <a:rPr lang="en-US" dirty="0">
                      <a:solidFill>
                        <a:srgbClr val="C00000"/>
                      </a:solidFill>
                    </a:rPr>
                    <a:t>No edges into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rgbClr val="C00000"/>
                      </a:solidFill>
                    </a:rPr>
                    <a:t>since it is a source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B4975D5-90B6-4709-98E8-2378874170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986" y="3177815"/>
                  <a:ext cx="403982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4545" b="-18182"/>
                  </a:stretch>
                </a:blipFill>
                <a:ln w="2857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888F90F-728D-4342-A6A1-060791B372BD}"/>
                </a:ext>
              </a:extLst>
            </p:cNvPr>
            <p:cNvCxnSpPr/>
            <p:nvPr/>
          </p:nvCxnSpPr>
          <p:spPr bwMode="auto">
            <a:xfrm flipH="1">
              <a:off x="5209953" y="3550998"/>
              <a:ext cx="116959" cy="457476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B7A2AA2-7382-4D25-B56E-36063364D67C}"/>
              </a:ext>
            </a:extLst>
          </p:cNvPr>
          <p:cNvGrpSpPr/>
          <p:nvPr/>
        </p:nvGrpSpPr>
        <p:grpSpPr>
          <a:xfrm>
            <a:off x="7054591" y="5106843"/>
            <a:ext cx="2724464" cy="831328"/>
            <a:chOff x="5324986" y="2715819"/>
            <a:chExt cx="2724464" cy="831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7A1FB19-EC56-41AD-B889-BA289DF0EFCD}"/>
                    </a:ext>
                  </a:extLst>
                </p:cNvPr>
                <p:cNvSpPr txBox="1"/>
                <p:nvPr/>
              </p:nvSpPr>
              <p:spPr>
                <a:xfrm>
                  <a:off x="5324986" y="3177815"/>
                  <a:ext cx="2724464" cy="369332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rgbClr val="C00000"/>
                      </a:solidFill>
                    </a:rPr>
                    <a:t>by flow conservation. 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7A1FB19-EC56-41AD-B889-BA289DF0E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986" y="3177815"/>
                  <a:ext cx="272446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4545" r="-221" b="-18182"/>
                  </a:stretch>
                </a:blipFill>
                <a:ln w="2857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07CC35C-566C-47EA-ADA1-7388EB33F7FF}"/>
                </a:ext>
              </a:extLst>
            </p:cNvPr>
            <p:cNvCxnSpPr/>
            <p:nvPr/>
          </p:nvCxnSpPr>
          <p:spPr bwMode="auto">
            <a:xfrm flipH="1" flipV="1">
              <a:off x="6758473" y="2715819"/>
              <a:ext cx="1" cy="461996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459E5FC-2072-4963-8C7B-3D50F9D4D4C1}"/>
              </a:ext>
            </a:extLst>
          </p:cNvPr>
          <p:cNvGrpSpPr/>
          <p:nvPr/>
        </p:nvGrpSpPr>
        <p:grpSpPr>
          <a:xfrm>
            <a:off x="954332" y="5522507"/>
            <a:ext cx="4564198" cy="707382"/>
            <a:chOff x="5425140" y="2715819"/>
            <a:chExt cx="4564198" cy="707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956EEAB-4192-44D6-9E79-5FCCD1F13193}"/>
                    </a:ext>
                  </a:extLst>
                </p:cNvPr>
                <p:cNvSpPr txBox="1"/>
                <p:nvPr/>
              </p:nvSpPr>
              <p:spPr>
                <a:xfrm>
                  <a:off x="5425140" y="3053869"/>
                  <a:ext cx="4564198" cy="369332"/>
                </a:xfrm>
                <a:prstGeom prst="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</a:rPr>
                    <a:t>Contributions from internal edges of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 cancel. 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956EEAB-4192-44D6-9E79-5FCCD1F13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5140" y="3053869"/>
                  <a:ext cx="456419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30" t="-6061" b="-18182"/>
                  </a:stretch>
                </a:blipFill>
                <a:ln w="2857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1B70B6E-5750-4F94-B688-B10C7F2A22E5}"/>
                </a:ext>
              </a:extLst>
            </p:cNvPr>
            <p:cNvCxnSpPr/>
            <p:nvPr/>
          </p:nvCxnSpPr>
          <p:spPr bwMode="auto">
            <a:xfrm flipV="1">
              <a:off x="6883753" y="2715819"/>
              <a:ext cx="277470" cy="318475"/>
            </a:xfrm>
            <a:prstGeom prst="straightConnector1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3213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10F50DA-0750-4263-9B79-38F4626A6DBD}"/>
              </a:ext>
            </a:extLst>
          </p:cNvPr>
          <p:cNvSpPr/>
          <p:nvPr/>
        </p:nvSpPr>
        <p:spPr bwMode="auto">
          <a:xfrm>
            <a:off x="4104167" y="4128710"/>
            <a:ext cx="5425657" cy="2227394"/>
          </a:xfrm>
          <a:custGeom>
            <a:avLst/>
            <a:gdLst>
              <a:gd name="connsiteX0" fmla="*/ 31470 w 6228837"/>
              <a:gd name="connsiteY0" fmla="*/ 469433 h 2227394"/>
              <a:gd name="connsiteX1" fmla="*/ 414242 w 6228837"/>
              <a:gd name="connsiteY1" fmla="*/ 1203079 h 2227394"/>
              <a:gd name="connsiteX2" fmla="*/ 1371172 w 6228837"/>
              <a:gd name="connsiteY2" fmla="*/ 1755972 h 2227394"/>
              <a:gd name="connsiteX3" fmla="*/ 2434428 w 6228837"/>
              <a:gd name="connsiteY3" fmla="*/ 2170642 h 2227394"/>
              <a:gd name="connsiteX4" fmla="*/ 3444521 w 6228837"/>
              <a:gd name="connsiteY4" fmla="*/ 2202540 h 2227394"/>
              <a:gd name="connsiteX5" fmla="*/ 5687991 w 6228837"/>
              <a:gd name="connsiteY5" fmla="*/ 2202540 h 2227394"/>
              <a:gd name="connsiteX6" fmla="*/ 6187721 w 6228837"/>
              <a:gd name="connsiteY6" fmla="*/ 1883563 h 2227394"/>
              <a:gd name="connsiteX7" fmla="*/ 4922447 w 6228837"/>
              <a:gd name="connsiteY7" fmla="*/ 1309405 h 2227394"/>
              <a:gd name="connsiteX8" fmla="*/ 3391358 w 6228837"/>
              <a:gd name="connsiteY8" fmla="*/ 480065 h 2227394"/>
              <a:gd name="connsiteX9" fmla="*/ 2413163 w 6228837"/>
              <a:gd name="connsiteY9" fmla="*/ 161089 h 2227394"/>
              <a:gd name="connsiteX10" fmla="*/ 1179786 w 6228837"/>
              <a:gd name="connsiteY10" fmla="*/ 12233 h 2227394"/>
              <a:gd name="connsiteX11" fmla="*/ 31470 w 6228837"/>
              <a:gd name="connsiteY11" fmla="*/ 469433 h 222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8837" h="2227394">
                <a:moveTo>
                  <a:pt x="31470" y="469433"/>
                </a:moveTo>
                <a:cubicBezTo>
                  <a:pt x="-96121" y="667907"/>
                  <a:pt x="190958" y="988656"/>
                  <a:pt x="414242" y="1203079"/>
                </a:cubicBezTo>
                <a:cubicBezTo>
                  <a:pt x="637526" y="1417502"/>
                  <a:pt x="1034474" y="1594712"/>
                  <a:pt x="1371172" y="1755972"/>
                </a:cubicBezTo>
                <a:cubicBezTo>
                  <a:pt x="1707870" y="1917233"/>
                  <a:pt x="2088870" y="2096214"/>
                  <a:pt x="2434428" y="2170642"/>
                </a:cubicBezTo>
                <a:cubicBezTo>
                  <a:pt x="2779986" y="2245070"/>
                  <a:pt x="3444521" y="2202540"/>
                  <a:pt x="3444521" y="2202540"/>
                </a:cubicBezTo>
                <a:cubicBezTo>
                  <a:pt x="3986781" y="2207856"/>
                  <a:pt x="5230791" y="2255703"/>
                  <a:pt x="5687991" y="2202540"/>
                </a:cubicBezTo>
                <a:cubicBezTo>
                  <a:pt x="6145191" y="2149377"/>
                  <a:pt x="6315312" y="2032419"/>
                  <a:pt x="6187721" y="1883563"/>
                </a:cubicBezTo>
                <a:cubicBezTo>
                  <a:pt x="6060130" y="1734707"/>
                  <a:pt x="5388507" y="1543321"/>
                  <a:pt x="4922447" y="1309405"/>
                </a:cubicBezTo>
                <a:cubicBezTo>
                  <a:pt x="4456387" y="1075489"/>
                  <a:pt x="3809572" y="671451"/>
                  <a:pt x="3391358" y="480065"/>
                </a:cubicBezTo>
                <a:cubicBezTo>
                  <a:pt x="2973144" y="288679"/>
                  <a:pt x="2781758" y="239061"/>
                  <a:pt x="2413163" y="161089"/>
                </a:cubicBezTo>
                <a:cubicBezTo>
                  <a:pt x="2044568" y="83117"/>
                  <a:pt x="1576735" y="-39158"/>
                  <a:pt x="1179786" y="12233"/>
                </a:cubicBezTo>
                <a:cubicBezTo>
                  <a:pt x="782837" y="63624"/>
                  <a:pt x="159061" y="270959"/>
                  <a:pt x="31470" y="46943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ap="flat" cmpd="sng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70426"/>
                <a:ext cx="10811510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8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2800" b="1" u="sng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28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800" u="sng" dirty="0">
                    <a:solidFill>
                      <a:srgbClr val="695082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⇒</a:t>
                </a:r>
                <a:r>
                  <a:rPr lang="en-US" altLang="en-US" sz="28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 (</a:t>
                </a:r>
                <a:r>
                  <a:rPr lang="en-US" altLang="en-US" sz="2800" b="1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ii</a:t>
                </a:r>
                <a:r>
                  <a:rPr lang="en-US" altLang="en-US" sz="28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</a:t>
                </a:r>
                <a:endParaRPr lang="en-US" altLang="en-US" sz="2800" b="1" dirty="0">
                  <a:solidFill>
                    <a:srgbClr val="695082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Weak Duality: </a:t>
                </a:r>
                <a:r>
                  <a:rPr lang="en-US" alt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800" dirty="0"/>
                  <a:t> be any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800" dirty="0"/>
                  <a:t> flow and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be any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800" dirty="0"/>
                  <a:t> cut.  The value of the flow is at most the capacity of the cut;  i.e.,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:</a:t>
                </a:r>
              </a:p>
            </p:txBody>
          </p:sp>
        </mc:Choice>
        <mc:Fallback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70426"/>
                <a:ext cx="10811510" cy="5200045"/>
              </a:xfrm>
              <a:blipFill>
                <a:blip r:embed="rId3"/>
                <a:stretch>
                  <a:fillRect l="-1127" t="-2345" r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8682F2DF-919C-413D-9B59-A40AF3ACD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2C5CE-5F29-4369-A268-DF953E3BBA7B}" type="slidenum">
              <a:rPr lang="en-US" altLang="en-US"/>
              <a:pPr/>
              <a:t>11</a:t>
            </a:fld>
            <a:endParaRPr lang="en-US" altLang="en-US" sz="1400"/>
          </a:p>
        </p:txBody>
      </p:sp>
      <p:sp>
        <p:nvSpPr>
          <p:cNvPr id="710659" name="Rectangle 3">
            <a:extLst>
              <a:ext uri="{FF2B5EF4-FFF2-40B4-BE49-F238E27FC236}">
                <a16:creationId xmlns:a16="http://schemas.microsoft.com/office/drawing/2014/main" id="{5F4FD653-3E81-4970-A885-9A04BFB6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Weak Duality - Idea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886C7A-5F8C-4D5A-B1FC-3D24401D8DE7}"/>
              </a:ext>
            </a:extLst>
          </p:cNvPr>
          <p:cNvGrpSpPr/>
          <p:nvPr/>
        </p:nvGrpSpPr>
        <p:grpSpPr>
          <a:xfrm>
            <a:off x="4395659" y="3183197"/>
            <a:ext cx="6599476" cy="3137327"/>
            <a:chOff x="4395659" y="2923138"/>
            <a:chExt cx="6599476" cy="3137327"/>
          </a:xfrm>
        </p:grpSpPr>
        <p:cxnSp>
          <p:nvCxnSpPr>
            <p:cNvPr id="51" name="AutoShape 68">
              <a:extLst>
                <a:ext uri="{FF2B5EF4-FFF2-40B4-BE49-F238E27FC236}">
                  <a16:creationId xmlns:a16="http://schemas.microsoft.com/office/drawing/2014/main" id="{CAB3C207-5366-428C-872E-7F5DDD5A8A0A}"/>
                </a:ext>
              </a:extLst>
            </p:cNvPr>
            <p:cNvCxnSpPr>
              <a:cxnSpLocks noChangeShapeType="1"/>
              <a:stCxn id="710721" idx="1"/>
              <a:endCxn id="710708" idx="5"/>
            </p:cNvCxnSpPr>
            <p:nvPr/>
          </p:nvCxnSpPr>
          <p:spPr bwMode="auto">
            <a:xfrm flipH="1" flipV="1">
              <a:off x="6575184" y="4634480"/>
              <a:ext cx="2273571" cy="1129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06" name="Oval 50">
              <a:extLst>
                <a:ext uri="{FF2B5EF4-FFF2-40B4-BE49-F238E27FC236}">
                  <a16:creationId xmlns:a16="http://schemas.microsoft.com/office/drawing/2014/main" id="{5EDB66B3-A335-46A8-B0A4-E18E804596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565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710707" name="Oval 51">
              <a:extLst>
                <a:ext uri="{FF2B5EF4-FFF2-40B4-BE49-F238E27FC236}">
                  <a16:creationId xmlns:a16="http://schemas.microsoft.com/office/drawing/2014/main" id="{C791F0FD-59F6-4EAA-9A7F-5FEB226AA9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a</a:t>
              </a:r>
            </a:p>
          </p:txBody>
        </p:sp>
        <p:sp>
          <p:nvSpPr>
            <p:cNvPr id="710708" name="Oval 52">
              <a:extLst>
                <a:ext uri="{FF2B5EF4-FFF2-40B4-BE49-F238E27FC236}">
                  <a16:creationId xmlns:a16="http://schemas.microsoft.com/office/drawing/2014/main" id="{7433E6CD-DBA9-4397-BB73-2328DC47DB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b</a:t>
              </a:r>
            </a:p>
          </p:txBody>
        </p:sp>
        <p:sp>
          <p:nvSpPr>
            <p:cNvPr id="710709" name="Oval 53">
              <a:extLst>
                <a:ext uri="{FF2B5EF4-FFF2-40B4-BE49-F238E27FC236}">
                  <a16:creationId xmlns:a16="http://schemas.microsoft.com/office/drawing/2014/main" id="{DB0B1551-4016-4996-9CB3-8D6736D27F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c</a:t>
              </a:r>
            </a:p>
          </p:txBody>
        </p:sp>
        <p:cxnSp>
          <p:nvCxnSpPr>
            <p:cNvPr id="710710" name="AutoShape 54">
              <a:extLst>
                <a:ext uri="{FF2B5EF4-FFF2-40B4-BE49-F238E27FC236}">
                  <a16:creationId xmlns:a16="http://schemas.microsoft.com/office/drawing/2014/main" id="{3963BDDA-EEB2-4C16-A1BE-D107140B66AB}"/>
                </a:ext>
              </a:extLst>
            </p:cNvPr>
            <p:cNvCxnSpPr>
              <a:cxnSpLocks noChangeShapeType="1"/>
              <a:stCxn id="710706" idx="7"/>
              <a:endCxn id="710707" idx="3"/>
            </p:cNvCxnSpPr>
            <p:nvPr/>
          </p:nvCxnSpPr>
          <p:spPr bwMode="auto">
            <a:xfrm flipV="1">
              <a:off x="4691944" y="3223173"/>
              <a:ext cx="1637789" cy="1164304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1" name="AutoShape 55">
              <a:extLst>
                <a:ext uri="{FF2B5EF4-FFF2-40B4-BE49-F238E27FC236}">
                  <a16:creationId xmlns:a16="http://schemas.microsoft.com/office/drawing/2014/main" id="{500797BD-7630-4137-AC5D-99C13711BAB5}"/>
                </a:ext>
              </a:extLst>
            </p:cNvPr>
            <p:cNvCxnSpPr>
              <a:cxnSpLocks noChangeShapeType="1"/>
              <a:stCxn id="710706" idx="6"/>
              <a:endCxn id="710708" idx="2"/>
            </p:cNvCxnSpPr>
            <p:nvPr/>
          </p:nvCxnSpPr>
          <p:spPr bwMode="auto">
            <a:xfrm>
              <a:off x="4742778" y="4510979"/>
              <a:ext cx="1536121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2" name="AutoShape 56">
              <a:extLst>
                <a:ext uri="{FF2B5EF4-FFF2-40B4-BE49-F238E27FC236}">
                  <a16:creationId xmlns:a16="http://schemas.microsoft.com/office/drawing/2014/main" id="{04F6A8EE-5010-42E5-9B2F-E956649EB9DD}"/>
                </a:ext>
              </a:extLst>
            </p:cNvPr>
            <p:cNvCxnSpPr>
              <a:cxnSpLocks noChangeShapeType="1"/>
              <a:stCxn id="710706" idx="5"/>
              <a:endCxn id="710709" idx="1"/>
            </p:cNvCxnSpPr>
            <p:nvPr/>
          </p:nvCxnSpPr>
          <p:spPr bwMode="auto">
            <a:xfrm>
              <a:off x="4691944" y="4634480"/>
              <a:ext cx="1637789" cy="1129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3" name="AutoShape 57">
              <a:extLst>
                <a:ext uri="{FF2B5EF4-FFF2-40B4-BE49-F238E27FC236}">
                  <a16:creationId xmlns:a16="http://schemas.microsoft.com/office/drawing/2014/main" id="{CB5CA9F1-C5CC-4E55-8567-407127EDD6FD}"/>
                </a:ext>
              </a:extLst>
            </p:cNvPr>
            <p:cNvCxnSpPr>
              <a:cxnSpLocks noChangeShapeType="1"/>
              <a:stCxn id="710708" idx="6"/>
              <a:endCxn id="710720" idx="2"/>
            </p:cNvCxnSpPr>
            <p:nvPr/>
          </p:nvCxnSpPr>
          <p:spPr bwMode="auto">
            <a:xfrm>
              <a:off x="6626018" y="4510979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5" name="AutoShape 59">
              <a:extLst>
                <a:ext uri="{FF2B5EF4-FFF2-40B4-BE49-F238E27FC236}">
                  <a16:creationId xmlns:a16="http://schemas.microsoft.com/office/drawing/2014/main" id="{FF578E0C-BCE9-4BDC-BE4D-1C3233FE9069}"/>
                </a:ext>
              </a:extLst>
            </p:cNvPr>
            <p:cNvCxnSpPr>
              <a:cxnSpLocks noChangeShapeType="1"/>
              <a:stCxn id="710708" idx="4"/>
              <a:endCxn id="710709" idx="0"/>
            </p:cNvCxnSpPr>
            <p:nvPr/>
          </p:nvCxnSpPr>
          <p:spPr bwMode="auto">
            <a:xfrm>
              <a:off x="6452459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6" name="AutoShape 60">
              <a:extLst>
                <a:ext uri="{FF2B5EF4-FFF2-40B4-BE49-F238E27FC236}">
                  <a16:creationId xmlns:a16="http://schemas.microsoft.com/office/drawing/2014/main" id="{5D951401-EF5F-40F8-8FF8-28BC78F6A7BA}"/>
                </a:ext>
              </a:extLst>
            </p:cNvPr>
            <p:cNvCxnSpPr>
              <a:cxnSpLocks noChangeShapeType="1"/>
              <a:stCxn id="710707" idx="6"/>
              <a:endCxn id="710719" idx="2"/>
            </p:cNvCxnSpPr>
            <p:nvPr/>
          </p:nvCxnSpPr>
          <p:spPr bwMode="auto">
            <a:xfrm>
              <a:off x="6626018" y="3098894"/>
              <a:ext cx="2171903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7" name="AutoShape 61">
              <a:extLst>
                <a:ext uri="{FF2B5EF4-FFF2-40B4-BE49-F238E27FC236}">
                  <a16:creationId xmlns:a16="http://schemas.microsoft.com/office/drawing/2014/main" id="{A929A23E-9723-40FB-8B80-4463475544AE}"/>
                </a:ext>
              </a:extLst>
            </p:cNvPr>
            <p:cNvCxnSpPr>
              <a:cxnSpLocks noChangeShapeType="1"/>
              <a:stCxn id="710709" idx="6"/>
              <a:endCxn id="710721" idx="2"/>
            </p:cNvCxnSpPr>
            <p:nvPr/>
          </p:nvCxnSpPr>
          <p:spPr bwMode="auto">
            <a:xfrm>
              <a:off x="6626018" y="5886906"/>
              <a:ext cx="2171903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8" name="AutoShape 62">
              <a:extLst>
                <a:ext uri="{FF2B5EF4-FFF2-40B4-BE49-F238E27FC236}">
                  <a16:creationId xmlns:a16="http://schemas.microsoft.com/office/drawing/2014/main" id="{56B2200F-0095-48E8-A6B5-E08D3FED1F4F}"/>
                </a:ext>
              </a:extLst>
            </p:cNvPr>
            <p:cNvCxnSpPr>
              <a:cxnSpLocks noChangeShapeType="1"/>
              <a:stCxn id="710707" idx="4"/>
              <a:endCxn id="710708" idx="0"/>
            </p:cNvCxnSpPr>
            <p:nvPr/>
          </p:nvCxnSpPr>
          <p:spPr bwMode="auto">
            <a:xfrm>
              <a:off x="6452459" y="3274651"/>
              <a:ext cx="0" cy="106167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19" name="Oval 63">
              <a:extLst>
                <a:ext uri="{FF2B5EF4-FFF2-40B4-BE49-F238E27FC236}">
                  <a16:creationId xmlns:a16="http://schemas.microsoft.com/office/drawing/2014/main" id="{6D6CA7B8-81FA-4ECF-9EC2-0188554C97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d</a:t>
              </a:r>
            </a:p>
          </p:txBody>
        </p:sp>
        <p:sp>
          <p:nvSpPr>
            <p:cNvPr id="710720" name="Oval 64">
              <a:extLst>
                <a:ext uri="{FF2B5EF4-FFF2-40B4-BE49-F238E27FC236}">
                  <a16:creationId xmlns:a16="http://schemas.microsoft.com/office/drawing/2014/main" id="{5FADFF93-67BC-4F3C-BA9D-F45E800F68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e</a:t>
              </a:r>
            </a:p>
          </p:txBody>
        </p:sp>
        <p:sp>
          <p:nvSpPr>
            <p:cNvPr id="710721" name="Oval 65">
              <a:extLst>
                <a:ext uri="{FF2B5EF4-FFF2-40B4-BE49-F238E27FC236}">
                  <a16:creationId xmlns:a16="http://schemas.microsoft.com/office/drawing/2014/main" id="{5FF356EB-F06B-477C-AA8F-9ACC5EDE5A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f</a:t>
              </a:r>
            </a:p>
          </p:txBody>
        </p:sp>
        <p:cxnSp>
          <p:nvCxnSpPr>
            <p:cNvPr id="710722" name="AutoShape 66">
              <a:extLst>
                <a:ext uri="{FF2B5EF4-FFF2-40B4-BE49-F238E27FC236}">
                  <a16:creationId xmlns:a16="http://schemas.microsoft.com/office/drawing/2014/main" id="{6CAC5FAF-7C24-4B59-9E5B-970C57F85D75}"/>
                </a:ext>
              </a:extLst>
            </p:cNvPr>
            <p:cNvCxnSpPr>
              <a:cxnSpLocks noChangeShapeType="1"/>
              <a:stCxn id="710720" idx="4"/>
              <a:endCxn id="710721" idx="0"/>
            </p:cNvCxnSpPr>
            <p:nvPr/>
          </p:nvCxnSpPr>
          <p:spPr bwMode="auto">
            <a:xfrm>
              <a:off x="8971480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3" name="AutoShape 67">
              <a:extLst>
                <a:ext uri="{FF2B5EF4-FFF2-40B4-BE49-F238E27FC236}">
                  <a16:creationId xmlns:a16="http://schemas.microsoft.com/office/drawing/2014/main" id="{02A1F7FD-3A69-496D-A0C6-9E0B7498F083}"/>
                </a:ext>
              </a:extLst>
            </p:cNvPr>
            <p:cNvCxnSpPr>
              <a:cxnSpLocks noChangeShapeType="1"/>
              <a:stCxn id="710719" idx="4"/>
              <a:endCxn id="710720" idx="0"/>
            </p:cNvCxnSpPr>
            <p:nvPr/>
          </p:nvCxnSpPr>
          <p:spPr bwMode="auto">
            <a:xfrm>
              <a:off x="8971480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4" name="AutoShape 68">
              <a:extLst>
                <a:ext uri="{FF2B5EF4-FFF2-40B4-BE49-F238E27FC236}">
                  <a16:creationId xmlns:a16="http://schemas.microsoft.com/office/drawing/2014/main" id="{A59DDDAD-046C-41D6-AD72-EFD283E2916C}"/>
                </a:ext>
              </a:extLst>
            </p:cNvPr>
            <p:cNvCxnSpPr>
              <a:cxnSpLocks noChangeShapeType="1"/>
              <a:stCxn id="710707" idx="5"/>
              <a:endCxn id="710720" idx="1"/>
            </p:cNvCxnSpPr>
            <p:nvPr/>
          </p:nvCxnSpPr>
          <p:spPr bwMode="auto">
            <a:xfrm>
              <a:off x="6575184" y="3223173"/>
              <a:ext cx="2273571" cy="11643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5" name="Oval 69">
              <a:extLst>
                <a:ext uri="{FF2B5EF4-FFF2-40B4-BE49-F238E27FC236}">
                  <a16:creationId xmlns:a16="http://schemas.microsoft.com/office/drawing/2014/main" id="{5DBB04F5-4A14-4512-B3D9-38E2423065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48016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t</a:t>
              </a:r>
            </a:p>
          </p:txBody>
        </p:sp>
        <p:cxnSp>
          <p:nvCxnSpPr>
            <p:cNvPr id="710726" name="AutoShape 70">
              <a:extLst>
                <a:ext uri="{FF2B5EF4-FFF2-40B4-BE49-F238E27FC236}">
                  <a16:creationId xmlns:a16="http://schemas.microsoft.com/office/drawing/2014/main" id="{D1F58022-A270-4460-9379-D0A7FAF1B20E}"/>
                </a:ext>
              </a:extLst>
            </p:cNvPr>
            <p:cNvCxnSpPr>
              <a:cxnSpLocks noChangeShapeType="1"/>
              <a:stCxn id="710719" idx="6"/>
              <a:endCxn id="710725" idx="1"/>
            </p:cNvCxnSpPr>
            <p:nvPr/>
          </p:nvCxnSpPr>
          <p:spPr bwMode="auto">
            <a:xfrm>
              <a:off x="9145040" y="3098894"/>
              <a:ext cx="1553810" cy="128858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7" name="AutoShape 71">
              <a:extLst>
                <a:ext uri="{FF2B5EF4-FFF2-40B4-BE49-F238E27FC236}">
                  <a16:creationId xmlns:a16="http://schemas.microsoft.com/office/drawing/2014/main" id="{8009E4A0-472B-406A-AFD6-0553FE5CC77C}"/>
                </a:ext>
              </a:extLst>
            </p:cNvPr>
            <p:cNvCxnSpPr>
              <a:cxnSpLocks noChangeShapeType="1"/>
              <a:stCxn id="710720" idx="6"/>
              <a:endCxn id="710725" idx="2"/>
            </p:cNvCxnSpPr>
            <p:nvPr/>
          </p:nvCxnSpPr>
          <p:spPr bwMode="auto">
            <a:xfrm>
              <a:off x="9145040" y="4510979"/>
              <a:ext cx="150297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8" name="AutoShape 72">
              <a:extLst>
                <a:ext uri="{FF2B5EF4-FFF2-40B4-BE49-F238E27FC236}">
                  <a16:creationId xmlns:a16="http://schemas.microsoft.com/office/drawing/2014/main" id="{E5CB0D21-BAA0-4835-A49D-49FE212797CB}"/>
                </a:ext>
              </a:extLst>
            </p:cNvPr>
            <p:cNvCxnSpPr>
              <a:cxnSpLocks noChangeShapeType="1"/>
              <a:stCxn id="710721" idx="7"/>
              <a:endCxn id="710725" idx="4"/>
            </p:cNvCxnSpPr>
            <p:nvPr/>
          </p:nvCxnSpPr>
          <p:spPr bwMode="auto">
            <a:xfrm flipV="1">
              <a:off x="9094206" y="4685636"/>
              <a:ext cx="1727370" cy="1078544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9" name="Text Box 73">
              <a:extLst>
                <a:ext uri="{FF2B5EF4-FFF2-40B4-BE49-F238E27FC236}">
                  <a16:creationId xmlns:a16="http://schemas.microsoft.com/office/drawing/2014/main" id="{AAAB09A9-EC8D-4414-8817-65353064D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633" y="5112122"/>
              <a:ext cx="892815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30" name="Text Box 74">
              <a:extLst>
                <a:ext uri="{FF2B5EF4-FFF2-40B4-BE49-F238E27FC236}">
                  <a16:creationId xmlns:a16="http://schemas.microsoft.com/office/drawing/2014/main" id="{876DCB81-C2CB-43B6-8640-CF55C1427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8549" y="4352895"/>
              <a:ext cx="453335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en-US" sz="16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31" name="Text Box 75">
              <a:extLst>
                <a:ext uri="{FF2B5EF4-FFF2-40B4-BE49-F238E27FC236}">
                  <a16:creationId xmlns:a16="http://schemas.microsoft.com/office/drawing/2014/main" id="{987DF8DB-99E2-4C14-B47B-F33F6E816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165" y="5713346"/>
              <a:ext cx="718833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710732" name="Text Box 76">
              <a:extLst>
                <a:ext uri="{FF2B5EF4-FFF2-40B4-BE49-F238E27FC236}">
                  <a16:creationId xmlns:a16="http://schemas.microsoft.com/office/drawing/2014/main" id="{9B3B7885-AA6D-45BF-BF0E-9859076B1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6366" y="4983795"/>
              <a:ext cx="60078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710733" name="Text Box 77">
              <a:extLst>
                <a:ext uri="{FF2B5EF4-FFF2-40B4-BE49-F238E27FC236}">
                  <a16:creationId xmlns:a16="http://schemas.microsoft.com/office/drawing/2014/main" id="{B8E7733D-771B-4363-B990-E50FE4B44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960" y="3595078"/>
              <a:ext cx="68567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4" name="Text Box 78">
              <a:extLst>
                <a:ext uri="{FF2B5EF4-FFF2-40B4-BE49-F238E27FC236}">
                  <a16:creationId xmlns:a16="http://schemas.microsoft.com/office/drawing/2014/main" id="{7EF45083-C70B-47F5-AFFB-7C03B08F5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6213" y="4352895"/>
              <a:ext cx="46922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altLang="en-US" sz="2000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10735" name="Text Box 79">
              <a:extLst>
                <a:ext uri="{FF2B5EF4-FFF2-40B4-BE49-F238E27FC236}">
                  <a16:creationId xmlns:a16="http://schemas.microsoft.com/office/drawing/2014/main" id="{2AF06533-A0D6-429A-B95A-970349B52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727" y="3622107"/>
              <a:ext cx="62427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36" name="Text Box 80">
              <a:extLst>
                <a:ext uri="{FF2B5EF4-FFF2-40B4-BE49-F238E27FC236}">
                  <a16:creationId xmlns:a16="http://schemas.microsoft.com/office/drawing/2014/main" id="{8E2CA782-EF26-454E-82E8-A7C0ACB12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2939710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6/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710737" name="Text Box 81">
              <a:extLst>
                <a:ext uri="{FF2B5EF4-FFF2-40B4-BE49-F238E27FC236}">
                  <a16:creationId xmlns:a16="http://schemas.microsoft.com/office/drawing/2014/main" id="{5EEB67EA-FA04-42E4-9A86-1D24118DC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5043023"/>
              <a:ext cx="403767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10738" name="Text Box 82">
              <a:extLst>
                <a:ext uri="{FF2B5EF4-FFF2-40B4-BE49-F238E27FC236}">
                  <a16:creationId xmlns:a16="http://schemas.microsoft.com/office/drawing/2014/main" id="{205F31AB-659B-4FEC-B166-3C1CABADD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0403" y="5160001"/>
              <a:ext cx="71497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9" name="Text Box 83">
              <a:extLst>
                <a:ext uri="{FF2B5EF4-FFF2-40B4-BE49-F238E27FC236}">
                  <a16:creationId xmlns:a16="http://schemas.microsoft.com/office/drawing/2014/main" id="{8296BE71-6B6F-463B-8C0A-94F5E736B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4822" y="4352895"/>
              <a:ext cx="59607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8/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40" name="Text Box 84">
              <a:extLst>
                <a:ext uri="{FF2B5EF4-FFF2-40B4-BE49-F238E27FC236}">
                  <a16:creationId xmlns:a16="http://schemas.microsoft.com/office/drawing/2014/main" id="{0F354EAC-9BAF-4735-9DC8-6E0300D4C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383" y="3588301"/>
              <a:ext cx="68964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6/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41" name="Text Box 85">
              <a:extLst>
                <a:ext uri="{FF2B5EF4-FFF2-40B4-BE49-F238E27FC236}">
                  <a16:creationId xmlns:a16="http://schemas.microsoft.com/office/drawing/2014/main" id="{DA3836EF-7B4F-4F15-B0F6-032168C5D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1308" y="3595078"/>
              <a:ext cx="54505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42" name="Text Box 86">
              <a:extLst>
                <a:ext uri="{FF2B5EF4-FFF2-40B4-BE49-F238E27FC236}">
                  <a16:creationId xmlns:a16="http://schemas.microsoft.com/office/drawing/2014/main" id="{90B2F1EE-6551-462E-B731-7BC0ECF13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29" y="3653451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10743" name="Text Box 87">
              <a:extLst>
                <a:ext uri="{FF2B5EF4-FFF2-40B4-BE49-F238E27FC236}">
                  <a16:creationId xmlns:a16="http://schemas.microsoft.com/office/drawing/2014/main" id="{4ECC4A50-EA5B-4BE9-8AA2-AA53B6EA7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652" y="5012007"/>
              <a:ext cx="403767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95B3B17-292E-4FC0-A21F-07FA171C2F7F}"/>
              </a:ext>
            </a:extLst>
          </p:cNvPr>
          <p:cNvSpPr txBox="1"/>
          <p:nvPr/>
        </p:nvSpPr>
        <p:spPr>
          <a:xfrm>
            <a:off x="1187445" y="3447082"/>
            <a:ext cx="340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Value of flow = </a:t>
            </a:r>
            <a:r>
              <a:rPr lang="en-US" sz="2400" b="1" dirty="0">
                <a:solidFill>
                  <a:srgbClr val="0066CC"/>
                </a:solidFill>
              </a:rPr>
              <a:t>24</a:t>
            </a:r>
            <a:r>
              <a:rPr lang="en-US" sz="2400" dirty="0"/>
              <a:t> =</a:t>
            </a:r>
            <a:r>
              <a:rPr lang="en-US" sz="2400" b="1" dirty="0">
                <a:solidFill>
                  <a:srgbClr val="0066CC"/>
                </a:solidFill>
              </a:rPr>
              <a:t> 28 - </a:t>
            </a:r>
            <a:r>
              <a:rPr lang="en-US" sz="2400" b="1" dirty="0">
                <a:solidFill>
                  <a:srgbClr val="C00000"/>
                </a:solidFill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F7A504-507F-4E95-BBB7-8388BE532A73}"/>
                  </a:ext>
                </a:extLst>
              </p:cNvPr>
              <p:cNvSpPr txBox="1"/>
              <p:nvPr/>
            </p:nvSpPr>
            <p:spPr>
              <a:xfrm>
                <a:off x="4428689" y="4962075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F7A504-507F-4E95-BBB7-8388BE532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689" y="4962075"/>
                <a:ext cx="45717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FCC33F47-5BC1-4F36-8505-FFC3FEA32403}"/>
              </a:ext>
            </a:extLst>
          </p:cNvPr>
          <p:cNvSpPr txBox="1"/>
          <p:nvPr/>
        </p:nvSpPr>
        <p:spPr>
          <a:xfrm>
            <a:off x="4188871" y="5919264"/>
            <a:ext cx="120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66CC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1FDB3F-7F51-4CA4-8895-8ABE85E14BE2}"/>
              </a:ext>
            </a:extLst>
          </p:cNvPr>
          <p:cNvSpPr txBox="1"/>
          <p:nvPr/>
        </p:nvSpPr>
        <p:spPr>
          <a:xfrm>
            <a:off x="1209051" y="4229128"/>
            <a:ext cx="263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Capacity of cut = </a:t>
            </a:r>
            <a:r>
              <a:rPr lang="en-US" sz="2400" b="1" dirty="0">
                <a:solidFill>
                  <a:srgbClr val="0066CC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9232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378815"/>
                <a:ext cx="10811510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8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2800" b="1" u="sng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28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800" u="sng" dirty="0">
                    <a:solidFill>
                      <a:srgbClr val="695082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⇒</a:t>
                </a:r>
                <a:r>
                  <a:rPr lang="en-US" altLang="en-US" sz="28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 (</a:t>
                </a:r>
                <a:r>
                  <a:rPr lang="en-US" altLang="en-US" sz="2800" b="1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ii</a:t>
                </a:r>
                <a:r>
                  <a:rPr lang="en-US" altLang="en-US" sz="28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</a:t>
                </a:r>
                <a:endParaRPr lang="en-US" altLang="en-US" sz="2800" b="1" dirty="0">
                  <a:solidFill>
                    <a:srgbClr val="695082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Weak Duality: </a:t>
                </a:r>
                <a:r>
                  <a:rPr lang="en-US" alt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800" dirty="0"/>
                  <a:t> be any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800" dirty="0"/>
                  <a:t> flow and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be any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800" dirty="0"/>
                  <a:t> cut.  The value of the flow is at most the capacity of the cut;  i.e.,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en-US" sz="2800" dirty="0"/>
                  <a:t>.</a:t>
                </a:r>
              </a:p>
              <a:p>
                <a:pPr marL="0" indent="0">
                  <a:buNone/>
                </a:pPr>
                <a:endParaRPr lang="en-US" altLang="en-US" sz="2800" dirty="0"/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Proof:     </a:t>
                </a:r>
              </a:p>
            </p:txBody>
          </p:sp>
        </mc:Choice>
        <mc:Fallback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378815"/>
                <a:ext cx="10811510" cy="5200045"/>
              </a:xfrm>
              <a:blipFill>
                <a:blip r:embed="rId3"/>
                <a:stretch>
                  <a:fillRect l="-1127" t="-2227" r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8682F2DF-919C-413D-9B59-A40AF3ACD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2C5CE-5F29-4369-A268-DF953E3BBA7B}" type="slidenum">
              <a:rPr lang="en-US" altLang="en-US"/>
              <a:pPr/>
              <a:t>12</a:t>
            </a:fld>
            <a:endParaRPr lang="en-US" altLang="en-US" sz="1400"/>
          </a:p>
        </p:txBody>
      </p:sp>
      <p:sp>
        <p:nvSpPr>
          <p:cNvPr id="710659" name="Rectangle 3">
            <a:extLst>
              <a:ext uri="{FF2B5EF4-FFF2-40B4-BE49-F238E27FC236}">
                <a16:creationId xmlns:a16="http://schemas.microsoft.com/office/drawing/2014/main" id="{5F4FD653-3E81-4970-A885-9A04BFB6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Weak Duality - Proof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C33F47-5BC1-4F36-8505-FFC3FEA32403}"/>
              </a:ext>
            </a:extLst>
          </p:cNvPr>
          <p:cNvSpPr txBox="1"/>
          <p:nvPr/>
        </p:nvSpPr>
        <p:spPr>
          <a:xfrm>
            <a:off x="4188871" y="6011543"/>
            <a:ext cx="120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66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78FE829-B016-4DFE-A6B4-DF04668E4B24}"/>
                  </a:ext>
                </a:extLst>
              </p:cNvPr>
              <p:cNvSpPr txBox="1"/>
              <p:nvPr/>
            </p:nvSpPr>
            <p:spPr>
              <a:xfrm>
                <a:off x="2324744" y="2805453"/>
                <a:ext cx="5537157" cy="3627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4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into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/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66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4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66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4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66CC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 b="1" dirty="0">
                    <a:solidFill>
                      <a:srgbClr val="0066CC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</m:t>
                    </m:r>
                  </m:oMath>
                </a14:m>
                <a:endParaRPr lang="en-US" sz="2000" b="1" dirty="0">
                  <a:solidFill>
                    <a:srgbClr val="0066CC"/>
                  </a:solidFill>
                </a:endParaRPr>
              </a:p>
              <a:p>
                <a:endParaRPr lang="en-US" b="1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78FE829-B016-4DFE-A6B4-DF04668E4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44" y="2805453"/>
                <a:ext cx="5537157" cy="3627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75208741-4F40-435C-8D90-EDC12F100D0B}"/>
              </a:ext>
            </a:extLst>
          </p:cNvPr>
          <p:cNvSpPr>
            <a:spLocks noChangeAspect="1"/>
          </p:cNvSpPr>
          <p:nvPr/>
        </p:nvSpPr>
        <p:spPr bwMode="auto">
          <a:xfrm>
            <a:off x="10748670" y="5690133"/>
            <a:ext cx="182880" cy="182880"/>
          </a:xfrm>
          <a:prstGeom prst="rect">
            <a:avLst/>
          </a:prstGeom>
          <a:solidFill>
            <a:srgbClr val="006600"/>
          </a:solidFill>
          <a:ln w="38100" cap="flat" cmpd="sng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rtlCol="0" anchor="ctr">
            <a:spAutoFit/>
          </a:bodyPr>
          <a:lstStyle/>
          <a:p>
            <a:pPr algn="l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106C94-ED31-40E4-91B6-C0785C017D9A}"/>
                  </a:ext>
                </a:extLst>
              </p:cNvPr>
              <p:cNvSpPr txBox="1"/>
              <p:nvPr/>
            </p:nvSpPr>
            <p:spPr>
              <a:xfrm>
                <a:off x="6570921" y="3978041"/>
                <a:ext cx="21240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sz="24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106C94-ED31-40E4-91B6-C0785C017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921" y="3978041"/>
                <a:ext cx="2124043" cy="461665"/>
              </a:xfrm>
              <a:prstGeom prst="rect">
                <a:avLst/>
              </a:prstGeom>
              <a:blipFill>
                <a:blip r:embed="rId5"/>
                <a:stretch>
                  <a:fillRect l="-459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972555C-2BE5-42FF-A95D-ACD3E2DAC214}"/>
                  </a:ext>
                </a:extLst>
              </p:cNvPr>
              <p:cNvSpPr txBox="1"/>
              <p:nvPr/>
            </p:nvSpPr>
            <p:spPr>
              <a:xfrm>
                <a:off x="6570921" y="4743705"/>
                <a:ext cx="2537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sz="2400" b="1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972555C-2BE5-42FF-A95D-ACD3E2DAC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921" y="4743705"/>
                <a:ext cx="2537874" cy="461665"/>
              </a:xfrm>
              <a:prstGeom prst="rect">
                <a:avLst/>
              </a:prstGeom>
              <a:blipFill>
                <a:blip r:embed="rId6"/>
                <a:stretch>
                  <a:fillRect l="-384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259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207D5C22-D8D1-48BA-A8EC-846358BDD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Proof of Max-Flow Min-Cut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9475" name="Rectangle 3">
                <a:extLst>
                  <a:ext uri="{FF2B5EF4-FFF2-40B4-BE49-F238E27FC236}">
                    <a16:creationId xmlns:a16="http://schemas.microsoft.com/office/drawing/2014/main" id="{A5AAA59D-1107-43F0-B01B-A3EAF2CF582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314" y="1456313"/>
                <a:ext cx="11135888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2000" b="1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iii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u="sng" dirty="0">
                    <a:solidFill>
                      <a:srgbClr val="695082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⇒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 (</a:t>
                </a:r>
                <a:r>
                  <a:rPr lang="en-US" altLang="en-US" sz="2000" b="1" u="sng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Claim: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If there is no augmenting path w.r.t.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there is a cut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s.t.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.</a:t>
                </a: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Proof of Claim: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000" dirty="0"/>
                  <a:t> be a flow with no augmenting paths.</a:t>
                </a:r>
              </a:p>
              <a:p>
                <a:pPr marL="457200" lvl="1" indent="0"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000" dirty="0"/>
                  <a:t> be the set of vertices reachable from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dirty="0"/>
                  <a:t> in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lvl="1"/>
                <a:r>
                  <a:rPr lang="en-US" altLang="en-US" sz="2000" dirty="0"/>
                  <a:t>By definition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:r>
                  <a:rPr lang="en-US" altLang="en-US" sz="2000" dirty="0">
                    <a:sym typeface="Symbol" panose="05050102010706020507" pitchFamily="18" charset="2"/>
                  </a:rPr>
                  <a:t>Since no augmenting path 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𝒕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>
          <p:sp>
            <p:nvSpPr>
              <p:cNvPr id="489475" name="Rectangle 3">
                <a:extLst>
                  <a:ext uri="{FF2B5EF4-FFF2-40B4-BE49-F238E27FC236}">
                    <a16:creationId xmlns:a16="http://schemas.microsoft.com/office/drawing/2014/main" id="{A5AAA59D-1107-43F0-B01B-A3EAF2CF5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314" y="1456313"/>
                <a:ext cx="11135888" cy="5200045"/>
              </a:xfrm>
              <a:blipFill>
                <a:blip r:embed="rId3"/>
                <a:stretch>
                  <a:fillRect l="-547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8EC599F-726E-AAF0-C56F-7B0E57CE2A2C}"/>
              </a:ext>
            </a:extLst>
          </p:cNvPr>
          <p:cNvGrpSpPr/>
          <p:nvPr/>
        </p:nvGrpSpPr>
        <p:grpSpPr>
          <a:xfrm>
            <a:off x="8732540" y="4617873"/>
            <a:ext cx="3442682" cy="2228958"/>
            <a:chOff x="7840237" y="3503047"/>
            <a:chExt cx="3924300" cy="2540776"/>
          </a:xfrm>
        </p:grpSpPr>
        <p:sp>
          <p:nvSpPr>
            <p:cNvPr id="489492" name="Text Box 20">
              <a:extLst>
                <a:ext uri="{FF2B5EF4-FFF2-40B4-BE49-F238E27FC236}">
                  <a16:creationId xmlns:a16="http://schemas.microsoft.com/office/drawing/2014/main" id="{3DE4C1BE-33AD-4B79-BCE7-C5EC43B33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6563" y="5674000"/>
              <a:ext cx="174783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residual graph</a:t>
              </a:r>
            </a:p>
          </p:txBody>
        </p:sp>
        <p:sp>
          <p:nvSpPr>
            <p:cNvPr id="489497" name="Freeform 25">
              <a:extLst>
                <a:ext uri="{FF2B5EF4-FFF2-40B4-BE49-F238E27FC236}">
                  <a16:creationId xmlns:a16="http://schemas.microsoft.com/office/drawing/2014/main" id="{C84487C3-2669-46C3-B7DD-3B8631B71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9125" y="3582421"/>
              <a:ext cx="1395412" cy="2152650"/>
            </a:xfrm>
            <a:custGeom>
              <a:avLst/>
              <a:gdLst>
                <a:gd name="T0" fmla="*/ 31 w 879"/>
                <a:gd name="T1" fmla="*/ 119 h 1356"/>
                <a:gd name="T2" fmla="*/ 49 w 879"/>
                <a:gd name="T3" fmla="*/ 113 h 1356"/>
                <a:gd name="T4" fmla="*/ 61 w 879"/>
                <a:gd name="T5" fmla="*/ 99 h 1356"/>
                <a:gd name="T6" fmla="*/ 142 w 879"/>
                <a:gd name="T7" fmla="*/ 65 h 1356"/>
                <a:gd name="T8" fmla="*/ 260 w 879"/>
                <a:gd name="T9" fmla="*/ 25 h 1356"/>
                <a:gd name="T10" fmla="*/ 513 w 879"/>
                <a:gd name="T11" fmla="*/ 4 h 1356"/>
                <a:gd name="T12" fmla="*/ 651 w 879"/>
                <a:gd name="T13" fmla="*/ 22 h 1356"/>
                <a:gd name="T14" fmla="*/ 780 w 879"/>
                <a:gd name="T15" fmla="*/ 92 h 1356"/>
                <a:gd name="T16" fmla="*/ 848 w 879"/>
                <a:gd name="T17" fmla="*/ 179 h 1356"/>
                <a:gd name="T18" fmla="*/ 879 w 879"/>
                <a:gd name="T19" fmla="*/ 337 h 1356"/>
                <a:gd name="T20" fmla="*/ 836 w 879"/>
                <a:gd name="T21" fmla="*/ 815 h 1356"/>
                <a:gd name="T22" fmla="*/ 829 w 879"/>
                <a:gd name="T23" fmla="*/ 902 h 1356"/>
                <a:gd name="T24" fmla="*/ 755 w 879"/>
                <a:gd name="T25" fmla="*/ 1042 h 1356"/>
                <a:gd name="T26" fmla="*/ 699 w 879"/>
                <a:gd name="T27" fmla="*/ 1157 h 1356"/>
                <a:gd name="T28" fmla="*/ 609 w 879"/>
                <a:gd name="T29" fmla="*/ 1327 h 1356"/>
                <a:gd name="T30" fmla="*/ 411 w 879"/>
                <a:gd name="T31" fmla="*/ 1345 h 1356"/>
                <a:gd name="T32" fmla="*/ 167 w 879"/>
                <a:gd name="T33" fmla="*/ 1258 h 1356"/>
                <a:gd name="T34" fmla="*/ 99 w 879"/>
                <a:gd name="T35" fmla="*/ 1197 h 1356"/>
                <a:gd name="T36" fmla="*/ 86 w 879"/>
                <a:gd name="T37" fmla="*/ 1176 h 1356"/>
                <a:gd name="T38" fmla="*/ 68 w 879"/>
                <a:gd name="T39" fmla="*/ 1164 h 1356"/>
                <a:gd name="T40" fmla="*/ 43 w 879"/>
                <a:gd name="T41" fmla="*/ 1124 h 1356"/>
                <a:gd name="T42" fmla="*/ 0 w 879"/>
                <a:gd name="T43" fmla="*/ 594 h 1356"/>
                <a:gd name="T44" fmla="*/ 6 w 879"/>
                <a:gd name="T45" fmla="*/ 300 h 1356"/>
                <a:gd name="T46" fmla="*/ 31 w 879"/>
                <a:gd name="T47" fmla="*/ 153 h 1356"/>
                <a:gd name="T48" fmla="*/ 31 w 879"/>
                <a:gd name="T49" fmla="*/ 119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1356">
                  <a:moveTo>
                    <a:pt x="31" y="119"/>
                  </a:moveTo>
                  <a:cubicBezTo>
                    <a:pt x="37" y="117"/>
                    <a:pt x="44" y="116"/>
                    <a:pt x="49" y="113"/>
                  </a:cubicBezTo>
                  <a:cubicBezTo>
                    <a:pt x="54" y="109"/>
                    <a:pt x="56" y="102"/>
                    <a:pt x="61" y="99"/>
                  </a:cubicBezTo>
                  <a:cubicBezTo>
                    <a:pt x="78" y="89"/>
                    <a:pt x="121" y="73"/>
                    <a:pt x="142" y="65"/>
                  </a:cubicBezTo>
                  <a:cubicBezTo>
                    <a:pt x="182" y="50"/>
                    <a:pt x="221" y="46"/>
                    <a:pt x="260" y="25"/>
                  </a:cubicBezTo>
                  <a:cubicBezTo>
                    <a:pt x="367" y="27"/>
                    <a:pt x="406" y="0"/>
                    <a:pt x="513" y="4"/>
                  </a:cubicBezTo>
                  <a:cubicBezTo>
                    <a:pt x="533" y="6"/>
                    <a:pt x="633" y="14"/>
                    <a:pt x="651" y="22"/>
                  </a:cubicBezTo>
                  <a:cubicBezTo>
                    <a:pt x="693" y="38"/>
                    <a:pt x="736" y="84"/>
                    <a:pt x="780" y="92"/>
                  </a:cubicBezTo>
                  <a:cubicBezTo>
                    <a:pt x="799" y="123"/>
                    <a:pt x="818" y="158"/>
                    <a:pt x="848" y="179"/>
                  </a:cubicBezTo>
                  <a:cubicBezTo>
                    <a:pt x="855" y="201"/>
                    <a:pt x="872" y="315"/>
                    <a:pt x="879" y="337"/>
                  </a:cubicBezTo>
                  <a:cubicBezTo>
                    <a:pt x="879" y="580"/>
                    <a:pt x="879" y="622"/>
                    <a:pt x="836" y="815"/>
                  </a:cubicBezTo>
                  <a:cubicBezTo>
                    <a:pt x="834" y="845"/>
                    <a:pt x="832" y="873"/>
                    <a:pt x="829" y="902"/>
                  </a:cubicBezTo>
                  <a:cubicBezTo>
                    <a:pt x="825" y="934"/>
                    <a:pt x="774" y="1013"/>
                    <a:pt x="755" y="1042"/>
                  </a:cubicBezTo>
                  <a:cubicBezTo>
                    <a:pt x="733" y="1084"/>
                    <a:pt x="721" y="1127"/>
                    <a:pt x="699" y="1157"/>
                  </a:cubicBezTo>
                  <a:cubicBezTo>
                    <a:pt x="672" y="1176"/>
                    <a:pt x="638" y="1315"/>
                    <a:pt x="609" y="1327"/>
                  </a:cubicBezTo>
                  <a:cubicBezTo>
                    <a:pt x="562" y="1352"/>
                    <a:pt x="485" y="1356"/>
                    <a:pt x="411" y="1345"/>
                  </a:cubicBezTo>
                  <a:cubicBezTo>
                    <a:pt x="337" y="1334"/>
                    <a:pt x="219" y="1283"/>
                    <a:pt x="167" y="1258"/>
                  </a:cubicBezTo>
                  <a:cubicBezTo>
                    <a:pt x="141" y="1229"/>
                    <a:pt x="130" y="1214"/>
                    <a:pt x="99" y="1197"/>
                  </a:cubicBezTo>
                  <a:cubicBezTo>
                    <a:pt x="95" y="1191"/>
                    <a:pt x="91" y="1182"/>
                    <a:pt x="86" y="1176"/>
                  </a:cubicBezTo>
                  <a:cubicBezTo>
                    <a:pt x="81" y="1171"/>
                    <a:pt x="73" y="1169"/>
                    <a:pt x="68" y="1164"/>
                  </a:cubicBezTo>
                  <a:cubicBezTo>
                    <a:pt x="58" y="1152"/>
                    <a:pt x="43" y="1124"/>
                    <a:pt x="43" y="1124"/>
                  </a:cubicBezTo>
                  <a:cubicBezTo>
                    <a:pt x="12" y="949"/>
                    <a:pt x="26" y="770"/>
                    <a:pt x="0" y="594"/>
                  </a:cubicBezTo>
                  <a:cubicBezTo>
                    <a:pt x="2" y="495"/>
                    <a:pt x="3" y="398"/>
                    <a:pt x="6" y="300"/>
                  </a:cubicBezTo>
                  <a:cubicBezTo>
                    <a:pt x="7" y="264"/>
                    <a:pt x="3" y="181"/>
                    <a:pt x="31" y="153"/>
                  </a:cubicBezTo>
                  <a:cubicBezTo>
                    <a:pt x="37" y="117"/>
                    <a:pt x="48" y="119"/>
                    <a:pt x="31" y="11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498" name="Freeform 26">
              <a:extLst>
                <a:ext uri="{FF2B5EF4-FFF2-40B4-BE49-F238E27FC236}">
                  <a16:creationId xmlns:a16="http://schemas.microsoft.com/office/drawing/2014/main" id="{F1A58700-402D-40A1-814F-0D9067F3A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237" y="3503047"/>
              <a:ext cx="1747838" cy="2193925"/>
            </a:xfrm>
            <a:custGeom>
              <a:avLst/>
              <a:gdLst>
                <a:gd name="T0" fmla="*/ 443 w 1019"/>
                <a:gd name="T1" fmla="*/ 4 h 1190"/>
                <a:gd name="T2" fmla="*/ 629 w 1019"/>
                <a:gd name="T3" fmla="*/ 23 h 1190"/>
                <a:gd name="T4" fmla="*/ 715 w 1019"/>
                <a:gd name="T5" fmla="*/ 66 h 1190"/>
                <a:gd name="T6" fmla="*/ 765 w 1019"/>
                <a:gd name="T7" fmla="*/ 85 h 1190"/>
                <a:gd name="T8" fmla="*/ 827 w 1019"/>
                <a:gd name="T9" fmla="*/ 116 h 1190"/>
                <a:gd name="T10" fmla="*/ 883 w 1019"/>
                <a:gd name="T11" fmla="*/ 147 h 1190"/>
                <a:gd name="T12" fmla="*/ 932 w 1019"/>
                <a:gd name="T13" fmla="*/ 196 h 1190"/>
                <a:gd name="T14" fmla="*/ 963 w 1019"/>
                <a:gd name="T15" fmla="*/ 258 h 1190"/>
                <a:gd name="T16" fmla="*/ 969 w 1019"/>
                <a:gd name="T17" fmla="*/ 277 h 1190"/>
                <a:gd name="T18" fmla="*/ 895 w 1019"/>
                <a:gd name="T19" fmla="*/ 909 h 1190"/>
                <a:gd name="T20" fmla="*/ 814 w 1019"/>
                <a:gd name="T21" fmla="*/ 1082 h 1190"/>
                <a:gd name="T22" fmla="*/ 653 w 1019"/>
                <a:gd name="T23" fmla="*/ 1138 h 1190"/>
                <a:gd name="T24" fmla="*/ 399 w 1019"/>
                <a:gd name="T25" fmla="*/ 1169 h 1190"/>
                <a:gd name="T26" fmla="*/ 307 w 1019"/>
                <a:gd name="T27" fmla="*/ 1156 h 1190"/>
                <a:gd name="T28" fmla="*/ 288 w 1019"/>
                <a:gd name="T29" fmla="*/ 1144 h 1190"/>
                <a:gd name="T30" fmla="*/ 263 w 1019"/>
                <a:gd name="T31" fmla="*/ 1138 h 1190"/>
                <a:gd name="T32" fmla="*/ 170 w 1019"/>
                <a:gd name="T33" fmla="*/ 1088 h 1190"/>
                <a:gd name="T34" fmla="*/ 115 w 1019"/>
                <a:gd name="T35" fmla="*/ 1014 h 1190"/>
                <a:gd name="T36" fmla="*/ 90 w 1019"/>
                <a:gd name="T37" fmla="*/ 977 h 1190"/>
                <a:gd name="T38" fmla="*/ 46 w 1019"/>
                <a:gd name="T39" fmla="*/ 871 h 1190"/>
                <a:gd name="T40" fmla="*/ 28 w 1019"/>
                <a:gd name="T41" fmla="*/ 828 h 1190"/>
                <a:gd name="T42" fmla="*/ 15 w 1019"/>
                <a:gd name="T43" fmla="*/ 748 h 1190"/>
                <a:gd name="T44" fmla="*/ 46 w 1019"/>
                <a:gd name="T45" fmla="*/ 370 h 1190"/>
                <a:gd name="T46" fmla="*/ 59 w 1019"/>
                <a:gd name="T47" fmla="*/ 326 h 1190"/>
                <a:gd name="T48" fmla="*/ 164 w 1019"/>
                <a:gd name="T49" fmla="*/ 246 h 1190"/>
                <a:gd name="T50" fmla="*/ 226 w 1019"/>
                <a:gd name="T51" fmla="*/ 165 h 1190"/>
                <a:gd name="T52" fmla="*/ 307 w 1019"/>
                <a:gd name="T53" fmla="*/ 73 h 1190"/>
                <a:gd name="T54" fmla="*/ 368 w 1019"/>
                <a:gd name="T55" fmla="*/ 17 h 1190"/>
                <a:gd name="T56" fmla="*/ 443 w 1019"/>
                <a:gd name="T57" fmla="*/ 4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9" h="1190">
                  <a:moveTo>
                    <a:pt x="443" y="4"/>
                  </a:moveTo>
                  <a:cubicBezTo>
                    <a:pt x="617" y="18"/>
                    <a:pt x="557" y="0"/>
                    <a:pt x="629" y="23"/>
                  </a:cubicBezTo>
                  <a:cubicBezTo>
                    <a:pt x="660" y="44"/>
                    <a:pt x="679" y="57"/>
                    <a:pt x="715" y="66"/>
                  </a:cubicBezTo>
                  <a:cubicBezTo>
                    <a:pt x="741" y="92"/>
                    <a:pt x="714" y="70"/>
                    <a:pt x="765" y="85"/>
                  </a:cubicBezTo>
                  <a:cubicBezTo>
                    <a:pt x="788" y="92"/>
                    <a:pt x="804" y="109"/>
                    <a:pt x="827" y="116"/>
                  </a:cubicBezTo>
                  <a:cubicBezTo>
                    <a:pt x="870" y="145"/>
                    <a:pt x="850" y="137"/>
                    <a:pt x="883" y="147"/>
                  </a:cubicBezTo>
                  <a:cubicBezTo>
                    <a:pt x="901" y="165"/>
                    <a:pt x="918" y="175"/>
                    <a:pt x="932" y="196"/>
                  </a:cubicBezTo>
                  <a:cubicBezTo>
                    <a:pt x="939" y="219"/>
                    <a:pt x="950" y="238"/>
                    <a:pt x="963" y="258"/>
                  </a:cubicBezTo>
                  <a:cubicBezTo>
                    <a:pt x="965" y="264"/>
                    <a:pt x="969" y="270"/>
                    <a:pt x="969" y="277"/>
                  </a:cubicBezTo>
                  <a:cubicBezTo>
                    <a:pt x="969" y="326"/>
                    <a:pt x="1019" y="774"/>
                    <a:pt x="895" y="909"/>
                  </a:cubicBezTo>
                  <a:cubicBezTo>
                    <a:pt x="875" y="969"/>
                    <a:pt x="833" y="1020"/>
                    <a:pt x="814" y="1082"/>
                  </a:cubicBezTo>
                  <a:cubicBezTo>
                    <a:pt x="774" y="1120"/>
                    <a:pt x="722" y="1124"/>
                    <a:pt x="653" y="1138"/>
                  </a:cubicBezTo>
                  <a:cubicBezTo>
                    <a:pt x="549" y="1190"/>
                    <a:pt x="639" y="1162"/>
                    <a:pt x="399" y="1169"/>
                  </a:cubicBezTo>
                  <a:cubicBezTo>
                    <a:pt x="384" y="1167"/>
                    <a:pt x="326" y="1163"/>
                    <a:pt x="307" y="1156"/>
                  </a:cubicBezTo>
                  <a:cubicBezTo>
                    <a:pt x="300" y="1154"/>
                    <a:pt x="295" y="1147"/>
                    <a:pt x="288" y="1144"/>
                  </a:cubicBezTo>
                  <a:cubicBezTo>
                    <a:pt x="280" y="1141"/>
                    <a:pt x="271" y="1140"/>
                    <a:pt x="263" y="1138"/>
                  </a:cubicBezTo>
                  <a:cubicBezTo>
                    <a:pt x="239" y="1121"/>
                    <a:pt x="198" y="1097"/>
                    <a:pt x="170" y="1088"/>
                  </a:cubicBezTo>
                  <a:cubicBezTo>
                    <a:pt x="148" y="1066"/>
                    <a:pt x="132" y="1040"/>
                    <a:pt x="115" y="1014"/>
                  </a:cubicBezTo>
                  <a:cubicBezTo>
                    <a:pt x="107" y="1002"/>
                    <a:pt x="90" y="977"/>
                    <a:pt x="90" y="977"/>
                  </a:cubicBezTo>
                  <a:cubicBezTo>
                    <a:pt x="79" y="941"/>
                    <a:pt x="73" y="898"/>
                    <a:pt x="46" y="871"/>
                  </a:cubicBezTo>
                  <a:cubicBezTo>
                    <a:pt x="41" y="856"/>
                    <a:pt x="32" y="843"/>
                    <a:pt x="28" y="828"/>
                  </a:cubicBezTo>
                  <a:cubicBezTo>
                    <a:pt x="22" y="802"/>
                    <a:pt x="15" y="748"/>
                    <a:pt x="15" y="748"/>
                  </a:cubicBezTo>
                  <a:cubicBezTo>
                    <a:pt x="17" y="683"/>
                    <a:pt x="0" y="438"/>
                    <a:pt x="46" y="370"/>
                  </a:cubicBezTo>
                  <a:cubicBezTo>
                    <a:pt x="50" y="355"/>
                    <a:pt x="51" y="339"/>
                    <a:pt x="59" y="326"/>
                  </a:cubicBezTo>
                  <a:cubicBezTo>
                    <a:pt x="73" y="304"/>
                    <a:pt x="136" y="265"/>
                    <a:pt x="164" y="246"/>
                  </a:cubicBezTo>
                  <a:cubicBezTo>
                    <a:pt x="174" y="214"/>
                    <a:pt x="198" y="184"/>
                    <a:pt x="226" y="165"/>
                  </a:cubicBezTo>
                  <a:cubicBezTo>
                    <a:pt x="239" y="125"/>
                    <a:pt x="278" y="101"/>
                    <a:pt x="307" y="73"/>
                  </a:cubicBezTo>
                  <a:cubicBezTo>
                    <a:pt x="326" y="55"/>
                    <a:pt x="344" y="29"/>
                    <a:pt x="368" y="17"/>
                  </a:cubicBezTo>
                  <a:cubicBezTo>
                    <a:pt x="387" y="8"/>
                    <a:pt x="430" y="6"/>
                    <a:pt x="443" y="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499" name="Oval 27">
              <a:extLst>
                <a:ext uri="{FF2B5EF4-FFF2-40B4-BE49-F238E27FC236}">
                  <a16:creationId xmlns:a16="http://schemas.microsoft.com/office/drawing/2014/main" id="{2E534C0D-5337-4CCE-BD5C-CC97117263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83137" y="5057209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b="1"/>
                <a:t>s</a:t>
              </a:r>
            </a:p>
          </p:txBody>
        </p:sp>
        <p:sp>
          <p:nvSpPr>
            <p:cNvPr id="489500" name="Oval 28">
              <a:extLst>
                <a:ext uri="{FF2B5EF4-FFF2-40B4-BE49-F238E27FC236}">
                  <a16:creationId xmlns:a16="http://schemas.microsoft.com/office/drawing/2014/main" id="{9B7E4E6B-2619-430A-BE4C-323F4BBFFA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48300" y="4469834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489501" name="Oval 29">
              <a:extLst>
                <a:ext uri="{FF2B5EF4-FFF2-40B4-BE49-F238E27FC236}">
                  <a16:creationId xmlns:a16="http://schemas.microsoft.com/office/drawing/2014/main" id="{352216CD-7E05-4975-ADF0-AE6246AC9F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97400" y="4484121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489502" name="Oval 30">
              <a:extLst>
                <a:ext uri="{FF2B5EF4-FFF2-40B4-BE49-F238E27FC236}">
                  <a16:creationId xmlns:a16="http://schemas.microsoft.com/office/drawing/2014/main" id="{B578EBB0-0A2D-4603-88A7-E60D16BD78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76850" y="5242946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489503" name="Oval 31">
              <a:extLst>
                <a:ext uri="{FF2B5EF4-FFF2-40B4-BE49-F238E27FC236}">
                  <a16:creationId xmlns:a16="http://schemas.microsoft.com/office/drawing/2014/main" id="{8D1C2FBB-F5F9-4077-AC53-076BD9DDD3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99112" y="3971359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489504" name="Oval 32">
              <a:extLst>
                <a:ext uri="{FF2B5EF4-FFF2-40B4-BE49-F238E27FC236}">
                  <a16:creationId xmlns:a16="http://schemas.microsoft.com/office/drawing/2014/main" id="{05B18E15-ED8F-4A29-9157-4ABA6CDAA3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724725" y="4122171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489505" name="Oval 33">
              <a:extLst>
                <a:ext uri="{FF2B5EF4-FFF2-40B4-BE49-F238E27FC236}">
                  <a16:creationId xmlns:a16="http://schemas.microsoft.com/office/drawing/2014/main" id="{0527788B-8D5D-466F-BA8A-200CF23D62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235900" y="4125346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b="1"/>
                <a:t>t</a:t>
              </a:r>
            </a:p>
          </p:txBody>
        </p:sp>
        <p:sp>
          <p:nvSpPr>
            <p:cNvPr id="489506" name="Oval 34">
              <a:extLst>
                <a:ext uri="{FF2B5EF4-FFF2-40B4-BE49-F238E27FC236}">
                  <a16:creationId xmlns:a16="http://schemas.microsoft.com/office/drawing/2014/main" id="{D20BC42C-68CC-4F0C-AB73-9A42965CB3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26337" y="5312796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489507" name="Oval 35">
              <a:extLst>
                <a:ext uri="{FF2B5EF4-FFF2-40B4-BE49-F238E27FC236}">
                  <a16:creationId xmlns:a16="http://schemas.microsoft.com/office/drawing/2014/main" id="{2A4BA74C-3329-4265-879C-F84F19FDD27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867600" y="4795271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cxnSp>
          <p:nvCxnSpPr>
            <p:cNvPr id="489508" name="AutoShape 36">
              <a:extLst>
                <a:ext uri="{FF2B5EF4-FFF2-40B4-BE49-F238E27FC236}">
                  <a16:creationId xmlns:a16="http://schemas.microsoft.com/office/drawing/2014/main" id="{EC4C9EC8-5A4C-41D5-B6F7-7A0B048BF010}"/>
                </a:ext>
              </a:extLst>
            </p:cNvPr>
            <p:cNvCxnSpPr>
              <a:cxnSpLocks noChangeShapeType="1"/>
              <a:stCxn id="489500" idx="6"/>
              <a:endCxn id="489504" idx="3"/>
            </p:cNvCxnSpPr>
            <p:nvPr/>
          </p:nvCxnSpPr>
          <p:spPr bwMode="auto">
            <a:xfrm flipV="1">
              <a:off x="9095951" y="4333309"/>
              <a:ext cx="1665287" cy="260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9509" name="AutoShape 37">
              <a:extLst>
                <a:ext uri="{FF2B5EF4-FFF2-40B4-BE49-F238E27FC236}">
                  <a16:creationId xmlns:a16="http://schemas.microsoft.com/office/drawing/2014/main" id="{8F5F421F-3B46-447A-A1D4-25BD700841BE}"/>
                </a:ext>
              </a:extLst>
            </p:cNvPr>
            <p:cNvCxnSpPr>
              <a:cxnSpLocks noChangeShapeType="1"/>
              <a:stCxn id="489500" idx="4"/>
              <a:endCxn id="489502" idx="0"/>
            </p:cNvCxnSpPr>
            <p:nvPr/>
          </p:nvCxnSpPr>
          <p:spPr bwMode="auto">
            <a:xfrm flipH="1">
              <a:off x="8800675" y="4717484"/>
              <a:ext cx="171450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9510" name="AutoShape 38">
              <a:extLst>
                <a:ext uri="{FF2B5EF4-FFF2-40B4-BE49-F238E27FC236}">
                  <a16:creationId xmlns:a16="http://schemas.microsoft.com/office/drawing/2014/main" id="{99EA764D-D940-4B3C-9771-1E4B45DA69D3}"/>
                </a:ext>
              </a:extLst>
            </p:cNvPr>
            <p:cNvCxnSpPr>
              <a:cxnSpLocks noChangeShapeType="1"/>
              <a:stCxn id="489501" idx="6"/>
              <a:endCxn id="489500" idx="2"/>
            </p:cNvCxnSpPr>
            <p:nvPr/>
          </p:nvCxnSpPr>
          <p:spPr bwMode="auto">
            <a:xfrm flipV="1">
              <a:off x="8245050" y="4593660"/>
              <a:ext cx="603250" cy="142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9511" name="AutoShape 39">
              <a:extLst>
                <a:ext uri="{FF2B5EF4-FFF2-40B4-BE49-F238E27FC236}">
                  <a16:creationId xmlns:a16="http://schemas.microsoft.com/office/drawing/2014/main" id="{5B6703CA-B9B6-4350-8047-DB13ED5A3BE9}"/>
                </a:ext>
              </a:extLst>
            </p:cNvPr>
            <p:cNvCxnSpPr>
              <a:cxnSpLocks noChangeShapeType="1"/>
              <a:stCxn id="489507" idx="2"/>
              <a:endCxn id="489500" idx="5"/>
            </p:cNvCxnSpPr>
            <p:nvPr/>
          </p:nvCxnSpPr>
          <p:spPr bwMode="auto">
            <a:xfrm flipH="1" flipV="1">
              <a:off x="9059438" y="4680972"/>
              <a:ext cx="1808163" cy="238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89512" name="Text Box 40">
              <a:extLst>
                <a:ext uri="{FF2B5EF4-FFF2-40B4-BE49-F238E27FC236}">
                  <a16:creationId xmlns:a16="http://schemas.microsoft.com/office/drawing/2014/main" id="{301C2031-AD27-4029-8D45-9E101C9C5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4937" y="3622110"/>
              <a:ext cx="34448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489513" name="Text Box 41">
              <a:extLst>
                <a:ext uri="{FF2B5EF4-FFF2-40B4-BE49-F238E27FC236}">
                  <a16:creationId xmlns:a16="http://schemas.microsoft.com/office/drawing/2014/main" id="{D679D167-D09A-4134-808D-741A3689A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3162" y="3652272"/>
              <a:ext cx="34448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  <p:cxnSp>
          <p:nvCxnSpPr>
            <p:cNvPr id="489514" name="AutoShape 42">
              <a:extLst>
                <a:ext uri="{FF2B5EF4-FFF2-40B4-BE49-F238E27FC236}">
                  <a16:creationId xmlns:a16="http://schemas.microsoft.com/office/drawing/2014/main" id="{6C4631E5-0669-4F66-AF70-912FF8020209}"/>
                </a:ext>
              </a:extLst>
            </p:cNvPr>
            <p:cNvCxnSpPr>
              <a:cxnSpLocks noChangeShapeType="1"/>
              <a:stCxn id="489503" idx="6"/>
              <a:endCxn id="489504" idx="2"/>
            </p:cNvCxnSpPr>
            <p:nvPr/>
          </p:nvCxnSpPr>
          <p:spPr bwMode="auto">
            <a:xfrm>
              <a:off x="9246763" y="4095184"/>
              <a:ext cx="1477963" cy="150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9515" name="AutoShape 43">
              <a:extLst>
                <a:ext uri="{FF2B5EF4-FFF2-40B4-BE49-F238E27FC236}">
                  <a16:creationId xmlns:a16="http://schemas.microsoft.com/office/drawing/2014/main" id="{3AC40979-3CC6-4162-A18A-6B2E934C182F}"/>
                </a:ext>
              </a:extLst>
            </p:cNvPr>
            <p:cNvCxnSpPr>
              <a:cxnSpLocks noChangeShapeType="1"/>
              <a:stCxn id="489506" idx="2"/>
              <a:endCxn id="489502" idx="6"/>
            </p:cNvCxnSpPr>
            <p:nvPr/>
          </p:nvCxnSpPr>
          <p:spPr bwMode="auto">
            <a:xfrm flipH="1" flipV="1">
              <a:off x="8924501" y="5366771"/>
              <a:ext cx="2001837" cy="69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9520" name="AutoShape 48">
              <a:extLst>
                <a:ext uri="{FF2B5EF4-FFF2-40B4-BE49-F238E27FC236}">
                  <a16:creationId xmlns:a16="http://schemas.microsoft.com/office/drawing/2014/main" id="{57686EBC-8B6E-4FF3-BD6A-ED95B593C004}"/>
                </a:ext>
              </a:extLst>
            </p:cNvPr>
            <p:cNvCxnSpPr>
              <a:cxnSpLocks noChangeShapeType="1"/>
              <a:stCxn id="489499" idx="7"/>
              <a:endCxn id="489500" idx="3"/>
            </p:cNvCxnSpPr>
            <p:nvPr/>
          </p:nvCxnSpPr>
          <p:spPr bwMode="auto">
            <a:xfrm flipV="1">
              <a:off x="8394276" y="4680971"/>
              <a:ext cx="490537" cy="412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9521" name="AutoShape 49">
              <a:extLst>
                <a:ext uri="{FF2B5EF4-FFF2-40B4-BE49-F238E27FC236}">
                  <a16:creationId xmlns:a16="http://schemas.microsoft.com/office/drawing/2014/main" id="{FD8F58DD-A14E-4D0B-8BDE-29CB1F8B22F8}"/>
                </a:ext>
              </a:extLst>
            </p:cNvPr>
            <p:cNvCxnSpPr>
              <a:cxnSpLocks noChangeShapeType="1"/>
              <a:stCxn id="489501" idx="7"/>
              <a:endCxn id="489503" idx="2"/>
            </p:cNvCxnSpPr>
            <p:nvPr/>
          </p:nvCxnSpPr>
          <p:spPr bwMode="auto">
            <a:xfrm flipV="1">
              <a:off x="8208538" y="4095184"/>
              <a:ext cx="790575" cy="425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9522" name="AutoShape 50">
              <a:extLst>
                <a:ext uri="{FF2B5EF4-FFF2-40B4-BE49-F238E27FC236}">
                  <a16:creationId xmlns:a16="http://schemas.microsoft.com/office/drawing/2014/main" id="{D5EB92F3-D091-452B-A29F-454C4B45A75F}"/>
                </a:ext>
              </a:extLst>
            </p:cNvPr>
            <p:cNvCxnSpPr>
              <a:cxnSpLocks noChangeShapeType="1"/>
              <a:stCxn id="489505" idx="4"/>
              <a:endCxn id="489507" idx="7"/>
            </p:cNvCxnSpPr>
            <p:nvPr/>
          </p:nvCxnSpPr>
          <p:spPr bwMode="auto">
            <a:xfrm flipH="1">
              <a:off x="11078737" y="4372996"/>
              <a:ext cx="280988" cy="458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9523" name="AutoShape 51">
              <a:extLst>
                <a:ext uri="{FF2B5EF4-FFF2-40B4-BE49-F238E27FC236}">
                  <a16:creationId xmlns:a16="http://schemas.microsoft.com/office/drawing/2014/main" id="{F6CA30A1-5CA6-40F7-878D-B76F17DB8227}"/>
                </a:ext>
              </a:extLst>
            </p:cNvPr>
            <p:cNvCxnSpPr>
              <a:cxnSpLocks noChangeShapeType="1"/>
              <a:stCxn id="489507" idx="0"/>
              <a:endCxn id="489504" idx="4"/>
            </p:cNvCxnSpPr>
            <p:nvPr/>
          </p:nvCxnSpPr>
          <p:spPr bwMode="auto">
            <a:xfrm flipH="1" flipV="1">
              <a:off x="10848551" y="4369821"/>
              <a:ext cx="142875" cy="425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9524" name="AutoShape 52">
              <a:extLst>
                <a:ext uri="{FF2B5EF4-FFF2-40B4-BE49-F238E27FC236}">
                  <a16:creationId xmlns:a16="http://schemas.microsoft.com/office/drawing/2014/main" id="{D97C75CE-71EE-4691-AE86-354CD4196A57}"/>
                </a:ext>
              </a:extLst>
            </p:cNvPr>
            <p:cNvCxnSpPr>
              <a:cxnSpLocks noChangeShapeType="1"/>
              <a:stCxn id="489507" idx="4"/>
              <a:endCxn id="489506" idx="0"/>
            </p:cNvCxnSpPr>
            <p:nvPr/>
          </p:nvCxnSpPr>
          <p:spPr bwMode="auto">
            <a:xfrm>
              <a:off x="10991426" y="5042922"/>
              <a:ext cx="58737" cy="269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2EC67A-1297-0031-FE92-DBD047D8D5B8}"/>
              </a:ext>
            </a:extLst>
          </p:cNvPr>
          <p:cNvGrpSpPr/>
          <p:nvPr/>
        </p:nvGrpSpPr>
        <p:grpSpPr>
          <a:xfrm>
            <a:off x="8722096" y="2242757"/>
            <a:ext cx="3442682" cy="2228958"/>
            <a:chOff x="-61332" y="3496696"/>
            <a:chExt cx="3924300" cy="2540776"/>
          </a:xfrm>
        </p:grpSpPr>
        <p:sp>
          <p:nvSpPr>
            <p:cNvPr id="2" name="Text Box 20">
              <a:extLst>
                <a:ext uri="{FF2B5EF4-FFF2-40B4-BE49-F238E27FC236}">
                  <a16:creationId xmlns:a16="http://schemas.microsoft.com/office/drawing/2014/main" id="{27E79AA9-95FE-FD7F-7DA0-D10F3CC59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994" y="5667649"/>
              <a:ext cx="2238375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original network</a:t>
              </a:r>
            </a:p>
          </p:txBody>
        </p:sp>
        <p:sp>
          <p:nvSpPr>
            <p:cNvPr id="3" name="Freeform 25">
              <a:extLst>
                <a:ext uri="{FF2B5EF4-FFF2-40B4-BE49-F238E27FC236}">
                  <a16:creationId xmlns:a16="http://schemas.microsoft.com/office/drawing/2014/main" id="{51C8FDD5-089B-65B4-D0E3-EFEC266F7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556" y="3576070"/>
              <a:ext cx="1395412" cy="2152650"/>
            </a:xfrm>
            <a:custGeom>
              <a:avLst/>
              <a:gdLst>
                <a:gd name="T0" fmla="*/ 31 w 879"/>
                <a:gd name="T1" fmla="*/ 119 h 1356"/>
                <a:gd name="T2" fmla="*/ 49 w 879"/>
                <a:gd name="T3" fmla="*/ 113 h 1356"/>
                <a:gd name="T4" fmla="*/ 61 w 879"/>
                <a:gd name="T5" fmla="*/ 99 h 1356"/>
                <a:gd name="T6" fmla="*/ 142 w 879"/>
                <a:gd name="T7" fmla="*/ 65 h 1356"/>
                <a:gd name="T8" fmla="*/ 260 w 879"/>
                <a:gd name="T9" fmla="*/ 25 h 1356"/>
                <a:gd name="T10" fmla="*/ 513 w 879"/>
                <a:gd name="T11" fmla="*/ 4 h 1356"/>
                <a:gd name="T12" fmla="*/ 651 w 879"/>
                <a:gd name="T13" fmla="*/ 22 h 1356"/>
                <a:gd name="T14" fmla="*/ 780 w 879"/>
                <a:gd name="T15" fmla="*/ 92 h 1356"/>
                <a:gd name="T16" fmla="*/ 848 w 879"/>
                <a:gd name="T17" fmla="*/ 179 h 1356"/>
                <a:gd name="T18" fmla="*/ 879 w 879"/>
                <a:gd name="T19" fmla="*/ 337 h 1356"/>
                <a:gd name="T20" fmla="*/ 836 w 879"/>
                <a:gd name="T21" fmla="*/ 815 h 1356"/>
                <a:gd name="T22" fmla="*/ 829 w 879"/>
                <a:gd name="T23" fmla="*/ 902 h 1356"/>
                <a:gd name="T24" fmla="*/ 755 w 879"/>
                <a:gd name="T25" fmla="*/ 1042 h 1356"/>
                <a:gd name="T26" fmla="*/ 699 w 879"/>
                <a:gd name="T27" fmla="*/ 1157 h 1356"/>
                <a:gd name="T28" fmla="*/ 609 w 879"/>
                <a:gd name="T29" fmla="*/ 1327 h 1356"/>
                <a:gd name="T30" fmla="*/ 411 w 879"/>
                <a:gd name="T31" fmla="*/ 1345 h 1356"/>
                <a:gd name="T32" fmla="*/ 167 w 879"/>
                <a:gd name="T33" fmla="*/ 1258 h 1356"/>
                <a:gd name="T34" fmla="*/ 99 w 879"/>
                <a:gd name="T35" fmla="*/ 1197 h 1356"/>
                <a:gd name="T36" fmla="*/ 86 w 879"/>
                <a:gd name="T37" fmla="*/ 1176 h 1356"/>
                <a:gd name="T38" fmla="*/ 68 w 879"/>
                <a:gd name="T39" fmla="*/ 1164 h 1356"/>
                <a:gd name="T40" fmla="*/ 43 w 879"/>
                <a:gd name="T41" fmla="*/ 1124 h 1356"/>
                <a:gd name="T42" fmla="*/ 0 w 879"/>
                <a:gd name="T43" fmla="*/ 594 h 1356"/>
                <a:gd name="T44" fmla="*/ 6 w 879"/>
                <a:gd name="T45" fmla="*/ 300 h 1356"/>
                <a:gd name="T46" fmla="*/ 31 w 879"/>
                <a:gd name="T47" fmla="*/ 153 h 1356"/>
                <a:gd name="T48" fmla="*/ 31 w 879"/>
                <a:gd name="T49" fmla="*/ 119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1356">
                  <a:moveTo>
                    <a:pt x="31" y="119"/>
                  </a:moveTo>
                  <a:cubicBezTo>
                    <a:pt x="37" y="117"/>
                    <a:pt x="44" y="116"/>
                    <a:pt x="49" y="113"/>
                  </a:cubicBezTo>
                  <a:cubicBezTo>
                    <a:pt x="54" y="109"/>
                    <a:pt x="56" y="102"/>
                    <a:pt x="61" y="99"/>
                  </a:cubicBezTo>
                  <a:cubicBezTo>
                    <a:pt x="78" y="89"/>
                    <a:pt x="121" y="73"/>
                    <a:pt x="142" y="65"/>
                  </a:cubicBezTo>
                  <a:cubicBezTo>
                    <a:pt x="182" y="50"/>
                    <a:pt x="221" y="46"/>
                    <a:pt x="260" y="25"/>
                  </a:cubicBezTo>
                  <a:cubicBezTo>
                    <a:pt x="367" y="27"/>
                    <a:pt x="406" y="0"/>
                    <a:pt x="513" y="4"/>
                  </a:cubicBezTo>
                  <a:cubicBezTo>
                    <a:pt x="533" y="6"/>
                    <a:pt x="633" y="14"/>
                    <a:pt x="651" y="22"/>
                  </a:cubicBezTo>
                  <a:cubicBezTo>
                    <a:pt x="693" y="38"/>
                    <a:pt x="736" y="84"/>
                    <a:pt x="780" y="92"/>
                  </a:cubicBezTo>
                  <a:cubicBezTo>
                    <a:pt x="799" y="123"/>
                    <a:pt x="818" y="158"/>
                    <a:pt x="848" y="179"/>
                  </a:cubicBezTo>
                  <a:cubicBezTo>
                    <a:pt x="855" y="201"/>
                    <a:pt x="872" y="315"/>
                    <a:pt x="879" y="337"/>
                  </a:cubicBezTo>
                  <a:cubicBezTo>
                    <a:pt x="879" y="580"/>
                    <a:pt x="879" y="622"/>
                    <a:pt x="836" y="815"/>
                  </a:cubicBezTo>
                  <a:cubicBezTo>
                    <a:pt x="834" y="845"/>
                    <a:pt x="832" y="873"/>
                    <a:pt x="829" y="902"/>
                  </a:cubicBezTo>
                  <a:cubicBezTo>
                    <a:pt x="825" y="934"/>
                    <a:pt x="774" y="1013"/>
                    <a:pt x="755" y="1042"/>
                  </a:cubicBezTo>
                  <a:cubicBezTo>
                    <a:pt x="733" y="1084"/>
                    <a:pt x="721" y="1127"/>
                    <a:pt x="699" y="1157"/>
                  </a:cubicBezTo>
                  <a:cubicBezTo>
                    <a:pt x="672" y="1176"/>
                    <a:pt x="638" y="1315"/>
                    <a:pt x="609" y="1327"/>
                  </a:cubicBezTo>
                  <a:cubicBezTo>
                    <a:pt x="562" y="1352"/>
                    <a:pt x="485" y="1356"/>
                    <a:pt x="411" y="1345"/>
                  </a:cubicBezTo>
                  <a:cubicBezTo>
                    <a:pt x="337" y="1334"/>
                    <a:pt x="219" y="1283"/>
                    <a:pt x="167" y="1258"/>
                  </a:cubicBezTo>
                  <a:cubicBezTo>
                    <a:pt x="141" y="1229"/>
                    <a:pt x="130" y="1214"/>
                    <a:pt x="99" y="1197"/>
                  </a:cubicBezTo>
                  <a:cubicBezTo>
                    <a:pt x="95" y="1191"/>
                    <a:pt x="91" y="1182"/>
                    <a:pt x="86" y="1176"/>
                  </a:cubicBezTo>
                  <a:cubicBezTo>
                    <a:pt x="81" y="1171"/>
                    <a:pt x="73" y="1169"/>
                    <a:pt x="68" y="1164"/>
                  </a:cubicBezTo>
                  <a:cubicBezTo>
                    <a:pt x="58" y="1152"/>
                    <a:pt x="43" y="1124"/>
                    <a:pt x="43" y="1124"/>
                  </a:cubicBezTo>
                  <a:cubicBezTo>
                    <a:pt x="12" y="949"/>
                    <a:pt x="26" y="770"/>
                    <a:pt x="0" y="594"/>
                  </a:cubicBezTo>
                  <a:cubicBezTo>
                    <a:pt x="2" y="495"/>
                    <a:pt x="3" y="398"/>
                    <a:pt x="6" y="300"/>
                  </a:cubicBezTo>
                  <a:cubicBezTo>
                    <a:pt x="7" y="264"/>
                    <a:pt x="3" y="181"/>
                    <a:pt x="31" y="153"/>
                  </a:cubicBezTo>
                  <a:cubicBezTo>
                    <a:pt x="37" y="117"/>
                    <a:pt x="48" y="119"/>
                    <a:pt x="31" y="11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420037C8-3D7B-339F-A3E0-32950B59E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332" y="3496696"/>
              <a:ext cx="1747838" cy="2193925"/>
            </a:xfrm>
            <a:custGeom>
              <a:avLst/>
              <a:gdLst>
                <a:gd name="T0" fmla="*/ 443 w 1019"/>
                <a:gd name="T1" fmla="*/ 4 h 1190"/>
                <a:gd name="T2" fmla="*/ 629 w 1019"/>
                <a:gd name="T3" fmla="*/ 23 h 1190"/>
                <a:gd name="T4" fmla="*/ 715 w 1019"/>
                <a:gd name="T5" fmla="*/ 66 h 1190"/>
                <a:gd name="T6" fmla="*/ 765 w 1019"/>
                <a:gd name="T7" fmla="*/ 85 h 1190"/>
                <a:gd name="T8" fmla="*/ 827 w 1019"/>
                <a:gd name="T9" fmla="*/ 116 h 1190"/>
                <a:gd name="T10" fmla="*/ 883 w 1019"/>
                <a:gd name="T11" fmla="*/ 147 h 1190"/>
                <a:gd name="T12" fmla="*/ 932 w 1019"/>
                <a:gd name="T13" fmla="*/ 196 h 1190"/>
                <a:gd name="T14" fmla="*/ 963 w 1019"/>
                <a:gd name="T15" fmla="*/ 258 h 1190"/>
                <a:gd name="T16" fmla="*/ 969 w 1019"/>
                <a:gd name="T17" fmla="*/ 277 h 1190"/>
                <a:gd name="T18" fmla="*/ 895 w 1019"/>
                <a:gd name="T19" fmla="*/ 909 h 1190"/>
                <a:gd name="T20" fmla="*/ 814 w 1019"/>
                <a:gd name="T21" fmla="*/ 1082 h 1190"/>
                <a:gd name="T22" fmla="*/ 653 w 1019"/>
                <a:gd name="T23" fmla="*/ 1138 h 1190"/>
                <a:gd name="T24" fmla="*/ 399 w 1019"/>
                <a:gd name="T25" fmla="*/ 1169 h 1190"/>
                <a:gd name="T26" fmla="*/ 307 w 1019"/>
                <a:gd name="T27" fmla="*/ 1156 h 1190"/>
                <a:gd name="T28" fmla="*/ 288 w 1019"/>
                <a:gd name="T29" fmla="*/ 1144 h 1190"/>
                <a:gd name="T30" fmla="*/ 263 w 1019"/>
                <a:gd name="T31" fmla="*/ 1138 h 1190"/>
                <a:gd name="T32" fmla="*/ 170 w 1019"/>
                <a:gd name="T33" fmla="*/ 1088 h 1190"/>
                <a:gd name="T34" fmla="*/ 115 w 1019"/>
                <a:gd name="T35" fmla="*/ 1014 h 1190"/>
                <a:gd name="T36" fmla="*/ 90 w 1019"/>
                <a:gd name="T37" fmla="*/ 977 h 1190"/>
                <a:gd name="T38" fmla="*/ 46 w 1019"/>
                <a:gd name="T39" fmla="*/ 871 h 1190"/>
                <a:gd name="T40" fmla="*/ 28 w 1019"/>
                <a:gd name="T41" fmla="*/ 828 h 1190"/>
                <a:gd name="T42" fmla="*/ 15 w 1019"/>
                <a:gd name="T43" fmla="*/ 748 h 1190"/>
                <a:gd name="T44" fmla="*/ 46 w 1019"/>
                <a:gd name="T45" fmla="*/ 370 h 1190"/>
                <a:gd name="T46" fmla="*/ 59 w 1019"/>
                <a:gd name="T47" fmla="*/ 326 h 1190"/>
                <a:gd name="T48" fmla="*/ 164 w 1019"/>
                <a:gd name="T49" fmla="*/ 246 h 1190"/>
                <a:gd name="T50" fmla="*/ 226 w 1019"/>
                <a:gd name="T51" fmla="*/ 165 h 1190"/>
                <a:gd name="T52" fmla="*/ 307 w 1019"/>
                <a:gd name="T53" fmla="*/ 73 h 1190"/>
                <a:gd name="T54" fmla="*/ 368 w 1019"/>
                <a:gd name="T55" fmla="*/ 17 h 1190"/>
                <a:gd name="T56" fmla="*/ 443 w 1019"/>
                <a:gd name="T57" fmla="*/ 4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9" h="1190">
                  <a:moveTo>
                    <a:pt x="443" y="4"/>
                  </a:moveTo>
                  <a:cubicBezTo>
                    <a:pt x="617" y="18"/>
                    <a:pt x="557" y="0"/>
                    <a:pt x="629" y="23"/>
                  </a:cubicBezTo>
                  <a:cubicBezTo>
                    <a:pt x="660" y="44"/>
                    <a:pt x="679" y="57"/>
                    <a:pt x="715" y="66"/>
                  </a:cubicBezTo>
                  <a:cubicBezTo>
                    <a:pt x="741" y="92"/>
                    <a:pt x="714" y="70"/>
                    <a:pt x="765" y="85"/>
                  </a:cubicBezTo>
                  <a:cubicBezTo>
                    <a:pt x="788" y="92"/>
                    <a:pt x="804" y="109"/>
                    <a:pt x="827" y="116"/>
                  </a:cubicBezTo>
                  <a:cubicBezTo>
                    <a:pt x="870" y="145"/>
                    <a:pt x="850" y="137"/>
                    <a:pt x="883" y="147"/>
                  </a:cubicBezTo>
                  <a:cubicBezTo>
                    <a:pt x="901" y="165"/>
                    <a:pt x="918" y="175"/>
                    <a:pt x="932" y="196"/>
                  </a:cubicBezTo>
                  <a:cubicBezTo>
                    <a:pt x="939" y="219"/>
                    <a:pt x="950" y="238"/>
                    <a:pt x="963" y="258"/>
                  </a:cubicBezTo>
                  <a:cubicBezTo>
                    <a:pt x="965" y="264"/>
                    <a:pt x="969" y="270"/>
                    <a:pt x="969" y="277"/>
                  </a:cubicBezTo>
                  <a:cubicBezTo>
                    <a:pt x="969" y="326"/>
                    <a:pt x="1019" y="774"/>
                    <a:pt x="895" y="909"/>
                  </a:cubicBezTo>
                  <a:cubicBezTo>
                    <a:pt x="875" y="969"/>
                    <a:pt x="833" y="1020"/>
                    <a:pt x="814" y="1082"/>
                  </a:cubicBezTo>
                  <a:cubicBezTo>
                    <a:pt x="774" y="1120"/>
                    <a:pt x="722" y="1124"/>
                    <a:pt x="653" y="1138"/>
                  </a:cubicBezTo>
                  <a:cubicBezTo>
                    <a:pt x="549" y="1190"/>
                    <a:pt x="639" y="1162"/>
                    <a:pt x="399" y="1169"/>
                  </a:cubicBezTo>
                  <a:cubicBezTo>
                    <a:pt x="384" y="1167"/>
                    <a:pt x="326" y="1163"/>
                    <a:pt x="307" y="1156"/>
                  </a:cubicBezTo>
                  <a:cubicBezTo>
                    <a:pt x="300" y="1154"/>
                    <a:pt x="295" y="1147"/>
                    <a:pt x="288" y="1144"/>
                  </a:cubicBezTo>
                  <a:cubicBezTo>
                    <a:pt x="280" y="1141"/>
                    <a:pt x="271" y="1140"/>
                    <a:pt x="263" y="1138"/>
                  </a:cubicBezTo>
                  <a:cubicBezTo>
                    <a:pt x="239" y="1121"/>
                    <a:pt x="198" y="1097"/>
                    <a:pt x="170" y="1088"/>
                  </a:cubicBezTo>
                  <a:cubicBezTo>
                    <a:pt x="148" y="1066"/>
                    <a:pt x="132" y="1040"/>
                    <a:pt x="115" y="1014"/>
                  </a:cubicBezTo>
                  <a:cubicBezTo>
                    <a:pt x="107" y="1002"/>
                    <a:pt x="90" y="977"/>
                    <a:pt x="90" y="977"/>
                  </a:cubicBezTo>
                  <a:cubicBezTo>
                    <a:pt x="79" y="941"/>
                    <a:pt x="73" y="898"/>
                    <a:pt x="46" y="871"/>
                  </a:cubicBezTo>
                  <a:cubicBezTo>
                    <a:pt x="41" y="856"/>
                    <a:pt x="32" y="843"/>
                    <a:pt x="28" y="828"/>
                  </a:cubicBezTo>
                  <a:cubicBezTo>
                    <a:pt x="22" y="802"/>
                    <a:pt x="15" y="748"/>
                    <a:pt x="15" y="748"/>
                  </a:cubicBezTo>
                  <a:cubicBezTo>
                    <a:pt x="17" y="683"/>
                    <a:pt x="0" y="438"/>
                    <a:pt x="46" y="370"/>
                  </a:cubicBezTo>
                  <a:cubicBezTo>
                    <a:pt x="50" y="355"/>
                    <a:pt x="51" y="339"/>
                    <a:pt x="59" y="326"/>
                  </a:cubicBezTo>
                  <a:cubicBezTo>
                    <a:pt x="73" y="304"/>
                    <a:pt x="136" y="265"/>
                    <a:pt x="164" y="246"/>
                  </a:cubicBezTo>
                  <a:cubicBezTo>
                    <a:pt x="174" y="214"/>
                    <a:pt x="198" y="184"/>
                    <a:pt x="226" y="165"/>
                  </a:cubicBezTo>
                  <a:cubicBezTo>
                    <a:pt x="239" y="125"/>
                    <a:pt x="278" y="101"/>
                    <a:pt x="307" y="73"/>
                  </a:cubicBezTo>
                  <a:cubicBezTo>
                    <a:pt x="326" y="55"/>
                    <a:pt x="344" y="29"/>
                    <a:pt x="368" y="17"/>
                  </a:cubicBezTo>
                  <a:cubicBezTo>
                    <a:pt x="387" y="8"/>
                    <a:pt x="430" y="6"/>
                    <a:pt x="443" y="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27">
              <a:extLst>
                <a:ext uri="{FF2B5EF4-FFF2-40B4-BE49-F238E27FC236}">
                  <a16:creationId xmlns:a16="http://schemas.microsoft.com/office/drawing/2014/main" id="{D8F6559D-9F1C-1F39-0C5A-69541ED0C7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1568" y="5050858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b="1" dirty="0"/>
                <a:t>s</a:t>
              </a:r>
            </a:p>
          </p:txBody>
        </p:sp>
        <p:sp>
          <p:nvSpPr>
            <p:cNvPr id="6" name="Oval 28">
              <a:extLst>
                <a:ext uri="{FF2B5EF4-FFF2-40B4-BE49-F238E27FC236}">
                  <a16:creationId xmlns:a16="http://schemas.microsoft.com/office/drawing/2014/main" id="{87839A24-4604-C0D9-5EAC-DDBF0D1224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46731" y="4463483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7" name="Oval 29">
              <a:extLst>
                <a:ext uri="{FF2B5EF4-FFF2-40B4-BE49-F238E27FC236}">
                  <a16:creationId xmlns:a16="http://schemas.microsoft.com/office/drawing/2014/main" id="{A79CC1A0-D013-AC3C-2383-96CE69C7A6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831" y="4477770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8" name="Oval 30">
              <a:extLst>
                <a:ext uri="{FF2B5EF4-FFF2-40B4-BE49-F238E27FC236}">
                  <a16:creationId xmlns:a16="http://schemas.microsoft.com/office/drawing/2014/main" id="{6049A0A8-3383-AC13-D125-17D48D7B28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5281" y="5236595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9" name="Oval 31">
              <a:extLst>
                <a:ext uri="{FF2B5EF4-FFF2-40B4-BE49-F238E27FC236}">
                  <a16:creationId xmlns:a16="http://schemas.microsoft.com/office/drawing/2014/main" id="{0667C385-5CA2-5F07-3A82-513D537342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7543" y="3965008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0" name="Oval 32">
              <a:extLst>
                <a:ext uri="{FF2B5EF4-FFF2-40B4-BE49-F238E27FC236}">
                  <a16:creationId xmlns:a16="http://schemas.microsoft.com/office/drawing/2014/main" id="{2B55466D-369A-71BA-3061-80DB2D6F5D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23156" y="4115820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1" name="Oval 33">
              <a:extLst>
                <a:ext uri="{FF2B5EF4-FFF2-40B4-BE49-F238E27FC236}">
                  <a16:creationId xmlns:a16="http://schemas.microsoft.com/office/drawing/2014/main" id="{B3D58FFB-2E42-CA8A-FA8B-EB20588B1C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34331" y="4118995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b="1"/>
                <a:t>t</a:t>
              </a:r>
            </a:p>
          </p:txBody>
        </p:sp>
        <p:sp>
          <p:nvSpPr>
            <p:cNvPr id="12" name="Oval 34">
              <a:extLst>
                <a:ext uri="{FF2B5EF4-FFF2-40B4-BE49-F238E27FC236}">
                  <a16:creationId xmlns:a16="http://schemas.microsoft.com/office/drawing/2014/main" id="{BC6A76DE-D2A1-430B-75EE-2719967A88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4768" y="5306445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3" name="Oval 35">
              <a:extLst>
                <a:ext uri="{FF2B5EF4-FFF2-40B4-BE49-F238E27FC236}">
                  <a16:creationId xmlns:a16="http://schemas.microsoft.com/office/drawing/2014/main" id="{3D3D7429-640C-0E91-6364-2B515E211D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66031" y="4788920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cxnSp>
          <p:nvCxnSpPr>
            <p:cNvPr id="14" name="AutoShape 36">
              <a:extLst>
                <a:ext uri="{FF2B5EF4-FFF2-40B4-BE49-F238E27FC236}">
                  <a16:creationId xmlns:a16="http://schemas.microsoft.com/office/drawing/2014/main" id="{D3FED683-0B97-1483-88F0-C553B72585F1}"/>
                </a:ext>
              </a:extLst>
            </p:cNvPr>
            <p:cNvCxnSpPr>
              <a:cxnSpLocks noChangeShapeType="1"/>
              <a:stCxn id="6" idx="6"/>
              <a:endCxn id="10" idx="3"/>
            </p:cNvCxnSpPr>
            <p:nvPr/>
          </p:nvCxnSpPr>
          <p:spPr bwMode="auto">
            <a:xfrm flipV="1">
              <a:off x="1194382" y="4326958"/>
              <a:ext cx="1665287" cy="260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37">
              <a:extLst>
                <a:ext uri="{FF2B5EF4-FFF2-40B4-BE49-F238E27FC236}">
                  <a16:creationId xmlns:a16="http://schemas.microsoft.com/office/drawing/2014/main" id="{A4DCCD55-85E7-6848-F476-95F7F3803B03}"/>
                </a:ext>
              </a:extLst>
            </p:cNvPr>
            <p:cNvCxnSpPr>
              <a:cxnSpLocks noChangeShapeType="1"/>
              <a:stCxn id="6" idx="4"/>
              <a:endCxn id="8" idx="0"/>
            </p:cNvCxnSpPr>
            <p:nvPr/>
          </p:nvCxnSpPr>
          <p:spPr bwMode="auto">
            <a:xfrm flipH="1">
              <a:off x="899106" y="4711133"/>
              <a:ext cx="171450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38">
              <a:extLst>
                <a:ext uri="{FF2B5EF4-FFF2-40B4-BE49-F238E27FC236}">
                  <a16:creationId xmlns:a16="http://schemas.microsoft.com/office/drawing/2014/main" id="{E806AE0C-94DC-CBDC-29BA-4EAFF627D92A}"/>
                </a:ext>
              </a:extLst>
            </p:cNvPr>
            <p:cNvCxnSpPr>
              <a:cxnSpLocks noChangeShapeType="1"/>
              <a:stCxn id="7" idx="6"/>
              <a:endCxn id="6" idx="2"/>
            </p:cNvCxnSpPr>
            <p:nvPr/>
          </p:nvCxnSpPr>
          <p:spPr bwMode="auto">
            <a:xfrm flipV="1">
              <a:off x="343481" y="4587309"/>
              <a:ext cx="603250" cy="142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39">
              <a:extLst>
                <a:ext uri="{FF2B5EF4-FFF2-40B4-BE49-F238E27FC236}">
                  <a16:creationId xmlns:a16="http://schemas.microsoft.com/office/drawing/2014/main" id="{BDFA7737-9CF5-D355-AF15-A950736BB549}"/>
                </a:ext>
              </a:extLst>
            </p:cNvPr>
            <p:cNvCxnSpPr>
              <a:cxnSpLocks noChangeShapeType="1"/>
              <a:stCxn id="13" idx="2"/>
              <a:endCxn id="6" idx="5"/>
            </p:cNvCxnSpPr>
            <p:nvPr/>
          </p:nvCxnSpPr>
          <p:spPr bwMode="auto">
            <a:xfrm flipH="1" flipV="1">
              <a:off x="1157869" y="4674621"/>
              <a:ext cx="1808163" cy="238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8" name="Text Box 40">
              <a:extLst>
                <a:ext uri="{FF2B5EF4-FFF2-40B4-BE49-F238E27FC236}">
                  <a16:creationId xmlns:a16="http://schemas.microsoft.com/office/drawing/2014/main" id="{F9F5FB76-0E5F-56C4-0E8F-1414D85D8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368" y="3615759"/>
              <a:ext cx="34448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19" name="Text Box 41">
              <a:extLst>
                <a:ext uri="{FF2B5EF4-FFF2-40B4-BE49-F238E27FC236}">
                  <a16:creationId xmlns:a16="http://schemas.microsoft.com/office/drawing/2014/main" id="{E4E1C272-1696-FD2D-DBBC-EAFB7639A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593" y="3645921"/>
              <a:ext cx="34448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  <p:cxnSp>
          <p:nvCxnSpPr>
            <p:cNvPr id="20" name="AutoShape 42">
              <a:extLst>
                <a:ext uri="{FF2B5EF4-FFF2-40B4-BE49-F238E27FC236}">
                  <a16:creationId xmlns:a16="http://schemas.microsoft.com/office/drawing/2014/main" id="{9ADBA6C5-D942-CB2D-6406-605ACBBD0043}"/>
                </a:ext>
              </a:extLst>
            </p:cNvPr>
            <p:cNvCxnSpPr>
              <a:cxnSpLocks noChangeShapeType="1"/>
              <a:stCxn id="9" idx="6"/>
              <a:endCxn id="10" idx="2"/>
            </p:cNvCxnSpPr>
            <p:nvPr/>
          </p:nvCxnSpPr>
          <p:spPr bwMode="auto">
            <a:xfrm>
              <a:off x="1345194" y="4088833"/>
              <a:ext cx="1477963" cy="150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43">
              <a:extLst>
                <a:ext uri="{FF2B5EF4-FFF2-40B4-BE49-F238E27FC236}">
                  <a16:creationId xmlns:a16="http://schemas.microsoft.com/office/drawing/2014/main" id="{1DF43AC9-477E-3026-820A-25FCA8D81BBD}"/>
                </a:ext>
              </a:extLst>
            </p:cNvPr>
            <p:cNvCxnSpPr>
              <a:cxnSpLocks noChangeShapeType="1"/>
              <a:stCxn id="12" idx="2"/>
              <a:endCxn id="8" idx="6"/>
            </p:cNvCxnSpPr>
            <p:nvPr/>
          </p:nvCxnSpPr>
          <p:spPr bwMode="auto">
            <a:xfrm flipH="1" flipV="1">
              <a:off x="1022932" y="5360420"/>
              <a:ext cx="2001837" cy="69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48">
              <a:extLst>
                <a:ext uri="{FF2B5EF4-FFF2-40B4-BE49-F238E27FC236}">
                  <a16:creationId xmlns:a16="http://schemas.microsoft.com/office/drawing/2014/main" id="{0B40E722-138A-38D0-3B7C-FBAB8E167278}"/>
                </a:ext>
              </a:extLst>
            </p:cNvPr>
            <p:cNvCxnSpPr>
              <a:cxnSpLocks noChangeShapeType="1"/>
              <a:stCxn id="5" idx="7"/>
              <a:endCxn id="6" idx="3"/>
            </p:cNvCxnSpPr>
            <p:nvPr/>
          </p:nvCxnSpPr>
          <p:spPr bwMode="auto">
            <a:xfrm flipV="1">
              <a:off x="492707" y="4674620"/>
              <a:ext cx="490537" cy="412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49">
              <a:extLst>
                <a:ext uri="{FF2B5EF4-FFF2-40B4-BE49-F238E27FC236}">
                  <a16:creationId xmlns:a16="http://schemas.microsoft.com/office/drawing/2014/main" id="{CE54AAE9-7E73-6B23-B160-8FCEF43CC348}"/>
                </a:ext>
              </a:extLst>
            </p:cNvPr>
            <p:cNvCxnSpPr>
              <a:cxnSpLocks noChangeShapeType="1"/>
              <a:stCxn id="7" idx="7"/>
              <a:endCxn id="9" idx="2"/>
            </p:cNvCxnSpPr>
            <p:nvPr/>
          </p:nvCxnSpPr>
          <p:spPr bwMode="auto">
            <a:xfrm flipV="1">
              <a:off x="306969" y="4088833"/>
              <a:ext cx="790575" cy="425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50">
              <a:extLst>
                <a:ext uri="{FF2B5EF4-FFF2-40B4-BE49-F238E27FC236}">
                  <a16:creationId xmlns:a16="http://schemas.microsoft.com/office/drawing/2014/main" id="{088F4DC5-9118-91CA-52F7-39DD0697B873}"/>
                </a:ext>
              </a:extLst>
            </p:cNvPr>
            <p:cNvCxnSpPr>
              <a:cxnSpLocks noChangeShapeType="1"/>
              <a:stCxn id="11" idx="4"/>
              <a:endCxn id="13" idx="7"/>
            </p:cNvCxnSpPr>
            <p:nvPr/>
          </p:nvCxnSpPr>
          <p:spPr bwMode="auto">
            <a:xfrm flipH="1">
              <a:off x="3177168" y="4366645"/>
              <a:ext cx="280988" cy="458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51">
              <a:extLst>
                <a:ext uri="{FF2B5EF4-FFF2-40B4-BE49-F238E27FC236}">
                  <a16:creationId xmlns:a16="http://schemas.microsoft.com/office/drawing/2014/main" id="{4B37DC72-31F5-20B0-B256-E7D897AFC83D}"/>
                </a:ext>
              </a:extLst>
            </p:cNvPr>
            <p:cNvCxnSpPr>
              <a:cxnSpLocks noChangeShapeType="1"/>
              <a:stCxn id="13" idx="0"/>
              <a:endCxn id="10" idx="4"/>
            </p:cNvCxnSpPr>
            <p:nvPr/>
          </p:nvCxnSpPr>
          <p:spPr bwMode="auto">
            <a:xfrm flipH="1" flipV="1">
              <a:off x="2946982" y="4363470"/>
              <a:ext cx="142875" cy="425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52">
              <a:extLst>
                <a:ext uri="{FF2B5EF4-FFF2-40B4-BE49-F238E27FC236}">
                  <a16:creationId xmlns:a16="http://schemas.microsoft.com/office/drawing/2014/main" id="{49C54A7A-9DEE-B523-DC6B-2EDF90E6F12C}"/>
                </a:ext>
              </a:extLst>
            </p:cNvPr>
            <p:cNvCxnSpPr>
              <a:cxnSpLocks noChangeShapeType="1"/>
              <a:stCxn id="13" idx="4"/>
              <a:endCxn id="12" idx="0"/>
            </p:cNvCxnSpPr>
            <p:nvPr/>
          </p:nvCxnSpPr>
          <p:spPr bwMode="auto">
            <a:xfrm>
              <a:off x="3089857" y="5036571"/>
              <a:ext cx="58737" cy="269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9065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207D5C22-D8D1-48BA-A8EC-846358BDD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Proof: Identifying the Min Cut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9475" name="Rectangle 3">
                <a:extLst>
                  <a:ext uri="{FF2B5EF4-FFF2-40B4-BE49-F238E27FC236}">
                    <a16:creationId xmlns:a16="http://schemas.microsoft.com/office/drawing/2014/main" id="{A5AAA59D-1107-43F0-B01B-A3EAF2CF582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9979" y="1447638"/>
                <a:ext cx="11135888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2000" b="1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iii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u="sng" dirty="0">
                    <a:solidFill>
                      <a:srgbClr val="695082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⇒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 (</a:t>
                </a:r>
                <a:r>
                  <a:rPr lang="en-US" altLang="en-US" sz="2000" b="1" u="sng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Claim: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If there is no augmenting path w.r.t.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there is a cut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s.t.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.</a:t>
                </a: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Proof of Claim: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000" dirty="0"/>
                  <a:t> be a flow with no augmenting paths.</a:t>
                </a:r>
              </a:p>
              <a:p>
                <a:pPr marL="457200" lvl="1" indent="0"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000" dirty="0"/>
                  <a:t> be the set of vertices reachable from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dirty="0"/>
                  <a:t> in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lvl="1"/>
                <a:r>
                  <a:rPr lang="en-US" altLang="en-US" sz="2000" dirty="0"/>
                  <a:t>By definition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:r>
                  <a:rPr lang="en-US" altLang="en-US" sz="2000" dirty="0">
                    <a:sym typeface="Symbol" panose="05050102010706020507" pitchFamily="18" charset="2"/>
                  </a:rPr>
                  <a:t>Since no augmenting path 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𝒕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Then</a:t>
                </a:r>
              </a:p>
            </p:txBody>
          </p:sp>
        </mc:Choice>
        <mc:Fallback>
          <p:sp>
            <p:nvSpPr>
              <p:cNvPr id="489475" name="Rectangle 3">
                <a:extLst>
                  <a:ext uri="{FF2B5EF4-FFF2-40B4-BE49-F238E27FC236}">
                    <a16:creationId xmlns:a16="http://schemas.microsoft.com/office/drawing/2014/main" id="{A5AAA59D-1107-43F0-B01B-A3EAF2CF5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9979" y="1447638"/>
                <a:ext cx="11135888" cy="5200045"/>
              </a:xfrm>
              <a:blipFill>
                <a:blip r:embed="rId3"/>
                <a:stretch>
                  <a:fillRect l="-547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34162" y="3756252"/>
                <a:ext cx="5563959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 defTabSz="914400"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2000" b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into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/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d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b="1" i="1" dirty="0">
                  <a:solidFill>
                    <a:srgbClr val="0066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62" y="3756252"/>
                <a:ext cx="5563959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lide Number Placeholder 1">
            <a:extLst>
              <a:ext uri="{FF2B5EF4-FFF2-40B4-BE49-F238E27FC236}">
                <a16:creationId xmlns:a16="http://schemas.microsoft.com/office/drawing/2014/main" id="{5246F414-892B-470C-B796-B8F504C4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3F9B79-6637-95E1-E6EB-3ED1AD3DBFAE}"/>
              </a:ext>
            </a:extLst>
          </p:cNvPr>
          <p:cNvGrpSpPr/>
          <p:nvPr/>
        </p:nvGrpSpPr>
        <p:grpSpPr>
          <a:xfrm>
            <a:off x="8732540" y="4617873"/>
            <a:ext cx="3442682" cy="2228958"/>
            <a:chOff x="7840237" y="3503047"/>
            <a:chExt cx="3924300" cy="2540776"/>
          </a:xfrm>
        </p:grpSpPr>
        <p:sp>
          <p:nvSpPr>
            <p:cNvPr id="4" name="Text Box 20">
              <a:extLst>
                <a:ext uri="{FF2B5EF4-FFF2-40B4-BE49-F238E27FC236}">
                  <a16:creationId xmlns:a16="http://schemas.microsoft.com/office/drawing/2014/main" id="{A5B05506-50E8-7B67-E302-21FB1898F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6563" y="5674000"/>
              <a:ext cx="174783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residual graph</a:t>
              </a:r>
            </a:p>
          </p:txBody>
        </p:sp>
        <p:sp>
          <p:nvSpPr>
            <p:cNvPr id="5" name="Freeform 25">
              <a:extLst>
                <a:ext uri="{FF2B5EF4-FFF2-40B4-BE49-F238E27FC236}">
                  <a16:creationId xmlns:a16="http://schemas.microsoft.com/office/drawing/2014/main" id="{4260A9BB-8588-1649-F5D8-AF166CE30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9125" y="3582421"/>
              <a:ext cx="1395412" cy="2152650"/>
            </a:xfrm>
            <a:custGeom>
              <a:avLst/>
              <a:gdLst>
                <a:gd name="T0" fmla="*/ 31 w 879"/>
                <a:gd name="T1" fmla="*/ 119 h 1356"/>
                <a:gd name="T2" fmla="*/ 49 w 879"/>
                <a:gd name="T3" fmla="*/ 113 h 1356"/>
                <a:gd name="T4" fmla="*/ 61 w 879"/>
                <a:gd name="T5" fmla="*/ 99 h 1356"/>
                <a:gd name="T6" fmla="*/ 142 w 879"/>
                <a:gd name="T7" fmla="*/ 65 h 1356"/>
                <a:gd name="T8" fmla="*/ 260 w 879"/>
                <a:gd name="T9" fmla="*/ 25 h 1356"/>
                <a:gd name="T10" fmla="*/ 513 w 879"/>
                <a:gd name="T11" fmla="*/ 4 h 1356"/>
                <a:gd name="T12" fmla="*/ 651 w 879"/>
                <a:gd name="T13" fmla="*/ 22 h 1356"/>
                <a:gd name="T14" fmla="*/ 780 w 879"/>
                <a:gd name="T15" fmla="*/ 92 h 1356"/>
                <a:gd name="T16" fmla="*/ 848 w 879"/>
                <a:gd name="T17" fmla="*/ 179 h 1356"/>
                <a:gd name="T18" fmla="*/ 879 w 879"/>
                <a:gd name="T19" fmla="*/ 337 h 1356"/>
                <a:gd name="T20" fmla="*/ 836 w 879"/>
                <a:gd name="T21" fmla="*/ 815 h 1356"/>
                <a:gd name="T22" fmla="*/ 829 w 879"/>
                <a:gd name="T23" fmla="*/ 902 h 1356"/>
                <a:gd name="T24" fmla="*/ 755 w 879"/>
                <a:gd name="T25" fmla="*/ 1042 h 1356"/>
                <a:gd name="T26" fmla="*/ 699 w 879"/>
                <a:gd name="T27" fmla="*/ 1157 h 1356"/>
                <a:gd name="T28" fmla="*/ 609 w 879"/>
                <a:gd name="T29" fmla="*/ 1327 h 1356"/>
                <a:gd name="T30" fmla="*/ 411 w 879"/>
                <a:gd name="T31" fmla="*/ 1345 h 1356"/>
                <a:gd name="T32" fmla="*/ 167 w 879"/>
                <a:gd name="T33" fmla="*/ 1258 h 1356"/>
                <a:gd name="T34" fmla="*/ 99 w 879"/>
                <a:gd name="T35" fmla="*/ 1197 h 1356"/>
                <a:gd name="T36" fmla="*/ 86 w 879"/>
                <a:gd name="T37" fmla="*/ 1176 h 1356"/>
                <a:gd name="T38" fmla="*/ 68 w 879"/>
                <a:gd name="T39" fmla="*/ 1164 h 1356"/>
                <a:gd name="T40" fmla="*/ 43 w 879"/>
                <a:gd name="T41" fmla="*/ 1124 h 1356"/>
                <a:gd name="T42" fmla="*/ 0 w 879"/>
                <a:gd name="T43" fmla="*/ 594 h 1356"/>
                <a:gd name="T44" fmla="*/ 6 w 879"/>
                <a:gd name="T45" fmla="*/ 300 h 1356"/>
                <a:gd name="T46" fmla="*/ 31 w 879"/>
                <a:gd name="T47" fmla="*/ 153 h 1356"/>
                <a:gd name="T48" fmla="*/ 31 w 879"/>
                <a:gd name="T49" fmla="*/ 119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1356">
                  <a:moveTo>
                    <a:pt x="31" y="119"/>
                  </a:moveTo>
                  <a:cubicBezTo>
                    <a:pt x="37" y="117"/>
                    <a:pt x="44" y="116"/>
                    <a:pt x="49" y="113"/>
                  </a:cubicBezTo>
                  <a:cubicBezTo>
                    <a:pt x="54" y="109"/>
                    <a:pt x="56" y="102"/>
                    <a:pt x="61" y="99"/>
                  </a:cubicBezTo>
                  <a:cubicBezTo>
                    <a:pt x="78" y="89"/>
                    <a:pt x="121" y="73"/>
                    <a:pt x="142" y="65"/>
                  </a:cubicBezTo>
                  <a:cubicBezTo>
                    <a:pt x="182" y="50"/>
                    <a:pt x="221" y="46"/>
                    <a:pt x="260" y="25"/>
                  </a:cubicBezTo>
                  <a:cubicBezTo>
                    <a:pt x="367" y="27"/>
                    <a:pt x="406" y="0"/>
                    <a:pt x="513" y="4"/>
                  </a:cubicBezTo>
                  <a:cubicBezTo>
                    <a:pt x="533" y="6"/>
                    <a:pt x="633" y="14"/>
                    <a:pt x="651" y="22"/>
                  </a:cubicBezTo>
                  <a:cubicBezTo>
                    <a:pt x="693" y="38"/>
                    <a:pt x="736" y="84"/>
                    <a:pt x="780" y="92"/>
                  </a:cubicBezTo>
                  <a:cubicBezTo>
                    <a:pt x="799" y="123"/>
                    <a:pt x="818" y="158"/>
                    <a:pt x="848" y="179"/>
                  </a:cubicBezTo>
                  <a:cubicBezTo>
                    <a:pt x="855" y="201"/>
                    <a:pt x="872" y="315"/>
                    <a:pt x="879" y="337"/>
                  </a:cubicBezTo>
                  <a:cubicBezTo>
                    <a:pt x="879" y="580"/>
                    <a:pt x="879" y="622"/>
                    <a:pt x="836" y="815"/>
                  </a:cubicBezTo>
                  <a:cubicBezTo>
                    <a:pt x="834" y="845"/>
                    <a:pt x="832" y="873"/>
                    <a:pt x="829" y="902"/>
                  </a:cubicBezTo>
                  <a:cubicBezTo>
                    <a:pt x="825" y="934"/>
                    <a:pt x="774" y="1013"/>
                    <a:pt x="755" y="1042"/>
                  </a:cubicBezTo>
                  <a:cubicBezTo>
                    <a:pt x="733" y="1084"/>
                    <a:pt x="721" y="1127"/>
                    <a:pt x="699" y="1157"/>
                  </a:cubicBezTo>
                  <a:cubicBezTo>
                    <a:pt x="672" y="1176"/>
                    <a:pt x="638" y="1315"/>
                    <a:pt x="609" y="1327"/>
                  </a:cubicBezTo>
                  <a:cubicBezTo>
                    <a:pt x="562" y="1352"/>
                    <a:pt x="485" y="1356"/>
                    <a:pt x="411" y="1345"/>
                  </a:cubicBezTo>
                  <a:cubicBezTo>
                    <a:pt x="337" y="1334"/>
                    <a:pt x="219" y="1283"/>
                    <a:pt x="167" y="1258"/>
                  </a:cubicBezTo>
                  <a:cubicBezTo>
                    <a:pt x="141" y="1229"/>
                    <a:pt x="130" y="1214"/>
                    <a:pt x="99" y="1197"/>
                  </a:cubicBezTo>
                  <a:cubicBezTo>
                    <a:pt x="95" y="1191"/>
                    <a:pt x="91" y="1182"/>
                    <a:pt x="86" y="1176"/>
                  </a:cubicBezTo>
                  <a:cubicBezTo>
                    <a:pt x="81" y="1171"/>
                    <a:pt x="73" y="1169"/>
                    <a:pt x="68" y="1164"/>
                  </a:cubicBezTo>
                  <a:cubicBezTo>
                    <a:pt x="58" y="1152"/>
                    <a:pt x="43" y="1124"/>
                    <a:pt x="43" y="1124"/>
                  </a:cubicBezTo>
                  <a:cubicBezTo>
                    <a:pt x="12" y="949"/>
                    <a:pt x="26" y="770"/>
                    <a:pt x="0" y="594"/>
                  </a:cubicBezTo>
                  <a:cubicBezTo>
                    <a:pt x="2" y="495"/>
                    <a:pt x="3" y="398"/>
                    <a:pt x="6" y="300"/>
                  </a:cubicBezTo>
                  <a:cubicBezTo>
                    <a:pt x="7" y="264"/>
                    <a:pt x="3" y="181"/>
                    <a:pt x="31" y="153"/>
                  </a:cubicBezTo>
                  <a:cubicBezTo>
                    <a:pt x="37" y="117"/>
                    <a:pt x="48" y="119"/>
                    <a:pt x="31" y="11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394B1044-C6C6-5F24-64F5-5C6A23361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237" y="3503047"/>
              <a:ext cx="1747838" cy="2193925"/>
            </a:xfrm>
            <a:custGeom>
              <a:avLst/>
              <a:gdLst>
                <a:gd name="T0" fmla="*/ 443 w 1019"/>
                <a:gd name="T1" fmla="*/ 4 h 1190"/>
                <a:gd name="T2" fmla="*/ 629 w 1019"/>
                <a:gd name="T3" fmla="*/ 23 h 1190"/>
                <a:gd name="T4" fmla="*/ 715 w 1019"/>
                <a:gd name="T5" fmla="*/ 66 h 1190"/>
                <a:gd name="T6" fmla="*/ 765 w 1019"/>
                <a:gd name="T7" fmla="*/ 85 h 1190"/>
                <a:gd name="T8" fmla="*/ 827 w 1019"/>
                <a:gd name="T9" fmla="*/ 116 h 1190"/>
                <a:gd name="T10" fmla="*/ 883 w 1019"/>
                <a:gd name="T11" fmla="*/ 147 h 1190"/>
                <a:gd name="T12" fmla="*/ 932 w 1019"/>
                <a:gd name="T13" fmla="*/ 196 h 1190"/>
                <a:gd name="T14" fmla="*/ 963 w 1019"/>
                <a:gd name="T15" fmla="*/ 258 h 1190"/>
                <a:gd name="T16" fmla="*/ 969 w 1019"/>
                <a:gd name="T17" fmla="*/ 277 h 1190"/>
                <a:gd name="T18" fmla="*/ 895 w 1019"/>
                <a:gd name="T19" fmla="*/ 909 h 1190"/>
                <a:gd name="T20" fmla="*/ 814 w 1019"/>
                <a:gd name="T21" fmla="*/ 1082 h 1190"/>
                <a:gd name="T22" fmla="*/ 653 w 1019"/>
                <a:gd name="T23" fmla="*/ 1138 h 1190"/>
                <a:gd name="T24" fmla="*/ 399 w 1019"/>
                <a:gd name="T25" fmla="*/ 1169 h 1190"/>
                <a:gd name="T26" fmla="*/ 307 w 1019"/>
                <a:gd name="T27" fmla="*/ 1156 h 1190"/>
                <a:gd name="T28" fmla="*/ 288 w 1019"/>
                <a:gd name="T29" fmla="*/ 1144 h 1190"/>
                <a:gd name="T30" fmla="*/ 263 w 1019"/>
                <a:gd name="T31" fmla="*/ 1138 h 1190"/>
                <a:gd name="T32" fmla="*/ 170 w 1019"/>
                <a:gd name="T33" fmla="*/ 1088 h 1190"/>
                <a:gd name="T34" fmla="*/ 115 w 1019"/>
                <a:gd name="T35" fmla="*/ 1014 h 1190"/>
                <a:gd name="T36" fmla="*/ 90 w 1019"/>
                <a:gd name="T37" fmla="*/ 977 h 1190"/>
                <a:gd name="T38" fmla="*/ 46 w 1019"/>
                <a:gd name="T39" fmla="*/ 871 h 1190"/>
                <a:gd name="T40" fmla="*/ 28 w 1019"/>
                <a:gd name="T41" fmla="*/ 828 h 1190"/>
                <a:gd name="T42" fmla="*/ 15 w 1019"/>
                <a:gd name="T43" fmla="*/ 748 h 1190"/>
                <a:gd name="T44" fmla="*/ 46 w 1019"/>
                <a:gd name="T45" fmla="*/ 370 h 1190"/>
                <a:gd name="T46" fmla="*/ 59 w 1019"/>
                <a:gd name="T47" fmla="*/ 326 h 1190"/>
                <a:gd name="T48" fmla="*/ 164 w 1019"/>
                <a:gd name="T49" fmla="*/ 246 h 1190"/>
                <a:gd name="T50" fmla="*/ 226 w 1019"/>
                <a:gd name="T51" fmla="*/ 165 h 1190"/>
                <a:gd name="T52" fmla="*/ 307 w 1019"/>
                <a:gd name="T53" fmla="*/ 73 h 1190"/>
                <a:gd name="T54" fmla="*/ 368 w 1019"/>
                <a:gd name="T55" fmla="*/ 17 h 1190"/>
                <a:gd name="T56" fmla="*/ 443 w 1019"/>
                <a:gd name="T57" fmla="*/ 4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9" h="1190">
                  <a:moveTo>
                    <a:pt x="443" y="4"/>
                  </a:moveTo>
                  <a:cubicBezTo>
                    <a:pt x="617" y="18"/>
                    <a:pt x="557" y="0"/>
                    <a:pt x="629" y="23"/>
                  </a:cubicBezTo>
                  <a:cubicBezTo>
                    <a:pt x="660" y="44"/>
                    <a:pt x="679" y="57"/>
                    <a:pt x="715" y="66"/>
                  </a:cubicBezTo>
                  <a:cubicBezTo>
                    <a:pt x="741" y="92"/>
                    <a:pt x="714" y="70"/>
                    <a:pt x="765" y="85"/>
                  </a:cubicBezTo>
                  <a:cubicBezTo>
                    <a:pt x="788" y="92"/>
                    <a:pt x="804" y="109"/>
                    <a:pt x="827" y="116"/>
                  </a:cubicBezTo>
                  <a:cubicBezTo>
                    <a:pt x="870" y="145"/>
                    <a:pt x="850" y="137"/>
                    <a:pt x="883" y="147"/>
                  </a:cubicBezTo>
                  <a:cubicBezTo>
                    <a:pt x="901" y="165"/>
                    <a:pt x="918" y="175"/>
                    <a:pt x="932" y="196"/>
                  </a:cubicBezTo>
                  <a:cubicBezTo>
                    <a:pt x="939" y="219"/>
                    <a:pt x="950" y="238"/>
                    <a:pt x="963" y="258"/>
                  </a:cubicBezTo>
                  <a:cubicBezTo>
                    <a:pt x="965" y="264"/>
                    <a:pt x="969" y="270"/>
                    <a:pt x="969" y="277"/>
                  </a:cubicBezTo>
                  <a:cubicBezTo>
                    <a:pt x="969" y="326"/>
                    <a:pt x="1019" y="774"/>
                    <a:pt x="895" y="909"/>
                  </a:cubicBezTo>
                  <a:cubicBezTo>
                    <a:pt x="875" y="969"/>
                    <a:pt x="833" y="1020"/>
                    <a:pt x="814" y="1082"/>
                  </a:cubicBezTo>
                  <a:cubicBezTo>
                    <a:pt x="774" y="1120"/>
                    <a:pt x="722" y="1124"/>
                    <a:pt x="653" y="1138"/>
                  </a:cubicBezTo>
                  <a:cubicBezTo>
                    <a:pt x="549" y="1190"/>
                    <a:pt x="639" y="1162"/>
                    <a:pt x="399" y="1169"/>
                  </a:cubicBezTo>
                  <a:cubicBezTo>
                    <a:pt x="384" y="1167"/>
                    <a:pt x="326" y="1163"/>
                    <a:pt x="307" y="1156"/>
                  </a:cubicBezTo>
                  <a:cubicBezTo>
                    <a:pt x="300" y="1154"/>
                    <a:pt x="295" y="1147"/>
                    <a:pt x="288" y="1144"/>
                  </a:cubicBezTo>
                  <a:cubicBezTo>
                    <a:pt x="280" y="1141"/>
                    <a:pt x="271" y="1140"/>
                    <a:pt x="263" y="1138"/>
                  </a:cubicBezTo>
                  <a:cubicBezTo>
                    <a:pt x="239" y="1121"/>
                    <a:pt x="198" y="1097"/>
                    <a:pt x="170" y="1088"/>
                  </a:cubicBezTo>
                  <a:cubicBezTo>
                    <a:pt x="148" y="1066"/>
                    <a:pt x="132" y="1040"/>
                    <a:pt x="115" y="1014"/>
                  </a:cubicBezTo>
                  <a:cubicBezTo>
                    <a:pt x="107" y="1002"/>
                    <a:pt x="90" y="977"/>
                    <a:pt x="90" y="977"/>
                  </a:cubicBezTo>
                  <a:cubicBezTo>
                    <a:pt x="79" y="941"/>
                    <a:pt x="73" y="898"/>
                    <a:pt x="46" y="871"/>
                  </a:cubicBezTo>
                  <a:cubicBezTo>
                    <a:pt x="41" y="856"/>
                    <a:pt x="32" y="843"/>
                    <a:pt x="28" y="828"/>
                  </a:cubicBezTo>
                  <a:cubicBezTo>
                    <a:pt x="22" y="802"/>
                    <a:pt x="15" y="748"/>
                    <a:pt x="15" y="748"/>
                  </a:cubicBezTo>
                  <a:cubicBezTo>
                    <a:pt x="17" y="683"/>
                    <a:pt x="0" y="438"/>
                    <a:pt x="46" y="370"/>
                  </a:cubicBezTo>
                  <a:cubicBezTo>
                    <a:pt x="50" y="355"/>
                    <a:pt x="51" y="339"/>
                    <a:pt x="59" y="326"/>
                  </a:cubicBezTo>
                  <a:cubicBezTo>
                    <a:pt x="73" y="304"/>
                    <a:pt x="136" y="265"/>
                    <a:pt x="164" y="246"/>
                  </a:cubicBezTo>
                  <a:cubicBezTo>
                    <a:pt x="174" y="214"/>
                    <a:pt x="198" y="184"/>
                    <a:pt x="226" y="165"/>
                  </a:cubicBezTo>
                  <a:cubicBezTo>
                    <a:pt x="239" y="125"/>
                    <a:pt x="278" y="101"/>
                    <a:pt x="307" y="73"/>
                  </a:cubicBezTo>
                  <a:cubicBezTo>
                    <a:pt x="326" y="55"/>
                    <a:pt x="344" y="29"/>
                    <a:pt x="368" y="17"/>
                  </a:cubicBezTo>
                  <a:cubicBezTo>
                    <a:pt x="387" y="8"/>
                    <a:pt x="430" y="6"/>
                    <a:pt x="443" y="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27">
              <a:extLst>
                <a:ext uri="{FF2B5EF4-FFF2-40B4-BE49-F238E27FC236}">
                  <a16:creationId xmlns:a16="http://schemas.microsoft.com/office/drawing/2014/main" id="{8BB58B1D-F677-7F89-1B88-BDEFF6FF6C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83137" y="5057209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b="1"/>
                <a:t>s</a:t>
              </a:r>
            </a:p>
          </p:txBody>
        </p:sp>
        <p:sp>
          <p:nvSpPr>
            <p:cNvPr id="8" name="Oval 28">
              <a:extLst>
                <a:ext uri="{FF2B5EF4-FFF2-40B4-BE49-F238E27FC236}">
                  <a16:creationId xmlns:a16="http://schemas.microsoft.com/office/drawing/2014/main" id="{5F5E19B0-7099-E443-77F5-092F9299E0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48300" y="4469834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9" name="Oval 29">
              <a:extLst>
                <a:ext uri="{FF2B5EF4-FFF2-40B4-BE49-F238E27FC236}">
                  <a16:creationId xmlns:a16="http://schemas.microsoft.com/office/drawing/2014/main" id="{2D75AB13-C888-5AAE-B8AB-164E371C5C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97400" y="4484121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0" name="Oval 30">
              <a:extLst>
                <a:ext uri="{FF2B5EF4-FFF2-40B4-BE49-F238E27FC236}">
                  <a16:creationId xmlns:a16="http://schemas.microsoft.com/office/drawing/2014/main" id="{0883D675-698E-8647-3955-351F3AC849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76850" y="5242946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1" name="Oval 31">
              <a:extLst>
                <a:ext uri="{FF2B5EF4-FFF2-40B4-BE49-F238E27FC236}">
                  <a16:creationId xmlns:a16="http://schemas.microsoft.com/office/drawing/2014/main" id="{CDF59014-1919-9829-204C-081F362632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99112" y="3971359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2" name="Oval 32">
              <a:extLst>
                <a:ext uri="{FF2B5EF4-FFF2-40B4-BE49-F238E27FC236}">
                  <a16:creationId xmlns:a16="http://schemas.microsoft.com/office/drawing/2014/main" id="{E95462B6-85B4-56FA-1CBC-AEAA6619A7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724725" y="4122171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3" name="Oval 33">
              <a:extLst>
                <a:ext uri="{FF2B5EF4-FFF2-40B4-BE49-F238E27FC236}">
                  <a16:creationId xmlns:a16="http://schemas.microsoft.com/office/drawing/2014/main" id="{BAEDAB30-1F6C-F969-516A-D4B1C6F706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235900" y="4125346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b="1"/>
                <a:t>t</a:t>
              </a:r>
            </a:p>
          </p:txBody>
        </p:sp>
        <p:sp>
          <p:nvSpPr>
            <p:cNvPr id="14" name="Oval 34">
              <a:extLst>
                <a:ext uri="{FF2B5EF4-FFF2-40B4-BE49-F238E27FC236}">
                  <a16:creationId xmlns:a16="http://schemas.microsoft.com/office/drawing/2014/main" id="{B47BFD7C-7D2F-87DE-CF41-B1F87AFB53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26337" y="5312796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5" name="Oval 35">
              <a:extLst>
                <a:ext uri="{FF2B5EF4-FFF2-40B4-BE49-F238E27FC236}">
                  <a16:creationId xmlns:a16="http://schemas.microsoft.com/office/drawing/2014/main" id="{F1C609E3-9DD9-3D0F-3F52-CA293EEFFB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867600" y="4795271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cxnSp>
          <p:nvCxnSpPr>
            <p:cNvPr id="16" name="AutoShape 36">
              <a:extLst>
                <a:ext uri="{FF2B5EF4-FFF2-40B4-BE49-F238E27FC236}">
                  <a16:creationId xmlns:a16="http://schemas.microsoft.com/office/drawing/2014/main" id="{AECD7154-70E4-4E52-1FBC-7B48BF9820CB}"/>
                </a:ext>
              </a:extLst>
            </p:cNvPr>
            <p:cNvCxnSpPr>
              <a:cxnSpLocks noChangeShapeType="1"/>
              <a:stCxn id="8" idx="6"/>
              <a:endCxn id="12" idx="3"/>
            </p:cNvCxnSpPr>
            <p:nvPr/>
          </p:nvCxnSpPr>
          <p:spPr bwMode="auto">
            <a:xfrm flipV="1">
              <a:off x="9095951" y="4333309"/>
              <a:ext cx="1665287" cy="260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37">
              <a:extLst>
                <a:ext uri="{FF2B5EF4-FFF2-40B4-BE49-F238E27FC236}">
                  <a16:creationId xmlns:a16="http://schemas.microsoft.com/office/drawing/2014/main" id="{5614B0BA-380F-1BC5-0950-E9C7A3E8C3F8}"/>
                </a:ext>
              </a:extLst>
            </p:cNvPr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 flipH="1">
              <a:off x="8800675" y="4717484"/>
              <a:ext cx="171450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38">
              <a:extLst>
                <a:ext uri="{FF2B5EF4-FFF2-40B4-BE49-F238E27FC236}">
                  <a16:creationId xmlns:a16="http://schemas.microsoft.com/office/drawing/2014/main" id="{0B171CE0-C8A4-652A-B623-798202567612}"/>
                </a:ext>
              </a:extLst>
            </p:cNvPr>
            <p:cNvCxnSpPr>
              <a:cxnSpLocks noChangeShapeType="1"/>
              <a:stCxn id="9" idx="6"/>
              <a:endCxn id="8" idx="2"/>
            </p:cNvCxnSpPr>
            <p:nvPr/>
          </p:nvCxnSpPr>
          <p:spPr bwMode="auto">
            <a:xfrm flipV="1">
              <a:off x="8245050" y="4593660"/>
              <a:ext cx="603250" cy="142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39">
              <a:extLst>
                <a:ext uri="{FF2B5EF4-FFF2-40B4-BE49-F238E27FC236}">
                  <a16:creationId xmlns:a16="http://schemas.microsoft.com/office/drawing/2014/main" id="{61A81B1F-049C-5201-3349-08F5638D6BBB}"/>
                </a:ext>
              </a:extLst>
            </p:cNvPr>
            <p:cNvCxnSpPr>
              <a:cxnSpLocks noChangeShapeType="1"/>
              <a:stCxn id="15" idx="2"/>
              <a:endCxn id="8" idx="5"/>
            </p:cNvCxnSpPr>
            <p:nvPr/>
          </p:nvCxnSpPr>
          <p:spPr bwMode="auto">
            <a:xfrm flipH="1" flipV="1">
              <a:off x="9059438" y="4680972"/>
              <a:ext cx="1808163" cy="238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0" name="Text Box 40">
              <a:extLst>
                <a:ext uri="{FF2B5EF4-FFF2-40B4-BE49-F238E27FC236}">
                  <a16:creationId xmlns:a16="http://schemas.microsoft.com/office/drawing/2014/main" id="{1BC8ED79-102C-C8C2-EA8B-547B5F9F6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4937" y="3622110"/>
              <a:ext cx="34448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21" name="Text Box 41">
              <a:extLst>
                <a:ext uri="{FF2B5EF4-FFF2-40B4-BE49-F238E27FC236}">
                  <a16:creationId xmlns:a16="http://schemas.microsoft.com/office/drawing/2014/main" id="{E03B6CF4-26F2-2331-2A50-EED795AC9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3162" y="3652272"/>
              <a:ext cx="34448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  <p:cxnSp>
          <p:nvCxnSpPr>
            <p:cNvPr id="22" name="AutoShape 42">
              <a:extLst>
                <a:ext uri="{FF2B5EF4-FFF2-40B4-BE49-F238E27FC236}">
                  <a16:creationId xmlns:a16="http://schemas.microsoft.com/office/drawing/2014/main" id="{9B471B36-F3D7-F960-12A3-C14524853883}"/>
                </a:ext>
              </a:extLst>
            </p:cNvPr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9246763" y="4095184"/>
              <a:ext cx="1477963" cy="150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43">
              <a:extLst>
                <a:ext uri="{FF2B5EF4-FFF2-40B4-BE49-F238E27FC236}">
                  <a16:creationId xmlns:a16="http://schemas.microsoft.com/office/drawing/2014/main" id="{5409A505-D5C5-F9BF-FD2D-B312DD771D9D}"/>
                </a:ext>
              </a:extLst>
            </p:cNvPr>
            <p:cNvCxnSpPr>
              <a:cxnSpLocks noChangeShapeType="1"/>
              <a:stCxn id="14" idx="2"/>
              <a:endCxn id="10" idx="6"/>
            </p:cNvCxnSpPr>
            <p:nvPr/>
          </p:nvCxnSpPr>
          <p:spPr bwMode="auto">
            <a:xfrm flipH="1" flipV="1">
              <a:off x="8924501" y="5366771"/>
              <a:ext cx="2001837" cy="69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48">
              <a:extLst>
                <a:ext uri="{FF2B5EF4-FFF2-40B4-BE49-F238E27FC236}">
                  <a16:creationId xmlns:a16="http://schemas.microsoft.com/office/drawing/2014/main" id="{0C4A53E7-5F24-6E8D-9E8F-1927428563BF}"/>
                </a:ext>
              </a:extLst>
            </p:cNvPr>
            <p:cNvCxnSpPr>
              <a:cxnSpLocks noChangeShapeType="1"/>
              <a:stCxn id="7" idx="7"/>
              <a:endCxn id="8" idx="3"/>
            </p:cNvCxnSpPr>
            <p:nvPr/>
          </p:nvCxnSpPr>
          <p:spPr bwMode="auto">
            <a:xfrm flipV="1">
              <a:off x="8394276" y="4680971"/>
              <a:ext cx="490537" cy="412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49">
              <a:extLst>
                <a:ext uri="{FF2B5EF4-FFF2-40B4-BE49-F238E27FC236}">
                  <a16:creationId xmlns:a16="http://schemas.microsoft.com/office/drawing/2014/main" id="{3411AEAE-87BB-53A7-3544-EDD6EAA95D5D}"/>
                </a:ext>
              </a:extLst>
            </p:cNvPr>
            <p:cNvCxnSpPr>
              <a:cxnSpLocks noChangeShapeType="1"/>
              <a:stCxn id="9" idx="7"/>
              <a:endCxn id="11" idx="2"/>
            </p:cNvCxnSpPr>
            <p:nvPr/>
          </p:nvCxnSpPr>
          <p:spPr bwMode="auto">
            <a:xfrm flipV="1">
              <a:off x="8208538" y="4095184"/>
              <a:ext cx="790575" cy="425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50">
              <a:extLst>
                <a:ext uri="{FF2B5EF4-FFF2-40B4-BE49-F238E27FC236}">
                  <a16:creationId xmlns:a16="http://schemas.microsoft.com/office/drawing/2014/main" id="{C5FD2567-1586-21DA-B205-3768F0000010}"/>
                </a:ext>
              </a:extLst>
            </p:cNvPr>
            <p:cNvCxnSpPr>
              <a:cxnSpLocks noChangeShapeType="1"/>
              <a:stCxn id="13" idx="4"/>
              <a:endCxn id="15" idx="7"/>
            </p:cNvCxnSpPr>
            <p:nvPr/>
          </p:nvCxnSpPr>
          <p:spPr bwMode="auto">
            <a:xfrm flipH="1">
              <a:off x="11078737" y="4372996"/>
              <a:ext cx="280988" cy="458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51">
              <a:extLst>
                <a:ext uri="{FF2B5EF4-FFF2-40B4-BE49-F238E27FC236}">
                  <a16:creationId xmlns:a16="http://schemas.microsoft.com/office/drawing/2014/main" id="{8FDCB51C-2B61-F478-D4FC-51F0779C503A}"/>
                </a:ext>
              </a:extLst>
            </p:cNvPr>
            <p:cNvCxnSpPr>
              <a:cxnSpLocks noChangeShapeType="1"/>
              <a:stCxn id="15" idx="0"/>
              <a:endCxn id="12" idx="4"/>
            </p:cNvCxnSpPr>
            <p:nvPr/>
          </p:nvCxnSpPr>
          <p:spPr bwMode="auto">
            <a:xfrm flipH="1" flipV="1">
              <a:off x="10848551" y="4369821"/>
              <a:ext cx="142875" cy="425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52">
              <a:extLst>
                <a:ext uri="{FF2B5EF4-FFF2-40B4-BE49-F238E27FC236}">
                  <a16:creationId xmlns:a16="http://schemas.microsoft.com/office/drawing/2014/main" id="{490196CC-6CBD-06AC-493C-65AC9BD41E68}"/>
                </a:ext>
              </a:extLst>
            </p:cNvPr>
            <p:cNvCxnSpPr>
              <a:cxnSpLocks noChangeShapeType="1"/>
              <a:stCxn id="15" idx="4"/>
              <a:endCxn id="14" idx="0"/>
            </p:cNvCxnSpPr>
            <p:nvPr/>
          </p:nvCxnSpPr>
          <p:spPr bwMode="auto">
            <a:xfrm>
              <a:off x="10991426" y="5042922"/>
              <a:ext cx="58737" cy="269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E54A8E-7EA4-3D7C-8DC1-FC26B2EB73F7}"/>
              </a:ext>
            </a:extLst>
          </p:cNvPr>
          <p:cNvGrpSpPr/>
          <p:nvPr/>
        </p:nvGrpSpPr>
        <p:grpSpPr>
          <a:xfrm>
            <a:off x="8722096" y="2242757"/>
            <a:ext cx="3442682" cy="2228958"/>
            <a:chOff x="-61332" y="3496696"/>
            <a:chExt cx="3924300" cy="2540776"/>
          </a:xfrm>
        </p:grpSpPr>
        <p:sp>
          <p:nvSpPr>
            <p:cNvPr id="30" name="Text Box 20">
              <a:extLst>
                <a:ext uri="{FF2B5EF4-FFF2-40B4-BE49-F238E27FC236}">
                  <a16:creationId xmlns:a16="http://schemas.microsoft.com/office/drawing/2014/main" id="{8C349DC4-B2B2-038E-D5E8-E198C5C7D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994" y="5667649"/>
              <a:ext cx="2238375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original network</a:t>
              </a: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1550E82C-BBA1-A1AC-56FD-2878DD2EA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556" y="3576070"/>
              <a:ext cx="1395412" cy="2152650"/>
            </a:xfrm>
            <a:custGeom>
              <a:avLst/>
              <a:gdLst>
                <a:gd name="T0" fmla="*/ 31 w 879"/>
                <a:gd name="T1" fmla="*/ 119 h 1356"/>
                <a:gd name="T2" fmla="*/ 49 w 879"/>
                <a:gd name="T3" fmla="*/ 113 h 1356"/>
                <a:gd name="T4" fmla="*/ 61 w 879"/>
                <a:gd name="T5" fmla="*/ 99 h 1356"/>
                <a:gd name="T6" fmla="*/ 142 w 879"/>
                <a:gd name="T7" fmla="*/ 65 h 1356"/>
                <a:gd name="T8" fmla="*/ 260 w 879"/>
                <a:gd name="T9" fmla="*/ 25 h 1356"/>
                <a:gd name="T10" fmla="*/ 513 w 879"/>
                <a:gd name="T11" fmla="*/ 4 h 1356"/>
                <a:gd name="T12" fmla="*/ 651 w 879"/>
                <a:gd name="T13" fmla="*/ 22 h 1356"/>
                <a:gd name="T14" fmla="*/ 780 w 879"/>
                <a:gd name="T15" fmla="*/ 92 h 1356"/>
                <a:gd name="T16" fmla="*/ 848 w 879"/>
                <a:gd name="T17" fmla="*/ 179 h 1356"/>
                <a:gd name="T18" fmla="*/ 879 w 879"/>
                <a:gd name="T19" fmla="*/ 337 h 1356"/>
                <a:gd name="T20" fmla="*/ 836 w 879"/>
                <a:gd name="T21" fmla="*/ 815 h 1356"/>
                <a:gd name="T22" fmla="*/ 829 w 879"/>
                <a:gd name="T23" fmla="*/ 902 h 1356"/>
                <a:gd name="T24" fmla="*/ 755 w 879"/>
                <a:gd name="T25" fmla="*/ 1042 h 1356"/>
                <a:gd name="T26" fmla="*/ 699 w 879"/>
                <a:gd name="T27" fmla="*/ 1157 h 1356"/>
                <a:gd name="T28" fmla="*/ 609 w 879"/>
                <a:gd name="T29" fmla="*/ 1327 h 1356"/>
                <a:gd name="T30" fmla="*/ 411 w 879"/>
                <a:gd name="T31" fmla="*/ 1345 h 1356"/>
                <a:gd name="T32" fmla="*/ 167 w 879"/>
                <a:gd name="T33" fmla="*/ 1258 h 1356"/>
                <a:gd name="T34" fmla="*/ 99 w 879"/>
                <a:gd name="T35" fmla="*/ 1197 h 1356"/>
                <a:gd name="T36" fmla="*/ 86 w 879"/>
                <a:gd name="T37" fmla="*/ 1176 h 1356"/>
                <a:gd name="T38" fmla="*/ 68 w 879"/>
                <a:gd name="T39" fmla="*/ 1164 h 1356"/>
                <a:gd name="T40" fmla="*/ 43 w 879"/>
                <a:gd name="T41" fmla="*/ 1124 h 1356"/>
                <a:gd name="T42" fmla="*/ 0 w 879"/>
                <a:gd name="T43" fmla="*/ 594 h 1356"/>
                <a:gd name="T44" fmla="*/ 6 w 879"/>
                <a:gd name="T45" fmla="*/ 300 h 1356"/>
                <a:gd name="T46" fmla="*/ 31 w 879"/>
                <a:gd name="T47" fmla="*/ 153 h 1356"/>
                <a:gd name="T48" fmla="*/ 31 w 879"/>
                <a:gd name="T49" fmla="*/ 119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1356">
                  <a:moveTo>
                    <a:pt x="31" y="119"/>
                  </a:moveTo>
                  <a:cubicBezTo>
                    <a:pt x="37" y="117"/>
                    <a:pt x="44" y="116"/>
                    <a:pt x="49" y="113"/>
                  </a:cubicBezTo>
                  <a:cubicBezTo>
                    <a:pt x="54" y="109"/>
                    <a:pt x="56" y="102"/>
                    <a:pt x="61" y="99"/>
                  </a:cubicBezTo>
                  <a:cubicBezTo>
                    <a:pt x="78" y="89"/>
                    <a:pt x="121" y="73"/>
                    <a:pt x="142" y="65"/>
                  </a:cubicBezTo>
                  <a:cubicBezTo>
                    <a:pt x="182" y="50"/>
                    <a:pt x="221" y="46"/>
                    <a:pt x="260" y="25"/>
                  </a:cubicBezTo>
                  <a:cubicBezTo>
                    <a:pt x="367" y="27"/>
                    <a:pt x="406" y="0"/>
                    <a:pt x="513" y="4"/>
                  </a:cubicBezTo>
                  <a:cubicBezTo>
                    <a:pt x="533" y="6"/>
                    <a:pt x="633" y="14"/>
                    <a:pt x="651" y="22"/>
                  </a:cubicBezTo>
                  <a:cubicBezTo>
                    <a:pt x="693" y="38"/>
                    <a:pt x="736" y="84"/>
                    <a:pt x="780" y="92"/>
                  </a:cubicBezTo>
                  <a:cubicBezTo>
                    <a:pt x="799" y="123"/>
                    <a:pt x="818" y="158"/>
                    <a:pt x="848" y="179"/>
                  </a:cubicBezTo>
                  <a:cubicBezTo>
                    <a:pt x="855" y="201"/>
                    <a:pt x="872" y="315"/>
                    <a:pt x="879" y="337"/>
                  </a:cubicBezTo>
                  <a:cubicBezTo>
                    <a:pt x="879" y="580"/>
                    <a:pt x="879" y="622"/>
                    <a:pt x="836" y="815"/>
                  </a:cubicBezTo>
                  <a:cubicBezTo>
                    <a:pt x="834" y="845"/>
                    <a:pt x="832" y="873"/>
                    <a:pt x="829" y="902"/>
                  </a:cubicBezTo>
                  <a:cubicBezTo>
                    <a:pt x="825" y="934"/>
                    <a:pt x="774" y="1013"/>
                    <a:pt x="755" y="1042"/>
                  </a:cubicBezTo>
                  <a:cubicBezTo>
                    <a:pt x="733" y="1084"/>
                    <a:pt x="721" y="1127"/>
                    <a:pt x="699" y="1157"/>
                  </a:cubicBezTo>
                  <a:cubicBezTo>
                    <a:pt x="672" y="1176"/>
                    <a:pt x="638" y="1315"/>
                    <a:pt x="609" y="1327"/>
                  </a:cubicBezTo>
                  <a:cubicBezTo>
                    <a:pt x="562" y="1352"/>
                    <a:pt x="485" y="1356"/>
                    <a:pt x="411" y="1345"/>
                  </a:cubicBezTo>
                  <a:cubicBezTo>
                    <a:pt x="337" y="1334"/>
                    <a:pt x="219" y="1283"/>
                    <a:pt x="167" y="1258"/>
                  </a:cubicBezTo>
                  <a:cubicBezTo>
                    <a:pt x="141" y="1229"/>
                    <a:pt x="130" y="1214"/>
                    <a:pt x="99" y="1197"/>
                  </a:cubicBezTo>
                  <a:cubicBezTo>
                    <a:pt x="95" y="1191"/>
                    <a:pt x="91" y="1182"/>
                    <a:pt x="86" y="1176"/>
                  </a:cubicBezTo>
                  <a:cubicBezTo>
                    <a:pt x="81" y="1171"/>
                    <a:pt x="73" y="1169"/>
                    <a:pt x="68" y="1164"/>
                  </a:cubicBezTo>
                  <a:cubicBezTo>
                    <a:pt x="58" y="1152"/>
                    <a:pt x="43" y="1124"/>
                    <a:pt x="43" y="1124"/>
                  </a:cubicBezTo>
                  <a:cubicBezTo>
                    <a:pt x="12" y="949"/>
                    <a:pt x="26" y="770"/>
                    <a:pt x="0" y="594"/>
                  </a:cubicBezTo>
                  <a:cubicBezTo>
                    <a:pt x="2" y="495"/>
                    <a:pt x="3" y="398"/>
                    <a:pt x="6" y="300"/>
                  </a:cubicBezTo>
                  <a:cubicBezTo>
                    <a:pt x="7" y="264"/>
                    <a:pt x="3" y="181"/>
                    <a:pt x="31" y="153"/>
                  </a:cubicBezTo>
                  <a:cubicBezTo>
                    <a:pt x="37" y="117"/>
                    <a:pt x="48" y="119"/>
                    <a:pt x="31" y="11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2F548E39-1417-939F-FE64-70B9A10F6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332" y="3496696"/>
              <a:ext cx="1747838" cy="2193925"/>
            </a:xfrm>
            <a:custGeom>
              <a:avLst/>
              <a:gdLst>
                <a:gd name="T0" fmla="*/ 443 w 1019"/>
                <a:gd name="T1" fmla="*/ 4 h 1190"/>
                <a:gd name="T2" fmla="*/ 629 w 1019"/>
                <a:gd name="T3" fmla="*/ 23 h 1190"/>
                <a:gd name="T4" fmla="*/ 715 w 1019"/>
                <a:gd name="T5" fmla="*/ 66 h 1190"/>
                <a:gd name="T6" fmla="*/ 765 w 1019"/>
                <a:gd name="T7" fmla="*/ 85 h 1190"/>
                <a:gd name="T8" fmla="*/ 827 w 1019"/>
                <a:gd name="T9" fmla="*/ 116 h 1190"/>
                <a:gd name="T10" fmla="*/ 883 w 1019"/>
                <a:gd name="T11" fmla="*/ 147 h 1190"/>
                <a:gd name="T12" fmla="*/ 932 w 1019"/>
                <a:gd name="T13" fmla="*/ 196 h 1190"/>
                <a:gd name="T14" fmla="*/ 963 w 1019"/>
                <a:gd name="T15" fmla="*/ 258 h 1190"/>
                <a:gd name="T16" fmla="*/ 969 w 1019"/>
                <a:gd name="T17" fmla="*/ 277 h 1190"/>
                <a:gd name="T18" fmla="*/ 895 w 1019"/>
                <a:gd name="T19" fmla="*/ 909 h 1190"/>
                <a:gd name="T20" fmla="*/ 814 w 1019"/>
                <a:gd name="T21" fmla="*/ 1082 h 1190"/>
                <a:gd name="T22" fmla="*/ 653 w 1019"/>
                <a:gd name="T23" fmla="*/ 1138 h 1190"/>
                <a:gd name="T24" fmla="*/ 399 w 1019"/>
                <a:gd name="T25" fmla="*/ 1169 h 1190"/>
                <a:gd name="T26" fmla="*/ 307 w 1019"/>
                <a:gd name="T27" fmla="*/ 1156 h 1190"/>
                <a:gd name="T28" fmla="*/ 288 w 1019"/>
                <a:gd name="T29" fmla="*/ 1144 h 1190"/>
                <a:gd name="T30" fmla="*/ 263 w 1019"/>
                <a:gd name="T31" fmla="*/ 1138 h 1190"/>
                <a:gd name="T32" fmla="*/ 170 w 1019"/>
                <a:gd name="T33" fmla="*/ 1088 h 1190"/>
                <a:gd name="T34" fmla="*/ 115 w 1019"/>
                <a:gd name="T35" fmla="*/ 1014 h 1190"/>
                <a:gd name="T36" fmla="*/ 90 w 1019"/>
                <a:gd name="T37" fmla="*/ 977 h 1190"/>
                <a:gd name="T38" fmla="*/ 46 w 1019"/>
                <a:gd name="T39" fmla="*/ 871 h 1190"/>
                <a:gd name="T40" fmla="*/ 28 w 1019"/>
                <a:gd name="T41" fmla="*/ 828 h 1190"/>
                <a:gd name="T42" fmla="*/ 15 w 1019"/>
                <a:gd name="T43" fmla="*/ 748 h 1190"/>
                <a:gd name="T44" fmla="*/ 46 w 1019"/>
                <a:gd name="T45" fmla="*/ 370 h 1190"/>
                <a:gd name="T46" fmla="*/ 59 w 1019"/>
                <a:gd name="T47" fmla="*/ 326 h 1190"/>
                <a:gd name="T48" fmla="*/ 164 w 1019"/>
                <a:gd name="T49" fmla="*/ 246 h 1190"/>
                <a:gd name="T50" fmla="*/ 226 w 1019"/>
                <a:gd name="T51" fmla="*/ 165 h 1190"/>
                <a:gd name="T52" fmla="*/ 307 w 1019"/>
                <a:gd name="T53" fmla="*/ 73 h 1190"/>
                <a:gd name="T54" fmla="*/ 368 w 1019"/>
                <a:gd name="T55" fmla="*/ 17 h 1190"/>
                <a:gd name="T56" fmla="*/ 443 w 1019"/>
                <a:gd name="T57" fmla="*/ 4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9" h="1190">
                  <a:moveTo>
                    <a:pt x="443" y="4"/>
                  </a:moveTo>
                  <a:cubicBezTo>
                    <a:pt x="617" y="18"/>
                    <a:pt x="557" y="0"/>
                    <a:pt x="629" y="23"/>
                  </a:cubicBezTo>
                  <a:cubicBezTo>
                    <a:pt x="660" y="44"/>
                    <a:pt x="679" y="57"/>
                    <a:pt x="715" y="66"/>
                  </a:cubicBezTo>
                  <a:cubicBezTo>
                    <a:pt x="741" y="92"/>
                    <a:pt x="714" y="70"/>
                    <a:pt x="765" y="85"/>
                  </a:cubicBezTo>
                  <a:cubicBezTo>
                    <a:pt x="788" y="92"/>
                    <a:pt x="804" y="109"/>
                    <a:pt x="827" y="116"/>
                  </a:cubicBezTo>
                  <a:cubicBezTo>
                    <a:pt x="870" y="145"/>
                    <a:pt x="850" y="137"/>
                    <a:pt x="883" y="147"/>
                  </a:cubicBezTo>
                  <a:cubicBezTo>
                    <a:pt x="901" y="165"/>
                    <a:pt x="918" y="175"/>
                    <a:pt x="932" y="196"/>
                  </a:cubicBezTo>
                  <a:cubicBezTo>
                    <a:pt x="939" y="219"/>
                    <a:pt x="950" y="238"/>
                    <a:pt x="963" y="258"/>
                  </a:cubicBezTo>
                  <a:cubicBezTo>
                    <a:pt x="965" y="264"/>
                    <a:pt x="969" y="270"/>
                    <a:pt x="969" y="277"/>
                  </a:cubicBezTo>
                  <a:cubicBezTo>
                    <a:pt x="969" y="326"/>
                    <a:pt x="1019" y="774"/>
                    <a:pt x="895" y="909"/>
                  </a:cubicBezTo>
                  <a:cubicBezTo>
                    <a:pt x="875" y="969"/>
                    <a:pt x="833" y="1020"/>
                    <a:pt x="814" y="1082"/>
                  </a:cubicBezTo>
                  <a:cubicBezTo>
                    <a:pt x="774" y="1120"/>
                    <a:pt x="722" y="1124"/>
                    <a:pt x="653" y="1138"/>
                  </a:cubicBezTo>
                  <a:cubicBezTo>
                    <a:pt x="549" y="1190"/>
                    <a:pt x="639" y="1162"/>
                    <a:pt x="399" y="1169"/>
                  </a:cubicBezTo>
                  <a:cubicBezTo>
                    <a:pt x="384" y="1167"/>
                    <a:pt x="326" y="1163"/>
                    <a:pt x="307" y="1156"/>
                  </a:cubicBezTo>
                  <a:cubicBezTo>
                    <a:pt x="300" y="1154"/>
                    <a:pt x="295" y="1147"/>
                    <a:pt x="288" y="1144"/>
                  </a:cubicBezTo>
                  <a:cubicBezTo>
                    <a:pt x="280" y="1141"/>
                    <a:pt x="271" y="1140"/>
                    <a:pt x="263" y="1138"/>
                  </a:cubicBezTo>
                  <a:cubicBezTo>
                    <a:pt x="239" y="1121"/>
                    <a:pt x="198" y="1097"/>
                    <a:pt x="170" y="1088"/>
                  </a:cubicBezTo>
                  <a:cubicBezTo>
                    <a:pt x="148" y="1066"/>
                    <a:pt x="132" y="1040"/>
                    <a:pt x="115" y="1014"/>
                  </a:cubicBezTo>
                  <a:cubicBezTo>
                    <a:pt x="107" y="1002"/>
                    <a:pt x="90" y="977"/>
                    <a:pt x="90" y="977"/>
                  </a:cubicBezTo>
                  <a:cubicBezTo>
                    <a:pt x="79" y="941"/>
                    <a:pt x="73" y="898"/>
                    <a:pt x="46" y="871"/>
                  </a:cubicBezTo>
                  <a:cubicBezTo>
                    <a:pt x="41" y="856"/>
                    <a:pt x="32" y="843"/>
                    <a:pt x="28" y="828"/>
                  </a:cubicBezTo>
                  <a:cubicBezTo>
                    <a:pt x="22" y="802"/>
                    <a:pt x="15" y="748"/>
                    <a:pt x="15" y="748"/>
                  </a:cubicBezTo>
                  <a:cubicBezTo>
                    <a:pt x="17" y="683"/>
                    <a:pt x="0" y="438"/>
                    <a:pt x="46" y="370"/>
                  </a:cubicBezTo>
                  <a:cubicBezTo>
                    <a:pt x="50" y="355"/>
                    <a:pt x="51" y="339"/>
                    <a:pt x="59" y="326"/>
                  </a:cubicBezTo>
                  <a:cubicBezTo>
                    <a:pt x="73" y="304"/>
                    <a:pt x="136" y="265"/>
                    <a:pt x="164" y="246"/>
                  </a:cubicBezTo>
                  <a:cubicBezTo>
                    <a:pt x="174" y="214"/>
                    <a:pt x="198" y="184"/>
                    <a:pt x="226" y="165"/>
                  </a:cubicBezTo>
                  <a:cubicBezTo>
                    <a:pt x="239" y="125"/>
                    <a:pt x="278" y="101"/>
                    <a:pt x="307" y="73"/>
                  </a:cubicBezTo>
                  <a:cubicBezTo>
                    <a:pt x="326" y="55"/>
                    <a:pt x="344" y="29"/>
                    <a:pt x="368" y="17"/>
                  </a:cubicBezTo>
                  <a:cubicBezTo>
                    <a:pt x="387" y="8"/>
                    <a:pt x="430" y="6"/>
                    <a:pt x="443" y="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A28C4F90-1DD7-3F40-D9CC-A4A8C86F48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1568" y="5050858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b="1" dirty="0"/>
                <a:t>s</a:t>
              </a:r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668C4BCA-197F-644C-182F-2B75A74B8C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46731" y="4463483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CA1A8E97-3E08-8CA6-FA22-B4137A3760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831" y="4477770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C2A2338A-80D6-9E6A-7B20-7C5D604CEF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5281" y="5236595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38885490-F484-4138-CB9A-361A71AC3B3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7543" y="3965008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511612B2-6D33-A256-72D1-311F18F867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23156" y="4115820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16C983C3-2BF3-6382-0947-36408963AD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34331" y="4118995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b="1"/>
                <a:t>t</a:t>
              </a:r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D658D246-3793-F137-15C3-7F9F185114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4768" y="5306445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255D2C92-3084-F828-6159-CB086A3565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66031" y="4788920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cxnSp>
          <p:nvCxnSpPr>
            <p:cNvPr id="44" name="AutoShape 36">
              <a:extLst>
                <a:ext uri="{FF2B5EF4-FFF2-40B4-BE49-F238E27FC236}">
                  <a16:creationId xmlns:a16="http://schemas.microsoft.com/office/drawing/2014/main" id="{68CA6AF3-9EE8-0017-6956-1FFFBEF69EB4}"/>
                </a:ext>
              </a:extLst>
            </p:cNvPr>
            <p:cNvCxnSpPr>
              <a:cxnSpLocks noChangeShapeType="1"/>
              <a:stCxn id="36" idx="6"/>
              <a:endCxn id="40" idx="3"/>
            </p:cNvCxnSpPr>
            <p:nvPr/>
          </p:nvCxnSpPr>
          <p:spPr bwMode="auto">
            <a:xfrm flipV="1">
              <a:off x="1194382" y="4326958"/>
              <a:ext cx="1665287" cy="260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37">
              <a:extLst>
                <a:ext uri="{FF2B5EF4-FFF2-40B4-BE49-F238E27FC236}">
                  <a16:creationId xmlns:a16="http://schemas.microsoft.com/office/drawing/2014/main" id="{79A68637-DC04-813D-E492-0A68EFFFC3E6}"/>
                </a:ext>
              </a:extLst>
            </p:cNvPr>
            <p:cNvCxnSpPr>
              <a:cxnSpLocks noChangeShapeType="1"/>
              <a:stCxn id="36" idx="4"/>
              <a:endCxn id="38" idx="0"/>
            </p:cNvCxnSpPr>
            <p:nvPr/>
          </p:nvCxnSpPr>
          <p:spPr bwMode="auto">
            <a:xfrm flipH="1">
              <a:off x="899106" y="4711133"/>
              <a:ext cx="171450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38">
              <a:extLst>
                <a:ext uri="{FF2B5EF4-FFF2-40B4-BE49-F238E27FC236}">
                  <a16:creationId xmlns:a16="http://schemas.microsoft.com/office/drawing/2014/main" id="{D140C165-2F12-1753-F432-4AD2EDE0466B}"/>
                </a:ext>
              </a:extLst>
            </p:cNvPr>
            <p:cNvCxnSpPr>
              <a:cxnSpLocks noChangeShapeType="1"/>
              <a:stCxn id="37" idx="6"/>
              <a:endCxn id="36" idx="2"/>
            </p:cNvCxnSpPr>
            <p:nvPr/>
          </p:nvCxnSpPr>
          <p:spPr bwMode="auto">
            <a:xfrm flipV="1">
              <a:off x="343481" y="4587309"/>
              <a:ext cx="603250" cy="142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39">
              <a:extLst>
                <a:ext uri="{FF2B5EF4-FFF2-40B4-BE49-F238E27FC236}">
                  <a16:creationId xmlns:a16="http://schemas.microsoft.com/office/drawing/2014/main" id="{32829ADA-EAFD-FDB1-626C-B472413FCA65}"/>
                </a:ext>
              </a:extLst>
            </p:cNvPr>
            <p:cNvCxnSpPr>
              <a:cxnSpLocks noChangeShapeType="1"/>
              <a:stCxn id="43" idx="2"/>
              <a:endCxn id="36" idx="5"/>
            </p:cNvCxnSpPr>
            <p:nvPr/>
          </p:nvCxnSpPr>
          <p:spPr bwMode="auto">
            <a:xfrm flipH="1" flipV="1">
              <a:off x="1157869" y="4674621"/>
              <a:ext cx="1808163" cy="238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8" name="Text Box 40">
              <a:extLst>
                <a:ext uri="{FF2B5EF4-FFF2-40B4-BE49-F238E27FC236}">
                  <a16:creationId xmlns:a16="http://schemas.microsoft.com/office/drawing/2014/main" id="{8D3C4C9C-D834-4E87-A783-357111A10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368" y="3615759"/>
              <a:ext cx="34448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49" name="Text Box 41">
              <a:extLst>
                <a:ext uri="{FF2B5EF4-FFF2-40B4-BE49-F238E27FC236}">
                  <a16:creationId xmlns:a16="http://schemas.microsoft.com/office/drawing/2014/main" id="{7DBFF890-A2BF-C108-24E8-5CAF2F399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593" y="3645921"/>
              <a:ext cx="34448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  <p:cxnSp>
          <p:nvCxnSpPr>
            <p:cNvPr id="50" name="AutoShape 42">
              <a:extLst>
                <a:ext uri="{FF2B5EF4-FFF2-40B4-BE49-F238E27FC236}">
                  <a16:creationId xmlns:a16="http://schemas.microsoft.com/office/drawing/2014/main" id="{281634CE-613A-59BA-C377-8F6EB47E4FBA}"/>
                </a:ext>
              </a:extLst>
            </p:cNvPr>
            <p:cNvCxnSpPr>
              <a:cxnSpLocks noChangeShapeType="1"/>
              <a:stCxn id="39" idx="6"/>
              <a:endCxn id="40" idx="2"/>
            </p:cNvCxnSpPr>
            <p:nvPr/>
          </p:nvCxnSpPr>
          <p:spPr bwMode="auto">
            <a:xfrm>
              <a:off x="1345194" y="4088833"/>
              <a:ext cx="1477963" cy="150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3">
              <a:extLst>
                <a:ext uri="{FF2B5EF4-FFF2-40B4-BE49-F238E27FC236}">
                  <a16:creationId xmlns:a16="http://schemas.microsoft.com/office/drawing/2014/main" id="{9F79CFCA-6ECE-25A4-B353-559A85D7DCE9}"/>
                </a:ext>
              </a:extLst>
            </p:cNvPr>
            <p:cNvCxnSpPr>
              <a:cxnSpLocks noChangeShapeType="1"/>
              <a:stCxn id="42" idx="2"/>
              <a:endCxn id="38" idx="6"/>
            </p:cNvCxnSpPr>
            <p:nvPr/>
          </p:nvCxnSpPr>
          <p:spPr bwMode="auto">
            <a:xfrm flipH="1" flipV="1">
              <a:off x="1022932" y="5360420"/>
              <a:ext cx="2001837" cy="69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48">
              <a:extLst>
                <a:ext uri="{FF2B5EF4-FFF2-40B4-BE49-F238E27FC236}">
                  <a16:creationId xmlns:a16="http://schemas.microsoft.com/office/drawing/2014/main" id="{69FB698C-595B-19CC-BE26-5BAAFCD44FC3}"/>
                </a:ext>
              </a:extLst>
            </p:cNvPr>
            <p:cNvCxnSpPr>
              <a:cxnSpLocks noChangeShapeType="1"/>
              <a:stCxn id="35" idx="7"/>
              <a:endCxn id="36" idx="3"/>
            </p:cNvCxnSpPr>
            <p:nvPr/>
          </p:nvCxnSpPr>
          <p:spPr bwMode="auto">
            <a:xfrm flipV="1">
              <a:off x="492707" y="4674620"/>
              <a:ext cx="490537" cy="412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49">
              <a:extLst>
                <a:ext uri="{FF2B5EF4-FFF2-40B4-BE49-F238E27FC236}">
                  <a16:creationId xmlns:a16="http://schemas.microsoft.com/office/drawing/2014/main" id="{0275392E-5CC7-A538-7AA6-1D3E6897724C}"/>
                </a:ext>
              </a:extLst>
            </p:cNvPr>
            <p:cNvCxnSpPr>
              <a:cxnSpLocks noChangeShapeType="1"/>
              <a:stCxn id="37" idx="7"/>
              <a:endCxn id="39" idx="2"/>
            </p:cNvCxnSpPr>
            <p:nvPr/>
          </p:nvCxnSpPr>
          <p:spPr bwMode="auto">
            <a:xfrm flipV="1">
              <a:off x="306969" y="4088833"/>
              <a:ext cx="790575" cy="425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50">
              <a:extLst>
                <a:ext uri="{FF2B5EF4-FFF2-40B4-BE49-F238E27FC236}">
                  <a16:creationId xmlns:a16="http://schemas.microsoft.com/office/drawing/2014/main" id="{777B2B91-D4F9-7ED2-50A9-C061179C2A6B}"/>
                </a:ext>
              </a:extLst>
            </p:cNvPr>
            <p:cNvCxnSpPr>
              <a:cxnSpLocks noChangeShapeType="1"/>
              <a:stCxn id="41" idx="4"/>
              <a:endCxn id="43" idx="7"/>
            </p:cNvCxnSpPr>
            <p:nvPr/>
          </p:nvCxnSpPr>
          <p:spPr bwMode="auto">
            <a:xfrm flipH="1">
              <a:off x="3177168" y="4366645"/>
              <a:ext cx="280988" cy="458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51">
              <a:extLst>
                <a:ext uri="{FF2B5EF4-FFF2-40B4-BE49-F238E27FC236}">
                  <a16:creationId xmlns:a16="http://schemas.microsoft.com/office/drawing/2014/main" id="{CB852049-EF5E-91A5-7984-C545841EC28E}"/>
                </a:ext>
              </a:extLst>
            </p:cNvPr>
            <p:cNvCxnSpPr>
              <a:cxnSpLocks noChangeShapeType="1"/>
              <a:stCxn id="43" idx="0"/>
              <a:endCxn id="40" idx="4"/>
            </p:cNvCxnSpPr>
            <p:nvPr/>
          </p:nvCxnSpPr>
          <p:spPr bwMode="auto">
            <a:xfrm flipH="1" flipV="1">
              <a:off x="2946982" y="4363470"/>
              <a:ext cx="142875" cy="425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52">
              <a:extLst>
                <a:ext uri="{FF2B5EF4-FFF2-40B4-BE49-F238E27FC236}">
                  <a16:creationId xmlns:a16="http://schemas.microsoft.com/office/drawing/2014/main" id="{F132918F-5050-4059-9508-304FA2374951}"/>
                </a:ext>
              </a:extLst>
            </p:cNvPr>
            <p:cNvCxnSpPr>
              <a:cxnSpLocks noChangeShapeType="1"/>
              <a:stCxn id="43" idx="4"/>
              <a:endCxn id="42" idx="0"/>
            </p:cNvCxnSpPr>
            <p:nvPr/>
          </p:nvCxnSpPr>
          <p:spPr bwMode="auto">
            <a:xfrm>
              <a:off x="3089857" y="5036571"/>
              <a:ext cx="58737" cy="269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9B41A6E-E1C5-6337-2711-3EF18DCDBCB7}"/>
              </a:ext>
            </a:extLst>
          </p:cNvPr>
          <p:cNvSpPr txBox="1"/>
          <p:nvPr/>
        </p:nvSpPr>
        <p:spPr>
          <a:xfrm>
            <a:off x="5653364" y="3939032"/>
            <a:ext cx="238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(by Flow-Value Lemma)</a:t>
            </a:r>
          </a:p>
        </p:txBody>
      </p:sp>
    </p:spTree>
    <p:extLst>
      <p:ext uri="{BB962C8B-B14F-4D97-AF65-F5344CB8AC3E}">
        <p14:creationId xmlns:p14="http://schemas.microsoft.com/office/powerpoint/2010/main" val="174634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FC2EE445-2B1E-4E7A-8D50-88D4F7599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3FE17-48A3-423B-9409-F66496513EDB}" type="slidenum">
              <a:rPr lang="en-US" altLang="en-US"/>
              <a:pPr/>
              <a:t>15</a:t>
            </a:fld>
            <a:endParaRPr lang="en-US" altLang="en-US" sz="1400"/>
          </a:p>
        </p:txBody>
      </p:sp>
      <p:sp>
        <p:nvSpPr>
          <p:cNvPr id="489474" name="Rectangle 2">
            <a:extLst>
              <a:ext uri="{FF2B5EF4-FFF2-40B4-BE49-F238E27FC236}">
                <a16:creationId xmlns:a16="http://schemas.microsoft.com/office/drawing/2014/main" id="{207D5C22-D8D1-48BA-A8EC-846358BDD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Identifying the Min Cut: No Inflow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9475" name="Rectangle 3">
                <a:extLst>
                  <a:ext uri="{FF2B5EF4-FFF2-40B4-BE49-F238E27FC236}">
                    <a16:creationId xmlns:a16="http://schemas.microsoft.com/office/drawing/2014/main" id="{A5AAA59D-1107-43F0-B01B-A3EAF2CF582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21950" y="1428274"/>
                <a:ext cx="11135888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2000" b="1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iii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u="sng" dirty="0">
                    <a:solidFill>
                      <a:srgbClr val="695082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⇒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 (</a:t>
                </a:r>
                <a:r>
                  <a:rPr lang="en-US" altLang="en-US" sz="2000" b="1" u="sng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Claim: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If there is no augmenting path w.r.t.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there is a cut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s.t.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.</a:t>
                </a: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Proof of Claim: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000" dirty="0"/>
                  <a:t> be a flow with no augmenting paths.</a:t>
                </a:r>
              </a:p>
              <a:p>
                <a:pPr marL="457200" lvl="1" indent="0"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000" dirty="0"/>
                  <a:t> be the set of vertices reachable from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dirty="0"/>
                  <a:t> in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lvl="1"/>
                <a:r>
                  <a:rPr lang="en-US" altLang="en-US" sz="2000" dirty="0"/>
                  <a:t>By definition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:r>
                  <a:rPr lang="en-US" altLang="en-US" sz="2000" dirty="0">
                    <a:sym typeface="Symbol" panose="05050102010706020507" pitchFamily="18" charset="2"/>
                  </a:rPr>
                  <a:t>Since no augmenting path 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𝒕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Then</a:t>
                </a:r>
              </a:p>
            </p:txBody>
          </p:sp>
        </mc:Choice>
        <mc:Fallback>
          <p:sp>
            <p:nvSpPr>
              <p:cNvPr id="489475" name="Rectangle 3">
                <a:extLst>
                  <a:ext uri="{FF2B5EF4-FFF2-40B4-BE49-F238E27FC236}">
                    <a16:creationId xmlns:a16="http://schemas.microsoft.com/office/drawing/2014/main" id="{A5AAA59D-1107-43F0-B01B-A3EAF2CF5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1950" y="1428274"/>
                <a:ext cx="11135888" cy="5200045"/>
              </a:xfrm>
              <a:blipFill>
                <a:blip r:embed="rId3"/>
                <a:stretch>
                  <a:fillRect l="-547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34162" y="3613639"/>
                <a:ext cx="5563959" cy="1586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 defTabSz="914400"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2000" b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into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/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d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b="1" i="1" dirty="0">
                  <a:solidFill>
                    <a:srgbClr val="0066CC"/>
                  </a:solidFill>
                  <a:latin typeface="Cambria Math" panose="02040503050406030204" pitchFamily="18" charset="0"/>
                </a:endParaRPr>
              </a:p>
              <a:p>
                <a:pPr lvl="1" defTabSz="914400"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</m:t>
                      </m:r>
                      <m:r>
                        <a:rPr lang="en-US" altLang="en-US" sz="2000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62" y="3613639"/>
                <a:ext cx="5563959" cy="1586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ECDA08-096F-CC58-EA0D-EACD992E72DB}"/>
                  </a:ext>
                </a:extLst>
              </p:cNvPr>
              <p:cNvSpPr txBox="1"/>
              <p:nvPr/>
            </p:nvSpPr>
            <p:spPr>
              <a:xfrm>
                <a:off x="3822460" y="4595814"/>
                <a:ext cx="38850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</a:t>
                </a:r>
                <a:r>
                  <a:rPr lang="en-US" b="1" dirty="0"/>
                  <a:t>By contradiction:</a:t>
                </a:r>
                <a:r>
                  <a:rPr lang="en-US" dirty="0"/>
                  <a:t> If an edge going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had flow then the backward edge would be in the residual graph, so the edge should not cross the cut)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ECDA08-096F-CC58-EA0D-EACD992E7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460" y="4595814"/>
                <a:ext cx="3885018" cy="1200329"/>
              </a:xfrm>
              <a:prstGeom prst="rect">
                <a:avLst/>
              </a:prstGeom>
              <a:blipFill>
                <a:blip r:embed="rId5"/>
                <a:stretch>
                  <a:fillRect l="-1256" t="-3046" r="-785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0A9F0A37-0DF8-450D-B00A-F5A30F8B9C93}"/>
              </a:ext>
            </a:extLst>
          </p:cNvPr>
          <p:cNvGrpSpPr/>
          <p:nvPr/>
        </p:nvGrpSpPr>
        <p:grpSpPr>
          <a:xfrm>
            <a:off x="8721291" y="1669318"/>
            <a:ext cx="3442682" cy="2415339"/>
            <a:chOff x="8721291" y="1669318"/>
            <a:chExt cx="3442682" cy="24153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1FA7AE8-3D82-4F41-BD4F-772FCFCB1F58}"/>
                    </a:ext>
                  </a:extLst>
                </p:cNvPr>
                <p:cNvSpPr txBox="1"/>
                <p:nvPr/>
              </p:nvSpPr>
              <p:spPr>
                <a:xfrm>
                  <a:off x="9917404" y="1669318"/>
                  <a:ext cx="12280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1FA7AE8-3D82-4F41-BD4F-772FCFCB1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7404" y="1669318"/>
                  <a:ext cx="1228028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7192A05-B9F0-CFFA-2F0E-73118FF916FC}"/>
                </a:ext>
              </a:extLst>
            </p:cNvPr>
            <p:cNvGrpSpPr/>
            <p:nvPr/>
          </p:nvGrpSpPr>
          <p:grpSpPr>
            <a:xfrm>
              <a:off x="8721291" y="1855699"/>
              <a:ext cx="3442682" cy="2228958"/>
              <a:chOff x="114875" y="2257210"/>
              <a:chExt cx="3442682" cy="222895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29B0F21-A2E0-ECCA-87EB-F4E1344F8C01}"/>
                  </a:ext>
                </a:extLst>
              </p:cNvPr>
              <p:cNvGrpSpPr/>
              <p:nvPr/>
            </p:nvGrpSpPr>
            <p:grpSpPr>
              <a:xfrm>
                <a:off x="114875" y="2257210"/>
                <a:ext cx="3442682" cy="2228958"/>
                <a:chOff x="-61332" y="3496696"/>
                <a:chExt cx="3924300" cy="2540776"/>
              </a:xfrm>
            </p:grpSpPr>
            <p:sp>
              <p:nvSpPr>
                <p:cNvPr id="40" name="Text Box 20">
                  <a:extLst>
                    <a:ext uri="{FF2B5EF4-FFF2-40B4-BE49-F238E27FC236}">
                      <a16:creationId xmlns:a16="http://schemas.microsoft.com/office/drawing/2014/main" id="{4D61E874-F7DE-CF73-AA9F-BEB5E562D5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4994" y="5667649"/>
                  <a:ext cx="2238375" cy="3698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924" tIns="45963" rIns="91924" bIns="45963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dirty="0"/>
                    <a:t>original network</a:t>
                  </a:r>
                </a:p>
              </p:txBody>
            </p:sp>
            <p:sp>
              <p:nvSpPr>
                <p:cNvPr id="41" name="Freeform 25">
                  <a:extLst>
                    <a:ext uri="{FF2B5EF4-FFF2-40B4-BE49-F238E27FC236}">
                      <a16:creationId xmlns:a16="http://schemas.microsoft.com/office/drawing/2014/main" id="{08BD4737-2C0D-89CB-563B-90506FF4DD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7556" y="3576070"/>
                  <a:ext cx="1395412" cy="2152650"/>
                </a:xfrm>
                <a:custGeom>
                  <a:avLst/>
                  <a:gdLst>
                    <a:gd name="T0" fmla="*/ 31 w 879"/>
                    <a:gd name="T1" fmla="*/ 119 h 1356"/>
                    <a:gd name="T2" fmla="*/ 49 w 879"/>
                    <a:gd name="T3" fmla="*/ 113 h 1356"/>
                    <a:gd name="T4" fmla="*/ 61 w 879"/>
                    <a:gd name="T5" fmla="*/ 99 h 1356"/>
                    <a:gd name="T6" fmla="*/ 142 w 879"/>
                    <a:gd name="T7" fmla="*/ 65 h 1356"/>
                    <a:gd name="T8" fmla="*/ 260 w 879"/>
                    <a:gd name="T9" fmla="*/ 25 h 1356"/>
                    <a:gd name="T10" fmla="*/ 513 w 879"/>
                    <a:gd name="T11" fmla="*/ 4 h 1356"/>
                    <a:gd name="T12" fmla="*/ 651 w 879"/>
                    <a:gd name="T13" fmla="*/ 22 h 1356"/>
                    <a:gd name="T14" fmla="*/ 780 w 879"/>
                    <a:gd name="T15" fmla="*/ 92 h 1356"/>
                    <a:gd name="T16" fmla="*/ 848 w 879"/>
                    <a:gd name="T17" fmla="*/ 179 h 1356"/>
                    <a:gd name="T18" fmla="*/ 879 w 879"/>
                    <a:gd name="T19" fmla="*/ 337 h 1356"/>
                    <a:gd name="T20" fmla="*/ 836 w 879"/>
                    <a:gd name="T21" fmla="*/ 815 h 1356"/>
                    <a:gd name="T22" fmla="*/ 829 w 879"/>
                    <a:gd name="T23" fmla="*/ 902 h 1356"/>
                    <a:gd name="T24" fmla="*/ 755 w 879"/>
                    <a:gd name="T25" fmla="*/ 1042 h 1356"/>
                    <a:gd name="T26" fmla="*/ 699 w 879"/>
                    <a:gd name="T27" fmla="*/ 1157 h 1356"/>
                    <a:gd name="T28" fmla="*/ 609 w 879"/>
                    <a:gd name="T29" fmla="*/ 1327 h 1356"/>
                    <a:gd name="T30" fmla="*/ 411 w 879"/>
                    <a:gd name="T31" fmla="*/ 1345 h 1356"/>
                    <a:gd name="T32" fmla="*/ 167 w 879"/>
                    <a:gd name="T33" fmla="*/ 1258 h 1356"/>
                    <a:gd name="T34" fmla="*/ 99 w 879"/>
                    <a:gd name="T35" fmla="*/ 1197 h 1356"/>
                    <a:gd name="T36" fmla="*/ 86 w 879"/>
                    <a:gd name="T37" fmla="*/ 1176 h 1356"/>
                    <a:gd name="T38" fmla="*/ 68 w 879"/>
                    <a:gd name="T39" fmla="*/ 1164 h 1356"/>
                    <a:gd name="T40" fmla="*/ 43 w 879"/>
                    <a:gd name="T41" fmla="*/ 1124 h 1356"/>
                    <a:gd name="T42" fmla="*/ 0 w 879"/>
                    <a:gd name="T43" fmla="*/ 594 h 1356"/>
                    <a:gd name="T44" fmla="*/ 6 w 879"/>
                    <a:gd name="T45" fmla="*/ 300 h 1356"/>
                    <a:gd name="T46" fmla="*/ 31 w 879"/>
                    <a:gd name="T47" fmla="*/ 153 h 1356"/>
                    <a:gd name="T48" fmla="*/ 31 w 879"/>
                    <a:gd name="T49" fmla="*/ 119 h 1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79" h="1356">
                      <a:moveTo>
                        <a:pt x="31" y="119"/>
                      </a:moveTo>
                      <a:cubicBezTo>
                        <a:pt x="37" y="117"/>
                        <a:pt x="44" y="116"/>
                        <a:pt x="49" y="113"/>
                      </a:cubicBezTo>
                      <a:cubicBezTo>
                        <a:pt x="54" y="109"/>
                        <a:pt x="56" y="102"/>
                        <a:pt x="61" y="99"/>
                      </a:cubicBezTo>
                      <a:cubicBezTo>
                        <a:pt x="78" y="89"/>
                        <a:pt x="121" y="73"/>
                        <a:pt x="142" y="65"/>
                      </a:cubicBezTo>
                      <a:cubicBezTo>
                        <a:pt x="182" y="50"/>
                        <a:pt x="221" y="46"/>
                        <a:pt x="260" y="25"/>
                      </a:cubicBezTo>
                      <a:cubicBezTo>
                        <a:pt x="367" y="27"/>
                        <a:pt x="406" y="0"/>
                        <a:pt x="513" y="4"/>
                      </a:cubicBezTo>
                      <a:cubicBezTo>
                        <a:pt x="533" y="6"/>
                        <a:pt x="633" y="14"/>
                        <a:pt x="651" y="22"/>
                      </a:cubicBezTo>
                      <a:cubicBezTo>
                        <a:pt x="693" y="38"/>
                        <a:pt x="736" y="84"/>
                        <a:pt x="780" y="92"/>
                      </a:cubicBezTo>
                      <a:cubicBezTo>
                        <a:pt x="799" y="123"/>
                        <a:pt x="818" y="158"/>
                        <a:pt x="848" y="179"/>
                      </a:cubicBezTo>
                      <a:cubicBezTo>
                        <a:pt x="855" y="201"/>
                        <a:pt x="872" y="315"/>
                        <a:pt x="879" y="337"/>
                      </a:cubicBezTo>
                      <a:cubicBezTo>
                        <a:pt x="879" y="580"/>
                        <a:pt x="879" y="622"/>
                        <a:pt x="836" y="815"/>
                      </a:cubicBezTo>
                      <a:cubicBezTo>
                        <a:pt x="834" y="845"/>
                        <a:pt x="832" y="873"/>
                        <a:pt x="829" y="902"/>
                      </a:cubicBezTo>
                      <a:cubicBezTo>
                        <a:pt x="825" y="934"/>
                        <a:pt x="774" y="1013"/>
                        <a:pt x="755" y="1042"/>
                      </a:cubicBezTo>
                      <a:cubicBezTo>
                        <a:pt x="733" y="1084"/>
                        <a:pt x="721" y="1127"/>
                        <a:pt x="699" y="1157"/>
                      </a:cubicBezTo>
                      <a:cubicBezTo>
                        <a:pt x="672" y="1176"/>
                        <a:pt x="638" y="1315"/>
                        <a:pt x="609" y="1327"/>
                      </a:cubicBezTo>
                      <a:cubicBezTo>
                        <a:pt x="562" y="1352"/>
                        <a:pt x="485" y="1356"/>
                        <a:pt x="411" y="1345"/>
                      </a:cubicBezTo>
                      <a:cubicBezTo>
                        <a:pt x="337" y="1334"/>
                        <a:pt x="219" y="1283"/>
                        <a:pt x="167" y="1258"/>
                      </a:cubicBezTo>
                      <a:cubicBezTo>
                        <a:pt x="141" y="1229"/>
                        <a:pt x="130" y="1214"/>
                        <a:pt x="99" y="1197"/>
                      </a:cubicBezTo>
                      <a:cubicBezTo>
                        <a:pt x="95" y="1191"/>
                        <a:pt x="91" y="1182"/>
                        <a:pt x="86" y="1176"/>
                      </a:cubicBezTo>
                      <a:cubicBezTo>
                        <a:pt x="81" y="1171"/>
                        <a:pt x="73" y="1169"/>
                        <a:pt x="68" y="1164"/>
                      </a:cubicBezTo>
                      <a:cubicBezTo>
                        <a:pt x="58" y="1152"/>
                        <a:pt x="43" y="1124"/>
                        <a:pt x="43" y="1124"/>
                      </a:cubicBezTo>
                      <a:cubicBezTo>
                        <a:pt x="12" y="949"/>
                        <a:pt x="26" y="770"/>
                        <a:pt x="0" y="594"/>
                      </a:cubicBezTo>
                      <a:cubicBezTo>
                        <a:pt x="2" y="495"/>
                        <a:pt x="3" y="398"/>
                        <a:pt x="6" y="300"/>
                      </a:cubicBezTo>
                      <a:cubicBezTo>
                        <a:pt x="7" y="264"/>
                        <a:pt x="3" y="181"/>
                        <a:pt x="31" y="153"/>
                      </a:cubicBezTo>
                      <a:cubicBezTo>
                        <a:pt x="37" y="117"/>
                        <a:pt x="48" y="119"/>
                        <a:pt x="31" y="119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26">
                  <a:extLst>
                    <a:ext uri="{FF2B5EF4-FFF2-40B4-BE49-F238E27FC236}">
                      <a16:creationId xmlns:a16="http://schemas.microsoft.com/office/drawing/2014/main" id="{5476E301-919E-167A-AE10-F113E8374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1332" y="3496696"/>
                  <a:ext cx="1747838" cy="2193925"/>
                </a:xfrm>
                <a:custGeom>
                  <a:avLst/>
                  <a:gdLst>
                    <a:gd name="T0" fmla="*/ 443 w 1019"/>
                    <a:gd name="T1" fmla="*/ 4 h 1190"/>
                    <a:gd name="T2" fmla="*/ 629 w 1019"/>
                    <a:gd name="T3" fmla="*/ 23 h 1190"/>
                    <a:gd name="T4" fmla="*/ 715 w 1019"/>
                    <a:gd name="T5" fmla="*/ 66 h 1190"/>
                    <a:gd name="T6" fmla="*/ 765 w 1019"/>
                    <a:gd name="T7" fmla="*/ 85 h 1190"/>
                    <a:gd name="T8" fmla="*/ 827 w 1019"/>
                    <a:gd name="T9" fmla="*/ 116 h 1190"/>
                    <a:gd name="T10" fmla="*/ 883 w 1019"/>
                    <a:gd name="T11" fmla="*/ 147 h 1190"/>
                    <a:gd name="T12" fmla="*/ 932 w 1019"/>
                    <a:gd name="T13" fmla="*/ 196 h 1190"/>
                    <a:gd name="T14" fmla="*/ 963 w 1019"/>
                    <a:gd name="T15" fmla="*/ 258 h 1190"/>
                    <a:gd name="T16" fmla="*/ 969 w 1019"/>
                    <a:gd name="T17" fmla="*/ 277 h 1190"/>
                    <a:gd name="T18" fmla="*/ 895 w 1019"/>
                    <a:gd name="T19" fmla="*/ 909 h 1190"/>
                    <a:gd name="T20" fmla="*/ 814 w 1019"/>
                    <a:gd name="T21" fmla="*/ 1082 h 1190"/>
                    <a:gd name="T22" fmla="*/ 653 w 1019"/>
                    <a:gd name="T23" fmla="*/ 1138 h 1190"/>
                    <a:gd name="T24" fmla="*/ 399 w 1019"/>
                    <a:gd name="T25" fmla="*/ 1169 h 1190"/>
                    <a:gd name="T26" fmla="*/ 307 w 1019"/>
                    <a:gd name="T27" fmla="*/ 1156 h 1190"/>
                    <a:gd name="T28" fmla="*/ 288 w 1019"/>
                    <a:gd name="T29" fmla="*/ 1144 h 1190"/>
                    <a:gd name="T30" fmla="*/ 263 w 1019"/>
                    <a:gd name="T31" fmla="*/ 1138 h 1190"/>
                    <a:gd name="T32" fmla="*/ 170 w 1019"/>
                    <a:gd name="T33" fmla="*/ 1088 h 1190"/>
                    <a:gd name="T34" fmla="*/ 115 w 1019"/>
                    <a:gd name="T35" fmla="*/ 1014 h 1190"/>
                    <a:gd name="T36" fmla="*/ 90 w 1019"/>
                    <a:gd name="T37" fmla="*/ 977 h 1190"/>
                    <a:gd name="T38" fmla="*/ 46 w 1019"/>
                    <a:gd name="T39" fmla="*/ 871 h 1190"/>
                    <a:gd name="T40" fmla="*/ 28 w 1019"/>
                    <a:gd name="T41" fmla="*/ 828 h 1190"/>
                    <a:gd name="T42" fmla="*/ 15 w 1019"/>
                    <a:gd name="T43" fmla="*/ 748 h 1190"/>
                    <a:gd name="T44" fmla="*/ 46 w 1019"/>
                    <a:gd name="T45" fmla="*/ 370 h 1190"/>
                    <a:gd name="T46" fmla="*/ 59 w 1019"/>
                    <a:gd name="T47" fmla="*/ 326 h 1190"/>
                    <a:gd name="T48" fmla="*/ 164 w 1019"/>
                    <a:gd name="T49" fmla="*/ 246 h 1190"/>
                    <a:gd name="T50" fmla="*/ 226 w 1019"/>
                    <a:gd name="T51" fmla="*/ 165 h 1190"/>
                    <a:gd name="T52" fmla="*/ 307 w 1019"/>
                    <a:gd name="T53" fmla="*/ 73 h 1190"/>
                    <a:gd name="T54" fmla="*/ 368 w 1019"/>
                    <a:gd name="T55" fmla="*/ 17 h 1190"/>
                    <a:gd name="T56" fmla="*/ 443 w 1019"/>
                    <a:gd name="T57" fmla="*/ 4 h 1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19" h="1190">
                      <a:moveTo>
                        <a:pt x="443" y="4"/>
                      </a:moveTo>
                      <a:cubicBezTo>
                        <a:pt x="617" y="18"/>
                        <a:pt x="557" y="0"/>
                        <a:pt x="629" y="23"/>
                      </a:cubicBezTo>
                      <a:cubicBezTo>
                        <a:pt x="660" y="44"/>
                        <a:pt x="679" y="57"/>
                        <a:pt x="715" y="66"/>
                      </a:cubicBezTo>
                      <a:cubicBezTo>
                        <a:pt x="741" y="92"/>
                        <a:pt x="714" y="70"/>
                        <a:pt x="765" y="85"/>
                      </a:cubicBezTo>
                      <a:cubicBezTo>
                        <a:pt x="788" y="92"/>
                        <a:pt x="804" y="109"/>
                        <a:pt x="827" y="116"/>
                      </a:cubicBezTo>
                      <a:cubicBezTo>
                        <a:pt x="870" y="145"/>
                        <a:pt x="850" y="137"/>
                        <a:pt x="883" y="147"/>
                      </a:cubicBezTo>
                      <a:cubicBezTo>
                        <a:pt x="901" y="165"/>
                        <a:pt x="918" y="175"/>
                        <a:pt x="932" y="196"/>
                      </a:cubicBezTo>
                      <a:cubicBezTo>
                        <a:pt x="939" y="219"/>
                        <a:pt x="950" y="238"/>
                        <a:pt x="963" y="258"/>
                      </a:cubicBezTo>
                      <a:cubicBezTo>
                        <a:pt x="965" y="264"/>
                        <a:pt x="969" y="270"/>
                        <a:pt x="969" y="277"/>
                      </a:cubicBezTo>
                      <a:cubicBezTo>
                        <a:pt x="969" y="326"/>
                        <a:pt x="1019" y="774"/>
                        <a:pt x="895" y="909"/>
                      </a:cubicBezTo>
                      <a:cubicBezTo>
                        <a:pt x="875" y="969"/>
                        <a:pt x="833" y="1020"/>
                        <a:pt x="814" y="1082"/>
                      </a:cubicBezTo>
                      <a:cubicBezTo>
                        <a:pt x="774" y="1120"/>
                        <a:pt x="722" y="1124"/>
                        <a:pt x="653" y="1138"/>
                      </a:cubicBezTo>
                      <a:cubicBezTo>
                        <a:pt x="549" y="1190"/>
                        <a:pt x="639" y="1162"/>
                        <a:pt x="399" y="1169"/>
                      </a:cubicBezTo>
                      <a:cubicBezTo>
                        <a:pt x="384" y="1167"/>
                        <a:pt x="326" y="1163"/>
                        <a:pt x="307" y="1156"/>
                      </a:cubicBezTo>
                      <a:cubicBezTo>
                        <a:pt x="300" y="1154"/>
                        <a:pt x="295" y="1147"/>
                        <a:pt x="288" y="1144"/>
                      </a:cubicBezTo>
                      <a:cubicBezTo>
                        <a:pt x="280" y="1141"/>
                        <a:pt x="271" y="1140"/>
                        <a:pt x="263" y="1138"/>
                      </a:cubicBezTo>
                      <a:cubicBezTo>
                        <a:pt x="239" y="1121"/>
                        <a:pt x="198" y="1097"/>
                        <a:pt x="170" y="1088"/>
                      </a:cubicBezTo>
                      <a:cubicBezTo>
                        <a:pt x="148" y="1066"/>
                        <a:pt x="132" y="1040"/>
                        <a:pt x="115" y="1014"/>
                      </a:cubicBezTo>
                      <a:cubicBezTo>
                        <a:pt x="107" y="1002"/>
                        <a:pt x="90" y="977"/>
                        <a:pt x="90" y="977"/>
                      </a:cubicBezTo>
                      <a:cubicBezTo>
                        <a:pt x="79" y="941"/>
                        <a:pt x="73" y="898"/>
                        <a:pt x="46" y="871"/>
                      </a:cubicBezTo>
                      <a:cubicBezTo>
                        <a:pt x="41" y="856"/>
                        <a:pt x="32" y="843"/>
                        <a:pt x="28" y="828"/>
                      </a:cubicBezTo>
                      <a:cubicBezTo>
                        <a:pt x="22" y="802"/>
                        <a:pt x="15" y="748"/>
                        <a:pt x="15" y="748"/>
                      </a:cubicBezTo>
                      <a:cubicBezTo>
                        <a:pt x="17" y="683"/>
                        <a:pt x="0" y="438"/>
                        <a:pt x="46" y="370"/>
                      </a:cubicBezTo>
                      <a:cubicBezTo>
                        <a:pt x="50" y="355"/>
                        <a:pt x="51" y="339"/>
                        <a:pt x="59" y="326"/>
                      </a:cubicBezTo>
                      <a:cubicBezTo>
                        <a:pt x="73" y="304"/>
                        <a:pt x="136" y="265"/>
                        <a:pt x="164" y="246"/>
                      </a:cubicBezTo>
                      <a:cubicBezTo>
                        <a:pt x="174" y="214"/>
                        <a:pt x="198" y="184"/>
                        <a:pt x="226" y="165"/>
                      </a:cubicBezTo>
                      <a:cubicBezTo>
                        <a:pt x="239" y="125"/>
                        <a:pt x="278" y="101"/>
                        <a:pt x="307" y="73"/>
                      </a:cubicBezTo>
                      <a:cubicBezTo>
                        <a:pt x="326" y="55"/>
                        <a:pt x="344" y="29"/>
                        <a:pt x="368" y="17"/>
                      </a:cubicBezTo>
                      <a:cubicBezTo>
                        <a:pt x="387" y="8"/>
                        <a:pt x="430" y="6"/>
                        <a:pt x="443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27">
                  <a:extLst>
                    <a:ext uri="{FF2B5EF4-FFF2-40B4-BE49-F238E27FC236}">
                      <a16:creationId xmlns:a16="http://schemas.microsoft.com/office/drawing/2014/main" id="{BBF99DFE-D552-C1F3-3BBF-A758A7313F7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1568" y="5050858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r>
                    <a:rPr lang="en-US" altLang="en-US" b="1" dirty="0"/>
                    <a:t>s</a:t>
                  </a:r>
                </a:p>
              </p:txBody>
            </p:sp>
            <p:sp>
              <p:nvSpPr>
                <p:cNvPr id="44" name="Oval 28">
                  <a:extLst>
                    <a:ext uri="{FF2B5EF4-FFF2-40B4-BE49-F238E27FC236}">
                      <a16:creationId xmlns:a16="http://schemas.microsoft.com/office/drawing/2014/main" id="{35D61636-04EF-C7C3-D59B-70C70E5A76F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46731" y="4463483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45" name="Oval 29">
                  <a:extLst>
                    <a:ext uri="{FF2B5EF4-FFF2-40B4-BE49-F238E27FC236}">
                      <a16:creationId xmlns:a16="http://schemas.microsoft.com/office/drawing/2014/main" id="{AB3DB251-B66B-5256-51B6-CE81BB8BEB7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5831" y="4477770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46" name="Oval 30">
                  <a:extLst>
                    <a:ext uri="{FF2B5EF4-FFF2-40B4-BE49-F238E27FC236}">
                      <a16:creationId xmlns:a16="http://schemas.microsoft.com/office/drawing/2014/main" id="{41327D4E-0557-3ABE-F727-F2DF99AF08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75281" y="5236595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47" name="Oval 31">
                  <a:extLst>
                    <a:ext uri="{FF2B5EF4-FFF2-40B4-BE49-F238E27FC236}">
                      <a16:creationId xmlns:a16="http://schemas.microsoft.com/office/drawing/2014/main" id="{D26598C4-EFDA-4815-9930-4FB9A2EDAC0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97543" y="3965008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r>
                    <a:rPr lang="en-US" altLang="en-US" b="1" dirty="0"/>
                    <a:t>x</a:t>
                  </a:r>
                </a:p>
              </p:txBody>
            </p:sp>
            <p:sp>
              <p:nvSpPr>
                <p:cNvPr id="48" name="Oval 32">
                  <a:extLst>
                    <a:ext uri="{FF2B5EF4-FFF2-40B4-BE49-F238E27FC236}">
                      <a16:creationId xmlns:a16="http://schemas.microsoft.com/office/drawing/2014/main" id="{A1A68F8E-43D1-7305-0F33-256649D1032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23156" y="4115820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r>
                    <a:rPr lang="en-US" altLang="en-US" b="1" dirty="0"/>
                    <a:t>y</a:t>
                  </a:r>
                </a:p>
              </p:txBody>
            </p:sp>
            <p:sp>
              <p:nvSpPr>
                <p:cNvPr id="49" name="Oval 33">
                  <a:extLst>
                    <a:ext uri="{FF2B5EF4-FFF2-40B4-BE49-F238E27FC236}">
                      <a16:creationId xmlns:a16="http://schemas.microsoft.com/office/drawing/2014/main" id="{39FC31E1-E176-CF5B-A4C8-68C6EA7B0A8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334331" y="4118995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r>
                    <a:rPr lang="en-US" altLang="en-US" b="1"/>
                    <a:t>t</a:t>
                  </a:r>
                </a:p>
              </p:txBody>
            </p:sp>
            <p:sp>
              <p:nvSpPr>
                <p:cNvPr id="50" name="Oval 34">
                  <a:extLst>
                    <a:ext uri="{FF2B5EF4-FFF2-40B4-BE49-F238E27FC236}">
                      <a16:creationId xmlns:a16="http://schemas.microsoft.com/office/drawing/2014/main" id="{C98322C7-68E5-992A-65D7-0993FB0A65A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4768" y="5306445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51" name="Oval 35">
                  <a:extLst>
                    <a:ext uri="{FF2B5EF4-FFF2-40B4-BE49-F238E27FC236}">
                      <a16:creationId xmlns:a16="http://schemas.microsoft.com/office/drawing/2014/main" id="{3A9D439D-796D-F0D7-9C42-4CF3201FAF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66031" y="4788920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cxnSp>
              <p:nvCxnSpPr>
                <p:cNvPr id="52" name="AutoShape 36">
                  <a:extLst>
                    <a:ext uri="{FF2B5EF4-FFF2-40B4-BE49-F238E27FC236}">
                      <a16:creationId xmlns:a16="http://schemas.microsoft.com/office/drawing/2014/main" id="{A011B06F-3696-E69F-E45F-7BE3011218CF}"/>
                    </a:ext>
                  </a:extLst>
                </p:cNvPr>
                <p:cNvCxnSpPr>
                  <a:cxnSpLocks noChangeShapeType="1"/>
                  <a:stCxn id="44" idx="6"/>
                  <a:endCxn id="48" idx="3"/>
                </p:cNvCxnSpPr>
                <p:nvPr/>
              </p:nvCxnSpPr>
              <p:spPr bwMode="auto">
                <a:xfrm flipV="1">
                  <a:off x="1194382" y="4326958"/>
                  <a:ext cx="1665287" cy="260350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" name="AutoShape 37">
                  <a:extLst>
                    <a:ext uri="{FF2B5EF4-FFF2-40B4-BE49-F238E27FC236}">
                      <a16:creationId xmlns:a16="http://schemas.microsoft.com/office/drawing/2014/main" id="{9BFC4122-6F7B-EABC-C01F-2C9E92F5E070}"/>
                    </a:ext>
                  </a:extLst>
                </p:cNvPr>
                <p:cNvCxnSpPr>
                  <a:cxnSpLocks noChangeShapeType="1"/>
                  <a:stCxn id="44" idx="4"/>
                  <a:endCxn id="46" idx="0"/>
                </p:cNvCxnSpPr>
                <p:nvPr/>
              </p:nvCxnSpPr>
              <p:spPr bwMode="auto">
                <a:xfrm flipH="1">
                  <a:off x="899106" y="4711133"/>
                  <a:ext cx="171450" cy="52546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4" name="AutoShape 38">
                  <a:extLst>
                    <a:ext uri="{FF2B5EF4-FFF2-40B4-BE49-F238E27FC236}">
                      <a16:creationId xmlns:a16="http://schemas.microsoft.com/office/drawing/2014/main" id="{533F8191-A166-EDA7-FAA8-44B5D2E7BC16}"/>
                    </a:ext>
                  </a:extLst>
                </p:cNvPr>
                <p:cNvCxnSpPr>
                  <a:cxnSpLocks noChangeShapeType="1"/>
                  <a:stCxn id="45" idx="6"/>
                  <a:endCxn id="44" idx="2"/>
                </p:cNvCxnSpPr>
                <p:nvPr/>
              </p:nvCxnSpPr>
              <p:spPr bwMode="auto">
                <a:xfrm flipV="1">
                  <a:off x="343481" y="4587309"/>
                  <a:ext cx="603250" cy="1428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5" name="AutoShape 39">
                  <a:extLst>
                    <a:ext uri="{FF2B5EF4-FFF2-40B4-BE49-F238E27FC236}">
                      <a16:creationId xmlns:a16="http://schemas.microsoft.com/office/drawing/2014/main" id="{DC95E406-0A56-456D-3F6C-A59761BFBF23}"/>
                    </a:ext>
                  </a:extLst>
                </p:cNvPr>
                <p:cNvCxnSpPr>
                  <a:cxnSpLocks noChangeShapeType="1"/>
                  <a:stCxn id="51" idx="2"/>
                  <a:endCxn id="44" idx="5"/>
                </p:cNvCxnSpPr>
                <p:nvPr/>
              </p:nvCxnSpPr>
              <p:spPr bwMode="auto">
                <a:xfrm flipH="1" flipV="1">
                  <a:off x="1157869" y="4674621"/>
                  <a:ext cx="1808163" cy="238125"/>
                </a:xfrm>
                <a:prstGeom prst="straightConnector1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6" name="Text Box 40">
                  <a:extLst>
                    <a:ext uri="{FF2B5EF4-FFF2-40B4-BE49-F238E27FC236}">
                      <a16:creationId xmlns:a16="http://schemas.microsoft.com/office/drawing/2014/main" id="{4DB9EC63-A6DF-3E4D-10D7-3049021F62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3368" y="3615759"/>
                  <a:ext cx="344488" cy="3698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924" tIns="45963" rIns="91924" bIns="45963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/>
                    <a:t>A</a:t>
                  </a:r>
                </a:p>
              </p:txBody>
            </p:sp>
            <p:sp>
              <p:nvSpPr>
                <p:cNvPr id="57" name="Text Box 41">
                  <a:extLst>
                    <a:ext uri="{FF2B5EF4-FFF2-40B4-BE49-F238E27FC236}">
                      <a16:creationId xmlns:a16="http://schemas.microsoft.com/office/drawing/2014/main" id="{A275A0AF-3D4D-E437-1A86-637A4DE3BB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21593" y="3645921"/>
                  <a:ext cx="344488" cy="3698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924" tIns="45963" rIns="91924" bIns="45963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/>
                    <a:t>B</a:t>
                  </a:r>
                </a:p>
              </p:txBody>
            </p:sp>
            <p:cxnSp>
              <p:nvCxnSpPr>
                <p:cNvPr id="58" name="AutoShape 42">
                  <a:extLst>
                    <a:ext uri="{FF2B5EF4-FFF2-40B4-BE49-F238E27FC236}">
                      <a16:creationId xmlns:a16="http://schemas.microsoft.com/office/drawing/2014/main" id="{BBDDA114-28E7-70FD-D3DD-F929FDF3F295}"/>
                    </a:ext>
                  </a:extLst>
                </p:cNvPr>
                <p:cNvCxnSpPr>
                  <a:cxnSpLocks noChangeShapeType="1"/>
                  <a:stCxn id="47" idx="6"/>
                  <a:endCxn id="48" idx="2"/>
                </p:cNvCxnSpPr>
                <p:nvPr/>
              </p:nvCxnSpPr>
              <p:spPr bwMode="auto">
                <a:xfrm>
                  <a:off x="1345194" y="4088833"/>
                  <a:ext cx="1477963" cy="150812"/>
                </a:xfrm>
                <a:prstGeom prst="straightConnector1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AutoShape 43">
                  <a:extLst>
                    <a:ext uri="{FF2B5EF4-FFF2-40B4-BE49-F238E27FC236}">
                      <a16:creationId xmlns:a16="http://schemas.microsoft.com/office/drawing/2014/main" id="{E52B236D-B90A-0AC8-CF06-7F22E4AEB71B}"/>
                    </a:ext>
                  </a:extLst>
                </p:cNvPr>
                <p:cNvCxnSpPr>
                  <a:cxnSpLocks noChangeShapeType="1"/>
                  <a:stCxn id="50" idx="2"/>
                  <a:endCxn id="46" idx="6"/>
                </p:cNvCxnSpPr>
                <p:nvPr/>
              </p:nvCxnSpPr>
              <p:spPr bwMode="auto">
                <a:xfrm flipH="1" flipV="1">
                  <a:off x="1022932" y="5360420"/>
                  <a:ext cx="2001837" cy="69850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AutoShape 48">
                  <a:extLst>
                    <a:ext uri="{FF2B5EF4-FFF2-40B4-BE49-F238E27FC236}">
                      <a16:creationId xmlns:a16="http://schemas.microsoft.com/office/drawing/2014/main" id="{2614F09D-F7B2-2033-AEEA-A35B42A6D91F}"/>
                    </a:ext>
                  </a:extLst>
                </p:cNvPr>
                <p:cNvCxnSpPr>
                  <a:cxnSpLocks noChangeShapeType="1"/>
                  <a:stCxn id="43" idx="7"/>
                  <a:endCxn id="44" idx="3"/>
                </p:cNvCxnSpPr>
                <p:nvPr/>
              </p:nvCxnSpPr>
              <p:spPr bwMode="auto">
                <a:xfrm flipV="1">
                  <a:off x="492707" y="4674620"/>
                  <a:ext cx="490537" cy="4127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1" name="AutoShape 49">
                  <a:extLst>
                    <a:ext uri="{FF2B5EF4-FFF2-40B4-BE49-F238E27FC236}">
                      <a16:creationId xmlns:a16="http://schemas.microsoft.com/office/drawing/2014/main" id="{FEE41992-8B95-2810-515E-F591285A1CA0}"/>
                    </a:ext>
                  </a:extLst>
                </p:cNvPr>
                <p:cNvCxnSpPr>
                  <a:cxnSpLocks noChangeShapeType="1"/>
                  <a:stCxn id="45" idx="7"/>
                  <a:endCxn id="47" idx="2"/>
                </p:cNvCxnSpPr>
                <p:nvPr/>
              </p:nvCxnSpPr>
              <p:spPr bwMode="auto">
                <a:xfrm flipV="1">
                  <a:off x="306969" y="4088833"/>
                  <a:ext cx="790575" cy="4254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2" name="AutoShape 50">
                  <a:extLst>
                    <a:ext uri="{FF2B5EF4-FFF2-40B4-BE49-F238E27FC236}">
                      <a16:creationId xmlns:a16="http://schemas.microsoft.com/office/drawing/2014/main" id="{E8E01DDD-E5FA-0746-32F1-6271062CD91C}"/>
                    </a:ext>
                  </a:extLst>
                </p:cNvPr>
                <p:cNvCxnSpPr>
                  <a:cxnSpLocks noChangeShapeType="1"/>
                  <a:stCxn id="49" idx="4"/>
                  <a:endCxn id="51" idx="7"/>
                </p:cNvCxnSpPr>
                <p:nvPr/>
              </p:nvCxnSpPr>
              <p:spPr bwMode="auto">
                <a:xfrm flipH="1">
                  <a:off x="3177168" y="4366645"/>
                  <a:ext cx="280988" cy="4587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3" name="AutoShape 51">
                  <a:extLst>
                    <a:ext uri="{FF2B5EF4-FFF2-40B4-BE49-F238E27FC236}">
                      <a16:creationId xmlns:a16="http://schemas.microsoft.com/office/drawing/2014/main" id="{C15DFD2A-5AB0-59C1-ACA2-972A82CAC651}"/>
                    </a:ext>
                  </a:extLst>
                </p:cNvPr>
                <p:cNvCxnSpPr>
                  <a:cxnSpLocks noChangeShapeType="1"/>
                  <a:stCxn id="51" idx="0"/>
                  <a:endCxn id="48" idx="4"/>
                </p:cNvCxnSpPr>
                <p:nvPr/>
              </p:nvCxnSpPr>
              <p:spPr bwMode="auto">
                <a:xfrm flipH="1" flipV="1">
                  <a:off x="2946982" y="4363470"/>
                  <a:ext cx="142875" cy="4254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AutoShape 52">
                  <a:extLst>
                    <a:ext uri="{FF2B5EF4-FFF2-40B4-BE49-F238E27FC236}">
                      <a16:creationId xmlns:a16="http://schemas.microsoft.com/office/drawing/2014/main" id="{FAB07334-2821-3B89-A0CA-C30A6815AA6C}"/>
                    </a:ext>
                  </a:extLst>
                </p:cNvPr>
                <p:cNvCxnSpPr>
                  <a:cxnSpLocks noChangeShapeType="1"/>
                  <a:stCxn id="51" idx="4"/>
                  <a:endCxn id="50" idx="0"/>
                </p:cNvCxnSpPr>
                <p:nvPr/>
              </p:nvCxnSpPr>
              <p:spPr bwMode="auto">
                <a:xfrm>
                  <a:off x="3089857" y="5036571"/>
                  <a:ext cx="58737" cy="2698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AB409827-3E61-C443-DCD9-6077BD87B13A}"/>
                      </a:ext>
                    </a:extLst>
                  </p:cNvPr>
                  <p:cNvSpPr txBox="1"/>
                  <p:nvPr/>
                </p:nvSpPr>
                <p:spPr>
                  <a:xfrm>
                    <a:off x="1762269" y="2450005"/>
                    <a:ext cx="3642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AB409827-3E61-C443-DCD9-6077BD87B1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2269" y="2450005"/>
                    <a:ext cx="36420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C68EA96-4EEA-7FCB-494A-DBC41EE3D9C0}"/>
              </a:ext>
            </a:extLst>
          </p:cNvPr>
          <p:cNvGrpSpPr/>
          <p:nvPr/>
        </p:nvGrpSpPr>
        <p:grpSpPr>
          <a:xfrm>
            <a:off x="8731735" y="4131280"/>
            <a:ext cx="3442682" cy="2688033"/>
            <a:chOff x="8731735" y="4131280"/>
            <a:chExt cx="3442682" cy="268803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5783021-5AAB-4A6D-DDB0-F90E2972F61B}"/>
                </a:ext>
              </a:extLst>
            </p:cNvPr>
            <p:cNvGrpSpPr/>
            <p:nvPr/>
          </p:nvGrpSpPr>
          <p:grpSpPr>
            <a:xfrm>
              <a:off x="8731735" y="4590355"/>
              <a:ext cx="3442682" cy="2228958"/>
              <a:chOff x="7767142" y="4926077"/>
              <a:chExt cx="3442682" cy="222895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07361E4-0448-F8F2-26D2-9425D8B6A7E9}"/>
                  </a:ext>
                </a:extLst>
              </p:cNvPr>
              <p:cNvGrpSpPr/>
              <p:nvPr/>
            </p:nvGrpSpPr>
            <p:grpSpPr>
              <a:xfrm>
                <a:off x="7767142" y="4926077"/>
                <a:ext cx="3442682" cy="2228958"/>
                <a:chOff x="7840237" y="3503047"/>
                <a:chExt cx="3924300" cy="2540776"/>
              </a:xfrm>
            </p:grpSpPr>
            <p:sp>
              <p:nvSpPr>
                <p:cNvPr id="10" name="Text Box 20">
                  <a:extLst>
                    <a:ext uri="{FF2B5EF4-FFF2-40B4-BE49-F238E27FC236}">
                      <a16:creationId xmlns:a16="http://schemas.microsoft.com/office/drawing/2014/main" id="{489470FC-A6AB-956B-A204-80990555A3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16563" y="5674000"/>
                  <a:ext cx="1747838" cy="3698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924" tIns="45963" rIns="91924" bIns="45963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dirty="0"/>
                    <a:t>residual graph</a:t>
                  </a:r>
                </a:p>
              </p:txBody>
            </p:sp>
            <p:sp>
              <p:nvSpPr>
                <p:cNvPr id="11" name="Freeform 25">
                  <a:extLst>
                    <a:ext uri="{FF2B5EF4-FFF2-40B4-BE49-F238E27FC236}">
                      <a16:creationId xmlns:a16="http://schemas.microsoft.com/office/drawing/2014/main" id="{64017DB0-B85C-6B0F-4AA4-8BE9003EBE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9125" y="3582421"/>
                  <a:ext cx="1395412" cy="2152650"/>
                </a:xfrm>
                <a:custGeom>
                  <a:avLst/>
                  <a:gdLst>
                    <a:gd name="T0" fmla="*/ 31 w 879"/>
                    <a:gd name="T1" fmla="*/ 119 h 1356"/>
                    <a:gd name="T2" fmla="*/ 49 w 879"/>
                    <a:gd name="T3" fmla="*/ 113 h 1356"/>
                    <a:gd name="T4" fmla="*/ 61 w 879"/>
                    <a:gd name="T5" fmla="*/ 99 h 1356"/>
                    <a:gd name="T6" fmla="*/ 142 w 879"/>
                    <a:gd name="T7" fmla="*/ 65 h 1356"/>
                    <a:gd name="T8" fmla="*/ 260 w 879"/>
                    <a:gd name="T9" fmla="*/ 25 h 1356"/>
                    <a:gd name="T10" fmla="*/ 513 w 879"/>
                    <a:gd name="T11" fmla="*/ 4 h 1356"/>
                    <a:gd name="T12" fmla="*/ 651 w 879"/>
                    <a:gd name="T13" fmla="*/ 22 h 1356"/>
                    <a:gd name="T14" fmla="*/ 780 w 879"/>
                    <a:gd name="T15" fmla="*/ 92 h 1356"/>
                    <a:gd name="T16" fmla="*/ 848 w 879"/>
                    <a:gd name="T17" fmla="*/ 179 h 1356"/>
                    <a:gd name="T18" fmla="*/ 879 w 879"/>
                    <a:gd name="T19" fmla="*/ 337 h 1356"/>
                    <a:gd name="T20" fmla="*/ 836 w 879"/>
                    <a:gd name="T21" fmla="*/ 815 h 1356"/>
                    <a:gd name="T22" fmla="*/ 829 w 879"/>
                    <a:gd name="T23" fmla="*/ 902 h 1356"/>
                    <a:gd name="T24" fmla="*/ 755 w 879"/>
                    <a:gd name="T25" fmla="*/ 1042 h 1356"/>
                    <a:gd name="T26" fmla="*/ 699 w 879"/>
                    <a:gd name="T27" fmla="*/ 1157 h 1356"/>
                    <a:gd name="T28" fmla="*/ 609 w 879"/>
                    <a:gd name="T29" fmla="*/ 1327 h 1356"/>
                    <a:gd name="T30" fmla="*/ 411 w 879"/>
                    <a:gd name="T31" fmla="*/ 1345 h 1356"/>
                    <a:gd name="T32" fmla="*/ 167 w 879"/>
                    <a:gd name="T33" fmla="*/ 1258 h 1356"/>
                    <a:gd name="T34" fmla="*/ 99 w 879"/>
                    <a:gd name="T35" fmla="*/ 1197 h 1356"/>
                    <a:gd name="T36" fmla="*/ 86 w 879"/>
                    <a:gd name="T37" fmla="*/ 1176 h 1356"/>
                    <a:gd name="T38" fmla="*/ 68 w 879"/>
                    <a:gd name="T39" fmla="*/ 1164 h 1356"/>
                    <a:gd name="T40" fmla="*/ 43 w 879"/>
                    <a:gd name="T41" fmla="*/ 1124 h 1356"/>
                    <a:gd name="T42" fmla="*/ 0 w 879"/>
                    <a:gd name="T43" fmla="*/ 594 h 1356"/>
                    <a:gd name="T44" fmla="*/ 6 w 879"/>
                    <a:gd name="T45" fmla="*/ 300 h 1356"/>
                    <a:gd name="T46" fmla="*/ 31 w 879"/>
                    <a:gd name="T47" fmla="*/ 153 h 1356"/>
                    <a:gd name="T48" fmla="*/ 31 w 879"/>
                    <a:gd name="T49" fmla="*/ 119 h 1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79" h="1356">
                      <a:moveTo>
                        <a:pt x="31" y="119"/>
                      </a:moveTo>
                      <a:cubicBezTo>
                        <a:pt x="37" y="117"/>
                        <a:pt x="44" y="116"/>
                        <a:pt x="49" y="113"/>
                      </a:cubicBezTo>
                      <a:cubicBezTo>
                        <a:pt x="54" y="109"/>
                        <a:pt x="56" y="102"/>
                        <a:pt x="61" y="99"/>
                      </a:cubicBezTo>
                      <a:cubicBezTo>
                        <a:pt x="78" y="89"/>
                        <a:pt x="121" y="73"/>
                        <a:pt x="142" y="65"/>
                      </a:cubicBezTo>
                      <a:cubicBezTo>
                        <a:pt x="182" y="50"/>
                        <a:pt x="221" y="46"/>
                        <a:pt x="260" y="25"/>
                      </a:cubicBezTo>
                      <a:cubicBezTo>
                        <a:pt x="367" y="27"/>
                        <a:pt x="406" y="0"/>
                        <a:pt x="513" y="4"/>
                      </a:cubicBezTo>
                      <a:cubicBezTo>
                        <a:pt x="533" y="6"/>
                        <a:pt x="633" y="14"/>
                        <a:pt x="651" y="22"/>
                      </a:cubicBezTo>
                      <a:cubicBezTo>
                        <a:pt x="693" y="38"/>
                        <a:pt x="736" y="84"/>
                        <a:pt x="780" y="92"/>
                      </a:cubicBezTo>
                      <a:cubicBezTo>
                        <a:pt x="799" y="123"/>
                        <a:pt x="818" y="158"/>
                        <a:pt x="848" y="179"/>
                      </a:cubicBezTo>
                      <a:cubicBezTo>
                        <a:pt x="855" y="201"/>
                        <a:pt x="872" y="315"/>
                        <a:pt x="879" y="337"/>
                      </a:cubicBezTo>
                      <a:cubicBezTo>
                        <a:pt x="879" y="580"/>
                        <a:pt x="879" y="622"/>
                        <a:pt x="836" y="815"/>
                      </a:cubicBezTo>
                      <a:cubicBezTo>
                        <a:pt x="834" y="845"/>
                        <a:pt x="832" y="873"/>
                        <a:pt x="829" y="902"/>
                      </a:cubicBezTo>
                      <a:cubicBezTo>
                        <a:pt x="825" y="934"/>
                        <a:pt x="774" y="1013"/>
                        <a:pt x="755" y="1042"/>
                      </a:cubicBezTo>
                      <a:cubicBezTo>
                        <a:pt x="733" y="1084"/>
                        <a:pt x="721" y="1127"/>
                        <a:pt x="699" y="1157"/>
                      </a:cubicBezTo>
                      <a:cubicBezTo>
                        <a:pt x="672" y="1176"/>
                        <a:pt x="638" y="1315"/>
                        <a:pt x="609" y="1327"/>
                      </a:cubicBezTo>
                      <a:cubicBezTo>
                        <a:pt x="562" y="1352"/>
                        <a:pt x="485" y="1356"/>
                        <a:pt x="411" y="1345"/>
                      </a:cubicBezTo>
                      <a:cubicBezTo>
                        <a:pt x="337" y="1334"/>
                        <a:pt x="219" y="1283"/>
                        <a:pt x="167" y="1258"/>
                      </a:cubicBezTo>
                      <a:cubicBezTo>
                        <a:pt x="141" y="1229"/>
                        <a:pt x="130" y="1214"/>
                        <a:pt x="99" y="1197"/>
                      </a:cubicBezTo>
                      <a:cubicBezTo>
                        <a:pt x="95" y="1191"/>
                        <a:pt x="91" y="1182"/>
                        <a:pt x="86" y="1176"/>
                      </a:cubicBezTo>
                      <a:cubicBezTo>
                        <a:pt x="81" y="1171"/>
                        <a:pt x="73" y="1169"/>
                        <a:pt x="68" y="1164"/>
                      </a:cubicBezTo>
                      <a:cubicBezTo>
                        <a:pt x="58" y="1152"/>
                        <a:pt x="43" y="1124"/>
                        <a:pt x="43" y="1124"/>
                      </a:cubicBezTo>
                      <a:cubicBezTo>
                        <a:pt x="12" y="949"/>
                        <a:pt x="26" y="770"/>
                        <a:pt x="0" y="594"/>
                      </a:cubicBezTo>
                      <a:cubicBezTo>
                        <a:pt x="2" y="495"/>
                        <a:pt x="3" y="398"/>
                        <a:pt x="6" y="300"/>
                      </a:cubicBezTo>
                      <a:cubicBezTo>
                        <a:pt x="7" y="264"/>
                        <a:pt x="3" y="181"/>
                        <a:pt x="31" y="153"/>
                      </a:cubicBezTo>
                      <a:cubicBezTo>
                        <a:pt x="37" y="117"/>
                        <a:pt x="48" y="119"/>
                        <a:pt x="31" y="119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Freeform 26">
                  <a:extLst>
                    <a:ext uri="{FF2B5EF4-FFF2-40B4-BE49-F238E27FC236}">
                      <a16:creationId xmlns:a16="http://schemas.microsoft.com/office/drawing/2014/main" id="{D7BBE459-DF0A-92AA-11B3-D867B2D18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0237" y="3503047"/>
                  <a:ext cx="1747838" cy="2193925"/>
                </a:xfrm>
                <a:custGeom>
                  <a:avLst/>
                  <a:gdLst>
                    <a:gd name="T0" fmla="*/ 443 w 1019"/>
                    <a:gd name="T1" fmla="*/ 4 h 1190"/>
                    <a:gd name="T2" fmla="*/ 629 w 1019"/>
                    <a:gd name="T3" fmla="*/ 23 h 1190"/>
                    <a:gd name="T4" fmla="*/ 715 w 1019"/>
                    <a:gd name="T5" fmla="*/ 66 h 1190"/>
                    <a:gd name="T6" fmla="*/ 765 w 1019"/>
                    <a:gd name="T7" fmla="*/ 85 h 1190"/>
                    <a:gd name="T8" fmla="*/ 827 w 1019"/>
                    <a:gd name="T9" fmla="*/ 116 h 1190"/>
                    <a:gd name="T10" fmla="*/ 883 w 1019"/>
                    <a:gd name="T11" fmla="*/ 147 h 1190"/>
                    <a:gd name="T12" fmla="*/ 932 w 1019"/>
                    <a:gd name="T13" fmla="*/ 196 h 1190"/>
                    <a:gd name="T14" fmla="*/ 963 w 1019"/>
                    <a:gd name="T15" fmla="*/ 258 h 1190"/>
                    <a:gd name="T16" fmla="*/ 969 w 1019"/>
                    <a:gd name="T17" fmla="*/ 277 h 1190"/>
                    <a:gd name="T18" fmla="*/ 895 w 1019"/>
                    <a:gd name="T19" fmla="*/ 909 h 1190"/>
                    <a:gd name="T20" fmla="*/ 814 w 1019"/>
                    <a:gd name="T21" fmla="*/ 1082 h 1190"/>
                    <a:gd name="T22" fmla="*/ 653 w 1019"/>
                    <a:gd name="T23" fmla="*/ 1138 h 1190"/>
                    <a:gd name="T24" fmla="*/ 399 w 1019"/>
                    <a:gd name="T25" fmla="*/ 1169 h 1190"/>
                    <a:gd name="T26" fmla="*/ 307 w 1019"/>
                    <a:gd name="T27" fmla="*/ 1156 h 1190"/>
                    <a:gd name="T28" fmla="*/ 288 w 1019"/>
                    <a:gd name="T29" fmla="*/ 1144 h 1190"/>
                    <a:gd name="T30" fmla="*/ 263 w 1019"/>
                    <a:gd name="T31" fmla="*/ 1138 h 1190"/>
                    <a:gd name="T32" fmla="*/ 170 w 1019"/>
                    <a:gd name="T33" fmla="*/ 1088 h 1190"/>
                    <a:gd name="T34" fmla="*/ 115 w 1019"/>
                    <a:gd name="T35" fmla="*/ 1014 h 1190"/>
                    <a:gd name="T36" fmla="*/ 90 w 1019"/>
                    <a:gd name="T37" fmla="*/ 977 h 1190"/>
                    <a:gd name="T38" fmla="*/ 46 w 1019"/>
                    <a:gd name="T39" fmla="*/ 871 h 1190"/>
                    <a:gd name="T40" fmla="*/ 28 w 1019"/>
                    <a:gd name="T41" fmla="*/ 828 h 1190"/>
                    <a:gd name="T42" fmla="*/ 15 w 1019"/>
                    <a:gd name="T43" fmla="*/ 748 h 1190"/>
                    <a:gd name="T44" fmla="*/ 46 w 1019"/>
                    <a:gd name="T45" fmla="*/ 370 h 1190"/>
                    <a:gd name="T46" fmla="*/ 59 w 1019"/>
                    <a:gd name="T47" fmla="*/ 326 h 1190"/>
                    <a:gd name="T48" fmla="*/ 164 w 1019"/>
                    <a:gd name="T49" fmla="*/ 246 h 1190"/>
                    <a:gd name="T50" fmla="*/ 226 w 1019"/>
                    <a:gd name="T51" fmla="*/ 165 h 1190"/>
                    <a:gd name="T52" fmla="*/ 307 w 1019"/>
                    <a:gd name="T53" fmla="*/ 73 h 1190"/>
                    <a:gd name="T54" fmla="*/ 368 w 1019"/>
                    <a:gd name="T55" fmla="*/ 17 h 1190"/>
                    <a:gd name="T56" fmla="*/ 443 w 1019"/>
                    <a:gd name="T57" fmla="*/ 4 h 1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19" h="1190">
                      <a:moveTo>
                        <a:pt x="443" y="4"/>
                      </a:moveTo>
                      <a:cubicBezTo>
                        <a:pt x="617" y="18"/>
                        <a:pt x="557" y="0"/>
                        <a:pt x="629" y="23"/>
                      </a:cubicBezTo>
                      <a:cubicBezTo>
                        <a:pt x="660" y="44"/>
                        <a:pt x="679" y="57"/>
                        <a:pt x="715" y="66"/>
                      </a:cubicBezTo>
                      <a:cubicBezTo>
                        <a:pt x="741" y="92"/>
                        <a:pt x="714" y="70"/>
                        <a:pt x="765" y="85"/>
                      </a:cubicBezTo>
                      <a:cubicBezTo>
                        <a:pt x="788" y="92"/>
                        <a:pt x="804" y="109"/>
                        <a:pt x="827" y="116"/>
                      </a:cubicBezTo>
                      <a:cubicBezTo>
                        <a:pt x="870" y="145"/>
                        <a:pt x="850" y="137"/>
                        <a:pt x="883" y="147"/>
                      </a:cubicBezTo>
                      <a:cubicBezTo>
                        <a:pt x="901" y="165"/>
                        <a:pt x="918" y="175"/>
                        <a:pt x="932" y="196"/>
                      </a:cubicBezTo>
                      <a:cubicBezTo>
                        <a:pt x="939" y="219"/>
                        <a:pt x="950" y="238"/>
                        <a:pt x="963" y="258"/>
                      </a:cubicBezTo>
                      <a:cubicBezTo>
                        <a:pt x="965" y="264"/>
                        <a:pt x="969" y="270"/>
                        <a:pt x="969" y="277"/>
                      </a:cubicBezTo>
                      <a:cubicBezTo>
                        <a:pt x="969" y="326"/>
                        <a:pt x="1019" y="774"/>
                        <a:pt x="895" y="909"/>
                      </a:cubicBezTo>
                      <a:cubicBezTo>
                        <a:pt x="875" y="969"/>
                        <a:pt x="833" y="1020"/>
                        <a:pt x="814" y="1082"/>
                      </a:cubicBezTo>
                      <a:cubicBezTo>
                        <a:pt x="774" y="1120"/>
                        <a:pt x="722" y="1124"/>
                        <a:pt x="653" y="1138"/>
                      </a:cubicBezTo>
                      <a:cubicBezTo>
                        <a:pt x="549" y="1190"/>
                        <a:pt x="639" y="1162"/>
                        <a:pt x="399" y="1169"/>
                      </a:cubicBezTo>
                      <a:cubicBezTo>
                        <a:pt x="384" y="1167"/>
                        <a:pt x="326" y="1163"/>
                        <a:pt x="307" y="1156"/>
                      </a:cubicBezTo>
                      <a:cubicBezTo>
                        <a:pt x="300" y="1154"/>
                        <a:pt x="295" y="1147"/>
                        <a:pt x="288" y="1144"/>
                      </a:cubicBezTo>
                      <a:cubicBezTo>
                        <a:pt x="280" y="1141"/>
                        <a:pt x="271" y="1140"/>
                        <a:pt x="263" y="1138"/>
                      </a:cubicBezTo>
                      <a:cubicBezTo>
                        <a:pt x="239" y="1121"/>
                        <a:pt x="198" y="1097"/>
                        <a:pt x="170" y="1088"/>
                      </a:cubicBezTo>
                      <a:cubicBezTo>
                        <a:pt x="148" y="1066"/>
                        <a:pt x="132" y="1040"/>
                        <a:pt x="115" y="1014"/>
                      </a:cubicBezTo>
                      <a:cubicBezTo>
                        <a:pt x="107" y="1002"/>
                        <a:pt x="90" y="977"/>
                        <a:pt x="90" y="977"/>
                      </a:cubicBezTo>
                      <a:cubicBezTo>
                        <a:pt x="79" y="941"/>
                        <a:pt x="73" y="898"/>
                        <a:pt x="46" y="871"/>
                      </a:cubicBezTo>
                      <a:cubicBezTo>
                        <a:pt x="41" y="856"/>
                        <a:pt x="32" y="843"/>
                        <a:pt x="28" y="828"/>
                      </a:cubicBezTo>
                      <a:cubicBezTo>
                        <a:pt x="22" y="802"/>
                        <a:pt x="15" y="748"/>
                        <a:pt x="15" y="748"/>
                      </a:cubicBezTo>
                      <a:cubicBezTo>
                        <a:pt x="17" y="683"/>
                        <a:pt x="0" y="438"/>
                        <a:pt x="46" y="370"/>
                      </a:cubicBezTo>
                      <a:cubicBezTo>
                        <a:pt x="50" y="355"/>
                        <a:pt x="51" y="339"/>
                        <a:pt x="59" y="326"/>
                      </a:cubicBezTo>
                      <a:cubicBezTo>
                        <a:pt x="73" y="304"/>
                        <a:pt x="136" y="265"/>
                        <a:pt x="164" y="246"/>
                      </a:cubicBezTo>
                      <a:cubicBezTo>
                        <a:pt x="174" y="214"/>
                        <a:pt x="198" y="184"/>
                        <a:pt x="226" y="165"/>
                      </a:cubicBezTo>
                      <a:cubicBezTo>
                        <a:pt x="239" y="125"/>
                        <a:pt x="278" y="101"/>
                        <a:pt x="307" y="73"/>
                      </a:cubicBezTo>
                      <a:cubicBezTo>
                        <a:pt x="326" y="55"/>
                        <a:pt x="344" y="29"/>
                        <a:pt x="368" y="17"/>
                      </a:cubicBezTo>
                      <a:cubicBezTo>
                        <a:pt x="387" y="8"/>
                        <a:pt x="430" y="6"/>
                        <a:pt x="443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27">
                  <a:extLst>
                    <a:ext uri="{FF2B5EF4-FFF2-40B4-BE49-F238E27FC236}">
                      <a16:creationId xmlns:a16="http://schemas.microsoft.com/office/drawing/2014/main" id="{6FC015D4-B127-0FEA-BE95-6FFBD07ED0D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83137" y="5057209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r>
                    <a:rPr lang="en-US" altLang="en-US" b="1"/>
                    <a:t>s</a:t>
                  </a:r>
                </a:p>
              </p:txBody>
            </p:sp>
            <p:sp>
              <p:nvSpPr>
                <p:cNvPr id="16" name="Oval 28">
                  <a:extLst>
                    <a:ext uri="{FF2B5EF4-FFF2-40B4-BE49-F238E27FC236}">
                      <a16:creationId xmlns:a16="http://schemas.microsoft.com/office/drawing/2014/main" id="{818D707C-AD6C-58B0-EACD-F30DEC8BAD7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848300" y="4469834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17" name="Oval 29">
                  <a:extLst>
                    <a:ext uri="{FF2B5EF4-FFF2-40B4-BE49-F238E27FC236}">
                      <a16:creationId xmlns:a16="http://schemas.microsoft.com/office/drawing/2014/main" id="{8039596D-1878-4E22-8440-7E65D3BD89D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997400" y="4484121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18" name="Oval 30">
                  <a:extLst>
                    <a:ext uri="{FF2B5EF4-FFF2-40B4-BE49-F238E27FC236}">
                      <a16:creationId xmlns:a16="http://schemas.microsoft.com/office/drawing/2014/main" id="{29EC8E8A-8842-82FC-BA87-DB5EA4F5EE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676850" y="5242946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19" name="Oval 31">
                  <a:extLst>
                    <a:ext uri="{FF2B5EF4-FFF2-40B4-BE49-F238E27FC236}">
                      <a16:creationId xmlns:a16="http://schemas.microsoft.com/office/drawing/2014/main" id="{A11AF7FF-4202-1C7B-E1C5-AFA866B41E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999112" y="3971359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r>
                    <a:rPr lang="en-US" altLang="en-US" b="1" dirty="0"/>
                    <a:t>x</a:t>
                  </a:r>
                </a:p>
              </p:txBody>
            </p:sp>
            <p:sp>
              <p:nvSpPr>
                <p:cNvPr id="20" name="Oval 32">
                  <a:extLst>
                    <a:ext uri="{FF2B5EF4-FFF2-40B4-BE49-F238E27FC236}">
                      <a16:creationId xmlns:a16="http://schemas.microsoft.com/office/drawing/2014/main" id="{1BA83ACA-09DA-33F8-4D05-AF898EBC32E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724725" y="4122171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r>
                    <a:rPr lang="en-US" altLang="en-US" b="1" dirty="0"/>
                    <a:t>y</a:t>
                  </a:r>
                </a:p>
              </p:txBody>
            </p:sp>
            <p:sp>
              <p:nvSpPr>
                <p:cNvPr id="21" name="Oval 33">
                  <a:extLst>
                    <a:ext uri="{FF2B5EF4-FFF2-40B4-BE49-F238E27FC236}">
                      <a16:creationId xmlns:a16="http://schemas.microsoft.com/office/drawing/2014/main" id="{A368FA7B-3A96-C1D4-8386-C31B6CDEB0F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235900" y="4125346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r>
                    <a:rPr lang="en-US" altLang="en-US" b="1"/>
                    <a:t>t</a:t>
                  </a:r>
                </a:p>
              </p:txBody>
            </p:sp>
            <p:sp>
              <p:nvSpPr>
                <p:cNvPr id="22" name="Oval 34">
                  <a:extLst>
                    <a:ext uri="{FF2B5EF4-FFF2-40B4-BE49-F238E27FC236}">
                      <a16:creationId xmlns:a16="http://schemas.microsoft.com/office/drawing/2014/main" id="{ED8D07BC-DFB4-59FC-F44C-83E3C32C66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926337" y="5312796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23" name="Oval 35">
                  <a:extLst>
                    <a:ext uri="{FF2B5EF4-FFF2-40B4-BE49-F238E27FC236}">
                      <a16:creationId xmlns:a16="http://schemas.microsoft.com/office/drawing/2014/main" id="{7DC8AFF9-0091-45AB-EE62-77E2647E2E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867600" y="4795271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cxnSp>
              <p:nvCxnSpPr>
                <p:cNvPr id="24" name="AutoShape 36">
                  <a:extLst>
                    <a:ext uri="{FF2B5EF4-FFF2-40B4-BE49-F238E27FC236}">
                      <a16:creationId xmlns:a16="http://schemas.microsoft.com/office/drawing/2014/main" id="{5FF94948-E6C0-73A1-E34C-CFFAC9C9368C}"/>
                    </a:ext>
                  </a:extLst>
                </p:cNvPr>
                <p:cNvCxnSpPr>
                  <a:cxnSpLocks noChangeShapeType="1"/>
                  <a:stCxn id="16" idx="6"/>
                  <a:endCxn id="20" idx="3"/>
                </p:cNvCxnSpPr>
                <p:nvPr/>
              </p:nvCxnSpPr>
              <p:spPr bwMode="auto">
                <a:xfrm flipV="1">
                  <a:off x="9095951" y="4333309"/>
                  <a:ext cx="1665287" cy="2603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AutoShape 37">
                  <a:extLst>
                    <a:ext uri="{FF2B5EF4-FFF2-40B4-BE49-F238E27FC236}">
                      <a16:creationId xmlns:a16="http://schemas.microsoft.com/office/drawing/2014/main" id="{84E0FD1B-C312-66C2-A7B5-B84AF732351E}"/>
                    </a:ext>
                  </a:extLst>
                </p:cNvPr>
                <p:cNvCxnSpPr>
                  <a:cxnSpLocks noChangeShapeType="1"/>
                  <a:stCxn id="16" idx="4"/>
                  <a:endCxn id="18" idx="0"/>
                </p:cNvCxnSpPr>
                <p:nvPr/>
              </p:nvCxnSpPr>
              <p:spPr bwMode="auto">
                <a:xfrm flipH="1">
                  <a:off x="8800675" y="4717484"/>
                  <a:ext cx="171450" cy="52546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AutoShape 38">
                  <a:extLst>
                    <a:ext uri="{FF2B5EF4-FFF2-40B4-BE49-F238E27FC236}">
                      <a16:creationId xmlns:a16="http://schemas.microsoft.com/office/drawing/2014/main" id="{EA377989-4A09-E2FA-4209-DEAC8BDE861C}"/>
                    </a:ext>
                  </a:extLst>
                </p:cNvPr>
                <p:cNvCxnSpPr>
                  <a:cxnSpLocks noChangeShapeType="1"/>
                  <a:stCxn id="17" idx="6"/>
                  <a:endCxn id="16" idx="2"/>
                </p:cNvCxnSpPr>
                <p:nvPr/>
              </p:nvCxnSpPr>
              <p:spPr bwMode="auto">
                <a:xfrm flipV="1">
                  <a:off x="8245050" y="4593660"/>
                  <a:ext cx="603250" cy="1428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AutoShape 39">
                  <a:extLst>
                    <a:ext uri="{FF2B5EF4-FFF2-40B4-BE49-F238E27FC236}">
                      <a16:creationId xmlns:a16="http://schemas.microsoft.com/office/drawing/2014/main" id="{359751B7-7FE4-3F4E-AC1F-6F7779F2EFFD}"/>
                    </a:ext>
                  </a:extLst>
                </p:cNvPr>
                <p:cNvCxnSpPr>
                  <a:cxnSpLocks noChangeShapeType="1"/>
                  <a:stCxn id="23" idx="2"/>
                  <a:endCxn id="16" idx="5"/>
                </p:cNvCxnSpPr>
                <p:nvPr/>
              </p:nvCxnSpPr>
              <p:spPr bwMode="auto">
                <a:xfrm flipH="1" flipV="1">
                  <a:off x="9059438" y="4680972"/>
                  <a:ext cx="1808163" cy="23812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8" name="Text Box 40">
                  <a:extLst>
                    <a:ext uri="{FF2B5EF4-FFF2-40B4-BE49-F238E27FC236}">
                      <a16:creationId xmlns:a16="http://schemas.microsoft.com/office/drawing/2014/main" id="{5FCD4D20-2783-F9C2-1190-DB4BE33231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14937" y="3622110"/>
                  <a:ext cx="344488" cy="3698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924" tIns="45963" rIns="91924" bIns="45963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/>
                    <a:t>A</a:t>
                  </a:r>
                </a:p>
              </p:txBody>
            </p:sp>
            <p:sp>
              <p:nvSpPr>
                <p:cNvPr id="29" name="Text Box 41">
                  <a:extLst>
                    <a:ext uri="{FF2B5EF4-FFF2-40B4-BE49-F238E27FC236}">
                      <a16:creationId xmlns:a16="http://schemas.microsoft.com/office/drawing/2014/main" id="{4F5EC631-AC43-1D97-F13E-E168CFDA9B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23162" y="3652272"/>
                  <a:ext cx="344488" cy="3698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924" tIns="45963" rIns="91924" bIns="45963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/>
                    <a:t>B</a:t>
                  </a:r>
                </a:p>
              </p:txBody>
            </p:sp>
            <p:cxnSp>
              <p:nvCxnSpPr>
                <p:cNvPr id="30" name="AutoShape 42">
                  <a:extLst>
                    <a:ext uri="{FF2B5EF4-FFF2-40B4-BE49-F238E27FC236}">
                      <a16:creationId xmlns:a16="http://schemas.microsoft.com/office/drawing/2014/main" id="{994EF067-B0D0-4461-76ED-36CEA47BA1D0}"/>
                    </a:ext>
                  </a:extLst>
                </p:cNvPr>
                <p:cNvCxnSpPr>
                  <a:cxnSpLocks noChangeShapeType="1"/>
                  <a:stCxn id="19" idx="6"/>
                  <a:endCxn id="20" idx="2"/>
                </p:cNvCxnSpPr>
                <p:nvPr/>
              </p:nvCxnSpPr>
              <p:spPr bwMode="auto">
                <a:xfrm>
                  <a:off x="9246763" y="4095184"/>
                  <a:ext cx="1477963" cy="15081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AutoShape 43">
                  <a:extLst>
                    <a:ext uri="{FF2B5EF4-FFF2-40B4-BE49-F238E27FC236}">
                      <a16:creationId xmlns:a16="http://schemas.microsoft.com/office/drawing/2014/main" id="{6F8D388A-948F-2D31-3F89-56B335514BD5}"/>
                    </a:ext>
                  </a:extLst>
                </p:cNvPr>
                <p:cNvCxnSpPr>
                  <a:cxnSpLocks noChangeShapeType="1"/>
                  <a:stCxn id="22" idx="2"/>
                  <a:endCxn id="18" idx="6"/>
                </p:cNvCxnSpPr>
                <p:nvPr/>
              </p:nvCxnSpPr>
              <p:spPr bwMode="auto">
                <a:xfrm flipH="1" flipV="1">
                  <a:off x="8924501" y="5366771"/>
                  <a:ext cx="2001837" cy="698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triangl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AutoShape 48">
                  <a:extLst>
                    <a:ext uri="{FF2B5EF4-FFF2-40B4-BE49-F238E27FC236}">
                      <a16:creationId xmlns:a16="http://schemas.microsoft.com/office/drawing/2014/main" id="{17318FB0-75F8-8895-8067-4F5149D44082}"/>
                    </a:ext>
                  </a:extLst>
                </p:cNvPr>
                <p:cNvCxnSpPr>
                  <a:cxnSpLocks noChangeShapeType="1"/>
                  <a:stCxn id="13" idx="7"/>
                  <a:endCxn id="16" idx="3"/>
                </p:cNvCxnSpPr>
                <p:nvPr/>
              </p:nvCxnSpPr>
              <p:spPr bwMode="auto">
                <a:xfrm flipV="1">
                  <a:off x="8394276" y="4680971"/>
                  <a:ext cx="490537" cy="4127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AutoShape 49">
                  <a:extLst>
                    <a:ext uri="{FF2B5EF4-FFF2-40B4-BE49-F238E27FC236}">
                      <a16:creationId xmlns:a16="http://schemas.microsoft.com/office/drawing/2014/main" id="{83C3576A-9FAF-96F3-885D-AF889115DB78}"/>
                    </a:ext>
                  </a:extLst>
                </p:cNvPr>
                <p:cNvCxnSpPr>
                  <a:cxnSpLocks noChangeShapeType="1"/>
                  <a:stCxn id="17" idx="7"/>
                  <a:endCxn id="19" idx="2"/>
                </p:cNvCxnSpPr>
                <p:nvPr/>
              </p:nvCxnSpPr>
              <p:spPr bwMode="auto">
                <a:xfrm flipV="1">
                  <a:off x="8208538" y="4095184"/>
                  <a:ext cx="790575" cy="4254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6" name="AutoShape 50">
                  <a:extLst>
                    <a:ext uri="{FF2B5EF4-FFF2-40B4-BE49-F238E27FC236}">
                      <a16:creationId xmlns:a16="http://schemas.microsoft.com/office/drawing/2014/main" id="{B8146491-8252-338F-A4CE-C951A5213ECE}"/>
                    </a:ext>
                  </a:extLst>
                </p:cNvPr>
                <p:cNvCxnSpPr>
                  <a:cxnSpLocks noChangeShapeType="1"/>
                  <a:stCxn id="21" idx="4"/>
                  <a:endCxn id="23" idx="7"/>
                </p:cNvCxnSpPr>
                <p:nvPr/>
              </p:nvCxnSpPr>
              <p:spPr bwMode="auto">
                <a:xfrm flipH="1">
                  <a:off x="11078737" y="4372996"/>
                  <a:ext cx="280988" cy="4587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AutoShape 51">
                  <a:extLst>
                    <a:ext uri="{FF2B5EF4-FFF2-40B4-BE49-F238E27FC236}">
                      <a16:creationId xmlns:a16="http://schemas.microsoft.com/office/drawing/2014/main" id="{E32EF38E-D14B-0067-8A50-D77E3CE5C830}"/>
                    </a:ext>
                  </a:extLst>
                </p:cNvPr>
                <p:cNvCxnSpPr>
                  <a:cxnSpLocks noChangeShapeType="1"/>
                  <a:stCxn id="23" idx="0"/>
                  <a:endCxn id="20" idx="4"/>
                </p:cNvCxnSpPr>
                <p:nvPr/>
              </p:nvCxnSpPr>
              <p:spPr bwMode="auto">
                <a:xfrm flipH="1" flipV="1">
                  <a:off x="10848551" y="4369821"/>
                  <a:ext cx="142875" cy="4254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AutoShape 52">
                  <a:extLst>
                    <a:ext uri="{FF2B5EF4-FFF2-40B4-BE49-F238E27FC236}">
                      <a16:creationId xmlns:a16="http://schemas.microsoft.com/office/drawing/2014/main" id="{528EFFFD-4BF8-C031-8099-74449CB1E264}"/>
                    </a:ext>
                  </a:extLst>
                </p:cNvPr>
                <p:cNvCxnSpPr>
                  <a:cxnSpLocks noChangeShapeType="1"/>
                  <a:stCxn id="23" idx="4"/>
                  <a:endCxn id="22" idx="0"/>
                </p:cNvCxnSpPr>
                <p:nvPr/>
              </p:nvCxnSpPr>
              <p:spPr bwMode="auto">
                <a:xfrm>
                  <a:off x="10991426" y="5042922"/>
                  <a:ext cx="58737" cy="2698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63CA9E-5AFD-6150-905F-24D782222ECB}"/>
                  </a:ext>
                </a:extLst>
              </p:cNvPr>
              <p:cNvSpPr/>
              <p:nvPr/>
            </p:nvSpPr>
            <p:spPr bwMode="auto">
              <a:xfrm>
                <a:off x="9035865" y="5230361"/>
                <a:ext cx="1245047" cy="330928"/>
              </a:xfrm>
              <a:custGeom>
                <a:avLst/>
                <a:gdLst>
                  <a:gd name="connsiteX0" fmla="*/ 914400 w 914400"/>
                  <a:gd name="connsiteY0" fmla="*/ 254181 h 254181"/>
                  <a:gd name="connsiteX1" fmla="*/ 466530 w 914400"/>
                  <a:gd name="connsiteY1" fmla="*/ 2254 h 254181"/>
                  <a:gd name="connsiteX2" fmla="*/ 0 w 914400"/>
                  <a:gd name="connsiteY2" fmla="*/ 151544 h 25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254181">
                    <a:moveTo>
                      <a:pt x="914400" y="254181"/>
                    </a:moveTo>
                    <a:cubicBezTo>
                      <a:pt x="766665" y="136770"/>
                      <a:pt x="618930" y="19360"/>
                      <a:pt x="466530" y="2254"/>
                    </a:cubicBezTo>
                    <a:cubicBezTo>
                      <a:pt x="314130" y="-14852"/>
                      <a:pt x="157065" y="68346"/>
                      <a:pt x="0" y="151544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ysDot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C4F0FD6-9B7C-23D6-AF40-2B26F4EB4AAA}"/>
                      </a:ext>
                    </a:extLst>
                  </p:cNvPr>
                  <p:cNvSpPr txBox="1"/>
                  <p:nvPr/>
                </p:nvSpPr>
                <p:spPr>
                  <a:xfrm>
                    <a:off x="9417490" y="5009493"/>
                    <a:ext cx="534177" cy="28033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en-US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kumimoji="0" lang="en-US" sz="1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R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C4F0FD6-9B7C-23D6-AF40-2B26F4EB4A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17490" y="5009493"/>
                    <a:ext cx="534177" cy="28033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B7AFB1-6743-E089-529A-6FE21E951188}"/>
                    </a:ext>
                  </a:extLst>
                </p:cNvPr>
                <p:cNvSpPr txBox="1"/>
                <p:nvPr/>
              </p:nvSpPr>
              <p:spPr>
                <a:xfrm>
                  <a:off x="9417319" y="4131280"/>
                  <a:ext cx="25873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a14:m>
                  <a:r>
                    <a:rPr lang="en-US" sz="1600" dirty="0"/>
                    <a:t> can’t exist because then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1600" dirty="0"/>
                    <a:t> would be reachable from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B7AFB1-6743-E089-529A-6FE21E9511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7319" y="4131280"/>
                  <a:ext cx="2587327" cy="584775"/>
                </a:xfrm>
                <a:prstGeom prst="rect">
                  <a:avLst/>
                </a:prstGeom>
                <a:blipFill>
                  <a:blip r:embed="rId9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016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FC2EE445-2B1E-4E7A-8D50-88D4F7599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200" y="6465407"/>
            <a:ext cx="2743200" cy="365125"/>
          </a:xfrm>
        </p:spPr>
        <p:txBody>
          <a:bodyPr/>
          <a:lstStyle/>
          <a:p>
            <a:fld id="{C1D3FE17-48A3-423B-9409-F66496513EDB}" type="slidenum">
              <a:rPr lang="en-US" altLang="en-US"/>
              <a:pPr/>
              <a:t>16</a:t>
            </a:fld>
            <a:endParaRPr lang="en-US" altLang="en-US" sz="1400"/>
          </a:p>
        </p:txBody>
      </p:sp>
      <p:sp>
        <p:nvSpPr>
          <p:cNvPr id="489474" name="Rectangle 2">
            <a:extLst>
              <a:ext uri="{FF2B5EF4-FFF2-40B4-BE49-F238E27FC236}">
                <a16:creationId xmlns:a16="http://schemas.microsoft.com/office/drawing/2014/main" id="{207D5C22-D8D1-48BA-A8EC-846358BDD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Identifying the Min Cut: Saturated Outflow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9475" name="Rectangle 3">
                <a:extLst>
                  <a:ext uri="{FF2B5EF4-FFF2-40B4-BE49-F238E27FC236}">
                    <a16:creationId xmlns:a16="http://schemas.microsoft.com/office/drawing/2014/main" id="{A5AAA59D-1107-43F0-B01B-A3EAF2CF582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4975" y="1257418"/>
                <a:ext cx="11135888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2000" b="1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iii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u="sng" dirty="0">
                    <a:solidFill>
                      <a:srgbClr val="695082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⇒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 (</a:t>
                </a:r>
                <a:r>
                  <a:rPr lang="en-US" altLang="en-US" sz="2000" b="1" u="sng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Claim: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If there is no augmenting path w.r.t.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there is a cut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s.t.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.</a:t>
                </a: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Proof of Claim: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000" dirty="0"/>
                  <a:t> be a flow with no augmenting paths.</a:t>
                </a:r>
              </a:p>
              <a:p>
                <a:pPr marL="457200" lvl="1" indent="0"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000" dirty="0"/>
                  <a:t> be the set of vertices reachable from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dirty="0"/>
                  <a:t> in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lvl="1"/>
                <a:r>
                  <a:rPr lang="en-US" altLang="en-US" sz="2000" dirty="0"/>
                  <a:t>By definition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:r>
                  <a:rPr lang="en-US" altLang="en-US" sz="2000" dirty="0">
                    <a:sym typeface="Symbol" panose="05050102010706020507" pitchFamily="18" charset="2"/>
                  </a:rPr>
                  <a:t>Since no augmenting path 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𝒕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Then</a:t>
                </a:r>
              </a:p>
            </p:txBody>
          </p:sp>
        </mc:Choice>
        <mc:Fallback>
          <p:sp>
            <p:nvSpPr>
              <p:cNvPr id="489475" name="Rectangle 3">
                <a:extLst>
                  <a:ext uri="{FF2B5EF4-FFF2-40B4-BE49-F238E27FC236}">
                    <a16:creationId xmlns:a16="http://schemas.microsoft.com/office/drawing/2014/main" id="{A5AAA59D-1107-43F0-B01B-A3EAF2CF5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4975" y="1257418"/>
                <a:ext cx="11135888" cy="5200045"/>
              </a:xfrm>
              <a:blipFill>
                <a:blip r:embed="rId3"/>
                <a:stretch>
                  <a:fillRect l="-547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0488" y="3554916"/>
                <a:ext cx="5563959" cy="2333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 defTabSz="914400"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2000" b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into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/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d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b="1" i="1" dirty="0">
                  <a:solidFill>
                    <a:srgbClr val="0066CC"/>
                  </a:solidFill>
                  <a:latin typeface="Cambria Math" panose="02040503050406030204" pitchFamily="18" charset="0"/>
                </a:endParaRPr>
              </a:p>
              <a:p>
                <a:pPr lvl="1" defTabSz="914400"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</m:t>
                      </m:r>
                      <m:r>
                        <a:rPr lang="en-US" altLang="en-US" sz="2000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 defTabSz="914400"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88" y="3554916"/>
                <a:ext cx="5563959" cy="2333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AC6D17-9953-472A-B73C-809F06200FBA}"/>
                  </a:ext>
                </a:extLst>
              </p:cNvPr>
              <p:cNvSpPr txBox="1"/>
              <p:nvPr/>
            </p:nvSpPr>
            <p:spPr>
              <a:xfrm>
                <a:off x="9836361" y="1218035"/>
                <a:ext cx="1660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66CC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 is saturated”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AC6D17-9953-472A-B73C-809F06200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361" y="1218035"/>
                <a:ext cx="1660776" cy="369332"/>
              </a:xfrm>
              <a:prstGeom prst="rect">
                <a:avLst/>
              </a:prstGeom>
              <a:blipFill>
                <a:blip r:embed="rId5"/>
                <a:stretch>
                  <a:fillRect l="-3309" t="-10000" r="-25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4C6A33-1B67-487D-9E75-EA1288C3B297}"/>
                  </a:ext>
                </a:extLst>
              </p:cNvPr>
              <p:cNvSpPr txBox="1"/>
              <p:nvPr/>
            </p:nvSpPr>
            <p:spPr>
              <a:xfrm>
                <a:off x="9432738" y="1419380"/>
                <a:ext cx="290783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66CC"/>
                    </a:solidFill>
                  </a:rPr>
                  <a:t>No unused capacity on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4C6A33-1B67-487D-9E75-EA1288C3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738" y="1419380"/>
                <a:ext cx="2907833" cy="400110"/>
              </a:xfrm>
              <a:prstGeom prst="rect">
                <a:avLst/>
              </a:prstGeom>
              <a:blipFill>
                <a:blip r:embed="rId6"/>
                <a:stretch>
                  <a:fillRect l="-1677" t="-307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B8EF838-DF2E-6185-1A7D-C184D9B165E8}"/>
              </a:ext>
            </a:extLst>
          </p:cNvPr>
          <p:cNvGrpSpPr/>
          <p:nvPr/>
        </p:nvGrpSpPr>
        <p:grpSpPr>
          <a:xfrm>
            <a:off x="8721291" y="1658940"/>
            <a:ext cx="3442682" cy="2425717"/>
            <a:chOff x="8721291" y="1658940"/>
            <a:chExt cx="3442682" cy="24257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EF239FD-E3EF-EA81-072B-634F15D38E30}"/>
                    </a:ext>
                  </a:extLst>
                </p:cNvPr>
                <p:cNvSpPr txBox="1"/>
                <p:nvPr/>
              </p:nvSpPr>
              <p:spPr>
                <a:xfrm>
                  <a:off x="9790863" y="1658940"/>
                  <a:ext cx="15579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EF239FD-E3EF-EA81-072B-634F15D38E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0863" y="1658940"/>
                  <a:ext cx="1557927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10A3840-2580-737B-B312-570FCBCEC6F3}"/>
                </a:ext>
              </a:extLst>
            </p:cNvPr>
            <p:cNvGrpSpPr/>
            <p:nvPr/>
          </p:nvGrpSpPr>
          <p:grpSpPr>
            <a:xfrm>
              <a:off x="8721291" y="1855699"/>
              <a:ext cx="3442682" cy="2228958"/>
              <a:chOff x="114875" y="2257210"/>
              <a:chExt cx="3442682" cy="22289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AE0DD12-28DC-7C85-7EEF-92CA809A3E56}"/>
                  </a:ext>
                </a:extLst>
              </p:cNvPr>
              <p:cNvGrpSpPr/>
              <p:nvPr/>
            </p:nvGrpSpPr>
            <p:grpSpPr>
              <a:xfrm>
                <a:off x="114875" y="2257210"/>
                <a:ext cx="3442682" cy="2228958"/>
                <a:chOff x="-61332" y="3496696"/>
                <a:chExt cx="3924300" cy="2540776"/>
              </a:xfrm>
            </p:grpSpPr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89DAA330-B401-80FC-0BF2-326DDD350F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4994" y="5667649"/>
                  <a:ext cx="2238375" cy="3698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924" tIns="45963" rIns="91924" bIns="45963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dirty="0"/>
                    <a:t>original network</a:t>
                  </a:r>
                </a:p>
              </p:txBody>
            </p:sp>
            <p:sp>
              <p:nvSpPr>
                <p:cNvPr id="15" name="Freeform 25">
                  <a:extLst>
                    <a:ext uri="{FF2B5EF4-FFF2-40B4-BE49-F238E27FC236}">
                      <a16:creationId xmlns:a16="http://schemas.microsoft.com/office/drawing/2014/main" id="{37E9105A-DABE-5DB0-018C-687FFCDE6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7556" y="3576070"/>
                  <a:ext cx="1395412" cy="2152650"/>
                </a:xfrm>
                <a:custGeom>
                  <a:avLst/>
                  <a:gdLst>
                    <a:gd name="T0" fmla="*/ 31 w 879"/>
                    <a:gd name="T1" fmla="*/ 119 h 1356"/>
                    <a:gd name="T2" fmla="*/ 49 w 879"/>
                    <a:gd name="T3" fmla="*/ 113 h 1356"/>
                    <a:gd name="T4" fmla="*/ 61 w 879"/>
                    <a:gd name="T5" fmla="*/ 99 h 1356"/>
                    <a:gd name="T6" fmla="*/ 142 w 879"/>
                    <a:gd name="T7" fmla="*/ 65 h 1356"/>
                    <a:gd name="T8" fmla="*/ 260 w 879"/>
                    <a:gd name="T9" fmla="*/ 25 h 1356"/>
                    <a:gd name="T10" fmla="*/ 513 w 879"/>
                    <a:gd name="T11" fmla="*/ 4 h 1356"/>
                    <a:gd name="T12" fmla="*/ 651 w 879"/>
                    <a:gd name="T13" fmla="*/ 22 h 1356"/>
                    <a:gd name="T14" fmla="*/ 780 w 879"/>
                    <a:gd name="T15" fmla="*/ 92 h 1356"/>
                    <a:gd name="T16" fmla="*/ 848 w 879"/>
                    <a:gd name="T17" fmla="*/ 179 h 1356"/>
                    <a:gd name="T18" fmla="*/ 879 w 879"/>
                    <a:gd name="T19" fmla="*/ 337 h 1356"/>
                    <a:gd name="T20" fmla="*/ 836 w 879"/>
                    <a:gd name="T21" fmla="*/ 815 h 1356"/>
                    <a:gd name="T22" fmla="*/ 829 w 879"/>
                    <a:gd name="T23" fmla="*/ 902 h 1356"/>
                    <a:gd name="T24" fmla="*/ 755 w 879"/>
                    <a:gd name="T25" fmla="*/ 1042 h 1356"/>
                    <a:gd name="T26" fmla="*/ 699 w 879"/>
                    <a:gd name="T27" fmla="*/ 1157 h 1356"/>
                    <a:gd name="T28" fmla="*/ 609 w 879"/>
                    <a:gd name="T29" fmla="*/ 1327 h 1356"/>
                    <a:gd name="T30" fmla="*/ 411 w 879"/>
                    <a:gd name="T31" fmla="*/ 1345 h 1356"/>
                    <a:gd name="T32" fmla="*/ 167 w 879"/>
                    <a:gd name="T33" fmla="*/ 1258 h 1356"/>
                    <a:gd name="T34" fmla="*/ 99 w 879"/>
                    <a:gd name="T35" fmla="*/ 1197 h 1356"/>
                    <a:gd name="T36" fmla="*/ 86 w 879"/>
                    <a:gd name="T37" fmla="*/ 1176 h 1356"/>
                    <a:gd name="T38" fmla="*/ 68 w 879"/>
                    <a:gd name="T39" fmla="*/ 1164 h 1356"/>
                    <a:gd name="T40" fmla="*/ 43 w 879"/>
                    <a:gd name="T41" fmla="*/ 1124 h 1356"/>
                    <a:gd name="T42" fmla="*/ 0 w 879"/>
                    <a:gd name="T43" fmla="*/ 594 h 1356"/>
                    <a:gd name="T44" fmla="*/ 6 w 879"/>
                    <a:gd name="T45" fmla="*/ 300 h 1356"/>
                    <a:gd name="T46" fmla="*/ 31 w 879"/>
                    <a:gd name="T47" fmla="*/ 153 h 1356"/>
                    <a:gd name="T48" fmla="*/ 31 w 879"/>
                    <a:gd name="T49" fmla="*/ 119 h 1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79" h="1356">
                      <a:moveTo>
                        <a:pt x="31" y="119"/>
                      </a:moveTo>
                      <a:cubicBezTo>
                        <a:pt x="37" y="117"/>
                        <a:pt x="44" y="116"/>
                        <a:pt x="49" y="113"/>
                      </a:cubicBezTo>
                      <a:cubicBezTo>
                        <a:pt x="54" y="109"/>
                        <a:pt x="56" y="102"/>
                        <a:pt x="61" y="99"/>
                      </a:cubicBezTo>
                      <a:cubicBezTo>
                        <a:pt x="78" y="89"/>
                        <a:pt x="121" y="73"/>
                        <a:pt x="142" y="65"/>
                      </a:cubicBezTo>
                      <a:cubicBezTo>
                        <a:pt x="182" y="50"/>
                        <a:pt x="221" y="46"/>
                        <a:pt x="260" y="25"/>
                      </a:cubicBezTo>
                      <a:cubicBezTo>
                        <a:pt x="367" y="27"/>
                        <a:pt x="406" y="0"/>
                        <a:pt x="513" y="4"/>
                      </a:cubicBezTo>
                      <a:cubicBezTo>
                        <a:pt x="533" y="6"/>
                        <a:pt x="633" y="14"/>
                        <a:pt x="651" y="22"/>
                      </a:cubicBezTo>
                      <a:cubicBezTo>
                        <a:pt x="693" y="38"/>
                        <a:pt x="736" y="84"/>
                        <a:pt x="780" y="92"/>
                      </a:cubicBezTo>
                      <a:cubicBezTo>
                        <a:pt x="799" y="123"/>
                        <a:pt x="818" y="158"/>
                        <a:pt x="848" y="179"/>
                      </a:cubicBezTo>
                      <a:cubicBezTo>
                        <a:pt x="855" y="201"/>
                        <a:pt x="872" y="315"/>
                        <a:pt x="879" y="337"/>
                      </a:cubicBezTo>
                      <a:cubicBezTo>
                        <a:pt x="879" y="580"/>
                        <a:pt x="879" y="622"/>
                        <a:pt x="836" y="815"/>
                      </a:cubicBezTo>
                      <a:cubicBezTo>
                        <a:pt x="834" y="845"/>
                        <a:pt x="832" y="873"/>
                        <a:pt x="829" y="902"/>
                      </a:cubicBezTo>
                      <a:cubicBezTo>
                        <a:pt x="825" y="934"/>
                        <a:pt x="774" y="1013"/>
                        <a:pt x="755" y="1042"/>
                      </a:cubicBezTo>
                      <a:cubicBezTo>
                        <a:pt x="733" y="1084"/>
                        <a:pt x="721" y="1127"/>
                        <a:pt x="699" y="1157"/>
                      </a:cubicBezTo>
                      <a:cubicBezTo>
                        <a:pt x="672" y="1176"/>
                        <a:pt x="638" y="1315"/>
                        <a:pt x="609" y="1327"/>
                      </a:cubicBezTo>
                      <a:cubicBezTo>
                        <a:pt x="562" y="1352"/>
                        <a:pt x="485" y="1356"/>
                        <a:pt x="411" y="1345"/>
                      </a:cubicBezTo>
                      <a:cubicBezTo>
                        <a:pt x="337" y="1334"/>
                        <a:pt x="219" y="1283"/>
                        <a:pt x="167" y="1258"/>
                      </a:cubicBezTo>
                      <a:cubicBezTo>
                        <a:pt x="141" y="1229"/>
                        <a:pt x="130" y="1214"/>
                        <a:pt x="99" y="1197"/>
                      </a:cubicBezTo>
                      <a:cubicBezTo>
                        <a:pt x="95" y="1191"/>
                        <a:pt x="91" y="1182"/>
                        <a:pt x="86" y="1176"/>
                      </a:cubicBezTo>
                      <a:cubicBezTo>
                        <a:pt x="81" y="1171"/>
                        <a:pt x="73" y="1169"/>
                        <a:pt x="68" y="1164"/>
                      </a:cubicBezTo>
                      <a:cubicBezTo>
                        <a:pt x="58" y="1152"/>
                        <a:pt x="43" y="1124"/>
                        <a:pt x="43" y="1124"/>
                      </a:cubicBezTo>
                      <a:cubicBezTo>
                        <a:pt x="12" y="949"/>
                        <a:pt x="26" y="770"/>
                        <a:pt x="0" y="594"/>
                      </a:cubicBezTo>
                      <a:cubicBezTo>
                        <a:pt x="2" y="495"/>
                        <a:pt x="3" y="398"/>
                        <a:pt x="6" y="300"/>
                      </a:cubicBezTo>
                      <a:cubicBezTo>
                        <a:pt x="7" y="264"/>
                        <a:pt x="3" y="181"/>
                        <a:pt x="31" y="153"/>
                      </a:cubicBezTo>
                      <a:cubicBezTo>
                        <a:pt x="37" y="117"/>
                        <a:pt x="48" y="119"/>
                        <a:pt x="31" y="119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Freeform 26">
                  <a:extLst>
                    <a:ext uri="{FF2B5EF4-FFF2-40B4-BE49-F238E27FC236}">
                      <a16:creationId xmlns:a16="http://schemas.microsoft.com/office/drawing/2014/main" id="{CF20021A-632A-F5FB-E4ED-9CB6EF212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1332" y="3496696"/>
                  <a:ext cx="1747838" cy="2193925"/>
                </a:xfrm>
                <a:custGeom>
                  <a:avLst/>
                  <a:gdLst>
                    <a:gd name="T0" fmla="*/ 443 w 1019"/>
                    <a:gd name="T1" fmla="*/ 4 h 1190"/>
                    <a:gd name="T2" fmla="*/ 629 w 1019"/>
                    <a:gd name="T3" fmla="*/ 23 h 1190"/>
                    <a:gd name="T4" fmla="*/ 715 w 1019"/>
                    <a:gd name="T5" fmla="*/ 66 h 1190"/>
                    <a:gd name="T6" fmla="*/ 765 w 1019"/>
                    <a:gd name="T7" fmla="*/ 85 h 1190"/>
                    <a:gd name="T8" fmla="*/ 827 w 1019"/>
                    <a:gd name="T9" fmla="*/ 116 h 1190"/>
                    <a:gd name="T10" fmla="*/ 883 w 1019"/>
                    <a:gd name="T11" fmla="*/ 147 h 1190"/>
                    <a:gd name="T12" fmla="*/ 932 w 1019"/>
                    <a:gd name="T13" fmla="*/ 196 h 1190"/>
                    <a:gd name="T14" fmla="*/ 963 w 1019"/>
                    <a:gd name="T15" fmla="*/ 258 h 1190"/>
                    <a:gd name="T16" fmla="*/ 969 w 1019"/>
                    <a:gd name="T17" fmla="*/ 277 h 1190"/>
                    <a:gd name="T18" fmla="*/ 895 w 1019"/>
                    <a:gd name="T19" fmla="*/ 909 h 1190"/>
                    <a:gd name="T20" fmla="*/ 814 w 1019"/>
                    <a:gd name="T21" fmla="*/ 1082 h 1190"/>
                    <a:gd name="T22" fmla="*/ 653 w 1019"/>
                    <a:gd name="T23" fmla="*/ 1138 h 1190"/>
                    <a:gd name="T24" fmla="*/ 399 w 1019"/>
                    <a:gd name="T25" fmla="*/ 1169 h 1190"/>
                    <a:gd name="T26" fmla="*/ 307 w 1019"/>
                    <a:gd name="T27" fmla="*/ 1156 h 1190"/>
                    <a:gd name="T28" fmla="*/ 288 w 1019"/>
                    <a:gd name="T29" fmla="*/ 1144 h 1190"/>
                    <a:gd name="T30" fmla="*/ 263 w 1019"/>
                    <a:gd name="T31" fmla="*/ 1138 h 1190"/>
                    <a:gd name="T32" fmla="*/ 170 w 1019"/>
                    <a:gd name="T33" fmla="*/ 1088 h 1190"/>
                    <a:gd name="T34" fmla="*/ 115 w 1019"/>
                    <a:gd name="T35" fmla="*/ 1014 h 1190"/>
                    <a:gd name="T36" fmla="*/ 90 w 1019"/>
                    <a:gd name="T37" fmla="*/ 977 h 1190"/>
                    <a:gd name="T38" fmla="*/ 46 w 1019"/>
                    <a:gd name="T39" fmla="*/ 871 h 1190"/>
                    <a:gd name="T40" fmla="*/ 28 w 1019"/>
                    <a:gd name="T41" fmla="*/ 828 h 1190"/>
                    <a:gd name="T42" fmla="*/ 15 w 1019"/>
                    <a:gd name="T43" fmla="*/ 748 h 1190"/>
                    <a:gd name="T44" fmla="*/ 46 w 1019"/>
                    <a:gd name="T45" fmla="*/ 370 h 1190"/>
                    <a:gd name="T46" fmla="*/ 59 w 1019"/>
                    <a:gd name="T47" fmla="*/ 326 h 1190"/>
                    <a:gd name="T48" fmla="*/ 164 w 1019"/>
                    <a:gd name="T49" fmla="*/ 246 h 1190"/>
                    <a:gd name="T50" fmla="*/ 226 w 1019"/>
                    <a:gd name="T51" fmla="*/ 165 h 1190"/>
                    <a:gd name="T52" fmla="*/ 307 w 1019"/>
                    <a:gd name="T53" fmla="*/ 73 h 1190"/>
                    <a:gd name="T54" fmla="*/ 368 w 1019"/>
                    <a:gd name="T55" fmla="*/ 17 h 1190"/>
                    <a:gd name="T56" fmla="*/ 443 w 1019"/>
                    <a:gd name="T57" fmla="*/ 4 h 1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19" h="1190">
                      <a:moveTo>
                        <a:pt x="443" y="4"/>
                      </a:moveTo>
                      <a:cubicBezTo>
                        <a:pt x="617" y="18"/>
                        <a:pt x="557" y="0"/>
                        <a:pt x="629" y="23"/>
                      </a:cubicBezTo>
                      <a:cubicBezTo>
                        <a:pt x="660" y="44"/>
                        <a:pt x="679" y="57"/>
                        <a:pt x="715" y="66"/>
                      </a:cubicBezTo>
                      <a:cubicBezTo>
                        <a:pt x="741" y="92"/>
                        <a:pt x="714" y="70"/>
                        <a:pt x="765" y="85"/>
                      </a:cubicBezTo>
                      <a:cubicBezTo>
                        <a:pt x="788" y="92"/>
                        <a:pt x="804" y="109"/>
                        <a:pt x="827" y="116"/>
                      </a:cubicBezTo>
                      <a:cubicBezTo>
                        <a:pt x="870" y="145"/>
                        <a:pt x="850" y="137"/>
                        <a:pt x="883" y="147"/>
                      </a:cubicBezTo>
                      <a:cubicBezTo>
                        <a:pt x="901" y="165"/>
                        <a:pt x="918" y="175"/>
                        <a:pt x="932" y="196"/>
                      </a:cubicBezTo>
                      <a:cubicBezTo>
                        <a:pt x="939" y="219"/>
                        <a:pt x="950" y="238"/>
                        <a:pt x="963" y="258"/>
                      </a:cubicBezTo>
                      <a:cubicBezTo>
                        <a:pt x="965" y="264"/>
                        <a:pt x="969" y="270"/>
                        <a:pt x="969" y="277"/>
                      </a:cubicBezTo>
                      <a:cubicBezTo>
                        <a:pt x="969" y="326"/>
                        <a:pt x="1019" y="774"/>
                        <a:pt x="895" y="909"/>
                      </a:cubicBezTo>
                      <a:cubicBezTo>
                        <a:pt x="875" y="969"/>
                        <a:pt x="833" y="1020"/>
                        <a:pt x="814" y="1082"/>
                      </a:cubicBezTo>
                      <a:cubicBezTo>
                        <a:pt x="774" y="1120"/>
                        <a:pt x="722" y="1124"/>
                        <a:pt x="653" y="1138"/>
                      </a:cubicBezTo>
                      <a:cubicBezTo>
                        <a:pt x="549" y="1190"/>
                        <a:pt x="639" y="1162"/>
                        <a:pt x="399" y="1169"/>
                      </a:cubicBezTo>
                      <a:cubicBezTo>
                        <a:pt x="384" y="1167"/>
                        <a:pt x="326" y="1163"/>
                        <a:pt x="307" y="1156"/>
                      </a:cubicBezTo>
                      <a:cubicBezTo>
                        <a:pt x="300" y="1154"/>
                        <a:pt x="295" y="1147"/>
                        <a:pt x="288" y="1144"/>
                      </a:cubicBezTo>
                      <a:cubicBezTo>
                        <a:pt x="280" y="1141"/>
                        <a:pt x="271" y="1140"/>
                        <a:pt x="263" y="1138"/>
                      </a:cubicBezTo>
                      <a:cubicBezTo>
                        <a:pt x="239" y="1121"/>
                        <a:pt x="198" y="1097"/>
                        <a:pt x="170" y="1088"/>
                      </a:cubicBezTo>
                      <a:cubicBezTo>
                        <a:pt x="148" y="1066"/>
                        <a:pt x="132" y="1040"/>
                        <a:pt x="115" y="1014"/>
                      </a:cubicBezTo>
                      <a:cubicBezTo>
                        <a:pt x="107" y="1002"/>
                        <a:pt x="90" y="977"/>
                        <a:pt x="90" y="977"/>
                      </a:cubicBezTo>
                      <a:cubicBezTo>
                        <a:pt x="79" y="941"/>
                        <a:pt x="73" y="898"/>
                        <a:pt x="46" y="871"/>
                      </a:cubicBezTo>
                      <a:cubicBezTo>
                        <a:pt x="41" y="856"/>
                        <a:pt x="32" y="843"/>
                        <a:pt x="28" y="828"/>
                      </a:cubicBezTo>
                      <a:cubicBezTo>
                        <a:pt x="22" y="802"/>
                        <a:pt x="15" y="748"/>
                        <a:pt x="15" y="748"/>
                      </a:cubicBezTo>
                      <a:cubicBezTo>
                        <a:pt x="17" y="683"/>
                        <a:pt x="0" y="438"/>
                        <a:pt x="46" y="370"/>
                      </a:cubicBezTo>
                      <a:cubicBezTo>
                        <a:pt x="50" y="355"/>
                        <a:pt x="51" y="339"/>
                        <a:pt x="59" y="326"/>
                      </a:cubicBezTo>
                      <a:cubicBezTo>
                        <a:pt x="73" y="304"/>
                        <a:pt x="136" y="265"/>
                        <a:pt x="164" y="246"/>
                      </a:cubicBezTo>
                      <a:cubicBezTo>
                        <a:pt x="174" y="214"/>
                        <a:pt x="198" y="184"/>
                        <a:pt x="226" y="165"/>
                      </a:cubicBezTo>
                      <a:cubicBezTo>
                        <a:pt x="239" y="125"/>
                        <a:pt x="278" y="101"/>
                        <a:pt x="307" y="73"/>
                      </a:cubicBezTo>
                      <a:cubicBezTo>
                        <a:pt x="326" y="55"/>
                        <a:pt x="344" y="29"/>
                        <a:pt x="368" y="17"/>
                      </a:cubicBezTo>
                      <a:cubicBezTo>
                        <a:pt x="387" y="8"/>
                        <a:pt x="430" y="6"/>
                        <a:pt x="443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Oval 27">
                  <a:extLst>
                    <a:ext uri="{FF2B5EF4-FFF2-40B4-BE49-F238E27FC236}">
                      <a16:creationId xmlns:a16="http://schemas.microsoft.com/office/drawing/2014/main" id="{792D978F-74A5-4BE1-BA6C-88CF313B6D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1568" y="5050858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r>
                    <a:rPr lang="en-US" altLang="en-US" b="1" dirty="0"/>
                    <a:t>s</a:t>
                  </a:r>
                </a:p>
              </p:txBody>
            </p:sp>
            <p:sp>
              <p:nvSpPr>
                <p:cNvPr id="18" name="Oval 28">
                  <a:extLst>
                    <a:ext uri="{FF2B5EF4-FFF2-40B4-BE49-F238E27FC236}">
                      <a16:creationId xmlns:a16="http://schemas.microsoft.com/office/drawing/2014/main" id="{3801775B-4C11-63BC-80C9-96CD35F503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46731" y="4463483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19" name="Oval 29">
                  <a:extLst>
                    <a:ext uri="{FF2B5EF4-FFF2-40B4-BE49-F238E27FC236}">
                      <a16:creationId xmlns:a16="http://schemas.microsoft.com/office/drawing/2014/main" id="{999E65A7-EDAF-710D-4225-59B432E6FF5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5831" y="4477770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20" name="Oval 30">
                  <a:extLst>
                    <a:ext uri="{FF2B5EF4-FFF2-40B4-BE49-F238E27FC236}">
                      <a16:creationId xmlns:a16="http://schemas.microsoft.com/office/drawing/2014/main" id="{07AE86DF-0EE1-5A1A-7793-0AC892D606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75281" y="5236595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21" name="Oval 31">
                  <a:extLst>
                    <a:ext uri="{FF2B5EF4-FFF2-40B4-BE49-F238E27FC236}">
                      <a16:creationId xmlns:a16="http://schemas.microsoft.com/office/drawing/2014/main" id="{C03AC071-49ED-BA10-9B93-8835D9E26BB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97543" y="3965008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 dirty="0"/>
                </a:p>
              </p:txBody>
            </p:sp>
            <p:sp>
              <p:nvSpPr>
                <p:cNvPr id="22" name="Oval 32">
                  <a:extLst>
                    <a:ext uri="{FF2B5EF4-FFF2-40B4-BE49-F238E27FC236}">
                      <a16:creationId xmlns:a16="http://schemas.microsoft.com/office/drawing/2014/main" id="{27BCBCCC-53CB-385D-BB7B-8308C62F52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23156" y="4115820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 dirty="0"/>
                </a:p>
              </p:txBody>
            </p:sp>
            <p:sp>
              <p:nvSpPr>
                <p:cNvPr id="23" name="Oval 33">
                  <a:extLst>
                    <a:ext uri="{FF2B5EF4-FFF2-40B4-BE49-F238E27FC236}">
                      <a16:creationId xmlns:a16="http://schemas.microsoft.com/office/drawing/2014/main" id="{C8F69640-3590-A68E-A807-2BEAC5867C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334331" y="4118995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r>
                    <a:rPr lang="en-US" altLang="en-US" b="1"/>
                    <a:t>t</a:t>
                  </a:r>
                </a:p>
              </p:txBody>
            </p:sp>
            <p:sp>
              <p:nvSpPr>
                <p:cNvPr id="24" name="Oval 34">
                  <a:extLst>
                    <a:ext uri="{FF2B5EF4-FFF2-40B4-BE49-F238E27FC236}">
                      <a16:creationId xmlns:a16="http://schemas.microsoft.com/office/drawing/2014/main" id="{CCBDCA3D-BF19-F84B-D730-487000DE0E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024768" y="5306445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25" name="Oval 35">
                  <a:extLst>
                    <a:ext uri="{FF2B5EF4-FFF2-40B4-BE49-F238E27FC236}">
                      <a16:creationId xmlns:a16="http://schemas.microsoft.com/office/drawing/2014/main" id="{A92924B9-0841-BAA7-919E-404CAFF1D2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66031" y="4788920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cxnSp>
              <p:nvCxnSpPr>
                <p:cNvPr id="26" name="AutoShape 36">
                  <a:extLst>
                    <a:ext uri="{FF2B5EF4-FFF2-40B4-BE49-F238E27FC236}">
                      <a16:creationId xmlns:a16="http://schemas.microsoft.com/office/drawing/2014/main" id="{0CCE57EC-AC1A-B3EF-FF6C-4C996CA7DF04}"/>
                    </a:ext>
                  </a:extLst>
                </p:cNvPr>
                <p:cNvCxnSpPr>
                  <a:cxnSpLocks noChangeShapeType="1"/>
                  <a:stCxn id="18" idx="6"/>
                  <a:endCxn id="22" idx="3"/>
                </p:cNvCxnSpPr>
                <p:nvPr/>
              </p:nvCxnSpPr>
              <p:spPr bwMode="auto">
                <a:xfrm flipV="1">
                  <a:off x="1194382" y="4326958"/>
                  <a:ext cx="1665287" cy="260350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AutoShape 37">
                  <a:extLst>
                    <a:ext uri="{FF2B5EF4-FFF2-40B4-BE49-F238E27FC236}">
                      <a16:creationId xmlns:a16="http://schemas.microsoft.com/office/drawing/2014/main" id="{0286A7B7-80DA-C393-8A23-5AEDBBF678A0}"/>
                    </a:ext>
                  </a:extLst>
                </p:cNvPr>
                <p:cNvCxnSpPr>
                  <a:cxnSpLocks noChangeShapeType="1"/>
                  <a:stCxn id="18" idx="4"/>
                  <a:endCxn id="20" idx="0"/>
                </p:cNvCxnSpPr>
                <p:nvPr/>
              </p:nvCxnSpPr>
              <p:spPr bwMode="auto">
                <a:xfrm flipH="1">
                  <a:off x="899106" y="4711133"/>
                  <a:ext cx="171450" cy="52546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AutoShape 38">
                  <a:extLst>
                    <a:ext uri="{FF2B5EF4-FFF2-40B4-BE49-F238E27FC236}">
                      <a16:creationId xmlns:a16="http://schemas.microsoft.com/office/drawing/2014/main" id="{9B1E9532-8D14-BF49-B9A0-1B839A15B5AD}"/>
                    </a:ext>
                  </a:extLst>
                </p:cNvPr>
                <p:cNvCxnSpPr>
                  <a:cxnSpLocks noChangeShapeType="1"/>
                  <a:stCxn id="19" idx="6"/>
                  <a:endCxn id="18" idx="2"/>
                </p:cNvCxnSpPr>
                <p:nvPr/>
              </p:nvCxnSpPr>
              <p:spPr bwMode="auto">
                <a:xfrm flipV="1">
                  <a:off x="343481" y="4587309"/>
                  <a:ext cx="603250" cy="1428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AutoShape 39">
                  <a:extLst>
                    <a:ext uri="{FF2B5EF4-FFF2-40B4-BE49-F238E27FC236}">
                      <a16:creationId xmlns:a16="http://schemas.microsoft.com/office/drawing/2014/main" id="{85B1CC1C-E513-AFF3-D5FB-7D7A92DA9794}"/>
                    </a:ext>
                  </a:extLst>
                </p:cNvPr>
                <p:cNvCxnSpPr>
                  <a:cxnSpLocks noChangeShapeType="1"/>
                  <a:stCxn id="25" idx="2"/>
                  <a:endCxn id="18" idx="5"/>
                </p:cNvCxnSpPr>
                <p:nvPr/>
              </p:nvCxnSpPr>
              <p:spPr bwMode="auto">
                <a:xfrm flipH="1" flipV="1">
                  <a:off x="1157869" y="4674621"/>
                  <a:ext cx="1808163" cy="238125"/>
                </a:xfrm>
                <a:prstGeom prst="straightConnector1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0" name="Text Box 40">
                  <a:extLst>
                    <a:ext uri="{FF2B5EF4-FFF2-40B4-BE49-F238E27FC236}">
                      <a16:creationId xmlns:a16="http://schemas.microsoft.com/office/drawing/2014/main" id="{4A8CC150-3963-46E2-4DD2-62766FD619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3368" y="3615759"/>
                  <a:ext cx="344488" cy="3698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924" tIns="45963" rIns="91924" bIns="45963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/>
                    <a:t>A</a:t>
                  </a:r>
                </a:p>
              </p:txBody>
            </p:sp>
            <p:sp>
              <p:nvSpPr>
                <p:cNvPr id="32" name="Text Box 41">
                  <a:extLst>
                    <a:ext uri="{FF2B5EF4-FFF2-40B4-BE49-F238E27FC236}">
                      <a16:creationId xmlns:a16="http://schemas.microsoft.com/office/drawing/2014/main" id="{AA0319DE-BB6E-ACC6-B681-746A7F2F85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21593" y="3645921"/>
                  <a:ext cx="344488" cy="3698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924" tIns="45963" rIns="91924" bIns="45963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/>
                    <a:t>B</a:t>
                  </a:r>
                </a:p>
              </p:txBody>
            </p:sp>
            <p:cxnSp>
              <p:nvCxnSpPr>
                <p:cNvPr id="33" name="AutoShape 42">
                  <a:extLst>
                    <a:ext uri="{FF2B5EF4-FFF2-40B4-BE49-F238E27FC236}">
                      <a16:creationId xmlns:a16="http://schemas.microsoft.com/office/drawing/2014/main" id="{DB595FD8-345F-5F7D-FED3-1C6880438FC1}"/>
                    </a:ext>
                  </a:extLst>
                </p:cNvPr>
                <p:cNvCxnSpPr>
                  <a:cxnSpLocks noChangeShapeType="1"/>
                  <a:stCxn id="21" idx="6"/>
                  <a:endCxn id="22" idx="2"/>
                </p:cNvCxnSpPr>
                <p:nvPr/>
              </p:nvCxnSpPr>
              <p:spPr bwMode="auto">
                <a:xfrm>
                  <a:off x="1345194" y="4088833"/>
                  <a:ext cx="1477963" cy="150812"/>
                </a:xfrm>
                <a:prstGeom prst="straightConnector1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AutoShape 43">
                  <a:extLst>
                    <a:ext uri="{FF2B5EF4-FFF2-40B4-BE49-F238E27FC236}">
                      <a16:creationId xmlns:a16="http://schemas.microsoft.com/office/drawing/2014/main" id="{74A7665E-C9BD-F640-E633-B8A13087C2CA}"/>
                    </a:ext>
                  </a:extLst>
                </p:cNvPr>
                <p:cNvCxnSpPr>
                  <a:cxnSpLocks noChangeShapeType="1"/>
                  <a:stCxn id="24" idx="2"/>
                  <a:endCxn id="20" idx="6"/>
                </p:cNvCxnSpPr>
                <p:nvPr/>
              </p:nvCxnSpPr>
              <p:spPr bwMode="auto">
                <a:xfrm flipH="1" flipV="1">
                  <a:off x="1022932" y="5360420"/>
                  <a:ext cx="2001837" cy="69850"/>
                </a:xfrm>
                <a:prstGeom prst="straightConnector1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AutoShape 48">
                  <a:extLst>
                    <a:ext uri="{FF2B5EF4-FFF2-40B4-BE49-F238E27FC236}">
                      <a16:creationId xmlns:a16="http://schemas.microsoft.com/office/drawing/2014/main" id="{E25953DE-C81D-770C-CCD8-D8BD8418848A}"/>
                    </a:ext>
                  </a:extLst>
                </p:cNvPr>
                <p:cNvCxnSpPr>
                  <a:cxnSpLocks noChangeShapeType="1"/>
                  <a:stCxn id="17" idx="7"/>
                  <a:endCxn id="18" idx="3"/>
                </p:cNvCxnSpPr>
                <p:nvPr/>
              </p:nvCxnSpPr>
              <p:spPr bwMode="auto">
                <a:xfrm flipV="1">
                  <a:off x="492707" y="4674620"/>
                  <a:ext cx="490537" cy="4127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AutoShape 49">
                  <a:extLst>
                    <a:ext uri="{FF2B5EF4-FFF2-40B4-BE49-F238E27FC236}">
                      <a16:creationId xmlns:a16="http://schemas.microsoft.com/office/drawing/2014/main" id="{5C02D387-4DA7-DEFF-33EC-93124445B5B4}"/>
                    </a:ext>
                  </a:extLst>
                </p:cNvPr>
                <p:cNvCxnSpPr>
                  <a:cxnSpLocks noChangeShapeType="1"/>
                  <a:stCxn id="19" idx="7"/>
                  <a:endCxn id="21" idx="2"/>
                </p:cNvCxnSpPr>
                <p:nvPr/>
              </p:nvCxnSpPr>
              <p:spPr bwMode="auto">
                <a:xfrm flipV="1">
                  <a:off x="306969" y="4088833"/>
                  <a:ext cx="790575" cy="4254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" name="AutoShape 50">
                  <a:extLst>
                    <a:ext uri="{FF2B5EF4-FFF2-40B4-BE49-F238E27FC236}">
                      <a16:creationId xmlns:a16="http://schemas.microsoft.com/office/drawing/2014/main" id="{99E2CCD6-5F3C-AEF0-923F-4C9997371448}"/>
                    </a:ext>
                  </a:extLst>
                </p:cNvPr>
                <p:cNvCxnSpPr>
                  <a:cxnSpLocks noChangeShapeType="1"/>
                  <a:stCxn id="23" idx="4"/>
                  <a:endCxn id="25" idx="7"/>
                </p:cNvCxnSpPr>
                <p:nvPr/>
              </p:nvCxnSpPr>
              <p:spPr bwMode="auto">
                <a:xfrm flipH="1">
                  <a:off x="3177168" y="4366645"/>
                  <a:ext cx="280988" cy="4587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" name="AutoShape 51">
                  <a:extLst>
                    <a:ext uri="{FF2B5EF4-FFF2-40B4-BE49-F238E27FC236}">
                      <a16:creationId xmlns:a16="http://schemas.microsoft.com/office/drawing/2014/main" id="{F14284DE-20EE-DAA9-B740-A439220755B3}"/>
                    </a:ext>
                  </a:extLst>
                </p:cNvPr>
                <p:cNvCxnSpPr>
                  <a:cxnSpLocks noChangeShapeType="1"/>
                  <a:stCxn id="25" idx="0"/>
                  <a:endCxn id="22" idx="4"/>
                </p:cNvCxnSpPr>
                <p:nvPr/>
              </p:nvCxnSpPr>
              <p:spPr bwMode="auto">
                <a:xfrm flipH="1" flipV="1">
                  <a:off x="2946982" y="4363470"/>
                  <a:ext cx="142875" cy="4254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1" name="AutoShape 52">
                  <a:extLst>
                    <a:ext uri="{FF2B5EF4-FFF2-40B4-BE49-F238E27FC236}">
                      <a16:creationId xmlns:a16="http://schemas.microsoft.com/office/drawing/2014/main" id="{9F47DACE-9980-DE0B-D5F2-7FC887222AA6}"/>
                    </a:ext>
                  </a:extLst>
                </p:cNvPr>
                <p:cNvCxnSpPr>
                  <a:cxnSpLocks noChangeShapeType="1"/>
                  <a:stCxn id="25" idx="4"/>
                  <a:endCxn id="24" idx="0"/>
                </p:cNvCxnSpPr>
                <p:nvPr/>
              </p:nvCxnSpPr>
              <p:spPr bwMode="auto">
                <a:xfrm>
                  <a:off x="3089857" y="5036571"/>
                  <a:ext cx="58737" cy="2698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2E99AD5D-2FA8-3505-9524-88C1160A8E4F}"/>
                      </a:ext>
                    </a:extLst>
                  </p:cNvPr>
                  <p:cNvSpPr txBox="1"/>
                  <p:nvPr/>
                </p:nvSpPr>
                <p:spPr>
                  <a:xfrm>
                    <a:off x="1705307" y="3800952"/>
                    <a:ext cx="3642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oMath>
                      </m:oMathPara>
                    </a14:m>
                    <a:endParaRPr lang="en-US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2E99AD5D-2FA8-3505-9524-88C1160A8E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5307" y="3800952"/>
                    <a:ext cx="364202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E80D12-49FF-1264-76E2-A5D3B5D84804}"/>
              </a:ext>
            </a:extLst>
          </p:cNvPr>
          <p:cNvGrpSpPr/>
          <p:nvPr/>
        </p:nvGrpSpPr>
        <p:grpSpPr>
          <a:xfrm>
            <a:off x="8731735" y="4131280"/>
            <a:ext cx="3442682" cy="2688033"/>
            <a:chOff x="8731735" y="4131280"/>
            <a:chExt cx="3442682" cy="268803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865AE38-DD85-A40A-1D0E-DEEBEE284A1E}"/>
                </a:ext>
              </a:extLst>
            </p:cNvPr>
            <p:cNvGrpSpPr/>
            <p:nvPr/>
          </p:nvGrpSpPr>
          <p:grpSpPr>
            <a:xfrm>
              <a:off x="8731735" y="4590355"/>
              <a:ext cx="3442682" cy="2228958"/>
              <a:chOff x="7767142" y="4926077"/>
              <a:chExt cx="3442682" cy="222895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531FA70-7689-C096-6B73-AB62603A632C}"/>
                  </a:ext>
                </a:extLst>
              </p:cNvPr>
              <p:cNvGrpSpPr/>
              <p:nvPr/>
            </p:nvGrpSpPr>
            <p:grpSpPr>
              <a:xfrm>
                <a:off x="7767142" y="4926077"/>
                <a:ext cx="3442682" cy="2228958"/>
                <a:chOff x="7840237" y="3503047"/>
                <a:chExt cx="3924300" cy="2540776"/>
              </a:xfrm>
            </p:grpSpPr>
            <p:sp>
              <p:nvSpPr>
                <p:cNvPr id="51" name="Text Box 20">
                  <a:extLst>
                    <a:ext uri="{FF2B5EF4-FFF2-40B4-BE49-F238E27FC236}">
                      <a16:creationId xmlns:a16="http://schemas.microsoft.com/office/drawing/2014/main" id="{B2F437E4-0DC2-85D3-229A-BB36B5CC32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16563" y="5674000"/>
                  <a:ext cx="1747838" cy="3698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924" tIns="45963" rIns="91924" bIns="45963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dirty="0"/>
                    <a:t>residual graph</a:t>
                  </a:r>
                </a:p>
              </p:txBody>
            </p:sp>
            <p:sp>
              <p:nvSpPr>
                <p:cNvPr id="52" name="Freeform 25">
                  <a:extLst>
                    <a:ext uri="{FF2B5EF4-FFF2-40B4-BE49-F238E27FC236}">
                      <a16:creationId xmlns:a16="http://schemas.microsoft.com/office/drawing/2014/main" id="{95C947C1-578C-A893-4965-AC4D43C75D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9125" y="3582421"/>
                  <a:ext cx="1395412" cy="2152650"/>
                </a:xfrm>
                <a:custGeom>
                  <a:avLst/>
                  <a:gdLst>
                    <a:gd name="T0" fmla="*/ 31 w 879"/>
                    <a:gd name="T1" fmla="*/ 119 h 1356"/>
                    <a:gd name="T2" fmla="*/ 49 w 879"/>
                    <a:gd name="T3" fmla="*/ 113 h 1356"/>
                    <a:gd name="T4" fmla="*/ 61 w 879"/>
                    <a:gd name="T5" fmla="*/ 99 h 1356"/>
                    <a:gd name="T6" fmla="*/ 142 w 879"/>
                    <a:gd name="T7" fmla="*/ 65 h 1356"/>
                    <a:gd name="T8" fmla="*/ 260 w 879"/>
                    <a:gd name="T9" fmla="*/ 25 h 1356"/>
                    <a:gd name="T10" fmla="*/ 513 w 879"/>
                    <a:gd name="T11" fmla="*/ 4 h 1356"/>
                    <a:gd name="T12" fmla="*/ 651 w 879"/>
                    <a:gd name="T13" fmla="*/ 22 h 1356"/>
                    <a:gd name="T14" fmla="*/ 780 w 879"/>
                    <a:gd name="T15" fmla="*/ 92 h 1356"/>
                    <a:gd name="T16" fmla="*/ 848 w 879"/>
                    <a:gd name="T17" fmla="*/ 179 h 1356"/>
                    <a:gd name="T18" fmla="*/ 879 w 879"/>
                    <a:gd name="T19" fmla="*/ 337 h 1356"/>
                    <a:gd name="T20" fmla="*/ 836 w 879"/>
                    <a:gd name="T21" fmla="*/ 815 h 1356"/>
                    <a:gd name="T22" fmla="*/ 829 w 879"/>
                    <a:gd name="T23" fmla="*/ 902 h 1356"/>
                    <a:gd name="T24" fmla="*/ 755 w 879"/>
                    <a:gd name="T25" fmla="*/ 1042 h 1356"/>
                    <a:gd name="T26" fmla="*/ 699 w 879"/>
                    <a:gd name="T27" fmla="*/ 1157 h 1356"/>
                    <a:gd name="T28" fmla="*/ 609 w 879"/>
                    <a:gd name="T29" fmla="*/ 1327 h 1356"/>
                    <a:gd name="T30" fmla="*/ 411 w 879"/>
                    <a:gd name="T31" fmla="*/ 1345 h 1356"/>
                    <a:gd name="T32" fmla="*/ 167 w 879"/>
                    <a:gd name="T33" fmla="*/ 1258 h 1356"/>
                    <a:gd name="T34" fmla="*/ 99 w 879"/>
                    <a:gd name="T35" fmla="*/ 1197 h 1356"/>
                    <a:gd name="T36" fmla="*/ 86 w 879"/>
                    <a:gd name="T37" fmla="*/ 1176 h 1356"/>
                    <a:gd name="T38" fmla="*/ 68 w 879"/>
                    <a:gd name="T39" fmla="*/ 1164 h 1356"/>
                    <a:gd name="T40" fmla="*/ 43 w 879"/>
                    <a:gd name="T41" fmla="*/ 1124 h 1356"/>
                    <a:gd name="T42" fmla="*/ 0 w 879"/>
                    <a:gd name="T43" fmla="*/ 594 h 1356"/>
                    <a:gd name="T44" fmla="*/ 6 w 879"/>
                    <a:gd name="T45" fmla="*/ 300 h 1356"/>
                    <a:gd name="T46" fmla="*/ 31 w 879"/>
                    <a:gd name="T47" fmla="*/ 153 h 1356"/>
                    <a:gd name="T48" fmla="*/ 31 w 879"/>
                    <a:gd name="T49" fmla="*/ 119 h 1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879" h="1356">
                      <a:moveTo>
                        <a:pt x="31" y="119"/>
                      </a:moveTo>
                      <a:cubicBezTo>
                        <a:pt x="37" y="117"/>
                        <a:pt x="44" y="116"/>
                        <a:pt x="49" y="113"/>
                      </a:cubicBezTo>
                      <a:cubicBezTo>
                        <a:pt x="54" y="109"/>
                        <a:pt x="56" y="102"/>
                        <a:pt x="61" y="99"/>
                      </a:cubicBezTo>
                      <a:cubicBezTo>
                        <a:pt x="78" y="89"/>
                        <a:pt x="121" y="73"/>
                        <a:pt x="142" y="65"/>
                      </a:cubicBezTo>
                      <a:cubicBezTo>
                        <a:pt x="182" y="50"/>
                        <a:pt x="221" y="46"/>
                        <a:pt x="260" y="25"/>
                      </a:cubicBezTo>
                      <a:cubicBezTo>
                        <a:pt x="367" y="27"/>
                        <a:pt x="406" y="0"/>
                        <a:pt x="513" y="4"/>
                      </a:cubicBezTo>
                      <a:cubicBezTo>
                        <a:pt x="533" y="6"/>
                        <a:pt x="633" y="14"/>
                        <a:pt x="651" y="22"/>
                      </a:cubicBezTo>
                      <a:cubicBezTo>
                        <a:pt x="693" y="38"/>
                        <a:pt x="736" y="84"/>
                        <a:pt x="780" y="92"/>
                      </a:cubicBezTo>
                      <a:cubicBezTo>
                        <a:pt x="799" y="123"/>
                        <a:pt x="818" y="158"/>
                        <a:pt x="848" y="179"/>
                      </a:cubicBezTo>
                      <a:cubicBezTo>
                        <a:pt x="855" y="201"/>
                        <a:pt x="872" y="315"/>
                        <a:pt x="879" y="337"/>
                      </a:cubicBezTo>
                      <a:cubicBezTo>
                        <a:pt x="879" y="580"/>
                        <a:pt x="879" y="622"/>
                        <a:pt x="836" y="815"/>
                      </a:cubicBezTo>
                      <a:cubicBezTo>
                        <a:pt x="834" y="845"/>
                        <a:pt x="832" y="873"/>
                        <a:pt x="829" y="902"/>
                      </a:cubicBezTo>
                      <a:cubicBezTo>
                        <a:pt x="825" y="934"/>
                        <a:pt x="774" y="1013"/>
                        <a:pt x="755" y="1042"/>
                      </a:cubicBezTo>
                      <a:cubicBezTo>
                        <a:pt x="733" y="1084"/>
                        <a:pt x="721" y="1127"/>
                        <a:pt x="699" y="1157"/>
                      </a:cubicBezTo>
                      <a:cubicBezTo>
                        <a:pt x="672" y="1176"/>
                        <a:pt x="638" y="1315"/>
                        <a:pt x="609" y="1327"/>
                      </a:cubicBezTo>
                      <a:cubicBezTo>
                        <a:pt x="562" y="1352"/>
                        <a:pt x="485" y="1356"/>
                        <a:pt x="411" y="1345"/>
                      </a:cubicBezTo>
                      <a:cubicBezTo>
                        <a:pt x="337" y="1334"/>
                        <a:pt x="219" y="1283"/>
                        <a:pt x="167" y="1258"/>
                      </a:cubicBezTo>
                      <a:cubicBezTo>
                        <a:pt x="141" y="1229"/>
                        <a:pt x="130" y="1214"/>
                        <a:pt x="99" y="1197"/>
                      </a:cubicBezTo>
                      <a:cubicBezTo>
                        <a:pt x="95" y="1191"/>
                        <a:pt x="91" y="1182"/>
                        <a:pt x="86" y="1176"/>
                      </a:cubicBezTo>
                      <a:cubicBezTo>
                        <a:pt x="81" y="1171"/>
                        <a:pt x="73" y="1169"/>
                        <a:pt x="68" y="1164"/>
                      </a:cubicBezTo>
                      <a:cubicBezTo>
                        <a:pt x="58" y="1152"/>
                        <a:pt x="43" y="1124"/>
                        <a:pt x="43" y="1124"/>
                      </a:cubicBezTo>
                      <a:cubicBezTo>
                        <a:pt x="12" y="949"/>
                        <a:pt x="26" y="770"/>
                        <a:pt x="0" y="594"/>
                      </a:cubicBezTo>
                      <a:cubicBezTo>
                        <a:pt x="2" y="495"/>
                        <a:pt x="3" y="398"/>
                        <a:pt x="6" y="300"/>
                      </a:cubicBezTo>
                      <a:cubicBezTo>
                        <a:pt x="7" y="264"/>
                        <a:pt x="3" y="181"/>
                        <a:pt x="31" y="153"/>
                      </a:cubicBezTo>
                      <a:cubicBezTo>
                        <a:pt x="37" y="117"/>
                        <a:pt x="48" y="119"/>
                        <a:pt x="31" y="119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26">
                  <a:extLst>
                    <a:ext uri="{FF2B5EF4-FFF2-40B4-BE49-F238E27FC236}">
                      <a16:creationId xmlns:a16="http://schemas.microsoft.com/office/drawing/2014/main" id="{65677F73-688C-192D-2133-2188E6DD3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0237" y="3503047"/>
                  <a:ext cx="1747838" cy="2193925"/>
                </a:xfrm>
                <a:custGeom>
                  <a:avLst/>
                  <a:gdLst>
                    <a:gd name="T0" fmla="*/ 443 w 1019"/>
                    <a:gd name="T1" fmla="*/ 4 h 1190"/>
                    <a:gd name="T2" fmla="*/ 629 w 1019"/>
                    <a:gd name="T3" fmla="*/ 23 h 1190"/>
                    <a:gd name="T4" fmla="*/ 715 w 1019"/>
                    <a:gd name="T5" fmla="*/ 66 h 1190"/>
                    <a:gd name="T6" fmla="*/ 765 w 1019"/>
                    <a:gd name="T7" fmla="*/ 85 h 1190"/>
                    <a:gd name="T8" fmla="*/ 827 w 1019"/>
                    <a:gd name="T9" fmla="*/ 116 h 1190"/>
                    <a:gd name="T10" fmla="*/ 883 w 1019"/>
                    <a:gd name="T11" fmla="*/ 147 h 1190"/>
                    <a:gd name="T12" fmla="*/ 932 w 1019"/>
                    <a:gd name="T13" fmla="*/ 196 h 1190"/>
                    <a:gd name="T14" fmla="*/ 963 w 1019"/>
                    <a:gd name="T15" fmla="*/ 258 h 1190"/>
                    <a:gd name="T16" fmla="*/ 969 w 1019"/>
                    <a:gd name="T17" fmla="*/ 277 h 1190"/>
                    <a:gd name="T18" fmla="*/ 895 w 1019"/>
                    <a:gd name="T19" fmla="*/ 909 h 1190"/>
                    <a:gd name="T20" fmla="*/ 814 w 1019"/>
                    <a:gd name="T21" fmla="*/ 1082 h 1190"/>
                    <a:gd name="T22" fmla="*/ 653 w 1019"/>
                    <a:gd name="T23" fmla="*/ 1138 h 1190"/>
                    <a:gd name="T24" fmla="*/ 399 w 1019"/>
                    <a:gd name="T25" fmla="*/ 1169 h 1190"/>
                    <a:gd name="T26" fmla="*/ 307 w 1019"/>
                    <a:gd name="T27" fmla="*/ 1156 h 1190"/>
                    <a:gd name="T28" fmla="*/ 288 w 1019"/>
                    <a:gd name="T29" fmla="*/ 1144 h 1190"/>
                    <a:gd name="T30" fmla="*/ 263 w 1019"/>
                    <a:gd name="T31" fmla="*/ 1138 h 1190"/>
                    <a:gd name="T32" fmla="*/ 170 w 1019"/>
                    <a:gd name="T33" fmla="*/ 1088 h 1190"/>
                    <a:gd name="T34" fmla="*/ 115 w 1019"/>
                    <a:gd name="T35" fmla="*/ 1014 h 1190"/>
                    <a:gd name="T36" fmla="*/ 90 w 1019"/>
                    <a:gd name="T37" fmla="*/ 977 h 1190"/>
                    <a:gd name="T38" fmla="*/ 46 w 1019"/>
                    <a:gd name="T39" fmla="*/ 871 h 1190"/>
                    <a:gd name="T40" fmla="*/ 28 w 1019"/>
                    <a:gd name="T41" fmla="*/ 828 h 1190"/>
                    <a:gd name="T42" fmla="*/ 15 w 1019"/>
                    <a:gd name="T43" fmla="*/ 748 h 1190"/>
                    <a:gd name="T44" fmla="*/ 46 w 1019"/>
                    <a:gd name="T45" fmla="*/ 370 h 1190"/>
                    <a:gd name="T46" fmla="*/ 59 w 1019"/>
                    <a:gd name="T47" fmla="*/ 326 h 1190"/>
                    <a:gd name="T48" fmla="*/ 164 w 1019"/>
                    <a:gd name="T49" fmla="*/ 246 h 1190"/>
                    <a:gd name="T50" fmla="*/ 226 w 1019"/>
                    <a:gd name="T51" fmla="*/ 165 h 1190"/>
                    <a:gd name="T52" fmla="*/ 307 w 1019"/>
                    <a:gd name="T53" fmla="*/ 73 h 1190"/>
                    <a:gd name="T54" fmla="*/ 368 w 1019"/>
                    <a:gd name="T55" fmla="*/ 17 h 1190"/>
                    <a:gd name="T56" fmla="*/ 443 w 1019"/>
                    <a:gd name="T57" fmla="*/ 4 h 1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019" h="1190">
                      <a:moveTo>
                        <a:pt x="443" y="4"/>
                      </a:moveTo>
                      <a:cubicBezTo>
                        <a:pt x="617" y="18"/>
                        <a:pt x="557" y="0"/>
                        <a:pt x="629" y="23"/>
                      </a:cubicBezTo>
                      <a:cubicBezTo>
                        <a:pt x="660" y="44"/>
                        <a:pt x="679" y="57"/>
                        <a:pt x="715" y="66"/>
                      </a:cubicBezTo>
                      <a:cubicBezTo>
                        <a:pt x="741" y="92"/>
                        <a:pt x="714" y="70"/>
                        <a:pt x="765" y="85"/>
                      </a:cubicBezTo>
                      <a:cubicBezTo>
                        <a:pt x="788" y="92"/>
                        <a:pt x="804" y="109"/>
                        <a:pt x="827" y="116"/>
                      </a:cubicBezTo>
                      <a:cubicBezTo>
                        <a:pt x="870" y="145"/>
                        <a:pt x="850" y="137"/>
                        <a:pt x="883" y="147"/>
                      </a:cubicBezTo>
                      <a:cubicBezTo>
                        <a:pt x="901" y="165"/>
                        <a:pt x="918" y="175"/>
                        <a:pt x="932" y="196"/>
                      </a:cubicBezTo>
                      <a:cubicBezTo>
                        <a:pt x="939" y="219"/>
                        <a:pt x="950" y="238"/>
                        <a:pt x="963" y="258"/>
                      </a:cubicBezTo>
                      <a:cubicBezTo>
                        <a:pt x="965" y="264"/>
                        <a:pt x="969" y="270"/>
                        <a:pt x="969" y="277"/>
                      </a:cubicBezTo>
                      <a:cubicBezTo>
                        <a:pt x="969" y="326"/>
                        <a:pt x="1019" y="774"/>
                        <a:pt x="895" y="909"/>
                      </a:cubicBezTo>
                      <a:cubicBezTo>
                        <a:pt x="875" y="969"/>
                        <a:pt x="833" y="1020"/>
                        <a:pt x="814" y="1082"/>
                      </a:cubicBezTo>
                      <a:cubicBezTo>
                        <a:pt x="774" y="1120"/>
                        <a:pt x="722" y="1124"/>
                        <a:pt x="653" y="1138"/>
                      </a:cubicBezTo>
                      <a:cubicBezTo>
                        <a:pt x="549" y="1190"/>
                        <a:pt x="639" y="1162"/>
                        <a:pt x="399" y="1169"/>
                      </a:cubicBezTo>
                      <a:cubicBezTo>
                        <a:pt x="384" y="1167"/>
                        <a:pt x="326" y="1163"/>
                        <a:pt x="307" y="1156"/>
                      </a:cubicBezTo>
                      <a:cubicBezTo>
                        <a:pt x="300" y="1154"/>
                        <a:pt x="295" y="1147"/>
                        <a:pt x="288" y="1144"/>
                      </a:cubicBezTo>
                      <a:cubicBezTo>
                        <a:pt x="280" y="1141"/>
                        <a:pt x="271" y="1140"/>
                        <a:pt x="263" y="1138"/>
                      </a:cubicBezTo>
                      <a:cubicBezTo>
                        <a:pt x="239" y="1121"/>
                        <a:pt x="198" y="1097"/>
                        <a:pt x="170" y="1088"/>
                      </a:cubicBezTo>
                      <a:cubicBezTo>
                        <a:pt x="148" y="1066"/>
                        <a:pt x="132" y="1040"/>
                        <a:pt x="115" y="1014"/>
                      </a:cubicBezTo>
                      <a:cubicBezTo>
                        <a:pt x="107" y="1002"/>
                        <a:pt x="90" y="977"/>
                        <a:pt x="90" y="977"/>
                      </a:cubicBezTo>
                      <a:cubicBezTo>
                        <a:pt x="79" y="941"/>
                        <a:pt x="73" y="898"/>
                        <a:pt x="46" y="871"/>
                      </a:cubicBezTo>
                      <a:cubicBezTo>
                        <a:pt x="41" y="856"/>
                        <a:pt x="32" y="843"/>
                        <a:pt x="28" y="828"/>
                      </a:cubicBezTo>
                      <a:cubicBezTo>
                        <a:pt x="22" y="802"/>
                        <a:pt x="15" y="748"/>
                        <a:pt x="15" y="748"/>
                      </a:cubicBezTo>
                      <a:cubicBezTo>
                        <a:pt x="17" y="683"/>
                        <a:pt x="0" y="438"/>
                        <a:pt x="46" y="370"/>
                      </a:cubicBezTo>
                      <a:cubicBezTo>
                        <a:pt x="50" y="355"/>
                        <a:pt x="51" y="339"/>
                        <a:pt x="59" y="326"/>
                      </a:cubicBezTo>
                      <a:cubicBezTo>
                        <a:pt x="73" y="304"/>
                        <a:pt x="136" y="265"/>
                        <a:pt x="164" y="246"/>
                      </a:cubicBezTo>
                      <a:cubicBezTo>
                        <a:pt x="174" y="214"/>
                        <a:pt x="198" y="184"/>
                        <a:pt x="226" y="165"/>
                      </a:cubicBezTo>
                      <a:cubicBezTo>
                        <a:pt x="239" y="125"/>
                        <a:pt x="278" y="101"/>
                        <a:pt x="307" y="73"/>
                      </a:cubicBezTo>
                      <a:cubicBezTo>
                        <a:pt x="326" y="55"/>
                        <a:pt x="344" y="29"/>
                        <a:pt x="368" y="17"/>
                      </a:cubicBezTo>
                      <a:cubicBezTo>
                        <a:pt x="387" y="8"/>
                        <a:pt x="430" y="6"/>
                        <a:pt x="443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27">
                  <a:extLst>
                    <a:ext uri="{FF2B5EF4-FFF2-40B4-BE49-F238E27FC236}">
                      <a16:creationId xmlns:a16="http://schemas.microsoft.com/office/drawing/2014/main" id="{D7275880-4629-092C-9BFB-BBD0643E765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183137" y="5057209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r>
                    <a:rPr lang="en-US" altLang="en-US" b="1"/>
                    <a:t>s</a:t>
                  </a:r>
                </a:p>
              </p:txBody>
            </p:sp>
            <p:sp>
              <p:nvSpPr>
                <p:cNvPr id="55" name="Oval 28">
                  <a:extLst>
                    <a:ext uri="{FF2B5EF4-FFF2-40B4-BE49-F238E27FC236}">
                      <a16:creationId xmlns:a16="http://schemas.microsoft.com/office/drawing/2014/main" id="{4A02FFB8-07D0-159A-357E-4DCBCE2A23D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848300" y="4469834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56" name="Oval 29">
                  <a:extLst>
                    <a:ext uri="{FF2B5EF4-FFF2-40B4-BE49-F238E27FC236}">
                      <a16:creationId xmlns:a16="http://schemas.microsoft.com/office/drawing/2014/main" id="{2302B633-7491-5038-69B6-F32526DCB3B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997400" y="4484121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57" name="Oval 30">
                  <a:extLst>
                    <a:ext uri="{FF2B5EF4-FFF2-40B4-BE49-F238E27FC236}">
                      <a16:creationId xmlns:a16="http://schemas.microsoft.com/office/drawing/2014/main" id="{C289952F-8707-3CE7-9228-4A3D5DB6E6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676850" y="5242946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sp>
              <p:nvSpPr>
                <p:cNvPr id="58" name="Oval 31">
                  <a:extLst>
                    <a:ext uri="{FF2B5EF4-FFF2-40B4-BE49-F238E27FC236}">
                      <a16:creationId xmlns:a16="http://schemas.microsoft.com/office/drawing/2014/main" id="{2BF126AC-8F84-D277-9DC6-8F3C4A85F2A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999112" y="3971359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 dirty="0"/>
                </a:p>
              </p:txBody>
            </p:sp>
            <p:sp>
              <p:nvSpPr>
                <p:cNvPr id="59" name="Oval 32">
                  <a:extLst>
                    <a:ext uri="{FF2B5EF4-FFF2-40B4-BE49-F238E27FC236}">
                      <a16:creationId xmlns:a16="http://schemas.microsoft.com/office/drawing/2014/main" id="{52110E39-74C9-3AE7-3528-E07EA5814DA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724725" y="4122171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 dirty="0"/>
                </a:p>
              </p:txBody>
            </p:sp>
            <p:sp>
              <p:nvSpPr>
                <p:cNvPr id="60" name="Oval 33">
                  <a:extLst>
                    <a:ext uri="{FF2B5EF4-FFF2-40B4-BE49-F238E27FC236}">
                      <a16:creationId xmlns:a16="http://schemas.microsoft.com/office/drawing/2014/main" id="{5197528F-8538-3AD1-008C-582643D9DD7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235900" y="4125346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r>
                    <a:rPr lang="en-US" altLang="en-US" b="1"/>
                    <a:t>t</a:t>
                  </a:r>
                </a:p>
              </p:txBody>
            </p:sp>
            <p:sp>
              <p:nvSpPr>
                <p:cNvPr id="61" name="Oval 34">
                  <a:extLst>
                    <a:ext uri="{FF2B5EF4-FFF2-40B4-BE49-F238E27FC236}">
                      <a16:creationId xmlns:a16="http://schemas.microsoft.com/office/drawing/2014/main" id="{CFDD4B44-2D44-0B48-5073-D7C78BEA57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926337" y="5312796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r>
                    <a:rPr lang="en-US" altLang="en-US" b="1" dirty="0"/>
                    <a:t>y</a:t>
                  </a:r>
                </a:p>
              </p:txBody>
            </p:sp>
            <p:sp>
              <p:nvSpPr>
                <p:cNvPr id="62" name="Oval 35">
                  <a:extLst>
                    <a:ext uri="{FF2B5EF4-FFF2-40B4-BE49-F238E27FC236}">
                      <a16:creationId xmlns:a16="http://schemas.microsoft.com/office/drawing/2014/main" id="{2691922A-AB6C-608C-AE29-22BA0A3036C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867600" y="4795271"/>
                  <a:ext cx="247650" cy="24765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1924" tIns="45963" rIns="91924" bIns="45963" anchor="ctr"/>
                <a:lstStyle/>
                <a:p>
                  <a:pPr algn="ctr"/>
                  <a:endParaRPr lang="en-US" altLang="en-US" b="1"/>
                </a:p>
              </p:txBody>
            </p:sp>
            <p:cxnSp>
              <p:nvCxnSpPr>
                <p:cNvPr id="63" name="AutoShape 36">
                  <a:extLst>
                    <a:ext uri="{FF2B5EF4-FFF2-40B4-BE49-F238E27FC236}">
                      <a16:creationId xmlns:a16="http://schemas.microsoft.com/office/drawing/2014/main" id="{1E851B92-28B1-0101-41BC-36137C55E27F}"/>
                    </a:ext>
                  </a:extLst>
                </p:cNvPr>
                <p:cNvCxnSpPr>
                  <a:cxnSpLocks noChangeShapeType="1"/>
                  <a:stCxn id="55" idx="6"/>
                  <a:endCxn id="59" idx="3"/>
                </p:cNvCxnSpPr>
                <p:nvPr/>
              </p:nvCxnSpPr>
              <p:spPr bwMode="auto">
                <a:xfrm flipV="1">
                  <a:off x="9095951" y="4333309"/>
                  <a:ext cx="1665287" cy="2603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9472" name="AutoShape 37">
                  <a:extLst>
                    <a:ext uri="{FF2B5EF4-FFF2-40B4-BE49-F238E27FC236}">
                      <a16:creationId xmlns:a16="http://schemas.microsoft.com/office/drawing/2014/main" id="{F3532B6F-9472-9129-0CAD-AACB2DE19494}"/>
                    </a:ext>
                  </a:extLst>
                </p:cNvPr>
                <p:cNvCxnSpPr>
                  <a:cxnSpLocks noChangeShapeType="1"/>
                  <a:stCxn id="55" idx="4"/>
                  <a:endCxn id="57" idx="0"/>
                </p:cNvCxnSpPr>
                <p:nvPr/>
              </p:nvCxnSpPr>
              <p:spPr bwMode="auto">
                <a:xfrm flipH="1">
                  <a:off x="8800675" y="4717484"/>
                  <a:ext cx="171450" cy="52546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9473" name="AutoShape 38">
                  <a:extLst>
                    <a:ext uri="{FF2B5EF4-FFF2-40B4-BE49-F238E27FC236}">
                      <a16:creationId xmlns:a16="http://schemas.microsoft.com/office/drawing/2014/main" id="{DF314187-5064-542C-9F36-E7170281C816}"/>
                    </a:ext>
                  </a:extLst>
                </p:cNvPr>
                <p:cNvCxnSpPr>
                  <a:cxnSpLocks noChangeShapeType="1"/>
                  <a:stCxn id="56" idx="6"/>
                  <a:endCxn id="55" idx="2"/>
                </p:cNvCxnSpPr>
                <p:nvPr/>
              </p:nvCxnSpPr>
              <p:spPr bwMode="auto">
                <a:xfrm flipV="1">
                  <a:off x="8245050" y="4593660"/>
                  <a:ext cx="603250" cy="1428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9476" name="AutoShape 39">
                  <a:extLst>
                    <a:ext uri="{FF2B5EF4-FFF2-40B4-BE49-F238E27FC236}">
                      <a16:creationId xmlns:a16="http://schemas.microsoft.com/office/drawing/2014/main" id="{4CEC31D6-C30B-9531-572C-F47FECC519AE}"/>
                    </a:ext>
                  </a:extLst>
                </p:cNvPr>
                <p:cNvCxnSpPr>
                  <a:cxnSpLocks noChangeShapeType="1"/>
                  <a:stCxn id="62" idx="2"/>
                  <a:endCxn id="55" idx="5"/>
                </p:cNvCxnSpPr>
                <p:nvPr/>
              </p:nvCxnSpPr>
              <p:spPr bwMode="auto">
                <a:xfrm flipH="1" flipV="1">
                  <a:off x="9059438" y="4680972"/>
                  <a:ext cx="1808163" cy="23812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89477" name="Text Box 40">
                  <a:extLst>
                    <a:ext uri="{FF2B5EF4-FFF2-40B4-BE49-F238E27FC236}">
                      <a16:creationId xmlns:a16="http://schemas.microsoft.com/office/drawing/2014/main" id="{6D1AEF53-33AB-9385-4C34-1D3953ED43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14937" y="3622110"/>
                  <a:ext cx="344488" cy="3698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924" tIns="45963" rIns="91924" bIns="45963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/>
                    <a:t>A</a:t>
                  </a:r>
                </a:p>
              </p:txBody>
            </p:sp>
            <p:sp>
              <p:nvSpPr>
                <p:cNvPr id="489478" name="Text Box 41">
                  <a:extLst>
                    <a:ext uri="{FF2B5EF4-FFF2-40B4-BE49-F238E27FC236}">
                      <a16:creationId xmlns:a16="http://schemas.microsoft.com/office/drawing/2014/main" id="{B1FD42A3-4BD7-236F-069E-28621AD67A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23162" y="3652272"/>
                  <a:ext cx="344488" cy="3698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1924" tIns="45963" rIns="91924" bIns="45963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/>
                    <a:t>B</a:t>
                  </a:r>
                </a:p>
              </p:txBody>
            </p:sp>
            <p:cxnSp>
              <p:nvCxnSpPr>
                <p:cNvPr id="489479" name="AutoShape 42">
                  <a:extLst>
                    <a:ext uri="{FF2B5EF4-FFF2-40B4-BE49-F238E27FC236}">
                      <a16:creationId xmlns:a16="http://schemas.microsoft.com/office/drawing/2014/main" id="{8920FF5C-EDCC-B8EE-999D-62801AAF8365}"/>
                    </a:ext>
                  </a:extLst>
                </p:cNvPr>
                <p:cNvCxnSpPr>
                  <a:cxnSpLocks noChangeShapeType="1"/>
                  <a:stCxn id="58" idx="6"/>
                  <a:endCxn id="59" idx="2"/>
                </p:cNvCxnSpPr>
                <p:nvPr/>
              </p:nvCxnSpPr>
              <p:spPr bwMode="auto">
                <a:xfrm>
                  <a:off x="9246763" y="4095184"/>
                  <a:ext cx="1477963" cy="15081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9480" name="AutoShape 43">
                  <a:extLst>
                    <a:ext uri="{FF2B5EF4-FFF2-40B4-BE49-F238E27FC236}">
                      <a16:creationId xmlns:a16="http://schemas.microsoft.com/office/drawing/2014/main" id="{F845F5F0-B1D6-421D-6EEF-45017C1C1ECC}"/>
                    </a:ext>
                  </a:extLst>
                </p:cNvPr>
                <p:cNvCxnSpPr>
                  <a:cxnSpLocks noChangeShapeType="1"/>
                  <a:stCxn id="61" idx="2"/>
                  <a:endCxn id="57" idx="6"/>
                </p:cNvCxnSpPr>
                <p:nvPr/>
              </p:nvCxnSpPr>
              <p:spPr bwMode="auto">
                <a:xfrm flipH="1" flipV="1">
                  <a:off x="8924501" y="5366771"/>
                  <a:ext cx="2001837" cy="698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triangle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9481" name="AutoShape 48">
                  <a:extLst>
                    <a:ext uri="{FF2B5EF4-FFF2-40B4-BE49-F238E27FC236}">
                      <a16:creationId xmlns:a16="http://schemas.microsoft.com/office/drawing/2014/main" id="{042707FC-94C0-8CCB-0D1F-A765B6B4B5FA}"/>
                    </a:ext>
                  </a:extLst>
                </p:cNvPr>
                <p:cNvCxnSpPr>
                  <a:cxnSpLocks noChangeShapeType="1"/>
                  <a:stCxn id="54" idx="7"/>
                  <a:endCxn id="55" idx="3"/>
                </p:cNvCxnSpPr>
                <p:nvPr/>
              </p:nvCxnSpPr>
              <p:spPr bwMode="auto">
                <a:xfrm flipV="1">
                  <a:off x="8394276" y="4680971"/>
                  <a:ext cx="490537" cy="4127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9482" name="AutoShape 49">
                  <a:extLst>
                    <a:ext uri="{FF2B5EF4-FFF2-40B4-BE49-F238E27FC236}">
                      <a16:creationId xmlns:a16="http://schemas.microsoft.com/office/drawing/2014/main" id="{65613985-49AB-6C68-B4A6-D1842AD3F60F}"/>
                    </a:ext>
                  </a:extLst>
                </p:cNvPr>
                <p:cNvCxnSpPr>
                  <a:cxnSpLocks noChangeShapeType="1"/>
                  <a:stCxn id="56" idx="7"/>
                  <a:endCxn id="58" idx="2"/>
                </p:cNvCxnSpPr>
                <p:nvPr/>
              </p:nvCxnSpPr>
              <p:spPr bwMode="auto">
                <a:xfrm flipV="1">
                  <a:off x="8208538" y="4095184"/>
                  <a:ext cx="790575" cy="4254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9483" name="AutoShape 50">
                  <a:extLst>
                    <a:ext uri="{FF2B5EF4-FFF2-40B4-BE49-F238E27FC236}">
                      <a16:creationId xmlns:a16="http://schemas.microsoft.com/office/drawing/2014/main" id="{B3D50E38-018B-844D-9F12-04A5B063C6A9}"/>
                    </a:ext>
                  </a:extLst>
                </p:cNvPr>
                <p:cNvCxnSpPr>
                  <a:cxnSpLocks noChangeShapeType="1"/>
                  <a:stCxn id="60" idx="4"/>
                  <a:endCxn id="62" idx="7"/>
                </p:cNvCxnSpPr>
                <p:nvPr/>
              </p:nvCxnSpPr>
              <p:spPr bwMode="auto">
                <a:xfrm flipH="1">
                  <a:off x="11078737" y="4372996"/>
                  <a:ext cx="280988" cy="4587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9484" name="AutoShape 51">
                  <a:extLst>
                    <a:ext uri="{FF2B5EF4-FFF2-40B4-BE49-F238E27FC236}">
                      <a16:creationId xmlns:a16="http://schemas.microsoft.com/office/drawing/2014/main" id="{AB8FD39A-AF6E-3ECE-1836-B388D7DA3491}"/>
                    </a:ext>
                  </a:extLst>
                </p:cNvPr>
                <p:cNvCxnSpPr>
                  <a:cxnSpLocks noChangeShapeType="1"/>
                  <a:stCxn id="62" idx="0"/>
                  <a:endCxn id="59" idx="4"/>
                </p:cNvCxnSpPr>
                <p:nvPr/>
              </p:nvCxnSpPr>
              <p:spPr bwMode="auto">
                <a:xfrm flipH="1" flipV="1">
                  <a:off x="10848551" y="4369821"/>
                  <a:ext cx="142875" cy="42545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89485" name="AutoShape 52">
                  <a:extLst>
                    <a:ext uri="{FF2B5EF4-FFF2-40B4-BE49-F238E27FC236}">
                      <a16:creationId xmlns:a16="http://schemas.microsoft.com/office/drawing/2014/main" id="{F8802322-B385-CE85-7F38-919025F5C150}"/>
                    </a:ext>
                  </a:extLst>
                </p:cNvPr>
                <p:cNvCxnSpPr>
                  <a:cxnSpLocks noChangeShapeType="1"/>
                  <a:stCxn id="62" idx="4"/>
                  <a:endCxn id="61" idx="0"/>
                </p:cNvCxnSpPr>
                <p:nvPr/>
              </p:nvCxnSpPr>
              <p:spPr bwMode="auto">
                <a:xfrm>
                  <a:off x="10991426" y="5042922"/>
                  <a:ext cx="58737" cy="2698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05399F1-F9CC-2302-3F71-7D4D84187767}"/>
                  </a:ext>
                </a:extLst>
              </p:cNvPr>
              <p:cNvSpPr/>
              <p:nvPr/>
            </p:nvSpPr>
            <p:spPr bwMode="auto">
              <a:xfrm>
                <a:off x="8718812" y="6319713"/>
                <a:ext cx="1742453" cy="263644"/>
              </a:xfrm>
              <a:custGeom>
                <a:avLst/>
                <a:gdLst>
                  <a:gd name="connsiteX0" fmla="*/ 914400 w 914400"/>
                  <a:gd name="connsiteY0" fmla="*/ 254181 h 254181"/>
                  <a:gd name="connsiteX1" fmla="*/ 466530 w 914400"/>
                  <a:gd name="connsiteY1" fmla="*/ 2254 h 254181"/>
                  <a:gd name="connsiteX2" fmla="*/ 0 w 914400"/>
                  <a:gd name="connsiteY2" fmla="*/ 151544 h 254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254181">
                    <a:moveTo>
                      <a:pt x="914400" y="254181"/>
                    </a:moveTo>
                    <a:cubicBezTo>
                      <a:pt x="766665" y="136770"/>
                      <a:pt x="618930" y="19360"/>
                      <a:pt x="466530" y="2254"/>
                    </a:cubicBezTo>
                    <a:cubicBezTo>
                      <a:pt x="314130" y="-14852"/>
                      <a:pt x="157065" y="68346"/>
                      <a:pt x="0" y="151544"/>
                    </a:cubicBez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ysDot"/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A6F79DA-9817-A1E4-6832-6BA7456BB056}"/>
                      </a:ext>
                    </a:extLst>
                  </p:cNvPr>
                  <p:cNvSpPr txBox="1"/>
                  <p:nvPr/>
                </p:nvSpPr>
                <p:spPr>
                  <a:xfrm>
                    <a:off x="9100437" y="6098845"/>
                    <a:ext cx="534177" cy="28033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FA6F79DA-9817-A1E4-6832-6BA7456BB0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00437" y="6098845"/>
                    <a:ext cx="534177" cy="28033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C60B97D-8BF4-EF1E-674E-37691112F760}"/>
                    </a:ext>
                  </a:extLst>
                </p:cNvPr>
                <p:cNvSpPr txBox="1"/>
                <p:nvPr/>
              </p:nvSpPr>
              <p:spPr>
                <a:xfrm>
                  <a:off x="9417319" y="4131280"/>
                  <a:ext cx="25873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a14:m>
                  <a:r>
                    <a:rPr lang="en-US" sz="1600" dirty="0"/>
                    <a:t> can’t exist because then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1600" dirty="0"/>
                    <a:t> would be reachable from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1600" dirty="0"/>
                    <a:t> </a:t>
                  </a:r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C60B97D-8BF4-EF1E-674E-37691112F7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7319" y="4131280"/>
                  <a:ext cx="2587327" cy="584775"/>
                </a:xfrm>
                <a:prstGeom prst="rect">
                  <a:avLst/>
                </a:prstGeom>
                <a:blipFill>
                  <a:blip r:embed="rId10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9486" name="TextBox 489485">
                <a:extLst>
                  <a:ext uri="{FF2B5EF4-FFF2-40B4-BE49-F238E27FC236}">
                    <a16:creationId xmlns:a16="http://schemas.microsoft.com/office/drawing/2014/main" id="{232D0110-4139-7829-C4DF-530F2ADEEB60}"/>
                  </a:ext>
                </a:extLst>
              </p:cNvPr>
              <p:cNvSpPr txBox="1"/>
              <p:nvPr/>
            </p:nvSpPr>
            <p:spPr>
              <a:xfrm>
                <a:off x="3274660" y="5133652"/>
                <a:ext cx="41412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</a:t>
                </a:r>
                <a:r>
                  <a:rPr lang="en-US" b="1" dirty="0"/>
                  <a:t>By contradiction:</a:t>
                </a:r>
                <a:r>
                  <a:rPr lang="en-US" dirty="0"/>
                  <a:t> If an edge going out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had unused capacity then the forward edge would be in the residual graph, so the edge should not cross the cut)</a:t>
                </a:r>
              </a:p>
            </p:txBody>
          </p:sp>
        </mc:Choice>
        <mc:Fallback>
          <p:sp>
            <p:nvSpPr>
              <p:cNvPr id="489486" name="TextBox 489485">
                <a:extLst>
                  <a:ext uri="{FF2B5EF4-FFF2-40B4-BE49-F238E27FC236}">
                    <a16:creationId xmlns:a16="http://schemas.microsoft.com/office/drawing/2014/main" id="{232D0110-4139-7829-C4DF-530F2ADEE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660" y="5133652"/>
                <a:ext cx="4141208" cy="1200329"/>
              </a:xfrm>
              <a:prstGeom prst="rect">
                <a:avLst/>
              </a:prstGeom>
              <a:blipFill>
                <a:blip r:embed="rId11"/>
                <a:stretch>
                  <a:fillRect l="-1176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4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FC2EE445-2B1E-4E7A-8D50-88D4F7599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3FE17-48A3-423B-9409-F66496513EDB}" type="slidenum">
              <a:rPr lang="en-US" altLang="en-US"/>
              <a:pPr/>
              <a:t>17</a:t>
            </a:fld>
            <a:endParaRPr lang="en-US" altLang="en-US" sz="1400"/>
          </a:p>
        </p:txBody>
      </p:sp>
      <p:sp>
        <p:nvSpPr>
          <p:cNvPr id="489474" name="Rectangle 2">
            <a:extLst>
              <a:ext uri="{FF2B5EF4-FFF2-40B4-BE49-F238E27FC236}">
                <a16:creationId xmlns:a16="http://schemas.microsoft.com/office/drawing/2014/main" id="{207D5C22-D8D1-48BA-A8EC-846358BDD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Identifying the Min Cut: 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9475" name="Rectangle 3">
                <a:extLst>
                  <a:ext uri="{FF2B5EF4-FFF2-40B4-BE49-F238E27FC236}">
                    <a16:creationId xmlns:a16="http://schemas.microsoft.com/office/drawing/2014/main" id="{A5AAA59D-1107-43F0-B01B-A3EAF2CF582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364" y="1173528"/>
                <a:ext cx="11135888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2000" b="1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iii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u="sng" dirty="0">
                    <a:solidFill>
                      <a:srgbClr val="695082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⇒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 (</a:t>
                </a:r>
                <a:r>
                  <a:rPr lang="en-US" altLang="en-US" sz="2000" b="1" u="sng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Claim: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If there is no augmenting path w.r.t.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there is a cut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s.t.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.</a:t>
                </a: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Proof of Claim: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000" dirty="0"/>
                  <a:t> be a flow with no augmenting paths.</a:t>
                </a:r>
              </a:p>
              <a:p>
                <a:pPr marL="457200" lvl="1" indent="0"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000" dirty="0"/>
                  <a:t> be the set of vertices reachable from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dirty="0"/>
                  <a:t> in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lvl="1"/>
                <a:r>
                  <a:rPr lang="en-US" altLang="en-US" sz="2000" dirty="0"/>
                  <a:t>By definition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:r>
                  <a:rPr lang="en-US" altLang="en-US" sz="2000" dirty="0">
                    <a:sym typeface="Symbol" panose="05050102010706020507" pitchFamily="18" charset="2"/>
                  </a:rPr>
                  <a:t>Since no augmenting path 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𝒕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Then</a:t>
                </a:r>
              </a:p>
            </p:txBody>
          </p:sp>
        </mc:Choice>
        <mc:Fallback>
          <p:sp>
            <p:nvSpPr>
              <p:cNvPr id="489475" name="Rectangle 3">
                <a:extLst>
                  <a:ext uri="{FF2B5EF4-FFF2-40B4-BE49-F238E27FC236}">
                    <a16:creationId xmlns:a16="http://schemas.microsoft.com/office/drawing/2014/main" id="{A5AAA59D-1107-43F0-B01B-A3EAF2CF5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364" y="1173528"/>
                <a:ext cx="11135888" cy="5200045"/>
              </a:xfrm>
              <a:blipFill>
                <a:blip r:embed="rId3"/>
                <a:stretch>
                  <a:fillRect l="-602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88877" y="3462637"/>
                <a:ext cx="5563959" cy="2333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 defTabSz="914400"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2000" b="1" dirty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into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/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d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b="1" i="1" dirty="0">
                  <a:solidFill>
                    <a:srgbClr val="0066CC"/>
                  </a:solidFill>
                  <a:latin typeface="Cambria Math" panose="02040503050406030204" pitchFamily="18" charset="0"/>
                </a:endParaRPr>
              </a:p>
              <a:p>
                <a:pPr lvl="1" defTabSz="914400"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</m:t>
                      </m:r>
                      <m:r>
                        <a:rPr lang="en-US" altLang="en-US" sz="2000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 defTabSz="914400">
                  <a:spcBef>
                    <a:spcPts val="5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77" y="3462637"/>
                <a:ext cx="5563959" cy="2333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DF922F4-0C81-90E9-F8C1-72D257941596}"/>
              </a:ext>
            </a:extLst>
          </p:cNvPr>
          <p:cNvGrpSpPr/>
          <p:nvPr/>
        </p:nvGrpSpPr>
        <p:grpSpPr>
          <a:xfrm>
            <a:off x="8732540" y="4617873"/>
            <a:ext cx="3442682" cy="2228958"/>
            <a:chOff x="7840237" y="3503047"/>
            <a:chExt cx="3924300" cy="2540776"/>
          </a:xfrm>
        </p:grpSpPr>
        <p:sp>
          <p:nvSpPr>
            <p:cNvPr id="4" name="Text Box 20">
              <a:extLst>
                <a:ext uri="{FF2B5EF4-FFF2-40B4-BE49-F238E27FC236}">
                  <a16:creationId xmlns:a16="http://schemas.microsoft.com/office/drawing/2014/main" id="{635E11AB-6517-B4AB-3D27-29E83D9B6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6563" y="5674000"/>
              <a:ext cx="174783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residual graph</a:t>
              </a:r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C2E4B1EE-819F-9869-3EFC-4FF0ABB6D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9125" y="3582421"/>
              <a:ext cx="1395412" cy="2152650"/>
            </a:xfrm>
            <a:custGeom>
              <a:avLst/>
              <a:gdLst>
                <a:gd name="T0" fmla="*/ 31 w 879"/>
                <a:gd name="T1" fmla="*/ 119 h 1356"/>
                <a:gd name="T2" fmla="*/ 49 w 879"/>
                <a:gd name="T3" fmla="*/ 113 h 1356"/>
                <a:gd name="T4" fmla="*/ 61 w 879"/>
                <a:gd name="T5" fmla="*/ 99 h 1356"/>
                <a:gd name="T6" fmla="*/ 142 w 879"/>
                <a:gd name="T7" fmla="*/ 65 h 1356"/>
                <a:gd name="T8" fmla="*/ 260 w 879"/>
                <a:gd name="T9" fmla="*/ 25 h 1356"/>
                <a:gd name="T10" fmla="*/ 513 w 879"/>
                <a:gd name="T11" fmla="*/ 4 h 1356"/>
                <a:gd name="T12" fmla="*/ 651 w 879"/>
                <a:gd name="T13" fmla="*/ 22 h 1356"/>
                <a:gd name="T14" fmla="*/ 780 w 879"/>
                <a:gd name="T15" fmla="*/ 92 h 1356"/>
                <a:gd name="T16" fmla="*/ 848 w 879"/>
                <a:gd name="T17" fmla="*/ 179 h 1356"/>
                <a:gd name="T18" fmla="*/ 879 w 879"/>
                <a:gd name="T19" fmla="*/ 337 h 1356"/>
                <a:gd name="T20" fmla="*/ 836 w 879"/>
                <a:gd name="T21" fmla="*/ 815 h 1356"/>
                <a:gd name="T22" fmla="*/ 829 w 879"/>
                <a:gd name="T23" fmla="*/ 902 h 1356"/>
                <a:gd name="T24" fmla="*/ 755 w 879"/>
                <a:gd name="T25" fmla="*/ 1042 h 1356"/>
                <a:gd name="T26" fmla="*/ 699 w 879"/>
                <a:gd name="T27" fmla="*/ 1157 h 1356"/>
                <a:gd name="T28" fmla="*/ 609 w 879"/>
                <a:gd name="T29" fmla="*/ 1327 h 1356"/>
                <a:gd name="T30" fmla="*/ 411 w 879"/>
                <a:gd name="T31" fmla="*/ 1345 h 1356"/>
                <a:gd name="T32" fmla="*/ 167 w 879"/>
                <a:gd name="T33" fmla="*/ 1258 h 1356"/>
                <a:gd name="T34" fmla="*/ 99 w 879"/>
                <a:gd name="T35" fmla="*/ 1197 h 1356"/>
                <a:gd name="T36" fmla="*/ 86 w 879"/>
                <a:gd name="T37" fmla="*/ 1176 h 1356"/>
                <a:gd name="T38" fmla="*/ 68 w 879"/>
                <a:gd name="T39" fmla="*/ 1164 h 1356"/>
                <a:gd name="T40" fmla="*/ 43 w 879"/>
                <a:gd name="T41" fmla="*/ 1124 h 1356"/>
                <a:gd name="T42" fmla="*/ 0 w 879"/>
                <a:gd name="T43" fmla="*/ 594 h 1356"/>
                <a:gd name="T44" fmla="*/ 6 w 879"/>
                <a:gd name="T45" fmla="*/ 300 h 1356"/>
                <a:gd name="T46" fmla="*/ 31 w 879"/>
                <a:gd name="T47" fmla="*/ 153 h 1356"/>
                <a:gd name="T48" fmla="*/ 31 w 879"/>
                <a:gd name="T49" fmla="*/ 119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1356">
                  <a:moveTo>
                    <a:pt x="31" y="119"/>
                  </a:moveTo>
                  <a:cubicBezTo>
                    <a:pt x="37" y="117"/>
                    <a:pt x="44" y="116"/>
                    <a:pt x="49" y="113"/>
                  </a:cubicBezTo>
                  <a:cubicBezTo>
                    <a:pt x="54" y="109"/>
                    <a:pt x="56" y="102"/>
                    <a:pt x="61" y="99"/>
                  </a:cubicBezTo>
                  <a:cubicBezTo>
                    <a:pt x="78" y="89"/>
                    <a:pt x="121" y="73"/>
                    <a:pt x="142" y="65"/>
                  </a:cubicBezTo>
                  <a:cubicBezTo>
                    <a:pt x="182" y="50"/>
                    <a:pt x="221" y="46"/>
                    <a:pt x="260" y="25"/>
                  </a:cubicBezTo>
                  <a:cubicBezTo>
                    <a:pt x="367" y="27"/>
                    <a:pt x="406" y="0"/>
                    <a:pt x="513" y="4"/>
                  </a:cubicBezTo>
                  <a:cubicBezTo>
                    <a:pt x="533" y="6"/>
                    <a:pt x="633" y="14"/>
                    <a:pt x="651" y="22"/>
                  </a:cubicBezTo>
                  <a:cubicBezTo>
                    <a:pt x="693" y="38"/>
                    <a:pt x="736" y="84"/>
                    <a:pt x="780" y="92"/>
                  </a:cubicBezTo>
                  <a:cubicBezTo>
                    <a:pt x="799" y="123"/>
                    <a:pt x="818" y="158"/>
                    <a:pt x="848" y="179"/>
                  </a:cubicBezTo>
                  <a:cubicBezTo>
                    <a:pt x="855" y="201"/>
                    <a:pt x="872" y="315"/>
                    <a:pt x="879" y="337"/>
                  </a:cubicBezTo>
                  <a:cubicBezTo>
                    <a:pt x="879" y="580"/>
                    <a:pt x="879" y="622"/>
                    <a:pt x="836" y="815"/>
                  </a:cubicBezTo>
                  <a:cubicBezTo>
                    <a:pt x="834" y="845"/>
                    <a:pt x="832" y="873"/>
                    <a:pt x="829" y="902"/>
                  </a:cubicBezTo>
                  <a:cubicBezTo>
                    <a:pt x="825" y="934"/>
                    <a:pt x="774" y="1013"/>
                    <a:pt x="755" y="1042"/>
                  </a:cubicBezTo>
                  <a:cubicBezTo>
                    <a:pt x="733" y="1084"/>
                    <a:pt x="721" y="1127"/>
                    <a:pt x="699" y="1157"/>
                  </a:cubicBezTo>
                  <a:cubicBezTo>
                    <a:pt x="672" y="1176"/>
                    <a:pt x="638" y="1315"/>
                    <a:pt x="609" y="1327"/>
                  </a:cubicBezTo>
                  <a:cubicBezTo>
                    <a:pt x="562" y="1352"/>
                    <a:pt x="485" y="1356"/>
                    <a:pt x="411" y="1345"/>
                  </a:cubicBezTo>
                  <a:cubicBezTo>
                    <a:pt x="337" y="1334"/>
                    <a:pt x="219" y="1283"/>
                    <a:pt x="167" y="1258"/>
                  </a:cubicBezTo>
                  <a:cubicBezTo>
                    <a:pt x="141" y="1229"/>
                    <a:pt x="130" y="1214"/>
                    <a:pt x="99" y="1197"/>
                  </a:cubicBezTo>
                  <a:cubicBezTo>
                    <a:pt x="95" y="1191"/>
                    <a:pt x="91" y="1182"/>
                    <a:pt x="86" y="1176"/>
                  </a:cubicBezTo>
                  <a:cubicBezTo>
                    <a:pt x="81" y="1171"/>
                    <a:pt x="73" y="1169"/>
                    <a:pt x="68" y="1164"/>
                  </a:cubicBezTo>
                  <a:cubicBezTo>
                    <a:pt x="58" y="1152"/>
                    <a:pt x="43" y="1124"/>
                    <a:pt x="43" y="1124"/>
                  </a:cubicBezTo>
                  <a:cubicBezTo>
                    <a:pt x="12" y="949"/>
                    <a:pt x="26" y="770"/>
                    <a:pt x="0" y="594"/>
                  </a:cubicBezTo>
                  <a:cubicBezTo>
                    <a:pt x="2" y="495"/>
                    <a:pt x="3" y="398"/>
                    <a:pt x="6" y="300"/>
                  </a:cubicBezTo>
                  <a:cubicBezTo>
                    <a:pt x="7" y="264"/>
                    <a:pt x="3" y="181"/>
                    <a:pt x="31" y="153"/>
                  </a:cubicBezTo>
                  <a:cubicBezTo>
                    <a:pt x="37" y="117"/>
                    <a:pt x="48" y="119"/>
                    <a:pt x="31" y="11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52A06C3B-EAF9-60C0-7CD8-B25981B32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237" y="3503047"/>
              <a:ext cx="1747838" cy="2193925"/>
            </a:xfrm>
            <a:custGeom>
              <a:avLst/>
              <a:gdLst>
                <a:gd name="T0" fmla="*/ 443 w 1019"/>
                <a:gd name="T1" fmla="*/ 4 h 1190"/>
                <a:gd name="T2" fmla="*/ 629 w 1019"/>
                <a:gd name="T3" fmla="*/ 23 h 1190"/>
                <a:gd name="T4" fmla="*/ 715 w 1019"/>
                <a:gd name="T5" fmla="*/ 66 h 1190"/>
                <a:gd name="T6" fmla="*/ 765 w 1019"/>
                <a:gd name="T7" fmla="*/ 85 h 1190"/>
                <a:gd name="T8" fmla="*/ 827 w 1019"/>
                <a:gd name="T9" fmla="*/ 116 h 1190"/>
                <a:gd name="T10" fmla="*/ 883 w 1019"/>
                <a:gd name="T11" fmla="*/ 147 h 1190"/>
                <a:gd name="T12" fmla="*/ 932 w 1019"/>
                <a:gd name="T13" fmla="*/ 196 h 1190"/>
                <a:gd name="T14" fmla="*/ 963 w 1019"/>
                <a:gd name="T15" fmla="*/ 258 h 1190"/>
                <a:gd name="T16" fmla="*/ 969 w 1019"/>
                <a:gd name="T17" fmla="*/ 277 h 1190"/>
                <a:gd name="T18" fmla="*/ 895 w 1019"/>
                <a:gd name="T19" fmla="*/ 909 h 1190"/>
                <a:gd name="T20" fmla="*/ 814 w 1019"/>
                <a:gd name="T21" fmla="*/ 1082 h 1190"/>
                <a:gd name="T22" fmla="*/ 653 w 1019"/>
                <a:gd name="T23" fmla="*/ 1138 h 1190"/>
                <a:gd name="T24" fmla="*/ 399 w 1019"/>
                <a:gd name="T25" fmla="*/ 1169 h 1190"/>
                <a:gd name="T26" fmla="*/ 307 w 1019"/>
                <a:gd name="T27" fmla="*/ 1156 h 1190"/>
                <a:gd name="T28" fmla="*/ 288 w 1019"/>
                <a:gd name="T29" fmla="*/ 1144 h 1190"/>
                <a:gd name="T30" fmla="*/ 263 w 1019"/>
                <a:gd name="T31" fmla="*/ 1138 h 1190"/>
                <a:gd name="T32" fmla="*/ 170 w 1019"/>
                <a:gd name="T33" fmla="*/ 1088 h 1190"/>
                <a:gd name="T34" fmla="*/ 115 w 1019"/>
                <a:gd name="T35" fmla="*/ 1014 h 1190"/>
                <a:gd name="T36" fmla="*/ 90 w 1019"/>
                <a:gd name="T37" fmla="*/ 977 h 1190"/>
                <a:gd name="T38" fmla="*/ 46 w 1019"/>
                <a:gd name="T39" fmla="*/ 871 h 1190"/>
                <a:gd name="T40" fmla="*/ 28 w 1019"/>
                <a:gd name="T41" fmla="*/ 828 h 1190"/>
                <a:gd name="T42" fmla="*/ 15 w 1019"/>
                <a:gd name="T43" fmla="*/ 748 h 1190"/>
                <a:gd name="T44" fmla="*/ 46 w 1019"/>
                <a:gd name="T45" fmla="*/ 370 h 1190"/>
                <a:gd name="T46" fmla="*/ 59 w 1019"/>
                <a:gd name="T47" fmla="*/ 326 h 1190"/>
                <a:gd name="T48" fmla="*/ 164 w 1019"/>
                <a:gd name="T49" fmla="*/ 246 h 1190"/>
                <a:gd name="T50" fmla="*/ 226 w 1019"/>
                <a:gd name="T51" fmla="*/ 165 h 1190"/>
                <a:gd name="T52" fmla="*/ 307 w 1019"/>
                <a:gd name="T53" fmla="*/ 73 h 1190"/>
                <a:gd name="T54" fmla="*/ 368 w 1019"/>
                <a:gd name="T55" fmla="*/ 17 h 1190"/>
                <a:gd name="T56" fmla="*/ 443 w 1019"/>
                <a:gd name="T57" fmla="*/ 4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9" h="1190">
                  <a:moveTo>
                    <a:pt x="443" y="4"/>
                  </a:moveTo>
                  <a:cubicBezTo>
                    <a:pt x="617" y="18"/>
                    <a:pt x="557" y="0"/>
                    <a:pt x="629" y="23"/>
                  </a:cubicBezTo>
                  <a:cubicBezTo>
                    <a:pt x="660" y="44"/>
                    <a:pt x="679" y="57"/>
                    <a:pt x="715" y="66"/>
                  </a:cubicBezTo>
                  <a:cubicBezTo>
                    <a:pt x="741" y="92"/>
                    <a:pt x="714" y="70"/>
                    <a:pt x="765" y="85"/>
                  </a:cubicBezTo>
                  <a:cubicBezTo>
                    <a:pt x="788" y="92"/>
                    <a:pt x="804" y="109"/>
                    <a:pt x="827" y="116"/>
                  </a:cubicBezTo>
                  <a:cubicBezTo>
                    <a:pt x="870" y="145"/>
                    <a:pt x="850" y="137"/>
                    <a:pt x="883" y="147"/>
                  </a:cubicBezTo>
                  <a:cubicBezTo>
                    <a:pt x="901" y="165"/>
                    <a:pt x="918" y="175"/>
                    <a:pt x="932" y="196"/>
                  </a:cubicBezTo>
                  <a:cubicBezTo>
                    <a:pt x="939" y="219"/>
                    <a:pt x="950" y="238"/>
                    <a:pt x="963" y="258"/>
                  </a:cubicBezTo>
                  <a:cubicBezTo>
                    <a:pt x="965" y="264"/>
                    <a:pt x="969" y="270"/>
                    <a:pt x="969" y="277"/>
                  </a:cubicBezTo>
                  <a:cubicBezTo>
                    <a:pt x="969" y="326"/>
                    <a:pt x="1019" y="774"/>
                    <a:pt x="895" y="909"/>
                  </a:cubicBezTo>
                  <a:cubicBezTo>
                    <a:pt x="875" y="969"/>
                    <a:pt x="833" y="1020"/>
                    <a:pt x="814" y="1082"/>
                  </a:cubicBezTo>
                  <a:cubicBezTo>
                    <a:pt x="774" y="1120"/>
                    <a:pt x="722" y="1124"/>
                    <a:pt x="653" y="1138"/>
                  </a:cubicBezTo>
                  <a:cubicBezTo>
                    <a:pt x="549" y="1190"/>
                    <a:pt x="639" y="1162"/>
                    <a:pt x="399" y="1169"/>
                  </a:cubicBezTo>
                  <a:cubicBezTo>
                    <a:pt x="384" y="1167"/>
                    <a:pt x="326" y="1163"/>
                    <a:pt x="307" y="1156"/>
                  </a:cubicBezTo>
                  <a:cubicBezTo>
                    <a:pt x="300" y="1154"/>
                    <a:pt x="295" y="1147"/>
                    <a:pt x="288" y="1144"/>
                  </a:cubicBezTo>
                  <a:cubicBezTo>
                    <a:pt x="280" y="1141"/>
                    <a:pt x="271" y="1140"/>
                    <a:pt x="263" y="1138"/>
                  </a:cubicBezTo>
                  <a:cubicBezTo>
                    <a:pt x="239" y="1121"/>
                    <a:pt x="198" y="1097"/>
                    <a:pt x="170" y="1088"/>
                  </a:cubicBezTo>
                  <a:cubicBezTo>
                    <a:pt x="148" y="1066"/>
                    <a:pt x="132" y="1040"/>
                    <a:pt x="115" y="1014"/>
                  </a:cubicBezTo>
                  <a:cubicBezTo>
                    <a:pt x="107" y="1002"/>
                    <a:pt x="90" y="977"/>
                    <a:pt x="90" y="977"/>
                  </a:cubicBezTo>
                  <a:cubicBezTo>
                    <a:pt x="79" y="941"/>
                    <a:pt x="73" y="898"/>
                    <a:pt x="46" y="871"/>
                  </a:cubicBezTo>
                  <a:cubicBezTo>
                    <a:pt x="41" y="856"/>
                    <a:pt x="32" y="843"/>
                    <a:pt x="28" y="828"/>
                  </a:cubicBezTo>
                  <a:cubicBezTo>
                    <a:pt x="22" y="802"/>
                    <a:pt x="15" y="748"/>
                    <a:pt x="15" y="748"/>
                  </a:cubicBezTo>
                  <a:cubicBezTo>
                    <a:pt x="17" y="683"/>
                    <a:pt x="0" y="438"/>
                    <a:pt x="46" y="370"/>
                  </a:cubicBezTo>
                  <a:cubicBezTo>
                    <a:pt x="50" y="355"/>
                    <a:pt x="51" y="339"/>
                    <a:pt x="59" y="326"/>
                  </a:cubicBezTo>
                  <a:cubicBezTo>
                    <a:pt x="73" y="304"/>
                    <a:pt x="136" y="265"/>
                    <a:pt x="164" y="246"/>
                  </a:cubicBezTo>
                  <a:cubicBezTo>
                    <a:pt x="174" y="214"/>
                    <a:pt x="198" y="184"/>
                    <a:pt x="226" y="165"/>
                  </a:cubicBezTo>
                  <a:cubicBezTo>
                    <a:pt x="239" y="125"/>
                    <a:pt x="278" y="101"/>
                    <a:pt x="307" y="73"/>
                  </a:cubicBezTo>
                  <a:cubicBezTo>
                    <a:pt x="326" y="55"/>
                    <a:pt x="344" y="29"/>
                    <a:pt x="368" y="17"/>
                  </a:cubicBezTo>
                  <a:cubicBezTo>
                    <a:pt x="387" y="8"/>
                    <a:pt x="430" y="6"/>
                    <a:pt x="443" y="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27">
              <a:extLst>
                <a:ext uri="{FF2B5EF4-FFF2-40B4-BE49-F238E27FC236}">
                  <a16:creationId xmlns:a16="http://schemas.microsoft.com/office/drawing/2014/main" id="{A09D3C96-C2E7-47B1-45E2-0ACD82D2AC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83137" y="5057209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b="1"/>
                <a:t>s</a:t>
              </a:r>
            </a:p>
          </p:txBody>
        </p:sp>
        <p:sp>
          <p:nvSpPr>
            <p:cNvPr id="9" name="Oval 28">
              <a:extLst>
                <a:ext uri="{FF2B5EF4-FFF2-40B4-BE49-F238E27FC236}">
                  <a16:creationId xmlns:a16="http://schemas.microsoft.com/office/drawing/2014/main" id="{F4964DB8-9DCF-A141-9C53-4601791911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48300" y="4469834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BA0A7F0B-C5C9-ABF6-4556-451CE9C3FF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97400" y="4484121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1" name="Oval 30">
              <a:extLst>
                <a:ext uri="{FF2B5EF4-FFF2-40B4-BE49-F238E27FC236}">
                  <a16:creationId xmlns:a16="http://schemas.microsoft.com/office/drawing/2014/main" id="{A3347BF1-D076-6369-879C-E5A78CB951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76850" y="5242946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2" name="Oval 31">
              <a:extLst>
                <a:ext uri="{FF2B5EF4-FFF2-40B4-BE49-F238E27FC236}">
                  <a16:creationId xmlns:a16="http://schemas.microsoft.com/office/drawing/2014/main" id="{B1ABECB1-FB09-1D85-1A05-586C32CD5A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99112" y="3971359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3" name="Oval 32">
              <a:extLst>
                <a:ext uri="{FF2B5EF4-FFF2-40B4-BE49-F238E27FC236}">
                  <a16:creationId xmlns:a16="http://schemas.microsoft.com/office/drawing/2014/main" id="{9BFC0824-5559-7BB5-EA3D-76D9558594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724725" y="4122171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4" name="Oval 33">
              <a:extLst>
                <a:ext uri="{FF2B5EF4-FFF2-40B4-BE49-F238E27FC236}">
                  <a16:creationId xmlns:a16="http://schemas.microsoft.com/office/drawing/2014/main" id="{19194C63-EFD2-1503-F44B-988C1FD25E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235900" y="4125346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b="1"/>
                <a:t>t</a:t>
              </a:r>
            </a:p>
          </p:txBody>
        </p:sp>
        <p:sp>
          <p:nvSpPr>
            <p:cNvPr id="15" name="Oval 34">
              <a:extLst>
                <a:ext uri="{FF2B5EF4-FFF2-40B4-BE49-F238E27FC236}">
                  <a16:creationId xmlns:a16="http://schemas.microsoft.com/office/drawing/2014/main" id="{A33FCD70-734F-C855-E875-BDE0445E04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26337" y="5312796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16" name="Oval 35">
              <a:extLst>
                <a:ext uri="{FF2B5EF4-FFF2-40B4-BE49-F238E27FC236}">
                  <a16:creationId xmlns:a16="http://schemas.microsoft.com/office/drawing/2014/main" id="{E64E1F1C-0DDC-241E-37BB-22546E7C2D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867600" y="4795271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cxnSp>
          <p:nvCxnSpPr>
            <p:cNvPr id="17" name="AutoShape 36">
              <a:extLst>
                <a:ext uri="{FF2B5EF4-FFF2-40B4-BE49-F238E27FC236}">
                  <a16:creationId xmlns:a16="http://schemas.microsoft.com/office/drawing/2014/main" id="{6D1BD3DD-6724-C181-C2CB-65EA479AC4DE}"/>
                </a:ext>
              </a:extLst>
            </p:cNvPr>
            <p:cNvCxnSpPr>
              <a:cxnSpLocks noChangeShapeType="1"/>
              <a:stCxn id="9" idx="6"/>
              <a:endCxn id="13" idx="3"/>
            </p:cNvCxnSpPr>
            <p:nvPr/>
          </p:nvCxnSpPr>
          <p:spPr bwMode="auto">
            <a:xfrm flipV="1">
              <a:off x="9095951" y="4333309"/>
              <a:ext cx="1665287" cy="260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37">
              <a:extLst>
                <a:ext uri="{FF2B5EF4-FFF2-40B4-BE49-F238E27FC236}">
                  <a16:creationId xmlns:a16="http://schemas.microsoft.com/office/drawing/2014/main" id="{1F62B5E2-16DB-1007-A392-6F00AA685068}"/>
                </a:ext>
              </a:extLst>
            </p:cNvPr>
            <p:cNvCxnSpPr>
              <a:cxnSpLocks noChangeShapeType="1"/>
              <a:stCxn id="9" idx="4"/>
              <a:endCxn id="11" idx="0"/>
            </p:cNvCxnSpPr>
            <p:nvPr/>
          </p:nvCxnSpPr>
          <p:spPr bwMode="auto">
            <a:xfrm flipH="1">
              <a:off x="8800675" y="4717484"/>
              <a:ext cx="171450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38">
              <a:extLst>
                <a:ext uri="{FF2B5EF4-FFF2-40B4-BE49-F238E27FC236}">
                  <a16:creationId xmlns:a16="http://schemas.microsoft.com/office/drawing/2014/main" id="{F7CAF32B-7BC9-554F-449D-B2C3789ECB30}"/>
                </a:ext>
              </a:extLst>
            </p:cNvPr>
            <p:cNvCxnSpPr>
              <a:cxnSpLocks noChangeShapeType="1"/>
              <a:stCxn id="10" idx="6"/>
              <a:endCxn id="9" idx="2"/>
            </p:cNvCxnSpPr>
            <p:nvPr/>
          </p:nvCxnSpPr>
          <p:spPr bwMode="auto">
            <a:xfrm flipV="1">
              <a:off x="8245050" y="4593660"/>
              <a:ext cx="603250" cy="142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39">
              <a:extLst>
                <a:ext uri="{FF2B5EF4-FFF2-40B4-BE49-F238E27FC236}">
                  <a16:creationId xmlns:a16="http://schemas.microsoft.com/office/drawing/2014/main" id="{9E46941F-A79E-3D64-DB2B-2B46C33FA180}"/>
                </a:ext>
              </a:extLst>
            </p:cNvPr>
            <p:cNvCxnSpPr>
              <a:cxnSpLocks noChangeShapeType="1"/>
              <a:stCxn id="16" idx="2"/>
              <a:endCxn id="9" idx="5"/>
            </p:cNvCxnSpPr>
            <p:nvPr/>
          </p:nvCxnSpPr>
          <p:spPr bwMode="auto">
            <a:xfrm flipH="1" flipV="1">
              <a:off x="9059438" y="4680972"/>
              <a:ext cx="1808163" cy="238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" name="Text Box 40">
              <a:extLst>
                <a:ext uri="{FF2B5EF4-FFF2-40B4-BE49-F238E27FC236}">
                  <a16:creationId xmlns:a16="http://schemas.microsoft.com/office/drawing/2014/main" id="{C2565778-4752-0456-64EB-0F65B64E4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4937" y="3622110"/>
              <a:ext cx="34448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22" name="Text Box 41">
              <a:extLst>
                <a:ext uri="{FF2B5EF4-FFF2-40B4-BE49-F238E27FC236}">
                  <a16:creationId xmlns:a16="http://schemas.microsoft.com/office/drawing/2014/main" id="{D91DA9BF-F72E-D2CE-744A-EB23D6741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3162" y="3652272"/>
              <a:ext cx="34448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  <p:cxnSp>
          <p:nvCxnSpPr>
            <p:cNvPr id="23" name="AutoShape 42">
              <a:extLst>
                <a:ext uri="{FF2B5EF4-FFF2-40B4-BE49-F238E27FC236}">
                  <a16:creationId xmlns:a16="http://schemas.microsoft.com/office/drawing/2014/main" id="{48E4A64F-B49D-65C5-0BB8-F101E0C7D04A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9246763" y="4095184"/>
              <a:ext cx="1477963" cy="150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43">
              <a:extLst>
                <a:ext uri="{FF2B5EF4-FFF2-40B4-BE49-F238E27FC236}">
                  <a16:creationId xmlns:a16="http://schemas.microsoft.com/office/drawing/2014/main" id="{DC2F38D1-9600-FAEA-CD4E-4F117F3A5F2E}"/>
                </a:ext>
              </a:extLst>
            </p:cNvPr>
            <p:cNvCxnSpPr>
              <a:cxnSpLocks noChangeShapeType="1"/>
              <a:stCxn id="15" idx="2"/>
              <a:endCxn id="11" idx="6"/>
            </p:cNvCxnSpPr>
            <p:nvPr/>
          </p:nvCxnSpPr>
          <p:spPr bwMode="auto">
            <a:xfrm flipH="1" flipV="1">
              <a:off x="8924501" y="5366771"/>
              <a:ext cx="2001837" cy="69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48">
              <a:extLst>
                <a:ext uri="{FF2B5EF4-FFF2-40B4-BE49-F238E27FC236}">
                  <a16:creationId xmlns:a16="http://schemas.microsoft.com/office/drawing/2014/main" id="{1DC61DF3-FD17-6EED-CB34-B1EC3126464B}"/>
                </a:ext>
              </a:extLst>
            </p:cNvPr>
            <p:cNvCxnSpPr>
              <a:cxnSpLocks noChangeShapeType="1"/>
              <a:stCxn id="8" idx="7"/>
              <a:endCxn id="9" idx="3"/>
            </p:cNvCxnSpPr>
            <p:nvPr/>
          </p:nvCxnSpPr>
          <p:spPr bwMode="auto">
            <a:xfrm flipV="1">
              <a:off x="8394276" y="4680971"/>
              <a:ext cx="490537" cy="412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49">
              <a:extLst>
                <a:ext uri="{FF2B5EF4-FFF2-40B4-BE49-F238E27FC236}">
                  <a16:creationId xmlns:a16="http://schemas.microsoft.com/office/drawing/2014/main" id="{39495196-B4E1-D9D0-76B6-D60389929A59}"/>
                </a:ext>
              </a:extLst>
            </p:cNvPr>
            <p:cNvCxnSpPr>
              <a:cxnSpLocks noChangeShapeType="1"/>
              <a:stCxn id="10" idx="7"/>
              <a:endCxn id="12" idx="2"/>
            </p:cNvCxnSpPr>
            <p:nvPr/>
          </p:nvCxnSpPr>
          <p:spPr bwMode="auto">
            <a:xfrm flipV="1">
              <a:off x="8208538" y="4095184"/>
              <a:ext cx="790575" cy="425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50">
              <a:extLst>
                <a:ext uri="{FF2B5EF4-FFF2-40B4-BE49-F238E27FC236}">
                  <a16:creationId xmlns:a16="http://schemas.microsoft.com/office/drawing/2014/main" id="{9BD5D835-DFF1-B190-0800-7B6144166ECA}"/>
                </a:ext>
              </a:extLst>
            </p:cNvPr>
            <p:cNvCxnSpPr>
              <a:cxnSpLocks noChangeShapeType="1"/>
              <a:stCxn id="14" idx="4"/>
              <a:endCxn id="16" idx="7"/>
            </p:cNvCxnSpPr>
            <p:nvPr/>
          </p:nvCxnSpPr>
          <p:spPr bwMode="auto">
            <a:xfrm flipH="1">
              <a:off x="11078737" y="4372996"/>
              <a:ext cx="280988" cy="458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51">
              <a:extLst>
                <a:ext uri="{FF2B5EF4-FFF2-40B4-BE49-F238E27FC236}">
                  <a16:creationId xmlns:a16="http://schemas.microsoft.com/office/drawing/2014/main" id="{F13808A3-CFF6-E8F8-8BE5-3C3AD8993F34}"/>
                </a:ext>
              </a:extLst>
            </p:cNvPr>
            <p:cNvCxnSpPr>
              <a:cxnSpLocks noChangeShapeType="1"/>
              <a:stCxn id="16" idx="0"/>
              <a:endCxn id="13" idx="4"/>
            </p:cNvCxnSpPr>
            <p:nvPr/>
          </p:nvCxnSpPr>
          <p:spPr bwMode="auto">
            <a:xfrm flipH="1" flipV="1">
              <a:off x="10848551" y="4369821"/>
              <a:ext cx="142875" cy="425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52">
              <a:extLst>
                <a:ext uri="{FF2B5EF4-FFF2-40B4-BE49-F238E27FC236}">
                  <a16:creationId xmlns:a16="http://schemas.microsoft.com/office/drawing/2014/main" id="{BA4459C8-0D4A-5835-F0ED-A8CE6939BED9}"/>
                </a:ext>
              </a:extLst>
            </p:cNvPr>
            <p:cNvCxnSpPr>
              <a:cxnSpLocks noChangeShapeType="1"/>
              <a:stCxn id="16" idx="4"/>
              <a:endCxn id="15" idx="0"/>
            </p:cNvCxnSpPr>
            <p:nvPr/>
          </p:nvCxnSpPr>
          <p:spPr bwMode="auto">
            <a:xfrm>
              <a:off x="10991426" y="5042922"/>
              <a:ext cx="58737" cy="269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7C3F59-ACBB-72AD-1022-CCDC0551B6C6}"/>
              </a:ext>
            </a:extLst>
          </p:cNvPr>
          <p:cNvGrpSpPr/>
          <p:nvPr/>
        </p:nvGrpSpPr>
        <p:grpSpPr>
          <a:xfrm>
            <a:off x="8722096" y="2242757"/>
            <a:ext cx="3442682" cy="2228958"/>
            <a:chOff x="-61332" y="3496696"/>
            <a:chExt cx="3924300" cy="2540776"/>
          </a:xfrm>
        </p:grpSpPr>
        <p:sp>
          <p:nvSpPr>
            <p:cNvPr id="33" name="Text Box 20">
              <a:extLst>
                <a:ext uri="{FF2B5EF4-FFF2-40B4-BE49-F238E27FC236}">
                  <a16:creationId xmlns:a16="http://schemas.microsoft.com/office/drawing/2014/main" id="{6075E0BF-5350-7D05-8964-6BC4D9D07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994" y="5667649"/>
              <a:ext cx="2238375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original network</a:t>
              </a: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C83B9E63-AD29-6C38-902C-D3294F5CE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556" y="3576070"/>
              <a:ext cx="1395412" cy="2152650"/>
            </a:xfrm>
            <a:custGeom>
              <a:avLst/>
              <a:gdLst>
                <a:gd name="T0" fmla="*/ 31 w 879"/>
                <a:gd name="T1" fmla="*/ 119 h 1356"/>
                <a:gd name="T2" fmla="*/ 49 w 879"/>
                <a:gd name="T3" fmla="*/ 113 h 1356"/>
                <a:gd name="T4" fmla="*/ 61 w 879"/>
                <a:gd name="T5" fmla="*/ 99 h 1356"/>
                <a:gd name="T6" fmla="*/ 142 w 879"/>
                <a:gd name="T7" fmla="*/ 65 h 1356"/>
                <a:gd name="T8" fmla="*/ 260 w 879"/>
                <a:gd name="T9" fmla="*/ 25 h 1356"/>
                <a:gd name="T10" fmla="*/ 513 w 879"/>
                <a:gd name="T11" fmla="*/ 4 h 1356"/>
                <a:gd name="T12" fmla="*/ 651 w 879"/>
                <a:gd name="T13" fmla="*/ 22 h 1356"/>
                <a:gd name="T14" fmla="*/ 780 w 879"/>
                <a:gd name="T15" fmla="*/ 92 h 1356"/>
                <a:gd name="T16" fmla="*/ 848 w 879"/>
                <a:gd name="T17" fmla="*/ 179 h 1356"/>
                <a:gd name="T18" fmla="*/ 879 w 879"/>
                <a:gd name="T19" fmla="*/ 337 h 1356"/>
                <a:gd name="T20" fmla="*/ 836 w 879"/>
                <a:gd name="T21" fmla="*/ 815 h 1356"/>
                <a:gd name="T22" fmla="*/ 829 w 879"/>
                <a:gd name="T23" fmla="*/ 902 h 1356"/>
                <a:gd name="T24" fmla="*/ 755 w 879"/>
                <a:gd name="T25" fmla="*/ 1042 h 1356"/>
                <a:gd name="T26" fmla="*/ 699 w 879"/>
                <a:gd name="T27" fmla="*/ 1157 h 1356"/>
                <a:gd name="T28" fmla="*/ 609 w 879"/>
                <a:gd name="T29" fmla="*/ 1327 h 1356"/>
                <a:gd name="T30" fmla="*/ 411 w 879"/>
                <a:gd name="T31" fmla="*/ 1345 h 1356"/>
                <a:gd name="T32" fmla="*/ 167 w 879"/>
                <a:gd name="T33" fmla="*/ 1258 h 1356"/>
                <a:gd name="T34" fmla="*/ 99 w 879"/>
                <a:gd name="T35" fmla="*/ 1197 h 1356"/>
                <a:gd name="T36" fmla="*/ 86 w 879"/>
                <a:gd name="T37" fmla="*/ 1176 h 1356"/>
                <a:gd name="T38" fmla="*/ 68 w 879"/>
                <a:gd name="T39" fmla="*/ 1164 h 1356"/>
                <a:gd name="T40" fmla="*/ 43 w 879"/>
                <a:gd name="T41" fmla="*/ 1124 h 1356"/>
                <a:gd name="T42" fmla="*/ 0 w 879"/>
                <a:gd name="T43" fmla="*/ 594 h 1356"/>
                <a:gd name="T44" fmla="*/ 6 w 879"/>
                <a:gd name="T45" fmla="*/ 300 h 1356"/>
                <a:gd name="T46" fmla="*/ 31 w 879"/>
                <a:gd name="T47" fmla="*/ 153 h 1356"/>
                <a:gd name="T48" fmla="*/ 31 w 879"/>
                <a:gd name="T49" fmla="*/ 119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9" h="1356">
                  <a:moveTo>
                    <a:pt x="31" y="119"/>
                  </a:moveTo>
                  <a:cubicBezTo>
                    <a:pt x="37" y="117"/>
                    <a:pt x="44" y="116"/>
                    <a:pt x="49" y="113"/>
                  </a:cubicBezTo>
                  <a:cubicBezTo>
                    <a:pt x="54" y="109"/>
                    <a:pt x="56" y="102"/>
                    <a:pt x="61" y="99"/>
                  </a:cubicBezTo>
                  <a:cubicBezTo>
                    <a:pt x="78" y="89"/>
                    <a:pt x="121" y="73"/>
                    <a:pt x="142" y="65"/>
                  </a:cubicBezTo>
                  <a:cubicBezTo>
                    <a:pt x="182" y="50"/>
                    <a:pt x="221" y="46"/>
                    <a:pt x="260" y="25"/>
                  </a:cubicBezTo>
                  <a:cubicBezTo>
                    <a:pt x="367" y="27"/>
                    <a:pt x="406" y="0"/>
                    <a:pt x="513" y="4"/>
                  </a:cubicBezTo>
                  <a:cubicBezTo>
                    <a:pt x="533" y="6"/>
                    <a:pt x="633" y="14"/>
                    <a:pt x="651" y="22"/>
                  </a:cubicBezTo>
                  <a:cubicBezTo>
                    <a:pt x="693" y="38"/>
                    <a:pt x="736" y="84"/>
                    <a:pt x="780" y="92"/>
                  </a:cubicBezTo>
                  <a:cubicBezTo>
                    <a:pt x="799" y="123"/>
                    <a:pt x="818" y="158"/>
                    <a:pt x="848" y="179"/>
                  </a:cubicBezTo>
                  <a:cubicBezTo>
                    <a:pt x="855" y="201"/>
                    <a:pt x="872" y="315"/>
                    <a:pt x="879" y="337"/>
                  </a:cubicBezTo>
                  <a:cubicBezTo>
                    <a:pt x="879" y="580"/>
                    <a:pt x="879" y="622"/>
                    <a:pt x="836" y="815"/>
                  </a:cubicBezTo>
                  <a:cubicBezTo>
                    <a:pt x="834" y="845"/>
                    <a:pt x="832" y="873"/>
                    <a:pt x="829" y="902"/>
                  </a:cubicBezTo>
                  <a:cubicBezTo>
                    <a:pt x="825" y="934"/>
                    <a:pt x="774" y="1013"/>
                    <a:pt x="755" y="1042"/>
                  </a:cubicBezTo>
                  <a:cubicBezTo>
                    <a:pt x="733" y="1084"/>
                    <a:pt x="721" y="1127"/>
                    <a:pt x="699" y="1157"/>
                  </a:cubicBezTo>
                  <a:cubicBezTo>
                    <a:pt x="672" y="1176"/>
                    <a:pt x="638" y="1315"/>
                    <a:pt x="609" y="1327"/>
                  </a:cubicBezTo>
                  <a:cubicBezTo>
                    <a:pt x="562" y="1352"/>
                    <a:pt x="485" y="1356"/>
                    <a:pt x="411" y="1345"/>
                  </a:cubicBezTo>
                  <a:cubicBezTo>
                    <a:pt x="337" y="1334"/>
                    <a:pt x="219" y="1283"/>
                    <a:pt x="167" y="1258"/>
                  </a:cubicBezTo>
                  <a:cubicBezTo>
                    <a:pt x="141" y="1229"/>
                    <a:pt x="130" y="1214"/>
                    <a:pt x="99" y="1197"/>
                  </a:cubicBezTo>
                  <a:cubicBezTo>
                    <a:pt x="95" y="1191"/>
                    <a:pt x="91" y="1182"/>
                    <a:pt x="86" y="1176"/>
                  </a:cubicBezTo>
                  <a:cubicBezTo>
                    <a:pt x="81" y="1171"/>
                    <a:pt x="73" y="1169"/>
                    <a:pt x="68" y="1164"/>
                  </a:cubicBezTo>
                  <a:cubicBezTo>
                    <a:pt x="58" y="1152"/>
                    <a:pt x="43" y="1124"/>
                    <a:pt x="43" y="1124"/>
                  </a:cubicBezTo>
                  <a:cubicBezTo>
                    <a:pt x="12" y="949"/>
                    <a:pt x="26" y="770"/>
                    <a:pt x="0" y="594"/>
                  </a:cubicBezTo>
                  <a:cubicBezTo>
                    <a:pt x="2" y="495"/>
                    <a:pt x="3" y="398"/>
                    <a:pt x="6" y="300"/>
                  </a:cubicBezTo>
                  <a:cubicBezTo>
                    <a:pt x="7" y="264"/>
                    <a:pt x="3" y="181"/>
                    <a:pt x="31" y="153"/>
                  </a:cubicBezTo>
                  <a:cubicBezTo>
                    <a:pt x="37" y="117"/>
                    <a:pt x="48" y="119"/>
                    <a:pt x="31" y="11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D6521484-6F9B-CB8F-75B6-387C19FEC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332" y="3496696"/>
              <a:ext cx="1747838" cy="2193925"/>
            </a:xfrm>
            <a:custGeom>
              <a:avLst/>
              <a:gdLst>
                <a:gd name="T0" fmla="*/ 443 w 1019"/>
                <a:gd name="T1" fmla="*/ 4 h 1190"/>
                <a:gd name="T2" fmla="*/ 629 w 1019"/>
                <a:gd name="T3" fmla="*/ 23 h 1190"/>
                <a:gd name="T4" fmla="*/ 715 w 1019"/>
                <a:gd name="T5" fmla="*/ 66 h 1190"/>
                <a:gd name="T6" fmla="*/ 765 w 1019"/>
                <a:gd name="T7" fmla="*/ 85 h 1190"/>
                <a:gd name="T8" fmla="*/ 827 w 1019"/>
                <a:gd name="T9" fmla="*/ 116 h 1190"/>
                <a:gd name="T10" fmla="*/ 883 w 1019"/>
                <a:gd name="T11" fmla="*/ 147 h 1190"/>
                <a:gd name="T12" fmla="*/ 932 w 1019"/>
                <a:gd name="T13" fmla="*/ 196 h 1190"/>
                <a:gd name="T14" fmla="*/ 963 w 1019"/>
                <a:gd name="T15" fmla="*/ 258 h 1190"/>
                <a:gd name="T16" fmla="*/ 969 w 1019"/>
                <a:gd name="T17" fmla="*/ 277 h 1190"/>
                <a:gd name="T18" fmla="*/ 895 w 1019"/>
                <a:gd name="T19" fmla="*/ 909 h 1190"/>
                <a:gd name="T20" fmla="*/ 814 w 1019"/>
                <a:gd name="T21" fmla="*/ 1082 h 1190"/>
                <a:gd name="T22" fmla="*/ 653 w 1019"/>
                <a:gd name="T23" fmla="*/ 1138 h 1190"/>
                <a:gd name="T24" fmla="*/ 399 w 1019"/>
                <a:gd name="T25" fmla="*/ 1169 h 1190"/>
                <a:gd name="T26" fmla="*/ 307 w 1019"/>
                <a:gd name="T27" fmla="*/ 1156 h 1190"/>
                <a:gd name="T28" fmla="*/ 288 w 1019"/>
                <a:gd name="T29" fmla="*/ 1144 h 1190"/>
                <a:gd name="T30" fmla="*/ 263 w 1019"/>
                <a:gd name="T31" fmla="*/ 1138 h 1190"/>
                <a:gd name="T32" fmla="*/ 170 w 1019"/>
                <a:gd name="T33" fmla="*/ 1088 h 1190"/>
                <a:gd name="T34" fmla="*/ 115 w 1019"/>
                <a:gd name="T35" fmla="*/ 1014 h 1190"/>
                <a:gd name="T36" fmla="*/ 90 w 1019"/>
                <a:gd name="T37" fmla="*/ 977 h 1190"/>
                <a:gd name="T38" fmla="*/ 46 w 1019"/>
                <a:gd name="T39" fmla="*/ 871 h 1190"/>
                <a:gd name="T40" fmla="*/ 28 w 1019"/>
                <a:gd name="T41" fmla="*/ 828 h 1190"/>
                <a:gd name="T42" fmla="*/ 15 w 1019"/>
                <a:gd name="T43" fmla="*/ 748 h 1190"/>
                <a:gd name="T44" fmla="*/ 46 w 1019"/>
                <a:gd name="T45" fmla="*/ 370 h 1190"/>
                <a:gd name="T46" fmla="*/ 59 w 1019"/>
                <a:gd name="T47" fmla="*/ 326 h 1190"/>
                <a:gd name="T48" fmla="*/ 164 w 1019"/>
                <a:gd name="T49" fmla="*/ 246 h 1190"/>
                <a:gd name="T50" fmla="*/ 226 w 1019"/>
                <a:gd name="T51" fmla="*/ 165 h 1190"/>
                <a:gd name="T52" fmla="*/ 307 w 1019"/>
                <a:gd name="T53" fmla="*/ 73 h 1190"/>
                <a:gd name="T54" fmla="*/ 368 w 1019"/>
                <a:gd name="T55" fmla="*/ 17 h 1190"/>
                <a:gd name="T56" fmla="*/ 443 w 1019"/>
                <a:gd name="T57" fmla="*/ 4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9" h="1190">
                  <a:moveTo>
                    <a:pt x="443" y="4"/>
                  </a:moveTo>
                  <a:cubicBezTo>
                    <a:pt x="617" y="18"/>
                    <a:pt x="557" y="0"/>
                    <a:pt x="629" y="23"/>
                  </a:cubicBezTo>
                  <a:cubicBezTo>
                    <a:pt x="660" y="44"/>
                    <a:pt x="679" y="57"/>
                    <a:pt x="715" y="66"/>
                  </a:cubicBezTo>
                  <a:cubicBezTo>
                    <a:pt x="741" y="92"/>
                    <a:pt x="714" y="70"/>
                    <a:pt x="765" y="85"/>
                  </a:cubicBezTo>
                  <a:cubicBezTo>
                    <a:pt x="788" y="92"/>
                    <a:pt x="804" y="109"/>
                    <a:pt x="827" y="116"/>
                  </a:cubicBezTo>
                  <a:cubicBezTo>
                    <a:pt x="870" y="145"/>
                    <a:pt x="850" y="137"/>
                    <a:pt x="883" y="147"/>
                  </a:cubicBezTo>
                  <a:cubicBezTo>
                    <a:pt x="901" y="165"/>
                    <a:pt x="918" y="175"/>
                    <a:pt x="932" y="196"/>
                  </a:cubicBezTo>
                  <a:cubicBezTo>
                    <a:pt x="939" y="219"/>
                    <a:pt x="950" y="238"/>
                    <a:pt x="963" y="258"/>
                  </a:cubicBezTo>
                  <a:cubicBezTo>
                    <a:pt x="965" y="264"/>
                    <a:pt x="969" y="270"/>
                    <a:pt x="969" y="277"/>
                  </a:cubicBezTo>
                  <a:cubicBezTo>
                    <a:pt x="969" y="326"/>
                    <a:pt x="1019" y="774"/>
                    <a:pt x="895" y="909"/>
                  </a:cubicBezTo>
                  <a:cubicBezTo>
                    <a:pt x="875" y="969"/>
                    <a:pt x="833" y="1020"/>
                    <a:pt x="814" y="1082"/>
                  </a:cubicBezTo>
                  <a:cubicBezTo>
                    <a:pt x="774" y="1120"/>
                    <a:pt x="722" y="1124"/>
                    <a:pt x="653" y="1138"/>
                  </a:cubicBezTo>
                  <a:cubicBezTo>
                    <a:pt x="549" y="1190"/>
                    <a:pt x="639" y="1162"/>
                    <a:pt x="399" y="1169"/>
                  </a:cubicBezTo>
                  <a:cubicBezTo>
                    <a:pt x="384" y="1167"/>
                    <a:pt x="326" y="1163"/>
                    <a:pt x="307" y="1156"/>
                  </a:cubicBezTo>
                  <a:cubicBezTo>
                    <a:pt x="300" y="1154"/>
                    <a:pt x="295" y="1147"/>
                    <a:pt x="288" y="1144"/>
                  </a:cubicBezTo>
                  <a:cubicBezTo>
                    <a:pt x="280" y="1141"/>
                    <a:pt x="271" y="1140"/>
                    <a:pt x="263" y="1138"/>
                  </a:cubicBezTo>
                  <a:cubicBezTo>
                    <a:pt x="239" y="1121"/>
                    <a:pt x="198" y="1097"/>
                    <a:pt x="170" y="1088"/>
                  </a:cubicBezTo>
                  <a:cubicBezTo>
                    <a:pt x="148" y="1066"/>
                    <a:pt x="132" y="1040"/>
                    <a:pt x="115" y="1014"/>
                  </a:cubicBezTo>
                  <a:cubicBezTo>
                    <a:pt x="107" y="1002"/>
                    <a:pt x="90" y="977"/>
                    <a:pt x="90" y="977"/>
                  </a:cubicBezTo>
                  <a:cubicBezTo>
                    <a:pt x="79" y="941"/>
                    <a:pt x="73" y="898"/>
                    <a:pt x="46" y="871"/>
                  </a:cubicBezTo>
                  <a:cubicBezTo>
                    <a:pt x="41" y="856"/>
                    <a:pt x="32" y="843"/>
                    <a:pt x="28" y="828"/>
                  </a:cubicBezTo>
                  <a:cubicBezTo>
                    <a:pt x="22" y="802"/>
                    <a:pt x="15" y="748"/>
                    <a:pt x="15" y="748"/>
                  </a:cubicBezTo>
                  <a:cubicBezTo>
                    <a:pt x="17" y="683"/>
                    <a:pt x="0" y="438"/>
                    <a:pt x="46" y="370"/>
                  </a:cubicBezTo>
                  <a:cubicBezTo>
                    <a:pt x="50" y="355"/>
                    <a:pt x="51" y="339"/>
                    <a:pt x="59" y="326"/>
                  </a:cubicBezTo>
                  <a:cubicBezTo>
                    <a:pt x="73" y="304"/>
                    <a:pt x="136" y="265"/>
                    <a:pt x="164" y="246"/>
                  </a:cubicBezTo>
                  <a:cubicBezTo>
                    <a:pt x="174" y="214"/>
                    <a:pt x="198" y="184"/>
                    <a:pt x="226" y="165"/>
                  </a:cubicBezTo>
                  <a:cubicBezTo>
                    <a:pt x="239" y="125"/>
                    <a:pt x="278" y="101"/>
                    <a:pt x="307" y="73"/>
                  </a:cubicBezTo>
                  <a:cubicBezTo>
                    <a:pt x="326" y="55"/>
                    <a:pt x="344" y="29"/>
                    <a:pt x="368" y="17"/>
                  </a:cubicBezTo>
                  <a:cubicBezTo>
                    <a:pt x="387" y="8"/>
                    <a:pt x="430" y="6"/>
                    <a:pt x="443" y="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7">
              <a:extLst>
                <a:ext uri="{FF2B5EF4-FFF2-40B4-BE49-F238E27FC236}">
                  <a16:creationId xmlns:a16="http://schemas.microsoft.com/office/drawing/2014/main" id="{08029982-6008-D9AA-4F98-BE6F190DA3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1568" y="5050858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b="1" dirty="0"/>
                <a:t>s</a:t>
              </a:r>
            </a:p>
          </p:txBody>
        </p:sp>
        <p:sp>
          <p:nvSpPr>
            <p:cNvPr id="37" name="Oval 28">
              <a:extLst>
                <a:ext uri="{FF2B5EF4-FFF2-40B4-BE49-F238E27FC236}">
                  <a16:creationId xmlns:a16="http://schemas.microsoft.com/office/drawing/2014/main" id="{770DFE4C-2E5D-0F8B-528D-A235163F7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46731" y="4463483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38" name="Oval 29">
              <a:extLst>
                <a:ext uri="{FF2B5EF4-FFF2-40B4-BE49-F238E27FC236}">
                  <a16:creationId xmlns:a16="http://schemas.microsoft.com/office/drawing/2014/main" id="{27F4EF5E-F031-C0A9-0252-AA7858DFAC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831" y="4477770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39" name="Oval 30">
              <a:extLst>
                <a:ext uri="{FF2B5EF4-FFF2-40B4-BE49-F238E27FC236}">
                  <a16:creationId xmlns:a16="http://schemas.microsoft.com/office/drawing/2014/main" id="{22546274-D585-92AA-ACAA-A19A7DC880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5281" y="5236595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40" name="Oval 31">
              <a:extLst>
                <a:ext uri="{FF2B5EF4-FFF2-40B4-BE49-F238E27FC236}">
                  <a16:creationId xmlns:a16="http://schemas.microsoft.com/office/drawing/2014/main" id="{5BDAEBC6-69C3-AA5D-6842-1A518CAB86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7543" y="3965008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41" name="Oval 32">
              <a:extLst>
                <a:ext uri="{FF2B5EF4-FFF2-40B4-BE49-F238E27FC236}">
                  <a16:creationId xmlns:a16="http://schemas.microsoft.com/office/drawing/2014/main" id="{A5672087-9FFD-5D34-DFFE-4957B72678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23156" y="4115820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42" name="Oval 33">
              <a:extLst>
                <a:ext uri="{FF2B5EF4-FFF2-40B4-BE49-F238E27FC236}">
                  <a16:creationId xmlns:a16="http://schemas.microsoft.com/office/drawing/2014/main" id="{CFDD9796-61E2-0C08-4FFE-05DAD0C3F2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34331" y="4118995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b="1"/>
                <a:t>t</a:t>
              </a:r>
            </a:p>
          </p:txBody>
        </p:sp>
        <p:sp>
          <p:nvSpPr>
            <p:cNvPr id="43" name="Oval 34">
              <a:extLst>
                <a:ext uri="{FF2B5EF4-FFF2-40B4-BE49-F238E27FC236}">
                  <a16:creationId xmlns:a16="http://schemas.microsoft.com/office/drawing/2014/main" id="{EE35D990-54F6-791B-AEDD-8BACF5C097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4768" y="5306445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sp>
          <p:nvSpPr>
            <p:cNvPr id="44" name="Oval 35">
              <a:extLst>
                <a:ext uri="{FF2B5EF4-FFF2-40B4-BE49-F238E27FC236}">
                  <a16:creationId xmlns:a16="http://schemas.microsoft.com/office/drawing/2014/main" id="{1ADEE0E5-99E9-E46D-5D6C-C44072F20A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66031" y="4788920"/>
              <a:ext cx="247650" cy="2476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endParaRPr lang="en-US" altLang="en-US" b="1"/>
            </a:p>
          </p:txBody>
        </p:sp>
        <p:cxnSp>
          <p:nvCxnSpPr>
            <p:cNvPr id="45" name="AutoShape 36">
              <a:extLst>
                <a:ext uri="{FF2B5EF4-FFF2-40B4-BE49-F238E27FC236}">
                  <a16:creationId xmlns:a16="http://schemas.microsoft.com/office/drawing/2014/main" id="{5A96D4AC-4CC5-34DD-E087-FE8F6F39AA7F}"/>
                </a:ext>
              </a:extLst>
            </p:cNvPr>
            <p:cNvCxnSpPr>
              <a:cxnSpLocks noChangeShapeType="1"/>
              <a:stCxn id="37" idx="6"/>
              <a:endCxn id="41" idx="3"/>
            </p:cNvCxnSpPr>
            <p:nvPr/>
          </p:nvCxnSpPr>
          <p:spPr bwMode="auto">
            <a:xfrm flipV="1">
              <a:off x="1194382" y="4326958"/>
              <a:ext cx="1665287" cy="260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37">
              <a:extLst>
                <a:ext uri="{FF2B5EF4-FFF2-40B4-BE49-F238E27FC236}">
                  <a16:creationId xmlns:a16="http://schemas.microsoft.com/office/drawing/2014/main" id="{002F4776-18CC-D66B-7035-4CECB3A1CD57}"/>
                </a:ext>
              </a:extLst>
            </p:cNvPr>
            <p:cNvCxnSpPr>
              <a:cxnSpLocks noChangeShapeType="1"/>
              <a:stCxn id="37" idx="4"/>
              <a:endCxn id="39" idx="0"/>
            </p:cNvCxnSpPr>
            <p:nvPr/>
          </p:nvCxnSpPr>
          <p:spPr bwMode="auto">
            <a:xfrm flipH="1">
              <a:off x="899106" y="4711133"/>
              <a:ext cx="171450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38">
              <a:extLst>
                <a:ext uri="{FF2B5EF4-FFF2-40B4-BE49-F238E27FC236}">
                  <a16:creationId xmlns:a16="http://schemas.microsoft.com/office/drawing/2014/main" id="{84E7A6DE-66D4-56D6-6C7B-10BCC1CE9590}"/>
                </a:ext>
              </a:extLst>
            </p:cNvPr>
            <p:cNvCxnSpPr>
              <a:cxnSpLocks noChangeShapeType="1"/>
              <a:stCxn id="38" idx="6"/>
              <a:endCxn id="37" idx="2"/>
            </p:cNvCxnSpPr>
            <p:nvPr/>
          </p:nvCxnSpPr>
          <p:spPr bwMode="auto">
            <a:xfrm flipV="1">
              <a:off x="343481" y="4587309"/>
              <a:ext cx="603250" cy="142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39">
              <a:extLst>
                <a:ext uri="{FF2B5EF4-FFF2-40B4-BE49-F238E27FC236}">
                  <a16:creationId xmlns:a16="http://schemas.microsoft.com/office/drawing/2014/main" id="{06208CDD-0EB0-5CC0-E9AD-CCC7E0F0DB6D}"/>
                </a:ext>
              </a:extLst>
            </p:cNvPr>
            <p:cNvCxnSpPr>
              <a:cxnSpLocks noChangeShapeType="1"/>
              <a:stCxn id="44" idx="2"/>
              <a:endCxn id="37" idx="5"/>
            </p:cNvCxnSpPr>
            <p:nvPr/>
          </p:nvCxnSpPr>
          <p:spPr bwMode="auto">
            <a:xfrm flipH="1" flipV="1">
              <a:off x="1157869" y="4674621"/>
              <a:ext cx="1808163" cy="238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9" name="Text Box 40">
              <a:extLst>
                <a:ext uri="{FF2B5EF4-FFF2-40B4-BE49-F238E27FC236}">
                  <a16:creationId xmlns:a16="http://schemas.microsoft.com/office/drawing/2014/main" id="{8143885C-D952-EB92-80F9-2BA9BD596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368" y="3615759"/>
              <a:ext cx="34448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  <p:sp>
          <p:nvSpPr>
            <p:cNvPr id="50" name="Text Box 41">
              <a:extLst>
                <a:ext uri="{FF2B5EF4-FFF2-40B4-BE49-F238E27FC236}">
                  <a16:creationId xmlns:a16="http://schemas.microsoft.com/office/drawing/2014/main" id="{79887338-B7E1-5C26-2B72-271037D9C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593" y="3645921"/>
              <a:ext cx="344488" cy="36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924" tIns="45963" rIns="91924" bIns="45963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  <p:cxnSp>
          <p:nvCxnSpPr>
            <p:cNvPr id="51" name="AutoShape 42">
              <a:extLst>
                <a:ext uri="{FF2B5EF4-FFF2-40B4-BE49-F238E27FC236}">
                  <a16:creationId xmlns:a16="http://schemas.microsoft.com/office/drawing/2014/main" id="{44AAE806-3F4F-4D71-8B91-AA67A7775A5A}"/>
                </a:ext>
              </a:extLst>
            </p:cNvPr>
            <p:cNvCxnSpPr>
              <a:cxnSpLocks noChangeShapeType="1"/>
              <a:stCxn id="40" idx="6"/>
              <a:endCxn id="41" idx="2"/>
            </p:cNvCxnSpPr>
            <p:nvPr/>
          </p:nvCxnSpPr>
          <p:spPr bwMode="auto">
            <a:xfrm>
              <a:off x="1345194" y="4088833"/>
              <a:ext cx="1477963" cy="150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43">
              <a:extLst>
                <a:ext uri="{FF2B5EF4-FFF2-40B4-BE49-F238E27FC236}">
                  <a16:creationId xmlns:a16="http://schemas.microsoft.com/office/drawing/2014/main" id="{232B8FFA-8631-21FC-F4D8-EACBDC5BBDA5}"/>
                </a:ext>
              </a:extLst>
            </p:cNvPr>
            <p:cNvCxnSpPr>
              <a:cxnSpLocks noChangeShapeType="1"/>
              <a:stCxn id="43" idx="2"/>
              <a:endCxn id="39" idx="6"/>
            </p:cNvCxnSpPr>
            <p:nvPr/>
          </p:nvCxnSpPr>
          <p:spPr bwMode="auto">
            <a:xfrm flipH="1" flipV="1">
              <a:off x="1022932" y="5360420"/>
              <a:ext cx="2001837" cy="69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48">
              <a:extLst>
                <a:ext uri="{FF2B5EF4-FFF2-40B4-BE49-F238E27FC236}">
                  <a16:creationId xmlns:a16="http://schemas.microsoft.com/office/drawing/2014/main" id="{573EE9BC-5A34-B41E-71E7-285AB7A470B7}"/>
                </a:ext>
              </a:extLst>
            </p:cNvPr>
            <p:cNvCxnSpPr>
              <a:cxnSpLocks noChangeShapeType="1"/>
              <a:stCxn id="36" idx="7"/>
              <a:endCxn id="37" idx="3"/>
            </p:cNvCxnSpPr>
            <p:nvPr/>
          </p:nvCxnSpPr>
          <p:spPr bwMode="auto">
            <a:xfrm flipV="1">
              <a:off x="492707" y="4674620"/>
              <a:ext cx="490537" cy="412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49">
              <a:extLst>
                <a:ext uri="{FF2B5EF4-FFF2-40B4-BE49-F238E27FC236}">
                  <a16:creationId xmlns:a16="http://schemas.microsoft.com/office/drawing/2014/main" id="{92CE1745-B2C7-7C87-33DD-CF711985F583}"/>
                </a:ext>
              </a:extLst>
            </p:cNvPr>
            <p:cNvCxnSpPr>
              <a:cxnSpLocks noChangeShapeType="1"/>
              <a:stCxn id="38" idx="7"/>
              <a:endCxn id="40" idx="2"/>
            </p:cNvCxnSpPr>
            <p:nvPr/>
          </p:nvCxnSpPr>
          <p:spPr bwMode="auto">
            <a:xfrm flipV="1">
              <a:off x="306969" y="4088833"/>
              <a:ext cx="790575" cy="425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50">
              <a:extLst>
                <a:ext uri="{FF2B5EF4-FFF2-40B4-BE49-F238E27FC236}">
                  <a16:creationId xmlns:a16="http://schemas.microsoft.com/office/drawing/2014/main" id="{83944464-0376-3D4F-675F-92B1E27D6912}"/>
                </a:ext>
              </a:extLst>
            </p:cNvPr>
            <p:cNvCxnSpPr>
              <a:cxnSpLocks noChangeShapeType="1"/>
              <a:stCxn id="42" idx="4"/>
              <a:endCxn id="44" idx="7"/>
            </p:cNvCxnSpPr>
            <p:nvPr/>
          </p:nvCxnSpPr>
          <p:spPr bwMode="auto">
            <a:xfrm flipH="1">
              <a:off x="3177168" y="4366645"/>
              <a:ext cx="280988" cy="4587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51">
              <a:extLst>
                <a:ext uri="{FF2B5EF4-FFF2-40B4-BE49-F238E27FC236}">
                  <a16:creationId xmlns:a16="http://schemas.microsoft.com/office/drawing/2014/main" id="{ABE9FD9C-CEE7-83BA-724D-0C98A396B616}"/>
                </a:ext>
              </a:extLst>
            </p:cNvPr>
            <p:cNvCxnSpPr>
              <a:cxnSpLocks noChangeShapeType="1"/>
              <a:stCxn id="44" idx="0"/>
              <a:endCxn id="41" idx="4"/>
            </p:cNvCxnSpPr>
            <p:nvPr/>
          </p:nvCxnSpPr>
          <p:spPr bwMode="auto">
            <a:xfrm flipH="1" flipV="1">
              <a:off x="2946982" y="4363470"/>
              <a:ext cx="142875" cy="425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7" name="AutoShape 52">
              <a:extLst>
                <a:ext uri="{FF2B5EF4-FFF2-40B4-BE49-F238E27FC236}">
                  <a16:creationId xmlns:a16="http://schemas.microsoft.com/office/drawing/2014/main" id="{493D7A68-C631-9817-D4FB-92703664B845}"/>
                </a:ext>
              </a:extLst>
            </p:cNvPr>
            <p:cNvCxnSpPr>
              <a:cxnSpLocks noChangeShapeType="1"/>
              <a:stCxn id="44" idx="4"/>
              <a:endCxn id="43" idx="0"/>
            </p:cNvCxnSpPr>
            <p:nvPr/>
          </p:nvCxnSpPr>
          <p:spPr bwMode="auto">
            <a:xfrm>
              <a:off x="3089857" y="5036571"/>
              <a:ext cx="58737" cy="2698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DC98BC94-7582-AC6F-9CED-7380CD86010D}"/>
              </a:ext>
            </a:extLst>
          </p:cNvPr>
          <p:cNvSpPr txBox="1"/>
          <p:nvPr/>
        </p:nvSpPr>
        <p:spPr>
          <a:xfrm>
            <a:off x="4761067" y="513733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(by Definition)</a:t>
            </a:r>
          </a:p>
        </p:txBody>
      </p:sp>
    </p:spTree>
    <p:extLst>
      <p:ext uri="{BB962C8B-B14F-4D97-AF65-F5344CB8AC3E}">
        <p14:creationId xmlns:p14="http://schemas.microsoft.com/office/powerpoint/2010/main" val="2813337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21B8-BB5F-F757-7E92-F98278AB3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 Fulkerson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3BF93A-F534-6007-FFFA-C05C418D00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723701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FordFulkerson(G, s, t, c){</a:t>
                </a:r>
              </a:p>
              <a:p>
                <a:pPr marL="0" indent="0">
                  <a:buNone/>
                </a:pPr>
                <a:r>
                  <a:rPr lang="en-US" dirty="0"/>
                  <a:t>   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{</a:t>
                </a:r>
              </a:p>
              <a:p>
                <a:pPr marL="0" indent="0">
                  <a:buNone/>
                </a:pPr>
                <a:r>
                  <a:rPr lang="en-US" dirty="0"/>
                  <a:t>       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}</a:t>
                </a:r>
              </a:p>
              <a:p>
                <a:pPr marL="0" indent="0">
                  <a:buNone/>
                </a:pPr>
                <a:r>
                  <a:rPr lang="en-US" dirty="0"/>
                  <a:t>    calculate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has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{</a:t>
                </a:r>
              </a:p>
              <a:p>
                <a:pPr marL="0" indent="0">
                  <a:buNone/>
                </a:pPr>
                <a:r>
                  <a:rPr lang="en-US" dirty="0"/>
                  <a:t>        augment(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    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}</a:t>
                </a:r>
              </a:p>
              <a:p>
                <a:pPr marL="0" indent="0">
                  <a:buNone/>
                </a:pPr>
                <a:r>
                  <a:rPr lang="en-US" dirty="0"/>
                  <a:t>   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3BF93A-F534-6007-FFFA-C05C418D00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723701" cy="4351338"/>
              </a:xfrm>
              <a:blipFill>
                <a:blip r:embed="rId2"/>
                <a:stretch>
                  <a:fillRect l="-2067" t="-322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51823C5-CE2D-8295-FC57-C86059B8DF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825625"/>
                <a:ext cx="4723701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augment(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){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bottleneck(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{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}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}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51823C5-CE2D-8295-FC57-C86059B8D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25625"/>
                <a:ext cx="4723701" cy="4351338"/>
              </a:xfrm>
              <a:prstGeom prst="rect">
                <a:avLst/>
              </a:prstGeom>
              <a:blipFill>
                <a:blip r:embed="rId3"/>
                <a:stretch>
                  <a:fillRect l="-258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892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095B-FB98-4BB4-8C0C-FB27B5935EE3}" type="slidenum">
              <a:rPr lang="en-US" altLang="en-US"/>
              <a:pPr/>
              <a:t>19</a:t>
            </a:fld>
            <a:endParaRPr lang="en-US" altLang="en-US" sz="1400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MaxFlow</a:t>
            </a:r>
            <a:r>
              <a:rPr lang="en-US" altLang="en-US" dirty="0"/>
              <a:t>/</a:t>
            </a:r>
            <a:r>
              <a:rPr lang="en-US" altLang="en-US" dirty="0" err="1"/>
              <a:t>MinCut</a:t>
            </a:r>
            <a:r>
              <a:rPr lang="en-US" altLang="en-US" dirty="0"/>
              <a:t> &amp; Ford-Fulkerson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74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324530"/>
                <a:ext cx="11325458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Augmenting Path Theorem:</a:t>
                </a:r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 Flow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is a max flow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⇔</a:t>
                </a:r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there are no augmenting paths </a:t>
                </a:r>
                <a:r>
                  <a:rPr lang="en-US" altLang="en-US" sz="2400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wrt</a:t>
                </a:r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endParaRPr lang="en-US" altLang="en-US" sz="24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Max-Flow Min-Cut Theorem: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The value of the max flow equals the value of the min cut.</a:t>
                </a:r>
                <a:endParaRPr lang="en-US" altLang="en-US" sz="1800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18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[Elias-Feinstein-Shannon 1956, Ford-Fulkerson 1956] </a:t>
                </a:r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	</a:t>
                </a:r>
                <a:r>
                  <a:rPr lang="en-US" altLang="en-US" sz="24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“</a:t>
                </a:r>
                <a:r>
                  <a:rPr lang="en-US" altLang="en-US" sz="2400" b="1" dirty="0" err="1">
                    <a:solidFill>
                      <a:srgbClr val="0066CC"/>
                    </a:solidFill>
                    <a:sym typeface="Symbol" panose="05050102010706020507" pitchFamily="18" charset="2"/>
                  </a:rPr>
                  <a:t>MaxFlow</a:t>
                </a:r>
                <a:r>
                  <a:rPr lang="en-US" altLang="en-US" sz="24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= </a:t>
                </a:r>
                <a:r>
                  <a:rPr lang="en-US" altLang="en-US" sz="2400" b="1" dirty="0" err="1">
                    <a:solidFill>
                      <a:srgbClr val="0066CC"/>
                    </a:solidFill>
                    <a:sym typeface="Symbol" panose="05050102010706020507" pitchFamily="18" charset="2"/>
                  </a:rPr>
                  <a:t>MinCut</a:t>
                </a:r>
                <a:r>
                  <a:rPr lang="en-US" altLang="en-US" sz="24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”</a:t>
                </a:r>
              </a:p>
              <a:p>
                <a:pPr>
                  <a:spcBef>
                    <a:spcPts val="0"/>
                  </a:spcBef>
                </a:pPr>
                <a:endParaRPr lang="en-US" altLang="en-US" sz="2400" b="1" dirty="0">
                  <a:solidFill>
                    <a:srgbClr val="695082"/>
                  </a:solidFill>
                  <a:sym typeface="Symbol" panose="05050102010706020507" pitchFamily="18" charset="2"/>
                </a:endParaRPr>
              </a:p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Flow Integrality Theorem: </a:t>
                </a:r>
                <a:r>
                  <a:rPr lang="en-US" alt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If all capacities are integers then there is a maximum flow with 			         all-integer flow values.</a:t>
                </a:r>
                <a:endParaRPr lang="en-US" altLang="en-US" sz="2400" b="1" dirty="0">
                  <a:solidFill>
                    <a:srgbClr val="695082"/>
                  </a:solidFill>
                  <a:sym typeface="Symbol" panose="05050102010706020507" pitchFamily="18" charset="2"/>
                </a:endParaRPr>
              </a:p>
              <a:p>
                <a:pPr marL="0" lvl="0" indent="0">
                  <a:spcBef>
                    <a:spcPts val="600"/>
                  </a:spcBef>
                  <a:buNone/>
                </a:pPr>
                <a:endParaRPr lang="en-US" altLang="en-US" sz="2400" b="1" dirty="0">
                  <a:solidFill>
                    <a:srgbClr val="695082"/>
                  </a:solidFill>
                  <a:sym typeface="Symbol" panose="05050102010706020507" pitchFamily="18" charset="2"/>
                </a:endParaRPr>
              </a:p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Ford-Fulkerson Algorithm: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per iteration.  With integer capacities each at most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need at most 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MaxFlow</a:t>
                </a:r>
                <a14:m>
                  <m:oMath xmlns:m="http://schemas.openxmlformats.org/officeDocument/2006/math">
                    <m:r>
                      <a:rPr lang="en-US" altLang="en-US" sz="2400" b="1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𝒏𝑪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iterations for a total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𝒎𝒏𝑪</m:t>
                        </m:r>
                      </m:e>
                    </m:d>
                  </m:oMath>
                </a14:m>
                <a:r>
                  <a:rPr lang="en-US" altLang="en-US" sz="24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>
                    <a:solidFill>
                      <a:prstClr val="black"/>
                    </a:solidFill>
                  </a:rPr>
                  <a:t>time.</a:t>
                </a:r>
              </a:p>
              <a:p>
                <a:pPr marL="0" lvl="0" indent="0">
                  <a:spcBef>
                    <a:spcPts val="600"/>
                  </a:spcBef>
                  <a:buNone/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 </a:t>
                </a:r>
                <a:endParaRPr lang="en-US" altLang="en-US" sz="2400" b="1" dirty="0">
                  <a:solidFill>
                    <a:srgbClr val="695082"/>
                  </a:solidFill>
                  <a:sym typeface="Symbol" panose="05050102010706020507" pitchFamily="18" charset="2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2400" b="1" dirty="0">
                  <a:solidFill>
                    <a:srgbClr val="695082"/>
                  </a:solidFill>
                  <a:sym typeface="Symbol" panose="05050102010706020507" pitchFamily="18" charset="2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altLang="en-US" sz="18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87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324530"/>
                <a:ext cx="11325458" cy="5200045"/>
              </a:xfrm>
              <a:blipFill>
                <a:blip r:embed="rId3"/>
                <a:stretch>
                  <a:fillRect l="-807" t="-1876" r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FB7EFDF-9ACB-47BD-B01F-14DC0C2F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4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D98590-7AC3-4AE0-9AAE-68A001DD507D}"/>
              </a:ext>
            </a:extLst>
          </p:cNvPr>
          <p:cNvSpPr/>
          <p:nvPr/>
        </p:nvSpPr>
        <p:spPr bwMode="auto">
          <a:xfrm>
            <a:off x="3840479" y="1732644"/>
            <a:ext cx="2432304" cy="402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278147"/>
                <a:ext cx="10811510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5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Defn: </a:t>
                </a:r>
                <a:r>
                  <a:rPr lang="en-US" altLang="en-US" sz="2800" dirty="0"/>
                  <a:t>An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800" dirty="0">
                    <a:solidFill>
                      <a:srgbClr val="C00000"/>
                    </a:solidFill>
                  </a:rPr>
                  <a:t> flow</a:t>
                </a:r>
                <a:r>
                  <a:rPr lang="en-US" altLang="en-US" sz="2800" dirty="0"/>
                  <a:t> in a flow network is a function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 </m:t>
                    </m:r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en-US" altLang="en-US" sz="2800" dirty="0"/>
                  <a:t> that satisfies:</a:t>
                </a:r>
              </a:p>
              <a:p>
                <a:pPr lvl="2"/>
                <a:r>
                  <a:rPr lang="en-US" altLang="en-US" sz="2400" dirty="0"/>
                  <a:t>For each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400" dirty="0"/>
                  <a:t>                                     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[capacity constraints]</a:t>
                </a:r>
              </a:p>
              <a:p>
                <a:pPr lvl="2">
                  <a:spcBef>
                    <a:spcPts val="1800"/>
                  </a:spcBef>
                </a:pPr>
                <a:r>
                  <a:rPr lang="en-US" altLang="en-US" sz="2400" dirty="0">
                    <a:solidFill>
                      <a:srgbClr val="695082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−{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</a:rPr>
                  <a:t>:</a:t>
                </a:r>
                <a:endParaRPr lang="en-US" altLang="en-US" sz="700" dirty="0">
                  <a:solidFill>
                    <a:srgbClr val="695082"/>
                  </a:solidFill>
                </a:endParaRPr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altLang="en-US" sz="28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The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value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of flow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800" dirty="0">
                    <a:solidFill>
                      <a:srgbClr val="695082"/>
                    </a:solidFill>
                  </a:rPr>
                  <a:t>,</a:t>
                </a:r>
              </a:p>
              <a:p>
                <a:pPr marL="0" indent="0">
                  <a:lnSpc>
                    <a:spcPct val="85000"/>
                  </a:lnSpc>
                  <a:buNone/>
                </a:pPr>
                <a:r>
                  <a:rPr lang="en-US" altLang="en-US" sz="2800" dirty="0"/>
                  <a:t> </a:t>
                </a:r>
              </a:p>
            </p:txBody>
          </p:sp>
        </mc:Choice>
        <mc:Fallback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278147"/>
                <a:ext cx="10811510" cy="5200045"/>
              </a:xfrm>
              <a:blipFill>
                <a:blip r:embed="rId3"/>
                <a:stretch>
                  <a:fillRect l="-1127" t="-2345" r="-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3E0566-505E-4499-9D80-46D31A1C9999}"/>
                  </a:ext>
                </a:extLst>
              </p:cNvPr>
              <p:cNvSpPr txBox="1"/>
              <p:nvPr/>
            </p:nvSpPr>
            <p:spPr>
              <a:xfrm>
                <a:off x="4900201" y="2245597"/>
                <a:ext cx="3140668" cy="8392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into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  <m:sup/>
                            <m:e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3E0566-505E-4499-9D80-46D31A1C9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01" y="2245597"/>
                <a:ext cx="3140668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8682F2DF-919C-413D-9B59-A40AF3ACD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2C5CE-5F29-4369-A268-DF953E3BBA7B}" type="slidenum">
              <a:rPr lang="en-US" altLang="en-US"/>
              <a:pPr/>
              <a:t>2</a:t>
            </a:fld>
            <a:endParaRPr lang="en-US" altLang="en-US" sz="1400"/>
          </a:p>
        </p:txBody>
      </p:sp>
      <p:sp>
        <p:nvSpPr>
          <p:cNvPr id="710659" name="Rectangle 3">
            <a:extLst>
              <a:ext uri="{FF2B5EF4-FFF2-40B4-BE49-F238E27FC236}">
                <a16:creationId xmlns:a16="http://schemas.microsoft.com/office/drawing/2014/main" id="{5F4FD653-3E81-4970-A885-9A04BFB6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Flows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886C7A-5F8C-4D5A-B1FC-3D24401D8DE7}"/>
              </a:ext>
            </a:extLst>
          </p:cNvPr>
          <p:cNvGrpSpPr/>
          <p:nvPr/>
        </p:nvGrpSpPr>
        <p:grpSpPr>
          <a:xfrm>
            <a:off x="4395659" y="3250309"/>
            <a:ext cx="6599476" cy="3137327"/>
            <a:chOff x="4395659" y="2923138"/>
            <a:chExt cx="6599476" cy="3137327"/>
          </a:xfrm>
        </p:grpSpPr>
        <p:cxnSp>
          <p:nvCxnSpPr>
            <p:cNvPr id="51" name="AutoShape 68">
              <a:extLst>
                <a:ext uri="{FF2B5EF4-FFF2-40B4-BE49-F238E27FC236}">
                  <a16:creationId xmlns:a16="http://schemas.microsoft.com/office/drawing/2014/main" id="{CAB3C207-5366-428C-872E-7F5DDD5A8A0A}"/>
                </a:ext>
              </a:extLst>
            </p:cNvPr>
            <p:cNvCxnSpPr>
              <a:cxnSpLocks noChangeShapeType="1"/>
              <a:stCxn id="710721" idx="1"/>
              <a:endCxn id="710708" idx="5"/>
            </p:cNvCxnSpPr>
            <p:nvPr/>
          </p:nvCxnSpPr>
          <p:spPr bwMode="auto">
            <a:xfrm flipH="1" flipV="1">
              <a:off x="6575184" y="4634480"/>
              <a:ext cx="2273571" cy="1129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06" name="Oval 50">
              <a:extLst>
                <a:ext uri="{FF2B5EF4-FFF2-40B4-BE49-F238E27FC236}">
                  <a16:creationId xmlns:a16="http://schemas.microsoft.com/office/drawing/2014/main" id="{5EDB66B3-A335-46A8-B0A4-E18E804596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565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710707" name="Oval 51">
              <a:extLst>
                <a:ext uri="{FF2B5EF4-FFF2-40B4-BE49-F238E27FC236}">
                  <a16:creationId xmlns:a16="http://schemas.microsoft.com/office/drawing/2014/main" id="{C791F0FD-59F6-4EAA-9A7F-5FEB226AA9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a</a:t>
              </a:r>
            </a:p>
          </p:txBody>
        </p:sp>
        <p:sp>
          <p:nvSpPr>
            <p:cNvPr id="710708" name="Oval 52">
              <a:extLst>
                <a:ext uri="{FF2B5EF4-FFF2-40B4-BE49-F238E27FC236}">
                  <a16:creationId xmlns:a16="http://schemas.microsoft.com/office/drawing/2014/main" id="{7433E6CD-DBA9-4397-BB73-2328DC47DB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b</a:t>
              </a:r>
            </a:p>
          </p:txBody>
        </p:sp>
        <p:sp>
          <p:nvSpPr>
            <p:cNvPr id="710709" name="Oval 53">
              <a:extLst>
                <a:ext uri="{FF2B5EF4-FFF2-40B4-BE49-F238E27FC236}">
                  <a16:creationId xmlns:a16="http://schemas.microsoft.com/office/drawing/2014/main" id="{DB0B1551-4016-4996-9CB3-8D6736D27F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c</a:t>
              </a:r>
            </a:p>
          </p:txBody>
        </p:sp>
        <p:cxnSp>
          <p:nvCxnSpPr>
            <p:cNvPr id="710710" name="AutoShape 54">
              <a:extLst>
                <a:ext uri="{FF2B5EF4-FFF2-40B4-BE49-F238E27FC236}">
                  <a16:creationId xmlns:a16="http://schemas.microsoft.com/office/drawing/2014/main" id="{3963BDDA-EEB2-4C16-A1BE-D107140B66AB}"/>
                </a:ext>
              </a:extLst>
            </p:cNvPr>
            <p:cNvCxnSpPr>
              <a:cxnSpLocks noChangeShapeType="1"/>
              <a:stCxn id="710706" idx="7"/>
              <a:endCxn id="710707" idx="3"/>
            </p:cNvCxnSpPr>
            <p:nvPr/>
          </p:nvCxnSpPr>
          <p:spPr bwMode="auto">
            <a:xfrm flipV="1">
              <a:off x="4691944" y="3223173"/>
              <a:ext cx="1637789" cy="11643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1" name="AutoShape 55">
              <a:extLst>
                <a:ext uri="{FF2B5EF4-FFF2-40B4-BE49-F238E27FC236}">
                  <a16:creationId xmlns:a16="http://schemas.microsoft.com/office/drawing/2014/main" id="{500797BD-7630-4137-AC5D-99C13711BAB5}"/>
                </a:ext>
              </a:extLst>
            </p:cNvPr>
            <p:cNvCxnSpPr>
              <a:cxnSpLocks noChangeShapeType="1"/>
              <a:stCxn id="710706" idx="6"/>
              <a:endCxn id="710708" idx="2"/>
            </p:cNvCxnSpPr>
            <p:nvPr/>
          </p:nvCxnSpPr>
          <p:spPr bwMode="auto">
            <a:xfrm>
              <a:off x="4742778" y="4510979"/>
              <a:ext cx="153612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2" name="AutoShape 56">
              <a:extLst>
                <a:ext uri="{FF2B5EF4-FFF2-40B4-BE49-F238E27FC236}">
                  <a16:creationId xmlns:a16="http://schemas.microsoft.com/office/drawing/2014/main" id="{04F6A8EE-5010-42E5-9B2F-E956649EB9DD}"/>
                </a:ext>
              </a:extLst>
            </p:cNvPr>
            <p:cNvCxnSpPr>
              <a:cxnSpLocks noChangeShapeType="1"/>
              <a:stCxn id="710706" idx="5"/>
              <a:endCxn id="710709" idx="1"/>
            </p:cNvCxnSpPr>
            <p:nvPr/>
          </p:nvCxnSpPr>
          <p:spPr bwMode="auto">
            <a:xfrm>
              <a:off x="4691944" y="4634480"/>
              <a:ext cx="1637789" cy="1129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3" name="AutoShape 57">
              <a:extLst>
                <a:ext uri="{FF2B5EF4-FFF2-40B4-BE49-F238E27FC236}">
                  <a16:creationId xmlns:a16="http://schemas.microsoft.com/office/drawing/2014/main" id="{CB5CA9F1-C5CC-4E55-8567-407127EDD6FD}"/>
                </a:ext>
              </a:extLst>
            </p:cNvPr>
            <p:cNvCxnSpPr>
              <a:cxnSpLocks noChangeShapeType="1"/>
              <a:stCxn id="710708" idx="6"/>
              <a:endCxn id="710720" idx="2"/>
            </p:cNvCxnSpPr>
            <p:nvPr/>
          </p:nvCxnSpPr>
          <p:spPr bwMode="auto">
            <a:xfrm>
              <a:off x="6626018" y="4510979"/>
              <a:ext cx="21719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5" name="AutoShape 59">
              <a:extLst>
                <a:ext uri="{FF2B5EF4-FFF2-40B4-BE49-F238E27FC236}">
                  <a16:creationId xmlns:a16="http://schemas.microsoft.com/office/drawing/2014/main" id="{FF578E0C-BCE9-4BDC-BE4D-1C3233FE9069}"/>
                </a:ext>
              </a:extLst>
            </p:cNvPr>
            <p:cNvCxnSpPr>
              <a:cxnSpLocks noChangeShapeType="1"/>
              <a:stCxn id="710708" idx="4"/>
              <a:endCxn id="710709" idx="0"/>
            </p:cNvCxnSpPr>
            <p:nvPr/>
          </p:nvCxnSpPr>
          <p:spPr bwMode="auto">
            <a:xfrm>
              <a:off x="6452459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6" name="AutoShape 60">
              <a:extLst>
                <a:ext uri="{FF2B5EF4-FFF2-40B4-BE49-F238E27FC236}">
                  <a16:creationId xmlns:a16="http://schemas.microsoft.com/office/drawing/2014/main" id="{5D951401-EF5F-40F8-8FF8-28BC78F6A7BA}"/>
                </a:ext>
              </a:extLst>
            </p:cNvPr>
            <p:cNvCxnSpPr>
              <a:cxnSpLocks noChangeShapeType="1"/>
              <a:stCxn id="710707" idx="6"/>
              <a:endCxn id="710719" idx="2"/>
            </p:cNvCxnSpPr>
            <p:nvPr/>
          </p:nvCxnSpPr>
          <p:spPr bwMode="auto">
            <a:xfrm>
              <a:off x="6626018" y="3098894"/>
              <a:ext cx="21719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7" name="AutoShape 61">
              <a:extLst>
                <a:ext uri="{FF2B5EF4-FFF2-40B4-BE49-F238E27FC236}">
                  <a16:creationId xmlns:a16="http://schemas.microsoft.com/office/drawing/2014/main" id="{A929A23E-9723-40FB-8B80-4463475544AE}"/>
                </a:ext>
              </a:extLst>
            </p:cNvPr>
            <p:cNvCxnSpPr>
              <a:cxnSpLocks noChangeShapeType="1"/>
              <a:stCxn id="710709" idx="6"/>
              <a:endCxn id="710721" idx="2"/>
            </p:cNvCxnSpPr>
            <p:nvPr/>
          </p:nvCxnSpPr>
          <p:spPr bwMode="auto">
            <a:xfrm>
              <a:off x="6626018" y="5886906"/>
              <a:ext cx="2171903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8" name="AutoShape 62">
              <a:extLst>
                <a:ext uri="{FF2B5EF4-FFF2-40B4-BE49-F238E27FC236}">
                  <a16:creationId xmlns:a16="http://schemas.microsoft.com/office/drawing/2014/main" id="{56B2200F-0095-48E8-A6B5-E08D3FED1F4F}"/>
                </a:ext>
              </a:extLst>
            </p:cNvPr>
            <p:cNvCxnSpPr>
              <a:cxnSpLocks noChangeShapeType="1"/>
              <a:stCxn id="710707" idx="4"/>
              <a:endCxn id="710708" idx="0"/>
            </p:cNvCxnSpPr>
            <p:nvPr/>
          </p:nvCxnSpPr>
          <p:spPr bwMode="auto">
            <a:xfrm>
              <a:off x="6452459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19" name="Oval 63">
              <a:extLst>
                <a:ext uri="{FF2B5EF4-FFF2-40B4-BE49-F238E27FC236}">
                  <a16:creationId xmlns:a16="http://schemas.microsoft.com/office/drawing/2014/main" id="{6D6CA7B8-81FA-4ECF-9EC2-0188554C97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d</a:t>
              </a:r>
            </a:p>
          </p:txBody>
        </p:sp>
        <p:sp>
          <p:nvSpPr>
            <p:cNvPr id="710720" name="Oval 64">
              <a:extLst>
                <a:ext uri="{FF2B5EF4-FFF2-40B4-BE49-F238E27FC236}">
                  <a16:creationId xmlns:a16="http://schemas.microsoft.com/office/drawing/2014/main" id="{5FADFF93-67BC-4F3C-BA9D-F45E800F68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e</a:t>
              </a:r>
            </a:p>
          </p:txBody>
        </p:sp>
        <p:sp>
          <p:nvSpPr>
            <p:cNvPr id="710721" name="Oval 65">
              <a:extLst>
                <a:ext uri="{FF2B5EF4-FFF2-40B4-BE49-F238E27FC236}">
                  <a16:creationId xmlns:a16="http://schemas.microsoft.com/office/drawing/2014/main" id="{5FF356EB-F06B-477C-AA8F-9ACC5EDE5A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f</a:t>
              </a:r>
            </a:p>
          </p:txBody>
        </p:sp>
        <p:cxnSp>
          <p:nvCxnSpPr>
            <p:cNvPr id="710722" name="AutoShape 66">
              <a:extLst>
                <a:ext uri="{FF2B5EF4-FFF2-40B4-BE49-F238E27FC236}">
                  <a16:creationId xmlns:a16="http://schemas.microsoft.com/office/drawing/2014/main" id="{6CAC5FAF-7C24-4B59-9E5B-970C57F85D75}"/>
                </a:ext>
              </a:extLst>
            </p:cNvPr>
            <p:cNvCxnSpPr>
              <a:cxnSpLocks noChangeShapeType="1"/>
              <a:stCxn id="710720" idx="4"/>
              <a:endCxn id="710721" idx="0"/>
            </p:cNvCxnSpPr>
            <p:nvPr/>
          </p:nvCxnSpPr>
          <p:spPr bwMode="auto">
            <a:xfrm>
              <a:off x="8971480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3" name="AutoShape 67">
              <a:extLst>
                <a:ext uri="{FF2B5EF4-FFF2-40B4-BE49-F238E27FC236}">
                  <a16:creationId xmlns:a16="http://schemas.microsoft.com/office/drawing/2014/main" id="{02A1F7FD-3A69-496D-A0C6-9E0B7498F083}"/>
                </a:ext>
              </a:extLst>
            </p:cNvPr>
            <p:cNvCxnSpPr>
              <a:cxnSpLocks noChangeShapeType="1"/>
              <a:stCxn id="710719" idx="4"/>
              <a:endCxn id="710720" idx="0"/>
            </p:cNvCxnSpPr>
            <p:nvPr/>
          </p:nvCxnSpPr>
          <p:spPr bwMode="auto">
            <a:xfrm>
              <a:off x="8971480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4" name="AutoShape 68">
              <a:extLst>
                <a:ext uri="{FF2B5EF4-FFF2-40B4-BE49-F238E27FC236}">
                  <a16:creationId xmlns:a16="http://schemas.microsoft.com/office/drawing/2014/main" id="{A59DDDAD-046C-41D6-AD72-EFD283E2916C}"/>
                </a:ext>
              </a:extLst>
            </p:cNvPr>
            <p:cNvCxnSpPr>
              <a:cxnSpLocks noChangeShapeType="1"/>
              <a:stCxn id="710707" idx="5"/>
              <a:endCxn id="710720" idx="1"/>
            </p:cNvCxnSpPr>
            <p:nvPr/>
          </p:nvCxnSpPr>
          <p:spPr bwMode="auto">
            <a:xfrm>
              <a:off x="6575184" y="3223173"/>
              <a:ext cx="2273571" cy="11643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5" name="Oval 69">
              <a:extLst>
                <a:ext uri="{FF2B5EF4-FFF2-40B4-BE49-F238E27FC236}">
                  <a16:creationId xmlns:a16="http://schemas.microsoft.com/office/drawing/2014/main" id="{5DBB04F5-4A14-4512-B3D9-38E2423065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48016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t</a:t>
              </a:r>
            </a:p>
          </p:txBody>
        </p:sp>
        <p:cxnSp>
          <p:nvCxnSpPr>
            <p:cNvPr id="710726" name="AutoShape 70">
              <a:extLst>
                <a:ext uri="{FF2B5EF4-FFF2-40B4-BE49-F238E27FC236}">
                  <a16:creationId xmlns:a16="http://schemas.microsoft.com/office/drawing/2014/main" id="{D1F58022-A270-4460-9379-D0A7FAF1B20E}"/>
                </a:ext>
              </a:extLst>
            </p:cNvPr>
            <p:cNvCxnSpPr>
              <a:cxnSpLocks noChangeShapeType="1"/>
              <a:stCxn id="710719" idx="6"/>
              <a:endCxn id="710725" idx="1"/>
            </p:cNvCxnSpPr>
            <p:nvPr/>
          </p:nvCxnSpPr>
          <p:spPr bwMode="auto">
            <a:xfrm>
              <a:off x="9145040" y="3098894"/>
              <a:ext cx="1553810" cy="12885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7" name="AutoShape 71">
              <a:extLst>
                <a:ext uri="{FF2B5EF4-FFF2-40B4-BE49-F238E27FC236}">
                  <a16:creationId xmlns:a16="http://schemas.microsoft.com/office/drawing/2014/main" id="{8009E4A0-472B-406A-AFD6-0553FE5CC77C}"/>
                </a:ext>
              </a:extLst>
            </p:cNvPr>
            <p:cNvCxnSpPr>
              <a:cxnSpLocks noChangeShapeType="1"/>
              <a:stCxn id="710720" idx="6"/>
              <a:endCxn id="710725" idx="2"/>
            </p:cNvCxnSpPr>
            <p:nvPr/>
          </p:nvCxnSpPr>
          <p:spPr bwMode="auto">
            <a:xfrm>
              <a:off x="9145040" y="4510979"/>
              <a:ext cx="15029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8" name="AutoShape 72">
              <a:extLst>
                <a:ext uri="{FF2B5EF4-FFF2-40B4-BE49-F238E27FC236}">
                  <a16:creationId xmlns:a16="http://schemas.microsoft.com/office/drawing/2014/main" id="{E5CB0D21-BAA0-4835-A49D-49FE212797CB}"/>
                </a:ext>
              </a:extLst>
            </p:cNvPr>
            <p:cNvCxnSpPr>
              <a:cxnSpLocks noChangeShapeType="1"/>
              <a:stCxn id="710721" idx="7"/>
              <a:endCxn id="710725" idx="4"/>
            </p:cNvCxnSpPr>
            <p:nvPr/>
          </p:nvCxnSpPr>
          <p:spPr bwMode="auto">
            <a:xfrm flipV="1">
              <a:off x="9094206" y="4685636"/>
              <a:ext cx="1727370" cy="1078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9" name="Text Box 73">
              <a:extLst>
                <a:ext uri="{FF2B5EF4-FFF2-40B4-BE49-F238E27FC236}">
                  <a16:creationId xmlns:a16="http://schemas.microsoft.com/office/drawing/2014/main" id="{AAAB09A9-EC8D-4414-8817-65353064D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0920" y="5112122"/>
              <a:ext cx="61252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30" name="Text Box 74">
              <a:extLst>
                <a:ext uri="{FF2B5EF4-FFF2-40B4-BE49-F238E27FC236}">
                  <a16:creationId xmlns:a16="http://schemas.microsoft.com/office/drawing/2014/main" id="{876DCB81-C2CB-43B6-8640-CF55C1427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8549" y="4352895"/>
              <a:ext cx="45333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31" name="Text Box 75">
              <a:extLst>
                <a:ext uri="{FF2B5EF4-FFF2-40B4-BE49-F238E27FC236}">
                  <a16:creationId xmlns:a16="http://schemas.microsoft.com/office/drawing/2014/main" id="{987DF8DB-99E2-4C14-B47B-F33F6E816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165" y="5713346"/>
              <a:ext cx="624271" cy="30777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710732" name="Text Box 76">
              <a:extLst>
                <a:ext uri="{FF2B5EF4-FFF2-40B4-BE49-F238E27FC236}">
                  <a16:creationId xmlns:a16="http://schemas.microsoft.com/office/drawing/2014/main" id="{9B3B7885-AA6D-45BF-BF0E-9859076B1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6366" y="4983795"/>
              <a:ext cx="60078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33" name="Text Box 77">
              <a:extLst>
                <a:ext uri="{FF2B5EF4-FFF2-40B4-BE49-F238E27FC236}">
                  <a16:creationId xmlns:a16="http://schemas.microsoft.com/office/drawing/2014/main" id="{B8E7733D-771B-4363-B990-E50FE4B44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960" y="3595078"/>
              <a:ext cx="68567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4" name="Text Box 78">
              <a:extLst>
                <a:ext uri="{FF2B5EF4-FFF2-40B4-BE49-F238E27FC236}">
                  <a16:creationId xmlns:a16="http://schemas.microsoft.com/office/drawing/2014/main" id="{7EF45083-C70B-47F5-AFFB-7C03B08F5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6213" y="4352895"/>
              <a:ext cx="46922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/8</a:t>
              </a:r>
            </a:p>
          </p:txBody>
        </p:sp>
        <p:sp>
          <p:nvSpPr>
            <p:cNvPr id="710735" name="Text Box 79">
              <a:extLst>
                <a:ext uri="{FF2B5EF4-FFF2-40B4-BE49-F238E27FC236}">
                  <a16:creationId xmlns:a16="http://schemas.microsoft.com/office/drawing/2014/main" id="{2AF06533-A0D6-429A-B95A-970349B52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727" y="3622107"/>
              <a:ext cx="62427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36" name="Text Box 80">
              <a:extLst>
                <a:ext uri="{FF2B5EF4-FFF2-40B4-BE49-F238E27FC236}">
                  <a16:creationId xmlns:a16="http://schemas.microsoft.com/office/drawing/2014/main" id="{8E2CA782-EF26-454E-82E8-A7C0ACB12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2939710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710737" name="Text Box 81">
              <a:extLst>
                <a:ext uri="{FF2B5EF4-FFF2-40B4-BE49-F238E27FC236}">
                  <a16:creationId xmlns:a16="http://schemas.microsoft.com/office/drawing/2014/main" id="{5EEB67EA-FA04-42E4-9A86-1D24118DC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5043023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10738" name="Text Box 82">
              <a:extLst>
                <a:ext uri="{FF2B5EF4-FFF2-40B4-BE49-F238E27FC236}">
                  <a16:creationId xmlns:a16="http://schemas.microsoft.com/office/drawing/2014/main" id="{205F31AB-659B-4FEC-B166-3C1CABADD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8052" y="5087101"/>
              <a:ext cx="62284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9" name="Text Box 83">
              <a:extLst>
                <a:ext uri="{FF2B5EF4-FFF2-40B4-BE49-F238E27FC236}">
                  <a16:creationId xmlns:a16="http://schemas.microsoft.com/office/drawing/2014/main" id="{8296BE71-6B6F-463B-8C0A-94F5E736B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4822" y="4352895"/>
              <a:ext cx="59607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40" name="Text Box 84">
              <a:extLst>
                <a:ext uri="{FF2B5EF4-FFF2-40B4-BE49-F238E27FC236}">
                  <a16:creationId xmlns:a16="http://schemas.microsoft.com/office/drawing/2014/main" id="{0F354EAC-9BAF-4735-9DC8-6E0300D4C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383" y="3588301"/>
              <a:ext cx="68964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41" name="Text Box 85">
              <a:extLst>
                <a:ext uri="{FF2B5EF4-FFF2-40B4-BE49-F238E27FC236}">
                  <a16:creationId xmlns:a16="http://schemas.microsoft.com/office/drawing/2014/main" id="{DA3836EF-7B4F-4F15-B0F6-032168C5D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1308" y="3595078"/>
              <a:ext cx="54505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42" name="Text Box 86">
              <a:extLst>
                <a:ext uri="{FF2B5EF4-FFF2-40B4-BE49-F238E27FC236}">
                  <a16:creationId xmlns:a16="http://schemas.microsoft.com/office/drawing/2014/main" id="{90B2F1EE-6551-462E-B731-7BC0ECF13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29" y="3653451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10743" name="Text Box 87">
              <a:extLst>
                <a:ext uri="{FF2B5EF4-FFF2-40B4-BE49-F238E27FC236}">
                  <a16:creationId xmlns:a16="http://schemas.microsoft.com/office/drawing/2014/main" id="{4ECC4A50-EA5B-4BE9-8AA2-AA53B6EA7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652" y="5012007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/4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01BE216-F86A-437E-9107-5392525B598F}"/>
              </a:ext>
            </a:extLst>
          </p:cNvPr>
          <p:cNvSpPr txBox="1"/>
          <p:nvPr/>
        </p:nvSpPr>
        <p:spPr>
          <a:xfrm>
            <a:off x="8589960" y="2382040"/>
            <a:ext cx="259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695082"/>
                </a:solidFill>
              </a:rPr>
              <a:t>[flow conservation]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3EBBB8-DE6C-4C8A-B1F4-58976503B7BF}"/>
                  </a:ext>
                </a:extLst>
              </p:cNvPr>
              <p:cNvSpPr txBox="1"/>
              <p:nvPr/>
            </p:nvSpPr>
            <p:spPr>
              <a:xfrm>
                <a:off x="1591098" y="3683531"/>
                <a:ext cx="2432333" cy="8392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3EBBB8-DE6C-4C8A-B1F4-58976503B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98" y="3683531"/>
                <a:ext cx="2432333" cy="8392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BDA5399-575F-4399-9653-CA691F5F7CC4}"/>
              </a:ext>
            </a:extLst>
          </p:cNvPr>
          <p:cNvSpPr txBox="1"/>
          <p:nvPr/>
        </p:nvSpPr>
        <p:spPr>
          <a:xfrm>
            <a:off x="3611880" y="5557539"/>
            <a:ext cx="130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value = </a:t>
            </a:r>
            <a:r>
              <a:rPr lang="en-US" sz="2400" b="1" dirty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025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8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282585"/>
                <a:ext cx="10237824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dirty="0"/>
                  <a:t>Worst case runtime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𝒎𝒏𝑪</m:t>
                        </m:r>
                      </m:e>
                    </m:d>
                  </m:oMath>
                </a14:m>
                <a:r>
                  <a:rPr lang="en-US" altLang="en-US" b="0" dirty="0"/>
                  <a:t> with integer capacities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time per iteration.</a:t>
                </a:r>
              </a:p>
              <a:p>
                <a:pPr lvl="1"/>
                <a:r>
                  <a:rPr lang="en-US" altLang="en-US" dirty="0"/>
                  <a:t>At most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𝒏𝑪</m:t>
                    </m:r>
                  </m:oMath>
                </a14:m>
                <a:r>
                  <a:rPr lang="en-US" altLang="en-US" dirty="0"/>
                  <a:t> iterations.</a:t>
                </a:r>
              </a:p>
              <a:p>
                <a:pPr lvl="1"/>
                <a:r>
                  <a:rPr lang="en-US" altLang="en-US" dirty="0"/>
                  <a:t>This is “pseudo-polynomial” running time.</a:t>
                </a:r>
              </a:p>
              <a:p>
                <a:pPr eaLnBrk="1" hangingPunct="1"/>
                <a:endParaRPr lang="en-US" altLang="en-US" sz="600" dirty="0"/>
              </a:p>
              <a:p>
                <a:pPr eaLnBrk="1" hangingPunct="1"/>
                <a:r>
                  <a:rPr lang="en-US" altLang="en-US" dirty="0"/>
                  <a:t>May take exponential time, even with integer capacities:</a:t>
                </a:r>
              </a:p>
            </p:txBody>
          </p:sp>
        </mc:Choice>
        <mc:Fallback>
          <p:sp>
            <p:nvSpPr>
              <p:cNvPr id="368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282585"/>
                <a:ext cx="10237824" cy="5200045"/>
              </a:xfrm>
              <a:blipFill>
                <a:blip r:embed="rId3"/>
                <a:stretch>
                  <a:fillRect l="-1190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20">
            <a:extLst>
              <a:ext uri="{FF2B5EF4-FFF2-40B4-BE49-F238E27FC236}">
                <a16:creationId xmlns:a16="http://schemas.microsoft.com/office/drawing/2014/main" id="{9C27428B-0C0F-430C-B8E6-7E38D0CEA8AC}"/>
              </a:ext>
            </a:extLst>
          </p:cNvPr>
          <p:cNvSpPr>
            <a:spLocks/>
          </p:cNvSpPr>
          <p:nvPr/>
        </p:nvSpPr>
        <p:spPr bwMode="auto">
          <a:xfrm>
            <a:off x="4849918" y="4829411"/>
            <a:ext cx="2555875" cy="595313"/>
          </a:xfrm>
          <a:custGeom>
            <a:avLst/>
            <a:gdLst>
              <a:gd name="T0" fmla="*/ 0 w 1610"/>
              <a:gd name="T1" fmla="*/ 160 h 375"/>
              <a:gd name="T2" fmla="*/ 533 w 1610"/>
              <a:gd name="T3" fmla="*/ 31 h 375"/>
              <a:gd name="T4" fmla="*/ 926 w 1610"/>
              <a:gd name="T5" fmla="*/ 347 h 375"/>
              <a:gd name="T6" fmla="*/ 1503 w 1610"/>
              <a:gd name="T7" fmla="*/ 200 h 375"/>
              <a:gd name="T8" fmla="*/ 1570 w 1610"/>
              <a:gd name="T9" fmla="*/ 172 h 3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0" h="375">
                <a:moveTo>
                  <a:pt x="0" y="160"/>
                </a:moveTo>
                <a:cubicBezTo>
                  <a:pt x="89" y="139"/>
                  <a:pt x="379" y="0"/>
                  <a:pt x="533" y="31"/>
                </a:cubicBezTo>
                <a:cubicBezTo>
                  <a:pt x="687" y="62"/>
                  <a:pt x="764" y="319"/>
                  <a:pt x="926" y="347"/>
                </a:cubicBezTo>
                <a:cubicBezTo>
                  <a:pt x="1088" y="375"/>
                  <a:pt x="1396" y="229"/>
                  <a:pt x="1503" y="200"/>
                </a:cubicBezTo>
                <a:cubicBezTo>
                  <a:pt x="1610" y="171"/>
                  <a:pt x="1556" y="178"/>
                  <a:pt x="1570" y="172"/>
                </a:cubicBezTo>
              </a:path>
            </a:pathLst>
          </a:cu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4AA8A9-D8D8-48A7-ABDD-62111F43ED4A}"/>
              </a:ext>
            </a:extLst>
          </p:cNvPr>
          <p:cNvGrpSpPr/>
          <p:nvPr/>
        </p:nvGrpSpPr>
        <p:grpSpPr>
          <a:xfrm>
            <a:off x="4405784" y="4444501"/>
            <a:ext cx="3276600" cy="1465241"/>
            <a:chOff x="4405784" y="4444501"/>
            <a:chExt cx="3276600" cy="146524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48550CA-854B-4463-A0B0-152CC69D88A8}"/>
                </a:ext>
              </a:extLst>
            </p:cNvPr>
            <p:cNvSpPr/>
            <p:nvPr/>
          </p:nvSpPr>
          <p:spPr bwMode="auto">
            <a:xfrm>
              <a:off x="6244903" y="4554588"/>
              <a:ext cx="1137684" cy="349669"/>
            </a:xfrm>
            <a:custGeom>
              <a:avLst/>
              <a:gdLst>
                <a:gd name="connsiteX0" fmla="*/ 1137684 w 1137684"/>
                <a:gd name="connsiteY0" fmla="*/ 349669 h 349669"/>
                <a:gd name="connsiteX1" fmla="*/ 701749 w 1137684"/>
                <a:gd name="connsiteY1" fmla="*/ 30693 h 349669"/>
                <a:gd name="connsiteX2" fmla="*/ 0 w 1137684"/>
                <a:gd name="connsiteY2" fmla="*/ 30693 h 34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7684" h="349669">
                  <a:moveTo>
                    <a:pt x="1137684" y="349669"/>
                  </a:moveTo>
                  <a:cubicBezTo>
                    <a:pt x="1014523" y="216762"/>
                    <a:pt x="891363" y="83856"/>
                    <a:pt x="701749" y="30693"/>
                  </a:cubicBezTo>
                  <a:cubicBezTo>
                    <a:pt x="512135" y="-22470"/>
                    <a:pt x="256067" y="4111"/>
                    <a:pt x="0" y="30693"/>
                  </a:cubicBezTo>
                </a:path>
              </a:pathLst>
            </a:custGeom>
            <a:noFill/>
            <a:ln w="12700" cap="flat" cmpd="sng">
              <a:solidFill>
                <a:srgbClr val="69508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FE9B55A2-115E-4D27-97DB-3FBEA1E3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784" y="48939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27" name="Line 6">
              <a:extLst>
                <a:ext uri="{FF2B5EF4-FFF2-40B4-BE49-F238E27FC236}">
                  <a16:creationId xmlns:a16="http://schemas.microsoft.com/office/drawing/2014/main" id="{483BFF57-5175-4431-AED7-1A9005F2A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6784" y="4741556"/>
              <a:ext cx="1066800" cy="352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7">
              <a:extLst>
                <a:ext uri="{FF2B5EF4-FFF2-40B4-BE49-F238E27FC236}">
                  <a16:creationId xmlns:a16="http://schemas.microsoft.com/office/drawing/2014/main" id="{BBB53D32-5280-4D79-B334-3446DA470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897" y="4685872"/>
              <a:ext cx="3111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c</a:t>
              </a:r>
            </a:p>
          </p:txBody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4DDC0B09-E376-4E25-93B0-ED9CF1251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3584" y="45129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D894FB12-ADA6-423E-BCE5-3403327E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384" y="48939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t</a:t>
              </a:r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B385E51A-3C1C-4009-A231-8C4FB6B4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3584" y="53511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sp>
          <p:nvSpPr>
            <p:cNvPr id="32" name="Line 11">
              <a:extLst>
                <a:ext uri="{FF2B5EF4-FFF2-40B4-BE49-F238E27FC236}">
                  <a16:creationId xmlns:a16="http://schemas.microsoft.com/office/drawing/2014/main" id="{2ABC2F6D-058E-43B6-8BE9-75C92C727F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4584" y="5122556"/>
              <a:ext cx="1066800" cy="352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2">
              <a:extLst>
                <a:ext uri="{FF2B5EF4-FFF2-40B4-BE49-F238E27FC236}">
                  <a16:creationId xmlns:a16="http://schemas.microsoft.com/office/drawing/2014/main" id="{D7F7ABF6-BA82-4144-8492-BE7E7266D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4584" y="4712981"/>
              <a:ext cx="106680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3">
              <a:extLst>
                <a:ext uri="{FF2B5EF4-FFF2-40B4-BE49-F238E27FC236}">
                  <a16:creationId xmlns:a16="http://schemas.microsoft.com/office/drawing/2014/main" id="{AF089311-13B7-433D-9958-7F2CA0D88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6784" y="5198756"/>
              <a:ext cx="106680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4">
              <a:extLst>
                <a:ext uri="{FF2B5EF4-FFF2-40B4-BE49-F238E27FC236}">
                  <a16:creationId xmlns:a16="http://schemas.microsoft.com/office/drawing/2014/main" id="{DA5949BF-04D3-42DC-97A5-6D3805B68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000" y="4601649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c-1</a:t>
              </a:r>
            </a:p>
          </p:txBody>
        </p:sp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9F3C8408-8F57-43DD-85D9-9E638C1F4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1691" y="5137902"/>
              <a:ext cx="3111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c</a:t>
              </a:r>
            </a:p>
          </p:txBody>
        </p:sp>
        <p:sp>
          <p:nvSpPr>
            <p:cNvPr id="37" name="Text Box 16">
              <a:extLst>
                <a:ext uri="{FF2B5EF4-FFF2-40B4-BE49-F238E27FC236}">
                  <a16:creationId xmlns:a16="http://schemas.microsoft.com/office/drawing/2014/main" id="{6E6C7A0E-8877-47E0-8B67-8E845BBC7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2184" y="4893956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97936551-B6D2-4057-88FA-0645F14AB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997" y="5152718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c-1</a:t>
              </a:r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id="{B60817A9-D695-43D2-84E0-309ED4C5D3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05984" y="4893956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1833B63-6872-4584-B9B4-060EF702D9E0}"/>
                </a:ext>
              </a:extLst>
            </p:cNvPr>
            <p:cNvSpPr/>
            <p:nvPr/>
          </p:nvSpPr>
          <p:spPr bwMode="auto">
            <a:xfrm rot="10800000">
              <a:off x="4709654" y="5297578"/>
              <a:ext cx="1137684" cy="349669"/>
            </a:xfrm>
            <a:custGeom>
              <a:avLst/>
              <a:gdLst>
                <a:gd name="connsiteX0" fmla="*/ 1137684 w 1137684"/>
                <a:gd name="connsiteY0" fmla="*/ 349669 h 349669"/>
                <a:gd name="connsiteX1" fmla="*/ 701749 w 1137684"/>
                <a:gd name="connsiteY1" fmla="*/ 30693 h 349669"/>
                <a:gd name="connsiteX2" fmla="*/ 0 w 1137684"/>
                <a:gd name="connsiteY2" fmla="*/ 30693 h 34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7684" h="349669">
                  <a:moveTo>
                    <a:pt x="1137684" y="349669"/>
                  </a:moveTo>
                  <a:cubicBezTo>
                    <a:pt x="1014523" y="216762"/>
                    <a:pt x="891363" y="83856"/>
                    <a:pt x="701749" y="30693"/>
                  </a:cubicBezTo>
                  <a:cubicBezTo>
                    <a:pt x="512135" y="-22470"/>
                    <a:pt x="256067" y="4111"/>
                    <a:pt x="0" y="30693"/>
                  </a:cubicBezTo>
                </a:path>
              </a:pathLst>
            </a:custGeom>
            <a:noFill/>
            <a:ln w="12700" cap="flat" cmpd="sng">
              <a:solidFill>
                <a:srgbClr val="695082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 Box 7">
              <a:extLst>
                <a:ext uri="{FF2B5EF4-FFF2-40B4-BE49-F238E27FC236}">
                  <a16:creationId xmlns:a16="http://schemas.microsoft.com/office/drawing/2014/main" id="{1E08D2E4-46B3-44FD-B3EB-1FA3F8A59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3554" y="4444501"/>
              <a:ext cx="32733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50" name="Text Box 7">
              <a:extLst>
                <a:ext uri="{FF2B5EF4-FFF2-40B4-BE49-F238E27FC236}">
                  <a16:creationId xmlns:a16="http://schemas.microsoft.com/office/drawing/2014/main" id="{80851B7E-64FE-4D87-BF9D-DC5D5B75E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9143" y="5509632"/>
              <a:ext cx="32733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</p:grpSp>
      <p:sp>
        <p:nvSpPr>
          <p:cNvPr id="36885" name="Freeform 19"/>
          <p:cNvSpPr>
            <a:spLocks/>
          </p:cNvSpPr>
          <p:nvPr/>
        </p:nvSpPr>
        <p:spPr bwMode="auto">
          <a:xfrm>
            <a:off x="1304622" y="4755620"/>
            <a:ext cx="2568575" cy="631825"/>
          </a:xfrm>
          <a:custGeom>
            <a:avLst/>
            <a:gdLst>
              <a:gd name="T0" fmla="*/ 0 w 1618"/>
              <a:gd name="T1" fmla="*/ 276 h 398"/>
              <a:gd name="T2" fmla="*/ 627 w 1618"/>
              <a:gd name="T3" fmla="*/ 358 h 398"/>
              <a:gd name="T4" fmla="*/ 963 w 1618"/>
              <a:gd name="T5" fmla="*/ 38 h 398"/>
              <a:gd name="T6" fmla="*/ 1495 w 1618"/>
              <a:gd name="T7" fmla="*/ 128 h 398"/>
              <a:gd name="T8" fmla="*/ 1618 w 1618"/>
              <a:gd name="T9" fmla="*/ 156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8" h="398">
                <a:moveTo>
                  <a:pt x="0" y="276"/>
                </a:moveTo>
                <a:cubicBezTo>
                  <a:pt x="104" y="290"/>
                  <a:pt x="467" y="398"/>
                  <a:pt x="627" y="358"/>
                </a:cubicBezTo>
                <a:cubicBezTo>
                  <a:pt x="787" y="318"/>
                  <a:pt x="818" y="76"/>
                  <a:pt x="963" y="38"/>
                </a:cubicBezTo>
                <a:cubicBezTo>
                  <a:pt x="1108" y="0"/>
                  <a:pt x="1386" y="108"/>
                  <a:pt x="1495" y="128"/>
                </a:cubicBezTo>
                <a:cubicBezTo>
                  <a:pt x="1604" y="148"/>
                  <a:pt x="1593" y="150"/>
                  <a:pt x="1618" y="156"/>
                </a:cubicBezTo>
              </a:path>
            </a:pathLst>
          </a:cu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36FEDF-D23C-4D69-A913-2F16A63C039C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Ford-Fulkerson Efficiency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BB66AB-615D-4CFF-8536-0E5B578733C9}"/>
              </a:ext>
            </a:extLst>
          </p:cNvPr>
          <p:cNvGrpSpPr/>
          <p:nvPr/>
        </p:nvGrpSpPr>
        <p:grpSpPr>
          <a:xfrm>
            <a:off x="936386" y="4516191"/>
            <a:ext cx="3276600" cy="1219200"/>
            <a:chOff x="936386" y="4516191"/>
            <a:chExt cx="3276600" cy="1219200"/>
          </a:xfrm>
        </p:grpSpPr>
        <p:sp>
          <p:nvSpPr>
            <p:cNvPr id="36871" name="Oval 5"/>
            <p:cNvSpPr>
              <a:spLocks noChangeArrowheads="1"/>
            </p:cNvSpPr>
            <p:nvPr/>
          </p:nvSpPr>
          <p:spPr bwMode="auto">
            <a:xfrm>
              <a:off x="936386" y="4897191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36872" name="Line 6"/>
            <p:cNvSpPr>
              <a:spLocks noChangeShapeType="1"/>
            </p:cNvSpPr>
            <p:nvPr/>
          </p:nvSpPr>
          <p:spPr bwMode="auto">
            <a:xfrm flipV="1">
              <a:off x="1317386" y="4744791"/>
              <a:ext cx="1066800" cy="352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Text Box 7"/>
            <p:cNvSpPr txBox="1">
              <a:spLocks noChangeArrowheads="1"/>
            </p:cNvSpPr>
            <p:nvPr/>
          </p:nvSpPr>
          <p:spPr bwMode="auto">
            <a:xfrm>
              <a:off x="1659875" y="4698589"/>
              <a:ext cx="3111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c</a:t>
              </a:r>
            </a:p>
          </p:txBody>
        </p:sp>
        <p:sp>
          <p:nvSpPr>
            <p:cNvPr id="36874" name="Oval 8"/>
            <p:cNvSpPr>
              <a:spLocks noChangeArrowheads="1"/>
            </p:cNvSpPr>
            <p:nvPr/>
          </p:nvSpPr>
          <p:spPr bwMode="auto">
            <a:xfrm>
              <a:off x="2384186" y="4516191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  <p:sp>
          <p:nvSpPr>
            <p:cNvPr id="36875" name="Oval 9"/>
            <p:cNvSpPr>
              <a:spLocks noChangeArrowheads="1"/>
            </p:cNvSpPr>
            <p:nvPr/>
          </p:nvSpPr>
          <p:spPr bwMode="auto">
            <a:xfrm>
              <a:off x="3831986" y="4897191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t</a:t>
              </a:r>
            </a:p>
          </p:txBody>
        </p:sp>
        <p:sp>
          <p:nvSpPr>
            <p:cNvPr id="36876" name="Oval 10"/>
            <p:cNvSpPr>
              <a:spLocks noChangeArrowheads="1"/>
            </p:cNvSpPr>
            <p:nvPr/>
          </p:nvSpPr>
          <p:spPr bwMode="auto">
            <a:xfrm>
              <a:off x="2384186" y="5354391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sp>
          <p:nvSpPr>
            <p:cNvPr id="36877" name="Line 11"/>
            <p:cNvSpPr>
              <a:spLocks noChangeShapeType="1"/>
            </p:cNvSpPr>
            <p:nvPr/>
          </p:nvSpPr>
          <p:spPr bwMode="auto">
            <a:xfrm flipV="1">
              <a:off x="2765186" y="5125791"/>
              <a:ext cx="1066800" cy="352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Line 12"/>
            <p:cNvSpPr>
              <a:spLocks noChangeShapeType="1"/>
            </p:cNvSpPr>
            <p:nvPr/>
          </p:nvSpPr>
          <p:spPr bwMode="auto">
            <a:xfrm>
              <a:off x="2765186" y="4716216"/>
              <a:ext cx="106680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Line 13"/>
            <p:cNvSpPr>
              <a:spLocks noChangeShapeType="1"/>
            </p:cNvSpPr>
            <p:nvPr/>
          </p:nvSpPr>
          <p:spPr bwMode="auto">
            <a:xfrm>
              <a:off x="1317386" y="5201991"/>
              <a:ext cx="106680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Text Box 14"/>
            <p:cNvSpPr txBox="1">
              <a:spLocks noChangeArrowheads="1"/>
            </p:cNvSpPr>
            <p:nvPr/>
          </p:nvSpPr>
          <p:spPr bwMode="auto">
            <a:xfrm>
              <a:off x="3156640" y="4626736"/>
              <a:ext cx="3111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c</a:t>
              </a:r>
            </a:p>
          </p:txBody>
        </p:sp>
        <p:sp>
          <p:nvSpPr>
            <p:cNvPr id="36881" name="Text Box 15"/>
            <p:cNvSpPr txBox="1">
              <a:spLocks noChangeArrowheads="1"/>
            </p:cNvSpPr>
            <p:nvPr/>
          </p:nvSpPr>
          <p:spPr bwMode="auto">
            <a:xfrm>
              <a:off x="3156640" y="5113091"/>
              <a:ext cx="3111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c</a:t>
              </a:r>
            </a:p>
          </p:txBody>
        </p:sp>
        <p:sp>
          <p:nvSpPr>
            <p:cNvPr id="36882" name="Text Box 16"/>
            <p:cNvSpPr txBox="1">
              <a:spLocks noChangeArrowheads="1"/>
            </p:cNvSpPr>
            <p:nvPr/>
          </p:nvSpPr>
          <p:spPr bwMode="auto">
            <a:xfrm>
              <a:off x="2612786" y="4897191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1</a:t>
              </a:r>
            </a:p>
          </p:txBody>
        </p:sp>
        <p:sp>
          <p:nvSpPr>
            <p:cNvPr id="36883" name="Text Box 17"/>
            <p:cNvSpPr txBox="1">
              <a:spLocks noChangeArrowheads="1"/>
            </p:cNvSpPr>
            <p:nvPr/>
          </p:nvSpPr>
          <p:spPr bwMode="auto">
            <a:xfrm>
              <a:off x="1659875" y="5132141"/>
              <a:ext cx="3111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c</a:t>
              </a:r>
            </a:p>
          </p:txBody>
        </p:sp>
        <p:sp>
          <p:nvSpPr>
            <p:cNvPr id="36884" name="Line 18"/>
            <p:cNvSpPr>
              <a:spLocks noChangeShapeType="1"/>
            </p:cNvSpPr>
            <p:nvPr/>
          </p:nvSpPr>
          <p:spPr bwMode="auto">
            <a:xfrm flipV="1">
              <a:off x="2536586" y="4897191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870" name="Rectangle 21"/>
              <p:cNvSpPr>
                <a:spLocks noChangeArrowheads="1"/>
              </p:cNvSpPr>
              <p:nvPr/>
            </p:nvSpPr>
            <p:spPr bwMode="auto">
              <a:xfrm>
                <a:off x="980801" y="4044391"/>
                <a:ext cx="159832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dirty="0"/>
                      <m:t>c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altLang="en-US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altLang="en-US" dirty="0"/>
                  <a:t>, say</a:t>
                </a:r>
              </a:p>
            </p:txBody>
          </p:sp>
        </mc:Choice>
        <mc:Fallback xmlns="">
          <p:sp>
            <p:nvSpPr>
              <p:cNvPr id="36870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801" y="4044391"/>
                <a:ext cx="1598323" cy="400110"/>
              </a:xfrm>
              <a:prstGeom prst="rect">
                <a:avLst/>
              </a:prstGeom>
              <a:blipFill>
                <a:blip r:embed="rId4"/>
                <a:stretch>
                  <a:fillRect t="-6061" r="-2672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4745EF-57F0-4CAF-B004-74BC3B4E054E}"/>
                  </a:ext>
                </a:extLst>
              </p:cNvPr>
              <p:cNvSpPr txBox="1"/>
              <p:nvPr/>
            </p:nvSpPr>
            <p:spPr>
              <a:xfrm>
                <a:off x="499962" y="5529016"/>
                <a:ext cx="950838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b="1" i="0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b="1" i="1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4745EF-57F0-4CAF-B004-74BC3B4E0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2" y="5529016"/>
                <a:ext cx="950838" cy="395558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Freeform 19">
            <a:extLst>
              <a:ext uri="{FF2B5EF4-FFF2-40B4-BE49-F238E27FC236}">
                <a16:creationId xmlns:a16="http://schemas.microsoft.com/office/drawing/2014/main" id="{60610F54-C11C-4DCB-A3D4-8C660A4A99DC}"/>
              </a:ext>
            </a:extLst>
          </p:cNvPr>
          <p:cNvSpPr>
            <a:spLocks/>
          </p:cNvSpPr>
          <p:nvPr/>
        </p:nvSpPr>
        <p:spPr bwMode="auto">
          <a:xfrm>
            <a:off x="8106845" y="4774823"/>
            <a:ext cx="2568575" cy="631825"/>
          </a:xfrm>
          <a:custGeom>
            <a:avLst/>
            <a:gdLst>
              <a:gd name="T0" fmla="*/ 0 w 1618"/>
              <a:gd name="T1" fmla="*/ 276 h 398"/>
              <a:gd name="T2" fmla="*/ 627 w 1618"/>
              <a:gd name="T3" fmla="*/ 358 h 398"/>
              <a:gd name="T4" fmla="*/ 963 w 1618"/>
              <a:gd name="T5" fmla="*/ 38 h 398"/>
              <a:gd name="T6" fmla="*/ 1495 w 1618"/>
              <a:gd name="T7" fmla="*/ 128 h 398"/>
              <a:gd name="T8" fmla="*/ 1618 w 1618"/>
              <a:gd name="T9" fmla="*/ 156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8" h="398">
                <a:moveTo>
                  <a:pt x="0" y="276"/>
                </a:moveTo>
                <a:cubicBezTo>
                  <a:pt x="104" y="290"/>
                  <a:pt x="467" y="398"/>
                  <a:pt x="627" y="358"/>
                </a:cubicBezTo>
                <a:cubicBezTo>
                  <a:pt x="787" y="318"/>
                  <a:pt x="818" y="76"/>
                  <a:pt x="963" y="38"/>
                </a:cubicBezTo>
                <a:cubicBezTo>
                  <a:pt x="1108" y="0"/>
                  <a:pt x="1386" y="108"/>
                  <a:pt x="1495" y="128"/>
                </a:cubicBezTo>
                <a:cubicBezTo>
                  <a:pt x="1604" y="148"/>
                  <a:pt x="1593" y="150"/>
                  <a:pt x="1618" y="156"/>
                </a:cubicBezTo>
              </a:path>
            </a:pathLst>
          </a:cu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C12E16-99AB-4517-96CB-7B49382D7C5F}"/>
              </a:ext>
            </a:extLst>
          </p:cNvPr>
          <p:cNvGrpSpPr/>
          <p:nvPr/>
        </p:nvGrpSpPr>
        <p:grpSpPr>
          <a:xfrm>
            <a:off x="7853827" y="4327672"/>
            <a:ext cx="3276600" cy="1582070"/>
            <a:chOff x="7853827" y="4327672"/>
            <a:chExt cx="3276600" cy="1582070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9D753F5-2CBC-499E-B7C5-964D71B20414}"/>
                </a:ext>
              </a:extLst>
            </p:cNvPr>
            <p:cNvSpPr/>
            <p:nvPr/>
          </p:nvSpPr>
          <p:spPr bwMode="auto">
            <a:xfrm>
              <a:off x="9692946" y="4554588"/>
              <a:ext cx="1137684" cy="349669"/>
            </a:xfrm>
            <a:custGeom>
              <a:avLst/>
              <a:gdLst>
                <a:gd name="connsiteX0" fmla="*/ 1137684 w 1137684"/>
                <a:gd name="connsiteY0" fmla="*/ 349669 h 349669"/>
                <a:gd name="connsiteX1" fmla="*/ 701749 w 1137684"/>
                <a:gd name="connsiteY1" fmla="*/ 30693 h 349669"/>
                <a:gd name="connsiteX2" fmla="*/ 0 w 1137684"/>
                <a:gd name="connsiteY2" fmla="*/ 30693 h 34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7684" h="349669">
                  <a:moveTo>
                    <a:pt x="1137684" y="349669"/>
                  </a:moveTo>
                  <a:cubicBezTo>
                    <a:pt x="1014523" y="216762"/>
                    <a:pt x="891363" y="83856"/>
                    <a:pt x="701749" y="30693"/>
                  </a:cubicBezTo>
                  <a:cubicBezTo>
                    <a:pt x="512135" y="-22470"/>
                    <a:pt x="256067" y="4111"/>
                    <a:pt x="0" y="30693"/>
                  </a:cubicBezTo>
                </a:path>
              </a:pathLst>
            </a:custGeom>
            <a:noFill/>
            <a:ln w="12700" cap="flat" cmpd="sng">
              <a:solidFill>
                <a:srgbClr val="69508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5">
              <a:extLst>
                <a:ext uri="{FF2B5EF4-FFF2-40B4-BE49-F238E27FC236}">
                  <a16:creationId xmlns:a16="http://schemas.microsoft.com/office/drawing/2014/main" id="{4C80F6B4-3BB8-491E-AF16-0DCCDC4F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827" y="48939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94" name="Line 6">
              <a:extLst>
                <a:ext uri="{FF2B5EF4-FFF2-40B4-BE49-F238E27FC236}">
                  <a16:creationId xmlns:a16="http://schemas.microsoft.com/office/drawing/2014/main" id="{25948130-733F-40E5-9D69-501BCC64B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34827" y="4741556"/>
              <a:ext cx="1066800" cy="352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Text Box 7">
              <a:extLst>
                <a:ext uri="{FF2B5EF4-FFF2-40B4-BE49-F238E27FC236}">
                  <a16:creationId xmlns:a16="http://schemas.microsoft.com/office/drawing/2014/main" id="{EDA5D0A4-048F-4264-98FE-01C7EC6E3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0586" y="4695518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c-1</a:t>
              </a:r>
            </a:p>
          </p:txBody>
        </p:sp>
        <p:sp>
          <p:nvSpPr>
            <p:cNvPr id="96" name="Oval 8">
              <a:extLst>
                <a:ext uri="{FF2B5EF4-FFF2-40B4-BE49-F238E27FC236}">
                  <a16:creationId xmlns:a16="http://schemas.microsoft.com/office/drawing/2014/main" id="{8568F7C7-16CA-4A4E-9F6B-8098BC478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1627" y="45129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a</a:t>
              </a:r>
            </a:p>
          </p:txBody>
        </p:sp>
        <p:sp>
          <p:nvSpPr>
            <p:cNvPr id="97" name="Oval 9">
              <a:extLst>
                <a:ext uri="{FF2B5EF4-FFF2-40B4-BE49-F238E27FC236}">
                  <a16:creationId xmlns:a16="http://schemas.microsoft.com/office/drawing/2014/main" id="{E847DEDE-BC9B-42C1-926D-2D286FABE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9427" y="48939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t</a:t>
              </a:r>
            </a:p>
          </p:txBody>
        </p:sp>
        <p:sp>
          <p:nvSpPr>
            <p:cNvPr id="98" name="Oval 10">
              <a:extLst>
                <a:ext uri="{FF2B5EF4-FFF2-40B4-BE49-F238E27FC236}">
                  <a16:creationId xmlns:a16="http://schemas.microsoft.com/office/drawing/2014/main" id="{6FA068D2-64FA-42BF-941F-A643FD72F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1627" y="53511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b</a:t>
              </a:r>
            </a:p>
          </p:txBody>
        </p:sp>
        <p:sp>
          <p:nvSpPr>
            <p:cNvPr id="99" name="Line 11">
              <a:extLst>
                <a:ext uri="{FF2B5EF4-FFF2-40B4-BE49-F238E27FC236}">
                  <a16:creationId xmlns:a16="http://schemas.microsoft.com/office/drawing/2014/main" id="{0011F5E6-AC42-4D19-8FAE-61CE59E02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82627" y="5122556"/>
              <a:ext cx="1066800" cy="352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2">
              <a:extLst>
                <a:ext uri="{FF2B5EF4-FFF2-40B4-BE49-F238E27FC236}">
                  <a16:creationId xmlns:a16="http://schemas.microsoft.com/office/drawing/2014/main" id="{6D23B43C-1125-4BA2-B496-62A2412D5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2627" y="4712981"/>
              <a:ext cx="106680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3">
              <a:extLst>
                <a:ext uri="{FF2B5EF4-FFF2-40B4-BE49-F238E27FC236}">
                  <a16:creationId xmlns:a16="http://schemas.microsoft.com/office/drawing/2014/main" id="{00684F1E-0706-4BEB-B14C-9FFD69FCE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4827" y="5198756"/>
              <a:ext cx="106680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Text Box 14">
              <a:extLst>
                <a:ext uri="{FF2B5EF4-FFF2-40B4-BE49-F238E27FC236}">
                  <a16:creationId xmlns:a16="http://schemas.microsoft.com/office/drawing/2014/main" id="{349E63CB-7660-4082-836E-52F5C2BD6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5043" y="4601649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c-1</a:t>
              </a:r>
            </a:p>
          </p:txBody>
        </p:sp>
        <p:sp>
          <p:nvSpPr>
            <p:cNvPr id="103" name="Text Box 15">
              <a:extLst>
                <a:ext uri="{FF2B5EF4-FFF2-40B4-BE49-F238E27FC236}">
                  <a16:creationId xmlns:a16="http://schemas.microsoft.com/office/drawing/2014/main" id="{0E33D7CC-C28A-40B4-87C9-A1D986ADD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0430" y="5119976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c-1</a:t>
              </a:r>
            </a:p>
          </p:txBody>
        </p:sp>
        <p:sp>
          <p:nvSpPr>
            <p:cNvPr id="104" name="Text Box 16">
              <a:extLst>
                <a:ext uri="{FF2B5EF4-FFF2-40B4-BE49-F238E27FC236}">
                  <a16:creationId xmlns:a16="http://schemas.microsoft.com/office/drawing/2014/main" id="{519B5924-9020-45A4-BA15-F4E869109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0227" y="4893956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/>
                <a:t>1</a:t>
              </a:r>
            </a:p>
          </p:txBody>
        </p:sp>
        <p:sp>
          <p:nvSpPr>
            <p:cNvPr id="105" name="Text Box 17">
              <a:extLst>
                <a:ext uri="{FF2B5EF4-FFF2-40B4-BE49-F238E27FC236}">
                  <a16:creationId xmlns:a16="http://schemas.microsoft.com/office/drawing/2014/main" id="{539BBED5-4144-4DBB-B34A-C781BF6C0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2040" y="5152718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c-1</a:t>
              </a:r>
            </a:p>
          </p:txBody>
        </p:sp>
        <p:sp>
          <p:nvSpPr>
            <p:cNvPr id="106" name="Line 18">
              <a:extLst>
                <a:ext uri="{FF2B5EF4-FFF2-40B4-BE49-F238E27FC236}">
                  <a16:creationId xmlns:a16="http://schemas.microsoft.com/office/drawing/2014/main" id="{02E01ABE-DACC-4E6E-89D6-7EB533F7ED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54027" y="4893956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73BB082-BF7D-4565-BB79-8E23D830A806}"/>
                </a:ext>
              </a:extLst>
            </p:cNvPr>
            <p:cNvSpPr/>
            <p:nvPr/>
          </p:nvSpPr>
          <p:spPr bwMode="auto">
            <a:xfrm rot="10800000">
              <a:off x="8157697" y="5297578"/>
              <a:ext cx="1137684" cy="349669"/>
            </a:xfrm>
            <a:custGeom>
              <a:avLst/>
              <a:gdLst>
                <a:gd name="connsiteX0" fmla="*/ 1137684 w 1137684"/>
                <a:gd name="connsiteY0" fmla="*/ 349669 h 349669"/>
                <a:gd name="connsiteX1" fmla="*/ 701749 w 1137684"/>
                <a:gd name="connsiteY1" fmla="*/ 30693 h 349669"/>
                <a:gd name="connsiteX2" fmla="*/ 0 w 1137684"/>
                <a:gd name="connsiteY2" fmla="*/ 30693 h 34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7684" h="349669">
                  <a:moveTo>
                    <a:pt x="1137684" y="349669"/>
                  </a:moveTo>
                  <a:cubicBezTo>
                    <a:pt x="1014523" y="216762"/>
                    <a:pt x="891363" y="83856"/>
                    <a:pt x="701749" y="30693"/>
                  </a:cubicBezTo>
                  <a:cubicBezTo>
                    <a:pt x="512135" y="-22470"/>
                    <a:pt x="256067" y="4111"/>
                    <a:pt x="0" y="30693"/>
                  </a:cubicBezTo>
                </a:path>
              </a:pathLst>
            </a:custGeom>
            <a:noFill/>
            <a:ln w="12700" cap="flat" cmpd="sng">
              <a:solidFill>
                <a:srgbClr val="695082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 Box 7">
              <a:extLst>
                <a:ext uri="{FF2B5EF4-FFF2-40B4-BE49-F238E27FC236}">
                  <a16:creationId xmlns:a16="http://schemas.microsoft.com/office/drawing/2014/main" id="{0F122E98-228B-4A19-872E-509A8E903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1597" y="4444501"/>
              <a:ext cx="32733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109" name="Text Box 7">
              <a:extLst>
                <a:ext uri="{FF2B5EF4-FFF2-40B4-BE49-F238E27FC236}">
                  <a16:creationId xmlns:a16="http://schemas.microsoft.com/office/drawing/2014/main" id="{CF45C879-124B-4A4F-91F0-317831402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7186" y="5509632"/>
              <a:ext cx="32733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DCF8A7B-4111-48AC-B495-C5CD12BF1A41}"/>
                </a:ext>
              </a:extLst>
            </p:cNvPr>
            <p:cNvSpPr/>
            <p:nvPr/>
          </p:nvSpPr>
          <p:spPr bwMode="auto">
            <a:xfrm flipV="1">
              <a:off x="9685750" y="5274467"/>
              <a:ext cx="1137684" cy="349669"/>
            </a:xfrm>
            <a:custGeom>
              <a:avLst/>
              <a:gdLst>
                <a:gd name="connsiteX0" fmla="*/ 1137684 w 1137684"/>
                <a:gd name="connsiteY0" fmla="*/ 349669 h 349669"/>
                <a:gd name="connsiteX1" fmla="*/ 701749 w 1137684"/>
                <a:gd name="connsiteY1" fmla="*/ 30693 h 349669"/>
                <a:gd name="connsiteX2" fmla="*/ 0 w 1137684"/>
                <a:gd name="connsiteY2" fmla="*/ 30693 h 34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7684" h="349669">
                  <a:moveTo>
                    <a:pt x="1137684" y="349669"/>
                  </a:moveTo>
                  <a:cubicBezTo>
                    <a:pt x="1014523" y="216762"/>
                    <a:pt x="891363" y="83856"/>
                    <a:pt x="701749" y="30693"/>
                  </a:cubicBezTo>
                  <a:cubicBezTo>
                    <a:pt x="512135" y="-22470"/>
                    <a:pt x="256067" y="4111"/>
                    <a:pt x="0" y="30693"/>
                  </a:cubicBezTo>
                </a:path>
              </a:pathLst>
            </a:custGeom>
            <a:noFill/>
            <a:ln w="12700" cap="flat" cmpd="sng">
              <a:solidFill>
                <a:srgbClr val="69508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 Box 7">
              <a:extLst>
                <a:ext uri="{FF2B5EF4-FFF2-40B4-BE49-F238E27FC236}">
                  <a16:creationId xmlns:a16="http://schemas.microsoft.com/office/drawing/2014/main" id="{102F71A9-05FE-4A4C-80CF-D1DFF8745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8181" y="5346441"/>
              <a:ext cx="32733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72E0D4D-B592-41EC-910E-8769263E99F4}"/>
                </a:ext>
              </a:extLst>
            </p:cNvPr>
            <p:cNvSpPr/>
            <p:nvPr/>
          </p:nvSpPr>
          <p:spPr bwMode="auto">
            <a:xfrm rot="10800000" flipV="1">
              <a:off x="8167061" y="4564124"/>
              <a:ext cx="1137684" cy="349669"/>
            </a:xfrm>
            <a:custGeom>
              <a:avLst/>
              <a:gdLst>
                <a:gd name="connsiteX0" fmla="*/ 1137684 w 1137684"/>
                <a:gd name="connsiteY0" fmla="*/ 349669 h 349669"/>
                <a:gd name="connsiteX1" fmla="*/ 701749 w 1137684"/>
                <a:gd name="connsiteY1" fmla="*/ 30693 h 349669"/>
                <a:gd name="connsiteX2" fmla="*/ 0 w 1137684"/>
                <a:gd name="connsiteY2" fmla="*/ 30693 h 34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7684" h="349669">
                  <a:moveTo>
                    <a:pt x="1137684" y="349669"/>
                  </a:moveTo>
                  <a:cubicBezTo>
                    <a:pt x="1014523" y="216762"/>
                    <a:pt x="891363" y="83856"/>
                    <a:pt x="701749" y="30693"/>
                  </a:cubicBezTo>
                  <a:cubicBezTo>
                    <a:pt x="512135" y="-22470"/>
                    <a:pt x="256067" y="4111"/>
                    <a:pt x="0" y="30693"/>
                  </a:cubicBezTo>
                </a:path>
              </a:pathLst>
            </a:custGeom>
            <a:noFill/>
            <a:ln w="12700" cap="flat" cmpd="sng">
              <a:solidFill>
                <a:srgbClr val="695082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 Box 7">
              <a:extLst>
                <a:ext uri="{FF2B5EF4-FFF2-40B4-BE49-F238E27FC236}">
                  <a16:creationId xmlns:a16="http://schemas.microsoft.com/office/drawing/2014/main" id="{B74DFD9B-F0FA-4DF1-8009-EE60CBA01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1730" y="4327672"/>
              <a:ext cx="32733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AA8E0A4-E691-4282-B6F4-EEF03E3A1384}"/>
              </a:ext>
            </a:extLst>
          </p:cNvPr>
          <p:cNvSpPr txBox="1"/>
          <p:nvPr/>
        </p:nvSpPr>
        <p:spPr>
          <a:xfrm>
            <a:off x="11312674" y="4829166"/>
            <a:ext cx="64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4462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6885" grpId="0" animBg="1"/>
      <p:bldP spid="112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>
            <a:extLst>
              <a:ext uri="{FF2B5EF4-FFF2-40B4-BE49-F238E27FC236}">
                <a16:creationId xmlns:a16="http://schemas.microsoft.com/office/drawing/2014/main" id="{19AFD080-0AB8-40F7-8042-036C0DBC7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Polynomial-Time Variant of Ford-Fulkerson</a:t>
            </a:r>
          </a:p>
        </p:txBody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318EDAC3-1A5D-4E90-931A-96894F1B71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49" y="1567811"/>
            <a:ext cx="10556801" cy="5200045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altLang="en-US" sz="2400" dirty="0"/>
              <a:t>Use care when selecting augmenting paths.</a:t>
            </a:r>
          </a:p>
          <a:p>
            <a:pPr lvl="1">
              <a:spcBef>
                <a:spcPts val="400"/>
              </a:spcBef>
            </a:pPr>
            <a:r>
              <a:rPr lang="en-US" altLang="en-US" sz="2400" dirty="0"/>
              <a:t>Some choices lead to exponential algorithms.</a:t>
            </a:r>
          </a:p>
          <a:p>
            <a:pPr lvl="1">
              <a:spcBef>
                <a:spcPts val="400"/>
              </a:spcBef>
            </a:pPr>
            <a:r>
              <a:rPr lang="en-US" altLang="en-US" sz="2400" dirty="0"/>
              <a:t>Clever choices lead to polynomial algorithms.</a:t>
            </a:r>
          </a:p>
          <a:p>
            <a:pPr lvl="1">
              <a:spcBef>
                <a:spcPts val="400"/>
              </a:spcBef>
            </a:pPr>
            <a:r>
              <a:rPr lang="en-US" altLang="en-US" sz="2400" dirty="0"/>
              <a:t>If capacities are irrational, algorithm not guaranteed to terminate!</a:t>
            </a:r>
          </a:p>
          <a:p>
            <a:pPr>
              <a:spcBef>
                <a:spcPts val="400"/>
              </a:spcBef>
            </a:pPr>
            <a:endParaRPr lang="en-US" altLang="en-US" sz="700" dirty="0"/>
          </a:p>
          <a:p>
            <a:pPr marL="0" indent="0">
              <a:spcBef>
                <a:spcPts val="400"/>
              </a:spcBef>
              <a:buNone/>
            </a:pPr>
            <a:r>
              <a:rPr lang="en-US" altLang="en-US" sz="2400" b="1" dirty="0">
                <a:solidFill>
                  <a:srgbClr val="0066CC"/>
                </a:solidFill>
              </a:rPr>
              <a:t>Goal:</a:t>
            </a:r>
            <a:r>
              <a:rPr lang="en-US" altLang="en-US" sz="2400" dirty="0"/>
              <a:t>  Choose augmenting paths so that:</a:t>
            </a:r>
          </a:p>
          <a:p>
            <a:pPr lvl="1">
              <a:spcBef>
                <a:spcPts val="400"/>
              </a:spcBef>
            </a:pPr>
            <a:r>
              <a:rPr lang="en-US" altLang="en-US" sz="2400" dirty="0"/>
              <a:t>Can find augmenting paths efficiently.</a:t>
            </a:r>
          </a:p>
          <a:p>
            <a:pPr lvl="1">
              <a:spcBef>
                <a:spcPts val="400"/>
              </a:spcBef>
            </a:pPr>
            <a:r>
              <a:rPr lang="en-US" altLang="en-US" sz="2400" dirty="0"/>
              <a:t>Few iterations.</a:t>
            </a:r>
          </a:p>
          <a:p>
            <a:pPr>
              <a:spcBef>
                <a:spcPts val="400"/>
              </a:spcBef>
            </a:pPr>
            <a:endParaRPr lang="en-US" altLang="en-US" sz="100" dirty="0"/>
          </a:p>
          <a:p>
            <a:pPr marL="0" indent="0">
              <a:spcBef>
                <a:spcPts val="400"/>
              </a:spcBef>
              <a:buNone/>
            </a:pPr>
            <a:r>
              <a:rPr lang="en-US" altLang="en-US" sz="2400" dirty="0"/>
              <a:t>Choose augmenting paths with fewest number of edges.  </a:t>
            </a:r>
            <a:r>
              <a:rPr lang="en-US" altLang="en-US" sz="1800" dirty="0">
                <a:solidFill>
                  <a:schemeClr val="hlink"/>
                </a:solidFill>
              </a:rPr>
              <a:t>[Edmonds-Karp 1972 , Dinitz 1970]</a:t>
            </a:r>
            <a:endParaRPr lang="en-US" altLang="en-US" sz="2400" dirty="0">
              <a:solidFill>
                <a:schemeClr val="hlink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altLang="en-US" sz="2000" dirty="0">
                <a:solidFill>
                  <a:srgbClr val="C00000"/>
                </a:solidFill>
              </a:rPr>
              <a:t>Just run BFS to find an augmenting path!</a:t>
            </a:r>
          </a:p>
          <a:p>
            <a:pPr lvl="1">
              <a:spcBef>
                <a:spcPts val="400"/>
              </a:spcBef>
            </a:pPr>
            <a:endParaRPr lang="en-US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95E77-C960-46D5-A5CB-38CF2B49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02BB-9B2E-429E-9F7F-B2093EC55210}" type="slidenum">
              <a:rPr lang="en-US" altLang="en-US"/>
              <a:pPr/>
              <a:t>21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711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Calibri" panose="020F0502020204030204" pitchFamily="34" charset="0"/>
              </a:rPr>
              <a:pPr/>
              <a:t>22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Edmonds-Karp Algorithm (Ford-Fulkerson with BFS)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17477"/>
                <a:ext cx="11182351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Use Breadth First Search as the search algorithm to find an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  <a:p>
                <a:pPr lvl="1"/>
                <a:r>
                  <a:rPr lang="en-US" altLang="en-US" sz="2400" dirty="0"/>
                  <a:t>Using any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shortest</a:t>
                </a:r>
                <a:r>
                  <a:rPr lang="en-US" altLang="en-US" sz="2400" dirty="0"/>
                  <a:t> augmenting path </a:t>
                </a:r>
                <a:br>
                  <a:rPr lang="en-US" altLang="en-US" dirty="0"/>
                </a:br>
                <a:endParaRPr lang="en-US" altLang="en-US" sz="1600" dirty="0"/>
              </a:p>
              <a:p>
                <a:pPr marL="0" indent="0" eaLnBrk="1" hangingPunct="1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Theorem</a:t>
                </a:r>
                <a:r>
                  <a:rPr lang="en-US" altLang="en-US" sz="2400" dirty="0"/>
                  <a:t>: Ford-Fulkerson using BFS terminates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time. 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[Edmonds-Karp, </a:t>
                </a:r>
                <a:r>
                  <a:rPr lang="en-US" altLang="en-US" sz="2400" dirty="0" err="1">
                    <a:solidFill>
                      <a:srgbClr val="0066CC"/>
                    </a:solidFill>
                  </a:rPr>
                  <a:t>Dinitz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]</a:t>
                </a:r>
              </a:p>
              <a:p>
                <a:pPr marL="0" indent="0" eaLnBrk="1" hangingPunct="1">
                  <a:buNone/>
                </a:pPr>
                <a:endParaRPr lang="en-US" altLang="en-US" sz="500" dirty="0"/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“One of the most obvious ways to implement Ford-Fulkerson is always polynomial time”</a:t>
                </a:r>
              </a:p>
              <a:p>
                <a:pPr marL="0" indent="0" eaLnBrk="1" hangingPunct="1">
                  <a:buNone/>
                </a:pPr>
                <a:endParaRPr lang="en-US" altLang="en-US" sz="1200" dirty="0"/>
              </a:p>
              <a:p>
                <a:pPr marL="0" indent="0" eaLnBrk="1" hangingPunct="1">
                  <a:buNone/>
                </a:pPr>
                <a:r>
                  <a:rPr lang="en-US" altLang="en-US" sz="2400" dirty="0"/>
                  <a:t>Why might this be good intuitively? </a:t>
                </a:r>
              </a:p>
              <a:p>
                <a:r>
                  <a:rPr lang="en-US" altLang="en-US" sz="2400" dirty="0"/>
                  <a:t>Longer augmenting paths involve more edges so may be more likely to hit a low residual capacity one which would limit the amount of flow improvement.</a:t>
                </a:r>
              </a:p>
              <a:p>
                <a:pPr marL="0" indent="0">
                  <a:buNone/>
                </a:pPr>
                <a:endParaRPr lang="en-US" altLang="en-US" sz="500" dirty="0"/>
              </a:p>
              <a:p>
                <a:pPr marL="0" indent="0">
                  <a:buNone/>
                </a:pPr>
                <a:r>
                  <a:rPr lang="en-US" altLang="en-US" sz="2400" dirty="0"/>
                  <a:t>The proof uses a completely different idea…</a:t>
                </a:r>
              </a:p>
            </p:txBody>
          </p:sp>
        </mc:Choice>
        <mc:Fallback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17477"/>
                <a:ext cx="11182351" cy="5200045"/>
              </a:xfrm>
              <a:blipFill>
                <a:blip r:embed="rId3"/>
                <a:stretch>
                  <a:fillRect l="-817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0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Calibri" panose="020F0502020204030204" pitchFamily="34" charset="0"/>
              </a:rPr>
              <a:pPr/>
              <a:t>23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Edmonds-Karp Algorithm (Ford-Fulkerson with BFS)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626534"/>
                <a:ext cx="11309037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Analysis Focus: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en-US" sz="2400" dirty="0"/>
                  <a:t>For any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/>
                  <a:t> that could be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400" dirty="0"/>
                  <a:t>, (either an edge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or its reverse)  	count # of iterations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/>
                  <a:t> is the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first bottleneck edge</a:t>
                </a:r>
                <a:r>
                  <a:rPr lang="en-US" altLang="en-US" sz="2400" dirty="0"/>
                  <a:t> on the augmenting 			path chosen by the algorithm.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en-US" altLang="en-US" sz="7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sz="2400" dirty="0"/>
                  <a:t> This can’t happen in more than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400" dirty="0"/>
                  <a:t> iterations.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   </a:t>
                </a:r>
                <a:r>
                  <a:rPr lang="en-US" altLang="en-US" sz="2400" dirty="0"/>
                  <a:t>Write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.  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            </a:t>
                </a:r>
                <a:r>
                  <a:rPr lang="en-US" altLang="en-US" sz="2400" dirty="0"/>
                  <a:t>Show that each time it happens,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400" dirty="0"/>
                  <a:t>the distance from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400" dirty="0"/>
                  <a:t> 	is at least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400" dirty="0"/>
                  <a:t> more than it was the last time.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en-US" sz="2400" dirty="0"/>
                  <a:t>	This would be enough since the distance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					(or infinite and hence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400" dirty="0"/>
                  <a:t> isn’t reachable) so this can happen at most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400" dirty="0"/>
                  <a:t> times.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626534"/>
                <a:ext cx="11309037" cy="5200045"/>
              </a:xfrm>
              <a:blipFill>
                <a:blip r:embed="rId3"/>
                <a:stretch>
                  <a:fillRect l="-809" t="-1641"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7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3FB95C-A9F0-45C7-8954-0E6DBA3D1BCA}" type="slidenum">
              <a:rPr lang="en-US" altLang="en-US" sz="1400">
                <a:latin typeface="Calibri" panose="020F0502020204030204" pitchFamily="34" charset="0"/>
              </a:rPr>
              <a:pPr/>
              <a:t>24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Distances in the Residual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25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92310"/>
                <a:ext cx="10634082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Key Lemma:</a:t>
                </a:r>
                <a:r>
                  <a:rPr lang="en-US" alt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400" dirty="0"/>
                  <a:t> be a flow,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400" dirty="0"/>
                  <a:t> the residual graph,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sz="2400" dirty="0"/>
                  <a:t> be a shortest augmenting path.  No vertex is closer to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in the residual graph after augmenting along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Proof: </a:t>
                </a:r>
                <a:r>
                  <a:rPr lang="en-US" altLang="en-US" sz="2400" dirty="0"/>
                  <a:t>Augmenting along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sz="2400" dirty="0"/>
                  <a:t> can only change the edges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by either: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Deleting a forward edge</a:t>
                </a:r>
              </a:p>
              <a:p>
                <a:pPr lvl="3"/>
                <a:r>
                  <a:rPr lang="en-US" altLang="en-US" dirty="0">
                    <a:solidFill>
                      <a:prstClr val="black"/>
                    </a:solidFill>
                  </a:rPr>
                  <a:t>Deleting any edge can never reduce distances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altLang="en-US" sz="2400" dirty="0">
                    <a:solidFill>
                      <a:prstClr val="black"/>
                    </a:solidFill>
                  </a:rPr>
                  <a:t>Add a backward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that is the reverse of an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US" altLang="en-US" sz="2400" dirty="0">
                  <a:solidFill>
                    <a:prstClr val="black"/>
                  </a:solidFill>
                </a:endParaRPr>
              </a:p>
              <a:p>
                <a:pPr lvl="3"/>
                <a:r>
                  <a:rPr lang="en-US" altLang="en-US" dirty="0">
                    <a:solidFill>
                      <a:prstClr val="black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was a shortest path in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, the distance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b="1" i="1" baseline="-25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is already more than the distance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.   Using the new backward edge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to get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dirty="0">
                    <a:solidFill>
                      <a:prstClr val="black"/>
                    </a:solidFill>
                  </a:rPr>
                  <a:t> would be an even longer path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dirty="0"/>
                  <a:t>so it is never on a shortest path to any node in the new residual graph.</a:t>
                </a:r>
              </a:p>
              <a:p>
                <a:pPr marL="0" indent="0">
                  <a:buNone/>
                </a:pPr>
                <a:r>
                  <a:rPr lang="en-US" altLang="en-US" sz="2400" b="1" dirty="0"/>
                  <a:t> </a:t>
                </a:r>
              </a:p>
              <a:p>
                <a:pPr marL="0" indent="0">
                  <a:buNone/>
                </a:pPr>
                <a:endParaRPr lang="en-US" altLang="en-US" sz="2800" dirty="0"/>
              </a:p>
            </p:txBody>
          </p:sp>
        </mc:Choice>
        <mc:Fallback>
          <p:sp>
            <p:nvSpPr>
              <p:cNvPr id="532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92310"/>
                <a:ext cx="10634082" cy="5200045"/>
              </a:xfrm>
              <a:blipFill>
                <a:blip r:embed="rId3"/>
                <a:stretch>
                  <a:fillRect l="-860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354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710548-69A6-43CB-A11D-BF860D926809}" type="slidenum">
              <a:rPr lang="en-US" altLang="en-US" sz="1400">
                <a:latin typeface="Calibri" panose="020F0502020204030204" pitchFamily="34" charset="0"/>
              </a:rPr>
              <a:pPr/>
              <a:t>25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Augmentation vs BFS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9879" y="1316647"/>
            <a:ext cx="2133600" cy="4103686"/>
            <a:chOff x="2206626" y="1382714"/>
            <a:chExt cx="2133600" cy="4103686"/>
          </a:xfrm>
        </p:grpSpPr>
        <p:sp>
          <p:nvSpPr>
            <p:cNvPr id="54276" name="Oval 3"/>
            <p:cNvSpPr>
              <a:spLocks noChangeArrowheads="1"/>
            </p:cNvSpPr>
            <p:nvPr/>
          </p:nvSpPr>
          <p:spPr bwMode="auto">
            <a:xfrm>
              <a:off x="3121026" y="52578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+mn-lt"/>
                </a:rPr>
                <a:t>t</a:t>
              </a:r>
            </a:p>
          </p:txBody>
        </p:sp>
        <p:sp>
          <p:nvSpPr>
            <p:cNvPr id="54277" name="Oval 4"/>
            <p:cNvSpPr>
              <a:spLocks noChangeArrowheads="1"/>
            </p:cNvSpPr>
            <p:nvPr/>
          </p:nvSpPr>
          <p:spPr bwMode="auto">
            <a:xfrm>
              <a:off x="3654426" y="43434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+mn-lt"/>
                </a:rPr>
                <a:t>v</a:t>
              </a:r>
            </a:p>
          </p:txBody>
        </p:sp>
        <p:sp>
          <p:nvSpPr>
            <p:cNvPr id="54278" name="Oval 5"/>
            <p:cNvSpPr>
              <a:spLocks noChangeArrowheads="1"/>
            </p:cNvSpPr>
            <p:nvPr/>
          </p:nvSpPr>
          <p:spPr bwMode="auto">
            <a:xfrm>
              <a:off x="3349626" y="34290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+mn-lt"/>
                </a:rPr>
                <a:t>u</a:t>
              </a:r>
            </a:p>
          </p:txBody>
        </p:sp>
        <p:sp>
          <p:nvSpPr>
            <p:cNvPr id="54279" name="Oval 6"/>
            <p:cNvSpPr>
              <a:spLocks noChangeArrowheads="1"/>
            </p:cNvSpPr>
            <p:nvPr/>
          </p:nvSpPr>
          <p:spPr bwMode="auto">
            <a:xfrm>
              <a:off x="2206626" y="32766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4280" name="Oval 7"/>
            <p:cNvSpPr>
              <a:spLocks noChangeArrowheads="1"/>
            </p:cNvSpPr>
            <p:nvPr/>
          </p:nvSpPr>
          <p:spPr bwMode="auto">
            <a:xfrm>
              <a:off x="2359026" y="25146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4281" name="Oval 8"/>
            <p:cNvSpPr>
              <a:spLocks noChangeArrowheads="1"/>
            </p:cNvSpPr>
            <p:nvPr/>
          </p:nvSpPr>
          <p:spPr bwMode="auto">
            <a:xfrm>
              <a:off x="3197226" y="25146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+mn-lt"/>
                </a:rPr>
                <a:t>x</a:t>
              </a:r>
            </a:p>
          </p:txBody>
        </p:sp>
        <p:sp>
          <p:nvSpPr>
            <p:cNvPr id="54282" name="Oval 9"/>
            <p:cNvSpPr>
              <a:spLocks noChangeArrowheads="1"/>
            </p:cNvSpPr>
            <p:nvPr/>
          </p:nvSpPr>
          <p:spPr bwMode="auto">
            <a:xfrm>
              <a:off x="4111626" y="25146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4283" name="Oval 10"/>
            <p:cNvSpPr>
              <a:spLocks noChangeArrowheads="1"/>
            </p:cNvSpPr>
            <p:nvPr/>
          </p:nvSpPr>
          <p:spPr bwMode="auto">
            <a:xfrm>
              <a:off x="3349626" y="16002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+mn-lt"/>
                </a:rPr>
                <a:t>s</a:t>
              </a:r>
            </a:p>
          </p:txBody>
        </p:sp>
        <p:sp>
          <p:nvSpPr>
            <p:cNvPr id="54284" name="Line 11"/>
            <p:cNvSpPr>
              <a:spLocks noChangeShapeType="1"/>
            </p:cNvSpPr>
            <p:nvPr/>
          </p:nvSpPr>
          <p:spPr bwMode="auto">
            <a:xfrm flipH="1">
              <a:off x="2587626" y="1828800"/>
              <a:ext cx="7620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Line 12"/>
            <p:cNvSpPr>
              <a:spLocks noChangeShapeType="1"/>
            </p:cNvSpPr>
            <p:nvPr/>
          </p:nvSpPr>
          <p:spPr bwMode="auto">
            <a:xfrm flipH="1">
              <a:off x="2359026" y="2743200"/>
              <a:ext cx="762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Line 13"/>
            <p:cNvSpPr>
              <a:spLocks noChangeShapeType="1"/>
            </p:cNvSpPr>
            <p:nvPr/>
          </p:nvSpPr>
          <p:spPr bwMode="auto">
            <a:xfrm flipH="1">
              <a:off x="3349626" y="1828800"/>
              <a:ext cx="76200" cy="68580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Line 14"/>
            <p:cNvSpPr>
              <a:spLocks noChangeShapeType="1"/>
            </p:cNvSpPr>
            <p:nvPr/>
          </p:nvSpPr>
          <p:spPr bwMode="auto">
            <a:xfrm>
              <a:off x="3578226" y="1828800"/>
              <a:ext cx="5334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Line 15"/>
            <p:cNvSpPr>
              <a:spLocks noChangeShapeType="1"/>
            </p:cNvSpPr>
            <p:nvPr/>
          </p:nvSpPr>
          <p:spPr bwMode="auto">
            <a:xfrm>
              <a:off x="3349626" y="2743200"/>
              <a:ext cx="76200" cy="68580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Line 16"/>
            <p:cNvSpPr>
              <a:spLocks noChangeShapeType="1"/>
            </p:cNvSpPr>
            <p:nvPr/>
          </p:nvSpPr>
          <p:spPr bwMode="auto">
            <a:xfrm>
              <a:off x="3502026" y="3657600"/>
              <a:ext cx="228600" cy="68580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Line 17"/>
            <p:cNvSpPr>
              <a:spLocks noChangeShapeType="1"/>
            </p:cNvSpPr>
            <p:nvPr/>
          </p:nvSpPr>
          <p:spPr bwMode="auto">
            <a:xfrm flipH="1">
              <a:off x="3273426" y="4572000"/>
              <a:ext cx="457200" cy="68580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Text Box 18"/>
            <p:cNvSpPr txBox="1">
              <a:spLocks noChangeArrowheads="1"/>
            </p:cNvSpPr>
            <p:nvPr/>
          </p:nvSpPr>
          <p:spPr bwMode="auto">
            <a:xfrm>
              <a:off x="3152776" y="1995488"/>
              <a:ext cx="501650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 dirty="0">
                  <a:solidFill>
                    <a:srgbClr val="0066CC"/>
                  </a:solidFill>
                </a:rPr>
                <a:t>5</a:t>
              </a:r>
              <a:r>
                <a:rPr lang="en-US" altLang="en-US" sz="1800" dirty="0">
                  <a:solidFill>
                    <a:srgbClr val="0066CC"/>
                  </a:solidFill>
                </a:rPr>
                <a:t>/</a:t>
              </a:r>
              <a:r>
                <a:rPr lang="en-US" altLang="en-US" sz="1800" dirty="0"/>
                <a:t>9</a:t>
              </a:r>
            </a:p>
          </p:txBody>
        </p:sp>
        <p:sp>
          <p:nvSpPr>
            <p:cNvPr id="54292" name="Text Box 19"/>
            <p:cNvSpPr txBox="1">
              <a:spLocks noChangeArrowheads="1"/>
            </p:cNvSpPr>
            <p:nvPr/>
          </p:nvSpPr>
          <p:spPr bwMode="auto">
            <a:xfrm>
              <a:off x="3028178" y="2886074"/>
              <a:ext cx="62865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 dirty="0">
                  <a:solidFill>
                    <a:srgbClr val="0066CC"/>
                  </a:solidFill>
                </a:rPr>
                <a:t>3/</a:t>
              </a:r>
              <a:r>
                <a:rPr lang="en-US" altLang="en-US" sz="1800" dirty="0"/>
                <a:t>10</a:t>
              </a: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3360739" y="3831372"/>
              <a:ext cx="50165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 dirty="0">
                  <a:solidFill>
                    <a:srgbClr val="0066CC"/>
                  </a:solidFill>
                </a:rPr>
                <a:t>3/</a:t>
              </a:r>
              <a:r>
                <a:rPr lang="en-US" altLang="en-US" sz="1800" dirty="0"/>
                <a:t>3</a:t>
              </a:r>
            </a:p>
          </p:txBody>
        </p:sp>
        <p:sp>
          <p:nvSpPr>
            <p:cNvPr id="54296" name="Text Box 23"/>
            <p:cNvSpPr txBox="1">
              <a:spLocks noChangeArrowheads="1"/>
            </p:cNvSpPr>
            <p:nvPr/>
          </p:nvSpPr>
          <p:spPr bwMode="auto">
            <a:xfrm>
              <a:off x="3275828" y="4707321"/>
              <a:ext cx="50165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 dirty="0">
                  <a:solidFill>
                    <a:srgbClr val="0066CC"/>
                  </a:solidFill>
                </a:rPr>
                <a:t>2/</a:t>
              </a:r>
              <a:r>
                <a:rPr lang="en-US" altLang="en-US" sz="1800" dirty="0"/>
                <a:t>5</a:t>
              </a:r>
            </a:p>
          </p:txBody>
        </p:sp>
        <p:sp>
          <p:nvSpPr>
            <p:cNvPr id="54297" name="Line 24"/>
            <p:cNvSpPr>
              <a:spLocks noChangeShapeType="1"/>
            </p:cNvSpPr>
            <p:nvPr/>
          </p:nvSpPr>
          <p:spPr bwMode="auto">
            <a:xfrm flipH="1">
              <a:off x="2587626" y="26670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Line 25"/>
            <p:cNvSpPr>
              <a:spLocks noChangeShapeType="1"/>
            </p:cNvSpPr>
            <p:nvPr/>
          </p:nvSpPr>
          <p:spPr bwMode="auto">
            <a:xfrm flipH="1">
              <a:off x="2663826" y="3581400"/>
              <a:ext cx="6858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30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343151" y="1382714"/>
                  <a:ext cx="55816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altLang="en-US" sz="24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54301" name="Text 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43151" y="1382714"/>
                  <a:ext cx="55816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3795654" y="1278547"/>
            <a:ext cx="1633506" cy="4141786"/>
            <a:chOff x="4740371" y="1432894"/>
            <a:chExt cx="1633506" cy="4141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740371" y="1432894"/>
                  <a:ext cx="697562" cy="496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altLang="en-US" sz="24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altLang="en-US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 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40371" y="1432894"/>
                  <a:ext cx="697562" cy="496674"/>
                </a:xfrm>
                <a:prstGeom prst="rect">
                  <a:avLst/>
                </a:prstGeom>
                <a:blipFill>
                  <a:blip r:embed="rId4"/>
                  <a:stretch>
                    <a:fillRect b="-1234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5470149" y="1688480"/>
              <a:ext cx="903728" cy="3886200"/>
              <a:chOff x="5470149" y="1688480"/>
              <a:chExt cx="903728" cy="3886200"/>
            </a:xfrm>
          </p:grpSpPr>
          <p:grpSp>
            <p:nvGrpSpPr>
              <p:cNvPr id="54299" name="Group 26"/>
              <p:cNvGrpSpPr>
                <a:grpSpLocks/>
              </p:cNvGrpSpPr>
              <p:nvPr/>
            </p:nvGrpSpPr>
            <p:grpSpPr bwMode="auto">
              <a:xfrm>
                <a:off x="5545581" y="1688480"/>
                <a:ext cx="771525" cy="3886200"/>
                <a:chOff x="2832" y="1296"/>
                <a:chExt cx="486" cy="2448"/>
              </a:xfrm>
            </p:grpSpPr>
            <p:sp>
              <p:nvSpPr>
                <p:cNvPr id="54317" name="Oval 27"/>
                <p:cNvSpPr>
                  <a:spLocks noChangeArrowheads="1"/>
                </p:cNvSpPr>
                <p:nvPr/>
              </p:nvSpPr>
              <p:spPr bwMode="auto">
                <a:xfrm>
                  <a:off x="2832" y="3600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800" b="1">
                      <a:latin typeface="+mn-lt"/>
                    </a:rPr>
                    <a:t>t</a:t>
                  </a:r>
                </a:p>
              </p:txBody>
            </p:sp>
            <p:sp>
              <p:nvSpPr>
                <p:cNvPr id="54318" name="Oval 28"/>
                <p:cNvSpPr>
                  <a:spLocks noChangeArrowheads="1"/>
                </p:cNvSpPr>
                <p:nvPr/>
              </p:nvSpPr>
              <p:spPr bwMode="auto">
                <a:xfrm>
                  <a:off x="3168" y="3024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800" b="1">
                      <a:latin typeface="+mn-lt"/>
                    </a:rPr>
                    <a:t>v</a:t>
                  </a:r>
                </a:p>
              </p:txBody>
            </p:sp>
            <p:sp>
              <p:nvSpPr>
                <p:cNvPr id="54319" name="Oval 29"/>
                <p:cNvSpPr>
                  <a:spLocks noChangeArrowheads="1"/>
                </p:cNvSpPr>
                <p:nvPr/>
              </p:nvSpPr>
              <p:spPr bwMode="auto">
                <a:xfrm>
                  <a:off x="2976" y="244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800" b="1">
                      <a:latin typeface="+mn-lt"/>
                    </a:rPr>
                    <a:t>u</a:t>
                  </a:r>
                </a:p>
              </p:txBody>
            </p:sp>
            <p:sp>
              <p:nvSpPr>
                <p:cNvPr id="54320" name="Oval 30"/>
                <p:cNvSpPr>
                  <a:spLocks noChangeArrowheads="1"/>
                </p:cNvSpPr>
                <p:nvPr/>
              </p:nvSpPr>
              <p:spPr bwMode="auto">
                <a:xfrm>
                  <a:off x="2880" y="187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800" b="1">
                      <a:latin typeface="+mn-lt"/>
                    </a:rPr>
                    <a:t>x</a:t>
                  </a:r>
                </a:p>
              </p:txBody>
            </p:sp>
            <p:sp>
              <p:nvSpPr>
                <p:cNvPr id="54321" name="Oval 31"/>
                <p:cNvSpPr>
                  <a:spLocks noChangeArrowheads="1"/>
                </p:cNvSpPr>
                <p:nvPr/>
              </p:nvSpPr>
              <p:spPr bwMode="auto">
                <a:xfrm>
                  <a:off x="2976" y="1296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800" b="1">
                      <a:latin typeface="+mn-lt"/>
                    </a:rPr>
                    <a:t>s</a:t>
                  </a:r>
                </a:p>
              </p:txBody>
            </p:sp>
            <p:sp>
              <p:nvSpPr>
                <p:cNvPr id="5432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976" y="1440"/>
                  <a:ext cx="48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23" name="Line 33"/>
                <p:cNvSpPr>
                  <a:spLocks noChangeShapeType="1"/>
                </p:cNvSpPr>
                <p:nvPr/>
              </p:nvSpPr>
              <p:spPr bwMode="auto">
                <a:xfrm>
                  <a:off x="2976" y="2016"/>
                  <a:ext cx="48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24" name="Line 34"/>
                <p:cNvSpPr>
                  <a:spLocks noChangeShapeType="1"/>
                </p:cNvSpPr>
                <p:nvPr/>
              </p:nvSpPr>
              <p:spPr bwMode="auto">
                <a:xfrm>
                  <a:off x="3072" y="2592"/>
                  <a:ext cx="144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2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928" y="3168"/>
                  <a:ext cx="288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26" name="Freeform 36"/>
                <p:cNvSpPr>
                  <a:spLocks/>
                </p:cNvSpPr>
                <p:nvPr/>
              </p:nvSpPr>
              <p:spPr bwMode="auto">
                <a:xfrm>
                  <a:off x="3024" y="2016"/>
                  <a:ext cx="117" cy="423"/>
                </a:xfrm>
                <a:custGeom>
                  <a:avLst/>
                  <a:gdLst>
                    <a:gd name="T0" fmla="*/ 71 w 117"/>
                    <a:gd name="T1" fmla="*/ 423 h 423"/>
                    <a:gd name="T2" fmla="*/ 105 w 117"/>
                    <a:gd name="T3" fmla="*/ 216 h 423"/>
                    <a:gd name="T4" fmla="*/ 0 w 117"/>
                    <a:gd name="T5" fmla="*/ 0 h 4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7" h="423">
                      <a:moveTo>
                        <a:pt x="71" y="423"/>
                      </a:moveTo>
                      <a:cubicBezTo>
                        <a:pt x="77" y="388"/>
                        <a:pt x="117" y="286"/>
                        <a:pt x="105" y="216"/>
                      </a:cubicBezTo>
                      <a:cubicBezTo>
                        <a:pt x="93" y="146"/>
                        <a:pt x="22" y="45"/>
                        <a:pt x="0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27" name="Freeform 37"/>
                <p:cNvSpPr>
                  <a:spLocks/>
                </p:cNvSpPr>
                <p:nvPr/>
              </p:nvSpPr>
              <p:spPr bwMode="auto">
                <a:xfrm>
                  <a:off x="3023" y="1469"/>
                  <a:ext cx="131" cy="393"/>
                </a:xfrm>
                <a:custGeom>
                  <a:avLst/>
                  <a:gdLst>
                    <a:gd name="T0" fmla="*/ 0 w 131"/>
                    <a:gd name="T1" fmla="*/ 393 h 393"/>
                    <a:gd name="T2" fmla="*/ 123 w 131"/>
                    <a:gd name="T3" fmla="*/ 169 h 393"/>
                    <a:gd name="T4" fmla="*/ 50 w 131"/>
                    <a:gd name="T5" fmla="*/ 0 h 39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1" h="393">
                      <a:moveTo>
                        <a:pt x="0" y="393"/>
                      </a:moveTo>
                      <a:cubicBezTo>
                        <a:pt x="20" y="357"/>
                        <a:pt x="115" y="234"/>
                        <a:pt x="123" y="169"/>
                      </a:cubicBezTo>
                      <a:cubicBezTo>
                        <a:pt x="131" y="104"/>
                        <a:pt x="65" y="35"/>
                        <a:pt x="50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28" name="Freeform 38"/>
                <p:cNvSpPr>
                  <a:spLocks/>
                </p:cNvSpPr>
                <p:nvPr/>
              </p:nvSpPr>
              <p:spPr bwMode="auto">
                <a:xfrm>
                  <a:off x="3135" y="2557"/>
                  <a:ext cx="183" cy="432"/>
                </a:xfrm>
                <a:custGeom>
                  <a:avLst/>
                  <a:gdLst>
                    <a:gd name="T0" fmla="*/ 129 w 183"/>
                    <a:gd name="T1" fmla="*/ 432 h 432"/>
                    <a:gd name="T2" fmla="*/ 162 w 183"/>
                    <a:gd name="T3" fmla="*/ 197 h 432"/>
                    <a:gd name="T4" fmla="*/ 0 w 183"/>
                    <a:gd name="T5" fmla="*/ 0 h 4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3" h="432">
                      <a:moveTo>
                        <a:pt x="129" y="432"/>
                      </a:moveTo>
                      <a:cubicBezTo>
                        <a:pt x="134" y="393"/>
                        <a:pt x="183" y="269"/>
                        <a:pt x="162" y="197"/>
                      </a:cubicBezTo>
                      <a:cubicBezTo>
                        <a:pt x="141" y="125"/>
                        <a:pt x="34" y="41"/>
                        <a:pt x="0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29" name="Freeform 39"/>
                <p:cNvSpPr>
                  <a:spLocks/>
                </p:cNvSpPr>
                <p:nvPr/>
              </p:nvSpPr>
              <p:spPr bwMode="auto">
                <a:xfrm>
                  <a:off x="2989" y="3202"/>
                  <a:ext cx="262" cy="387"/>
                </a:xfrm>
                <a:custGeom>
                  <a:avLst/>
                  <a:gdLst>
                    <a:gd name="T0" fmla="*/ 0 w 262"/>
                    <a:gd name="T1" fmla="*/ 387 h 387"/>
                    <a:gd name="T2" fmla="*/ 219 w 262"/>
                    <a:gd name="T3" fmla="*/ 219 h 387"/>
                    <a:gd name="T4" fmla="*/ 258 w 262"/>
                    <a:gd name="T5" fmla="*/ 0 h 3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2" h="387">
                      <a:moveTo>
                        <a:pt x="0" y="387"/>
                      </a:moveTo>
                      <a:cubicBezTo>
                        <a:pt x="36" y="360"/>
                        <a:pt x="176" y="283"/>
                        <a:pt x="219" y="219"/>
                      </a:cubicBezTo>
                      <a:cubicBezTo>
                        <a:pt x="262" y="155"/>
                        <a:pt x="250" y="46"/>
                        <a:pt x="258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" name="Text Box 18"/>
              <p:cNvSpPr txBox="1">
                <a:spLocks noChangeArrowheads="1"/>
              </p:cNvSpPr>
              <p:nvPr/>
            </p:nvSpPr>
            <p:spPr bwMode="auto">
              <a:xfrm>
                <a:off x="5490557" y="2071312"/>
                <a:ext cx="30168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 dirty="0">
                    <a:latin typeface="+mn-lt"/>
                  </a:rPr>
                  <a:t>4</a:t>
                </a:r>
              </a:p>
            </p:txBody>
          </p:sp>
          <p:sp>
            <p:nvSpPr>
              <p:cNvPr id="60" name="Text Box 18"/>
              <p:cNvSpPr txBox="1">
                <a:spLocks noChangeArrowheads="1"/>
              </p:cNvSpPr>
              <p:nvPr/>
            </p:nvSpPr>
            <p:spPr bwMode="auto">
              <a:xfrm>
                <a:off x="6064953" y="2106163"/>
                <a:ext cx="235827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 dirty="0">
                    <a:latin typeface="+mn-lt"/>
                  </a:rPr>
                  <a:t>5</a:t>
                </a:r>
              </a:p>
            </p:txBody>
          </p:sp>
          <p:sp>
            <p:nvSpPr>
              <p:cNvPr id="61" name="Text Box 18"/>
              <p:cNvSpPr txBox="1">
                <a:spLocks noChangeArrowheads="1"/>
              </p:cNvSpPr>
              <p:nvPr/>
            </p:nvSpPr>
            <p:spPr bwMode="auto">
              <a:xfrm>
                <a:off x="5470149" y="3012016"/>
                <a:ext cx="30168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 dirty="0">
                    <a:latin typeface="+mn-lt"/>
                  </a:rPr>
                  <a:t>7</a:t>
                </a:r>
              </a:p>
            </p:txBody>
          </p:sp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6081280" y="2951614"/>
                <a:ext cx="235827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 dirty="0">
                    <a:latin typeface="+mn-lt"/>
                  </a:rPr>
                  <a:t>3</a:t>
                </a:r>
              </a:p>
            </p:txBody>
          </p:sp>
          <p:sp>
            <p:nvSpPr>
              <p:cNvPr id="63" name="Text Box 18"/>
              <p:cNvSpPr txBox="1">
                <a:spLocks noChangeArrowheads="1"/>
              </p:cNvSpPr>
              <p:nvPr/>
            </p:nvSpPr>
            <p:spPr bwMode="auto">
              <a:xfrm>
                <a:off x="5717487" y="3951798"/>
                <a:ext cx="235827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 dirty="0">
                    <a:solidFill>
                      <a:srgbClr val="C00000"/>
                    </a:solidFill>
                    <a:latin typeface="+mn-lt"/>
                  </a:rPr>
                  <a:t>3</a:t>
                </a:r>
              </a:p>
            </p:txBody>
          </p:sp>
          <p:sp>
            <p:nvSpPr>
              <p:cNvPr id="64" name="Text Box 18"/>
              <p:cNvSpPr txBox="1">
                <a:spLocks noChangeArrowheads="1"/>
              </p:cNvSpPr>
              <p:nvPr/>
            </p:nvSpPr>
            <p:spPr bwMode="auto">
              <a:xfrm>
                <a:off x="5645041" y="4677782"/>
                <a:ext cx="235827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 dirty="0">
                    <a:latin typeface="+mn-lt"/>
                  </a:rPr>
                  <a:t>3</a:t>
                </a:r>
              </a:p>
            </p:txBody>
          </p:sp>
          <p:sp>
            <p:nvSpPr>
              <p:cNvPr id="65" name="Text Box 18"/>
              <p:cNvSpPr txBox="1">
                <a:spLocks noChangeArrowheads="1"/>
              </p:cNvSpPr>
              <p:nvPr/>
            </p:nvSpPr>
            <p:spPr bwMode="auto">
              <a:xfrm>
                <a:off x="6138050" y="4999430"/>
                <a:ext cx="235827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 dirty="0">
                    <a:latin typeface="+mn-lt"/>
                  </a:rPr>
                  <a:t>2</a:t>
                </a: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6331335" y="1316647"/>
            <a:ext cx="2133600" cy="4103686"/>
            <a:chOff x="2206626" y="1382714"/>
            <a:chExt cx="2133600" cy="4103686"/>
          </a:xfrm>
        </p:grpSpPr>
        <p:sp>
          <p:nvSpPr>
            <p:cNvPr id="69" name="Oval 3"/>
            <p:cNvSpPr>
              <a:spLocks noChangeArrowheads="1"/>
            </p:cNvSpPr>
            <p:nvPr/>
          </p:nvSpPr>
          <p:spPr bwMode="auto">
            <a:xfrm>
              <a:off x="3121026" y="52578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+mn-lt"/>
                </a:rPr>
                <a:t>t</a:t>
              </a:r>
            </a:p>
          </p:txBody>
        </p:sp>
        <p:sp>
          <p:nvSpPr>
            <p:cNvPr id="70" name="Oval 4"/>
            <p:cNvSpPr>
              <a:spLocks noChangeArrowheads="1"/>
            </p:cNvSpPr>
            <p:nvPr/>
          </p:nvSpPr>
          <p:spPr bwMode="auto">
            <a:xfrm>
              <a:off x="3654426" y="43434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+mn-lt"/>
                </a:rPr>
                <a:t>v</a:t>
              </a:r>
            </a:p>
          </p:txBody>
        </p:sp>
        <p:sp>
          <p:nvSpPr>
            <p:cNvPr id="71" name="Oval 5"/>
            <p:cNvSpPr>
              <a:spLocks noChangeArrowheads="1"/>
            </p:cNvSpPr>
            <p:nvPr/>
          </p:nvSpPr>
          <p:spPr bwMode="auto">
            <a:xfrm>
              <a:off x="3349626" y="34290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+mn-lt"/>
                </a:rPr>
                <a:t>u</a:t>
              </a:r>
            </a:p>
          </p:txBody>
        </p:sp>
        <p:sp>
          <p:nvSpPr>
            <p:cNvPr id="72" name="Oval 6"/>
            <p:cNvSpPr>
              <a:spLocks noChangeArrowheads="1"/>
            </p:cNvSpPr>
            <p:nvPr/>
          </p:nvSpPr>
          <p:spPr bwMode="auto">
            <a:xfrm>
              <a:off x="2206626" y="32766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3" name="Oval 7"/>
            <p:cNvSpPr>
              <a:spLocks noChangeArrowheads="1"/>
            </p:cNvSpPr>
            <p:nvPr/>
          </p:nvSpPr>
          <p:spPr bwMode="auto">
            <a:xfrm>
              <a:off x="2359026" y="25146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3197226" y="25146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+mn-lt"/>
                </a:rPr>
                <a:t>x</a:t>
              </a:r>
            </a:p>
          </p:txBody>
        </p:sp>
        <p:sp>
          <p:nvSpPr>
            <p:cNvPr id="75" name="Oval 9"/>
            <p:cNvSpPr>
              <a:spLocks noChangeArrowheads="1"/>
            </p:cNvSpPr>
            <p:nvPr/>
          </p:nvSpPr>
          <p:spPr bwMode="auto">
            <a:xfrm>
              <a:off x="4111626" y="25146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6" name="Oval 10"/>
            <p:cNvSpPr>
              <a:spLocks noChangeArrowheads="1"/>
            </p:cNvSpPr>
            <p:nvPr/>
          </p:nvSpPr>
          <p:spPr bwMode="auto">
            <a:xfrm>
              <a:off x="3349626" y="1600200"/>
              <a:ext cx="228600" cy="2286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+mn-lt"/>
                </a:rPr>
                <a:t>s</a:t>
              </a:r>
            </a:p>
          </p:txBody>
        </p:sp>
        <p:sp>
          <p:nvSpPr>
            <p:cNvPr id="77" name="Line 11"/>
            <p:cNvSpPr>
              <a:spLocks noChangeShapeType="1"/>
            </p:cNvSpPr>
            <p:nvPr/>
          </p:nvSpPr>
          <p:spPr bwMode="auto">
            <a:xfrm flipH="1">
              <a:off x="2587626" y="1828800"/>
              <a:ext cx="7620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 flipH="1">
              <a:off x="2359026" y="2743200"/>
              <a:ext cx="762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H="1">
              <a:off x="3349626" y="1828800"/>
              <a:ext cx="76200" cy="68580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4"/>
            <p:cNvSpPr>
              <a:spLocks noChangeShapeType="1"/>
            </p:cNvSpPr>
            <p:nvPr/>
          </p:nvSpPr>
          <p:spPr bwMode="auto">
            <a:xfrm>
              <a:off x="3578226" y="1828800"/>
              <a:ext cx="5334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>
              <a:off x="3349626" y="2743200"/>
              <a:ext cx="76200" cy="68580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6"/>
            <p:cNvSpPr>
              <a:spLocks noChangeShapeType="1"/>
            </p:cNvSpPr>
            <p:nvPr/>
          </p:nvSpPr>
          <p:spPr bwMode="auto">
            <a:xfrm>
              <a:off x="3502026" y="3657600"/>
              <a:ext cx="228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7"/>
            <p:cNvSpPr>
              <a:spLocks noChangeShapeType="1"/>
            </p:cNvSpPr>
            <p:nvPr/>
          </p:nvSpPr>
          <p:spPr bwMode="auto">
            <a:xfrm flipH="1">
              <a:off x="3273426" y="4572000"/>
              <a:ext cx="457200" cy="68580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3152776" y="1995488"/>
              <a:ext cx="501650" cy="36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 dirty="0">
                  <a:solidFill>
                    <a:srgbClr val="0066CC"/>
                  </a:solidFill>
                </a:rPr>
                <a:t>8</a:t>
              </a:r>
              <a:r>
                <a:rPr lang="en-US" altLang="en-US" sz="1800" dirty="0">
                  <a:solidFill>
                    <a:srgbClr val="0066CC"/>
                  </a:solidFill>
                </a:rPr>
                <a:t>/</a:t>
              </a:r>
              <a:r>
                <a:rPr lang="en-US" altLang="en-US" sz="1800" dirty="0"/>
                <a:t>9</a:t>
              </a:r>
            </a:p>
          </p:txBody>
        </p:sp>
        <p:sp>
          <p:nvSpPr>
            <p:cNvPr id="85" name="Text Box 19"/>
            <p:cNvSpPr txBox="1">
              <a:spLocks noChangeArrowheads="1"/>
            </p:cNvSpPr>
            <p:nvPr/>
          </p:nvSpPr>
          <p:spPr bwMode="auto">
            <a:xfrm>
              <a:off x="3028178" y="2886074"/>
              <a:ext cx="62865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 dirty="0">
                  <a:solidFill>
                    <a:srgbClr val="0066CC"/>
                  </a:solidFill>
                </a:rPr>
                <a:t>6/</a:t>
              </a:r>
              <a:r>
                <a:rPr lang="en-US" altLang="en-US" sz="1800" dirty="0"/>
                <a:t>10</a:t>
              </a:r>
            </a:p>
          </p:txBody>
        </p:sp>
        <p:sp>
          <p:nvSpPr>
            <p:cNvPr id="86" name="Text Box 22"/>
            <p:cNvSpPr txBox="1">
              <a:spLocks noChangeArrowheads="1"/>
            </p:cNvSpPr>
            <p:nvPr/>
          </p:nvSpPr>
          <p:spPr bwMode="auto">
            <a:xfrm>
              <a:off x="3447716" y="3831372"/>
              <a:ext cx="31290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dirty="0"/>
                <a:t>3</a:t>
              </a:r>
            </a:p>
          </p:txBody>
        </p:sp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3275828" y="4707321"/>
              <a:ext cx="501650" cy="36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800" b="1" dirty="0">
                  <a:solidFill>
                    <a:srgbClr val="0066CC"/>
                  </a:solidFill>
                </a:rPr>
                <a:t>5/</a:t>
              </a:r>
              <a:r>
                <a:rPr lang="en-US" altLang="en-US" sz="1800" dirty="0"/>
                <a:t>5</a:t>
              </a:r>
            </a:p>
          </p:txBody>
        </p:sp>
        <p:sp>
          <p:nvSpPr>
            <p:cNvPr id="88" name="Line 24"/>
            <p:cNvSpPr>
              <a:spLocks noChangeShapeType="1"/>
            </p:cNvSpPr>
            <p:nvPr/>
          </p:nvSpPr>
          <p:spPr bwMode="auto">
            <a:xfrm flipH="1">
              <a:off x="2587626" y="26670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 flipH="1">
              <a:off x="2663826" y="3581400"/>
              <a:ext cx="6858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343151" y="1382714"/>
                  <a:ext cx="55816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altLang="en-US" sz="24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66CC"/>
                    </a:solidFill>
                  </a:endParaRPr>
                </a:p>
              </p:txBody>
            </p:sp>
          </mc:Choice>
          <mc:Fallback>
            <p:sp>
              <p:nvSpPr>
                <p:cNvPr id="90" name="Text 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43151" y="1382714"/>
                  <a:ext cx="55816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9367110" y="1210266"/>
            <a:ext cx="1913918" cy="4210067"/>
            <a:chOff x="9880286" y="1387845"/>
            <a:chExt cx="1913918" cy="4210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9880286" y="1387845"/>
                  <a:ext cx="777713" cy="496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altLang="en-US" sz="24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altLang="en-US" sz="2400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altLang="en-US" dirty="0">
                    <a:solidFill>
                      <a:srgbClr val="0066CC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 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80286" y="1387845"/>
                  <a:ext cx="777713" cy="496674"/>
                </a:xfrm>
                <a:prstGeom prst="rect">
                  <a:avLst/>
                </a:prstGeom>
                <a:blipFill>
                  <a:blip r:embed="rId6"/>
                  <a:stretch>
                    <a:fillRect b="-1234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2" name="Group 91"/>
            <p:cNvGrpSpPr/>
            <p:nvPr/>
          </p:nvGrpSpPr>
          <p:grpSpPr>
            <a:xfrm>
              <a:off x="10711419" y="1711712"/>
              <a:ext cx="1082785" cy="3886200"/>
              <a:chOff x="5470149" y="1688480"/>
              <a:chExt cx="1082785" cy="3886200"/>
            </a:xfrm>
          </p:grpSpPr>
          <p:grpSp>
            <p:nvGrpSpPr>
              <p:cNvPr id="93" name="Group 26"/>
              <p:cNvGrpSpPr>
                <a:grpSpLocks/>
              </p:cNvGrpSpPr>
              <p:nvPr/>
            </p:nvGrpSpPr>
            <p:grpSpPr bwMode="auto">
              <a:xfrm>
                <a:off x="5545581" y="1688480"/>
                <a:ext cx="771525" cy="3886200"/>
                <a:chOff x="2832" y="1296"/>
                <a:chExt cx="486" cy="2448"/>
              </a:xfrm>
            </p:grpSpPr>
            <p:sp>
              <p:nvSpPr>
                <p:cNvPr id="101" name="Oval 27"/>
                <p:cNvSpPr>
                  <a:spLocks noChangeArrowheads="1"/>
                </p:cNvSpPr>
                <p:nvPr/>
              </p:nvSpPr>
              <p:spPr bwMode="auto">
                <a:xfrm>
                  <a:off x="2832" y="3600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800" b="1">
                      <a:latin typeface="+mn-lt"/>
                    </a:rPr>
                    <a:t>t</a:t>
                  </a:r>
                </a:p>
              </p:txBody>
            </p:sp>
            <p:sp>
              <p:nvSpPr>
                <p:cNvPr id="102" name="Oval 28"/>
                <p:cNvSpPr>
                  <a:spLocks noChangeArrowheads="1"/>
                </p:cNvSpPr>
                <p:nvPr/>
              </p:nvSpPr>
              <p:spPr bwMode="auto">
                <a:xfrm>
                  <a:off x="3168" y="3024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800" b="1">
                      <a:latin typeface="+mn-lt"/>
                    </a:rPr>
                    <a:t>v</a:t>
                  </a:r>
                </a:p>
              </p:txBody>
            </p:sp>
            <p:sp>
              <p:nvSpPr>
                <p:cNvPr id="103" name="Oval 29"/>
                <p:cNvSpPr>
                  <a:spLocks noChangeArrowheads="1"/>
                </p:cNvSpPr>
                <p:nvPr/>
              </p:nvSpPr>
              <p:spPr bwMode="auto">
                <a:xfrm>
                  <a:off x="2976" y="244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800" b="1">
                      <a:latin typeface="+mn-lt"/>
                    </a:rPr>
                    <a:t>u</a:t>
                  </a:r>
                </a:p>
              </p:txBody>
            </p:sp>
            <p:sp>
              <p:nvSpPr>
                <p:cNvPr id="104" name="Oval 30"/>
                <p:cNvSpPr>
                  <a:spLocks noChangeArrowheads="1"/>
                </p:cNvSpPr>
                <p:nvPr/>
              </p:nvSpPr>
              <p:spPr bwMode="auto">
                <a:xfrm>
                  <a:off x="2880" y="187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800" b="1">
                      <a:latin typeface="+mn-lt"/>
                    </a:rPr>
                    <a:t>x</a:t>
                  </a:r>
                </a:p>
              </p:txBody>
            </p:sp>
            <p:sp>
              <p:nvSpPr>
                <p:cNvPr id="105" name="Oval 31"/>
                <p:cNvSpPr>
                  <a:spLocks noChangeArrowheads="1"/>
                </p:cNvSpPr>
                <p:nvPr/>
              </p:nvSpPr>
              <p:spPr bwMode="auto">
                <a:xfrm>
                  <a:off x="2976" y="1296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800" b="1">
                      <a:latin typeface="+mn-lt"/>
                    </a:rPr>
                    <a:t>s</a:t>
                  </a:r>
                </a:p>
              </p:txBody>
            </p:sp>
            <p:sp>
              <p:nvSpPr>
                <p:cNvPr id="10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976" y="1440"/>
                  <a:ext cx="48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Line 33"/>
                <p:cNvSpPr>
                  <a:spLocks noChangeShapeType="1"/>
                </p:cNvSpPr>
                <p:nvPr/>
              </p:nvSpPr>
              <p:spPr bwMode="auto">
                <a:xfrm>
                  <a:off x="2976" y="2016"/>
                  <a:ext cx="48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Line 34"/>
                <p:cNvSpPr>
                  <a:spLocks noChangeShapeType="1"/>
                </p:cNvSpPr>
                <p:nvPr/>
              </p:nvSpPr>
              <p:spPr bwMode="auto">
                <a:xfrm>
                  <a:off x="3072" y="2592"/>
                  <a:ext cx="144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928" y="3168"/>
                  <a:ext cx="288" cy="4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Freeform 36"/>
                <p:cNvSpPr>
                  <a:spLocks/>
                </p:cNvSpPr>
                <p:nvPr/>
              </p:nvSpPr>
              <p:spPr bwMode="auto">
                <a:xfrm>
                  <a:off x="3024" y="2016"/>
                  <a:ext cx="117" cy="423"/>
                </a:xfrm>
                <a:custGeom>
                  <a:avLst/>
                  <a:gdLst>
                    <a:gd name="T0" fmla="*/ 71 w 117"/>
                    <a:gd name="T1" fmla="*/ 423 h 423"/>
                    <a:gd name="T2" fmla="*/ 105 w 117"/>
                    <a:gd name="T3" fmla="*/ 216 h 423"/>
                    <a:gd name="T4" fmla="*/ 0 w 117"/>
                    <a:gd name="T5" fmla="*/ 0 h 4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7" h="423">
                      <a:moveTo>
                        <a:pt x="71" y="423"/>
                      </a:moveTo>
                      <a:cubicBezTo>
                        <a:pt x="77" y="388"/>
                        <a:pt x="117" y="286"/>
                        <a:pt x="105" y="216"/>
                      </a:cubicBezTo>
                      <a:cubicBezTo>
                        <a:pt x="93" y="146"/>
                        <a:pt x="22" y="45"/>
                        <a:pt x="0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Freeform 37"/>
                <p:cNvSpPr>
                  <a:spLocks/>
                </p:cNvSpPr>
                <p:nvPr/>
              </p:nvSpPr>
              <p:spPr bwMode="auto">
                <a:xfrm>
                  <a:off x="3023" y="1469"/>
                  <a:ext cx="131" cy="393"/>
                </a:xfrm>
                <a:custGeom>
                  <a:avLst/>
                  <a:gdLst>
                    <a:gd name="T0" fmla="*/ 0 w 131"/>
                    <a:gd name="T1" fmla="*/ 393 h 393"/>
                    <a:gd name="T2" fmla="*/ 123 w 131"/>
                    <a:gd name="T3" fmla="*/ 169 h 393"/>
                    <a:gd name="T4" fmla="*/ 50 w 131"/>
                    <a:gd name="T5" fmla="*/ 0 h 39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1" h="393">
                      <a:moveTo>
                        <a:pt x="0" y="393"/>
                      </a:moveTo>
                      <a:cubicBezTo>
                        <a:pt x="20" y="357"/>
                        <a:pt x="115" y="234"/>
                        <a:pt x="123" y="169"/>
                      </a:cubicBezTo>
                      <a:cubicBezTo>
                        <a:pt x="131" y="104"/>
                        <a:pt x="65" y="35"/>
                        <a:pt x="50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Freeform 38"/>
                <p:cNvSpPr>
                  <a:spLocks/>
                </p:cNvSpPr>
                <p:nvPr/>
              </p:nvSpPr>
              <p:spPr bwMode="auto">
                <a:xfrm>
                  <a:off x="3135" y="2557"/>
                  <a:ext cx="183" cy="432"/>
                </a:xfrm>
                <a:custGeom>
                  <a:avLst/>
                  <a:gdLst>
                    <a:gd name="T0" fmla="*/ 129 w 183"/>
                    <a:gd name="T1" fmla="*/ 432 h 432"/>
                    <a:gd name="T2" fmla="*/ 162 w 183"/>
                    <a:gd name="T3" fmla="*/ 197 h 432"/>
                    <a:gd name="T4" fmla="*/ 0 w 183"/>
                    <a:gd name="T5" fmla="*/ 0 h 4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3" h="432">
                      <a:moveTo>
                        <a:pt x="129" y="432"/>
                      </a:moveTo>
                      <a:cubicBezTo>
                        <a:pt x="134" y="393"/>
                        <a:pt x="183" y="269"/>
                        <a:pt x="162" y="197"/>
                      </a:cubicBezTo>
                      <a:cubicBezTo>
                        <a:pt x="141" y="125"/>
                        <a:pt x="34" y="41"/>
                        <a:pt x="0" y="0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Freeform 39"/>
                <p:cNvSpPr>
                  <a:spLocks/>
                </p:cNvSpPr>
                <p:nvPr/>
              </p:nvSpPr>
              <p:spPr bwMode="auto">
                <a:xfrm>
                  <a:off x="2989" y="3202"/>
                  <a:ext cx="262" cy="387"/>
                </a:xfrm>
                <a:custGeom>
                  <a:avLst/>
                  <a:gdLst>
                    <a:gd name="T0" fmla="*/ 0 w 262"/>
                    <a:gd name="T1" fmla="*/ 387 h 387"/>
                    <a:gd name="T2" fmla="*/ 219 w 262"/>
                    <a:gd name="T3" fmla="*/ 219 h 387"/>
                    <a:gd name="T4" fmla="*/ 258 w 262"/>
                    <a:gd name="T5" fmla="*/ 0 h 3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2" h="387">
                      <a:moveTo>
                        <a:pt x="0" y="387"/>
                      </a:moveTo>
                      <a:cubicBezTo>
                        <a:pt x="36" y="360"/>
                        <a:pt x="176" y="283"/>
                        <a:pt x="219" y="219"/>
                      </a:cubicBezTo>
                      <a:cubicBezTo>
                        <a:pt x="262" y="155"/>
                        <a:pt x="250" y="46"/>
                        <a:pt x="258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" name="Text Box 18"/>
              <p:cNvSpPr txBox="1">
                <a:spLocks noChangeArrowheads="1"/>
              </p:cNvSpPr>
              <p:nvPr/>
            </p:nvSpPr>
            <p:spPr bwMode="auto">
              <a:xfrm>
                <a:off x="5490557" y="2071312"/>
                <a:ext cx="30168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95" name="Text Box 18"/>
              <p:cNvSpPr txBox="1">
                <a:spLocks noChangeArrowheads="1"/>
              </p:cNvSpPr>
              <p:nvPr/>
            </p:nvSpPr>
            <p:spPr bwMode="auto">
              <a:xfrm>
                <a:off x="6064953" y="2106163"/>
                <a:ext cx="235827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 dirty="0">
                    <a:latin typeface="+mn-lt"/>
                  </a:rPr>
                  <a:t>8</a:t>
                </a:r>
              </a:p>
            </p:txBody>
          </p:sp>
          <p:sp>
            <p:nvSpPr>
              <p:cNvPr id="96" name="Text Box 18"/>
              <p:cNvSpPr txBox="1">
                <a:spLocks noChangeArrowheads="1"/>
              </p:cNvSpPr>
              <p:nvPr/>
            </p:nvSpPr>
            <p:spPr bwMode="auto">
              <a:xfrm>
                <a:off x="5470149" y="3012016"/>
                <a:ext cx="30168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 dirty="0">
                    <a:latin typeface="+mn-lt"/>
                  </a:rPr>
                  <a:t>4</a:t>
                </a:r>
              </a:p>
            </p:txBody>
          </p:sp>
          <p:sp>
            <p:nvSpPr>
              <p:cNvPr id="97" name="Text Box 18"/>
              <p:cNvSpPr txBox="1">
                <a:spLocks noChangeArrowheads="1"/>
              </p:cNvSpPr>
              <p:nvPr/>
            </p:nvSpPr>
            <p:spPr bwMode="auto">
              <a:xfrm>
                <a:off x="6081280" y="2951614"/>
                <a:ext cx="235827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 dirty="0">
                    <a:latin typeface="+mn-lt"/>
                  </a:rPr>
                  <a:t>6</a:t>
                </a:r>
              </a:p>
            </p:txBody>
          </p:sp>
          <p:sp>
            <p:nvSpPr>
              <p:cNvPr id="100" name="Text Box 18"/>
              <p:cNvSpPr txBox="1">
                <a:spLocks noChangeArrowheads="1"/>
              </p:cNvSpPr>
              <p:nvPr/>
            </p:nvSpPr>
            <p:spPr bwMode="auto">
              <a:xfrm>
                <a:off x="6138050" y="4999430"/>
                <a:ext cx="235827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 dirty="0">
                    <a:latin typeface="+mn-lt"/>
                  </a:rPr>
                  <a:t>5</a:t>
                </a:r>
              </a:p>
            </p:txBody>
          </p:sp>
          <p:sp>
            <p:nvSpPr>
              <p:cNvPr id="114" name="Text Box 18"/>
              <p:cNvSpPr txBox="1">
                <a:spLocks noChangeArrowheads="1"/>
              </p:cNvSpPr>
              <p:nvPr/>
            </p:nvSpPr>
            <p:spPr bwMode="auto">
              <a:xfrm>
                <a:off x="6317107" y="3825320"/>
                <a:ext cx="235827" cy="36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800" b="1" dirty="0">
                    <a:latin typeface="+mn-lt"/>
                  </a:rPr>
                  <a:t>3</a:t>
                </a: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9079367" y="3610245"/>
            <a:ext cx="980461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edge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deleted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 bwMode="auto">
          <a:xfrm flipV="1">
            <a:off x="10059828" y="3948661"/>
            <a:ext cx="517060" cy="15527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2714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70637E-DA05-4FCD-9382-9C1776778EF5}" type="slidenum">
              <a:rPr lang="en-US" altLang="en-US" sz="1400">
                <a:latin typeface="Calibri" panose="020F0502020204030204" pitchFamily="34" charset="0"/>
              </a:rPr>
              <a:pPr/>
              <a:t>26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4" name="Rectangle 4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First Bottleneck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US" altLang="en-US" baseline="-25000" dirty="0"/>
              </a:p>
            </p:txBody>
          </p:sp>
        </mc:Choice>
        <mc:Fallback xmlns="">
          <p:sp>
            <p:nvSpPr>
              <p:cNvPr id="5632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59" t="-15748" b="-2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325" name="Text Box 23"/>
              <p:cNvSpPr txBox="1">
                <a:spLocks noChangeArrowheads="1"/>
              </p:cNvSpPr>
              <p:nvPr/>
            </p:nvSpPr>
            <p:spPr bwMode="auto">
              <a:xfrm>
                <a:off x="3879379" y="1421628"/>
                <a:ext cx="3311997" cy="496674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400" dirty="0">
                    <a:latin typeface="+mn-lt"/>
                  </a:rPr>
                  <a:t>Shortest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 path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sz="2400" dirty="0"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US" altLang="en-US" sz="2400" b="1" baseline="-25000" dirty="0">
                  <a:solidFill>
                    <a:srgbClr val="0033CC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5632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9379" y="1421628"/>
                <a:ext cx="3311997" cy="496674"/>
              </a:xfrm>
              <a:prstGeom prst="rect">
                <a:avLst/>
              </a:prstGeom>
              <a:blipFill>
                <a:blip r:embed="rId4"/>
                <a:stretch>
                  <a:fillRect l="-2757" t="-8537" b="-20732"/>
                </a:stretch>
              </a:blipFill>
              <a:ln w="3810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378" name="Group 32"/>
          <p:cNvGrpSpPr>
            <a:grpSpLocks/>
          </p:cNvGrpSpPr>
          <p:nvPr/>
        </p:nvGrpSpPr>
        <p:grpSpPr bwMode="auto">
          <a:xfrm>
            <a:off x="2738437" y="2309913"/>
            <a:ext cx="6715125" cy="314325"/>
            <a:chOff x="762" y="1164"/>
            <a:chExt cx="4230" cy="198"/>
          </a:xfrm>
        </p:grpSpPr>
        <p:sp>
          <p:nvSpPr>
            <p:cNvPr id="56383" name="Oval 7"/>
            <p:cNvSpPr>
              <a:spLocks noChangeArrowheads="1"/>
            </p:cNvSpPr>
            <p:nvPr/>
          </p:nvSpPr>
          <p:spPr bwMode="auto">
            <a:xfrm>
              <a:off x="2154" y="1218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dirty="0">
                  <a:solidFill>
                    <a:srgbClr val="C00000"/>
                  </a:solidFill>
                  <a:latin typeface="+mn-lt"/>
                </a:rPr>
                <a:t>v</a:t>
              </a:r>
            </a:p>
          </p:txBody>
        </p:sp>
        <p:sp>
          <p:nvSpPr>
            <p:cNvPr id="56384" name="Oval 8"/>
            <p:cNvSpPr>
              <a:spLocks noChangeArrowheads="1"/>
            </p:cNvSpPr>
            <p:nvPr/>
          </p:nvSpPr>
          <p:spPr bwMode="auto">
            <a:xfrm>
              <a:off x="1662" y="1212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dirty="0">
                  <a:solidFill>
                    <a:srgbClr val="C00000"/>
                  </a:solidFill>
                  <a:latin typeface="+mn-lt"/>
                </a:rPr>
                <a:t>u</a:t>
              </a:r>
            </a:p>
          </p:txBody>
        </p:sp>
        <p:sp>
          <p:nvSpPr>
            <p:cNvPr id="56385" name="Oval 10"/>
            <p:cNvSpPr>
              <a:spLocks noChangeArrowheads="1"/>
            </p:cNvSpPr>
            <p:nvPr/>
          </p:nvSpPr>
          <p:spPr bwMode="auto">
            <a:xfrm>
              <a:off x="762" y="1194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>
                  <a:latin typeface="+mn-lt"/>
                </a:rPr>
                <a:t>s</a:t>
              </a:r>
            </a:p>
          </p:txBody>
        </p:sp>
        <p:sp>
          <p:nvSpPr>
            <p:cNvPr id="56386" name="Line 11"/>
            <p:cNvSpPr>
              <a:spLocks noChangeShapeType="1"/>
            </p:cNvSpPr>
            <p:nvPr/>
          </p:nvSpPr>
          <p:spPr bwMode="auto">
            <a:xfrm>
              <a:off x="906" y="1260"/>
              <a:ext cx="258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7" name="Line 12"/>
            <p:cNvSpPr>
              <a:spLocks noChangeShapeType="1"/>
            </p:cNvSpPr>
            <p:nvPr/>
          </p:nvSpPr>
          <p:spPr bwMode="auto">
            <a:xfrm>
              <a:off x="1362" y="1290"/>
              <a:ext cx="306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8" name="Line 13"/>
            <p:cNvSpPr>
              <a:spLocks noChangeShapeType="1"/>
            </p:cNvSpPr>
            <p:nvPr/>
          </p:nvSpPr>
          <p:spPr bwMode="auto">
            <a:xfrm flipV="1">
              <a:off x="1824" y="1284"/>
              <a:ext cx="324" cy="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9" name="Line 14"/>
            <p:cNvSpPr>
              <a:spLocks noChangeShapeType="1"/>
            </p:cNvSpPr>
            <p:nvPr/>
          </p:nvSpPr>
          <p:spPr bwMode="auto">
            <a:xfrm flipV="1">
              <a:off x="2310" y="1290"/>
              <a:ext cx="30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0" name="Line 19"/>
            <p:cNvSpPr>
              <a:spLocks noChangeShapeType="1"/>
            </p:cNvSpPr>
            <p:nvPr/>
          </p:nvSpPr>
          <p:spPr bwMode="auto">
            <a:xfrm>
              <a:off x="1164" y="1284"/>
              <a:ext cx="192" cy="0"/>
            </a:xfrm>
            <a:prstGeom prst="line">
              <a:avLst/>
            </a:prstGeom>
            <a:noFill/>
            <a:ln w="38100" cap="rnd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56391" name="Group 28"/>
            <p:cNvGrpSpPr>
              <a:grpSpLocks/>
            </p:cNvGrpSpPr>
            <p:nvPr/>
          </p:nvGrpSpPr>
          <p:grpSpPr bwMode="auto">
            <a:xfrm>
              <a:off x="3306" y="1164"/>
              <a:ext cx="1686" cy="162"/>
              <a:chOff x="2598" y="1194"/>
              <a:chExt cx="1686" cy="162"/>
            </a:xfrm>
          </p:grpSpPr>
          <p:sp>
            <p:nvSpPr>
              <p:cNvPr id="56394" name="Oval 9"/>
              <p:cNvSpPr>
                <a:spLocks noChangeArrowheads="1"/>
              </p:cNvSpPr>
              <p:nvPr/>
            </p:nvSpPr>
            <p:spPr bwMode="auto">
              <a:xfrm>
                <a:off x="2598" y="1212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800" b="1">
                    <a:latin typeface="+mn-lt"/>
                  </a:rPr>
                  <a:t>x</a:t>
                </a:r>
              </a:p>
            </p:txBody>
          </p:sp>
          <p:sp>
            <p:nvSpPr>
              <p:cNvPr id="56395" name="Line 20"/>
              <p:cNvSpPr>
                <a:spLocks noChangeShapeType="1"/>
              </p:cNvSpPr>
              <p:nvPr/>
            </p:nvSpPr>
            <p:spPr bwMode="auto">
              <a:xfrm flipV="1">
                <a:off x="2724" y="1284"/>
                <a:ext cx="30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6" name="Line 21"/>
              <p:cNvSpPr>
                <a:spLocks noChangeShapeType="1"/>
              </p:cNvSpPr>
              <p:nvPr/>
            </p:nvSpPr>
            <p:spPr bwMode="auto">
              <a:xfrm flipV="1">
                <a:off x="3390" y="1260"/>
                <a:ext cx="432" cy="18"/>
              </a:xfrm>
              <a:prstGeom prst="line">
                <a:avLst/>
              </a:prstGeom>
              <a:noFill/>
              <a:ln w="38100" cap="rnd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6397" name="Group 25"/>
              <p:cNvGrpSpPr>
                <a:grpSpLocks/>
              </p:cNvGrpSpPr>
              <p:nvPr/>
            </p:nvGrpSpPr>
            <p:grpSpPr bwMode="auto">
              <a:xfrm>
                <a:off x="3840" y="1194"/>
                <a:ext cx="444" cy="144"/>
                <a:chOff x="3354" y="1206"/>
                <a:chExt cx="444" cy="144"/>
              </a:xfrm>
            </p:grpSpPr>
            <p:sp>
              <p:nvSpPr>
                <p:cNvPr id="56400" name="Oval 6"/>
                <p:cNvSpPr>
                  <a:spLocks noChangeArrowheads="1"/>
                </p:cNvSpPr>
                <p:nvPr/>
              </p:nvSpPr>
              <p:spPr bwMode="auto">
                <a:xfrm>
                  <a:off x="3654" y="1206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800" b="1">
                      <a:latin typeface="+mn-lt"/>
                    </a:rPr>
                    <a:t>t</a:t>
                  </a:r>
                </a:p>
              </p:txBody>
            </p:sp>
            <p:sp>
              <p:nvSpPr>
                <p:cNvPr id="5640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354" y="1272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6398" name="Line 26"/>
              <p:cNvSpPr>
                <a:spLocks noChangeShapeType="1"/>
              </p:cNvSpPr>
              <p:nvPr/>
            </p:nvSpPr>
            <p:spPr bwMode="auto">
              <a:xfrm flipV="1">
                <a:off x="3090" y="1272"/>
                <a:ext cx="462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9" name="Oval 27"/>
              <p:cNvSpPr>
                <a:spLocks noChangeArrowheads="1"/>
              </p:cNvSpPr>
              <p:nvPr/>
            </p:nvSpPr>
            <p:spPr bwMode="auto">
              <a:xfrm>
                <a:off x="3030" y="1212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800" b="1">
                    <a:latin typeface="+mn-lt"/>
                  </a:rPr>
                  <a:t>w</a:t>
                </a:r>
              </a:p>
            </p:txBody>
          </p:sp>
        </p:grpSp>
        <p:sp>
          <p:nvSpPr>
            <p:cNvPr id="56392" name="Line 29"/>
            <p:cNvSpPr>
              <a:spLocks noChangeShapeType="1"/>
            </p:cNvSpPr>
            <p:nvPr/>
          </p:nvSpPr>
          <p:spPr bwMode="auto">
            <a:xfrm flipV="1">
              <a:off x="3024" y="1272"/>
              <a:ext cx="30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3" name="Line 30"/>
            <p:cNvSpPr>
              <a:spLocks noChangeShapeType="1"/>
            </p:cNvSpPr>
            <p:nvPr/>
          </p:nvSpPr>
          <p:spPr bwMode="auto">
            <a:xfrm flipV="1">
              <a:off x="2592" y="1278"/>
              <a:ext cx="414" cy="1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196BE5-AF51-4973-B65F-8F79CB201661}"/>
              </a:ext>
            </a:extLst>
          </p:cNvPr>
          <p:cNvGrpSpPr/>
          <p:nvPr/>
        </p:nvGrpSpPr>
        <p:grpSpPr>
          <a:xfrm>
            <a:off x="2841625" y="2032101"/>
            <a:ext cx="4613275" cy="434975"/>
            <a:chOff x="2841625" y="1528761"/>
            <a:chExt cx="4613275" cy="434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37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394200" y="1570036"/>
                  <a:ext cx="501650" cy="393700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oMath>
                    </m:oMathPara>
                  </a14:m>
                  <a:endParaRPr lang="en-US" alt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6379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4200" y="1570036"/>
                  <a:ext cx="501650" cy="393700"/>
                </a:xfrm>
                <a:prstGeom prst="rect">
                  <a:avLst/>
                </a:prstGeom>
                <a:blipFill>
                  <a:blip r:embed="rId5"/>
                  <a:stretch>
                    <a:fillRect b="-4688"/>
                  </a:stretch>
                </a:blipFill>
                <a:ln w="381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Box 31">
                  <a:extLst>
                    <a:ext uri="{FF2B5EF4-FFF2-40B4-BE49-F238E27FC236}">
                      <a16:creationId xmlns:a16="http://schemas.microsoft.com/office/drawing/2014/main" id="{3031CFCD-F0FA-47F8-AE09-CF4FB54077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1625" y="1528761"/>
                  <a:ext cx="706438" cy="363537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en-US" sz="1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oMath>
                    </m:oMathPara>
                  </a14:m>
                  <a:endParaRPr lang="en-US" alt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 Box 31">
                  <a:extLst>
                    <a:ext uri="{FF2B5EF4-FFF2-40B4-BE49-F238E27FC236}">
                      <a16:creationId xmlns:a16="http://schemas.microsoft.com/office/drawing/2014/main" id="{3031CFCD-F0FA-47F8-AE09-CF4FB54077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41625" y="1528761"/>
                  <a:ext cx="706438" cy="363537"/>
                </a:xfrm>
                <a:prstGeom prst="rect">
                  <a:avLst/>
                </a:prstGeom>
                <a:blipFill>
                  <a:blip r:embed="rId6"/>
                  <a:stretch>
                    <a:fillRect b="-3390"/>
                  </a:stretch>
                </a:blipFill>
                <a:ln w="381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Box 31">
                  <a:extLst>
                    <a:ext uri="{FF2B5EF4-FFF2-40B4-BE49-F238E27FC236}">
                      <a16:creationId xmlns:a16="http://schemas.microsoft.com/office/drawing/2014/main" id="{6C6ADF72-8121-4583-A787-7D6CC88262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4575" y="1574798"/>
                  <a:ext cx="706438" cy="363537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en-US" sz="1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oMath>
                    </m:oMathPara>
                  </a14:m>
                  <a:endParaRPr lang="en-US" alt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 Box 31">
                  <a:extLst>
                    <a:ext uri="{FF2B5EF4-FFF2-40B4-BE49-F238E27FC236}">
                      <a16:creationId xmlns:a16="http://schemas.microsoft.com/office/drawing/2014/main" id="{6C6ADF72-8121-4583-A787-7D6CC88262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84575" y="1574798"/>
                  <a:ext cx="706438" cy="363537"/>
                </a:xfrm>
                <a:prstGeom prst="rect">
                  <a:avLst/>
                </a:prstGeom>
                <a:blipFill>
                  <a:blip r:embed="rId7"/>
                  <a:stretch>
                    <a:fillRect b="-3333"/>
                  </a:stretch>
                </a:blipFill>
                <a:ln w="381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 Box 31">
                  <a:extLst>
                    <a:ext uri="{FF2B5EF4-FFF2-40B4-BE49-F238E27FC236}">
                      <a16:creationId xmlns:a16="http://schemas.microsoft.com/office/drawing/2014/main" id="{927A57A7-CE2A-4AB0-9746-2FCA55D211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53250" y="1550986"/>
                  <a:ext cx="501650" cy="393700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oMath>
                    </m:oMathPara>
                  </a14:m>
                  <a:endParaRPr lang="en-US" alt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 Box 31">
                  <a:extLst>
                    <a:ext uri="{FF2B5EF4-FFF2-40B4-BE49-F238E27FC236}">
                      <a16:creationId xmlns:a16="http://schemas.microsoft.com/office/drawing/2014/main" id="{927A57A7-CE2A-4AB0-9746-2FCA55D211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53250" y="1550986"/>
                  <a:ext cx="501650" cy="393700"/>
                </a:xfrm>
                <a:prstGeom prst="rect">
                  <a:avLst/>
                </a:prstGeom>
                <a:blipFill>
                  <a:blip r:embed="rId8"/>
                  <a:stretch>
                    <a:fillRect b="-4615"/>
                  </a:stretch>
                </a:blipFill>
                <a:ln w="38100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38378" name="Text Box 42"/>
              <p:cNvSpPr txBox="1">
                <a:spLocks noChangeArrowheads="1"/>
              </p:cNvSpPr>
              <p:nvPr/>
            </p:nvSpPr>
            <p:spPr bwMode="auto">
              <a:xfrm>
                <a:off x="2845969" y="2767934"/>
                <a:ext cx="5541286" cy="42922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dirty="0">
                    <a:latin typeface="+mn-lt"/>
                  </a:rPr>
                  <a:t>  since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dirty="0">
                    <a:latin typeface="+mn-lt"/>
                  </a:rPr>
                  <a:t> is a shortest path.</a:t>
                </a:r>
              </a:p>
            </p:txBody>
          </p:sp>
        </mc:Choice>
        <mc:Fallback>
          <p:sp>
            <p:nvSpPr>
              <p:cNvPr id="10383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5969" y="2767934"/>
                <a:ext cx="5541286" cy="429220"/>
              </a:xfrm>
              <a:prstGeom prst="rect">
                <a:avLst/>
              </a:prstGeom>
              <a:blipFill>
                <a:blip r:embed="rId9"/>
                <a:stretch>
                  <a:fillRect t="-4110" b="-1643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8405" name="Text Box 69"/>
              <p:cNvSpPr txBox="1">
                <a:spLocks noChangeArrowheads="1"/>
              </p:cNvSpPr>
              <p:nvPr/>
            </p:nvSpPr>
            <p:spPr bwMode="auto">
              <a:xfrm>
                <a:off x="1493565" y="3317007"/>
                <a:ext cx="8083623" cy="40011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latin typeface="+mn-lt"/>
                  </a:rPr>
                  <a:t>After augmenting along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dirty="0">
                    <a:latin typeface="+mn-lt"/>
                  </a:rPr>
                  <a:t>, edge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+mn-lt"/>
                  </a:rPr>
                  <a:t> disappears; but will have edge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038405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565" y="3317007"/>
                <a:ext cx="8083623" cy="400110"/>
              </a:xfrm>
              <a:prstGeom prst="rect">
                <a:avLst/>
              </a:prstGeom>
              <a:blipFill>
                <a:blip r:embed="rId10"/>
                <a:stretch>
                  <a:fillRect l="-754" t="-7576" b="-25758"/>
                </a:stretch>
              </a:blipFill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8408" name="Text Box 72"/>
              <p:cNvSpPr txBox="1">
                <a:spLocks noChangeArrowheads="1"/>
              </p:cNvSpPr>
              <p:nvPr/>
            </p:nvSpPr>
            <p:spPr bwMode="auto">
              <a:xfrm>
                <a:off x="1494165" y="4483474"/>
                <a:ext cx="9155441" cy="73699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latin typeface="+mn-lt"/>
                  </a:rPr>
                  <a:t>For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+mn-lt"/>
                  </a:rPr>
                  <a:t> to be a first bottleneck edge later, it must get added back to the residual graph by augmenting along a shortest path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dirty="0">
                    <a:latin typeface="+mn-lt"/>
                  </a:rPr>
                  <a:t> containing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+mn-lt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altLang="en-US" dirty="0">
                    <a:latin typeface="+mn-lt"/>
                  </a:rPr>
                  <a:t> for some flow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altLang="en-US" b="1" dirty="0">
                  <a:solidFill>
                    <a:srgbClr val="0066CC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038408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4165" y="4483474"/>
                <a:ext cx="9155441" cy="736997"/>
              </a:xfrm>
              <a:prstGeom prst="rect">
                <a:avLst/>
              </a:prstGeom>
              <a:blipFill>
                <a:blip r:embed="rId11"/>
                <a:stretch>
                  <a:fillRect l="-666" t="-4132" b="-10744"/>
                </a:stretch>
              </a:blipFill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8436" name="Text Box 100"/>
              <p:cNvSpPr txBox="1">
                <a:spLocks noChangeArrowheads="1"/>
              </p:cNvSpPr>
              <p:nvPr/>
            </p:nvSpPr>
            <p:spPr bwMode="auto">
              <a:xfrm>
                <a:off x="1969389" y="5351884"/>
                <a:ext cx="8253221" cy="44307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en-US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dirty="0">
                    <a:latin typeface="+mn-lt"/>
                  </a:rPr>
                  <a:t> is shortest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en-US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err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b="1" i="1" dirty="0" err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en-US" b="1" i="1" dirty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err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b="1" i="1" dirty="0" err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d>
                      <m:dPr>
                        <m:ctrlP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 err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b="1" i="1" dirty="0" err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dirty="0" err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en-US" b="1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err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b="1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1038436" name="Text 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9389" y="5351884"/>
                <a:ext cx="8253221" cy="443070"/>
              </a:xfrm>
              <a:prstGeom prst="rect">
                <a:avLst/>
              </a:prstGeom>
              <a:blipFill>
                <a:blip r:embed="rId12"/>
                <a:stretch>
                  <a:fillRect l="-663" t="-5263" b="-11842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C2B57D-6FC9-46AE-AF3B-EFB8DBFA4587}"/>
                  </a:ext>
                </a:extLst>
              </p:cNvPr>
              <p:cNvSpPr txBox="1"/>
              <p:nvPr/>
            </p:nvSpPr>
            <p:spPr>
              <a:xfrm>
                <a:off x="8207376" y="1455033"/>
                <a:ext cx="2958054" cy="4001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000" b="1" dirty="0">
                        <a:solidFill>
                          <a:srgbClr val="0066CC"/>
                        </a:solidFill>
                      </a:rPr>
                      <m:t>bottleneck</m:t>
                    </m:r>
                    <m:r>
                      <a:rPr 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C2B57D-6FC9-46AE-AF3B-EFB8DBFA4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376" y="1455033"/>
                <a:ext cx="2958054" cy="400110"/>
              </a:xfrm>
              <a:prstGeom prst="rect">
                <a:avLst/>
              </a:prstGeom>
              <a:blipFill>
                <a:blip r:embed="rId13"/>
                <a:stretch>
                  <a:fillRect l="-1840" t="-7353" b="-2352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A786447-3B3A-4BB0-958F-DCC19003E9C5}"/>
              </a:ext>
            </a:extLst>
          </p:cNvPr>
          <p:cNvGrpSpPr/>
          <p:nvPr/>
        </p:nvGrpSpPr>
        <p:grpSpPr>
          <a:xfrm>
            <a:off x="2762542" y="3881249"/>
            <a:ext cx="6715125" cy="462267"/>
            <a:chOff x="2762542" y="3377909"/>
            <a:chExt cx="6715125" cy="462267"/>
          </a:xfrm>
        </p:grpSpPr>
        <p:grpSp>
          <p:nvGrpSpPr>
            <p:cNvPr id="87" name="Group 32">
              <a:extLst>
                <a:ext uri="{FF2B5EF4-FFF2-40B4-BE49-F238E27FC236}">
                  <a16:creationId xmlns:a16="http://schemas.microsoft.com/office/drawing/2014/main" id="{C5BF6B5C-AC05-413A-9B42-713E6C918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2542" y="3525851"/>
              <a:ext cx="6715125" cy="314325"/>
              <a:chOff x="762" y="1164"/>
              <a:chExt cx="4230" cy="198"/>
            </a:xfrm>
          </p:grpSpPr>
          <p:sp>
            <p:nvSpPr>
              <p:cNvPr id="88" name="Oval 7">
                <a:extLst>
                  <a:ext uri="{FF2B5EF4-FFF2-40B4-BE49-F238E27FC236}">
                    <a16:creationId xmlns:a16="http://schemas.microsoft.com/office/drawing/2014/main" id="{320AA086-8336-4383-84E5-F860CC13B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1218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800" b="1" dirty="0">
                    <a:solidFill>
                      <a:srgbClr val="C00000"/>
                    </a:solidFill>
                    <a:latin typeface="+mn-lt"/>
                  </a:rPr>
                  <a:t>v</a:t>
                </a:r>
              </a:p>
            </p:txBody>
          </p:sp>
          <p:sp>
            <p:nvSpPr>
              <p:cNvPr id="89" name="Oval 8">
                <a:extLst>
                  <a:ext uri="{FF2B5EF4-FFF2-40B4-BE49-F238E27FC236}">
                    <a16:creationId xmlns:a16="http://schemas.microsoft.com/office/drawing/2014/main" id="{9C87C234-CEFC-4AFF-973C-FE921DA38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" y="1212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800" b="1" dirty="0">
                    <a:solidFill>
                      <a:srgbClr val="C00000"/>
                    </a:solidFill>
                    <a:latin typeface="+mn-lt"/>
                  </a:rPr>
                  <a:t>u</a:t>
                </a:r>
              </a:p>
            </p:txBody>
          </p:sp>
          <p:sp>
            <p:nvSpPr>
              <p:cNvPr id="90" name="Oval 10">
                <a:extLst>
                  <a:ext uri="{FF2B5EF4-FFF2-40B4-BE49-F238E27FC236}">
                    <a16:creationId xmlns:a16="http://schemas.microsoft.com/office/drawing/2014/main" id="{7BF298EC-FCD1-4C74-8EF0-3DCB160A4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194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800" b="1">
                    <a:latin typeface="+mn-lt"/>
                  </a:rPr>
                  <a:t>s</a:t>
                </a:r>
              </a:p>
            </p:txBody>
          </p:sp>
          <p:sp>
            <p:nvSpPr>
              <p:cNvPr id="91" name="Line 11">
                <a:extLst>
                  <a:ext uri="{FF2B5EF4-FFF2-40B4-BE49-F238E27FC236}">
                    <a16:creationId xmlns:a16="http://schemas.microsoft.com/office/drawing/2014/main" id="{BAB4D34B-2E69-4A07-B66B-F71FD915D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6" y="1260"/>
                <a:ext cx="258" cy="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12">
                <a:extLst>
                  <a:ext uri="{FF2B5EF4-FFF2-40B4-BE49-F238E27FC236}">
                    <a16:creationId xmlns:a16="http://schemas.microsoft.com/office/drawing/2014/main" id="{3C68E1B1-B192-4C04-B902-FDF784262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2" y="1290"/>
                <a:ext cx="306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14">
                <a:extLst>
                  <a:ext uri="{FF2B5EF4-FFF2-40B4-BE49-F238E27FC236}">
                    <a16:creationId xmlns:a16="http://schemas.microsoft.com/office/drawing/2014/main" id="{89E638AB-F9F8-4B54-AB45-DF281DD62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0" y="1290"/>
                <a:ext cx="30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A24BB7D0-3F02-4C1D-A483-224FDE8CC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4" y="1284"/>
                <a:ext cx="192" cy="0"/>
              </a:xfrm>
              <a:prstGeom prst="line">
                <a:avLst/>
              </a:prstGeom>
              <a:noFill/>
              <a:ln w="38100" cap="rnd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1186387-DC96-40C8-B0A7-680B324A97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6" y="1164"/>
                <a:ext cx="1686" cy="162"/>
                <a:chOff x="2598" y="1194"/>
                <a:chExt cx="1686" cy="162"/>
              </a:xfrm>
            </p:grpSpPr>
            <p:sp>
              <p:nvSpPr>
                <p:cNvPr id="99" name="Oval 9">
                  <a:extLst>
                    <a:ext uri="{FF2B5EF4-FFF2-40B4-BE49-F238E27FC236}">
                      <a16:creationId xmlns:a16="http://schemas.microsoft.com/office/drawing/2014/main" id="{8CF57A39-18AA-436E-BC52-D55F2EC25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8" y="121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800" b="1">
                      <a:latin typeface="+mn-lt"/>
                    </a:rPr>
                    <a:t>x</a:t>
                  </a:r>
                </a:p>
              </p:txBody>
            </p:sp>
            <p:sp>
              <p:nvSpPr>
                <p:cNvPr id="101" name="Line 21">
                  <a:extLst>
                    <a:ext uri="{FF2B5EF4-FFF2-40B4-BE49-F238E27FC236}">
                      <a16:creationId xmlns:a16="http://schemas.microsoft.com/office/drawing/2014/main" id="{8073ECF0-4CF4-4739-B55A-C26C7E55E0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0" y="1260"/>
                  <a:ext cx="432" cy="18"/>
                </a:xfrm>
                <a:prstGeom prst="line">
                  <a:avLst/>
                </a:prstGeom>
                <a:noFill/>
                <a:ln w="38100" cap="rnd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2" name="Group 25">
                  <a:extLst>
                    <a:ext uri="{FF2B5EF4-FFF2-40B4-BE49-F238E27FC236}">
                      <a16:creationId xmlns:a16="http://schemas.microsoft.com/office/drawing/2014/main" id="{E2A0200A-0CA4-4E39-BF5A-E305155AA3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40" y="1194"/>
                  <a:ext cx="444" cy="144"/>
                  <a:chOff x="3354" y="1206"/>
                  <a:chExt cx="444" cy="144"/>
                </a:xfrm>
              </p:grpSpPr>
              <p:sp>
                <p:nvSpPr>
                  <p:cNvPr id="105" name="Oval 6">
                    <a:extLst>
                      <a:ext uri="{FF2B5EF4-FFF2-40B4-BE49-F238E27FC236}">
                        <a16:creationId xmlns:a16="http://schemas.microsoft.com/office/drawing/2014/main" id="{8BA08EAA-2A38-4970-826B-F79089E8A5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1206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1800" b="1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106" name="Line 22">
                    <a:extLst>
                      <a:ext uri="{FF2B5EF4-FFF2-40B4-BE49-F238E27FC236}">
                        <a16:creationId xmlns:a16="http://schemas.microsoft.com/office/drawing/2014/main" id="{559FCD23-C7E5-411D-BDEC-5CE667EA52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1272"/>
                    <a:ext cx="300" cy="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" name="Line 26">
                  <a:extLst>
                    <a:ext uri="{FF2B5EF4-FFF2-40B4-BE49-F238E27FC236}">
                      <a16:creationId xmlns:a16="http://schemas.microsoft.com/office/drawing/2014/main" id="{0968A528-8688-4ACB-A1DE-517772E007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90" y="1272"/>
                  <a:ext cx="462" cy="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Oval 27">
                  <a:extLst>
                    <a:ext uri="{FF2B5EF4-FFF2-40B4-BE49-F238E27FC236}">
                      <a16:creationId xmlns:a16="http://schemas.microsoft.com/office/drawing/2014/main" id="{033C03C8-DE05-4D5F-94DB-3A1D8DF43E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21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800" b="1">
                      <a:latin typeface="+mn-lt"/>
                    </a:rPr>
                    <a:t>w</a:t>
                  </a:r>
                </a:p>
              </p:txBody>
            </p:sp>
          </p:grpSp>
          <p:sp>
            <p:nvSpPr>
              <p:cNvPr id="97" name="Line 29">
                <a:extLst>
                  <a:ext uri="{FF2B5EF4-FFF2-40B4-BE49-F238E27FC236}">
                    <a16:creationId xmlns:a16="http://schemas.microsoft.com/office/drawing/2014/main" id="{71457754-A7FC-4662-851A-50380BE84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4" y="1272"/>
                <a:ext cx="300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30">
                <a:extLst>
                  <a:ext uri="{FF2B5EF4-FFF2-40B4-BE49-F238E27FC236}">
                    <a16:creationId xmlns:a16="http://schemas.microsoft.com/office/drawing/2014/main" id="{28B430A8-9CEC-4353-9436-47D4C80CE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2" y="1278"/>
                <a:ext cx="414" cy="1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78D9948-BA8C-4548-A8C3-65BBFD205D53}"/>
                </a:ext>
              </a:extLst>
            </p:cNvPr>
            <p:cNvSpPr/>
            <p:nvPr/>
          </p:nvSpPr>
          <p:spPr bwMode="auto">
            <a:xfrm>
              <a:off x="4381500" y="3416291"/>
              <a:ext cx="685800" cy="184159"/>
            </a:xfrm>
            <a:custGeom>
              <a:avLst/>
              <a:gdLst>
                <a:gd name="connsiteX0" fmla="*/ 685800 w 685800"/>
                <a:gd name="connsiteY0" fmla="*/ 184159 h 184159"/>
                <a:gd name="connsiteX1" fmla="*/ 285750 w 685800"/>
                <a:gd name="connsiteY1" fmla="*/ 9 h 184159"/>
                <a:gd name="connsiteX2" fmla="*/ 0 w 685800"/>
                <a:gd name="connsiteY2" fmla="*/ 177809 h 1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184159">
                  <a:moveTo>
                    <a:pt x="685800" y="184159"/>
                  </a:moveTo>
                  <a:cubicBezTo>
                    <a:pt x="542925" y="92613"/>
                    <a:pt x="400050" y="1067"/>
                    <a:pt x="285750" y="9"/>
                  </a:cubicBezTo>
                  <a:cubicBezTo>
                    <a:pt x="171450" y="-1049"/>
                    <a:pt x="85725" y="88380"/>
                    <a:pt x="0" y="177809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0FB9BDF-33A2-49E2-87B3-BFB2C97676DC}"/>
                </a:ext>
              </a:extLst>
            </p:cNvPr>
            <p:cNvSpPr/>
            <p:nvPr/>
          </p:nvSpPr>
          <p:spPr bwMode="auto">
            <a:xfrm>
              <a:off x="6872287" y="3377909"/>
              <a:ext cx="685800" cy="184159"/>
            </a:xfrm>
            <a:custGeom>
              <a:avLst/>
              <a:gdLst>
                <a:gd name="connsiteX0" fmla="*/ 685800 w 685800"/>
                <a:gd name="connsiteY0" fmla="*/ 184159 h 184159"/>
                <a:gd name="connsiteX1" fmla="*/ 285750 w 685800"/>
                <a:gd name="connsiteY1" fmla="*/ 9 h 184159"/>
                <a:gd name="connsiteX2" fmla="*/ 0 w 685800"/>
                <a:gd name="connsiteY2" fmla="*/ 177809 h 1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184159">
                  <a:moveTo>
                    <a:pt x="685800" y="184159"/>
                  </a:moveTo>
                  <a:cubicBezTo>
                    <a:pt x="542925" y="92613"/>
                    <a:pt x="400050" y="1067"/>
                    <a:pt x="285750" y="9"/>
                  </a:cubicBezTo>
                  <a:cubicBezTo>
                    <a:pt x="171450" y="-1049"/>
                    <a:pt x="85725" y="88380"/>
                    <a:pt x="0" y="177809"/>
                  </a:cubicBez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Text Box 72">
                <a:extLst>
                  <a:ext uri="{FF2B5EF4-FFF2-40B4-BE49-F238E27FC236}">
                    <a16:creationId xmlns:a16="http://schemas.microsoft.com/office/drawing/2014/main" id="{56D625A3-9392-4BB9-BDE6-BED544EAEF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4165" y="5925055"/>
                <a:ext cx="9671265" cy="40011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latin typeface="+mn-lt"/>
                  </a:rPr>
                  <a:t>The next time that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en-US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+mn-lt"/>
                  </a:rPr>
                  <a:t> is first bottleneck edge is even later so distance is at least as large!</a:t>
                </a:r>
                <a:endParaRPr lang="en-US" altLang="en-US" b="1" dirty="0">
                  <a:solidFill>
                    <a:srgbClr val="0066CC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09" name="Text Box 72">
                <a:extLst>
                  <a:ext uri="{FF2B5EF4-FFF2-40B4-BE49-F238E27FC236}">
                    <a16:creationId xmlns:a16="http://schemas.microsoft.com/office/drawing/2014/main" id="{56D625A3-9392-4BB9-BDE6-BED544EAE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4165" y="5925055"/>
                <a:ext cx="9671265" cy="400110"/>
              </a:xfrm>
              <a:prstGeom prst="rect">
                <a:avLst/>
              </a:prstGeom>
              <a:blipFill>
                <a:blip r:embed="rId14"/>
                <a:stretch>
                  <a:fillRect l="-630" t="-9091" r="-441" b="-25758"/>
                </a:stretch>
              </a:blipFill>
              <a:ln w="19050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CE544C9-B5C2-4AAD-AD09-2F13D07293DB}"/>
              </a:ext>
            </a:extLst>
          </p:cNvPr>
          <p:cNvGrpSpPr/>
          <p:nvPr/>
        </p:nvGrpSpPr>
        <p:grpSpPr>
          <a:xfrm>
            <a:off x="10158340" y="3746068"/>
            <a:ext cx="1879287" cy="1835740"/>
            <a:chOff x="10158340" y="3242728"/>
            <a:chExt cx="1879287" cy="18357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D47382D-EA60-428D-979C-DB845E05DF54}"/>
                    </a:ext>
                  </a:extLst>
                </p:cNvPr>
                <p:cNvSpPr txBox="1"/>
                <p:nvPr/>
              </p:nvSpPr>
              <p:spPr>
                <a:xfrm>
                  <a:off x="10158340" y="3242728"/>
                  <a:ext cx="1879287" cy="646331"/>
                </a:xfrm>
                <a:prstGeom prst="rect">
                  <a:avLst/>
                </a:prstGeom>
                <a:noFill/>
                <a:ln w="19050"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C00000"/>
                      </a:solidFill>
                    </a:rPr>
                    <a:t>distance is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dirty="0">
                      <a:solidFill>
                        <a:srgbClr val="C00000"/>
                      </a:solidFill>
                    </a:rPr>
                    <a:t> larger than before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D47382D-EA60-428D-979C-DB845E05D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8340" y="3242728"/>
                  <a:ext cx="1879287" cy="646331"/>
                </a:xfrm>
                <a:prstGeom prst="rect">
                  <a:avLst/>
                </a:prstGeom>
                <a:blipFill>
                  <a:blip r:embed="rId15"/>
                  <a:stretch>
                    <a:fillRect l="-2244" t="-4587" r="-1603" b="-11927"/>
                  </a:stretch>
                </a:blipFill>
                <a:ln w="1905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C6EC5B4-0B3B-46B1-AA85-B72CA08A9D23}"/>
                </a:ext>
              </a:extLst>
            </p:cNvPr>
            <p:cNvCxnSpPr>
              <a:stCxn id="5" idx="2"/>
              <a:endCxn id="1038436" idx="3"/>
            </p:cNvCxnSpPr>
            <p:nvPr/>
          </p:nvCxnSpPr>
          <p:spPr bwMode="auto">
            <a:xfrm flipH="1">
              <a:off x="10222610" y="3889059"/>
              <a:ext cx="875374" cy="1189409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9269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78" grpId="0" animBg="1"/>
      <p:bldP spid="1038405" grpId="0"/>
      <p:bldP spid="1038408" grpId="0"/>
      <p:bldP spid="1038436" grpId="0" animBg="1"/>
      <p:bldP spid="2" grpId="0" animBg="1"/>
      <p:bldP spid="1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Calibri" panose="020F0502020204030204" pitchFamily="34" charset="0"/>
              </a:rPr>
              <a:pPr/>
              <a:t>27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Edmonds-Karp Algorithm (Ford-Fulkerson with BFS)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274196"/>
                <a:ext cx="11163301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Analysis Focus: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en-US" sz="2400" dirty="0"/>
                  <a:t>For any edge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/>
                  <a:t> that could be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400" dirty="0"/>
                  <a:t>, (either an edge in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 or its reverse)  	count # of iterations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en-US" sz="2400" dirty="0"/>
                  <a:t> is the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first bottleneck edge</a:t>
                </a:r>
                <a:r>
                  <a:rPr lang="en-US" altLang="en-US" sz="2400" dirty="0"/>
                  <a:t> on the augmenting 			path chosen by the algorithm.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endParaRPr lang="en-US" altLang="en-US" sz="7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Claim:</a:t>
                </a:r>
                <a:r>
                  <a:rPr lang="en-US" altLang="en-US" sz="2400" dirty="0"/>
                  <a:t> This can’t happen in more than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400" dirty="0"/>
                  <a:t> iterations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en-US" sz="24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Claim </a:t>
                </a:r>
                <a:r>
                  <a:rPr lang="en-US" altLang="en-US" sz="2400" b="1" dirty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 Theorem: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en-US" sz="2400" dirty="0"/>
                  <a:t>Only </a:t>
                </a:r>
                <a14:m>
                  <m:oMath xmlns:m="http://schemas.openxmlformats.org/officeDocument/2006/math">
                    <m:r>
                      <a:rPr lang="en-US" altLang="en-US" sz="2400" b="1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sz="2400" dirty="0"/>
                  <a:t> edges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time per iteration so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time overall.</a:t>
                </a:r>
              </a:p>
            </p:txBody>
          </p:sp>
        </mc:Choice>
        <mc:Fallback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274196"/>
                <a:ext cx="11163301" cy="5200045"/>
              </a:xfrm>
              <a:blipFill>
                <a:blip r:embed="rId3"/>
                <a:stretch>
                  <a:fillRect l="-819" t="-1641" r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585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204913" y="1247793"/>
            <a:ext cx="4343400" cy="4724400"/>
            <a:chOff x="864" y="1104"/>
            <a:chExt cx="2736" cy="2976"/>
          </a:xfrm>
        </p:grpSpPr>
        <p:sp>
          <p:nvSpPr>
            <p:cNvPr id="14344" name="Line 5"/>
            <p:cNvSpPr>
              <a:spLocks noChangeShapeType="1"/>
            </p:cNvSpPr>
            <p:nvPr/>
          </p:nvSpPr>
          <p:spPr bwMode="auto">
            <a:xfrm>
              <a:off x="864" y="1104"/>
              <a:ext cx="2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5" name="Group 6"/>
            <p:cNvGrpSpPr>
              <a:grpSpLocks/>
            </p:cNvGrpSpPr>
            <p:nvPr/>
          </p:nvGrpSpPr>
          <p:grpSpPr bwMode="auto">
            <a:xfrm>
              <a:off x="864" y="1104"/>
              <a:ext cx="2736" cy="2976"/>
              <a:chOff x="816" y="1104"/>
              <a:chExt cx="2736" cy="2976"/>
            </a:xfrm>
          </p:grpSpPr>
          <p:pic>
            <p:nvPicPr>
              <p:cNvPr id="14346" name="Picture 7" descr="flo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4" t="10321" r="33009" b="47736"/>
              <a:stretch>
                <a:fillRect/>
              </a:stretch>
            </p:blipFill>
            <p:spPr bwMode="auto">
              <a:xfrm>
                <a:off x="816" y="1104"/>
                <a:ext cx="2736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7" name="Rectangle 8"/>
              <p:cNvSpPr>
                <a:spLocks noChangeArrowheads="1"/>
              </p:cNvSpPr>
              <p:nvPr/>
            </p:nvSpPr>
            <p:spPr bwMode="auto">
              <a:xfrm>
                <a:off x="2304" y="1104"/>
                <a:ext cx="1248" cy="2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b="1" dirty="0">
                    <a:latin typeface="Thames" panose="02000503080000020003" pitchFamily="2" charset="0"/>
                  </a:rPr>
                  <a:t>bound</a:t>
                </a:r>
              </a:p>
            </p:txBody>
          </p:sp>
        </p:grpSp>
      </p:grp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A451B3-1FF8-4FF0-B046-7126D5212DBA}" type="slidenum">
              <a:rPr lang="en-US" altLang="en-US" sz="1400">
                <a:latin typeface="Calibri" panose="020F0502020204030204" pitchFamily="34" charset="0"/>
              </a:rPr>
              <a:pPr/>
              <a:t>28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History &amp; State of the Art for </a:t>
            </a:r>
            <a:r>
              <a:rPr lang="en-US" altLang="en-US" sz="3600" dirty="0" err="1"/>
              <a:t>MaxFlow</a:t>
            </a:r>
            <a:r>
              <a:rPr lang="en-US" altLang="en-US" sz="3600" dirty="0"/>
              <a:t> Algorithms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939926" y="5904199"/>
            <a:ext cx="2286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000" dirty="0"/>
              <a:t>Source: Goldberg &amp; Rao, FOCS ‘97</a:t>
            </a:r>
          </a:p>
        </p:txBody>
      </p:sp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4225926" y="6445251"/>
            <a:ext cx="2644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200" dirty="0">
                <a:latin typeface="Thames" panose="02000503080000020003" pitchFamily="2" charset="0"/>
                <a:cs typeface="Times New Roman" panose="02020603050405020304" pitchFamily="18" charset="0"/>
              </a:rPr>
              <a:t>2012     Orlin + King et al.           </a:t>
            </a:r>
            <a:r>
              <a:rPr lang="en-US" altLang="en-US" sz="1200" i="1" dirty="0">
                <a:latin typeface="Thames" panose="02000503080000020003" pitchFamily="2" charset="0"/>
                <a:cs typeface="Times New Roman" panose="02020603050405020304" pitchFamily="18" charset="0"/>
              </a:rPr>
              <a:t>O</a:t>
            </a:r>
            <a:r>
              <a:rPr lang="en-US" altLang="en-US" sz="1200" dirty="0">
                <a:latin typeface="Thames" panose="02000503080000020003" pitchFamily="2" charset="0"/>
                <a:cs typeface="Times New Roman" panose="02020603050405020304" pitchFamily="18" charset="0"/>
              </a:rPr>
              <a:t>(</a:t>
            </a:r>
            <a:r>
              <a:rPr lang="en-US" altLang="en-US" sz="1200" i="1" dirty="0">
                <a:latin typeface="Thames" panose="02000503080000020003" pitchFamily="2" charset="0"/>
                <a:cs typeface="Times New Roman" panose="02020603050405020304" pitchFamily="18" charset="0"/>
              </a:rPr>
              <a:t>nm</a:t>
            </a:r>
            <a:r>
              <a:rPr lang="en-US" altLang="en-US" sz="1200" dirty="0">
                <a:latin typeface="Thames" panose="02000503080000020003" pitchFamily="2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28BE0F3-0269-4CF1-AD9C-4D7821C29BB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96000" y="1434474"/>
              <a:ext cx="5460799" cy="20670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5110">
                      <a:extLst>
                        <a:ext uri="{9D8B030D-6E8A-4147-A177-3AD203B41FA5}">
                          <a16:colId xmlns:a16="http://schemas.microsoft.com/office/drawing/2014/main" val="847667456"/>
                        </a:ext>
                      </a:extLst>
                    </a:gridCol>
                    <a:gridCol w="1040648">
                      <a:extLst>
                        <a:ext uri="{9D8B030D-6E8A-4147-A177-3AD203B41FA5}">
                          <a16:colId xmlns:a16="http://schemas.microsoft.com/office/drawing/2014/main" val="2777570697"/>
                        </a:ext>
                      </a:extLst>
                    </a:gridCol>
                    <a:gridCol w="1996919">
                      <a:extLst>
                        <a:ext uri="{9D8B030D-6E8A-4147-A177-3AD203B41FA5}">
                          <a16:colId xmlns:a16="http://schemas.microsoft.com/office/drawing/2014/main" val="1247132034"/>
                        </a:ext>
                      </a:extLst>
                    </a:gridCol>
                    <a:gridCol w="1948122">
                      <a:extLst>
                        <a:ext uri="{9D8B030D-6E8A-4147-A177-3AD203B41FA5}">
                          <a16:colId xmlns:a16="http://schemas.microsoft.com/office/drawing/2014/main" val="3689197454"/>
                        </a:ext>
                      </a:extLst>
                    </a:gridCol>
                  </a:tblGrid>
                  <a:tr h="346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2013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Orlin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𝒎𝒏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2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1339093"/>
                      </a:ext>
                    </a:extLst>
                  </a:tr>
                  <a:tr h="335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2014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Lee &amp; </a:t>
                          </a:r>
                          <a:r>
                            <a:rPr lang="en-US" sz="1400" b="1" dirty="0" err="1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Sidford</a:t>
                          </a:r>
                          <a:endParaRPr lang="en-US" sz="1400" b="1" dirty="0">
                            <a:latin typeface="Thames" panose="02000503080000020003" pitchFamily="2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1200" b="1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7570511"/>
                      </a:ext>
                    </a:extLst>
                  </a:tr>
                  <a:tr h="346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2016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err="1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Madry</a:t>
                          </a:r>
                          <a:endParaRPr lang="en-US" sz="1400" b="1" dirty="0">
                            <a:latin typeface="Thames" panose="02000503080000020003" pitchFamily="2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e>
                                <m:sup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p>
                              </m:sSup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1200" b="1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65660"/>
                      </a:ext>
                    </a:extLst>
                  </a:tr>
                  <a:tr h="346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2021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Gao, Liu, &amp; Peng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𝟑𝟐𝟖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b="1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200" b="0" i="0" dirty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  <m:d>
                                        <m:dPr>
                                          <m:ctrlPr>
                                            <a:rPr lang="en-US" sz="12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fName>
                                <m:e>
                                  <m:r>
                                    <a:rPr lang="en-US" sz="1200" b="1" i="1" dirty="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lang="en-US" sz="12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0815190"/>
                      </a:ext>
                    </a:extLst>
                  </a:tr>
                  <a:tr h="346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2022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van den Brand et al.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200" b="1" i="0" smtClean="0">
                                      <a:latin typeface="Cambria Math" panose="02040503050406030204" pitchFamily="18" charset="0"/>
                                    </a:rPr>
                                    <m:t>𝟓𝟖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b="1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2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200" b="0" i="0" dirty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1200" b="0" i="1" dirty="0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  <m:d>
                                        <m:dPr>
                                          <m:ctrlPr>
                                            <a:rPr lang="en-US" sz="12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fName>
                                <m:e>
                                  <m:r>
                                    <a:rPr lang="en-US" sz="1200" b="1" i="1" dirty="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1200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1" i="1" dirty="0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8368032"/>
                      </a:ext>
                    </a:extLst>
                  </a:tr>
                  <a:tr h="346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2022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Chen et al.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  <m:d>
                                      <m:dPr>
                                        <m:ctrlPr>
                                          <a:rPr lang="en-US" sz="1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2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50088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28BE0F3-0269-4CF1-AD9C-4D7821C29B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5361805"/>
                  </p:ext>
                </p:extLst>
              </p:nvPr>
            </p:nvGraphicFramePr>
            <p:xfrm>
              <a:off x="6096000" y="1434474"/>
              <a:ext cx="5460799" cy="20670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5110">
                      <a:extLst>
                        <a:ext uri="{9D8B030D-6E8A-4147-A177-3AD203B41FA5}">
                          <a16:colId xmlns:a16="http://schemas.microsoft.com/office/drawing/2014/main" val="847667456"/>
                        </a:ext>
                      </a:extLst>
                    </a:gridCol>
                    <a:gridCol w="1040648">
                      <a:extLst>
                        <a:ext uri="{9D8B030D-6E8A-4147-A177-3AD203B41FA5}">
                          <a16:colId xmlns:a16="http://schemas.microsoft.com/office/drawing/2014/main" val="2777570697"/>
                        </a:ext>
                      </a:extLst>
                    </a:gridCol>
                    <a:gridCol w="1996919">
                      <a:extLst>
                        <a:ext uri="{9D8B030D-6E8A-4147-A177-3AD203B41FA5}">
                          <a16:colId xmlns:a16="http://schemas.microsoft.com/office/drawing/2014/main" val="1247132034"/>
                        </a:ext>
                      </a:extLst>
                    </a:gridCol>
                    <a:gridCol w="1948122">
                      <a:extLst>
                        <a:ext uri="{9D8B030D-6E8A-4147-A177-3AD203B41FA5}">
                          <a16:colId xmlns:a16="http://schemas.microsoft.com/office/drawing/2014/main" val="3689197454"/>
                        </a:ext>
                      </a:extLst>
                    </a:gridCol>
                  </a:tblGrid>
                  <a:tr h="346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2013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Orlin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0625" t="-3509" r="-625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339093"/>
                      </a:ext>
                    </a:extLst>
                  </a:tr>
                  <a:tr h="335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2014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Lee &amp; </a:t>
                          </a:r>
                          <a:r>
                            <a:rPr lang="en-US" sz="1400" b="1" dirty="0" err="1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Sidford</a:t>
                          </a:r>
                          <a:endParaRPr lang="en-US" sz="1400" b="1" dirty="0">
                            <a:latin typeface="Thames" panose="02000503080000020003" pitchFamily="2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0625" t="-107273" r="-625" b="-4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7570511"/>
                      </a:ext>
                    </a:extLst>
                  </a:tr>
                  <a:tr h="346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2016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 err="1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Madry</a:t>
                          </a:r>
                          <a:endParaRPr lang="en-US" sz="1400" b="1" dirty="0">
                            <a:latin typeface="Thames" panose="02000503080000020003" pitchFamily="2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0625" t="-200000" r="-625" b="-30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965660"/>
                      </a:ext>
                    </a:extLst>
                  </a:tr>
                  <a:tr h="346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2021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Gao, Liu, &amp; Peng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0625" t="-300000" r="-625" b="-20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0815190"/>
                      </a:ext>
                    </a:extLst>
                  </a:tr>
                  <a:tr h="346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2022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van den Brand et al.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0625" t="-400000" r="-625" b="-10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8368032"/>
                      </a:ext>
                    </a:extLst>
                  </a:tr>
                  <a:tr h="346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2022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>
                              <a:latin typeface="Thames" panose="02000503080000020003" pitchFamily="2" charset="0"/>
                              <a:cs typeface="Times New Roman" panose="02020603050405020304" pitchFamily="18" charset="0"/>
                            </a:rPr>
                            <a:t>Chen et al.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0625" t="-500000" r="-625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50088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B0E129-1918-44BA-A8E0-CB7D308D2DA1}"/>
                  </a:ext>
                </a:extLst>
              </p:cNvPr>
              <p:cNvSpPr txBox="1"/>
              <p:nvPr/>
            </p:nvSpPr>
            <p:spPr>
              <a:xfrm>
                <a:off x="5959781" y="3718474"/>
                <a:ext cx="5733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Tables use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the upper bound on capacities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B0E129-1918-44BA-A8E0-CB7D308D2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781" y="3718474"/>
                <a:ext cx="5733236" cy="369332"/>
              </a:xfrm>
              <a:prstGeom prst="rect">
                <a:avLst/>
              </a:prstGeom>
              <a:blipFill>
                <a:blip r:embed="rId5"/>
                <a:stretch>
                  <a:fillRect l="-957" t="-9836" r="-117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B3ADFC4-6000-498E-8D5E-499287645BB3}"/>
              </a:ext>
            </a:extLst>
          </p:cNvPr>
          <p:cNvSpPr txBox="1"/>
          <p:nvPr/>
        </p:nvSpPr>
        <p:spPr>
          <a:xfrm>
            <a:off x="5959781" y="4189310"/>
            <a:ext cx="55613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Methods: </a:t>
            </a:r>
          </a:p>
          <a:p>
            <a:r>
              <a:rPr lang="en-US" sz="1600" dirty="0">
                <a:solidFill>
                  <a:srgbClr val="C00000"/>
                </a:solidFill>
              </a:rPr>
              <a:t>Augmenting Paths – increase flow to capacity</a:t>
            </a:r>
          </a:p>
          <a:p>
            <a:r>
              <a:rPr lang="en-US" sz="1600" dirty="0" err="1">
                <a:solidFill>
                  <a:srgbClr val="0066CC"/>
                </a:solidFill>
              </a:rPr>
              <a:t>Preflow</a:t>
            </a:r>
            <a:r>
              <a:rPr lang="en-US" sz="1600" dirty="0">
                <a:solidFill>
                  <a:srgbClr val="0066CC"/>
                </a:solidFill>
              </a:rPr>
              <a:t>-Push – decrease flow to get flow conservation</a:t>
            </a:r>
          </a:p>
          <a:p>
            <a:r>
              <a:rPr lang="en-US" sz="1600" dirty="0">
                <a:solidFill>
                  <a:srgbClr val="006600"/>
                </a:solidFill>
              </a:rPr>
              <a:t>Linear Programming – randomized, high probability of optimality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FC4903DA-50A8-4ED7-9EEE-D8B3AD857B36}"/>
              </a:ext>
            </a:extLst>
          </p:cNvPr>
          <p:cNvSpPr/>
          <p:nvPr/>
        </p:nvSpPr>
        <p:spPr bwMode="auto">
          <a:xfrm>
            <a:off x="874986" y="1844566"/>
            <a:ext cx="329927" cy="2041632"/>
          </a:xfrm>
          <a:prstGeom prst="leftBrac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4E88F4F3-2E58-493F-B654-7FD5032546D6}"/>
              </a:ext>
            </a:extLst>
          </p:cNvPr>
          <p:cNvSpPr/>
          <p:nvPr/>
        </p:nvSpPr>
        <p:spPr bwMode="auto">
          <a:xfrm>
            <a:off x="874986" y="3921294"/>
            <a:ext cx="329927" cy="1513487"/>
          </a:xfrm>
          <a:prstGeom prst="leftBrace">
            <a:avLst/>
          </a:prstGeom>
          <a:noFill/>
          <a:ln w="38100">
            <a:solidFill>
              <a:srgbClr val="0066CC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891AD87B-4031-42B2-8CDD-6A88228F53D6}"/>
              </a:ext>
            </a:extLst>
          </p:cNvPr>
          <p:cNvSpPr/>
          <p:nvPr/>
        </p:nvSpPr>
        <p:spPr bwMode="auto">
          <a:xfrm>
            <a:off x="5772807" y="1783008"/>
            <a:ext cx="329927" cy="1718504"/>
          </a:xfrm>
          <a:prstGeom prst="leftBrace">
            <a:avLst/>
          </a:prstGeom>
          <a:noFill/>
          <a:ln w="38100">
            <a:solidFill>
              <a:srgbClr val="0066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37538"/>
                <a:ext cx="10811510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5000"/>
                  </a:lnSpc>
                  <a:buNone/>
                </a:pPr>
                <a:r>
                  <a:rPr lang="en-US" altLang="en-US" sz="28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a flow network </a:t>
                </a:r>
              </a:p>
              <a:p>
                <a:pPr marL="0" indent="0">
                  <a:lnSpc>
                    <a:spcPct val="85000"/>
                  </a:lnSpc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an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800" dirty="0"/>
                  <a:t> flow of maximum value</a:t>
                </a:r>
              </a:p>
            </p:txBody>
          </p:sp>
        </mc:Choice>
        <mc:Fallback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37538"/>
                <a:ext cx="10811510" cy="5200045"/>
              </a:xfrm>
              <a:blipFill>
                <a:blip r:embed="rId3"/>
                <a:stretch>
                  <a:fillRect l="-1127" t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8682F2DF-919C-413D-9B59-A40AF3ACD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2C5CE-5F29-4369-A268-DF953E3BBA7B}" type="slidenum">
              <a:rPr lang="en-US" altLang="en-US"/>
              <a:pPr/>
              <a:t>3</a:t>
            </a:fld>
            <a:endParaRPr lang="en-US" altLang="en-US" sz="1400"/>
          </a:p>
        </p:txBody>
      </p:sp>
      <p:sp>
        <p:nvSpPr>
          <p:cNvPr id="710659" name="Rectangle 3">
            <a:extLst>
              <a:ext uri="{FF2B5EF4-FFF2-40B4-BE49-F238E27FC236}">
                <a16:creationId xmlns:a16="http://schemas.microsoft.com/office/drawing/2014/main" id="{5F4FD653-3E81-4970-A885-9A04BFB6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Maximum Flow Problem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886C7A-5F8C-4D5A-B1FC-3D24401D8DE7}"/>
              </a:ext>
            </a:extLst>
          </p:cNvPr>
          <p:cNvGrpSpPr/>
          <p:nvPr/>
        </p:nvGrpSpPr>
        <p:grpSpPr>
          <a:xfrm>
            <a:off x="4395659" y="2923138"/>
            <a:ext cx="6599476" cy="3137327"/>
            <a:chOff x="4395659" y="2923138"/>
            <a:chExt cx="6599476" cy="3137327"/>
          </a:xfrm>
        </p:grpSpPr>
        <p:cxnSp>
          <p:nvCxnSpPr>
            <p:cNvPr id="51" name="AutoShape 68">
              <a:extLst>
                <a:ext uri="{FF2B5EF4-FFF2-40B4-BE49-F238E27FC236}">
                  <a16:creationId xmlns:a16="http://schemas.microsoft.com/office/drawing/2014/main" id="{CAB3C207-5366-428C-872E-7F5DDD5A8A0A}"/>
                </a:ext>
              </a:extLst>
            </p:cNvPr>
            <p:cNvCxnSpPr>
              <a:cxnSpLocks noChangeShapeType="1"/>
              <a:stCxn id="710721" idx="1"/>
              <a:endCxn id="710708" idx="5"/>
            </p:cNvCxnSpPr>
            <p:nvPr/>
          </p:nvCxnSpPr>
          <p:spPr bwMode="auto">
            <a:xfrm flipH="1" flipV="1">
              <a:off x="6575184" y="4634480"/>
              <a:ext cx="2273571" cy="112970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06" name="Oval 50">
              <a:extLst>
                <a:ext uri="{FF2B5EF4-FFF2-40B4-BE49-F238E27FC236}">
                  <a16:creationId xmlns:a16="http://schemas.microsoft.com/office/drawing/2014/main" id="{5EDB66B3-A335-46A8-B0A4-E18E804596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565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710707" name="Oval 51">
              <a:extLst>
                <a:ext uri="{FF2B5EF4-FFF2-40B4-BE49-F238E27FC236}">
                  <a16:creationId xmlns:a16="http://schemas.microsoft.com/office/drawing/2014/main" id="{C791F0FD-59F6-4EAA-9A7F-5FEB226AA9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a</a:t>
              </a:r>
            </a:p>
          </p:txBody>
        </p:sp>
        <p:sp>
          <p:nvSpPr>
            <p:cNvPr id="710708" name="Oval 52">
              <a:extLst>
                <a:ext uri="{FF2B5EF4-FFF2-40B4-BE49-F238E27FC236}">
                  <a16:creationId xmlns:a16="http://schemas.microsoft.com/office/drawing/2014/main" id="{7433E6CD-DBA9-4397-BB73-2328DC47DB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b</a:t>
              </a:r>
            </a:p>
          </p:txBody>
        </p:sp>
        <p:sp>
          <p:nvSpPr>
            <p:cNvPr id="710709" name="Oval 53">
              <a:extLst>
                <a:ext uri="{FF2B5EF4-FFF2-40B4-BE49-F238E27FC236}">
                  <a16:creationId xmlns:a16="http://schemas.microsoft.com/office/drawing/2014/main" id="{DB0B1551-4016-4996-9CB3-8D6736D27F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c</a:t>
              </a:r>
            </a:p>
          </p:txBody>
        </p:sp>
        <p:cxnSp>
          <p:nvCxnSpPr>
            <p:cNvPr id="710710" name="AutoShape 54">
              <a:extLst>
                <a:ext uri="{FF2B5EF4-FFF2-40B4-BE49-F238E27FC236}">
                  <a16:creationId xmlns:a16="http://schemas.microsoft.com/office/drawing/2014/main" id="{3963BDDA-EEB2-4C16-A1BE-D107140B66AB}"/>
                </a:ext>
              </a:extLst>
            </p:cNvPr>
            <p:cNvCxnSpPr>
              <a:cxnSpLocks noChangeShapeType="1"/>
              <a:stCxn id="710706" idx="7"/>
              <a:endCxn id="710707" idx="3"/>
            </p:cNvCxnSpPr>
            <p:nvPr/>
          </p:nvCxnSpPr>
          <p:spPr bwMode="auto">
            <a:xfrm flipV="1">
              <a:off x="4691944" y="3223173"/>
              <a:ext cx="1637789" cy="116430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1" name="AutoShape 55">
              <a:extLst>
                <a:ext uri="{FF2B5EF4-FFF2-40B4-BE49-F238E27FC236}">
                  <a16:creationId xmlns:a16="http://schemas.microsoft.com/office/drawing/2014/main" id="{500797BD-7630-4137-AC5D-99C13711BAB5}"/>
                </a:ext>
              </a:extLst>
            </p:cNvPr>
            <p:cNvCxnSpPr>
              <a:cxnSpLocks noChangeShapeType="1"/>
              <a:stCxn id="710706" idx="6"/>
              <a:endCxn id="710708" idx="2"/>
            </p:cNvCxnSpPr>
            <p:nvPr/>
          </p:nvCxnSpPr>
          <p:spPr bwMode="auto">
            <a:xfrm>
              <a:off x="4742778" y="4510979"/>
              <a:ext cx="1536121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2" name="AutoShape 56">
              <a:extLst>
                <a:ext uri="{FF2B5EF4-FFF2-40B4-BE49-F238E27FC236}">
                  <a16:creationId xmlns:a16="http://schemas.microsoft.com/office/drawing/2014/main" id="{04F6A8EE-5010-42E5-9B2F-E956649EB9DD}"/>
                </a:ext>
              </a:extLst>
            </p:cNvPr>
            <p:cNvCxnSpPr>
              <a:cxnSpLocks noChangeShapeType="1"/>
              <a:stCxn id="710706" idx="5"/>
              <a:endCxn id="710709" idx="1"/>
            </p:cNvCxnSpPr>
            <p:nvPr/>
          </p:nvCxnSpPr>
          <p:spPr bwMode="auto">
            <a:xfrm>
              <a:off x="4691944" y="4634480"/>
              <a:ext cx="1637789" cy="112970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3" name="AutoShape 57">
              <a:extLst>
                <a:ext uri="{FF2B5EF4-FFF2-40B4-BE49-F238E27FC236}">
                  <a16:creationId xmlns:a16="http://schemas.microsoft.com/office/drawing/2014/main" id="{CB5CA9F1-C5CC-4E55-8567-407127EDD6FD}"/>
                </a:ext>
              </a:extLst>
            </p:cNvPr>
            <p:cNvCxnSpPr>
              <a:cxnSpLocks noChangeShapeType="1"/>
              <a:stCxn id="710708" idx="6"/>
              <a:endCxn id="710720" idx="2"/>
            </p:cNvCxnSpPr>
            <p:nvPr/>
          </p:nvCxnSpPr>
          <p:spPr bwMode="auto">
            <a:xfrm>
              <a:off x="6626018" y="4510979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5" name="AutoShape 59">
              <a:extLst>
                <a:ext uri="{FF2B5EF4-FFF2-40B4-BE49-F238E27FC236}">
                  <a16:creationId xmlns:a16="http://schemas.microsoft.com/office/drawing/2014/main" id="{FF578E0C-BCE9-4BDC-BE4D-1C3233FE9069}"/>
                </a:ext>
              </a:extLst>
            </p:cNvPr>
            <p:cNvCxnSpPr>
              <a:cxnSpLocks noChangeShapeType="1"/>
              <a:stCxn id="710708" idx="4"/>
              <a:endCxn id="710709" idx="0"/>
            </p:cNvCxnSpPr>
            <p:nvPr/>
          </p:nvCxnSpPr>
          <p:spPr bwMode="auto">
            <a:xfrm>
              <a:off x="6452459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6" name="AutoShape 60">
              <a:extLst>
                <a:ext uri="{FF2B5EF4-FFF2-40B4-BE49-F238E27FC236}">
                  <a16:creationId xmlns:a16="http://schemas.microsoft.com/office/drawing/2014/main" id="{5D951401-EF5F-40F8-8FF8-28BC78F6A7BA}"/>
                </a:ext>
              </a:extLst>
            </p:cNvPr>
            <p:cNvCxnSpPr>
              <a:cxnSpLocks noChangeShapeType="1"/>
              <a:stCxn id="710707" idx="6"/>
              <a:endCxn id="710719" idx="2"/>
            </p:cNvCxnSpPr>
            <p:nvPr/>
          </p:nvCxnSpPr>
          <p:spPr bwMode="auto">
            <a:xfrm>
              <a:off x="6626018" y="3098894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7" name="AutoShape 61">
              <a:extLst>
                <a:ext uri="{FF2B5EF4-FFF2-40B4-BE49-F238E27FC236}">
                  <a16:creationId xmlns:a16="http://schemas.microsoft.com/office/drawing/2014/main" id="{A929A23E-9723-40FB-8B80-4463475544AE}"/>
                </a:ext>
              </a:extLst>
            </p:cNvPr>
            <p:cNvCxnSpPr>
              <a:cxnSpLocks noChangeShapeType="1"/>
              <a:stCxn id="710709" idx="6"/>
              <a:endCxn id="710721" idx="2"/>
            </p:cNvCxnSpPr>
            <p:nvPr/>
          </p:nvCxnSpPr>
          <p:spPr bwMode="auto">
            <a:xfrm>
              <a:off x="6626018" y="5886906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8" name="AutoShape 62">
              <a:extLst>
                <a:ext uri="{FF2B5EF4-FFF2-40B4-BE49-F238E27FC236}">
                  <a16:creationId xmlns:a16="http://schemas.microsoft.com/office/drawing/2014/main" id="{56B2200F-0095-48E8-A6B5-E08D3FED1F4F}"/>
                </a:ext>
              </a:extLst>
            </p:cNvPr>
            <p:cNvCxnSpPr>
              <a:cxnSpLocks noChangeShapeType="1"/>
              <a:stCxn id="710707" idx="4"/>
              <a:endCxn id="710708" idx="0"/>
            </p:cNvCxnSpPr>
            <p:nvPr/>
          </p:nvCxnSpPr>
          <p:spPr bwMode="auto">
            <a:xfrm>
              <a:off x="6452459" y="3274651"/>
              <a:ext cx="0" cy="106167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19" name="Oval 63">
              <a:extLst>
                <a:ext uri="{FF2B5EF4-FFF2-40B4-BE49-F238E27FC236}">
                  <a16:creationId xmlns:a16="http://schemas.microsoft.com/office/drawing/2014/main" id="{6D6CA7B8-81FA-4ECF-9EC2-0188554C97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d</a:t>
              </a:r>
            </a:p>
          </p:txBody>
        </p:sp>
        <p:sp>
          <p:nvSpPr>
            <p:cNvPr id="710720" name="Oval 64">
              <a:extLst>
                <a:ext uri="{FF2B5EF4-FFF2-40B4-BE49-F238E27FC236}">
                  <a16:creationId xmlns:a16="http://schemas.microsoft.com/office/drawing/2014/main" id="{5FADFF93-67BC-4F3C-BA9D-F45E800F68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e</a:t>
              </a:r>
            </a:p>
          </p:txBody>
        </p:sp>
        <p:sp>
          <p:nvSpPr>
            <p:cNvPr id="710721" name="Oval 65">
              <a:extLst>
                <a:ext uri="{FF2B5EF4-FFF2-40B4-BE49-F238E27FC236}">
                  <a16:creationId xmlns:a16="http://schemas.microsoft.com/office/drawing/2014/main" id="{5FF356EB-F06B-477C-AA8F-9ACC5EDE5A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f</a:t>
              </a:r>
            </a:p>
          </p:txBody>
        </p:sp>
        <p:cxnSp>
          <p:nvCxnSpPr>
            <p:cNvPr id="710722" name="AutoShape 66">
              <a:extLst>
                <a:ext uri="{FF2B5EF4-FFF2-40B4-BE49-F238E27FC236}">
                  <a16:creationId xmlns:a16="http://schemas.microsoft.com/office/drawing/2014/main" id="{6CAC5FAF-7C24-4B59-9E5B-970C57F85D75}"/>
                </a:ext>
              </a:extLst>
            </p:cNvPr>
            <p:cNvCxnSpPr>
              <a:cxnSpLocks noChangeShapeType="1"/>
              <a:stCxn id="710720" idx="4"/>
              <a:endCxn id="710721" idx="0"/>
            </p:cNvCxnSpPr>
            <p:nvPr/>
          </p:nvCxnSpPr>
          <p:spPr bwMode="auto">
            <a:xfrm>
              <a:off x="8971480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3" name="AutoShape 67">
              <a:extLst>
                <a:ext uri="{FF2B5EF4-FFF2-40B4-BE49-F238E27FC236}">
                  <a16:creationId xmlns:a16="http://schemas.microsoft.com/office/drawing/2014/main" id="{02A1F7FD-3A69-496D-A0C6-9E0B7498F083}"/>
                </a:ext>
              </a:extLst>
            </p:cNvPr>
            <p:cNvCxnSpPr>
              <a:cxnSpLocks noChangeShapeType="1"/>
              <a:stCxn id="710719" idx="4"/>
              <a:endCxn id="710720" idx="0"/>
            </p:cNvCxnSpPr>
            <p:nvPr/>
          </p:nvCxnSpPr>
          <p:spPr bwMode="auto">
            <a:xfrm>
              <a:off x="8971480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4" name="AutoShape 68">
              <a:extLst>
                <a:ext uri="{FF2B5EF4-FFF2-40B4-BE49-F238E27FC236}">
                  <a16:creationId xmlns:a16="http://schemas.microsoft.com/office/drawing/2014/main" id="{A59DDDAD-046C-41D6-AD72-EFD283E2916C}"/>
                </a:ext>
              </a:extLst>
            </p:cNvPr>
            <p:cNvCxnSpPr>
              <a:cxnSpLocks noChangeShapeType="1"/>
              <a:stCxn id="710707" idx="5"/>
              <a:endCxn id="710720" idx="1"/>
            </p:cNvCxnSpPr>
            <p:nvPr/>
          </p:nvCxnSpPr>
          <p:spPr bwMode="auto">
            <a:xfrm>
              <a:off x="6575184" y="3223173"/>
              <a:ext cx="2273571" cy="11643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5" name="Oval 69">
              <a:extLst>
                <a:ext uri="{FF2B5EF4-FFF2-40B4-BE49-F238E27FC236}">
                  <a16:creationId xmlns:a16="http://schemas.microsoft.com/office/drawing/2014/main" id="{5DBB04F5-4A14-4512-B3D9-38E2423065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48016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t</a:t>
              </a:r>
            </a:p>
          </p:txBody>
        </p:sp>
        <p:cxnSp>
          <p:nvCxnSpPr>
            <p:cNvPr id="710726" name="AutoShape 70">
              <a:extLst>
                <a:ext uri="{FF2B5EF4-FFF2-40B4-BE49-F238E27FC236}">
                  <a16:creationId xmlns:a16="http://schemas.microsoft.com/office/drawing/2014/main" id="{D1F58022-A270-4460-9379-D0A7FAF1B20E}"/>
                </a:ext>
              </a:extLst>
            </p:cNvPr>
            <p:cNvCxnSpPr>
              <a:cxnSpLocks noChangeShapeType="1"/>
              <a:stCxn id="710719" idx="6"/>
              <a:endCxn id="710725" idx="1"/>
            </p:cNvCxnSpPr>
            <p:nvPr/>
          </p:nvCxnSpPr>
          <p:spPr bwMode="auto">
            <a:xfrm>
              <a:off x="9145040" y="3098894"/>
              <a:ext cx="1553810" cy="1288583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7" name="AutoShape 71">
              <a:extLst>
                <a:ext uri="{FF2B5EF4-FFF2-40B4-BE49-F238E27FC236}">
                  <a16:creationId xmlns:a16="http://schemas.microsoft.com/office/drawing/2014/main" id="{8009E4A0-472B-406A-AFD6-0553FE5CC77C}"/>
                </a:ext>
              </a:extLst>
            </p:cNvPr>
            <p:cNvCxnSpPr>
              <a:cxnSpLocks noChangeShapeType="1"/>
              <a:stCxn id="710720" idx="6"/>
              <a:endCxn id="710725" idx="2"/>
            </p:cNvCxnSpPr>
            <p:nvPr/>
          </p:nvCxnSpPr>
          <p:spPr bwMode="auto">
            <a:xfrm>
              <a:off x="9145040" y="4510979"/>
              <a:ext cx="1502976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8" name="AutoShape 72">
              <a:extLst>
                <a:ext uri="{FF2B5EF4-FFF2-40B4-BE49-F238E27FC236}">
                  <a16:creationId xmlns:a16="http://schemas.microsoft.com/office/drawing/2014/main" id="{E5CB0D21-BAA0-4835-A49D-49FE212797CB}"/>
                </a:ext>
              </a:extLst>
            </p:cNvPr>
            <p:cNvCxnSpPr>
              <a:cxnSpLocks noChangeShapeType="1"/>
              <a:stCxn id="710721" idx="7"/>
              <a:endCxn id="710725" idx="4"/>
            </p:cNvCxnSpPr>
            <p:nvPr/>
          </p:nvCxnSpPr>
          <p:spPr bwMode="auto">
            <a:xfrm flipV="1">
              <a:off x="9094206" y="4685636"/>
              <a:ext cx="1727370" cy="107854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9" name="Text Box 73">
              <a:extLst>
                <a:ext uri="{FF2B5EF4-FFF2-40B4-BE49-F238E27FC236}">
                  <a16:creationId xmlns:a16="http://schemas.microsoft.com/office/drawing/2014/main" id="{AAAB09A9-EC8D-4414-8817-65353064D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633" y="5112122"/>
              <a:ext cx="89281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30" name="Text Box 74">
              <a:extLst>
                <a:ext uri="{FF2B5EF4-FFF2-40B4-BE49-F238E27FC236}">
                  <a16:creationId xmlns:a16="http://schemas.microsoft.com/office/drawing/2014/main" id="{876DCB81-C2CB-43B6-8640-CF55C1427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8549" y="4352895"/>
              <a:ext cx="45333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31" name="Text Box 75">
              <a:extLst>
                <a:ext uri="{FF2B5EF4-FFF2-40B4-BE49-F238E27FC236}">
                  <a16:creationId xmlns:a16="http://schemas.microsoft.com/office/drawing/2014/main" id="{987DF8DB-99E2-4C14-B47B-F33F6E816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165" y="5713346"/>
              <a:ext cx="718833" cy="30777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710732" name="Text Box 76">
              <a:extLst>
                <a:ext uri="{FF2B5EF4-FFF2-40B4-BE49-F238E27FC236}">
                  <a16:creationId xmlns:a16="http://schemas.microsoft.com/office/drawing/2014/main" id="{9B3B7885-AA6D-45BF-BF0E-9859076B1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6366" y="4983795"/>
              <a:ext cx="60078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710733" name="Text Box 77">
              <a:extLst>
                <a:ext uri="{FF2B5EF4-FFF2-40B4-BE49-F238E27FC236}">
                  <a16:creationId xmlns:a16="http://schemas.microsoft.com/office/drawing/2014/main" id="{B8E7733D-771B-4363-B990-E50FE4B44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960" y="3595078"/>
              <a:ext cx="68567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4" name="Text Box 78">
              <a:extLst>
                <a:ext uri="{FF2B5EF4-FFF2-40B4-BE49-F238E27FC236}">
                  <a16:creationId xmlns:a16="http://schemas.microsoft.com/office/drawing/2014/main" id="{7EF45083-C70B-47F5-AFFB-7C03B08F5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6213" y="4352895"/>
              <a:ext cx="46922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/8</a:t>
              </a:r>
            </a:p>
          </p:txBody>
        </p:sp>
        <p:sp>
          <p:nvSpPr>
            <p:cNvPr id="710735" name="Text Box 79">
              <a:extLst>
                <a:ext uri="{FF2B5EF4-FFF2-40B4-BE49-F238E27FC236}">
                  <a16:creationId xmlns:a16="http://schemas.microsoft.com/office/drawing/2014/main" id="{2AF06533-A0D6-429A-B95A-970349B52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727" y="3622107"/>
              <a:ext cx="62427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36" name="Text Box 80">
              <a:extLst>
                <a:ext uri="{FF2B5EF4-FFF2-40B4-BE49-F238E27FC236}">
                  <a16:creationId xmlns:a16="http://schemas.microsoft.com/office/drawing/2014/main" id="{8E2CA782-EF26-454E-82E8-A7C0ACB12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2939710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710737" name="Text Box 81">
              <a:extLst>
                <a:ext uri="{FF2B5EF4-FFF2-40B4-BE49-F238E27FC236}">
                  <a16:creationId xmlns:a16="http://schemas.microsoft.com/office/drawing/2014/main" id="{5EEB67EA-FA04-42E4-9A86-1D24118DC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5043023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10738" name="Text Box 82">
              <a:extLst>
                <a:ext uri="{FF2B5EF4-FFF2-40B4-BE49-F238E27FC236}">
                  <a16:creationId xmlns:a16="http://schemas.microsoft.com/office/drawing/2014/main" id="{205F31AB-659B-4FEC-B166-3C1CABADD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0403" y="5160001"/>
              <a:ext cx="71497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9" name="Text Box 83">
              <a:extLst>
                <a:ext uri="{FF2B5EF4-FFF2-40B4-BE49-F238E27FC236}">
                  <a16:creationId xmlns:a16="http://schemas.microsoft.com/office/drawing/2014/main" id="{8296BE71-6B6F-463B-8C0A-94F5E736B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4822" y="4352895"/>
              <a:ext cx="59607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40" name="Text Box 84">
              <a:extLst>
                <a:ext uri="{FF2B5EF4-FFF2-40B4-BE49-F238E27FC236}">
                  <a16:creationId xmlns:a16="http://schemas.microsoft.com/office/drawing/2014/main" id="{0F354EAC-9BAF-4735-9DC8-6E0300D4C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383" y="3588301"/>
              <a:ext cx="68964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41" name="Text Box 85">
              <a:extLst>
                <a:ext uri="{FF2B5EF4-FFF2-40B4-BE49-F238E27FC236}">
                  <a16:creationId xmlns:a16="http://schemas.microsoft.com/office/drawing/2014/main" id="{DA3836EF-7B4F-4F15-B0F6-032168C5D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1308" y="3595078"/>
              <a:ext cx="54505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42" name="Text Box 86">
              <a:extLst>
                <a:ext uri="{FF2B5EF4-FFF2-40B4-BE49-F238E27FC236}">
                  <a16:creationId xmlns:a16="http://schemas.microsoft.com/office/drawing/2014/main" id="{90B2F1EE-6551-462E-B731-7BC0ECF13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29" y="3653451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10743" name="Text Box 87">
              <a:extLst>
                <a:ext uri="{FF2B5EF4-FFF2-40B4-BE49-F238E27FC236}">
                  <a16:creationId xmlns:a16="http://schemas.microsoft.com/office/drawing/2014/main" id="{4ECC4A50-EA5B-4BE9-8AA2-AA53B6EA7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652" y="5012007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95B3B17-292E-4FC0-A21F-07FA171C2F7F}"/>
              </a:ext>
            </a:extLst>
          </p:cNvPr>
          <p:cNvSpPr txBox="1"/>
          <p:nvPr/>
        </p:nvSpPr>
        <p:spPr>
          <a:xfrm>
            <a:off x="3456432" y="5230368"/>
            <a:ext cx="145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value = </a:t>
            </a:r>
            <a:r>
              <a:rPr lang="en-US" sz="2400" b="1" dirty="0">
                <a:solidFill>
                  <a:srgbClr val="C0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27577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454D7E86-B7E5-4DBB-B5CA-759DAD68D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D8AED-18E9-43C1-BBDD-655A7044627F}" type="slidenum">
              <a:rPr lang="en-US" altLang="en-US"/>
              <a:pPr/>
              <a:t>4</a:t>
            </a:fld>
            <a:endParaRPr lang="en-US" altLang="en-US" sz="1400"/>
          </a:p>
        </p:txBody>
      </p:sp>
      <p:sp>
        <p:nvSpPr>
          <p:cNvPr id="496739" name="Rectangle 99">
            <a:extLst>
              <a:ext uri="{FF2B5EF4-FFF2-40B4-BE49-F238E27FC236}">
                <a16:creationId xmlns:a16="http://schemas.microsoft.com/office/drawing/2014/main" id="{77CB5AF2-D7A8-47A3-85DE-EAE71722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170" y="715017"/>
            <a:ext cx="3429000" cy="160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id="{642D2A95-9E0F-4AE9-968E-BD35C4894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Residual Graphs and Augmenting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6643" name="Rectangle 3">
                <a:extLst>
                  <a:ext uri="{FF2B5EF4-FFF2-40B4-BE49-F238E27FC236}">
                    <a16:creationId xmlns:a16="http://schemas.microsoft.com/office/drawing/2014/main" id="{492BF5EA-E352-4CF9-9D58-59B2493F728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09088"/>
                <a:ext cx="10779049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C00000"/>
                    </a:solidFill>
                  </a:rPr>
                  <a:t>Residual edges </a:t>
                </a:r>
                <a:r>
                  <a:rPr lang="en-US" altLang="en-US" sz="2000" dirty="0"/>
                  <a:t>of two kinds:</a:t>
                </a:r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sz="20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Forward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: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𝒇</m:t>
                        </m:r>
                      </m:sub>
                    </m:sSub>
                    <m:d>
                      <m:d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</m:d>
                    <m:r>
                      <a:rPr lang="en-US" altLang="en-US" sz="20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d>
                      <m:d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</m:d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d>
                      <m:d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</m:d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2"/>
                <a:r>
                  <a:rPr lang="en-US" altLang="en-US" sz="2000" dirty="0">
                    <a:sym typeface="Symbol" panose="05050102010706020507" pitchFamily="18" charset="2"/>
                  </a:rPr>
                  <a:t>Amount of extra flow we can add along</a:t>
                </a: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</m:oMath>
                </a14:m>
                <a:endParaRPr lang="en-US" altLang="en-US" sz="2000" b="1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en-US" sz="20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Backward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R</m:t>
                        </m:r>
                      </m:sup>
                    </m:sSup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=(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𝒖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𝒇</m:t>
                        </m:r>
                      </m:sub>
                    </m:sSub>
                    <m:d>
                      <m:d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</m:d>
                    <m:r>
                      <a:rPr lang="en-US" altLang="en-US" sz="20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0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d>
                      <m:dPr>
                        <m:ctrlP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</m:d>
                  </m:oMath>
                </a14:m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lvl="2"/>
                <a:r>
                  <a:rPr lang="en-US" altLang="en-US" sz="2000" dirty="0">
                    <a:sym typeface="Symbol" panose="05050102010706020507" pitchFamily="18" charset="2"/>
                  </a:rPr>
                  <a:t>Amount we can reduce/undo flow along</a:t>
                </a:r>
                <a:r>
                  <a:rPr lang="en-US" altLang="en-US" sz="2000" b="1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𝒆</m:t>
                    </m:r>
                  </m:oMath>
                </a14:m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en-US" sz="1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C00000"/>
                    </a:solidFill>
                  </a:rPr>
                  <a:t>Residual graph</a:t>
                </a:r>
                <a:r>
                  <a:rPr lang="en-US" altLang="en-US" sz="20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r>
                  <a:rPr lang="en-US" altLang="en-US" sz="2000" dirty="0"/>
                  <a:t>Residual edges with residual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𝒇</m:t>
                        </m:r>
                      </m:sub>
                    </m:sSub>
                    <m:d>
                      <m:d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</m:d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: </m:t>
                        </m:r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en-US" sz="20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d>
                          <m:dPr>
                            <m:ctrlPr>
                              <a:rPr lang="en-US" altLang="en-US" sz="20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1" i="1" dirty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</m:e>
                    </m:d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∪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𝒆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20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R</m:t>
                        </m:r>
                      </m:sup>
                    </m:sSup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lvl="1"/>
                <a:endParaRPr lang="en-US" altLang="en-US" sz="2000" dirty="0"/>
              </a:p>
              <a:p>
                <a:pPr lvl="1"/>
                <a:endParaRPr lang="en-US" altLang="en-US" sz="100" dirty="0"/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C00000"/>
                    </a:solidFill>
                  </a:rPr>
                  <a:t>Augmenting Path</a:t>
                </a:r>
                <a:r>
                  <a:rPr lang="en-US" altLang="en-US" sz="2000" dirty="0"/>
                  <a:t>: Any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0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000" dirty="0"/>
                  <a:t> path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en-US" sz="20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altLang="en-US" sz="2000" dirty="0"/>
                  <a:t>.         Let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bottleneck</a:t>
                </a:r>
                <a:r>
                  <a:rPr lang="en-US" altLang="en-US" sz="2000" dirty="0">
                    <a:solidFill>
                      <a:srgbClr val="0066CC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altLang="en-US" sz="2000" b="0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lim>
                    </m:limLow>
                    <m:r>
                      <a:rPr lang="en-US" altLang="en-US" sz="20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sz="20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000" b="1" dirty="0">
                    <a:solidFill>
                      <a:srgbClr val="695082"/>
                    </a:solidFill>
                  </a:rPr>
                  <a:t>Ford-Fulkerson idea:</a:t>
                </a:r>
                <a:r>
                  <a:rPr lang="en-US" altLang="en-US" sz="2000" dirty="0"/>
                  <a:t>  Repeat “find an augmenting path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sz="2000" dirty="0"/>
                  <a:t> and increase flow by </a:t>
                </a:r>
                <a:r>
                  <a:rPr lang="en-US" altLang="en-US" sz="2000" b="1" dirty="0">
                    <a:solidFill>
                      <a:srgbClr val="0066CC"/>
                    </a:solidFill>
                  </a:rPr>
                  <a:t>bottleneck</a:t>
                </a:r>
                <a:r>
                  <a:rPr lang="en-US" altLang="en-US" sz="2000" dirty="0">
                    <a:solidFill>
                      <a:srgbClr val="0066CC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en-US" sz="2000" dirty="0">
                    <a:solidFill>
                      <a:srgbClr val="0066CC"/>
                    </a:solidFill>
                  </a:rPr>
                  <a:t>)</a:t>
                </a:r>
                <a:r>
                  <a:rPr lang="en-US" altLang="en-US" sz="2000" dirty="0"/>
                  <a:t>” until 			none left.</a:t>
                </a:r>
              </a:p>
            </p:txBody>
          </p:sp>
        </mc:Choice>
        <mc:Fallback>
          <p:sp>
            <p:nvSpPr>
              <p:cNvPr id="496643" name="Rectangle 3">
                <a:extLst>
                  <a:ext uri="{FF2B5EF4-FFF2-40B4-BE49-F238E27FC236}">
                    <a16:creationId xmlns:a16="http://schemas.microsoft.com/office/drawing/2014/main" id="{492BF5EA-E352-4CF9-9D58-59B2493F7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09088"/>
                <a:ext cx="10779049" cy="5200045"/>
              </a:xfrm>
              <a:blipFill>
                <a:blip r:embed="rId3"/>
                <a:stretch>
                  <a:fillRect l="-56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983438E1-99D1-4919-B9AB-A47130D2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74E7EE-F8D0-E0B4-FB38-C4324A8D2B56}"/>
              </a:ext>
            </a:extLst>
          </p:cNvPr>
          <p:cNvGrpSpPr/>
          <p:nvPr/>
        </p:nvGrpSpPr>
        <p:grpSpPr>
          <a:xfrm>
            <a:off x="7880836" y="1960656"/>
            <a:ext cx="2812863" cy="307777"/>
            <a:chOff x="8425162" y="1275863"/>
            <a:chExt cx="2812863" cy="307777"/>
          </a:xfrm>
        </p:grpSpPr>
        <p:sp>
          <p:nvSpPr>
            <p:cNvPr id="4" name="Oval 7">
              <a:extLst>
                <a:ext uri="{FF2B5EF4-FFF2-40B4-BE49-F238E27FC236}">
                  <a16:creationId xmlns:a16="http://schemas.microsoft.com/office/drawing/2014/main" id="{8B2D04DA-8B50-B74E-21C0-4D823BD314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425162" y="1276734"/>
              <a:ext cx="274638" cy="27463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sz="2000" b="1" dirty="0"/>
                <a:t>u</a:t>
              </a:r>
            </a:p>
          </p:txBody>
        </p:sp>
        <p:cxnSp>
          <p:nvCxnSpPr>
            <p:cNvPr id="5" name="AutoShape 10">
              <a:extLst>
                <a:ext uri="{FF2B5EF4-FFF2-40B4-BE49-F238E27FC236}">
                  <a16:creationId xmlns:a16="http://schemas.microsoft.com/office/drawing/2014/main" id="{A5FB8D3E-E8BA-C997-DB41-A27AA23CE9D3}"/>
                </a:ext>
              </a:extLst>
            </p:cNvPr>
            <p:cNvCxnSpPr>
              <a:cxnSpLocks noChangeShapeType="1"/>
              <a:stCxn id="4" idx="6"/>
              <a:endCxn id="7" idx="2"/>
            </p:cNvCxnSpPr>
            <p:nvPr/>
          </p:nvCxnSpPr>
          <p:spPr bwMode="auto">
            <a:xfrm>
              <a:off x="8699800" y="1414053"/>
              <a:ext cx="2263587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413B1B54-0B79-BEFA-861C-713503AE45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63387" y="1276734"/>
              <a:ext cx="274638" cy="27463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sz="2000" b="1" dirty="0"/>
                <a:t>v</a:t>
              </a:r>
            </a:p>
          </p:txBody>
        </p:sp>
        <p:sp>
          <p:nvSpPr>
            <p:cNvPr id="8" name="Text Box 19">
              <a:extLst>
                <a:ext uri="{FF2B5EF4-FFF2-40B4-BE49-F238E27FC236}">
                  <a16:creationId xmlns:a16="http://schemas.microsoft.com/office/drawing/2014/main" id="{20E22C15-37B6-A473-7E12-D981AB78A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11517" y="1275863"/>
              <a:ext cx="57785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80532C-4B1F-5442-2C32-2B68B6D0779E}"/>
              </a:ext>
            </a:extLst>
          </p:cNvPr>
          <p:cNvGrpSpPr/>
          <p:nvPr/>
        </p:nvGrpSpPr>
        <p:grpSpPr>
          <a:xfrm>
            <a:off x="7711484" y="3157212"/>
            <a:ext cx="3448441" cy="1752600"/>
            <a:chOff x="8425162" y="3507770"/>
            <a:chExt cx="3448441" cy="1752600"/>
          </a:xfrm>
        </p:grpSpPr>
        <p:sp>
          <p:nvSpPr>
            <p:cNvPr id="10" name="Rectangle 100">
              <a:extLst>
                <a:ext uri="{FF2B5EF4-FFF2-40B4-BE49-F238E27FC236}">
                  <a16:creationId xmlns:a16="http://schemas.microsoft.com/office/drawing/2014/main" id="{A393E9B1-81A6-0E64-DBE7-F80079178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5162" y="3507770"/>
              <a:ext cx="3429000" cy="17526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9">
              <a:extLst>
                <a:ext uri="{FF2B5EF4-FFF2-40B4-BE49-F238E27FC236}">
                  <a16:creationId xmlns:a16="http://schemas.microsoft.com/office/drawing/2014/main" id="{0B8D51B4-5381-F22B-CBD6-A7CEC1F773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05127" y="4079668"/>
              <a:ext cx="274638" cy="27463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sz="2000" b="1" dirty="0"/>
                <a:t>u</a:t>
              </a:r>
            </a:p>
          </p:txBody>
        </p:sp>
        <p:cxnSp>
          <p:nvCxnSpPr>
            <p:cNvPr id="12" name="AutoShape 80">
              <a:extLst>
                <a:ext uri="{FF2B5EF4-FFF2-40B4-BE49-F238E27FC236}">
                  <a16:creationId xmlns:a16="http://schemas.microsoft.com/office/drawing/2014/main" id="{B3E71ED2-60A7-99E4-D6CB-E23E6ADED556}"/>
                </a:ext>
              </a:extLst>
            </p:cNvPr>
            <p:cNvCxnSpPr>
              <a:cxnSpLocks noChangeShapeType="1"/>
              <a:stCxn id="11" idx="6"/>
              <a:endCxn id="13" idx="2"/>
            </p:cNvCxnSpPr>
            <p:nvPr/>
          </p:nvCxnSpPr>
          <p:spPr bwMode="auto">
            <a:xfrm>
              <a:off x="8879765" y="4216987"/>
              <a:ext cx="226358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" name="Oval 81">
              <a:extLst>
                <a:ext uri="{FF2B5EF4-FFF2-40B4-BE49-F238E27FC236}">
                  <a16:creationId xmlns:a16="http://schemas.microsoft.com/office/drawing/2014/main" id="{5BF86DCE-A4B5-F4D2-67DE-7F811C9ED4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143352" y="4079668"/>
              <a:ext cx="274638" cy="27463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924" tIns="45963" rIns="91924" bIns="45963" anchor="ctr"/>
            <a:lstStyle/>
            <a:p>
              <a:pPr algn="ctr"/>
              <a:r>
                <a:rPr lang="en-US" altLang="en-US" sz="2000" b="1" dirty="0"/>
                <a:t>v</a:t>
              </a:r>
            </a:p>
          </p:txBody>
        </p:sp>
        <p:sp>
          <p:nvSpPr>
            <p:cNvPr id="14" name="Text Box 82">
              <a:extLst>
                <a:ext uri="{FF2B5EF4-FFF2-40B4-BE49-F238E27FC236}">
                  <a16:creationId xmlns:a16="http://schemas.microsoft.com/office/drawing/2014/main" id="{C41D0E26-795E-47BC-E463-110418E0D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0450" y="4079668"/>
              <a:ext cx="42545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11</a:t>
              </a:r>
            </a:p>
          </p:txBody>
        </p:sp>
        <p:sp>
          <p:nvSpPr>
            <p:cNvPr id="15" name="Text Box 84">
              <a:extLst>
                <a:ext uri="{FF2B5EF4-FFF2-40B4-BE49-F238E27FC236}">
                  <a16:creationId xmlns:a16="http://schemas.microsoft.com/office/drawing/2014/main" id="{2E4B9A62-C202-55F9-3C00-BB46CDF63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3078" y="3560554"/>
              <a:ext cx="16605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291" tIns="45646" rIns="91291" bIns="45646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residual capacity</a:t>
              </a:r>
            </a:p>
          </p:txBody>
        </p:sp>
        <p:cxnSp>
          <p:nvCxnSpPr>
            <p:cNvPr id="16" name="AutoShape 88">
              <a:extLst>
                <a:ext uri="{FF2B5EF4-FFF2-40B4-BE49-F238E27FC236}">
                  <a16:creationId xmlns:a16="http://schemas.microsoft.com/office/drawing/2014/main" id="{EB518F0C-649D-A243-E85F-F073AAE081EE}"/>
                </a:ext>
              </a:extLst>
            </p:cNvPr>
            <p:cNvCxnSpPr>
              <a:cxnSpLocks noChangeShapeType="1"/>
              <a:stCxn id="13" idx="3"/>
              <a:endCxn id="11" idx="5"/>
            </p:cNvCxnSpPr>
            <p:nvPr/>
          </p:nvCxnSpPr>
          <p:spPr bwMode="auto">
            <a:xfrm rot="5400000">
              <a:off x="10011559" y="3142072"/>
              <a:ext cx="12700" cy="2344027"/>
            </a:xfrm>
            <a:prstGeom prst="curvedConnector3">
              <a:avLst>
                <a:gd name="adj1" fmla="val 211669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7" name="Text Box 89">
              <a:extLst>
                <a:ext uri="{FF2B5EF4-FFF2-40B4-BE49-F238E27FC236}">
                  <a16:creationId xmlns:a16="http://schemas.microsoft.com/office/drawing/2014/main" id="{04F742EE-1AD1-E8B0-C733-B8A269902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0450" y="4457212"/>
              <a:ext cx="42545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6</a:t>
              </a:r>
            </a:p>
          </p:txBody>
        </p:sp>
        <p:sp>
          <p:nvSpPr>
            <p:cNvPr id="19" name="Text Box 90">
              <a:extLst>
                <a:ext uri="{FF2B5EF4-FFF2-40B4-BE49-F238E27FC236}">
                  <a16:creationId xmlns:a16="http://schemas.microsoft.com/office/drawing/2014/main" id="{6F55FD53-5C66-2370-E9A8-E57CE286E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0737" y="4955570"/>
              <a:ext cx="16859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291" tIns="45646" rIns="91291" bIns="45646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/>
                <a:t>residual capacity</a:t>
              </a:r>
            </a:p>
          </p:txBody>
        </p:sp>
        <p:sp>
          <p:nvSpPr>
            <p:cNvPr id="20" name="Line 95">
              <a:extLst>
                <a:ext uri="{FF2B5EF4-FFF2-40B4-BE49-F238E27FC236}">
                  <a16:creationId xmlns:a16="http://schemas.microsoft.com/office/drawing/2014/main" id="{A79F886C-2A7E-4970-AB9F-4FBB571E8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79727" y="3865354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1" name="Line 97">
              <a:extLst>
                <a:ext uri="{FF2B5EF4-FFF2-40B4-BE49-F238E27FC236}">
                  <a16:creationId xmlns:a16="http://schemas.microsoft.com/office/drawing/2014/main" id="{04CEA879-17A8-B72A-2CD7-4534BCCC7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79727" y="4779754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2588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43BE703-B5DF-44E9-8275-AF91A1E606E5}"/>
              </a:ext>
            </a:extLst>
          </p:cNvPr>
          <p:cNvSpPr/>
          <p:nvPr/>
        </p:nvSpPr>
        <p:spPr bwMode="auto">
          <a:xfrm>
            <a:off x="3249016" y="4200947"/>
            <a:ext cx="2206125" cy="1849419"/>
          </a:xfrm>
          <a:custGeom>
            <a:avLst/>
            <a:gdLst>
              <a:gd name="connsiteX0" fmla="*/ 1286056 w 2894734"/>
              <a:gd name="connsiteY0" fmla="*/ 371443 h 2264302"/>
              <a:gd name="connsiteX1" fmla="*/ 10149 w 2894734"/>
              <a:gd name="connsiteY1" fmla="*/ 1275211 h 2264302"/>
              <a:gd name="connsiteX2" fmla="*/ 743796 w 2894734"/>
              <a:gd name="connsiteY2" fmla="*/ 1796206 h 2264302"/>
              <a:gd name="connsiteX3" fmla="*/ 1743256 w 2894734"/>
              <a:gd name="connsiteY3" fmla="*/ 2264039 h 2264302"/>
              <a:gd name="connsiteX4" fmla="*/ 2817144 w 2894734"/>
              <a:gd name="connsiteY4" fmla="*/ 1732411 h 2264302"/>
              <a:gd name="connsiteX5" fmla="*/ 2732084 w 2894734"/>
              <a:gd name="connsiteY5" fmla="*/ 1009397 h 2264302"/>
              <a:gd name="connsiteX6" fmla="*/ 2104763 w 2894734"/>
              <a:gd name="connsiteY6" fmla="*/ 20569 h 2264302"/>
              <a:gd name="connsiteX7" fmla="*/ 1232893 w 2894734"/>
              <a:gd name="connsiteY7" fmla="*/ 435239 h 22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4734" h="2264302">
                <a:moveTo>
                  <a:pt x="1286056" y="371443"/>
                </a:moveTo>
                <a:cubicBezTo>
                  <a:pt x="693291" y="704597"/>
                  <a:pt x="100526" y="1037751"/>
                  <a:pt x="10149" y="1275211"/>
                </a:cubicBezTo>
                <a:cubicBezTo>
                  <a:pt x="-80228" y="1512671"/>
                  <a:pt x="454945" y="1631401"/>
                  <a:pt x="743796" y="1796206"/>
                </a:cubicBezTo>
                <a:cubicBezTo>
                  <a:pt x="1032647" y="1961011"/>
                  <a:pt x="1397698" y="2274671"/>
                  <a:pt x="1743256" y="2264039"/>
                </a:cubicBezTo>
                <a:cubicBezTo>
                  <a:pt x="2088814" y="2253407"/>
                  <a:pt x="2652339" y="1941518"/>
                  <a:pt x="2817144" y="1732411"/>
                </a:cubicBezTo>
                <a:cubicBezTo>
                  <a:pt x="2981949" y="1523304"/>
                  <a:pt x="2850814" y="1294704"/>
                  <a:pt x="2732084" y="1009397"/>
                </a:cubicBezTo>
                <a:cubicBezTo>
                  <a:pt x="2613354" y="724090"/>
                  <a:pt x="2354628" y="116262"/>
                  <a:pt x="2104763" y="20569"/>
                </a:cubicBezTo>
                <a:cubicBezTo>
                  <a:pt x="1854898" y="-75124"/>
                  <a:pt x="1543895" y="180057"/>
                  <a:pt x="1232893" y="435239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ap="flat" cmpd="sng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A14874-B9D8-491D-99F1-37DB25725666}"/>
                  </a:ext>
                </a:extLst>
              </p:cNvPr>
              <p:cNvSpPr txBox="1"/>
              <p:nvPr/>
            </p:nvSpPr>
            <p:spPr>
              <a:xfrm>
                <a:off x="4158787" y="5487393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A14874-B9D8-491D-99F1-37DB25725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787" y="5487393"/>
                <a:ext cx="45717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8682F2DF-919C-413D-9B59-A40AF3ACD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2C5CE-5F29-4369-A268-DF953E3BBA7B}" type="slidenum">
              <a:rPr lang="en-US" altLang="en-US"/>
              <a:pPr/>
              <a:t>5</a:t>
            </a:fld>
            <a:endParaRPr lang="en-US" altLang="en-US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0936" y="1563373"/>
                <a:ext cx="10811510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5000"/>
                  </a:lnSpc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Defn:  </a:t>
                </a:r>
                <a:r>
                  <a:rPr lang="en-US" altLang="en-US" sz="2400" dirty="0"/>
                  <a:t>An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>
                    <a:solidFill>
                      <a:srgbClr val="C00000"/>
                    </a:solidFill>
                  </a:rPr>
                  <a:t> cut</a:t>
                </a:r>
                <a:r>
                  <a:rPr lang="en-US" altLang="en-US" sz="2400" dirty="0"/>
                  <a:t> is a partition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457200" lvl="1" indent="0">
                  <a:lnSpc>
                    <a:spcPct val="85000"/>
                  </a:lnSpc>
                  <a:buNone/>
                </a:pPr>
                <a:r>
                  <a:rPr lang="en-US" altLang="en-US" sz="2400" dirty="0"/>
                  <a:t>    The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capacity</a:t>
                </a:r>
                <a:r>
                  <a:rPr lang="en-US" altLang="en-US" sz="2400" dirty="0"/>
                  <a:t> of cut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</a:p>
              <a:p>
                <a:pPr marL="457200" lvl="1" indent="0">
                  <a:lnSpc>
                    <a:spcPct val="8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en-US" alt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alt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altLang="en-US" sz="24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alt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en-US" sz="2400" b="1" dirty="0"/>
              </a:p>
            </p:txBody>
          </p:sp>
        </mc:Choice>
        <mc:Fallback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0936" y="1563373"/>
                <a:ext cx="10811510" cy="5200045"/>
              </a:xfrm>
              <a:blipFill>
                <a:blip r:embed="rId4"/>
                <a:stretch>
                  <a:fillRect l="-902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0659" name="Rectangle 3">
            <a:extLst>
              <a:ext uri="{FF2B5EF4-FFF2-40B4-BE49-F238E27FC236}">
                <a16:creationId xmlns:a16="http://schemas.microsoft.com/office/drawing/2014/main" id="{5F4FD653-3E81-4970-A885-9A04BFB6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886C7A-5F8C-4D5A-B1FC-3D24401D8DE7}"/>
              </a:ext>
            </a:extLst>
          </p:cNvPr>
          <p:cNvGrpSpPr/>
          <p:nvPr/>
        </p:nvGrpSpPr>
        <p:grpSpPr>
          <a:xfrm>
            <a:off x="3639351" y="3501979"/>
            <a:ext cx="7923999" cy="3137327"/>
            <a:chOff x="3639351" y="2923138"/>
            <a:chExt cx="7923999" cy="3137327"/>
          </a:xfrm>
        </p:grpSpPr>
        <p:cxnSp>
          <p:nvCxnSpPr>
            <p:cNvPr id="51" name="AutoShape 68">
              <a:extLst>
                <a:ext uri="{FF2B5EF4-FFF2-40B4-BE49-F238E27FC236}">
                  <a16:creationId xmlns:a16="http://schemas.microsoft.com/office/drawing/2014/main" id="{CAB3C207-5366-428C-872E-7F5DDD5A8A0A}"/>
                </a:ext>
              </a:extLst>
            </p:cNvPr>
            <p:cNvCxnSpPr>
              <a:cxnSpLocks noChangeShapeType="1"/>
              <a:stCxn id="710721" idx="1"/>
              <a:endCxn id="710708" idx="5"/>
            </p:cNvCxnSpPr>
            <p:nvPr/>
          </p:nvCxnSpPr>
          <p:spPr bwMode="auto">
            <a:xfrm flipH="1" flipV="1">
              <a:off x="6575184" y="4634480"/>
              <a:ext cx="2273571" cy="1129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06" name="Oval 50">
              <a:extLst>
                <a:ext uri="{FF2B5EF4-FFF2-40B4-BE49-F238E27FC236}">
                  <a16:creationId xmlns:a16="http://schemas.microsoft.com/office/drawing/2014/main" id="{5EDB66B3-A335-46A8-B0A4-E18E804596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565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710707" name="Oval 51">
              <a:extLst>
                <a:ext uri="{FF2B5EF4-FFF2-40B4-BE49-F238E27FC236}">
                  <a16:creationId xmlns:a16="http://schemas.microsoft.com/office/drawing/2014/main" id="{C791F0FD-59F6-4EAA-9A7F-5FEB226AA9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a</a:t>
              </a:r>
            </a:p>
          </p:txBody>
        </p:sp>
        <p:sp>
          <p:nvSpPr>
            <p:cNvPr id="710708" name="Oval 52">
              <a:extLst>
                <a:ext uri="{FF2B5EF4-FFF2-40B4-BE49-F238E27FC236}">
                  <a16:creationId xmlns:a16="http://schemas.microsoft.com/office/drawing/2014/main" id="{7433E6CD-DBA9-4397-BB73-2328DC47DB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b</a:t>
              </a:r>
            </a:p>
          </p:txBody>
        </p:sp>
        <p:sp>
          <p:nvSpPr>
            <p:cNvPr id="710709" name="Oval 53">
              <a:extLst>
                <a:ext uri="{FF2B5EF4-FFF2-40B4-BE49-F238E27FC236}">
                  <a16:creationId xmlns:a16="http://schemas.microsoft.com/office/drawing/2014/main" id="{DB0B1551-4016-4996-9CB3-8D6736D27F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c</a:t>
              </a:r>
            </a:p>
          </p:txBody>
        </p:sp>
        <p:cxnSp>
          <p:nvCxnSpPr>
            <p:cNvPr id="710710" name="AutoShape 54">
              <a:extLst>
                <a:ext uri="{FF2B5EF4-FFF2-40B4-BE49-F238E27FC236}">
                  <a16:creationId xmlns:a16="http://schemas.microsoft.com/office/drawing/2014/main" id="{3963BDDA-EEB2-4C16-A1BE-D107140B66AB}"/>
                </a:ext>
              </a:extLst>
            </p:cNvPr>
            <p:cNvCxnSpPr>
              <a:cxnSpLocks noChangeShapeType="1"/>
              <a:stCxn id="710706" idx="7"/>
              <a:endCxn id="710707" idx="3"/>
            </p:cNvCxnSpPr>
            <p:nvPr/>
          </p:nvCxnSpPr>
          <p:spPr bwMode="auto">
            <a:xfrm flipV="1">
              <a:off x="4691944" y="3223173"/>
              <a:ext cx="1637789" cy="1164304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1" name="AutoShape 55">
              <a:extLst>
                <a:ext uri="{FF2B5EF4-FFF2-40B4-BE49-F238E27FC236}">
                  <a16:creationId xmlns:a16="http://schemas.microsoft.com/office/drawing/2014/main" id="{500797BD-7630-4137-AC5D-99C13711BAB5}"/>
                </a:ext>
              </a:extLst>
            </p:cNvPr>
            <p:cNvCxnSpPr>
              <a:cxnSpLocks noChangeShapeType="1"/>
              <a:stCxn id="710706" idx="6"/>
              <a:endCxn id="710708" idx="2"/>
            </p:cNvCxnSpPr>
            <p:nvPr/>
          </p:nvCxnSpPr>
          <p:spPr bwMode="auto">
            <a:xfrm>
              <a:off x="4742778" y="4510979"/>
              <a:ext cx="1536121" cy="0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2" name="AutoShape 56">
              <a:extLst>
                <a:ext uri="{FF2B5EF4-FFF2-40B4-BE49-F238E27FC236}">
                  <a16:creationId xmlns:a16="http://schemas.microsoft.com/office/drawing/2014/main" id="{04F6A8EE-5010-42E5-9B2F-E956649EB9DD}"/>
                </a:ext>
              </a:extLst>
            </p:cNvPr>
            <p:cNvCxnSpPr>
              <a:cxnSpLocks noChangeShapeType="1"/>
              <a:stCxn id="710706" idx="5"/>
              <a:endCxn id="710709" idx="1"/>
            </p:cNvCxnSpPr>
            <p:nvPr/>
          </p:nvCxnSpPr>
          <p:spPr bwMode="auto">
            <a:xfrm>
              <a:off x="4691944" y="4634480"/>
              <a:ext cx="1637789" cy="1129700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3" name="AutoShape 57">
              <a:extLst>
                <a:ext uri="{FF2B5EF4-FFF2-40B4-BE49-F238E27FC236}">
                  <a16:creationId xmlns:a16="http://schemas.microsoft.com/office/drawing/2014/main" id="{CB5CA9F1-C5CC-4E55-8567-407127EDD6FD}"/>
                </a:ext>
              </a:extLst>
            </p:cNvPr>
            <p:cNvCxnSpPr>
              <a:cxnSpLocks noChangeShapeType="1"/>
              <a:stCxn id="710708" idx="6"/>
              <a:endCxn id="710720" idx="2"/>
            </p:cNvCxnSpPr>
            <p:nvPr/>
          </p:nvCxnSpPr>
          <p:spPr bwMode="auto">
            <a:xfrm>
              <a:off x="6626018" y="4510979"/>
              <a:ext cx="21719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5" name="AutoShape 59">
              <a:extLst>
                <a:ext uri="{FF2B5EF4-FFF2-40B4-BE49-F238E27FC236}">
                  <a16:creationId xmlns:a16="http://schemas.microsoft.com/office/drawing/2014/main" id="{FF578E0C-BCE9-4BDC-BE4D-1C3233FE9069}"/>
                </a:ext>
              </a:extLst>
            </p:cNvPr>
            <p:cNvCxnSpPr>
              <a:cxnSpLocks noChangeShapeType="1"/>
              <a:stCxn id="710708" idx="4"/>
              <a:endCxn id="710709" idx="0"/>
            </p:cNvCxnSpPr>
            <p:nvPr/>
          </p:nvCxnSpPr>
          <p:spPr bwMode="auto">
            <a:xfrm>
              <a:off x="6452459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6" name="AutoShape 60">
              <a:extLst>
                <a:ext uri="{FF2B5EF4-FFF2-40B4-BE49-F238E27FC236}">
                  <a16:creationId xmlns:a16="http://schemas.microsoft.com/office/drawing/2014/main" id="{5D951401-EF5F-40F8-8FF8-28BC78F6A7BA}"/>
                </a:ext>
              </a:extLst>
            </p:cNvPr>
            <p:cNvCxnSpPr>
              <a:cxnSpLocks noChangeShapeType="1"/>
              <a:stCxn id="710707" idx="6"/>
              <a:endCxn id="710719" idx="2"/>
            </p:cNvCxnSpPr>
            <p:nvPr/>
          </p:nvCxnSpPr>
          <p:spPr bwMode="auto">
            <a:xfrm>
              <a:off x="6626018" y="3098894"/>
              <a:ext cx="21719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7" name="AutoShape 61">
              <a:extLst>
                <a:ext uri="{FF2B5EF4-FFF2-40B4-BE49-F238E27FC236}">
                  <a16:creationId xmlns:a16="http://schemas.microsoft.com/office/drawing/2014/main" id="{A929A23E-9723-40FB-8B80-4463475544AE}"/>
                </a:ext>
              </a:extLst>
            </p:cNvPr>
            <p:cNvCxnSpPr>
              <a:cxnSpLocks noChangeShapeType="1"/>
              <a:stCxn id="710709" idx="6"/>
              <a:endCxn id="710721" idx="2"/>
            </p:cNvCxnSpPr>
            <p:nvPr/>
          </p:nvCxnSpPr>
          <p:spPr bwMode="auto">
            <a:xfrm>
              <a:off x="6626018" y="5886906"/>
              <a:ext cx="21719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8" name="AutoShape 62">
              <a:extLst>
                <a:ext uri="{FF2B5EF4-FFF2-40B4-BE49-F238E27FC236}">
                  <a16:creationId xmlns:a16="http://schemas.microsoft.com/office/drawing/2014/main" id="{56B2200F-0095-48E8-A6B5-E08D3FED1F4F}"/>
                </a:ext>
              </a:extLst>
            </p:cNvPr>
            <p:cNvCxnSpPr>
              <a:cxnSpLocks noChangeShapeType="1"/>
              <a:stCxn id="710707" idx="4"/>
              <a:endCxn id="710708" idx="0"/>
            </p:cNvCxnSpPr>
            <p:nvPr/>
          </p:nvCxnSpPr>
          <p:spPr bwMode="auto">
            <a:xfrm>
              <a:off x="6452459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19" name="Oval 63">
              <a:extLst>
                <a:ext uri="{FF2B5EF4-FFF2-40B4-BE49-F238E27FC236}">
                  <a16:creationId xmlns:a16="http://schemas.microsoft.com/office/drawing/2014/main" id="{6D6CA7B8-81FA-4ECF-9EC2-0188554C97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d</a:t>
              </a:r>
            </a:p>
          </p:txBody>
        </p:sp>
        <p:sp>
          <p:nvSpPr>
            <p:cNvPr id="710720" name="Oval 64">
              <a:extLst>
                <a:ext uri="{FF2B5EF4-FFF2-40B4-BE49-F238E27FC236}">
                  <a16:creationId xmlns:a16="http://schemas.microsoft.com/office/drawing/2014/main" id="{5FADFF93-67BC-4F3C-BA9D-F45E800F68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e</a:t>
              </a:r>
            </a:p>
          </p:txBody>
        </p:sp>
        <p:sp>
          <p:nvSpPr>
            <p:cNvPr id="710721" name="Oval 65">
              <a:extLst>
                <a:ext uri="{FF2B5EF4-FFF2-40B4-BE49-F238E27FC236}">
                  <a16:creationId xmlns:a16="http://schemas.microsoft.com/office/drawing/2014/main" id="{5FF356EB-F06B-477C-AA8F-9ACC5EDE5A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f</a:t>
              </a:r>
            </a:p>
          </p:txBody>
        </p:sp>
        <p:cxnSp>
          <p:nvCxnSpPr>
            <p:cNvPr id="710722" name="AutoShape 66">
              <a:extLst>
                <a:ext uri="{FF2B5EF4-FFF2-40B4-BE49-F238E27FC236}">
                  <a16:creationId xmlns:a16="http://schemas.microsoft.com/office/drawing/2014/main" id="{6CAC5FAF-7C24-4B59-9E5B-970C57F85D75}"/>
                </a:ext>
              </a:extLst>
            </p:cNvPr>
            <p:cNvCxnSpPr>
              <a:cxnSpLocks noChangeShapeType="1"/>
              <a:stCxn id="710720" idx="4"/>
              <a:endCxn id="710721" idx="0"/>
            </p:cNvCxnSpPr>
            <p:nvPr/>
          </p:nvCxnSpPr>
          <p:spPr bwMode="auto">
            <a:xfrm>
              <a:off x="8971480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3" name="AutoShape 67">
              <a:extLst>
                <a:ext uri="{FF2B5EF4-FFF2-40B4-BE49-F238E27FC236}">
                  <a16:creationId xmlns:a16="http://schemas.microsoft.com/office/drawing/2014/main" id="{02A1F7FD-3A69-496D-A0C6-9E0B7498F083}"/>
                </a:ext>
              </a:extLst>
            </p:cNvPr>
            <p:cNvCxnSpPr>
              <a:cxnSpLocks noChangeShapeType="1"/>
              <a:stCxn id="710719" idx="4"/>
              <a:endCxn id="710720" idx="0"/>
            </p:cNvCxnSpPr>
            <p:nvPr/>
          </p:nvCxnSpPr>
          <p:spPr bwMode="auto">
            <a:xfrm>
              <a:off x="8971480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4" name="AutoShape 68">
              <a:extLst>
                <a:ext uri="{FF2B5EF4-FFF2-40B4-BE49-F238E27FC236}">
                  <a16:creationId xmlns:a16="http://schemas.microsoft.com/office/drawing/2014/main" id="{A59DDDAD-046C-41D6-AD72-EFD283E2916C}"/>
                </a:ext>
              </a:extLst>
            </p:cNvPr>
            <p:cNvCxnSpPr>
              <a:cxnSpLocks noChangeShapeType="1"/>
              <a:stCxn id="710707" idx="5"/>
              <a:endCxn id="710720" idx="1"/>
            </p:cNvCxnSpPr>
            <p:nvPr/>
          </p:nvCxnSpPr>
          <p:spPr bwMode="auto">
            <a:xfrm>
              <a:off x="6575184" y="3223173"/>
              <a:ext cx="2273571" cy="11643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5" name="Oval 69">
              <a:extLst>
                <a:ext uri="{FF2B5EF4-FFF2-40B4-BE49-F238E27FC236}">
                  <a16:creationId xmlns:a16="http://schemas.microsoft.com/office/drawing/2014/main" id="{5DBB04F5-4A14-4512-B3D9-38E2423065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48016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t</a:t>
              </a:r>
            </a:p>
          </p:txBody>
        </p:sp>
        <p:cxnSp>
          <p:nvCxnSpPr>
            <p:cNvPr id="710726" name="AutoShape 70">
              <a:extLst>
                <a:ext uri="{FF2B5EF4-FFF2-40B4-BE49-F238E27FC236}">
                  <a16:creationId xmlns:a16="http://schemas.microsoft.com/office/drawing/2014/main" id="{D1F58022-A270-4460-9379-D0A7FAF1B20E}"/>
                </a:ext>
              </a:extLst>
            </p:cNvPr>
            <p:cNvCxnSpPr>
              <a:cxnSpLocks noChangeShapeType="1"/>
              <a:stCxn id="710719" idx="6"/>
              <a:endCxn id="710725" idx="1"/>
            </p:cNvCxnSpPr>
            <p:nvPr/>
          </p:nvCxnSpPr>
          <p:spPr bwMode="auto">
            <a:xfrm>
              <a:off x="9145040" y="3098894"/>
              <a:ext cx="1553810" cy="12885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7" name="AutoShape 71">
              <a:extLst>
                <a:ext uri="{FF2B5EF4-FFF2-40B4-BE49-F238E27FC236}">
                  <a16:creationId xmlns:a16="http://schemas.microsoft.com/office/drawing/2014/main" id="{8009E4A0-472B-406A-AFD6-0553FE5CC77C}"/>
                </a:ext>
              </a:extLst>
            </p:cNvPr>
            <p:cNvCxnSpPr>
              <a:cxnSpLocks noChangeShapeType="1"/>
              <a:stCxn id="710720" idx="6"/>
              <a:endCxn id="710725" idx="2"/>
            </p:cNvCxnSpPr>
            <p:nvPr/>
          </p:nvCxnSpPr>
          <p:spPr bwMode="auto">
            <a:xfrm>
              <a:off x="9145040" y="4510979"/>
              <a:ext cx="15029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8" name="AutoShape 72">
              <a:extLst>
                <a:ext uri="{FF2B5EF4-FFF2-40B4-BE49-F238E27FC236}">
                  <a16:creationId xmlns:a16="http://schemas.microsoft.com/office/drawing/2014/main" id="{E5CB0D21-BAA0-4835-A49D-49FE212797CB}"/>
                </a:ext>
              </a:extLst>
            </p:cNvPr>
            <p:cNvCxnSpPr>
              <a:cxnSpLocks noChangeShapeType="1"/>
              <a:stCxn id="710721" idx="7"/>
              <a:endCxn id="710725" idx="4"/>
            </p:cNvCxnSpPr>
            <p:nvPr/>
          </p:nvCxnSpPr>
          <p:spPr bwMode="auto">
            <a:xfrm flipV="1">
              <a:off x="9094206" y="4685636"/>
              <a:ext cx="1727370" cy="1078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9" name="Text Box 73">
              <a:extLst>
                <a:ext uri="{FF2B5EF4-FFF2-40B4-BE49-F238E27FC236}">
                  <a16:creationId xmlns:a16="http://schemas.microsoft.com/office/drawing/2014/main" id="{AAAB09A9-EC8D-4414-8817-65353064D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0920" y="5112122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710730" name="Text Box 74">
              <a:extLst>
                <a:ext uri="{FF2B5EF4-FFF2-40B4-BE49-F238E27FC236}">
                  <a16:creationId xmlns:a16="http://schemas.microsoft.com/office/drawing/2014/main" id="{876DCB81-C2CB-43B6-8640-CF55C1427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8550" y="4352895"/>
              <a:ext cx="33597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16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31" name="Text Box 75">
              <a:extLst>
                <a:ext uri="{FF2B5EF4-FFF2-40B4-BE49-F238E27FC236}">
                  <a16:creationId xmlns:a16="http://schemas.microsoft.com/office/drawing/2014/main" id="{987DF8DB-99E2-4C14-B47B-F33F6E816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727" y="5717866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30</a:t>
              </a:r>
            </a:p>
          </p:txBody>
        </p:sp>
        <p:sp>
          <p:nvSpPr>
            <p:cNvPr id="710732" name="Text Box 76">
              <a:extLst>
                <a:ext uri="{FF2B5EF4-FFF2-40B4-BE49-F238E27FC236}">
                  <a16:creationId xmlns:a16="http://schemas.microsoft.com/office/drawing/2014/main" id="{9B3B7885-AA6D-45BF-BF0E-9859076B1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0984" y="4973703"/>
              <a:ext cx="40226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710733" name="Text Box 77">
              <a:extLst>
                <a:ext uri="{FF2B5EF4-FFF2-40B4-BE49-F238E27FC236}">
                  <a16:creationId xmlns:a16="http://schemas.microsoft.com/office/drawing/2014/main" id="{B8E7733D-771B-4363-B990-E50FE4B44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3942" y="3553345"/>
              <a:ext cx="40527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4" name="Text Box 78">
              <a:extLst>
                <a:ext uri="{FF2B5EF4-FFF2-40B4-BE49-F238E27FC236}">
                  <a16:creationId xmlns:a16="http://schemas.microsoft.com/office/drawing/2014/main" id="{7EF45083-C70B-47F5-AFFB-7C03B08F5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6213" y="4352895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10735" name="Text Box 79">
              <a:extLst>
                <a:ext uri="{FF2B5EF4-FFF2-40B4-BE49-F238E27FC236}">
                  <a16:creationId xmlns:a16="http://schemas.microsoft.com/office/drawing/2014/main" id="{2AF06533-A0D6-429A-B95A-970349B52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727" y="3622107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710736" name="Text Box 80">
              <a:extLst>
                <a:ext uri="{FF2B5EF4-FFF2-40B4-BE49-F238E27FC236}">
                  <a16:creationId xmlns:a16="http://schemas.microsoft.com/office/drawing/2014/main" id="{8E2CA782-EF26-454E-82E8-A7C0ACB12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2939710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9</a:t>
              </a:r>
            </a:p>
          </p:txBody>
        </p:sp>
        <p:sp>
          <p:nvSpPr>
            <p:cNvPr id="710737" name="Text Box 81">
              <a:extLst>
                <a:ext uri="{FF2B5EF4-FFF2-40B4-BE49-F238E27FC236}">
                  <a16:creationId xmlns:a16="http://schemas.microsoft.com/office/drawing/2014/main" id="{5EEB67EA-FA04-42E4-9A86-1D24118DC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5043023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6</a:t>
              </a:r>
            </a:p>
          </p:txBody>
        </p:sp>
        <p:sp>
          <p:nvSpPr>
            <p:cNvPr id="710738" name="Text Box 82">
              <a:extLst>
                <a:ext uri="{FF2B5EF4-FFF2-40B4-BE49-F238E27FC236}">
                  <a16:creationId xmlns:a16="http://schemas.microsoft.com/office/drawing/2014/main" id="{205F31AB-659B-4FEC-B166-3C1CABADD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8052" y="5087101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10</a:t>
              </a:r>
            </a:p>
          </p:txBody>
        </p:sp>
        <p:sp>
          <p:nvSpPr>
            <p:cNvPr id="710739" name="Text Box 83">
              <a:extLst>
                <a:ext uri="{FF2B5EF4-FFF2-40B4-BE49-F238E27FC236}">
                  <a16:creationId xmlns:a16="http://schemas.microsoft.com/office/drawing/2014/main" id="{8296BE71-6B6F-463B-8C0A-94F5E736B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4822" y="4352895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40" name="Text Box 84">
              <a:extLst>
                <a:ext uri="{FF2B5EF4-FFF2-40B4-BE49-F238E27FC236}">
                  <a16:creationId xmlns:a16="http://schemas.microsoft.com/office/drawing/2014/main" id="{0F354EAC-9BAF-4735-9DC8-6E0300D4C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383" y="3588301"/>
              <a:ext cx="40226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41" name="Text Box 85">
              <a:extLst>
                <a:ext uri="{FF2B5EF4-FFF2-40B4-BE49-F238E27FC236}">
                  <a16:creationId xmlns:a16="http://schemas.microsoft.com/office/drawing/2014/main" id="{DA3836EF-7B4F-4F15-B0F6-032168C5D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1308" y="3595078"/>
              <a:ext cx="40226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710742" name="Text Box 86">
              <a:extLst>
                <a:ext uri="{FF2B5EF4-FFF2-40B4-BE49-F238E27FC236}">
                  <a16:creationId xmlns:a16="http://schemas.microsoft.com/office/drawing/2014/main" id="{90B2F1EE-6551-462E-B731-7BC0ECF13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29" y="3653451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710743" name="Text Box 87">
              <a:extLst>
                <a:ext uri="{FF2B5EF4-FFF2-40B4-BE49-F238E27FC236}">
                  <a16:creationId xmlns:a16="http://schemas.microsoft.com/office/drawing/2014/main" id="{4ECC4A50-EA5B-4BE9-8AA2-AA53B6EA7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652" y="5012007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710749" name="Text Box 93">
              <a:extLst>
                <a:ext uri="{FF2B5EF4-FFF2-40B4-BE49-F238E27FC236}">
                  <a16:creationId xmlns:a16="http://schemas.microsoft.com/office/drawing/2014/main" id="{596B0AD8-0EEB-4465-B4A8-B2818D9B3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351" y="4283591"/>
              <a:ext cx="709251" cy="321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291" tIns="45646" rIns="91291" bIns="45646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 dirty="0">
                  <a:solidFill>
                    <a:srgbClr val="C00000"/>
                  </a:solidFill>
                </a:rPr>
                <a:t>source</a:t>
              </a:r>
            </a:p>
          </p:txBody>
        </p:sp>
        <p:sp>
          <p:nvSpPr>
            <p:cNvPr id="710750" name="Text Box 94">
              <a:extLst>
                <a:ext uri="{FF2B5EF4-FFF2-40B4-BE49-F238E27FC236}">
                  <a16:creationId xmlns:a16="http://schemas.microsoft.com/office/drawing/2014/main" id="{817CFDA1-C5B7-47D0-89C0-CEC801739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5864" y="4291069"/>
              <a:ext cx="497486" cy="321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291" tIns="45646" rIns="91291" bIns="45646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 dirty="0">
                  <a:solidFill>
                    <a:srgbClr val="C00000"/>
                  </a:solidFill>
                </a:rPr>
                <a:t>sink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2C915DE-E994-43D0-834F-8CF1E72F835E}"/>
              </a:ext>
            </a:extLst>
          </p:cNvPr>
          <p:cNvSpPr txBox="1"/>
          <p:nvPr/>
        </p:nvSpPr>
        <p:spPr>
          <a:xfrm>
            <a:off x="2165171" y="3770450"/>
            <a:ext cx="1591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capacity </a:t>
            </a:r>
            <a:r>
              <a:rPr lang="en-US" sz="2400" b="1" dirty="0">
                <a:solidFill>
                  <a:srgbClr val="0066CC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688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939E2ED-548D-40A4-83CD-DA70A3B2AE3D}"/>
              </a:ext>
            </a:extLst>
          </p:cNvPr>
          <p:cNvSpPr/>
          <p:nvPr/>
        </p:nvSpPr>
        <p:spPr bwMode="auto">
          <a:xfrm>
            <a:off x="3583600" y="4330046"/>
            <a:ext cx="6228837" cy="2227394"/>
          </a:xfrm>
          <a:custGeom>
            <a:avLst/>
            <a:gdLst>
              <a:gd name="connsiteX0" fmla="*/ 31470 w 6228837"/>
              <a:gd name="connsiteY0" fmla="*/ 469433 h 2227394"/>
              <a:gd name="connsiteX1" fmla="*/ 414242 w 6228837"/>
              <a:gd name="connsiteY1" fmla="*/ 1203079 h 2227394"/>
              <a:gd name="connsiteX2" fmla="*/ 1371172 w 6228837"/>
              <a:gd name="connsiteY2" fmla="*/ 1755972 h 2227394"/>
              <a:gd name="connsiteX3" fmla="*/ 2434428 w 6228837"/>
              <a:gd name="connsiteY3" fmla="*/ 2170642 h 2227394"/>
              <a:gd name="connsiteX4" fmla="*/ 3444521 w 6228837"/>
              <a:gd name="connsiteY4" fmla="*/ 2202540 h 2227394"/>
              <a:gd name="connsiteX5" fmla="*/ 5687991 w 6228837"/>
              <a:gd name="connsiteY5" fmla="*/ 2202540 h 2227394"/>
              <a:gd name="connsiteX6" fmla="*/ 6187721 w 6228837"/>
              <a:gd name="connsiteY6" fmla="*/ 1883563 h 2227394"/>
              <a:gd name="connsiteX7" fmla="*/ 4922447 w 6228837"/>
              <a:gd name="connsiteY7" fmla="*/ 1309405 h 2227394"/>
              <a:gd name="connsiteX8" fmla="*/ 3391358 w 6228837"/>
              <a:gd name="connsiteY8" fmla="*/ 480065 h 2227394"/>
              <a:gd name="connsiteX9" fmla="*/ 2413163 w 6228837"/>
              <a:gd name="connsiteY9" fmla="*/ 161089 h 2227394"/>
              <a:gd name="connsiteX10" fmla="*/ 1179786 w 6228837"/>
              <a:gd name="connsiteY10" fmla="*/ 12233 h 2227394"/>
              <a:gd name="connsiteX11" fmla="*/ 31470 w 6228837"/>
              <a:gd name="connsiteY11" fmla="*/ 469433 h 222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8837" h="2227394">
                <a:moveTo>
                  <a:pt x="31470" y="469433"/>
                </a:moveTo>
                <a:cubicBezTo>
                  <a:pt x="-96121" y="667907"/>
                  <a:pt x="190958" y="988656"/>
                  <a:pt x="414242" y="1203079"/>
                </a:cubicBezTo>
                <a:cubicBezTo>
                  <a:pt x="637526" y="1417502"/>
                  <a:pt x="1034474" y="1594712"/>
                  <a:pt x="1371172" y="1755972"/>
                </a:cubicBezTo>
                <a:cubicBezTo>
                  <a:pt x="1707870" y="1917233"/>
                  <a:pt x="2088870" y="2096214"/>
                  <a:pt x="2434428" y="2170642"/>
                </a:cubicBezTo>
                <a:cubicBezTo>
                  <a:pt x="2779986" y="2245070"/>
                  <a:pt x="3444521" y="2202540"/>
                  <a:pt x="3444521" y="2202540"/>
                </a:cubicBezTo>
                <a:cubicBezTo>
                  <a:pt x="3986781" y="2207856"/>
                  <a:pt x="5230791" y="2255703"/>
                  <a:pt x="5687991" y="2202540"/>
                </a:cubicBezTo>
                <a:cubicBezTo>
                  <a:pt x="6145191" y="2149377"/>
                  <a:pt x="6315312" y="2032419"/>
                  <a:pt x="6187721" y="1883563"/>
                </a:cubicBezTo>
                <a:cubicBezTo>
                  <a:pt x="6060130" y="1734707"/>
                  <a:pt x="5388507" y="1543321"/>
                  <a:pt x="4922447" y="1309405"/>
                </a:cubicBezTo>
                <a:cubicBezTo>
                  <a:pt x="4456387" y="1075489"/>
                  <a:pt x="3809572" y="671451"/>
                  <a:pt x="3391358" y="480065"/>
                </a:cubicBezTo>
                <a:cubicBezTo>
                  <a:pt x="2973144" y="288679"/>
                  <a:pt x="2781758" y="239061"/>
                  <a:pt x="2413163" y="161089"/>
                </a:cubicBezTo>
                <a:cubicBezTo>
                  <a:pt x="2044568" y="83117"/>
                  <a:pt x="1576735" y="-39158"/>
                  <a:pt x="1179786" y="12233"/>
                </a:cubicBezTo>
                <a:cubicBezTo>
                  <a:pt x="782837" y="63624"/>
                  <a:pt x="159061" y="270959"/>
                  <a:pt x="31470" y="46943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ap="flat" cmpd="sng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rtlCol="0" anchor="ctr">
            <a:sp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12371"/>
                <a:ext cx="10811510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5000"/>
                  </a:lnSpc>
                  <a:buNone/>
                </a:pPr>
                <a:r>
                  <a:rPr lang="en-US" altLang="en-US" sz="2200" b="1" dirty="0">
                    <a:solidFill>
                      <a:srgbClr val="695082"/>
                    </a:solidFill>
                  </a:rPr>
                  <a:t>Defn:  </a:t>
                </a:r>
                <a:r>
                  <a:rPr lang="en-US" altLang="en-US" sz="2200" dirty="0"/>
                  <a:t>An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2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200" dirty="0">
                    <a:solidFill>
                      <a:srgbClr val="C00000"/>
                    </a:solidFill>
                  </a:rPr>
                  <a:t> cut</a:t>
                </a:r>
                <a:r>
                  <a:rPr lang="en-US" altLang="en-US" sz="2200" dirty="0"/>
                  <a:t> is a partition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of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sz="22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2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457200" lvl="1" indent="0">
                  <a:lnSpc>
                    <a:spcPct val="85000"/>
                  </a:lnSpc>
                  <a:buNone/>
                </a:pPr>
                <a:r>
                  <a:rPr lang="en-US" altLang="en-US" sz="2200" dirty="0"/>
                  <a:t>    The </a:t>
                </a:r>
                <a:r>
                  <a:rPr lang="en-US" altLang="en-US" sz="2200" dirty="0">
                    <a:solidFill>
                      <a:srgbClr val="C00000"/>
                    </a:solidFill>
                  </a:rPr>
                  <a:t>capacity</a:t>
                </a:r>
                <a:r>
                  <a:rPr lang="en-US" altLang="en-US" sz="2200" dirty="0"/>
                  <a:t> of cut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is </a:t>
                </a:r>
              </a:p>
              <a:p>
                <a:pPr marL="457200" lvl="1" indent="0">
                  <a:lnSpc>
                    <a:spcPct val="8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en-US" altLang="en-US" sz="22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altLang="en-US" sz="22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2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altLang="en-US" sz="22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2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2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en-US" sz="22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alt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alt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2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altLang="en-US" sz="22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en-US" sz="22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22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en-US" sz="22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en-US" sz="2200" b="1" dirty="0">
                  <a:solidFill>
                    <a:srgbClr val="695082"/>
                  </a:solidFill>
                </a:endParaRPr>
              </a:p>
              <a:p>
                <a:pPr marL="0" indent="0">
                  <a:lnSpc>
                    <a:spcPct val="85000"/>
                  </a:lnSpc>
                  <a:buNone/>
                </a:pPr>
                <a:r>
                  <a:rPr lang="en-US" altLang="en-US" sz="2200" b="1" dirty="0">
                    <a:solidFill>
                      <a:srgbClr val="695082"/>
                    </a:solidFill>
                  </a:rPr>
                  <a:t>Minimum s-t cut problem:</a:t>
                </a:r>
              </a:p>
              <a:p>
                <a:pPr marL="0" indent="0">
                  <a:lnSpc>
                    <a:spcPct val="85000"/>
                  </a:lnSpc>
                  <a:buNone/>
                </a:pPr>
                <a:r>
                  <a:rPr lang="en-US" altLang="en-US" sz="22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2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200" dirty="0"/>
                  <a:t>a flow network </a:t>
                </a:r>
              </a:p>
              <a:p>
                <a:pPr marL="0" indent="0">
                  <a:lnSpc>
                    <a:spcPct val="85000"/>
                  </a:lnSpc>
                  <a:buNone/>
                </a:pPr>
                <a:r>
                  <a:rPr lang="en-US" altLang="en-US" sz="22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2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200" dirty="0"/>
                  <a:t>an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2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200" dirty="0"/>
                  <a:t> cut of minimum capacity </a:t>
                </a:r>
              </a:p>
            </p:txBody>
          </p:sp>
        </mc:Choice>
        <mc:Fallback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12371"/>
                <a:ext cx="10811510" cy="5200045"/>
              </a:xfrm>
              <a:blipFill>
                <a:blip r:embed="rId3"/>
                <a:stretch>
                  <a:fillRect l="-733" t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A14874-B9D8-491D-99F1-37DB25725666}"/>
                  </a:ext>
                </a:extLst>
              </p:cNvPr>
              <p:cNvSpPr txBox="1"/>
              <p:nvPr/>
            </p:nvSpPr>
            <p:spPr>
              <a:xfrm>
                <a:off x="4413754" y="5317663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A14874-B9D8-491D-99F1-37DB25725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754" y="5317663"/>
                <a:ext cx="45717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8682F2DF-919C-413D-9B59-A40AF3ACD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2C5CE-5F29-4369-A268-DF953E3BBA7B}" type="slidenum">
              <a:rPr lang="en-US" altLang="en-US"/>
              <a:pPr/>
              <a:t>6</a:t>
            </a:fld>
            <a:endParaRPr lang="en-US" altLang="en-US" sz="1400"/>
          </a:p>
        </p:txBody>
      </p:sp>
      <p:sp>
        <p:nvSpPr>
          <p:cNvPr id="710659" name="Rectangle 3">
            <a:extLst>
              <a:ext uri="{FF2B5EF4-FFF2-40B4-BE49-F238E27FC236}">
                <a16:creationId xmlns:a16="http://schemas.microsoft.com/office/drawing/2014/main" id="{5F4FD653-3E81-4970-A885-9A04BFB6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Minimum Cut Problem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886C7A-5F8C-4D5A-B1FC-3D24401D8DE7}"/>
              </a:ext>
            </a:extLst>
          </p:cNvPr>
          <p:cNvGrpSpPr/>
          <p:nvPr/>
        </p:nvGrpSpPr>
        <p:grpSpPr>
          <a:xfrm>
            <a:off x="3639351" y="3384533"/>
            <a:ext cx="7923999" cy="3137327"/>
            <a:chOff x="3639351" y="2923138"/>
            <a:chExt cx="7923999" cy="3137327"/>
          </a:xfrm>
        </p:grpSpPr>
        <p:cxnSp>
          <p:nvCxnSpPr>
            <p:cNvPr id="51" name="AutoShape 68">
              <a:extLst>
                <a:ext uri="{FF2B5EF4-FFF2-40B4-BE49-F238E27FC236}">
                  <a16:creationId xmlns:a16="http://schemas.microsoft.com/office/drawing/2014/main" id="{CAB3C207-5366-428C-872E-7F5DDD5A8A0A}"/>
                </a:ext>
              </a:extLst>
            </p:cNvPr>
            <p:cNvCxnSpPr>
              <a:cxnSpLocks noChangeShapeType="1"/>
              <a:stCxn id="710721" idx="1"/>
              <a:endCxn id="710708" idx="5"/>
            </p:cNvCxnSpPr>
            <p:nvPr/>
          </p:nvCxnSpPr>
          <p:spPr bwMode="auto">
            <a:xfrm flipH="1" flipV="1">
              <a:off x="6575184" y="4634480"/>
              <a:ext cx="2273571" cy="1129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06" name="Oval 50">
              <a:extLst>
                <a:ext uri="{FF2B5EF4-FFF2-40B4-BE49-F238E27FC236}">
                  <a16:creationId xmlns:a16="http://schemas.microsoft.com/office/drawing/2014/main" id="{5EDB66B3-A335-46A8-B0A4-E18E804596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565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710707" name="Oval 51">
              <a:extLst>
                <a:ext uri="{FF2B5EF4-FFF2-40B4-BE49-F238E27FC236}">
                  <a16:creationId xmlns:a16="http://schemas.microsoft.com/office/drawing/2014/main" id="{C791F0FD-59F6-4EAA-9A7F-5FEB226AA9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a</a:t>
              </a:r>
            </a:p>
          </p:txBody>
        </p:sp>
        <p:sp>
          <p:nvSpPr>
            <p:cNvPr id="710708" name="Oval 52">
              <a:extLst>
                <a:ext uri="{FF2B5EF4-FFF2-40B4-BE49-F238E27FC236}">
                  <a16:creationId xmlns:a16="http://schemas.microsoft.com/office/drawing/2014/main" id="{7433E6CD-DBA9-4397-BB73-2328DC47DB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b</a:t>
              </a:r>
            </a:p>
          </p:txBody>
        </p:sp>
        <p:sp>
          <p:nvSpPr>
            <p:cNvPr id="710709" name="Oval 53">
              <a:extLst>
                <a:ext uri="{FF2B5EF4-FFF2-40B4-BE49-F238E27FC236}">
                  <a16:creationId xmlns:a16="http://schemas.microsoft.com/office/drawing/2014/main" id="{DB0B1551-4016-4996-9CB3-8D6736D27F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c</a:t>
              </a:r>
            </a:p>
          </p:txBody>
        </p:sp>
        <p:cxnSp>
          <p:nvCxnSpPr>
            <p:cNvPr id="710710" name="AutoShape 54">
              <a:extLst>
                <a:ext uri="{FF2B5EF4-FFF2-40B4-BE49-F238E27FC236}">
                  <a16:creationId xmlns:a16="http://schemas.microsoft.com/office/drawing/2014/main" id="{3963BDDA-EEB2-4C16-A1BE-D107140B66AB}"/>
                </a:ext>
              </a:extLst>
            </p:cNvPr>
            <p:cNvCxnSpPr>
              <a:cxnSpLocks noChangeShapeType="1"/>
              <a:stCxn id="710706" idx="7"/>
              <a:endCxn id="710707" idx="3"/>
            </p:cNvCxnSpPr>
            <p:nvPr/>
          </p:nvCxnSpPr>
          <p:spPr bwMode="auto">
            <a:xfrm flipV="1">
              <a:off x="4691944" y="3223173"/>
              <a:ext cx="1637789" cy="1164304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1" name="AutoShape 55">
              <a:extLst>
                <a:ext uri="{FF2B5EF4-FFF2-40B4-BE49-F238E27FC236}">
                  <a16:creationId xmlns:a16="http://schemas.microsoft.com/office/drawing/2014/main" id="{500797BD-7630-4137-AC5D-99C13711BAB5}"/>
                </a:ext>
              </a:extLst>
            </p:cNvPr>
            <p:cNvCxnSpPr>
              <a:cxnSpLocks noChangeShapeType="1"/>
              <a:stCxn id="710706" idx="6"/>
              <a:endCxn id="710708" idx="2"/>
            </p:cNvCxnSpPr>
            <p:nvPr/>
          </p:nvCxnSpPr>
          <p:spPr bwMode="auto">
            <a:xfrm>
              <a:off x="4742778" y="4510979"/>
              <a:ext cx="153612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2" name="AutoShape 56">
              <a:extLst>
                <a:ext uri="{FF2B5EF4-FFF2-40B4-BE49-F238E27FC236}">
                  <a16:creationId xmlns:a16="http://schemas.microsoft.com/office/drawing/2014/main" id="{04F6A8EE-5010-42E5-9B2F-E956649EB9DD}"/>
                </a:ext>
              </a:extLst>
            </p:cNvPr>
            <p:cNvCxnSpPr>
              <a:cxnSpLocks noChangeShapeType="1"/>
              <a:stCxn id="710706" idx="5"/>
              <a:endCxn id="710709" idx="1"/>
            </p:cNvCxnSpPr>
            <p:nvPr/>
          </p:nvCxnSpPr>
          <p:spPr bwMode="auto">
            <a:xfrm>
              <a:off x="4691944" y="4634480"/>
              <a:ext cx="1637789" cy="1129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3" name="AutoShape 57">
              <a:extLst>
                <a:ext uri="{FF2B5EF4-FFF2-40B4-BE49-F238E27FC236}">
                  <a16:creationId xmlns:a16="http://schemas.microsoft.com/office/drawing/2014/main" id="{CB5CA9F1-C5CC-4E55-8567-407127EDD6FD}"/>
                </a:ext>
              </a:extLst>
            </p:cNvPr>
            <p:cNvCxnSpPr>
              <a:cxnSpLocks noChangeShapeType="1"/>
              <a:stCxn id="710708" idx="6"/>
              <a:endCxn id="710720" idx="2"/>
            </p:cNvCxnSpPr>
            <p:nvPr/>
          </p:nvCxnSpPr>
          <p:spPr bwMode="auto">
            <a:xfrm>
              <a:off x="6626018" y="4510979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5" name="AutoShape 59">
              <a:extLst>
                <a:ext uri="{FF2B5EF4-FFF2-40B4-BE49-F238E27FC236}">
                  <a16:creationId xmlns:a16="http://schemas.microsoft.com/office/drawing/2014/main" id="{FF578E0C-BCE9-4BDC-BE4D-1C3233FE9069}"/>
                </a:ext>
              </a:extLst>
            </p:cNvPr>
            <p:cNvCxnSpPr>
              <a:cxnSpLocks noChangeShapeType="1"/>
              <a:stCxn id="710708" idx="4"/>
              <a:endCxn id="710709" idx="0"/>
            </p:cNvCxnSpPr>
            <p:nvPr/>
          </p:nvCxnSpPr>
          <p:spPr bwMode="auto">
            <a:xfrm>
              <a:off x="6452459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6" name="AutoShape 60">
              <a:extLst>
                <a:ext uri="{FF2B5EF4-FFF2-40B4-BE49-F238E27FC236}">
                  <a16:creationId xmlns:a16="http://schemas.microsoft.com/office/drawing/2014/main" id="{5D951401-EF5F-40F8-8FF8-28BC78F6A7BA}"/>
                </a:ext>
              </a:extLst>
            </p:cNvPr>
            <p:cNvCxnSpPr>
              <a:cxnSpLocks noChangeShapeType="1"/>
              <a:stCxn id="710707" idx="6"/>
              <a:endCxn id="710719" idx="2"/>
            </p:cNvCxnSpPr>
            <p:nvPr/>
          </p:nvCxnSpPr>
          <p:spPr bwMode="auto">
            <a:xfrm>
              <a:off x="6626018" y="3098894"/>
              <a:ext cx="21719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7" name="AutoShape 61">
              <a:extLst>
                <a:ext uri="{FF2B5EF4-FFF2-40B4-BE49-F238E27FC236}">
                  <a16:creationId xmlns:a16="http://schemas.microsoft.com/office/drawing/2014/main" id="{A929A23E-9723-40FB-8B80-4463475544AE}"/>
                </a:ext>
              </a:extLst>
            </p:cNvPr>
            <p:cNvCxnSpPr>
              <a:cxnSpLocks noChangeShapeType="1"/>
              <a:stCxn id="710709" idx="6"/>
              <a:endCxn id="710721" idx="2"/>
            </p:cNvCxnSpPr>
            <p:nvPr/>
          </p:nvCxnSpPr>
          <p:spPr bwMode="auto">
            <a:xfrm>
              <a:off x="6626018" y="5886906"/>
              <a:ext cx="2171903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8" name="AutoShape 62">
              <a:extLst>
                <a:ext uri="{FF2B5EF4-FFF2-40B4-BE49-F238E27FC236}">
                  <a16:creationId xmlns:a16="http://schemas.microsoft.com/office/drawing/2014/main" id="{56B2200F-0095-48E8-A6B5-E08D3FED1F4F}"/>
                </a:ext>
              </a:extLst>
            </p:cNvPr>
            <p:cNvCxnSpPr>
              <a:cxnSpLocks noChangeShapeType="1"/>
              <a:stCxn id="710707" idx="4"/>
              <a:endCxn id="710708" idx="0"/>
            </p:cNvCxnSpPr>
            <p:nvPr/>
          </p:nvCxnSpPr>
          <p:spPr bwMode="auto">
            <a:xfrm>
              <a:off x="6452459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19" name="Oval 63">
              <a:extLst>
                <a:ext uri="{FF2B5EF4-FFF2-40B4-BE49-F238E27FC236}">
                  <a16:creationId xmlns:a16="http://schemas.microsoft.com/office/drawing/2014/main" id="{6D6CA7B8-81FA-4ECF-9EC2-0188554C97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d</a:t>
              </a:r>
            </a:p>
          </p:txBody>
        </p:sp>
        <p:sp>
          <p:nvSpPr>
            <p:cNvPr id="710720" name="Oval 64">
              <a:extLst>
                <a:ext uri="{FF2B5EF4-FFF2-40B4-BE49-F238E27FC236}">
                  <a16:creationId xmlns:a16="http://schemas.microsoft.com/office/drawing/2014/main" id="{5FADFF93-67BC-4F3C-BA9D-F45E800F68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e</a:t>
              </a:r>
            </a:p>
          </p:txBody>
        </p:sp>
        <p:sp>
          <p:nvSpPr>
            <p:cNvPr id="710721" name="Oval 65">
              <a:extLst>
                <a:ext uri="{FF2B5EF4-FFF2-40B4-BE49-F238E27FC236}">
                  <a16:creationId xmlns:a16="http://schemas.microsoft.com/office/drawing/2014/main" id="{5FF356EB-F06B-477C-AA8F-9ACC5EDE5A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f</a:t>
              </a:r>
            </a:p>
          </p:txBody>
        </p:sp>
        <p:cxnSp>
          <p:nvCxnSpPr>
            <p:cNvPr id="710722" name="AutoShape 66">
              <a:extLst>
                <a:ext uri="{FF2B5EF4-FFF2-40B4-BE49-F238E27FC236}">
                  <a16:creationId xmlns:a16="http://schemas.microsoft.com/office/drawing/2014/main" id="{6CAC5FAF-7C24-4B59-9E5B-970C57F85D75}"/>
                </a:ext>
              </a:extLst>
            </p:cNvPr>
            <p:cNvCxnSpPr>
              <a:cxnSpLocks noChangeShapeType="1"/>
              <a:stCxn id="710720" idx="4"/>
              <a:endCxn id="710721" idx="0"/>
            </p:cNvCxnSpPr>
            <p:nvPr/>
          </p:nvCxnSpPr>
          <p:spPr bwMode="auto">
            <a:xfrm>
              <a:off x="8971480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3" name="AutoShape 67">
              <a:extLst>
                <a:ext uri="{FF2B5EF4-FFF2-40B4-BE49-F238E27FC236}">
                  <a16:creationId xmlns:a16="http://schemas.microsoft.com/office/drawing/2014/main" id="{02A1F7FD-3A69-496D-A0C6-9E0B7498F083}"/>
                </a:ext>
              </a:extLst>
            </p:cNvPr>
            <p:cNvCxnSpPr>
              <a:cxnSpLocks noChangeShapeType="1"/>
              <a:stCxn id="710719" idx="4"/>
              <a:endCxn id="710720" idx="0"/>
            </p:cNvCxnSpPr>
            <p:nvPr/>
          </p:nvCxnSpPr>
          <p:spPr bwMode="auto">
            <a:xfrm>
              <a:off x="8971480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4" name="AutoShape 68">
              <a:extLst>
                <a:ext uri="{FF2B5EF4-FFF2-40B4-BE49-F238E27FC236}">
                  <a16:creationId xmlns:a16="http://schemas.microsoft.com/office/drawing/2014/main" id="{A59DDDAD-046C-41D6-AD72-EFD283E2916C}"/>
                </a:ext>
              </a:extLst>
            </p:cNvPr>
            <p:cNvCxnSpPr>
              <a:cxnSpLocks noChangeShapeType="1"/>
              <a:stCxn id="710707" idx="5"/>
              <a:endCxn id="710720" idx="1"/>
            </p:cNvCxnSpPr>
            <p:nvPr/>
          </p:nvCxnSpPr>
          <p:spPr bwMode="auto">
            <a:xfrm>
              <a:off x="6575184" y="3223173"/>
              <a:ext cx="2273571" cy="11643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5" name="Oval 69">
              <a:extLst>
                <a:ext uri="{FF2B5EF4-FFF2-40B4-BE49-F238E27FC236}">
                  <a16:creationId xmlns:a16="http://schemas.microsoft.com/office/drawing/2014/main" id="{5DBB04F5-4A14-4512-B3D9-38E2423065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48016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t</a:t>
              </a:r>
            </a:p>
          </p:txBody>
        </p:sp>
        <p:cxnSp>
          <p:nvCxnSpPr>
            <p:cNvPr id="710726" name="AutoShape 70">
              <a:extLst>
                <a:ext uri="{FF2B5EF4-FFF2-40B4-BE49-F238E27FC236}">
                  <a16:creationId xmlns:a16="http://schemas.microsoft.com/office/drawing/2014/main" id="{D1F58022-A270-4460-9379-D0A7FAF1B20E}"/>
                </a:ext>
              </a:extLst>
            </p:cNvPr>
            <p:cNvCxnSpPr>
              <a:cxnSpLocks noChangeShapeType="1"/>
              <a:stCxn id="710719" idx="6"/>
              <a:endCxn id="710725" idx="1"/>
            </p:cNvCxnSpPr>
            <p:nvPr/>
          </p:nvCxnSpPr>
          <p:spPr bwMode="auto">
            <a:xfrm>
              <a:off x="9145040" y="3098894"/>
              <a:ext cx="1553810" cy="12885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7" name="AutoShape 71">
              <a:extLst>
                <a:ext uri="{FF2B5EF4-FFF2-40B4-BE49-F238E27FC236}">
                  <a16:creationId xmlns:a16="http://schemas.microsoft.com/office/drawing/2014/main" id="{8009E4A0-472B-406A-AFD6-0553FE5CC77C}"/>
                </a:ext>
              </a:extLst>
            </p:cNvPr>
            <p:cNvCxnSpPr>
              <a:cxnSpLocks noChangeShapeType="1"/>
              <a:stCxn id="710720" idx="6"/>
              <a:endCxn id="710725" idx="2"/>
            </p:cNvCxnSpPr>
            <p:nvPr/>
          </p:nvCxnSpPr>
          <p:spPr bwMode="auto">
            <a:xfrm>
              <a:off x="9145040" y="4510979"/>
              <a:ext cx="15029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8" name="AutoShape 72">
              <a:extLst>
                <a:ext uri="{FF2B5EF4-FFF2-40B4-BE49-F238E27FC236}">
                  <a16:creationId xmlns:a16="http://schemas.microsoft.com/office/drawing/2014/main" id="{E5CB0D21-BAA0-4835-A49D-49FE212797CB}"/>
                </a:ext>
              </a:extLst>
            </p:cNvPr>
            <p:cNvCxnSpPr>
              <a:cxnSpLocks noChangeShapeType="1"/>
              <a:stCxn id="710721" idx="7"/>
              <a:endCxn id="710725" idx="4"/>
            </p:cNvCxnSpPr>
            <p:nvPr/>
          </p:nvCxnSpPr>
          <p:spPr bwMode="auto">
            <a:xfrm flipV="1">
              <a:off x="9094206" y="4685636"/>
              <a:ext cx="1727370" cy="1078544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9" name="Text Box 73">
              <a:extLst>
                <a:ext uri="{FF2B5EF4-FFF2-40B4-BE49-F238E27FC236}">
                  <a16:creationId xmlns:a16="http://schemas.microsoft.com/office/drawing/2014/main" id="{AAAB09A9-EC8D-4414-8817-65353064D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0920" y="5112122"/>
              <a:ext cx="403767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710730" name="Text Box 74">
              <a:extLst>
                <a:ext uri="{FF2B5EF4-FFF2-40B4-BE49-F238E27FC236}">
                  <a16:creationId xmlns:a16="http://schemas.microsoft.com/office/drawing/2014/main" id="{876DCB81-C2CB-43B6-8640-CF55C1427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8550" y="4352895"/>
              <a:ext cx="335970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31" name="Text Box 75">
              <a:extLst>
                <a:ext uri="{FF2B5EF4-FFF2-40B4-BE49-F238E27FC236}">
                  <a16:creationId xmlns:a16="http://schemas.microsoft.com/office/drawing/2014/main" id="{987DF8DB-99E2-4C14-B47B-F33F6E816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727" y="5717866"/>
              <a:ext cx="403767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30</a:t>
              </a:r>
            </a:p>
          </p:txBody>
        </p:sp>
        <p:sp>
          <p:nvSpPr>
            <p:cNvPr id="710732" name="Text Box 76">
              <a:extLst>
                <a:ext uri="{FF2B5EF4-FFF2-40B4-BE49-F238E27FC236}">
                  <a16:creationId xmlns:a16="http://schemas.microsoft.com/office/drawing/2014/main" id="{9B3B7885-AA6D-45BF-BF0E-9859076B1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0984" y="4973703"/>
              <a:ext cx="40226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710733" name="Text Box 77">
              <a:extLst>
                <a:ext uri="{FF2B5EF4-FFF2-40B4-BE49-F238E27FC236}">
                  <a16:creationId xmlns:a16="http://schemas.microsoft.com/office/drawing/2014/main" id="{B8E7733D-771B-4363-B990-E50FE4B44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3942" y="3553345"/>
              <a:ext cx="40527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4" name="Text Box 78">
              <a:extLst>
                <a:ext uri="{FF2B5EF4-FFF2-40B4-BE49-F238E27FC236}">
                  <a16:creationId xmlns:a16="http://schemas.microsoft.com/office/drawing/2014/main" id="{7EF45083-C70B-47F5-AFFB-7C03B08F5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6213" y="4352895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10735" name="Text Box 79">
              <a:extLst>
                <a:ext uri="{FF2B5EF4-FFF2-40B4-BE49-F238E27FC236}">
                  <a16:creationId xmlns:a16="http://schemas.microsoft.com/office/drawing/2014/main" id="{2AF06533-A0D6-429A-B95A-970349B52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727" y="3622107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710736" name="Text Box 80">
              <a:extLst>
                <a:ext uri="{FF2B5EF4-FFF2-40B4-BE49-F238E27FC236}">
                  <a16:creationId xmlns:a16="http://schemas.microsoft.com/office/drawing/2014/main" id="{8E2CA782-EF26-454E-82E8-A7C0ACB12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2939710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9</a:t>
              </a:r>
            </a:p>
          </p:txBody>
        </p:sp>
        <p:sp>
          <p:nvSpPr>
            <p:cNvPr id="710737" name="Text Box 81">
              <a:extLst>
                <a:ext uri="{FF2B5EF4-FFF2-40B4-BE49-F238E27FC236}">
                  <a16:creationId xmlns:a16="http://schemas.microsoft.com/office/drawing/2014/main" id="{5EEB67EA-FA04-42E4-9A86-1D24118DC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5043023"/>
              <a:ext cx="403767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6</a:t>
              </a:r>
            </a:p>
          </p:txBody>
        </p:sp>
        <p:sp>
          <p:nvSpPr>
            <p:cNvPr id="710738" name="Text Box 82">
              <a:extLst>
                <a:ext uri="{FF2B5EF4-FFF2-40B4-BE49-F238E27FC236}">
                  <a16:creationId xmlns:a16="http://schemas.microsoft.com/office/drawing/2014/main" id="{205F31AB-659B-4FEC-B166-3C1CABADD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8052" y="5087101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9" name="Text Box 83">
              <a:extLst>
                <a:ext uri="{FF2B5EF4-FFF2-40B4-BE49-F238E27FC236}">
                  <a16:creationId xmlns:a16="http://schemas.microsoft.com/office/drawing/2014/main" id="{8296BE71-6B6F-463B-8C0A-94F5E736B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4822" y="4352895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40" name="Text Box 84">
              <a:extLst>
                <a:ext uri="{FF2B5EF4-FFF2-40B4-BE49-F238E27FC236}">
                  <a16:creationId xmlns:a16="http://schemas.microsoft.com/office/drawing/2014/main" id="{0F354EAC-9BAF-4735-9DC8-6E0300D4C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383" y="3588301"/>
              <a:ext cx="40226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41" name="Text Box 85">
              <a:extLst>
                <a:ext uri="{FF2B5EF4-FFF2-40B4-BE49-F238E27FC236}">
                  <a16:creationId xmlns:a16="http://schemas.microsoft.com/office/drawing/2014/main" id="{DA3836EF-7B4F-4F15-B0F6-032168C5D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1308" y="3595078"/>
              <a:ext cx="40226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710742" name="Text Box 86">
              <a:extLst>
                <a:ext uri="{FF2B5EF4-FFF2-40B4-BE49-F238E27FC236}">
                  <a16:creationId xmlns:a16="http://schemas.microsoft.com/office/drawing/2014/main" id="{90B2F1EE-6551-462E-B731-7BC0ECF13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29" y="3653451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710743" name="Text Box 87">
              <a:extLst>
                <a:ext uri="{FF2B5EF4-FFF2-40B4-BE49-F238E27FC236}">
                  <a16:creationId xmlns:a16="http://schemas.microsoft.com/office/drawing/2014/main" id="{4ECC4A50-EA5B-4BE9-8AA2-AA53B6EA7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652" y="5012007"/>
              <a:ext cx="403767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710749" name="Text Box 93">
              <a:extLst>
                <a:ext uri="{FF2B5EF4-FFF2-40B4-BE49-F238E27FC236}">
                  <a16:creationId xmlns:a16="http://schemas.microsoft.com/office/drawing/2014/main" id="{596B0AD8-0EEB-4465-B4A8-B2818D9B3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351" y="4283591"/>
              <a:ext cx="709251" cy="321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291" tIns="45646" rIns="91291" bIns="45646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 dirty="0">
                  <a:solidFill>
                    <a:srgbClr val="C00000"/>
                  </a:solidFill>
                </a:rPr>
                <a:t>source</a:t>
              </a:r>
            </a:p>
          </p:txBody>
        </p:sp>
        <p:sp>
          <p:nvSpPr>
            <p:cNvPr id="710750" name="Text Box 94">
              <a:extLst>
                <a:ext uri="{FF2B5EF4-FFF2-40B4-BE49-F238E27FC236}">
                  <a16:creationId xmlns:a16="http://schemas.microsoft.com/office/drawing/2014/main" id="{817CFDA1-C5B7-47D0-89C0-CEC801739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5864" y="4291069"/>
              <a:ext cx="497486" cy="321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1291" tIns="45646" rIns="91291" bIns="45646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 dirty="0">
                  <a:solidFill>
                    <a:srgbClr val="C00000"/>
                  </a:solidFill>
                </a:rPr>
                <a:t>sink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DF5143E-D40F-4C1A-B2BF-E945B66749E6}"/>
              </a:ext>
            </a:extLst>
          </p:cNvPr>
          <p:cNvSpPr txBox="1"/>
          <p:nvPr/>
        </p:nvSpPr>
        <p:spPr>
          <a:xfrm>
            <a:off x="3009960" y="5967943"/>
            <a:ext cx="1591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capacity </a:t>
            </a:r>
            <a:r>
              <a:rPr lang="en-US" sz="2400" b="1" dirty="0">
                <a:solidFill>
                  <a:srgbClr val="0066CC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44042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1285-4735-44B2-AAC4-EDD8A8C5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 and Cuts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6F1E3-DF5E-42DD-BF43-415999E37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66475"/>
                <a:ext cx="10891156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400" dirty="0"/>
                  <a:t> be any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flow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be any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cut:</a:t>
                </a:r>
                <a:endParaRPr lang="en-US" altLang="en-US" sz="1400" b="1" dirty="0">
                  <a:solidFill>
                    <a:srgbClr val="695082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Flow Value Lemma: </a:t>
                </a:r>
                <a:r>
                  <a:rPr lang="en-US" altLang="en-US" sz="2400" dirty="0"/>
                  <a:t> The net value of the flow sent across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equals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            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Intuition</a:t>
                </a:r>
                <a:r>
                  <a:rPr lang="en-US" altLang="en-US" sz="2400" dirty="0"/>
                  <a:t>: All flow coming from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must eventually reach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400" dirty="0"/>
                  <a:t>, and so must 	</a:t>
                </a:r>
                <a:br>
                  <a:rPr lang="en-US" altLang="en-US" sz="2400" dirty="0"/>
                </a:br>
                <a:r>
                  <a:rPr lang="en-US" altLang="en-US" sz="2400" dirty="0"/>
                  <a:t>                               cross that cut</a:t>
                </a: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Weak Duality: </a:t>
                </a:r>
                <a:r>
                  <a:rPr lang="en-US" altLang="en-US" sz="2400" dirty="0"/>
                  <a:t>The value of the flow is at most the capacity of the cut;                        	              i.e.,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         Intuition</a:t>
                </a:r>
                <a:r>
                  <a:rPr lang="en-US" altLang="en-US" sz="2400" dirty="0"/>
                  <a:t>: Since all flow must cross any cut, any cut’s capacity is an upper bound</a:t>
                </a:r>
                <a:br>
                  <a:rPr lang="en-US" altLang="en-US" sz="2400" dirty="0"/>
                </a:br>
                <a:r>
                  <a:rPr lang="en-US" altLang="en-US" sz="2400" dirty="0"/>
                  <a:t>                           on the flow</a:t>
                </a: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Corollary: </a:t>
                </a: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d>
                      <m:d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400" dirty="0"/>
                  <a:t> is a maximum flow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a minimum cut.</a:t>
                </a: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 Intuition</a:t>
                </a:r>
                <a:r>
                  <a:rPr lang="en-US" altLang="en-US" sz="2400" dirty="0"/>
                  <a:t>: If we find a cut whose capacity matches the flow, we can’t push more flow</a:t>
                </a:r>
                <a:br>
                  <a:rPr lang="en-US" altLang="en-US" sz="2400" dirty="0"/>
                </a:br>
                <a:r>
                  <a:rPr lang="en-US" altLang="en-US" sz="2400" dirty="0"/>
                  <a:t>                   through that cut because it’s already at capacity. We additionally can’t find</a:t>
                </a:r>
                <a:br>
                  <a:rPr lang="en-US" altLang="en-US" sz="2400" dirty="0"/>
                </a:br>
                <a:r>
                  <a:rPr lang="en-US" altLang="en-US" sz="2400" dirty="0"/>
                  <a:t>                   a smaller cut, since that flow was achievable.</a:t>
                </a:r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6F1E3-DF5E-42DD-BF43-415999E37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66475"/>
                <a:ext cx="10891156" cy="5200045"/>
              </a:xfrm>
              <a:blipFill>
                <a:blip r:embed="rId2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EA93F-7F31-483A-A09C-ACE1DA2C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Max-Flow Min-Cut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74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475532"/>
                <a:ext cx="11325458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Augmenting Path Theorem:</a:t>
                </a:r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 Flow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is a max flow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⇔</a:t>
                </a:r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there are no augmenting paths </a:t>
                </a:r>
                <a:r>
                  <a:rPr lang="en-US" altLang="en-US" sz="2400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wrt</a:t>
                </a:r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</a:p>
              <a:p>
                <a:endParaRPr lang="en-US" altLang="en-US" sz="11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Max-Flow Min-Cut Theorem: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The value of the max flow equals the value of the min cut.</a:t>
                </a:r>
                <a:endParaRPr lang="en-US" altLang="en-US" sz="1800" dirty="0">
                  <a:solidFill>
                    <a:srgbClr val="0066CC"/>
                  </a:solidFill>
                  <a:sym typeface="Symbol" panose="05050102010706020507" pitchFamily="18" charset="2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sz="1800" dirty="0">
                    <a:solidFill>
                      <a:srgbClr val="0066CC"/>
                    </a:solidFill>
                    <a:sym typeface="Symbol" panose="05050102010706020507" pitchFamily="18" charset="2"/>
                  </a:rPr>
                  <a:t>[Elias-Feinstein-Shannon 1956, Ford-Fulkerson 1956] </a:t>
                </a:r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	</a:t>
                </a:r>
                <a:r>
                  <a:rPr lang="en-US" altLang="en-US" sz="24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“</a:t>
                </a:r>
                <a:r>
                  <a:rPr lang="en-US" altLang="en-US" sz="2400" b="1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Maxflow</a:t>
                </a:r>
                <a:r>
                  <a:rPr lang="en-US" altLang="en-US" sz="24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 = </a:t>
                </a:r>
                <a:r>
                  <a:rPr lang="en-US" altLang="en-US" sz="2400" b="1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Mincut</a:t>
                </a:r>
                <a:r>
                  <a:rPr lang="en-US" altLang="en-US" sz="24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”</a:t>
                </a:r>
                <a:r>
                  <a:rPr lang="en-US" altLang="en-US" sz="2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	</a:t>
                </a:r>
              </a:p>
              <a:p>
                <a:endParaRPr lang="en-US" altLang="en-US" sz="18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Proof: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  </a:t>
                </a:r>
                <a:r>
                  <a:rPr lang="en-US" alt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We prove both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together</a:t>
                </a:r>
                <a:r>
                  <a:rPr lang="en-US" altLang="en-US" sz="20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by showing that all of these are equivalent:</a:t>
                </a:r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             </a:t>
                </a:r>
                <a:r>
                  <a:rPr lang="en-US" altLang="en-US" sz="2000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2000" b="1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2000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There is a cut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𝒗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)=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𝑨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𝑩</m:t>
                    </m:r>
                    <m:r>
                      <a:rPr lang="en-US" altLang="en-US" sz="20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            </a:t>
                </a:r>
                <a:r>
                  <a:rPr lang="en-US" altLang="en-US" sz="2000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20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ii</a:t>
                </a:r>
                <a:r>
                  <a:rPr lang="en-US" altLang="en-US" sz="2000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Flow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is a max flow.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           </a:t>
                </a:r>
                <a:r>
                  <a:rPr lang="en-US" altLang="en-US" sz="2000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2000" b="1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iii</a:t>
                </a:r>
                <a:r>
                  <a:rPr lang="en-US" altLang="en-US" sz="2000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There is no augmenting path w.r.t.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lvl="1">
                  <a:buFont typeface="Monotype Sorts"/>
                  <a:buNone/>
                </a:pPr>
                <a:endParaRPr lang="en-US" altLang="en-US" sz="300" dirty="0">
                  <a:solidFill>
                    <a:srgbClr val="695082"/>
                  </a:solidFill>
                  <a:sym typeface="Symbol" panose="05050102010706020507" pitchFamily="18" charset="2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2000" b="1" u="sng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u="sng" dirty="0">
                    <a:solidFill>
                      <a:srgbClr val="695082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⇒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 (</a:t>
                </a:r>
                <a:r>
                  <a:rPr lang="en-US" altLang="en-US" sz="2000" b="1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ii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</a:t>
                </a:r>
                <a:r>
                  <a:rPr lang="en-US" altLang="en-US" sz="2000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: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Comes from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 weak duality lemma.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</a:p>
              <a:p>
                <a:endParaRPr lang="en-US" altLang="en-US" sz="1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2000" b="1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ii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u="sng" dirty="0">
                    <a:solidFill>
                      <a:srgbClr val="695082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⇒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 (</a:t>
                </a:r>
                <a:r>
                  <a:rPr lang="en-US" altLang="en-US" sz="2000" b="1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iii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</a:t>
                </a:r>
                <a:r>
                  <a:rPr lang="en-US" altLang="en-US" sz="2000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: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(by contradiction)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</a:t>
                </a:r>
                <a:br>
                  <a:rPr lang="en-US" altLang="en-US" sz="2000" dirty="0">
                    <a:solidFill>
                      <a:prstClr val="black"/>
                    </a:solidFill>
                  </a:rPr>
                </a:br>
                <a:r>
                  <a:rPr lang="en-US" altLang="en-US" sz="2000" dirty="0">
                    <a:solidFill>
                      <a:prstClr val="black"/>
                    </a:solidFill>
                  </a:rPr>
                  <a:t>                   </a:t>
                </a:r>
                <a:r>
                  <a:rPr lang="en-US" altLang="en-US" sz="2000" dirty="0"/>
                  <a:t>If there is an augmenting path w.r.t. flow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000" dirty="0"/>
                  <a:t> then we can improve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000" dirty="0"/>
                  <a:t>. Therefore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</m:oMath>
                </a14:m>
                <a:r>
                  <a:rPr lang="en-US" altLang="en-US" sz="20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is not a max flow.</a:t>
                </a:r>
              </a:p>
              <a:p>
                <a:pPr marL="0" indent="0">
                  <a:buNone/>
                </a:pP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en-US" sz="2000" b="1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iii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altLang="en-US" sz="2000" u="sng" dirty="0">
                    <a:solidFill>
                      <a:srgbClr val="695082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⇒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 (</a:t>
                </a:r>
                <a:r>
                  <a:rPr lang="en-US" altLang="en-US" sz="2000" b="1" u="sng" dirty="0" err="1">
                    <a:solidFill>
                      <a:srgbClr val="695082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2000" u="sng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)</a:t>
                </a:r>
                <a:r>
                  <a:rPr lang="en-US" altLang="en-US" sz="2000" dirty="0">
                    <a:solidFill>
                      <a:srgbClr val="695082"/>
                    </a:solidFill>
                    <a:sym typeface="Symbol" panose="05050102010706020507" pitchFamily="18" charset="2"/>
                  </a:rPr>
                  <a:t>:</a:t>
                </a:r>
                <a:r>
                  <a:rPr lang="en-US" alt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We will use the residual graph to identify a cut whose capacity matches the flow</a:t>
                </a:r>
                <a:endParaRPr lang="en-US" altLang="en-US" sz="2000" dirty="0"/>
              </a:p>
            </p:txBody>
          </p:sp>
        </mc:Choice>
        <mc:Fallback>
          <p:sp>
            <p:nvSpPr>
              <p:cNvPr id="487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475532"/>
                <a:ext cx="11325458" cy="5200045"/>
              </a:xfrm>
              <a:blipFill>
                <a:blip r:embed="rId3"/>
                <a:stretch>
                  <a:fillRect l="-807" t="-1876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FB7EFDF-9ACB-47BD-B01F-14DC0C2F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10F50DA-0750-4263-9B79-38F4626A6DBD}"/>
              </a:ext>
            </a:extLst>
          </p:cNvPr>
          <p:cNvSpPr/>
          <p:nvPr/>
        </p:nvSpPr>
        <p:spPr bwMode="auto">
          <a:xfrm>
            <a:off x="4104167" y="4321657"/>
            <a:ext cx="5425657" cy="2227394"/>
          </a:xfrm>
          <a:custGeom>
            <a:avLst/>
            <a:gdLst>
              <a:gd name="connsiteX0" fmla="*/ 31470 w 6228837"/>
              <a:gd name="connsiteY0" fmla="*/ 469433 h 2227394"/>
              <a:gd name="connsiteX1" fmla="*/ 414242 w 6228837"/>
              <a:gd name="connsiteY1" fmla="*/ 1203079 h 2227394"/>
              <a:gd name="connsiteX2" fmla="*/ 1371172 w 6228837"/>
              <a:gd name="connsiteY2" fmla="*/ 1755972 h 2227394"/>
              <a:gd name="connsiteX3" fmla="*/ 2434428 w 6228837"/>
              <a:gd name="connsiteY3" fmla="*/ 2170642 h 2227394"/>
              <a:gd name="connsiteX4" fmla="*/ 3444521 w 6228837"/>
              <a:gd name="connsiteY4" fmla="*/ 2202540 h 2227394"/>
              <a:gd name="connsiteX5" fmla="*/ 5687991 w 6228837"/>
              <a:gd name="connsiteY5" fmla="*/ 2202540 h 2227394"/>
              <a:gd name="connsiteX6" fmla="*/ 6187721 w 6228837"/>
              <a:gd name="connsiteY6" fmla="*/ 1883563 h 2227394"/>
              <a:gd name="connsiteX7" fmla="*/ 4922447 w 6228837"/>
              <a:gd name="connsiteY7" fmla="*/ 1309405 h 2227394"/>
              <a:gd name="connsiteX8" fmla="*/ 3391358 w 6228837"/>
              <a:gd name="connsiteY8" fmla="*/ 480065 h 2227394"/>
              <a:gd name="connsiteX9" fmla="*/ 2413163 w 6228837"/>
              <a:gd name="connsiteY9" fmla="*/ 161089 h 2227394"/>
              <a:gd name="connsiteX10" fmla="*/ 1179786 w 6228837"/>
              <a:gd name="connsiteY10" fmla="*/ 12233 h 2227394"/>
              <a:gd name="connsiteX11" fmla="*/ 31470 w 6228837"/>
              <a:gd name="connsiteY11" fmla="*/ 469433 h 222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8837" h="2227394">
                <a:moveTo>
                  <a:pt x="31470" y="469433"/>
                </a:moveTo>
                <a:cubicBezTo>
                  <a:pt x="-96121" y="667907"/>
                  <a:pt x="190958" y="988656"/>
                  <a:pt x="414242" y="1203079"/>
                </a:cubicBezTo>
                <a:cubicBezTo>
                  <a:pt x="637526" y="1417502"/>
                  <a:pt x="1034474" y="1594712"/>
                  <a:pt x="1371172" y="1755972"/>
                </a:cubicBezTo>
                <a:cubicBezTo>
                  <a:pt x="1707870" y="1917233"/>
                  <a:pt x="2088870" y="2096214"/>
                  <a:pt x="2434428" y="2170642"/>
                </a:cubicBezTo>
                <a:cubicBezTo>
                  <a:pt x="2779986" y="2245070"/>
                  <a:pt x="3444521" y="2202540"/>
                  <a:pt x="3444521" y="2202540"/>
                </a:cubicBezTo>
                <a:cubicBezTo>
                  <a:pt x="3986781" y="2207856"/>
                  <a:pt x="5230791" y="2255703"/>
                  <a:pt x="5687991" y="2202540"/>
                </a:cubicBezTo>
                <a:cubicBezTo>
                  <a:pt x="6145191" y="2149377"/>
                  <a:pt x="6315312" y="2032419"/>
                  <a:pt x="6187721" y="1883563"/>
                </a:cubicBezTo>
                <a:cubicBezTo>
                  <a:pt x="6060130" y="1734707"/>
                  <a:pt x="5388507" y="1543321"/>
                  <a:pt x="4922447" y="1309405"/>
                </a:cubicBezTo>
                <a:cubicBezTo>
                  <a:pt x="4456387" y="1075489"/>
                  <a:pt x="3809572" y="671451"/>
                  <a:pt x="3391358" y="480065"/>
                </a:cubicBezTo>
                <a:cubicBezTo>
                  <a:pt x="2973144" y="288679"/>
                  <a:pt x="2781758" y="239061"/>
                  <a:pt x="2413163" y="161089"/>
                </a:cubicBezTo>
                <a:cubicBezTo>
                  <a:pt x="2044568" y="83117"/>
                  <a:pt x="1576735" y="-39158"/>
                  <a:pt x="1179786" y="12233"/>
                </a:cubicBezTo>
                <a:cubicBezTo>
                  <a:pt x="782837" y="63624"/>
                  <a:pt x="159061" y="270959"/>
                  <a:pt x="31470" y="46943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ap="flat" cmpd="sng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3982"/>
                <a:ext cx="10811510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Flow Value Lemma: </a:t>
                </a:r>
                <a:r>
                  <a:rPr lang="en-US" alt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en-US" sz="2800" dirty="0"/>
                  <a:t> be any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800" dirty="0"/>
                  <a:t> flow and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be any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800" dirty="0"/>
                  <a:t> cut.        	The net value of the flow sent across the cut equals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:</a:t>
                </a:r>
              </a:p>
            </p:txBody>
          </p:sp>
        </mc:Choice>
        <mc:Fallback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3982"/>
                <a:ext cx="10811510" cy="5200045"/>
              </a:xfrm>
              <a:blipFill>
                <a:blip r:embed="rId3"/>
                <a:stretch>
                  <a:fillRect l="-1127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8682F2DF-919C-413D-9B59-A40AF3ACD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2C5CE-5F29-4369-A268-DF953E3BBA7B}" type="slidenum">
              <a:rPr lang="en-US" altLang="en-US"/>
              <a:pPr/>
              <a:t>9</a:t>
            </a:fld>
            <a:endParaRPr lang="en-US" altLang="en-US" sz="1400"/>
          </a:p>
        </p:txBody>
      </p:sp>
      <p:sp>
        <p:nvSpPr>
          <p:cNvPr id="710659" name="Rectangle 3">
            <a:extLst>
              <a:ext uri="{FF2B5EF4-FFF2-40B4-BE49-F238E27FC236}">
                <a16:creationId xmlns:a16="http://schemas.microsoft.com/office/drawing/2014/main" id="{5F4FD653-3E81-4970-A885-9A04BFB6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Flow Value Lemma – Idea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886C7A-5F8C-4D5A-B1FC-3D24401D8DE7}"/>
              </a:ext>
            </a:extLst>
          </p:cNvPr>
          <p:cNvGrpSpPr/>
          <p:nvPr/>
        </p:nvGrpSpPr>
        <p:grpSpPr>
          <a:xfrm>
            <a:off x="4395659" y="3376144"/>
            <a:ext cx="6599476" cy="3137327"/>
            <a:chOff x="4395659" y="2923138"/>
            <a:chExt cx="6599476" cy="3137327"/>
          </a:xfrm>
        </p:grpSpPr>
        <p:cxnSp>
          <p:nvCxnSpPr>
            <p:cNvPr id="51" name="AutoShape 68">
              <a:extLst>
                <a:ext uri="{FF2B5EF4-FFF2-40B4-BE49-F238E27FC236}">
                  <a16:creationId xmlns:a16="http://schemas.microsoft.com/office/drawing/2014/main" id="{CAB3C207-5366-428C-872E-7F5DDD5A8A0A}"/>
                </a:ext>
              </a:extLst>
            </p:cNvPr>
            <p:cNvCxnSpPr>
              <a:cxnSpLocks noChangeShapeType="1"/>
              <a:stCxn id="710721" idx="1"/>
              <a:endCxn id="710708" idx="5"/>
            </p:cNvCxnSpPr>
            <p:nvPr/>
          </p:nvCxnSpPr>
          <p:spPr bwMode="auto">
            <a:xfrm flipH="1" flipV="1">
              <a:off x="6575184" y="4634480"/>
              <a:ext cx="2273571" cy="1129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06" name="Oval 50">
              <a:extLst>
                <a:ext uri="{FF2B5EF4-FFF2-40B4-BE49-F238E27FC236}">
                  <a16:creationId xmlns:a16="http://schemas.microsoft.com/office/drawing/2014/main" id="{5EDB66B3-A335-46A8-B0A4-E18E804596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565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710707" name="Oval 51">
              <a:extLst>
                <a:ext uri="{FF2B5EF4-FFF2-40B4-BE49-F238E27FC236}">
                  <a16:creationId xmlns:a16="http://schemas.microsoft.com/office/drawing/2014/main" id="{C791F0FD-59F6-4EAA-9A7F-5FEB226AA9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a</a:t>
              </a:r>
            </a:p>
          </p:txBody>
        </p:sp>
        <p:sp>
          <p:nvSpPr>
            <p:cNvPr id="710708" name="Oval 52">
              <a:extLst>
                <a:ext uri="{FF2B5EF4-FFF2-40B4-BE49-F238E27FC236}">
                  <a16:creationId xmlns:a16="http://schemas.microsoft.com/office/drawing/2014/main" id="{7433E6CD-DBA9-4397-BB73-2328DC47DB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b</a:t>
              </a:r>
            </a:p>
          </p:txBody>
        </p:sp>
        <p:sp>
          <p:nvSpPr>
            <p:cNvPr id="710709" name="Oval 53">
              <a:extLst>
                <a:ext uri="{FF2B5EF4-FFF2-40B4-BE49-F238E27FC236}">
                  <a16:creationId xmlns:a16="http://schemas.microsoft.com/office/drawing/2014/main" id="{DB0B1551-4016-4996-9CB3-8D6736D27F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c</a:t>
              </a:r>
            </a:p>
          </p:txBody>
        </p:sp>
        <p:cxnSp>
          <p:nvCxnSpPr>
            <p:cNvPr id="710710" name="AutoShape 54">
              <a:extLst>
                <a:ext uri="{FF2B5EF4-FFF2-40B4-BE49-F238E27FC236}">
                  <a16:creationId xmlns:a16="http://schemas.microsoft.com/office/drawing/2014/main" id="{3963BDDA-EEB2-4C16-A1BE-D107140B66AB}"/>
                </a:ext>
              </a:extLst>
            </p:cNvPr>
            <p:cNvCxnSpPr>
              <a:cxnSpLocks noChangeShapeType="1"/>
              <a:stCxn id="710706" idx="7"/>
              <a:endCxn id="710707" idx="3"/>
            </p:cNvCxnSpPr>
            <p:nvPr/>
          </p:nvCxnSpPr>
          <p:spPr bwMode="auto">
            <a:xfrm flipV="1">
              <a:off x="4691944" y="3223173"/>
              <a:ext cx="1637789" cy="1164304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1" name="AutoShape 55">
              <a:extLst>
                <a:ext uri="{FF2B5EF4-FFF2-40B4-BE49-F238E27FC236}">
                  <a16:creationId xmlns:a16="http://schemas.microsoft.com/office/drawing/2014/main" id="{500797BD-7630-4137-AC5D-99C13711BAB5}"/>
                </a:ext>
              </a:extLst>
            </p:cNvPr>
            <p:cNvCxnSpPr>
              <a:cxnSpLocks noChangeShapeType="1"/>
              <a:stCxn id="710706" idx="6"/>
              <a:endCxn id="710708" idx="2"/>
            </p:cNvCxnSpPr>
            <p:nvPr/>
          </p:nvCxnSpPr>
          <p:spPr bwMode="auto">
            <a:xfrm>
              <a:off x="4742778" y="4510979"/>
              <a:ext cx="1536121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2" name="AutoShape 56">
              <a:extLst>
                <a:ext uri="{FF2B5EF4-FFF2-40B4-BE49-F238E27FC236}">
                  <a16:creationId xmlns:a16="http://schemas.microsoft.com/office/drawing/2014/main" id="{04F6A8EE-5010-42E5-9B2F-E956649EB9DD}"/>
                </a:ext>
              </a:extLst>
            </p:cNvPr>
            <p:cNvCxnSpPr>
              <a:cxnSpLocks noChangeShapeType="1"/>
              <a:stCxn id="710706" idx="5"/>
              <a:endCxn id="710709" idx="1"/>
            </p:cNvCxnSpPr>
            <p:nvPr/>
          </p:nvCxnSpPr>
          <p:spPr bwMode="auto">
            <a:xfrm>
              <a:off x="4691944" y="4634480"/>
              <a:ext cx="1637789" cy="1129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3" name="AutoShape 57">
              <a:extLst>
                <a:ext uri="{FF2B5EF4-FFF2-40B4-BE49-F238E27FC236}">
                  <a16:creationId xmlns:a16="http://schemas.microsoft.com/office/drawing/2014/main" id="{CB5CA9F1-C5CC-4E55-8567-407127EDD6FD}"/>
                </a:ext>
              </a:extLst>
            </p:cNvPr>
            <p:cNvCxnSpPr>
              <a:cxnSpLocks noChangeShapeType="1"/>
              <a:stCxn id="710708" idx="6"/>
              <a:endCxn id="710720" idx="2"/>
            </p:cNvCxnSpPr>
            <p:nvPr/>
          </p:nvCxnSpPr>
          <p:spPr bwMode="auto">
            <a:xfrm>
              <a:off x="6626018" y="4510979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5" name="AutoShape 59">
              <a:extLst>
                <a:ext uri="{FF2B5EF4-FFF2-40B4-BE49-F238E27FC236}">
                  <a16:creationId xmlns:a16="http://schemas.microsoft.com/office/drawing/2014/main" id="{FF578E0C-BCE9-4BDC-BE4D-1C3233FE9069}"/>
                </a:ext>
              </a:extLst>
            </p:cNvPr>
            <p:cNvCxnSpPr>
              <a:cxnSpLocks noChangeShapeType="1"/>
              <a:stCxn id="710708" idx="4"/>
              <a:endCxn id="710709" idx="0"/>
            </p:cNvCxnSpPr>
            <p:nvPr/>
          </p:nvCxnSpPr>
          <p:spPr bwMode="auto">
            <a:xfrm>
              <a:off x="6452459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6" name="AutoShape 60">
              <a:extLst>
                <a:ext uri="{FF2B5EF4-FFF2-40B4-BE49-F238E27FC236}">
                  <a16:creationId xmlns:a16="http://schemas.microsoft.com/office/drawing/2014/main" id="{5D951401-EF5F-40F8-8FF8-28BC78F6A7BA}"/>
                </a:ext>
              </a:extLst>
            </p:cNvPr>
            <p:cNvCxnSpPr>
              <a:cxnSpLocks noChangeShapeType="1"/>
              <a:stCxn id="710707" idx="6"/>
              <a:endCxn id="710719" idx="2"/>
            </p:cNvCxnSpPr>
            <p:nvPr/>
          </p:nvCxnSpPr>
          <p:spPr bwMode="auto">
            <a:xfrm>
              <a:off x="6626018" y="3098894"/>
              <a:ext cx="2171903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7" name="AutoShape 61">
              <a:extLst>
                <a:ext uri="{FF2B5EF4-FFF2-40B4-BE49-F238E27FC236}">
                  <a16:creationId xmlns:a16="http://schemas.microsoft.com/office/drawing/2014/main" id="{A929A23E-9723-40FB-8B80-4463475544AE}"/>
                </a:ext>
              </a:extLst>
            </p:cNvPr>
            <p:cNvCxnSpPr>
              <a:cxnSpLocks noChangeShapeType="1"/>
              <a:stCxn id="710709" idx="6"/>
              <a:endCxn id="710721" idx="2"/>
            </p:cNvCxnSpPr>
            <p:nvPr/>
          </p:nvCxnSpPr>
          <p:spPr bwMode="auto">
            <a:xfrm>
              <a:off x="6626018" y="5886906"/>
              <a:ext cx="2171903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8" name="AutoShape 62">
              <a:extLst>
                <a:ext uri="{FF2B5EF4-FFF2-40B4-BE49-F238E27FC236}">
                  <a16:creationId xmlns:a16="http://schemas.microsoft.com/office/drawing/2014/main" id="{56B2200F-0095-48E8-A6B5-E08D3FED1F4F}"/>
                </a:ext>
              </a:extLst>
            </p:cNvPr>
            <p:cNvCxnSpPr>
              <a:cxnSpLocks noChangeShapeType="1"/>
              <a:stCxn id="710707" idx="4"/>
              <a:endCxn id="710708" idx="0"/>
            </p:cNvCxnSpPr>
            <p:nvPr/>
          </p:nvCxnSpPr>
          <p:spPr bwMode="auto">
            <a:xfrm>
              <a:off x="6452459" y="3274651"/>
              <a:ext cx="0" cy="106167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19" name="Oval 63">
              <a:extLst>
                <a:ext uri="{FF2B5EF4-FFF2-40B4-BE49-F238E27FC236}">
                  <a16:creationId xmlns:a16="http://schemas.microsoft.com/office/drawing/2014/main" id="{6D6CA7B8-81FA-4ECF-9EC2-0188554C97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d</a:t>
              </a:r>
            </a:p>
          </p:txBody>
        </p:sp>
        <p:sp>
          <p:nvSpPr>
            <p:cNvPr id="710720" name="Oval 64">
              <a:extLst>
                <a:ext uri="{FF2B5EF4-FFF2-40B4-BE49-F238E27FC236}">
                  <a16:creationId xmlns:a16="http://schemas.microsoft.com/office/drawing/2014/main" id="{5FADFF93-67BC-4F3C-BA9D-F45E800F68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e</a:t>
              </a:r>
            </a:p>
          </p:txBody>
        </p:sp>
        <p:sp>
          <p:nvSpPr>
            <p:cNvPr id="710721" name="Oval 65">
              <a:extLst>
                <a:ext uri="{FF2B5EF4-FFF2-40B4-BE49-F238E27FC236}">
                  <a16:creationId xmlns:a16="http://schemas.microsoft.com/office/drawing/2014/main" id="{5FF356EB-F06B-477C-AA8F-9ACC5EDE5A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f</a:t>
              </a:r>
            </a:p>
          </p:txBody>
        </p:sp>
        <p:cxnSp>
          <p:nvCxnSpPr>
            <p:cNvPr id="710722" name="AutoShape 66">
              <a:extLst>
                <a:ext uri="{FF2B5EF4-FFF2-40B4-BE49-F238E27FC236}">
                  <a16:creationId xmlns:a16="http://schemas.microsoft.com/office/drawing/2014/main" id="{6CAC5FAF-7C24-4B59-9E5B-970C57F85D75}"/>
                </a:ext>
              </a:extLst>
            </p:cNvPr>
            <p:cNvCxnSpPr>
              <a:cxnSpLocks noChangeShapeType="1"/>
              <a:stCxn id="710720" idx="4"/>
              <a:endCxn id="710721" idx="0"/>
            </p:cNvCxnSpPr>
            <p:nvPr/>
          </p:nvCxnSpPr>
          <p:spPr bwMode="auto">
            <a:xfrm>
              <a:off x="8971480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3" name="AutoShape 67">
              <a:extLst>
                <a:ext uri="{FF2B5EF4-FFF2-40B4-BE49-F238E27FC236}">
                  <a16:creationId xmlns:a16="http://schemas.microsoft.com/office/drawing/2014/main" id="{02A1F7FD-3A69-496D-A0C6-9E0B7498F083}"/>
                </a:ext>
              </a:extLst>
            </p:cNvPr>
            <p:cNvCxnSpPr>
              <a:cxnSpLocks noChangeShapeType="1"/>
              <a:stCxn id="710719" idx="4"/>
              <a:endCxn id="710720" idx="0"/>
            </p:cNvCxnSpPr>
            <p:nvPr/>
          </p:nvCxnSpPr>
          <p:spPr bwMode="auto">
            <a:xfrm>
              <a:off x="8971480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4" name="AutoShape 68">
              <a:extLst>
                <a:ext uri="{FF2B5EF4-FFF2-40B4-BE49-F238E27FC236}">
                  <a16:creationId xmlns:a16="http://schemas.microsoft.com/office/drawing/2014/main" id="{A59DDDAD-046C-41D6-AD72-EFD283E2916C}"/>
                </a:ext>
              </a:extLst>
            </p:cNvPr>
            <p:cNvCxnSpPr>
              <a:cxnSpLocks noChangeShapeType="1"/>
              <a:stCxn id="710707" idx="5"/>
              <a:endCxn id="710720" idx="1"/>
            </p:cNvCxnSpPr>
            <p:nvPr/>
          </p:nvCxnSpPr>
          <p:spPr bwMode="auto">
            <a:xfrm>
              <a:off x="6575184" y="3223173"/>
              <a:ext cx="2273571" cy="11643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5" name="Oval 69">
              <a:extLst>
                <a:ext uri="{FF2B5EF4-FFF2-40B4-BE49-F238E27FC236}">
                  <a16:creationId xmlns:a16="http://schemas.microsoft.com/office/drawing/2014/main" id="{5DBB04F5-4A14-4512-B3D9-38E2423065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48016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t</a:t>
              </a:r>
            </a:p>
          </p:txBody>
        </p:sp>
        <p:cxnSp>
          <p:nvCxnSpPr>
            <p:cNvPr id="710726" name="AutoShape 70">
              <a:extLst>
                <a:ext uri="{FF2B5EF4-FFF2-40B4-BE49-F238E27FC236}">
                  <a16:creationId xmlns:a16="http://schemas.microsoft.com/office/drawing/2014/main" id="{D1F58022-A270-4460-9379-D0A7FAF1B20E}"/>
                </a:ext>
              </a:extLst>
            </p:cNvPr>
            <p:cNvCxnSpPr>
              <a:cxnSpLocks noChangeShapeType="1"/>
              <a:stCxn id="710719" idx="6"/>
              <a:endCxn id="710725" idx="1"/>
            </p:cNvCxnSpPr>
            <p:nvPr/>
          </p:nvCxnSpPr>
          <p:spPr bwMode="auto">
            <a:xfrm>
              <a:off x="9145040" y="3098894"/>
              <a:ext cx="1553810" cy="128858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7" name="AutoShape 71">
              <a:extLst>
                <a:ext uri="{FF2B5EF4-FFF2-40B4-BE49-F238E27FC236}">
                  <a16:creationId xmlns:a16="http://schemas.microsoft.com/office/drawing/2014/main" id="{8009E4A0-472B-406A-AFD6-0553FE5CC77C}"/>
                </a:ext>
              </a:extLst>
            </p:cNvPr>
            <p:cNvCxnSpPr>
              <a:cxnSpLocks noChangeShapeType="1"/>
              <a:stCxn id="710720" idx="6"/>
              <a:endCxn id="710725" idx="2"/>
            </p:cNvCxnSpPr>
            <p:nvPr/>
          </p:nvCxnSpPr>
          <p:spPr bwMode="auto">
            <a:xfrm>
              <a:off x="9145040" y="4510979"/>
              <a:ext cx="1502976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8" name="AutoShape 72">
              <a:extLst>
                <a:ext uri="{FF2B5EF4-FFF2-40B4-BE49-F238E27FC236}">
                  <a16:creationId xmlns:a16="http://schemas.microsoft.com/office/drawing/2014/main" id="{E5CB0D21-BAA0-4835-A49D-49FE212797CB}"/>
                </a:ext>
              </a:extLst>
            </p:cNvPr>
            <p:cNvCxnSpPr>
              <a:cxnSpLocks noChangeShapeType="1"/>
              <a:stCxn id="710721" idx="7"/>
              <a:endCxn id="710725" idx="4"/>
            </p:cNvCxnSpPr>
            <p:nvPr/>
          </p:nvCxnSpPr>
          <p:spPr bwMode="auto">
            <a:xfrm flipV="1">
              <a:off x="9094206" y="4685636"/>
              <a:ext cx="1727370" cy="1078544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9" name="Text Box 73">
              <a:extLst>
                <a:ext uri="{FF2B5EF4-FFF2-40B4-BE49-F238E27FC236}">
                  <a16:creationId xmlns:a16="http://schemas.microsoft.com/office/drawing/2014/main" id="{AAAB09A9-EC8D-4414-8817-65353064D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633" y="5112122"/>
              <a:ext cx="892815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30" name="Text Box 74">
              <a:extLst>
                <a:ext uri="{FF2B5EF4-FFF2-40B4-BE49-F238E27FC236}">
                  <a16:creationId xmlns:a16="http://schemas.microsoft.com/office/drawing/2014/main" id="{876DCB81-C2CB-43B6-8640-CF55C1427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8549" y="4352895"/>
              <a:ext cx="453335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en-US" sz="16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31" name="Text Box 75">
              <a:extLst>
                <a:ext uri="{FF2B5EF4-FFF2-40B4-BE49-F238E27FC236}">
                  <a16:creationId xmlns:a16="http://schemas.microsoft.com/office/drawing/2014/main" id="{987DF8DB-99E2-4C14-B47B-F33F6E816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165" y="5713346"/>
              <a:ext cx="718833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710732" name="Text Box 76">
              <a:extLst>
                <a:ext uri="{FF2B5EF4-FFF2-40B4-BE49-F238E27FC236}">
                  <a16:creationId xmlns:a16="http://schemas.microsoft.com/office/drawing/2014/main" id="{9B3B7885-AA6D-45BF-BF0E-9859076B1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6366" y="4983795"/>
              <a:ext cx="60078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710733" name="Text Box 77">
              <a:extLst>
                <a:ext uri="{FF2B5EF4-FFF2-40B4-BE49-F238E27FC236}">
                  <a16:creationId xmlns:a16="http://schemas.microsoft.com/office/drawing/2014/main" id="{B8E7733D-771B-4363-B990-E50FE4B44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960" y="3595078"/>
              <a:ext cx="68567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4" name="Text Box 78">
              <a:extLst>
                <a:ext uri="{FF2B5EF4-FFF2-40B4-BE49-F238E27FC236}">
                  <a16:creationId xmlns:a16="http://schemas.microsoft.com/office/drawing/2014/main" id="{7EF45083-C70B-47F5-AFFB-7C03B08F5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6213" y="4352895"/>
              <a:ext cx="46922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altLang="en-US" sz="2000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10735" name="Text Box 79">
              <a:extLst>
                <a:ext uri="{FF2B5EF4-FFF2-40B4-BE49-F238E27FC236}">
                  <a16:creationId xmlns:a16="http://schemas.microsoft.com/office/drawing/2014/main" id="{2AF06533-A0D6-429A-B95A-970349B52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727" y="3622107"/>
              <a:ext cx="62427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36" name="Text Box 80">
              <a:extLst>
                <a:ext uri="{FF2B5EF4-FFF2-40B4-BE49-F238E27FC236}">
                  <a16:creationId xmlns:a16="http://schemas.microsoft.com/office/drawing/2014/main" id="{8E2CA782-EF26-454E-82E8-A7C0ACB12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2939710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6/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710737" name="Text Box 81">
              <a:extLst>
                <a:ext uri="{FF2B5EF4-FFF2-40B4-BE49-F238E27FC236}">
                  <a16:creationId xmlns:a16="http://schemas.microsoft.com/office/drawing/2014/main" id="{5EEB67EA-FA04-42E4-9A86-1D24118DC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5043023"/>
              <a:ext cx="403767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10738" name="Text Box 82">
              <a:extLst>
                <a:ext uri="{FF2B5EF4-FFF2-40B4-BE49-F238E27FC236}">
                  <a16:creationId xmlns:a16="http://schemas.microsoft.com/office/drawing/2014/main" id="{205F31AB-659B-4FEC-B166-3C1CABADD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0403" y="5160001"/>
              <a:ext cx="71497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9" name="Text Box 83">
              <a:extLst>
                <a:ext uri="{FF2B5EF4-FFF2-40B4-BE49-F238E27FC236}">
                  <a16:creationId xmlns:a16="http://schemas.microsoft.com/office/drawing/2014/main" id="{8296BE71-6B6F-463B-8C0A-94F5E736B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4822" y="4352895"/>
              <a:ext cx="59607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8/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40" name="Text Box 84">
              <a:extLst>
                <a:ext uri="{FF2B5EF4-FFF2-40B4-BE49-F238E27FC236}">
                  <a16:creationId xmlns:a16="http://schemas.microsoft.com/office/drawing/2014/main" id="{0F354EAC-9BAF-4735-9DC8-6E0300D4C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383" y="3588301"/>
              <a:ext cx="68964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6/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41" name="Text Box 85">
              <a:extLst>
                <a:ext uri="{FF2B5EF4-FFF2-40B4-BE49-F238E27FC236}">
                  <a16:creationId xmlns:a16="http://schemas.microsoft.com/office/drawing/2014/main" id="{DA3836EF-7B4F-4F15-B0F6-032168C5D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1308" y="3595078"/>
              <a:ext cx="54505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42" name="Text Box 86">
              <a:extLst>
                <a:ext uri="{FF2B5EF4-FFF2-40B4-BE49-F238E27FC236}">
                  <a16:creationId xmlns:a16="http://schemas.microsoft.com/office/drawing/2014/main" id="{90B2F1EE-6551-462E-B731-7BC0ECF13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29" y="3653451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10743" name="Text Box 87">
              <a:extLst>
                <a:ext uri="{FF2B5EF4-FFF2-40B4-BE49-F238E27FC236}">
                  <a16:creationId xmlns:a16="http://schemas.microsoft.com/office/drawing/2014/main" id="{4ECC4A50-EA5B-4BE9-8AA2-AA53B6EA7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652" y="5012007"/>
              <a:ext cx="403767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95B3B17-292E-4FC0-A21F-07FA171C2F7F}"/>
              </a:ext>
            </a:extLst>
          </p:cNvPr>
          <p:cNvSpPr txBox="1"/>
          <p:nvPr/>
        </p:nvSpPr>
        <p:spPr>
          <a:xfrm>
            <a:off x="3456432" y="5683374"/>
            <a:ext cx="145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value = </a:t>
            </a:r>
            <a:r>
              <a:rPr lang="en-US" sz="2400" b="1" dirty="0">
                <a:solidFill>
                  <a:srgbClr val="0066CC"/>
                </a:solidFill>
              </a:rPr>
              <a:t>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F7A504-507F-4E95-BBB7-8388BE532A73}"/>
                  </a:ext>
                </a:extLst>
              </p:cNvPr>
              <p:cNvSpPr txBox="1"/>
              <p:nvPr/>
            </p:nvSpPr>
            <p:spPr>
              <a:xfrm>
                <a:off x="4428689" y="5155022"/>
                <a:ext cx="45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F7A504-507F-4E95-BBB7-8388BE532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689" y="5155022"/>
                <a:ext cx="45717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B90699-DC14-4F48-A7B4-25570129AB3A}"/>
                  </a:ext>
                </a:extLst>
              </p:cNvPr>
              <p:cNvSpPr txBox="1"/>
              <p:nvPr/>
            </p:nvSpPr>
            <p:spPr>
              <a:xfrm>
                <a:off x="3705855" y="2286276"/>
                <a:ext cx="4736746" cy="9885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400" b="0" i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r>
                            <a:rPr lang="en-US" sz="24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into</m:t>
                              </m:r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  <m:sup/>
                            <m:e>
                              <m:r>
                                <a:rPr lang="en-US" sz="2400" b="1" i="1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4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B90699-DC14-4F48-A7B4-25570129A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855" y="2286276"/>
                <a:ext cx="4736746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FCC33F47-5BC1-4F36-8505-FFC3FEA32403}"/>
              </a:ext>
            </a:extLst>
          </p:cNvPr>
          <p:cNvSpPr txBox="1"/>
          <p:nvPr/>
        </p:nvSpPr>
        <p:spPr>
          <a:xfrm>
            <a:off x="4188871" y="6112211"/>
            <a:ext cx="1208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</a:t>
            </a:r>
            <a:r>
              <a:rPr lang="en-US" sz="2400" b="1" dirty="0">
                <a:solidFill>
                  <a:srgbClr val="0066CC"/>
                </a:solidFill>
              </a:rPr>
              <a:t>28 - </a:t>
            </a:r>
            <a:r>
              <a:rPr lang="en-US" sz="2400" b="1" dirty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0066CC"/>
                </a:solidFill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6DE399-AD06-4602-AA40-84BA7004176A}"/>
                  </a:ext>
                </a:extLst>
              </p:cNvPr>
              <p:cNvSpPr txBox="1"/>
              <p:nvPr/>
            </p:nvSpPr>
            <p:spPr>
              <a:xfrm>
                <a:off x="564594" y="3194842"/>
                <a:ext cx="47617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Why is it true?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vertices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/>
                  <a:t> side one by one. 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By flow conservation, net value doesn’t change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6DE399-AD06-4602-AA40-84BA70041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94" y="3194842"/>
                <a:ext cx="4761729" cy="1569660"/>
              </a:xfrm>
              <a:prstGeom prst="rect">
                <a:avLst/>
              </a:prstGeom>
              <a:blipFill>
                <a:blip r:embed="rId6"/>
                <a:stretch>
                  <a:fillRect l="-2049" t="-3101" r="-486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6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50318</TotalTime>
  <Words>3486</Words>
  <Application>Microsoft Office PowerPoint</Application>
  <PresentationFormat>Widescreen</PresentationFormat>
  <Paragraphs>656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Cambria Math</vt:lpstr>
      <vt:lpstr>Comic Sans MS</vt:lpstr>
      <vt:lpstr>Monotype Sorts</vt:lpstr>
      <vt:lpstr>Symbol</vt:lpstr>
      <vt:lpstr>Thames</vt:lpstr>
      <vt:lpstr>Office Theme</vt:lpstr>
      <vt:lpstr>CSE 421 Winter 2025 Lecture 17: Max Flow Running Time</vt:lpstr>
      <vt:lpstr>Flows</vt:lpstr>
      <vt:lpstr>Maximum Flow Problem</vt:lpstr>
      <vt:lpstr>Residual Graphs and Augmenting Paths</vt:lpstr>
      <vt:lpstr>Cuts</vt:lpstr>
      <vt:lpstr>Minimum Cut Problem</vt:lpstr>
      <vt:lpstr>Flows and Cuts</vt:lpstr>
      <vt:lpstr>Max-Flow Min-Cut Theorem</vt:lpstr>
      <vt:lpstr>Flow Value Lemma – Idea</vt:lpstr>
      <vt:lpstr>Flow Value Lemma – Proof </vt:lpstr>
      <vt:lpstr>Weak Duality - Idea</vt:lpstr>
      <vt:lpstr>Weak Duality - Proof</vt:lpstr>
      <vt:lpstr>Proof of Max-Flow Min-Cut Theorem</vt:lpstr>
      <vt:lpstr>Proof: Identifying the Min Cut</vt:lpstr>
      <vt:lpstr>Identifying the Min Cut: No Inflow </vt:lpstr>
      <vt:lpstr>Identifying the Min Cut: Saturated Outflow</vt:lpstr>
      <vt:lpstr>Identifying the Min Cut: Conclusion</vt:lpstr>
      <vt:lpstr>Fork Fulkerson Algorithm</vt:lpstr>
      <vt:lpstr>MaxFlow/MinCut &amp; Ford-Fulkerson Algorithm</vt:lpstr>
      <vt:lpstr>Ford-Fulkerson Efficiency</vt:lpstr>
      <vt:lpstr>Polynomial-Time Variant of Ford-Fulkerson</vt:lpstr>
      <vt:lpstr>Edmonds-Karp Algorithm (Ford-Fulkerson with BFS)</vt:lpstr>
      <vt:lpstr>Edmonds-Karp Algorithm (Ford-Fulkerson with BFS)</vt:lpstr>
      <vt:lpstr>Distances in the Residual Graph</vt:lpstr>
      <vt:lpstr>Augmentation vs BFS</vt:lpstr>
      <vt:lpstr>First Bottleneck Edges in G_f</vt:lpstr>
      <vt:lpstr>Edmonds-Karp Algorithm (Ford-Fulkerson with BFS)</vt:lpstr>
      <vt:lpstr>History &amp; State of the Art for MaxFlow Algorithms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368</cp:revision>
  <cp:lastPrinted>2025-02-10T19:40:18Z</cp:lastPrinted>
  <dcterms:created xsi:type="dcterms:W3CDTF">2023-09-26T20:08:20Z</dcterms:created>
  <dcterms:modified xsi:type="dcterms:W3CDTF">2025-02-14T18:26:25Z</dcterms:modified>
</cp:coreProperties>
</file>