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546" r:id="rId3"/>
    <p:sldId id="595" r:id="rId4"/>
    <p:sldId id="596" r:id="rId5"/>
    <p:sldId id="597" r:id="rId6"/>
    <p:sldId id="598" r:id="rId7"/>
    <p:sldId id="606" r:id="rId8"/>
    <p:sldId id="607" r:id="rId9"/>
    <p:sldId id="609" r:id="rId10"/>
    <p:sldId id="611" r:id="rId11"/>
    <p:sldId id="612" r:id="rId12"/>
    <p:sldId id="477" r:id="rId13"/>
    <p:sldId id="645" r:id="rId14"/>
    <p:sldId id="617" r:id="rId15"/>
    <p:sldId id="628" r:id="rId16"/>
    <p:sldId id="638" r:id="rId17"/>
    <p:sldId id="627" r:id="rId18"/>
    <p:sldId id="639" r:id="rId19"/>
    <p:sldId id="640" r:id="rId20"/>
    <p:sldId id="641" r:id="rId21"/>
    <p:sldId id="643" r:id="rId22"/>
    <p:sldId id="644" r:id="rId23"/>
    <p:sldId id="626" r:id="rId24"/>
    <p:sldId id="625" r:id="rId25"/>
    <p:sldId id="623" r:id="rId26"/>
    <p:sldId id="647" r:id="rId27"/>
    <p:sldId id="593" r:id="rId28"/>
    <p:sldId id="592" r:id="rId29"/>
    <p:sldId id="594" r:id="rId30"/>
    <p:sldId id="608" r:id="rId31"/>
    <p:sldId id="605" r:id="rId32"/>
    <p:sldId id="646" r:id="rId33"/>
    <p:sldId id="601" r:id="rId34"/>
    <p:sldId id="602" r:id="rId35"/>
    <p:sldId id="603" r:id="rId36"/>
    <p:sldId id="604" r:id="rId37"/>
    <p:sldId id="667" r:id="rId38"/>
    <p:sldId id="471" r:id="rId39"/>
    <p:sldId id="668" r:id="rId40"/>
    <p:sldId id="669" r:id="rId41"/>
    <p:sldId id="649" r:id="rId4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2CC"/>
    <a:srgbClr val="FF7C80"/>
    <a:srgbClr val="FFD966"/>
    <a:srgbClr val="FF33CC"/>
    <a:srgbClr val="CCCCFF"/>
    <a:srgbClr val="CC99FF"/>
    <a:srgbClr val="FF7575"/>
    <a:srgbClr val="BC3F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6" d="100"/>
          <a:sy n="76" d="100"/>
        </p:scale>
        <p:origin x="296"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B92A9476-F335-45DA-88BB-1EE6E26D573B}" type="datetimeFigureOut">
              <a:rPr lang="en-US" smtClean="0"/>
              <a:t>2/7/2025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CB2933AE-D620-4DBA-8677-2A703E010883}" type="slidenum">
              <a:rPr lang="en-US" smtClean="0"/>
              <a:t>‹#›</a:t>
            </a:fld>
            <a:endParaRPr lang="en-US"/>
          </a:p>
        </p:txBody>
      </p:sp>
    </p:spTree>
    <p:extLst>
      <p:ext uri="{BB962C8B-B14F-4D97-AF65-F5344CB8AC3E}">
        <p14:creationId xmlns:p14="http://schemas.microsoft.com/office/powerpoint/2010/main" val="3028119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1781248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894934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871229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663274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310132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217833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424425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66605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994797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845905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18503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634908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073257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242161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3012558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2592090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3582431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2003485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ChangeArrowheads="1"/>
          </p:cNvSpPr>
          <p:nvPr>
            <p:ph type="sldImg"/>
          </p:nvPr>
        </p:nvSpPr>
        <p:spPr>
          <a:ln/>
        </p:spPr>
      </p:sp>
      <p:sp>
        <p:nvSpPr>
          <p:cNvPr id="789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53298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4165980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199011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3150881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4208280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3617091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a:extLst>
              <a:ext uri="{FF2B5EF4-FFF2-40B4-BE49-F238E27FC236}">
                <a16:creationId xmlns:a16="http://schemas.microsoft.com/office/drawing/2014/main" id="{D65F754D-FA43-4000-B582-8E86D1CB7D60}"/>
              </a:ext>
            </a:extLst>
          </p:cNvPr>
          <p:cNvSpPr>
            <a:spLocks noGrp="1" noRot="1" noChangeAspect="1" noChangeArrowheads="1"/>
          </p:cNvSpPr>
          <p:nvPr>
            <p:ph type="sldImg"/>
          </p:nvPr>
        </p:nvSpPr>
        <p:spPr>
          <a:ln/>
        </p:spPr>
      </p:sp>
      <p:sp>
        <p:nvSpPr>
          <p:cNvPr id="519171" name="Rectangle 3">
            <a:extLst>
              <a:ext uri="{FF2B5EF4-FFF2-40B4-BE49-F238E27FC236}">
                <a16:creationId xmlns:a16="http://schemas.microsoft.com/office/drawing/2014/main" id="{FBDAC94E-8571-4884-8331-C11B4ECE06A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51588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a:extLst>
              <a:ext uri="{FF2B5EF4-FFF2-40B4-BE49-F238E27FC236}">
                <a16:creationId xmlns:a16="http://schemas.microsoft.com/office/drawing/2014/main" id="{D65F754D-FA43-4000-B582-8E86D1CB7D60}"/>
              </a:ext>
            </a:extLst>
          </p:cNvPr>
          <p:cNvSpPr>
            <a:spLocks noGrp="1" noRot="1" noChangeAspect="1" noChangeArrowheads="1"/>
          </p:cNvSpPr>
          <p:nvPr>
            <p:ph type="sldImg"/>
          </p:nvPr>
        </p:nvSpPr>
        <p:spPr>
          <a:ln/>
        </p:spPr>
      </p:sp>
      <p:sp>
        <p:nvSpPr>
          <p:cNvPr id="519171" name="Rectangle 3">
            <a:extLst>
              <a:ext uri="{FF2B5EF4-FFF2-40B4-BE49-F238E27FC236}">
                <a16:creationId xmlns:a16="http://schemas.microsoft.com/office/drawing/2014/main" id="{FBDAC94E-8571-4884-8331-C11B4ECE06A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70842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a:extLst>
              <a:ext uri="{FF2B5EF4-FFF2-40B4-BE49-F238E27FC236}">
                <a16:creationId xmlns:a16="http://schemas.microsoft.com/office/drawing/2014/main" id="{D65F754D-FA43-4000-B582-8E86D1CB7D60}"/>
              </a:ext>
            </a:extLst>
          </p:cNvPr>
          <p:cNvSpPr>
            <a:spLocks noGrp="1" noRot="1" noChangeAspect="1" noChangeArrowheads="1"/>
          </p:cNvSpPr>
          <p:nvPr>
            <p:ph type="sldImg"/>
          </p:nvPr>
        </p:nvSpPr>
        <p:spPr>
          <a:ln/>
        </p:spPr>
      </p:sp>
      <p:sp>
        <p:nvSpPr>
          <p:cNvPr id="519171" name="Rectangle 3">
            <a:extLst>
              <a:ext uri="{FF2B5EF4-FFF2-40B4-BE49-F238E27FC236}">
                <a16:creationId xmlns:a16="http://schemas.microsoft.com/office/drawing/2014/main" id="{FBDAC94E-8571-4884-8331-C11B4ECE06A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08575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a:extLst>
              <a:ext uri="{FF2B5EF4-FFF2-40B4-BE49-F238E27FC236}">
                <a16:creationId xmlns:a16="http://schemas.microsoft.com/office/drawing/2014/main" id="{D65F754D-FA43-4000-B582-8E86D1CB7D60}"/>
              </a:ext>
            </a:extLst>
          </p:cNvPr>
          <p:cNvSpPr>
            <a:spLocks noGrp="1" noRot="1" noChangeAspect="1" noChangeArrowheads="1"/>
          </p:cNvSpPr>
          <p:nvPr>
            <p:ph type="sldImg"/>
          </p:nvPr>
        </p:nvSpPr>
        <p:spPr>
          <a:ln/>
        </p:spPr>
      </p:sp>
      <p:sp>
        <p:nvSpPr>
          <p:cNvPr id="519171" name="Rectangle 3">
            <a:extLst>
              <a:ext uri="{FF2B5EF4-FFF2-40B4-BE49-F238E27FC236}">
                <a16:creationId xmlns:a16="http://schemas.microsoft.com/office/drawing/2014/main" id="{FBDAC94E-8571-4884-8331-C11B4ECE06A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71192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a:extLst>
              <a:ext uri="{FF2B5EF4-FFF2-40B4-BE49-F238E27FC236}">
                <a16:creationId xmlns:a16="http://schemas.microsoft.com/office/drawing/2014/main" id="{D65F754D-FA43-4000-B582-8E86D1CB7D60}"/>
              </a:ext>
            </a:extLst>
          </p:cNvPr>
          <p:cNvSpPr>
            <a:spLocks noGrp="1" noRot="1" noChangeAspect="1" noChangeArrowheads="1"/>
          </p:cNvSpPr>
          <p:nvPr>
            <p:ph type="sldImg"/>
          </p:nvPr>
        </p:nvSpPr>
        <p:spPr>
          <a:ln/>
        </p:spPr>
      </p:sp>
      <p:sp>
        <p:nvSpPr>
          <p:cNvPr id="519171" name="Rectangle 3">
            <a:extLst>
              <a:ext uri="{FF2B5EF4-FFF2-40B4-BE49-F238E27FC236}">
                <a16:creationId xmlns:a16="http://schemas.microsoft.com/office/drawing/2014/main" id="{FBDAC94E-8571-4884-8331-C11B4ECE06A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17923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539538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3574466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a:extLst>
              <a:ext uri="{FF2B5EF4-FFF2-40B4-BE49-F238E27FC236}">
                <a16:creationId xmlns:a16="http://schemas.microsoft.com/office/drawing/2014/main" id="{B0462B66-E61B-4FA4-AA78-4AD85A20CFB4}"/>
              </a:ext>
            </a:extLst>
          </p:cNvPr>
          <p:cNvSpPr>
            <a:spLocks noGrp="1" noRot="1" noChangeAspect="1" noChangeArrowheads="1"/>
          </p:cNvSpPr>
          <p:nvPr>
            <p:ph type="sldImg"/>
          </p:nvPr>
        </p:nvSpPr>
        <p:spPr>
          <a:ln/>
        </p:spPr>
      </p:sp>
      <p:sp>
        <p:nvSpPr>
          <p:cNvPr id="783363" name="Rectangle 3">
            <a:extLst>
              <a:ext uri="{FF2B5EF4-FFF2-40B4-BE49-F238E27FC236}">
                <a16:creationId xmlns:a16="http://schemas.microsoft.com/office/drawing/2014/main" id="{67F5CFD1-1E34-43B6-B16B-4A83E037509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46692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3053783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a:extLst>
              <a:ext uri="{FF2B5EF4-FFF2-40B4-BE49-F238E27FC236}">
                <a16:creationId xmlns:a16="http://schemas.microsoft.com/office/drawing/2014/main" id="{F75FCF5F-B747-48F2-9DF6-D9C8385B1391}"/>
              </a:ext>
            </a:extLst>
          </p:cNvPr>
          <p:cNvSpPr>
            <a:spLocks noGrp="1" noRot="1" noChangeAspect="1" noChangeArrowheads="1"/>
          </p:cNvSpPr>
          <p:nvPr>
            <p:ph type="sldImg"/>
          </p:nvPr>
        </p:nvSpPr>
        <p:spPr>
          <a:ln/>
        </p:spPr>
      </p:sp>
      <p:sp>
        <p:nvSpPr>
          <p:cNvPr id="785411" name="Rectangle 3">
            <a:extLst>
              <a:ext uri="{FF2B5EF4-FFF2-40B4-BE49-F238E27FC236}">
                <a16:creationId xmlns:a16="http://schemas.microsoft.com/office/drawing/2014/main" id="{520737B6-335A-4033-BD60-C4A9FECA1DC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93451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a:extLst>
              <a:ext uri="{FF2B5EF4-FFF2-40B4-BE49-F238E27FC236}">
                <a16:creationId xmlns:a16="http://schemas.microsoft.com/office/drawing/2014/main" id="{F75FCF5F-B747-48F2-9DF6-D9C8385B1391}"/>
              </a:ext>
            </a:extLst>
          </p:cNvPr>
          <p:cNvSpPr>
            <a:spLocks noGrp="1" noRot="1" noChangeAspect="1" noChangeArrowheads="1"/>
          </p:cNvSpPr>
          <p:nvPr>
            <p:ph type="sldImg"/>
          </p:nvPr>
        </p:nvSpPr>
        <p:spPr>
          <a:ln/>
        </p:spPr>
      </p:sp>
      <p:sp>
        <p:nvSpPr>
          <p:cNvPr id="785411" name="Rectangle 3">
            <a:extLst>
              <a:ext uri="{FF2B5EF4-FFF2-40B4-BE49-F238E27FC236}">
                <a16:creationId xmlns:a16="http://schemas.microsoft.com/office/drawing/2014/main" id="{520737B6-335A-4033-BD60-C4A9FECA1DC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01207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1DCF-5FA9-3BBE-A6DC-4C4767E77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8AAD4-9F4E-2546-4A20-345BE6926F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B68BC9-B242-D863-6297-36224D351B7D}"/>
              </a:ext>
            </a:extLst>
          </p:cNvPr>
          <p:cNvSpPr>
            <a:spLocks noGrp="1"/>
          </p:cNvSpPr>
          <p:nvPr>
            <p:ph type="dt" sz="half" idx="10"/>
          </p:nvPr>
        </p:nvSpPr>
        <p:spPr/>
        <p:txBody>
          <a:bodyPr/>
          <a:lstStyle/>
          <a:p>
            <a:fld id="{2DB93FBE-67AC-4C5C-B62E-CFFDEAF9BE53}" type="datetimeFigureOut">
              <a:rPr lang="en-US" smtClean="0"/>
              <a:t>2/7/2025</a:t>
            </a:fld>
            <a:endParaRPr lang="en-US"/>
          </a:p>
        </p:txBody>
      </p:sp>
      <p:sp>
        <p:nvSpPr>
          <p:cNvPr id="5" name="Footer Placeholder 4">
            <a:extLst>
              <a:ext uri="{FF2B5EF4-FFF2-40B4-BE49-F238E27FC236}">
                <a16:creationId xmlns:a16="http://schemas.microsoft.com/office/drawing/2014/main" id="{7B6D43E7-A090-881E-D908-BB9CC53DD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DFBC9-B9F9-85A6-26A1-9D7E515D0331}"/>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5430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4705-3181-4743-BF72-E5B55E6278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D9669D-6765-7CD2-C040-D4C5E44BAB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5E7B0-5065-8FAA-2D02-01DC4905B366}"/>
              </a:ext>
            </a:extLst>
          </p:cNvPr>
          <p:cNvSpPr>
            <a:spLocks noGrp="1"/>
          </p:cNvSpPr>
          <p:nvPr>
            <p:ph type="dt" sz="half" idx="10"/>
          </p:nvPr>
        </p:nvSpPr>
        <p:spPr/>
        <p:txBody>
          <a:bodyPr/>
          <a:lstStyle/>
          <a:p>
            <a:fld id="{2DB93FBE-67AC-4C5C-B62E-CFFDEAF9BE53}" type="datetimeFigureOut">
              <a:rPr lang="en-US" smtClean="0"/>
              <a:t>2/7/2025</a:t>
            </a:fld>
            <a:endParaRPr lang="en-US"/>
          </a:p>
        </p:txBody>
      </p:sp>
      <p:sp>
        <p:nvSpPr>
          <p:cNvPr id="5" name="Footer Placeholder 4">
            <a:extLst>
              <a:ext uri="{FF2B5EF4-FFF2-40B4-BE49-F238E27FC236}">
                <a16:creationId xmlns:a16="http://schemas.microsoft.com/office/drawing/2014/main" id="{CA487F4E-481E-5CA4-5AC0-EF15EBAF8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5C81A-1EC7-F85E-A5DB-0F7CA62EC0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365317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8F565-D4D2-A972-147D-1A41777B26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813695-1D6C-4A4F-7F94-1346663811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AEB8A-EA17-E1E1-8CD3-B7AF8E3F2803}"/>
              </a:ext>
            </a:extLst>
          </p:cNvPr>
          <p:cNvSpPr>
            <a:spLocks noGrp="1"/>
          </p:cNvSpPr>
          <p:nvPr>
            <p:ph type="dt" sz="half" idx="10"/>
          </p:nvPr>
        </p:nvSpPr>
        <p:spPr/>
        <p:txBody>
          <a:bodyPr/>
          <a:lstStyle/>
          <a:p>
            <a:fld id="{2DB93FBE-67AC-4C5C-B62E-CFFDEAF9BE53}" type="datetimeFigureOut">
              <a:rPr lang="en-US" smtClean="0"/>
              <a:t>2/7/2025</a:t>
            </a:fld>
            <a:endParaRPr lang="en-US"/>
          </a:p>
        </p:txBody>
      </p:sp>
      <p:sp>
        <p:nvSpPr>
          <p:cNvPr id="5" name="Footer Placeholder 4">
            <a:extLst>
              <a:ext uri="{FF2B5EF4-FFF2-40B4-BE49-F238E27FC236}">
                <a16:creationId xmlns:a16="http://schemas.microsoft.com/office/drawing/2014/main" id="{AB6AF905-A88D-ED4C-DD07-098840D4A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A03B8-DD10-B6B6-6B59-3EB669F377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78788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B011-50E5-247E-0EB3-D47C59C4F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71371-A022-A3A5-E49C-D2CCEC4E25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F92F8-B436-FF4B-567C-6CF9F3F68596}"/>
              </a:ext>
            </a:extLst>
          </p:cNvPr>
          <p:cNvSpPr>
            <a:spLocks noGrp="1"/>
          </p:cNvSpPr>
          <p:nvPr>
            <p:ph type="dt" sz="half" idx="10"/>
          </p:nvPr>
        </p:nvSpPr>
        <p:spPr/>
        <p:txBody>
          <a:bodyPr/>
          <a:lstStyle/>
          <a:p>
            <a:fld id="{2DB93FBE-67AC-4C5C-B62E-CFFDEAF9BE53}" type="datetimeFigureOut">
              <a:rPr lang="en-US" smtClean="0"/>
              <a:t>2/7/2025</a:t>
            </a:fld>
            <a:endParaRPr lang="en-US"/>
          </a:p>
        </p:txBody>
      </p:sp>
      <p:sp>
        <p:nvSpPr>
          <p:cNvPr id="5" name="Footer Placeholder 4">
            <a:extLst>
              <a:ext uri="{FF2B5EF4-FFF2-40B4-BE49-F238E27FC236}">
                <a16:creationId xmlns:a16="http://schemas.microsoft.com/office/drawing/2014/main" id="{09C755B9-83BE-E117-954F-A47925F5B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45716-8D01-8E2F-8276-3A903E607C10}"/>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3167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64CF-1BBA-680C-4F96-017144A15A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9E9BE-1B28-C587-A2C5-253ECF74E1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3E3E68-CE19-CACB-1EDD-351F4F9C9466}"/>
              </a:ext>
            </a:extLst>
          </p:cNvPr>
          <p:cNvSpPr>
            <a:spLocks noGrp="1"/>
          </p:cNvSpPr>
          <p:nvPr>
            <p:ph type="dt" sz="half" idx="10"/>
          </p:nvPr>
        </p:nvSpPr>
        <p:spPr/>
        <p:txBody>
          <a:bodyPr/>
          <a:lstStyle/>
          <a:p>
            <a:fld id="{2DB93FBE-67AC-4C5C-B62E-CFFDEAF9BE53}" type="datetimeFigureOut">
              <a:rPr lang="en-US" smtClean="0"/>
              <a:t>2/7/2025</a:t>
            </a:fld>
            <a:endParaRPr lang="en-US"/>
          </a:p>
        </p:txBody>
      </p:sp>
      <p:sp>
        <p:nvSpPr>
          <p:cNvPr id="5" name="Footer Placeholder 4">
            <a:extLst>
              <a:ext uri="{FF2B5EF4-FFF2-40B4-BE49-F238E27FC236}">
                <a16:creationId xmlns:a16="http://schemas.microsoft.com/office/drawing/2014/main" id="{5DE49855-AB14-5CF9-EE88-AB42D1DF4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E2C96-8A85-4C99-39A1-9B9DB31D7A5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7726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9EEC-003E-DFFB-2D04-A2E70FE13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FE0F4-58A0-D6D9-6AAC-CD97965C20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E4C68-9C36-2696-B323-CF0642D6DB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9713B3-5A96-0F1A-CFE7-8563FD24B87E}"/>
              </a:ext>
            </a:extLst>
          </p:cNvPr>
          <p:cNvSpPr>
            <a:spLocks noGrp="1"/>
          </p:cNvSpPr>
          <p:nvPr>
            <p:ph type="dt" sz="half" idx="10"/>
          </p:nvPr>
        </p:nvSpPr>
        <p:spPr/>
        <p:txBody>
          <a:bodyPr/>
          <a:lstStyle/>
          <a:p>
            <a:fld id="{2DB93FBE-67AC-4C5C-B62E-CFFDEAF9BE53}" type="datetimeFigureOut">
              <a:rPr lang="en-US" smtClean="0"/>
              <a:t>2/7/2025</a:t>
            </a:fld>
            <a:endParaRPr lang="en-US"/>
          </a:p>
        </p:txBody>
      </p:sp>
      <p:sp>
        <p:nvSpPr>
          <p:cNvPr id="6" name="Footer Placeholder 5">
            <a:extLst>
              <a:ext uri="{FF2B5EF4-FFF2-40B4-BE49-F238E27FC236}">
                <a16:creationId xmlns:a16="http://schemas.microsoft.com/office/drawing/2014/main" id="{818D724B-C264-2548-CAFF-305FE7D37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93A13-EBDF-17F2-DF34-5BA3D79328AA}"/>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6591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9F2D-6C68-B3F6-3BC7-2A9EE6BE2B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2A2B36-9CB6-0E61-D14F-48AD642FC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551B63-A4A2-BD66-BF76-72528E69BA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EF4911-72D8-7120-897F-434F05D8D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54135-3D54-9447-778A-86081F0473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52A4A-AE91-8A3A-8DE2-74205F39FDCF}"/>
              </a:ext>
            </a:extLst>
          </p:cNvPr>
          <p:cNvSpPr>
            <a:spLocks noGrp="1"/>
          </p:cNvSpPr>
          <p:nvPr>
            <p:ph type="dt" sz="half" idx="10"/>
          </p:nvPr>
        </p:nvSpPr>
        <p:spPr/>
        <p:txBody>
          <a:bodyPr/>
          <a:lstStyle/>
          <a:p>
            <a:fld id="{2DB93FBE-67AC-4C5C-B62E-CFFDEAF9BE53}" type="datetimeFigureOut">
              <a:rPr lang="en-US" smtClean="0"/>
              <a:t>2/7/2025</a:t>
            </a:fld>
            <a:endParaRPr lang="en-US"/>
          </a:p>
        </p:txBody>
      </p:sp>
      <p:sp>
        <p:nvSpPr>
          <p:cNvPr id="8" name="Footer Placeholder 7">
            <a:extLst>
              <a:ext uri="{FF2B5EF4-FFF2-40B4-BE49-F238E27FC236}">
                <a16:creationId xmlns:a16="http://schemas.microsoft.com/office/drawing/2014/main" id="{38FC667D-AA9E-21BF-66F2-755D86E708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E628E-2723-30DA-D22D-BFF79CE056C7}"/>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41973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41984-7865-CBC1-7E39-27325050C7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41811-B828-6912-5458-2BC9266D21E5}"/>
              </a:ext>
            </a:extLst>
          </p:cNvPr>
          <p:cNvSpPr>
            <a:spLocks noGrp="1"/>
          </p:cNvSpPr>
          <p:nvPr>
            <p:ph type="dt" sz="half" idx="10"/>
          </p:nvPr>
        </p:nvSpPr>
        <p:spPr/>
        <p:txBody>
          <a:bodyPr/>
          <a:lstStyle/>
          <a:p>
            <a:fld id="{2DB93FBE-67AC-4C5C-B62E-CFFDEAF9BE53}" type="datetimeFigureOut">
              <a:rPr lang="en-US" smtClean="0"/>
              <a:t>2/7/2025</a:t>
            </a:fld>
            <a:endParaRPr lang="en-US"/>
          </a:p>
        </p:txBody>
      </p:sp>
      <p:sp>
        <p:nvSpPr>
          <p:cNvPr id="4" name="Footer Placeholder 3">
            <a:extLst>
              <a:ext uri="{FF2B5EF4-FFF2-40B4-BE49-F238E27FC236}">
                <a16:creationId xmlns:a16="http://schemas.microsoft.com/office/drawing/2014/main" id="{DA1DF831-0A64-24F5-806E-B3EBA55914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FD212-56D6-B7F8-FC27-BC4BF7386DD8}"/>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4996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03B13-E121-53F2-65F9-41E383C574E5}"/>
              </a:ext>
            </a:extLst>
          </p:cNvPr>
          <p:cNvSpPr>
            <a:spLocks noGrp="1"/>
          </p:cNvSpPr>
          <p:nvPr>
            <p:ph type="dt" sz="half" idx="10"/>
          </p:nvPr>
        </p:nvSpPr>
        <p:spPr/>
        <p:txBody>
          <a:bodyPr/>
          <a:lstStyle/>
          <a:p>
            <a:fld id="{2DB93FBE-67AC-4C5C-B62E-CFFDEAF9BE53}" type="datetimeFigureOut">
              <a:rPr lang="en-US" smtClean="0"/>
              <a:t>2/7/2025</a:t>
            </a:fld>
            <a:endParaRPr lang="en-US"/>
          </a:p>
        </p:txBody>
      </p:sp>
      <p:sp>
        <p:nvSpPr>
          <p:cNvPr id="3" name="Footer Placeholder 2">
            <a:extLst>
              <a:ext uri="{FF2B5EF4-FFF2-40B4-BE49-F238E27FC236}">
                <a16:creationId xmlns:a16="http://schemas.microsoft.com/office/drawing/2014/main" id="{D2814793-9D7D-32F8-795A-31644DBAB3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6B231-FE15-2561-B700-2506AC71310D}"/>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85635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5398-EEBA-42F4-3948-4DF36A153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E000E0-12D7-545A-0B4A-64A8B51A9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585510-3798-210C-EC55-29C449719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698E8-2EE7-873D-A608-9A260F5DDDE7}"/>
              </a:ext>
            </a:extLst>
          </p:cNvPr>
          <p:cNvSpPr>
            <a:spLocks noGrp="1"/>
          </p:cNvSpPr>
          <p:nvPr>
            <p:ph type="dt" sz="half" idx="10"/>
          </p:nvPr>
        </p:nvSpPr>
        <p:spPr/>
        <p:txBody>
          <a:bodyPr/>
          <a:lstStyle/>
          <a:p>
            <a:fld id="{2DB93FBE-67AC-4C5C-B62E-CFFDEAF9BE53}" type="datetimeFigureOut">
              <a:rPr lang="en-US" smtClean="0"/>
              <a:t>2/7/2025</a:t>
            </a:fld>
            <a:endParaRPr lang="en-US"/>
          </a:p>
        </p:txBody>
      </p:sp>
      <p:sp>
        <p:nvSpPr>
          <p:cNvPr id="6" name="Footer Placeholder 5">
            <a:extLst>
              <a:ext uri="{FF2B5EF4-FFF2-40B4-BE49-F238E27FC236}">
                <a16:creationId xmlns:a16="http://schemas.microsoft.com/office/drawing/2014/main" id="{F8D5F347-CF7A-10E6-8DC6-FA1E5DB6D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5E452D-F82A-718F-94C2-C889F622E54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16215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1DDD-DB8D-6429-4235-465780A7B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42B9E5-6756-3695-C94E-93A464783E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170C60-CA85-5E67-14F6-3176093E5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25D70-D5F0-5123-66A9-63D9B82E929A}"/>
              </a:ext>
            </a:extLst>
          </p:cNvPr>
          <p:cNvSpPr>
            <a:spLocks noGrp="1"/>
          </p:cNvSpPr>
          <p:nvPr>
            <p:ph type="dt" sz="half" idx="10"/>
          </p:nvPr>
        </p:nvSpPr>
        <p:spPr/>
        <p:txBody>
          <a:bodyPr/>
          <a:lstStyle/>
          <a:p>
            <a:fld id="{2DB93FBE-67AC-4C5C-B62E-CFFDEAF9BE53}" type="datetimeFigureOut">
              <a:rPr lang="en-US" smtClean="0"/>
              <a:t>2/7/2025</a:t>
            </a:fld>
            <a:endParaRPr lang="en-US"/>
          </a:p>
        </p:txBody>
      </p:sp>
      <p:sp>
        <p:nvSpPr>
          <p:cNvPr id="6" name="Footer Placeholder 5">
            <a:extLst>
              <a:ext uri="{FF2B5EF4-FFF2-40B4-BE49-F238E27FC236}">
                <a16:creationId xmlns:a16="http://schemas.microsoft.com/office/drawing/2014/main" id="{E977B62A-8600-7CE9-095E-82CDE4E17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8F328-EF42-0E10-9C29-12A53381D4AB}"/>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40534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C2B57-F2EC-C92D-BAFA-C36FE7F31C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0AE8E8-3549-4143-3C3F-38529FA55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2DEB0-3161-B686-27DF-345950BFF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93FBE-67AC-4C5C-B62E-CFFDEAF9BE53}" type="datetimeFigureOut">
              <a:rPr lang="en-US" smtClean="0"/>
              <a:t>2/7/2025</a:t>
            </a:fld>
            <a:endParaRPr lang="en-US"/>
          </a:p>
        </p:txBody>
      </p:sp>
      <p:sp>
        <p:nvSpPr>
          <p:cNvPr id="5" name="Footer Placeholder 4">
            <a:extLst>
              <a:ext uri="{FF2B5EF4-FFF2-40B4-BE49-F238E27FC236}">
                <a16:creationId xmlns:a16="http://schemas.microsoft.com/office/drawing/2014/main" id="{B7B5E12D-E358-B346-0620-4D8545C52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B1C4BA-D22A-5462-8F71-6F616DC8F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D5A7D-FFFE-410B-BEE5-702232F4B148}" type="slidenum">
              <a:rPr lang="en-US" smtClean="0"/>
              <a:t>‹#›</a:t>
            </a:fld>
            <a:endParaRPr lang="en-US"/>
          </a:p>
        </p:txBody>
      </p:sp>
    </p:spTree>
    <p:extLst>
      <p:ext uri="{BB962C8B-B14F-4D97-AF65-F5344CB8AC3E}">
        <p14:creationId xmlns:p14="http://schemas.microsoft.com/office/powerpoint/2010/main" val="309650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42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31.png"/><Relationship Id="rId7" Type="http://schemas.openxmlformats.org/officeDocument/2006/relationships/image" Target="../media/image22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59.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a:xfrm>
            <a:off x="1077883" y="1041400"/>
            <a:ext cx="10036233" cy="2387600"/>
          </a:xfrm>
        </p:spPr>
        <p:txBody>
          <a:bodyPr>
            <a:normAutofit fontScale="90000"/>
          </a:bodyPr>
          <a:lstStyle/>
          <a:p>
            <a:r>
              <a:rPr lang="en-US" dirty="0"/>
              <a:t>CSE 421 Winter 2025</a:t>
            </a:r>
            <a:br>
              <a:rPr lang="en-US" dirty="0"/>
            </a:br>
            <a:r>
              <a:rPr lang="en-US" dirty="0"/>
              <a:t>Lecture 16:</a:t>
            </a:r>
            <a:br>
              <a:rPr lang="en-US" dirty="0"/>
            </a:br>
            <a:r>
              <a:rPr lang="en-US" dirty="0"/>
              <a:t>Max Flow Min Cut</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Nathan Brunelle</a:t>
            </a:r>
          </a:p>
          <a:p>
            <a:r>
              <a:rPr lang="en-US" dirty="0">
                <a:hlinkClick r:id="rId2"/>
              </a:rPr>
              <a:t>http://www.cs.uw.edu/421</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14178867-3869-4A96-80DF-154BA46026A7}"/>
              </a:ext>
            </a:extLst>
          </p:cNvPr>
          <p:cNvGrpSpPr/>
          <p:nvPr/>
        </p:nvGrpSpPr>
        <p:grpSpPr>
          <a:xfrm>
            <a:off x="6832645" y="4352819"/>
            <a:ext cx="3443721" cy="1832384"/>
            <a:chOff x="6847221" y="3929450"/>
            <a:chExt cx="3443721" cy="1832384"/>
          </a:xfrm>
        </p:grpSpPr>
        <p:sp>
          <p:nvSpPr>
            <p:cNvPr id="60" name="Freeform: Shape 59">
              <a:extLst>
                <a:ext uri="{FF2B5EF4-FFF2-40B4-BE49-F238E27FC236}">
                  <a16:creationId xmlns:a16="http://schemas.microsoft.com/office/drawing/2014/main" id="{A5DCE6CA-DE5E-4BF2-8EAA-E9BA2A6EEDDC}"/>
                </a:ext>
              </a:extLst>
            </p:cNvPr>
            <p:cNvSpPr/>
            <p:nvPr/>
          </p:nvSpPr>
          <p:spPr bwMode="auto">
            <a:xfrm>
              <a:off x="7121525" y="4184650"/>
              <a:ext cx="2990850" cy="1454150"/>
            </a:xfrm>
            <a:custGeom>
              <a:avLst/>
              <a:gdLst>
                <a:gd name="connsiteX0" fmla="*/ 0 w 2990850"/>
                <a:gd name="connsiteY0" fmla="*/ 765175 h 1454150"/>
                <a:gd name="connsiteX1" fmla="*/ 1520825 w 2990850"/>
                <a:gd name="connsiteY1" fmla="*/ 1454150 h 1454150"/>
                <a:gd name="connsiteX2" fmla="*/ 1492250 w 2990850"/>
                <a:gd name="connsiteY2" fmla="*/ 0 h 1454150"/>
                <a:gd name="connsiteX3" fmla="*/ 2990850 w 2990850"/>
                <a:gd name="connsiteY3" fmla="*/ 555625 h 1454150"/>
              </a:gdLst>
              <a:ahLst/>
              <a:cxnLst>
                <a:cxn ang="0">
                  <a:pos x="connsiteX0" y="connsiteY0"/>
                </a:cxn>
                <a:cxn ang="0">
                  <a:pos x="connsiteX1" y="connsiteY1"/>
                </a:cxn>
                <a:cxn ang="0">
                  <a:pos x="connsiteX2" y="connsiteY2"/>
                </a:cxn>
                <a:cxn ang="0">
                  <a:pos x="connsiteX3" y="connsiteY3"/>
                </a:cxn>
              </a:cxnLst>
              <a:rect l="l" t="t" r="r" b="b"/>
              <a:pathLst>
                <a:path w="2990850" h="1454150">
                  <a:moveTo>
                    <a:pt x="0" y="765175"/>
                  </a:moveTo>
                  <a:lnTo>
                    <a:pt x="1520825" y="1454150"/>
                  </a:lnTo>
                  <a:lnTo>
                    <a:pt x="1492250" y="0"/>
                  </a:lnTo>
                  <a:lnTo>
                    <a:pt x="2990850" y="555625"/>
                  </a:lnTo>
                </a:path>
              </a:pathLst>
            </a:custGeom>
            <a:noFill/>
            <a:ln w="127000"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grpSp>
          <p:nvGrpSpPr>
            <p:cNvPr id="41" name="Group 40">
              <a:extLst>
                <a:ext uri="{FF2B5EF4-FFF2-40B4-BE49-F238E27FC236}">
                  <a16:creationId xmlns:a16="http://schemas.microsoft.com/office/drawing/2014/main" id="{9051F756-425F-4A1B-8B3D-032DF9CE2125}"/>
                </a:ext>
              </a:extLst>
            </p:cNvPr>
            <p:cNvGrpSpPr/>
            <p:nvPr/>
          </p:nvGrpSpPr>
          <p:grpSpPr>
            <a:xfrm>
              <a:off x="6847221" y="3929450"/>
              <a:ext cx="3443721" cy="1832384"/>
              <a:chOff x="7832294" y="3564459"/>
              <a:chExt cx="3443721" cy="1832384"/>
            </a:xfrm>
          </p:grpSpPr>
          <p:sp>
            <p:nvSpPr>
              <p:cNvPr id="42" name="Freeform: Shape 41">
                <a:extLst>
                  <a:ext uri="{FF2B5EF4-FFF2-40B4-BE49-F238E27FC236}">
                    <a16:creationId xmlns:a16="http://schemas.microsoft.com/office/drawing/2014/main" id="{5F56735E-3DB4-4221-AFF8-34F32FE467A4}"/>
                  </a:ext>
                </a:extLst>
              </p:cNvPr>
              <p:cNvSpPr/>
              <p:nvPr/>
            </p:nvSpPr>
            <p:spPr bwMode="auto">
              <a:xfrm>
                <a:off x="9654363" y="3955312"/>
                <a:ext cx="277428" cy="1127051"/>
              </a:xfrm>
              <a:custGeom>
                <a:avLst/>
                <a:gdLst>
                  <a:gd name="connsiteX0" fmla="*/ 0 w 277428"/>
                  <a:gd name="connsiteY0" fmla="*/ 0 h 1127051"/>
                  <a:gd name="connsiteX1" fmla="*/ 276446 w 277428"/>
                  <a:gd name="connsiteY1" fmla="*/ 414669 h 1127051"/>
                  <a:gd name="connsiteX2" fmla="*/ 74428 w 277428"/>
                  <a:gd name="connsiteY2" fmla="*/ 1127051 h 1127051"/>
                </a:gdLst>
                <a:ahLst/>
                <a:cxnLst>
                  <a:cxn ang="0">
                    <a:pos x="connsiteX0" y="connsiteY0"/>
                  </a:cxn>
                  <a:cxn ang="0">
                    <a:pos x="connsiteX1" y="connsiteY1"/>
                  </a:cxn>
                  <a:cxn ang="0">
                    <a:pos x="connsiteX2" y="connsiteY2"/>
                  </a:cxn>
                </a:cxnLst>
                <a:rect l="l" t="t" r="r" b="b"/>
                <a:pathLst>
                  <a:path w="277428" h="1127051">
                    <a:moveTo>
                      <a:pt x="0" y="0"/>
                    </a:moveTo>
                    <a:cubicBezTo>
                      <a:pt x="132020" y="113413"/>
                      <a:pt x="264041" y="226827"/>
                      <a:pt x="276446" y="414669"/>
                    </a:cubicBezTo>
                    <a:cubicBezTo>
                      <a:pt x="288851" y="602511"/>
                      <a:pt x="181639" y="864781"/>
                      <a:pt x="74428" y="1127051"/>
                    </a:cubicBezTo>
                  </a:path>
                </a:pathLst>
              </a:custGeom>
              <a:noFill/>
              <a:ln w="381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grpSp>
            <p:nvGrpSpPr>
              <p:cNvPr id="43" name="Group 42">
                <a:extLst>
                  <a:ext uri="{FF2B5EF4-FFF2-40B4-BE49-F238E27FC236}">
                    <a16:creationId xmlns:a16="http://schemas.microsoft.com/office/drawing/2014/main" id="{D3ABBE1F-9ED6-4258-9789-B47F1A886B76}"/>
                  </a:ext>
                </a:extLst>
              </p:cNvPr>
              <p:cNvGrpSpPr/>
              <p:nvPr/>
            </p:nvGrpSpPr>
            <p:grpSpPr>
              <a:xfrm>
                <a:off x="7832294" y="3564459"/>
                <a:ext cx="3443721" cy="1832384"/>
                <a:chOff x="7250772" y="3899531"/>
                <a:chExt cx="3443721" cy="1832384"/>
              </a:xfrm>
            </p:grpSpPr>
            <p:sp>
              <p:nvSpPr>
                <p:cNvPr id="44" name="Oval 4">
                  <a:extLst>
                    <a:ext uri="{FF2B5EF4-FFF2-40B4-BE49-F238E27FC236}">
                      <a16:creationId xmlns:a16="http://schemas.microsoft.com/office/drawing/2014/main" id="{4A2ACF07-358C-45A3-B148-7D9A21B0E41F}"/>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45" name="Oval 5">
                  <a:extLst>
                    <a:ext uri="{FF2B5EF4-FFF2-40B4-BE49-F238E27FC236}">
                      <a16:creationId xmlns:a16="http://schemas.microsoft.com/office/drawing/2014/main" id="{061CA3A6-A727-4CC3-992D-6C5B9489FA3A}"/>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46" name="Oval 6">
                  <a:extLst>
                    <a:ext uri="{FF2B5EF4-FFF2-40B4-BE49-F238E27FC236}">
                      <a16:creationId xmlns:a16="http://schemas.microsoft.com/office/drawing/2014/main" id="{9D9C797D-724D-47E3-94A2-16371D2BEA3F}"/>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47" name="AutoShape 7">
                  <a:extLst>
                    <a:ext uri="{FF2B5EF4-FFF2-40B4-BE49-F238E27FC236}">
                      <a16:creationId xmlns:a16="http://schemas.microsoft.com/office/drawing/2014/main" id="{57CAA522-054A-4BD7-A527-5EC6720BC82C}"/>
                    </a:ext>
                  </a:extLst>
                </p:cNvPr>
                <p:cNvCxnSpPr>
                  <a:cxnSpLocks noChangeShapeType="1"/>
                  <a:stCxn id="44" idx="7"/>
                  <a:endCxn id="45" idx="3"/>
                </p:cNvCxnSpPr>
                <p:nvPr/>
              </p:nvCxnSpPr>
              <p:spPr bwMode="auto">
                <a:xfrm flipV="1">
                  <a:off x="7562968" y="4211727"/>
                  <a:ext cx="1322267" cy="481070"/>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AutoShape 8">
                  <a:extLst>
                    <a:ext uri="{FF2B5EF4-FFF2-40B4-BE49-F238E27FC236}">
                      <a16:creationId xmlns:a16="http://schemas.microsoft.com/office/drawing/2014/main" id="{96D6CA67-61EC-4D2B-8B78-CB00799C9F06}"/>
                    </a:ext>
                  </a:extLst>
                </p:cNvPr>
                <p:cNvCxnSpPr>
                  <a:cxnSpLocks noChangeShapeType="1"/>
                  <a:stCxn id="44" idx="5"/>
                  <a:endCxn id="46" idx="2"/>
                </p:cNvCxnSpPr>
                <p:nvPr/>
              </p:nvCxnSpPr>
              <p:spPr bwMode="auto">
                <a:xfrm>
                  <a:off x="7562968" y="4951429"/>
                  <a:ext cx="1286997" cy="597606"/>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 name="AutoShape 9">
                  <a:extLst>
                    <a:ext uri="{FF2B5EF4-FFF2-40B4-BE49-F238E27FC236}">
                      <a16:creationId xmlns:a16="http://schemas.microsoft.com/office/drawing/2014/main" id="{08AC16E4-8978-47B2-8B37-1028A77FE472}"/>
                    </a:ext>
                  </a:extLst>
                </p:cNvPr>
                <p:cNvCxnSpPr>
                  <a:cxnSpLocks noChangeShapeType="1"/>
                  <a:stCxn id="46" idx="6"/>
                  <a:endCxn id="51" idx="3"/>
                </p:cNvCxnSpPr>
                <p:nvPr/>
              </p:nvCxnSpPr>
              <p:spPr bwMode="auto">
                <a:xfrm flipV="1">
                  <a:off x="9215725" y="4921203"/>
                  <a:ext cx="1166572" cy="627832"/>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 name="AutoShape 10">
                  <a:extLst>
                    <a:ext uri="{FF2B5EF4-FFF2-40B4-BE49-F238E27FC236}">
                      <a16:creationId xmlns:a16="http://schemas.microsoft.com/office/drawing/2014/main" id="{3A701F37-9E0B-4D78-A8B4-D2302515E584}"/>
                    </a:ext>
                  </a:extLst>
                </p:cNvPr>
                <p:cNvCxnSpPr>
                  <a:cxnSpLocks noChangeShapeType="1"/>
                  <a:stCxn id="45" idx="4"/>
                  <a:endCxn id="46" idx="0"/>
                </p:cNvCxnSpPr>
                <p:nvPr/>
              </p:nvCxnSpPr>
              <p:spPr bwMode="auto">
                <a:xfrm>
                  <a:off x="9013738" y="4265291"/>
                  <a:ext cx="19107" cy="1100864"/>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1" name="Oval 11">
                  <a:extLst>
                    <a:ext uri="{FF2B5EF4-FFF2-40B4-BE49-F238E27FC236}">
                      <a16:creationId xmlns:a16="http://schemas.microsoft.com/office/drawing/2014/main" id="{AE374625-9F9F-4B8B-8250-904A30F3CF9E}"/>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52" name="AutoShape 12">
                  <a:extLst>
                    <a:ext uri="{FF2B5EF4-FFF2-40B4-BE49-F238E27FC236}">
                      <a16:creationId xmlns:a16="http://schemas.microsoft.com/office/drawing/2014/main" id="{FD97976C-FA1F-465A-AE2F-BA1F3D7807A3}"/>
                    </a:ext>
                  </a:extLst>
                </p:cNvPr>
                <p:cNvCxnSpPr>
                  <a:cxnSpLocks noChangeShapeType="1"/>
                  <a:stCxn id="45" idx="5"/>
                  <a:endCxn id="51" idx="1"/>
                </p:cNvCxnSpPr>
                <p:nvPr/>
              </p:nvCxnSpPr>
              <p:spPr bwMode="auto">
                <a:xfrm>
                  <a:off x="9142241" y="4211727"/>
                  <a:ext cx="1240056" cy="450844"/>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3" name="Text Box 13">
                  <a:extLst>
                    <a:ext uri="{FF2B5EF4-FFF2-40B4-BE49-F238E27FC236}">
                      <a16:creationId xmlns:a16="http://schemas.microsoft.com/office/drawing/2014/main" id="{A047D07E-4000-4E7F-9A2A-3D575E89699C}"/>
                    </a:ext>
                  </a:extLst>
                </p:cNvPr>
                <p:cNvSpPr txBox="1">
                  <a:spLocks noChangeArrowheads="1"/>
                </p:cNvSpPr>
                <p:nvPr/>
              </p:nvSpPr>
              <p:spPr bwMode="auto">
                <a:xfrm>
                  <a:off x="7988320" y="4273600"/>
                  <a:ext cx="4814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54" name="Text Box 15">
                  <a:extLst>
                    <a:ext uri="{FF2B5EF4-FFF2-40B4-BE49-F238E27FC236}">
                      <a16:creationId xmlns:a16="http://schemas.microsoft.com/office/drawing/2014/main" id="{914C537A-ACE9-4FD2-A486-1DF72E8053BC}"/>
                    </a:ext>
                  </a:extLst>
                </p:cNvPr>
                <p:cNvSpPr txBox="1">
                  <a:spLocks noChangeArrowheads="1"/>
                </p:cNvSpPr>
                <p:nvPr/>
              </p:nvSpPr>
              <p:spPr bwMode="auto">
                <a:xfrm>
                  <a:off x="9732560" y="4290890"/>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55" name="Text Box 16">
                  <a:extLst>
                    <a:ext uri="{FF2B5EF4-FFF2-40B4-BE49-F238E27FC236}">
                      <a16:creationId xmlns:a16="http://schemas.microsoft.com/office/drawing/2014/main" id="{E5DA8CAD-D2CE-4B46-9161-256293FFA2EC}"/>
                    </a:ext>
                  </a:extLst>
                </p:cNvPr>
                <p:cNvSpPr txBox="1">
                  <a:spLocks noChangeArrowheads="1"/>
                </p:cNvSpPr>
                <p:nvPr/>
              </p:nvSpPr>
              <p:spPr bwMode="auto">
                <a:xfrm>
                  <a:off x="7863530" y="5050177"/>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56" name="Text Box 17">
                  <a:extLst>
                    <a:ext uri="{FF2B5EF4-FFF2-40B4-BE49-F238E27FC236}">
                      <a16:creationId xmlns:a16="http://schemas.microsoft.com/office/drawing/2014/main" id="{8119AFB0-FA41-4FFC-8238-4D6DA4E2D5AC}"/>
                    </a:ext>
                  </a:extLst>
                </p:cNvPr>
                <p:cNvSpPr txBox="1">
                  <a:spLocks noChangeArrowheads="1"/>
                </p:cNvSpPr>
                <p:nvPr/>
              </p:nvSpPr>
              <p:spPr bwMode="auto">
                <a:xfrm>
                  <a:off x="9784323" y="5035064"/>
                  <a:ext cx="37766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57" name="Text Box 18">
                  <a:extLst>
                    <a:ext uri="{FF2B5EF4-FFF2-40B4-BE49-F238E27FC236}">
                      <a16:creationId xmlns:a16="http://schemas.microsoft.com/office/drawing/2014/main" id="{0408C30B-A0B1-4545-AD3E-F34AF9C30703}"/>
                    </a:ext>
                  </a:extLst>
                </p:cNvPr>
                <p:cNvSpPr txBox="1">
                  <a:spLocks noChangeArrowheads="1"/>
                </p:cNvSpPr>
                <p:nvPr/>
              </p:nvSpPr>
              <p:spPr bwMode="auto">
                <a:xfrm>
                  <a:off x="8830625" y="4619376"/>
                  <a:ext cx="37766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58" name="Text Box 15">
                  <a:extLst>
                    <a:ext uri="{FF2B5EF4-FFF2-40B4-BE49-F238E27FC236}">
                      <a16:creationId xmlns:a16="http://schemas.microsoft.com/office/drawing/2014/main" id="{3BB683A5-C785-44FE-AD1D-7F91848BC2D5}"/>
                    </a:ext>
                  </a:extLst>
                </p:cNvPr>
                <p:cNvSpPr txBox="1">
                  <a:spLocks noChangeArrowheads="1"/>
                </p:cNvSpPr>
                <p:nvPr/>
              </p:nvSpPr>
              <p:spPr bwMode="auto">
                <a:xfrm>
                  <a:off x="9159019" y="4561976"/>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grpSp>
        </p:grpSp>
      </p:grpSp>
      <p:sp>
        <p:nvSpPr>
          <p:cNvPr id="5" name="Title 4">
            <a:extLst>
              <a:ext uri="{FF2B5EF4-FFF2-40B4-BE49-F238E27FC236}">
                <a16:creationId xmlns:a16="http://schemas.microsoft.com/office/drawing/2014/main" id="{3074CA9F-F967-4FAB-943F-F56DF618A4F0}"/>
              </a:ext>
            </a:extLst>
          </p:cNvPr>
          <p:cNvSpPr>
            <a:spLocks noGrp="1"/>
          </p:cNvSpPr>
          <p:nvPr>
            <p:ph type="title"/>
          </p:nvPr>
        </p:nvSpPr>
        <p:spPr/>
        <p:txBody>
          <a:bodyPr>
            <a:noAutofit/>
          </a:bodyPr>
          <a:lstStyle/>
          <a:p>
            <a:r>
              <a:rPr lang="en-US" sz="3600" dirty="0"/>
              <a:t>Greed Revisited: Residual Graph &amp; Augmenting Paths</a:t>
            </a:r>
          </a:p>
        </p:txBody>
      </p:sp>
      <p:sp>
        <p:nvSpPr>
          <p:cNvPr id="4" name="Slide Number Placeholder 3">
            <a:extLst>
              <a:ext uri="{FF2B5EF4-FFF2-40B4-BE49-F238E27FC236}">
                <a16:creationId xmlns:a16="http://schemas.microsoft.com/office/drawing/2014/main" id="{AAE5148E-6D77-4AEE-8084-D22A48D4238A}"/>
              </a:ext>
            </a:extLst>
          </p:cNvPr>
          <p:cNvSpPr>
            <a:spLocks noGrp="1"/>
          </p:cNvSpPr>
          <p:nvPr>
            <p:ph type="sldNum" sz="quarter" idx="12"/>
          </p:nvPr>
        </p:nvSpPr>
        <p:spPr/>
        <p:txBody>
          <a:bodyPr/>
          <a:lstStyle/>
          <a:p>
            <a:fld id="{859767C1-1CFC-4BF3-A3D8-E4104FCBBC17}" type="slidenum">
              <a:rPr lang="en-US" smtClean="0"/>
              <a:pPr/>
              <a:t>10</a:t>
            </a:fld>
            <a:endParaRPr lang="en-US" dirty="0"/>
          </a:p>
        </p:txBody>
      </p:sp>
      <p:grpSp>
        <p:nvGrpSpPr>
          <p:cNvPr id="6" name="Group 5">
            <a:extLst>
              <a:ext uri="{FF2B5EF4-FFF2-40B4-BE49-F238E27FC236}">
                <a16:creationId xmlns:a16="http://schemas.microsoft.com/office/drawing/2014/main" id="{967C023D-F7AB-457E-999F-C953BC7130F2}"/>
              </a:ext>
            </a:extLst>
          </p:cNvPr>
          <p:cNvGrpSpPr/>
          <p:nvPr/>
        </p:nvGrpSpPr>
        <p:grpSpPr>
          <a:xfrm>
            <a:off x="944032" y="1591859"/>
            <a:ext cx="3443721" cy="1832384"/>
            <a:chOff x="7250772" y="3899531"/>
            <a:chExt cx="3443721" cy="1832384"/>
          </a:xfrm>
        </p:grpSpPr>
        <p:sp>
          <p:nvSpPr>
            <p:cNvPr id="7" name="Oval 4">
              <a:extLst>
                <a:ext uri="{FF2B5EF4-FFF2-40B4-BE49-F238E27FC236}">
                  <a16:creationId xmlns:a16="http://schemas.microsoft.com/office/drawing/2014/main" id="{A0E58068-B7F3-4B5D-A6FF-91F4EE762362}"/>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8" name="Oval 5">
              <a:extLst>
                <a:ext uri="{FF2B5EF4-FFF2-40B4-BE49-F238E27FC236}">
                  <a16:creationId xmlns:a16="http://schemas.microsoft.com/office/drawing/2014/main" id="{9EF26965-3CF5-4291-A230-9376A40BB6C5}"/>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9" name="Oval 6">
              <a:extLst>
                <a:ext uri="{FF2B5EF4-FFF2-40B4-BE49-F238E27FC236}">
                  <a16:creationId xmlns:a16="http://schemas.microsoft.com/office/drawing/2014/main" id="{CC93A514-CFB6-46A4-8802-D4F004D20935}"/>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10" name="AutoShape 7">
              <a:extLst>
                <a:ext uri="{FF2B5EF4-FFF2-40B4-BE49-F238E27FC236}">
                  <a16:creationId xmlns:a16="http://schemas.microsoft.com/office/drawing/2014/main" id="{CC1749B0-CBF4-4D6B-8C3A-9CE32A4D807E}"/>
                </a:ext>
              </a:extLst>
            </p:cNvPr>
            <p:cNvCxnSpPr>
              <a:cxnSpLocks noChangeShapeType="1"/>
              <a:stCxn id="7" idx="7"/>
              <a:endCxn id="8" idx="3"/>
            </p:cNvCxnSpPr>
            <p:nvPr/>
          </p:nvCxnSpPr>
          <p:spPr bwMode="auto">
            <a:xfrm flipV="1">
              <a:off x="7562968" y="4211727"/>
              <a:ext cx="1322267" cy="48107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AutoShape 8">
              <a:extLst>
                <a:ext uri="{FF2B5EF4-FFF2-40B4-BE49-F238E27FC236}">
                  <a16:creationId xmlns:a16="http://schemas.microsoft.com/office/drawing/2014/main" id="{7D2B9E01-BF3F-4AE5-B826-D5A555620043}"/>
                </a:ext>
              </a:extLst>
            </p:cNvPr>
            <p:cNvCxnSpPr>
              <a:cxnSpLocks noChangeShapeType="1"/>
              <a:stCxn id="7" idx="5"/>
              <a:endCxn id="9" idx="2"/>
            </p:cNvCxnSpPr>
            <p:nvPr/>
          </p:nvCxnSpPr>
          <p:spPr bwMode="auto">
            <a:xfrm>
              <a:off x="7562968" y="4951429"/>
              <a:ext cx="1286997" cy="59760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AutoShape 9">
              <a:extLst>
                <a:ext uri="{FF2B5EF4-FFF2-40B4-BE49-F238E27FC236}">
                  <a16:creationId xmlns:a16="http://schemas.microsoft.com/office/drawing/2014/main" id="{28F3DA81-4C06-46EC-AF60-0298BEA2A3AA}"/>
                </a:ext>
              </a:extLst>
            </p:cNvPr>
            <p:cNvCxnSpPr>
              <a:cxnSpLocks noChangeShapeType="1"/>
              <a:stCxn id="9" idx="6"/>
              <a:endCxn id="14" idx="3"/>
            </p:cNvCxnSpPr>
            <p:nvPr/>
          </p:nvCxnSpPr>
          <p:spPr bwMode="auto">
            <a:xfrm flipV="1">
              <a:off x="9215725" y="4921203"/>
              <a:ext cx="1166572" cy="627832"/>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AutoShape 10">
              <a:extLst>
                <a:ext uri="{FF2B5EF4-FFF2-40B4-BE49-F238E27FC236}">
                  <a16:creationId xmlns:a16="http://schemas.microsoft.com/office/drawing/2014/main" id="{B7505C70-A240-4318-B726-D0D89135A4AB}"/>
                </a:ext>
              </a:extLst>
            </p:cNvPr>
            <p:cNvCxnSpPr>
              <a:cxnSpLocks noChangeShapeType="1"/>
              <a:stCxn id="8" idx="4"/>
              <a:endCxn id="9" idx="0"/>
            </p:cNvCxnSpPr>
            <p:nvPr/>
          </p:nvCxnSpPr>
          <p:spPr bwMode="auto">
            <a:xfrm>
              <a:off x="9013738" y="4265291"/>
              <a:ext cx="19107" cy="1100864"/>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Oval 11">
              <a:extLst>
                <a:ext uri="{FF2B5EF4-FFF2-40B4-BE49-F238E27FC236}">
                  <a16:creationId xmlns:a16="http://schemas.microsoft.com/office/drawing/2014/main" id="{9B42E625-7866-4AA0-83CD-7DF7E6735170}"/>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15" name="AutoShape 12">
              <a:extLst>
                <a:ext uri="{FF2B5EF4-FFF2-40B4-BE49-F238E27FC236}">
                  <a16:creationId xmlns:a16="http://schemas.microsoft.com/office/drawing/2014/main" id="{6D7A8685-77CC-4BBE-92FD-DC3703A772FE}"/>
                </a:ext>
              </a:extLst>
            </p:cNvPr>
            <p:cNvCxnSpPr>
              <a:cxnSpLocks noChangeShapeType="1"/>
              <a:stCxn id="8" idx="5"/>
              <a:endCxn id="14" idx="1"/>
            </p:cNvCxnSpPr>
            <p:nvPr/>
          </p:nvCxnSpPr>
          <p:spPr bwMode="auto">
            <a:xfrm>
              <a:off x="9142241" y="4211727"/>
              <a:ext cx="1240056" cy="45084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 name="Text Box 13">
              <a:extLst>
                <a:ext uri="{FF2B5EF4-FFF2-40B4-BE49-F238E27FC236}">
                  <a16:creationId xmlns:a16="http://schemas.microsoft.com/office/drawing/2014/main" id="{4A6BA4BC-16F6-4491-8CE1-161655A779B6}"/>
                </a:ext>
              </a:extLst>
            </p:cNvPr>
            <p:cNvSpPr txBox="1">
              <a:spLocks noChangeArrowheads="1"/>
            </p:cNvSpPr>
            <p:nvPr/>
          </p:nvSpPr>
          <p:spPr bwMode="auto">
            <a:xfrm>
              <a:off x="7688105" y="4294235"/>
              <a:ext cx="8079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17" name="Text Box 15">
              <a:extLst>
                <a:ext uri="{FF2B5EF4-FFF2-40B4-BE49-F238E27FC236}">
                  <a16:creationId xmlns:a16="http://schemas.microsoft.com/office/drawing/2014/main" id="{AA1D0589-0163-41E7-86FE-F22842EA9481}"/>
                </a:ext>
              </a:extLst>
            </p:cNvPr>
            <p:cNvSpPr txBox="1">
              <a:spLocks noChangeArrowheads="1"/>
            </p:cNvSpPr>
            <p:nvPr/>
          </p:nvSpPr>
          <p:spPr bwMode="auto">
            <a:xfrm>
              <a:off x="9732560" y="4290890"/>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18" name="Text Box 16">
              <a:extLst>
                <a:ext uri="{FF2B5EF4-FFF2-40B4-BE49-F238E27FC236}">
                  <a16:creationId xmlns:a16="http://schemas.microsoft.com/office/drawing/2014/main" id="{70ABF3A7-DCFB-4FCE-A67A-305050B41FCA}"/>
                </a:ext>
              </a:extLst>
            </p:cNvPr>
            <p:cNvSpPr txBox="1">
              <a:spLocks noChangeArrowheads="1"/>
            </p:cNvSpPr>
            <p:nvPr/>
          </p:nvSpPr>
          <p:spPr bwMode="auto">
            <a:xfrm>
              <a:off x="7863530" y="5050177"/>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19" name="Text Box 17">
              <a:extLst>
                <a:ext uri="{FF2B5EF4-FFF2-40B4-BE49-F238E27FC236}">
                  <a16:creationId xmlns:a16="http://schemas.microsoft.com/office/drawing/2014/main" id="{59FED25E-189F-431D-BBF1-92A68D7BC551}"/>
                </a:ext>
              </a:extLst>
            </p:cNvPr>
            <p:cNvSpPr txBox="1">
              <a:spLocks noChangeArrowheads="1"/>
            </p:cNvSpPr>
            <p:nvPr/>
          </p:nvSpPr>
          <p:spPr bwMode="auto">
            <a:xfrm>
              <a:off x="9606390" y="5035064"/>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20" name="Text Box 18">
              <a:extLst>
                <a:ext uri="{FF2B5EF4-FFF2-40B4-BE49-F238E27FC236}">
                  <a16:creationId xmlns:a16="http://schemas.microsoft.com/office/drawing/2014/main" id="{04567866-3BF9-4F0E-8D02-7C9C87411BDD}"/>
                </a:ext>
              </a:extLst>
            </p:cNvPr>
            <p:cNvSpPr txBox="1">
              <a:spLocks noChangeArrowheads="1"/>
            </p:cNvSpPr>
            <p:nvPr/>
          </p:nvSpPr>
          <p:spPr bwMode="auto">
            <a:xfrm>
              <a:off x="8652692" y="4619376"/>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30</a:t>
              </a:r>
            </a:p>
          </p:txBody>
        </p:sp>
      </p:grpSp>
      <p:grpSp>
        <p:nvGrpSpPr>
          <p:cNvPr id="2" name="Group 1">
            <a:extLst>
              <a:ext uri="{FF2B5EF4-FFF2-40B4-BE49-F238E27FC236}">
                <a16:creationId xmlns:a16="http://schemas.microsoft.com/office/drawing/2014/main" id="{0401A01B-A61B-451D-8464-7AE189EC864B}"/>
              </a:ext>
            </a:extLst>
          </p:cNvPr>
          <p:cNvGrpSpPr/>
          <p:nvPr/>
        </p:nvGrpSpPr>
        <p:grpSpPr>
          <a:xfrm>
            <a:off x="985137" y="4406511"/>
            <a:ext cx="3443721" cy="1832384"/>
            <a:chOff x="7832294" y="3564459"/>
            <a:chExt cx="3443721" cy="1832384"/>
          </a:xfrm>
        </p:grpSpPr>
        <p:sp>
          <p:nvSpPr>
            <p:cNvPr id="38" name="Freeform: Shape 37">
              <a:extLst>
                <a:ext uri="{FF2B5EF4-FFF2-40B4-BE49-F238E27FC236}">
                  <a16:creationId xmlns:a16="http://schemas.microsoft.com/office/drawing/2014/main" id="{BBBFC114-A029-4D25-AAE6-345462B434B3}"/>
                </a:ext>
              </a:extLst>
            </p:cNvPr>
            <p:cNvSpPr/>
            <p:nvPr/>
          </p:nvSpPr>
          <p:spPr bwMode="auto">
            <a:xfrm>
              <a:off x="9654363" y="3955312"/>
              <a:ext cx="277428" cy="1127051"/>
            </a:xfrm>
            <a:custGeom>
              <a:avLst/>
              <a:gdLst>
                <a:gd name="connsiteX0" fmla="*/ 0 w 277428"/>
                <a:gd name="connsiteY0" fmla="*/ 0 h 1127051"/>
                <a:gd name="connsiteX1" fmla="*/ 276446 w 277428"/>
                <a:gd name="connsiteY1" fmla="*/ 414669 h 1127051"/>
                <a:gd name="connsiteX2" fmla="*/ 74428 w 277428"/>
                <a:gd name="connsiteY2" fmla="*/ 1127051 h 1127051"/>
              </a:gdLst>
              <a:ahLst/>
              <a:cxnLst>
                <a:cxn ang="0">
                  <a:pos x="connsiteX0" y="connsiteY0"/>
                </a:cxn>
                <a:cxn ang="0">
                  <a:pos x="connsiteX1" y="connsiteY1"/>
                </a:cxn>
                <a:cxn ang="0">
                  <a:pos x="connsiteX2" y="connsiteY2"/>
                </a:cxn>
              </a:cxnLst>
              <a:rect l="l" t="t" r="r" b="b"/>
              <a:pathLst>
                <a:path w="277428" h="1127051">
                  <a:moveTo>
                    <a:pt x="0" y="0"/>
                  </a:moveTo>
                  <a:cubicBezTo>
                    <a:pt x="132020" y="113413"/>
                    <a:pt x="264041" y="226827"/>
                    <a:pt x="276446" y="414669"/>
                  </a:cubicBezTo>
                  <a:cubicBezTo>
                    <a:pt x="288851" y="602511"/>
                    <a:pt x="181639" y="864781"/>
                    <a:pt x="74428" y="1127051"/>
                  </a:cubicBezTo>
                </a:path>
              </a:pathLst>
            </a:custGeom>
            <a:noFill/>
            <a:ln w="381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grpSp>
          <p:nvGrpSpPr>
            <p:cNvPr id="21" name="Group 20">
              <a:extLst>
                <a:ext uri="{FF2B5EF4-FFF2-40B4-BE49-F238E27FC236}">
                  <a16:creationId xmlns:a16="http://schemas.microsoft.com/office/drawing/2014/main" id="{22140FAD-A939-4D21-B214-A992D13E8AED}"/>
                </a:ext>
              </a:extLst>
            </p:cNvPr>
            <p:cNvGrpSpPr/>
            <p:nvPr/>
          </p:nvGrpSpPr>
          <p:grpSpPr>
            <a:xfrm>
              <a:off x="7832294" y="3564459"/>
              <a:ext cx="3443721" cy="1832384"/>
              <a:chOff x="7250772" y="3899531"/>
              <a:chExt cx="3443721" cy="1832384"/>
            </a:xfrm>
          </p:grpSpPr>
          <p:sp>
            <p:nvSpPr>
              <p:cNvPr id="22" name="Oval 4">
                <a:extLst>
                  <a:ext uri="{FF2B5EF4-FFF2-40B4-BE49-F238E27FC236}">
                    <a16:creationId xmlns:a16="http://schemas.microsoft.com/office/drawing/2014/main" id="{A376E8D2-2B5D-4021-847B-F5BB7AD4F4AF}"/>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23" name="Oval 5">
                <a:extLst>
                  <a:ext uri="{FF2B5EF4-FFF2-40B4-BE49-F238E27FC236}">
                    <a16:creationId xmlns:a16="http://schemas.microsoft.com/office/drawing/2014/main" id="{464B38FD-9053-4DDE-B531-D8A717370381}"/>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24" name="Oval 6">
                <a:extLst>
                  <a:ext uri="{FF2B5EF4-FFF2-40B4-BE49-F238E27FC236}">
                    <a16:creationId xmlns:a16="http://schemas.microsoft.com/office/drawing/2014/main" id="{372147D7-7F1D-493F-B995-CCF3E2F109E4}"/>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25" name="AutoShape 7">
                <a:extLst>
                  <a:ext uri="{FF2B5EF4-FFF2-40B4-BE49-F238E27FC236}">
                    <a16:creationId xmlns:a16="http://schemas.microsoft.com/office/drawing/2014/main" id="{060008A0-2136-46A4-A222-4DF9E75F9980}"/>
                  </a:ext>
                </a:extLst>
              </p:cNvPr>
              <p:cNvCxnSpPr>
                <a:cxnSpLocks noChangeShapeType="1"/>
                <a:stCxn id="22" idx="7"/>
                <a:endCxn id="23" idx="3"/>
              </p:cNvCxnSpPr>
              <p:nvPr/>
            </p:nvCxnSpPr>
            <p:spPr bwMode="auto">
              <a:xfrm flipV="1">
                <a:off x="7562968" y="4211727"/>
                <a:ext cx="1322267" cy="481070"/>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AutoShape 8">
                <a:extLst>
                  <a:ext uri="{FF2B5EF4-FFF2-40B4-BE49-F238E27FC236}">
                    <a16:creationId xmlns:a16="http://schemas.microsoft.com/office/drawing/2014/main" id="{6AD9FBDA-D915-4F5F-A96D-165B999DAC63}"/>
                  </a:ext>
                </a:extLst>
              </p:cNvPr>
              <p:cNvCxnSpPr>
                <a:cxnSpLocks noChangeShapeType="1"/>
                <a:stCxn id="22" idx="5"/>
                <a:endCxn id="24" idx="2"/>
              </p:cNvCxnSpPr>
              <p:nvPr/>
            </p:nvCxnSpPr>
            <p:spPr bwMode="auto">
              <a:xfrm>
                <a:off x="7562968" y="4951429"/>
                <a:ext cx="1286997" cy="597606"/>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AutoShape 9">
                <a:extLst>
                  <a:ext uri="{FF2B5EF4-FFF2-40B4-BE49-F238E27FC236}">
                    <a16:creationId xmlns:a16="http://schemas.microsoft.com/office/drawing/2014/main" id="{6FA1FCC5-DB90-4374-A42D-46D4E340B21E}"/>
                  </a:ext>
                </a:extLst>
              </p:cNvPr>
              <p:cNvCxnSpPr>
                <a:cxnSpLocks noChangeShapeType="1"/>
                <a:stCxn id="24" idx="6"/>
                <a:endCxn id="29" idx="3"/>
              </p:cNvCxnSpPr>
              <p:nvPr/>
            </p:nvCxnSpPr>
            <p:spPr bwMode="auto">
              <a:xfrm flipV="1">
                <a:off x="9215725" y="4921203"/>
                <a:ext cx="1166572" cy="627832"/>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AutoShape 10">
                <a:extLst>
                  <a:ext uri="{FF2B5EF4-FFF2-40B4-BE49-F238E27FC236}">
                    <a16:creationId xmlns:a16="http://schemas.microsoft.com/office/drawing/2014/main" id="{AD6971ED-9F05-4DC2-A83E-3E266A8F76DF}"/>
                  </a:ext>
                </a:extLst>
              </p:cNvPr>
              <p:cNvCxnSpPr>
                <a:cxnSpLocks noChangeShapeType="1"/>
                <a:stCxn id="23" idx="4"/>
                <a:endCxn id="24" idx="0"/>
              </p:cNvCxnSpPr>
              <p:nvPr/>
            </p:nvCxnSpPr>
            <p:spPr bwMode="auto">
              <a:xfrm>
                <a:off x="9013738" y="4265291"/>
                <a:ext cx="19107" cy="1100864"/>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9" name="Oval 11">
                <a:extLst>
                  <a:ext uri="{FF2B5EF4-FFF2-40B4-BE49-F238E27FC236}">
                    <a16:creationId xmlns:a16="http://schemas.microsoft.com/office/drawing/2014/main" id="{29D1A713-DE7C-42B3-A2A7-4660E4AFA94E}"/>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30" name="AutoShape 12">
                <a:extLst>
                  <a:ext uri="{FF2B5EF4-FFF2-40B4-BE49-F238E27FC236}">
                    <a16:creationId xmlns:a16="http://schemas.microsoft.com/office/drawing/2014/main" id="{271F2B6F-EA8D-43C2-A99E-5E44E10490C7}"/>
                  </a:ext>
                </a:extLst>
              </p:cNvPr>
              <p:cNvCxnSpPr>
                <a:cxnSpLocks noChangeShapeType="1"/>
                <a:stCxn id="23" idx="5"/>
                <a:endCxn id="29" idx="1"/>
              </p:cNvCxnSpPr>
              <p:nvPr/>
            </p:nvCxnSpPr>
            <p:spPr bwMode="auto">
              <a:xfrm>
                <a:off x="9142241" y="4211727"/>
                <a:ext cx="1240056" cy="450844"/>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1" name="Text Box 13">
                <a:extLst>
                  <a:ext uri="{FF2B5EF4-FFF2-40B4-BE49-F238E27FC236}">
                    <a16:creationId xmlns:a16="http://schemas.microsoft.com/office/drawing/2014/main" id="{CDD1AE53-B652-4D97-8B23-ED3CBFE2D45F}"/>
                  </a:ext>
                </a:extLst>
              </p:cNvPr>
              <p:cNvSpPr txBox="1">
                <a:spLocks noChangeArrowheads="1"/>
              </p:cNvSpPr>
              <p:nvPr/>
            </p:nvSpPr>
            <p:spPr bwMode="auto">
              <a:xfrm>
                <a:off x="7988320" y="4273600"/>
                <a:ext cx="4814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32" name="Text Box 15">
                <a:extLst>
                  <a:ext uri="{FF2B5EF4-FFF2-40B4-BE49-F238E27FC236}">
                    <a16:creationId xmlns:a16="http://schemas.microsoft.com/office/drawing/2014/main" id="{7D430675-B799-4BF3-AF20-5A4C7E129EC7}"/>
                  </a:ext>
                </a:extLst>
              </p:cNvPr>
              <p:cNvSpPr txBox="1">
                <a:spLocks noChangeArrowheads="1"/>
              </p:cNvSpPr>
              <p:nvPr/>
            </p:nvSpPr>
            <p:spPr bwMode="auto">
              <a:xfrm>
                <a:off x="9732560" y="4290890"/>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33" name="Text Box 16">
                <a:extLst>
                  <a:ext uri="{FF2B5EF4-FFF2-40B4-BE49-F238E27FC236}">
                    <a16:creationId xmlns:a16="http://schemas.microsoft.com/office/drawing/2014/main" id="{8A6D4366-13F3-4B3D-B26D-E70D937F7311}"/>
                  </a:ext>
                </a:extLst>
              </p:cNvPr>
              <p:cNvSpPr txBox="1">
                <a:spLocks noChangeArrowheads="1"/>
              </p:cNvSpPr>
              <p:nvPr/>
            </p:nvSpPr>
            <p:spPr bwMode="auto">
              <a:xfrm>
                <a:off x="7863530" y="5050177"/>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34" name="Text Box 17">
                <a:extLst>
                  <a:ext uri="{FF2B5EF4-FFF2-40B4-BE49-F238E27FC236}">
                    <a16:creationId xmlns:a16="http://schemas.microsoft.com/office/drawing/2014/main" id="{C49826C8-659A-4DCA-92EC-B0B8AAC18F1D}"/>
                  </a:ext>
                </a:extLst>
              </p:cNvPr>
              <p:cNvSpPr txBox="1">
                <a:spLocks noChangeArrowheads="1"/>
              </p:cNvSpPr>
              <p:nvPr/>
            </p:nvSpPr>
            <p:spPr bwMode="auto">
              <a:xfrm>
                <a:off x="9784323" y="5035064"/>
                <a:ext cx="37766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35" name="Text Box 18">
                <a:extLst>
                  <a:ext uri="{FF2B5EF4-FFF2-40B4-BE49-F238E27FC236}">
                    <a16:creationId xmlns:a16="http://schemas.microsoft.com/office/drawing/2014/main" id="{C24E76A7-34B2-4F07-BDB9-BAB1D7312F8D}"/>
                  </a:ext>
                </a:extLst>
              </p:cNvPr>
              <p:cNvSpPr txBox="1">
                <a:spLocks noChangeArrowheads="1"/>
              </p:cNvSpPr>
              <p:nvPr/>
            </p:nvSpPr>
            <p:spPr bwMode="auto">
              <a:xfrm>
                <a:off x="8830625" y="4619376"/>
                <a:ext cx="37766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39" name="Text Box 15">
                <a:extLst>
                  <a:ext uri="{FF2B5EF4-FFF2-40B4-BE49-F238E27FC236}">
                    <a16:creationId xmlns:a16="http://schemas.microsoft.com/office/drawing/2014/main" id="{1DDAB641-371E-45D5-B045-F3879CB3560C}"/>
                  </a:ext>
                </a:extLst>
              </p:cNvPr>
              <p:cNvSpPr txBox="1">
                <a:spLocks noChangeArrowheads="1"/>
              </p:cNvSpPr>
              <p:nvPr/>
            </p:nvSpPr>
            <p:spPr bwMode="auto">
              <a:xfrm>
                <a:off x="9159019" y="4561976"/>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grpSp>
      </p:grpSp>
      <p:sp>
        <p:nvSpPr>
          <p:cNvPr id="40" name="AutoShape 76">
            <a:extLst>
              <a:ext uri="{FF2B5EF4-FFF2-40B4-BE49-F238E27FC236}">
                <a16:creationId xmlns:a16="http://schemas.microsoft.com/office/drawing/2014/main" id="{AC2F4CE6-2AFF-43B8-9065-035AB2781851}"/>
              </a:ext>
            </a:extLst>
          </p:cNvPr>
          <p:cNvSpPr>
            <a:spLocks noChangeArrowheads="1"/>
          </p:cNvSpPr>
          <p:nvPr/>
        </p:nvSpPr>
        <p:spPr bwMode="auto">
          <a:xfrm rot="5413914" flipV="1">
            <a:off x="2436682" y="3740825"/>
            <a:ext cx="533400" cy="381000"/>
          </a:xfrm>
          <a:prstGeom prst="rightArrow">
            <a:avLst>
              <a:gd name="adj1" fmla="val 50000"/>
              <a:gd name="adj2" fmla="val 53751"/>
            </a:avLst>
          </a:prstGeom>
          <a:solidFill>
            <a:srgbClr val="33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a:p>
        </p:txBody>
      </p:sp>
      <p:sp>
        <p:nvSpPr>
          <p:cNvPr id="61" name="AutoShape 75">
            <a:extLst>
              <a:ext uri="{FF2B5EF4-FFF2-40B4-BE49-F238E27FC236}">
                <a16:creationId xmlns:a16="http://schemas.microsoft.com/office/drawing/2014/main" id="{CEE06E57-886D-46C5-9005-F73C4153F4AD}"/>
              </a:ext>
            </a:extLst>
          </p:cNvPr>
          <p:cNvSpPr>
            <a:spLocks noChangeArrowheads="1"/>
          </p:cNvSpPr>
          <p:nvPr/>
        </p:nvSpPr>
        <p:spPr bwMode="auto">
          <a:xfrm rot="13914" flipV="1">
            <a:off x="5376251" y="5045977"/>
            <a:ext cx="533400" cy="381000"/>
          </a:xfrm>
          <a:prstGeom prst="rightArrow">
            <a:avLst>
              <a:gd name="adj1" fmla="val 50000"/>
              <a:gd name="adj2" fmla="val 53751"/>
            </a:avLst>
          </a:prstGeom>
          <a:solidFill>
            <a:srgbClr val="33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a:p>
        </p:txBody>
      </p:sp>
      <p:sp>
        <p:nvSpPr>
          <p:cNvPr id="78" name="AutoShape 77">
            <a:extLst>
              <a:ext uri="{FF2B5EF4-FFF2-40B4-BE49-F238E27FC236}">
                <a16:creationId xmlns:a16="http://schemas.microsoft.com/office/drawing/2014/main" id="{3C58E70E-932B-4286-9954-C6B373C6E32B}"/>
              </a:ext>
            </a:extLst>
          </p:cNvPr>
          <p:cNvSpPr>
            <a:spLocks noChangeArrowheads="1"/>
          </p:cNvSpPr>
          <p:nvPr/>
        </p:nvSpPr>
        <p:spPr bwMode="auto">
          <a:xfrm rot="16186086">
            <a:off x="8298808" y="3687219"/>
            <a:ext cx="533400" cy="381000"/>
          </a:xfrm>
          <a:prstGeom prst="rightArrow">
            <a:avLst>
              <a:gd name="adj1" fmla="val 50000"/>
              <a:gd name="adj2" fmla="val 53751"/>
            </a:avLst>
          </a:prstGeom>
          <a:solidFill>
            <a:srgbClr val="33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a:p>
        </p:txBody>
      </p:sp>
      <mc:AlternateContent xmlns:mc="http://schemas.openxmlformats.org/markup-compatibility/2006">
        <mc:Choice xmlns:a14="http://schemas.microsoft.com/office/drawing/2010/main" Requires="a14">
          <p:sp>
            <p:nvSpPr>
              <p:cNvPr id="80" name="TextBox 79">
                <a:extLst>
                  <a:ext uri="{FF2B5EF4-FFF2-40B4-BE49-F238E27FC236}">
                    <a16:creationId xmlns:a16="http://schemas.microsoft.com/office/drawing/2014/main" id="{FCAD0D67-B96E-4CDF-9CBE-A2DE1A77F7F6}"/>
                  </a:ext>
                </a:extLst>
              </p:cNvPr>
              <p:cNvSpPr txBox="1"/>
              <p:nvPr/>
            </p:nvSpPr>
            <p:spPr>
              <a:xfrm>
                <a:off x="3678860" y="4243638"/>
                <a:ext cx="1731826" cy="736997"/>
              </a:xfrm>
              <a:prstGeom prst="rect">
                <a:avLst/>
              </a:prstGeom>
              <a:noFill/>
            </p:spPr>
            <p:txBody>
              <a:bodyPr wrap="square" rtlCol="0">
                <a:spAutoFit/>
              </a:bodyPr>
              <a:lstStyle/>
              <a:p>
                <a:pPr algn="ctr"/>
                <a:r>
                  <a:rPr lang="en-US" sz="2000" dirty="0"/>
                  <a:t>Residual graph </a:t>
                </a:r>
                <a14:m>
                  <m:oMath xmlns:m="http://schemas.openxmlformats.org/officeDocument/2006/math">
                    <m:sSub>
                      <m:sSubPr>
                        <m:ctrlPr>
                          <a:rPr lang="en-US" sz="2000" b="1" i="1" smtClean="0">
                            <a:solidFill>
                              <a:srgbClr val="0066CC"/>
                            </a:solidFill>
                            <a:latin typeface="Cambria Math" panose="02040503050406030204" pitchFamily="18" charset="0"/>
                          </a:rPr>
                        </m:ctrlPr>
                      </m:sSubPr>
                      <m:e>
                        <m:r>
                          <a:rPr lang="en-US" sz="2000" b="1" i="1" smtClean="0">
                            <a:solidFill>
                              <a:srgbClr val="0066CC"/>
                            </a:solidFill>
                            <a:latin typeface="Cambria Math" panose="02040503050406030204" pitchFamily="18" charset="0"/>
                          </a:rPr>
                          <m:t>𝑮</m:t>
                        </m:r>
                      </m:e>
                      <m:sub>
                        <m:r>
                          <a:rPr lang="en-US" sz="2000" b="1" i="1" smtClean="0">
                            <a:solidFill>
                              <a:srgbClr val="0066CC"/>
                            </a:solidFill>
                            <a:latin typeface="Cambria Math" panose="02040503050406030204" pitchFamily="18" charset="0"/>
                          </a:rPr>
                          <m:t>𝒇</m:t>
                        </m:r>
                      </m:sub>
                    </m:sSub>
                  </m:oMath>
                </a14:m>
                <a:r>
                  <a:rPr lang="en-US" sz="2000" dirty="0"/>
                  <a:t> </a:t>
                </a:r>
              </a:p>
            </p:txBody>
          </p:sp>
        </mc:Choice>
        <mc:Fallback>
          <p:sp>
            <p:nvSpPr>
              <p:cNvPr id="80" name="TextBox 79">
                <a:extLst>
                  <a:ext uri="{FF2B5EF4-FFF2-40B4-BE49-F238E27FC236}">
                    <a16:creationId xmlns:a16="http://schemas.microsoft.com/office/drawing/2014/main" id="{FCAD0D67-B96E-4CDF-9CBE-A2DE1A77F7F6}"/>
                  </a:ext>
                </a:extLst>
              </p:cNvPr>
              <p:cNvSpPr txBox="1">
                <a:spLocks noRot="1" noChangeAspect="1" noMove="1" noResize="1" noEditPoints="1" noAdjustHandles="1" noChangeArrowheads="1" noChangeShapeType="1" noTextEdit="1"/>
              </p:cNvSpPr>
              <p:nvPr/>
            </p:nvSpPr>
            <p:spPr>
              <a:xfrm>
                <a:off x="3678860" y="4243638"/>
                <a:ext cx="1731826" cy="736997"/>
              </a:xfrm>
              <a:prstGeom prst="rect">
                <a:avLst/>
              </a:prstGeom>
              <a:blipFill>
                <a:blip r:embed="rId2"/>
                <a:stretch>
                  <a:fillRect l="-2807" t="-4132" r="-5614" b="-66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1" name="TextBox 80">
                <a:extLst>
                  <a:ext uri="{FF2B5EF4-FFF2-40B4-BE49-F238E27FC236}">
                    <a16:creationId xmlns:a16="http://schemas.microsoft.com/office/drawing/2014/main" id="{EA9686BF-EAB1-42CB-8551-3822748C580B}"/>
                  </a:ext>
                </a:extLst>
              </p:cNvPr>
              <p:cNvSpPr txBox="1"/>
              <p:nvPr/>
            </p:nvSpPr>
            <p:spPr>
              <a:xfrm>
                <a:off x="9594847" y="4348559"/>
                <a:ext cx="1731826" cy="429220"/>
              </a:xfrm>
              <a:prstGeom prst="rect">
                <a:avLst/>
              </a:prstGeom>
              <a:noFill/>
            </p:spPr>
            <p:txBody>
              <a:bodyPr wrap="square" rtlCol="0">
                <a:spAutoFit/>
              </a:bodyPr>
              <a:lstStyle/>
              <a:p>
                <a:pPr algn="ctr"/>
                <a:r>
                  <a:rPr lang="en-US" sz="2000" dirty="0"/>
                  <a:t>Path in </a:t>
                </a:r>
                <a14:m>
                  <m:oMath xmlns:m="http://schemas.openxmlformats.org/officeDocument/2006/math">
                    <m:sSub>
                      <m:sSubPr>
                        <m:ctrlPr>
                          <a:rPr lang="en-US" sz="2000" b="1" i="1" smtClean="0">
                            <a:solidFill>
                              <a:srgbClr val="0066CC"/>
                            </a:solidFill>
                            <a:latin typeface="Cambria Math" panose="02040503050406030204" pitchFamily="18" charset="0"/>
                          </a:rPr>
                        </m:ctrlPr>
                      </m:sSubPr>
                      <m:e>
                        <m:r>
                          <a:rPr lang="en-US" sz="2000" b="1" i="1" smtClean="0">
                            <a:solidFill>
                              <a:srgbClr val="0066CC"/>
                            </a:solidFill>
                            <a:latin typeface="Cambria Math" panose="02040503050406030204" pitchFamily="18" charset="0"/>
                          </a:rPr>
                          <m:t>𝑮</m:t>
                        </m:r>
                      </m:e>
                      <m:sub>
                        <m:r>
                          <a:rPr lang="en-US" sz="2000" b="1" i="1" smtClean="0">
                            <a:solidFill>
                              <a:srgbClr val="0066CC"/>
                            </a:solidFill>
                            <a:latin typeface="Cambria Math" panose="02040503050406030204" pitchFamily="18" charset="0"/>
                          </a:rPr>
                          <m:t>𝒇</m:t>
                        </m:r>
                      </m:sub>
                    </m:sSub>
                  </m:oMath>
                </a14:m>
                <a:r>
                  <a:rPr lang="en-US" sz="2000" dirty="0"/>
                  <a:t> </a:t>
                </a:r>
              </a:p>
            </p:txBody>
          </p:sp>
        </mc:Choice>
        <mc:Fallback>
          <p:sp>
            <p:nvSpPr>
              <p:cNvPr id="81" name="TextBox 80">
                <a:extLst>
                  <a:ext uri="{FF2B5EF4-FFF2-40B4-BE49-F238E27FC236}">
                    <a16:creationId xmlns:a16="http://schemas.microsoft.com/office/drawing/2014/main" id="{EA9686BF-EAB1-42CB-8551-3822748C580B}"/>
                  </a:ext>
                </a:extLst>
              </p:cNvPr>
              <p:cNvSpPr txBox="1">
                <a:spLocks noRot="1" noChangeAspect="1" noMove="1" noResize="1" noEditPoints="1" noAdjustHandles="1" noChangeArrowheads="1" noChangeShapeType="1" noTextEdit="1"/>
              </p:cNvSpPr>
              <p:nvPr/>
            </p:nvSpPr>
            <p:spPr>
              <a:xfrm>
                <a:off x="9594847" y="4348559"/>
                <a:ext cx="1731826" cy="429220"/>
              </a:xfrm>
              <a:prstGeom prst="rect">
                <a:avLst/>
              </a:prstGeom>
              <a:blipFill>
                <a:blip r:embed="rId3"/>
                <a:stretch>
                  <a:fillRect t="-5634" b="-18310"/>
                </a:stretch>
              </a:blipFill>
            </p:spPr>
            <p:txBody>
              <a:bodyPr/>
              <a:lstStyle/>
              <a:p>
                <a:r>
                  <a:rPr lang="en-US">
                    <a:noFill/>
                  </a:rPr>
                  <a:t> </a:t>
                </a:r>
              </a:p>
            </p:txBody>
          </p:sp>
        </mc:Fallback>
      </mc:AlternateContent>
      <p:grpSp>
        <p:nvGrpSpPr>
          <p:cNvPr id="83" name="Group 82">
            <a:extLst>
              <a:ext uri="{FF2B5EF4-FFF2-40B4-BE49-F238E27FC236}">
                <a16:creationId xmlns:a16="http://schemas.microsoft.com/office/drawing/2014/main" id="{88F27292-E4E7-44FC-8AF2-042181B6A9A5}"/>
              </a:ext>
            </a:extLst>
          </p:cNvPr>
          <p:cNvGrpSpPr/>
          <p:nvPr/>
        </p:nvGrpSpPr>
        <p:grpSpPr>
          <a:xfrm>
            <a:off x="6759823" y="1573392"/>
            <a:ext cx="4945562" cy="1852090"/>
            <a:chOff x="6759823" y="1221054"/>
            <a:chExt cx="4945562" cy="1852090"/>
          </a:xfrm>
        </p:grpSpPr>
        <p:sp>
          <p:nvSpPr>
            <p:cNvPr id="77" name="Freeform: Shape 76">
              <a:extLst>
                <a:ext uri="{FF2B5EF4-FFF2-40B4-BE49-F238E27FC236}">
                  <a16:creationId xmlns:a16="http://schemas.microsoft.com/office/drawing/2014/main" id="{96DF6995-BFA7-40A9-89FF-19A382C67882}"/>
                </a:ext>
              </a:extLst>
            </p:cNvPr>
            <p:cNvSpPr/>
            <p:nvPr/>
          </p:nvSpPr>
          <p:spPr bwMode="auto">
            <a:xfrm>
              <a:off x="7055465" y="1488587"/>
              <a:ext cx="2990850" cy="1454150"/>
            </a:xfrm>
            <a:custGeom>
              <a:avLst/>
              <a:gdLst>
                <a:gd name="connsiteX0" fmla="*/ 0 w 2990850"/>
                <a:gd name="connsiteY0" fmla="*/ 765175 h 1454150"/>
                <a:gd name="connsiteX1" fmla="*/ 1520825 w 2990850"/>
                <a:gd name="connsiteY1" fmla="*/ 1454150 h 1454150"/>
                <a:gd name="connsiteX2" fmla="*/ 1492250 w 2990850"/>
                <a:gd name="connsiteY2" fmla="*/ 0 h 1454150"/>
                <a:gd name="connsiteX3" fmla="*/ 2990850 w 2990850"/>
                <a:gd name="connsiteY3" fmla="*/ 555625 h 1454150"/>
              </a:gdLst>
              <a:ahLst/>
              <a:cxnLst>
                <a:cxn ang="0">
                  <a:pos x="connsiteX0" y="connsiteY0"/>
                </a:cxn>
                <a:cxn ang="0">
                  <a:pos x="connsiteX1" y="connsiteY1"/>
                </a:cxn>
                <a:cxn ang="0">
                  <a:pos x="connsiteX2" y="connsiteY2"/>
                </a:cxn>
                <a:cxn ang="0">
                  <a:pos x="connsiteX3" y="connsiteY3"/>
                </a:cxn>
              </a:cxnLst>
              <a:rect l="l" t="t" r="r" b="b"/>
              <a:pathLst>
                <a:path w="2990850" h="1454150">
                  <a:moveTo>
                    <a:pt x="0" y="765175"/>
                  </a:moveTo>
                  <a:lnTo>
                    <a:pt x="1520825" y="1454150"/>
                  </a:lnTo>
                  <a:lnTo>
                    <a:pt x="1492250" y="0"/>
                  </a:lnTo>
                  <a:lnTo>
                    <a:pt x="2990850" y="555625"/>
                  </a:lnTo>
                </a:path>
              </a:pathLst>
            </a:custGeom>
            <a:noFill/>
            <a:ln w="127000"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grpSp>
          <p:nvGrpSpPr>
            <p:cNvPr id="62" name="Group 61">
              <a:extLst>
                <a:ext uri="{FF2B5EF4-FFF2-40B4-BE49-F238E27FC236}">
                  <a16:creationId xmlns:a16="http://schemas.microsoft.com/office/drawing/2014/main" id="{C86B14D5-2DA6-4C52-AFFB-00DE648CB3FC}"/>
                </a:ext>
              </a:extLst>
            </p:cNvPr>
            <p:cNvGrpSpPr/>
            <p:nvPr/>
          </p:nvGrpSpPr>
          <p:grpSpPr>
            <a:xfrm>
              <a:off x="6759823" y="1240760"/>
              <a:ext cx="3443721" cy="1832384"/>
              <a:chOff x="7250772" y="3899531"/>
              <a:chExt cx="3443721" cy="1832384"/>
            </a:xfrm>
          </p:grpSpPr>
          <p:sp>
            <p:nvSpPr>
              <p:cNvPr id="63" name="Oval 4">
                <a:extLst>
                  <a:ext uri="{FF2B5EF4-FFF2-40B4-BE49-F238E27FC236}">
                    <a16:creationId xmlns:a16="http://schemas.microsoft.com/office/drawing/2014/main" id="{179121E6-903C-4A88-8991-78AF1A28CD72}"/>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64" name="Oval 5">
                <a:extLst>
                  <a:ext uri="{FF2B5EF4-FFF2-40B4-BE49-F238E27FC236}">
                    <a16:creationId xmlns:a16="http://schemas.microsoft.com/office/drawing/2014/main" id="{9C93FC26-E6C7-4528-BE6C-F400D7904CA7}"/>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65" name="Oval 6">
                <a:extLst>
                  <a:ext uri="{FF2B5EF4-FFF2-40B4-BE49-F238E27FC236}">
                    <a16:creationId xmlns:a16="http://schemas.microsoft.com/office/drawing/2014/main" id="{28508BAB-0104-4B56-AB9D-D19B6A453CE7}"/>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66" name="AutoShape 7">
                <a:extLst>
                  <a:ext uri="{FF2B5EF4-FFF2-40B4-BE49-F238E27FC236}">
                    <a16:creationId xmlns:a16="http://schemas.microsoft.com/office/drawing/2014/main" id="{75863434-09E6-4696-90A0-2C034692DDA2}"/>
                  </a:ext>
                </a:extLst>
              </p:cNvPr>
              <p:cNvCxnSpPr>
                <a:cxnSpLocks noChangeShapeType="1"/>
                <a:stCxn id="63" idx="7"/>
                <a:endCxn id="64" idx="3"/>
              </p:cNvCxnSpPr>
              <p:nvPr/>
            </p:nvCxnSpPr>
            <p:spPr bwMode="auto">
              <a:xfrm flipV="1">
                <a:off x="7562968" y="4211727"/>
                <a:ext cx="1322267" cy="48107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7" name="AutoShape 8">
                <a:extLst>
                  <a:ext uri="{FF2B5EF4-FFF2-40B4-BE49-F238E27FC236}">
                    <a16:creationId xmlns:a16="http://schemas.microsoft.com/office/drawing/2014/main" id="{6E3E940F-45E1-4722-ACD0-2AA03F92A0A9}"/>
                  </a:ext>
                </a:extLst>
              </p:cNvPr>
              <p:cNvCxnSpPr>
                <a:cxnSpLocks noChangeShapeType="1"/>
                <a:stCxn id="63" idx="5"/>
                <a:endCxn id="65" idx="2"/>
              </p:cNvCxnSpPr>
              <p:nvPr/>
            </p:nvCxnSpPr>
            <p:spPr bwMode="auto">
              <a:xfrm>
                <a:off x="7562968" y="4951429"/>
                <a:ext cx="1286997" cy="597606"/>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8" name="AutoShape 9">
                <a:extLst>
                  <a:ext uri="{FF2B5EF4-FFF2-40B4-BE49-F238E27FC236}">
                    <a16:creationId xmlns:a16="http://schemas.microsoft.com/office/drawing/2014/main" id="{35F2F31A-A035-4BE5-8CAA-35B1BD67E168}"/>
                  </a:ext>
                </a:extLst>
              </p:cNvPr>
              <p:cNvCxnSpPr>
                <a:cxnSpLocks noChangeShapeType="1"/>
                <a:stCxn id="65" idx="6"/>
                <a:endCxn id="70" idx="3"/>
              </p:cNvCxnSpPr>
              <p:nvPr/>
            </p:nvCxnSpPr>
            <p:spPr bwMode="auto">
              <a:xfrm flipV="1">
                <a:off x="9215725" y="4921203"/>
                <a:ext cx="1166572" cy="627832"/>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9" name="AutoShape 10">
                <a:extLst>
                  <a:ext uri="{FF2B5EF4-FFF2-40B4-BE49-F238E27FC236}">
                    <a16:creationId xmlns:a16="http://schemas.microsoft.com/office/drawing/2014/main" id="{6294F58E-41EE-4CDE-A9AD-51152C9FA883}"/>
                  </a:ext>
                </a:extLst>
              </p:cNvPr>
              <p:cNvCxnSpPr>
                <a:cxnSpLocks noChangeShapeType="1"/>
                <a:stCxn id="64" idx="4"/>
                <a:endCxn id="65" idx="0"/>
              </p:cNvCxnSpPr>
              <p:nvPr/>
            </p:nvCxnSpPr>
            <p:spPr bwMode="auto">
              <a:xfrm>
                <a:off x="9013738" y="4265291"/>
                <a:ext cx="19107" cy="1100864"/>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 name="Oval 11">
                <a:extLst>
                  <a:ext uri="{FF2B5EF4-FFF2-40B4-BE49-F238E27FC236}">
                    <a16:creationId xmlns:a16="http://schemas.microsoft.com/office/drawing/2014/main" id="{C6A51CA8-5B77-4285-A53D-D2DF42E4E249}"/>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71" name="AutoShape 12">
                <a:extLst>
                  <a:ext uri="{FF2B5EF4-FFF2-40B4-BE49-F238E27FC236}">
                    <a16:creationId xmlns:a16="http://schemas.microsoft.com/office/drawing/2014/main" id="{2CB66767-19E0-4A02-BE92-44276FC54D4D}"/>
                  </a:ext>
                </a:extLst>
              </p:cNvPr>
              <p:cNvCxnSpPr>
                <a:cxnSpLocks noChangeShapeType="1"/>
                <a:stCxn id="64" idx="5"/>
                <a:endCxn id="70" idx="1"/>
              </p:cNvCxnSpPr>
              <p:nvPr/>
            </p:nvCxnSpPr>
            <p:spPr bwMode="auto">
              <a:xfrm>
                <a:off x="9142241" y="4211727"/>
                <a:ext cx="1240056" cy="450844"/>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2" name="Text Box 13">
                <a:extLst>
                  <a:ext uri="{FF2B5EF4-FFF2-40B4-BE49-F238E27FC236}">
                    <a16:creationId xmlns:a16="http://schemas.microsoft.com/office/drawing/2014/main" id="{B356B81D-A9CB-494C-9BF5-18577E173A7F}"/>
                  </a:ext>
                </a:extLst>
              </p:cNvPr>
              <p:cNvSpPr txBox="1">
                <a:spLocks noChangeArrowheads="1"/>
              </p:cNvSpPr>
              <p:nvPr/>
            </p:nvSpPr>
            <p:spPr bwMode="auto">
              <a:xfrm>
                <a:off x="7688105" y="4294235"/>
                <a:ext cx="8079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73" name="Text Box 15">
                <a:extLst>
                  <a:ext uri="{FF2B5EF4-FFF2-40B4-BE49-F238E27FC236}">
                    <a16:creationId xmlns:a16="http://schemas.microsoft.com/office/drawing/2014/main" id="{52D97C2D-91B1-4A2B-9C43-A3239E60D9DD}"/>
                  </a:ext>
                </a:extLst>
              </p:cNvPr>
              <p:cNvSpPr txBox="1">
                <a:spLocks noChangeArrowheads="1"/>
              </p:cNvSpPr>
              <p:nvPr/>
            </p:nvSpPr>
            <p:spPr bwMode="auto">
              <a:xfrm>
                <a:off x="9452474" y="4251962"/>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4" name="Text Box 16">
                <a:extLst>
                  <a:ext uri="{FF2B5EF4-FFF2-40B4-BE49-F238E27FC236}">
                    <a16:creationId xmlns:a16="http://schemas.microsoft.com/office/drawing/2014/main" id="{B97F8230-A3EE-4871-B8A9-4B9B31E461F0}"/>
                  </a:ext>
                </a:extLst>
              </p:cNvPr>
              <p:cNvSpPr txBox="1">
                <a:spLocks noChangeArrowheads="1"/>
              </p:cNvSpPr>
              <p:nvPr/>
            </p:nvSpPr>
            <p:spPr bwMode="auto">
              <a:xfrm>
                <a:off x="7685599" y="5050177"/>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5" name="Text Box 17">
                <a:extLst>
                  <a:ext uri="{FF2B5EF4-FFF2-40B4-BE49-F238E27FC236}">
                    <a16:creationId xmlns:a16="http://schemas.microsoft.com/office/drawing/2014/main" id="{1FB9A3A6-4E0E-48CA-982E-2A3DBA1DE380}"/>
                  </a:ext>
                </a:extLst>
              </p:cNvPr>
              <p:cNvSpPr txBox="1">
                <a:spLocks noChangeArrowheads="1"/>
              </p:cNvSpPr>
              <p:nvPr/>
            </p:nvSpPr>
            <p:spPr bwMode="auto">
              <a:xfrm>
                <a:off x="9606390" y="5035064"/>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76" name="Text Box 18">
                <a:extLst>
                  <a:ext uri="{FF2B5EF4-FFF2-40B4-BE49-F238E27FC236}">
                    <a16:creationId xmlns:a16="http://schemas.microsoft.com/office/drawing/2014/main" id="{69861F2A-383D-46E7-A5AE-A37D0F03F534}"/>
                  </a:ext>
                </a:extLst>
              </p:cNvPr>
              <p:cNvSpPr txBox="1">
                <a:spLocks noChangeArrowheads="1"/>
              </p:cNvSpPr>
              <p:nvPr/>
            </p:nvSpPr>
            <p:spPr bwMode="auto">
              <a:xfrm>
                <a:off x="8652692" y="4619376"/>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30</a:t>
                </a:r>
              </a:p>
            </p:txBody>
          </p:sp>
        </p:grpSp>
        <p:sp>
          <p:nvSpPr>
            <p:cNvPr id="82" name="TextBox 81">
              <a:extLst>
                <a:ext uri="{FF2B5EF4-FFF2-40B4-BE49-F238E27FC236}">
                  <a16:creationId xmlns:a16="http://schemas.microsoft.com/office/drawing/2014/main" id="{25EDFD9B-F8D8-4A41-8485-C3A86A716FCC}"/>
                </a:ext>
              </a:extLst>
            </p:cNvPr>
            <p:cNvSpPr txBox="1"/>
            <p:nvPr/>
          </p:nvSpPr>
          <p:spPr>
            <a:xfrm>
              <a:off x="9973559" y="1221054"/>
              <a:ext cx="1731826" cy="707886"/>
            </a:xfrm>
            <a:prstGeom prst="rect">
              <a:avLst/>
            </a:prstGeom>
            <a:noFill/>
          </p:spPr>
          <p:txBody>
            <a:bodyPr wrap="square" rtlCol="0">
              <a:spAutoFit/>
            </a:bodyPr>
            <a:lstStyle/>
            <a:p>
              <a:pPr algn="ctr"/>
              <a:r>
                <a:rPr lang="en-US" sz="2000" dirty="0"/>
                <a:t>Augment flow along path </a:t>
              </a:r>
            </a:p>
          </p:txBody>
        </p:sp>
      </p:grpSp>
    </p:spTree>
    <p:extLst>
      <p:ext uri="{BB962C8B-B14F-4D97-AF65-F5344CB8AC3E}">
        <p14:creationId xmlns:p14="http://schemas.microsoft.com/office/powerpoint/2010/main" val="320405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61" grpId="0" animBg="1"/>
      <p:bldP spid="78" grpId="0" animBg="1"/>
      <p:bldP spid="80"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C86B14D5-2DA6-4C52-AFFB-00DE648CB3FC}"/>
              </a:ext>
            </a:extLst>
          </p:cNvPr>
          <p:cNvGrpSpPr/>
          <p:nvPr/>
        </p:nvGrpSpPr>
        <p:grpSpPr>
          <a:xfrm>
            <a:off x="941832" y="1545588"/>
            <a:ext cx="3443721" cy="1832384"/>
            <a:chOff x="7250772" y="3899531"/>
            <a:chExt cx="3443721" cy="1832384"/>
          </a:xfrm>
        </p:grpSpPr>
        <p:sp>
          <p:nvSpPr>
            <p:cNvPr id="63" name="Oval 4">
              <a:extLst>
                <a:ext uri="{FF2B5EF4-FFF2-40B4-BE49-F238E27FC236}">
                  <a16:creationId xmlns:a16="http://schemas.microsoft.com/office/drawing/2014/main" id="{179121E6-903C-4A88-8991-78AF1A28CD72}"/>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64" name="Oval 5">
              <a:extLst>
                <a:ext uri="{FF2B5EF4-FFF2-40B4-BE49-F238E27FC236}">
                  <a16:creationId xmlns:a16="http://schemas.microsoft.com/office/drawing/2014/main" id="{9C93FC26-E6C7-4528-BE6C-F400D7904CA7}"/>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65" name="Oval 6">
              <a:extLst>
                <a:ext uri="{FF2B5EF4-FFF2-40B4-BE49-F238E27FC236}">
                  <a16:creationId xmlns:a16="http://schemas.microsoft.com/office/drawing/2014/main" id="{28508BAB-0104-4B56-AB9D-D19B6A453CE7}"/>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66" name="AutoShape 7">
              <a:extLst>
                <a:ext uri="{FF2B5EF4-FFF2-40B4-BE49-F238E27FC236}">
                  <a16:creationId xmlns:a16="http://schemas.microsoft.com/office/drawing/2014/main" id="{75863434-09E6-4696-90A0-2C034692DDA2}"/>
                </a:ext>
              </a:extLst>
            </p:cNvPr>
            <p:cNvCxnSpPr>
              <a:cxnSpLocks noChangeShapeType="1"/>
              <a:stCxn id="63" idx="7"/>
              <a:endCxn id="64" idx="3"/>
            </p:cNvCxnSpPr>
            <p:nvPr/>
          </p:nvCxnSpPr>
          <p:spPr bwMode="auto">
            <a:xfrm flipV="1">
              <a:off x="7562968" y="4211727"/>
              <a:ext cx="1322267" cy="48107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7" name="AutoShape 8">
              <a:extLst>
                <a:ext uri="{FF2B5EF4-FFF2-40B4-BE49-F238E27FC236}">
                  <a16:creationId xmlns:a16="http://schemas.microsoft.com/office/drawing/2014/main" id="{6E3E940F-45E1-4722-ACD0-2AA03F92A0A9}"/>
                </a:ext>
              </a:extLst>
            </p:cNvPr>
            <p:cNvCxnSpPr>
              <a:cxnSpLocks noChangeShapeType="1"/>
              <a:stCxn id="63" idx="5"/>
              <a:endCxn id="65" idx="2"/>
            </p:cNvCxnSpPr>
            <p:nvPr/>
          </p:nvCxnSpPr>
          <p:spPr bwMode="auto">
            <a:xfrm>
              <a:off x="7562968" y="4951429"/>
              <a:ext cx="1286997" cy="597606"/>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8" name="AutoShape 9">
              <a:extLst>
                <a:ext uri="{FF2B5EF4-FFF2-40B4-BE49-F238E27FC236}">
                  <a16:creationId xmlns:a16="http://schemas.microsoft.com/office/drawing/2014/main" id="{35F2F31A-A035-4BE5-8CAA-35B1BD67E168}"/>
                </a:ext>
              </a:extLst>
            </p:cNvPr>
            <p:cNvCxnSpPr>
              <a:cxnSpLocks noChangeShapeType="1"/>
              <a:stCxn id="65" idx="6"/>
              <a:endCxn id="70" idx="3"/>
            </p:cNvCxnSpPr>
            <p:nvPr/>
          </p:nvCxnSpPr>
          <p:spPr bwMode="auto">
            <a:xfrm flipV="1">
              <a:off x="9215725" y="4921203"/>
              <a:ext cx="1166572" cy="627832"/>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9" name="AutoShape 10">
              <a:extLst>
                <a:ext uri="{FF2B5EF4-FFF2-40B4-BE49-F238E27FC236}">
                  <a16:creationId xmlns:a16="http://schemas.microsoft.com/office/drawing/2014/main" id="{6294F58E-41EE-4CDE-A9AD-51152C9FA883}"/>
                </a:ext>
              </a:extLst>
            </p:cNvPr>
            <p:cNvCxnSpPr>
              <a:cxnSpLocks noChangeShapeType="1"/>
              <a:stCxn id="64" idx="4"/>
              <a:endCxn id="65" idx="0"/>
            </p:cNvCxnSpPr>
            <p:nvPr/>
          </p:nvCxnSpPr>
          <p:spPr bwMode="auto">
            <a:xfrm>
              <a:off x="9013738" y="4265291"/>
              <a:ext cx="19107" cy="1100864"/>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 name="Oval 11">
              <a:extLst>
                <a:ext uri="{FF2B5EF4-FFF2-40B4-BE49-F238E27FC236}">
                  <a16:creationId xmlns:a16="http://schemas.microsoft.com/office/drawing/2014/main" id="{C6A51CA8-5B77-4285-A53D-D2DF42E4E249}"/>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71" name="AutoShape 12">
              <a:extLst>
                <a:ext uri="{FF2B5EF4-FFF2-40B4-BE49-F238E27FC236}">
                  <a16:creationId xmlns:a16="http://schemas.microsoft.com/office/drawing/2014/main" id="{2CB66767-19E0-4A02-BE92-44276FC54D4D}"/>
                </a:ext>
              </a:extLst>
            </p:cNvPr>
            <p:cNvCxnSpPr>
              <a:cxnSpLocks noChangeShapeType="1"/>
              <a:stCxn id="64" idx="5"/>
              <a:endCxn id="70" idx="1"/>
            </p:cNvCxnSpPr>
            <p:nvPr/>
          </p:nvCxnSpPr>
          <p:spPr bwMode="auto">
            <a:xfrm>
              <a:off x="9142241" y="4211727"/>
              <a:ext cx="1240056" cy="450844"/>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2" name="Text Box 13">
              <a:extLst>
                <a:ext uri="{FF2B5EF4-FFF2-40B4-BE49-F238E27FC236}">
                  <a16:creationId xmlns:a16="http://schemas.microsoft.com/office/drawing/2014/main" id="{B356B81D-A9CB-494C-9BF5-18577E173A7F}"/>
                </a:ext>
              </a:extLst>
            </p:cNvPr>
            <p:cNvSpPr txBox="1">
              <a:spLocks noChangeArrowheads="1"/>
            </p:cNvSpPr>
            <p:nvPr/>
          </p:nvSpPr>
          <p:spPr bwMode="auto">
            <a:xfrm>
              <a:off x="7688105" y="4294235"/>
              <a:ext cx="8079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73" name="Text Box 15">
              <a:extLst>
                <a:ext uri="{FF2B5EF4-FFF2-40B4-BE49-F238E27FC236}">
                  <a16:creationId xmlns:a16="http://schemas.microsoft.com/office/drawing/2014/main" id="{52D97C2D-91B1-4A2B-9C43-A3239E60D9DD}"/>
                </a:ext>
              </a:extLst>
            </p:cNvPr>
            <p:cNvSpPr txBox="1">
              <a:spLocks noChangeArrowheads="1"/>
            </p:cNvSpPr>
            <p:nvPr/>
          </p:nvSpPr>
          <p:spPr bwMode="auto">
            <a:xfrm>
              <a:off x="9452474" y="4251962"/>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4" name="Text Box 16">
              <a:extLst>
                <a:ext uri="{FF2B5EF4-FFF2-40B4-BE49-F238E27FC236}">
                  <a16:creationId xmlns:a16="http://schemas.microsoft.com/office/drawing/2014/main" id="{B97F8230-A3EE-4871-B8A9-4B9B31E461F0}"/>
                </a:ext>
              </a:extLst>
            </p:cNvPr>
            <p:cNvSpPr txBox="1">
              <a:spLocks noChangeArrowheads="1"/>
            </p:cNvSpPr>
            <p:nvPr/>
          </p:nvSpPr>
          <p:spPr bwMode="auto">
            <a:xfrm>
              <a:off x="7685599" y="5050177"/>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5" name="Text Box 17">
              <a:extLst>
                <a:ext uri="{FF2B5EF4-FFF2-40B4-BE49-F238E27FC236}">
                  <a16:creationId xmlns:a16="http://schemas.microsoft.com/office/drawing/2014/main" id="{1FB9A3A6-4E0E-48CA-982E-2A3DBA1DE380}"/>
                </a:ext>
              </a:extLst>
            </p:cNvPr>
            <p:cNvSpPr txBox="1">
              <a:spLocks noChangeArrowheads="1"/>
            </p:cNvSpPr>
            <p:nvPr/>
          </p:nvSpPr>
          <p:spPr bwMode="auto">
            <a:xfrm>
              <a:off x="9606390" y="5035064"/>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76" name="Text Box 18">
              <a:extLst>
                <a:ext uri="{FF2B5EF4-FFF2-40B4-BE49-F238E27FC236}">
                  <a16:creationId xmlns:a16="http://schemas.microsoft.com/office/drawing/2014/main" id="{69861F2A-383D-46E7-A5AE-A37D0F03F534}"/>
                </a:ext>
              </a:extLst>
            </p:cNvPr>
            <p:cNvSpPr txBox="1">
              <a:spLocks noChangeArrowheads="1"/>
            </p:cNvSpPr>
            <p:nvPr/>
          </p:nvSpPr>
          <p:spPr bwMode="auto">
            <a:xfrm>
              <a:off x="8652692" y="4619376"/>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30</a:t>
              </a:r>
            </a:p>
          </p:txBody>
        </p:sp>
      </p:grpSp>
      <p:sp>
        <p:nvSpPr>
          <p:cNvPr id="5" name="Title 4">
            <a:extLst>
              <a:ext uri="{FF2B5EF4-FFF2-40B4-BE49-F238E27FC236}">
                <a16:creationId xmlns:a16="http://schemas.microsoft.com/office/drawing/2014/main" id="{3074CA9F-F967-4FAB-943F-F56DF618A4F0}"/>
              </a:ext>
            </a:extLst>
          </p:cNvPr>
          <p:cNvSpPr>
            <a:spLocks noGrp="1"/>
          </p:cNvSpPr>
          <p:nvPr>
            <p:ph type="title"/>
          </p:nvPr>
        </p:nvSpPr>
        <p:spPr/>
        <p:txBody>
          <a:bodyPr>
            <a:noAutofit/>
          </a:bodyPr>
          <a:lstStyle/>
          <a:p>
            <a:r>
              <a:rPr lang="en-US" sz="3600" dirty="0"/>
              <a:t>Greed Revisited: Residual Graph &amp; Augmenting Paths</a:t>
            </a:r>
          </a:p>
        </p:txBody>
      </p:sp>
      <p:sp>
        <p:nvSpPr>
          <p:cNvPr id="4" name="Slide Number Placeholder 3">
            <a:extLst>
              <a:ext uri="{FF2B5EF4-FFF2-40B4-BE49-F238E27FC236}">
                <a16:creationId xmlns:a16="http://schemas.microsoft.com/office/drawing/2014/main" id="{AAE5148E-6D77-4AEE-8084-D22A48D4238A}"/>
              </a:ext>
            </a:extLst>
          </p:cNvPr>
          <p:cNvSpPr>
            <a:spLocks noGrp="1"/>
          </p:cNvSpPr>
          <p:nvPr>
            <p:ph type="sldNum" sz="quarter" idx="12"/>
          </p:nvPr>
        </p:nvSpPr>
        <p:spPr/>
        <p:txBody>
          <a:bodyPr/>
          <a:lstStyle/>
          <a:p>
            <a:fld id="{859767C1-1CFC-4BF3-A3D8-E4104FCBBC17}" type="slidenum">
              <a:rPr lang="en-US" smtClean="0"/>
              <a:pPr/>
              <a:t>11</a:t>
            </a:fld>
            <a:endParaRPr lang="en-US" dirty="0"/>
          </a:p>
        </p:txBody>
      </p:sp>
      <p:grpSp>
        <p:nvGrpSpPr>
          <p:cNvPr id="2" name="Group 1">
            <a:extLst>
              <a:ext uri="{FF2B5EF4-FFF2-40B4-BE49-F238E27FC236}">
                <a16:creationId xmlns:a16="http://schemas.microsoft.com/office/drawing/2014/main" id="{0401A01B-A61B-451D-8464-7AE189EC864B}"/>
              </a:ext>
            </a:extLst>
          </p:cNvPr>
          <p:cNvGrpSpPr/>
          <p:nvPr/>
        </p:nvGrpSpPr>
        <p:grpSpPr>
          <a:xfrm>
            <a:off x="985137" y="4356177"/>
            <a:ext cx="3443721" cy="1832384"/>
            <a:chOff x="7832294" y="3564459"/>
            <a:chExt cx="3443721" cy="1832384"/>
          </a:xfrm>
        </p:grpSpPr>
        <p:sp>
          <p:nvSpPr>
            <p:cNvPr id="38" name="Freeform: Shape 37">
              <a:extLst>
                <a:ext uri="{FF2B5EF4-FFF2-40B4-BE49-F238E27FC236}">
                  <a16:creationId xmlns:a16="http://schemas.microsoft.com/office/drawing/2014/main" id="{BBBFC114-A029-4D25-AAE6-345462B434B3}"/>
                </a:ext>
              </a:extLst>
            </p:cNvPr>
            <p:cNvSpPr/>
            <p:nvPr/>
          </p:nvSpPr>
          <p:spPr bwMode="auto">
            <a:xfrm>
              <a:off x="9654363" y="3955312"/>
              <a:ext cx="277428" cy="1127051"/>
            </a:xfrm>
            <a:custGeom>
              <a:avLst/>
              <a:gdLst>
                <a:gd name="connsiteX0" fmla="*/ 0 w 277428"/>
                <a:gd name="connsiteY0" fmla="*/ 0 h 1127051"/>
                <a:gd name="connsiteX1" fmla="*/ 276446 w 277428"/>
                <a:gd name="connsiteY1" fmla="*/ 414669 h 1127051"/>
                <a:gd name="connsiteX2" fmla="*/ 74428 w 277428"/>
                <a:gd name="connsiteY2" fmla="*/ 1127051 h 1127051"/>
              </a:gdLst>
              <a:ahLst/>
              <a:cxnLst>
                <a:cxn ang="0">
                  <a:pos x="connsiteX0" y="connsiteY0"/>
                </a:cxn>
                <a:cxn ang="0">
                  <a:pos x="connsiteX1" y="connsiteY1"/>
                </a:cxn>
                <a:cxn ang="0">
                  <a:pos x="connsiteX2" y="connsiteY2"/>
                </a:cxn>
              </a:cxnLst>
              <a:rect l="l" t="t" r="r" b="b"/>
              <a:pathLst>
                <a:path w="277428" h="1127051">
                  <a:moveTo>
                    <a:pt x="0" y="0"/>
                  </a:moveTo>
                  <a:cubicBezTo>
                    <a:pt x="132020" y="113413"/>
                    <a:pt x="264041" y="226827"/>
                    <a:pt x="276446" y="414669"/>
                  </a:cubicBezTo>
                  <a:cubicBezTo>
                    <a:pt x="288851" y="602511"/>
                    <a:pt x="181639" y="864781"/>
                    <a:pt x="74428" y="1127051"/>
                  </a:cubicBezTo>
                </a:path>
              </a:pathLst>
            </a:custGeom>
            <a:noFill/>
            <a:ln w="381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grpSp>
          <p:nvGrpSpPr>
            <p:cNvPr id="21" name="Group 20">
              <a:extLst>
                <a:ext uri="{FF2B5EF4-FFF2-40B4-BE49-F238E27FC236}">
                  <a16:creationId xmlns:a16="http://schemas.microsoft.com/office/drawing/2014/main" id="{22140FAD-A939-4D21-B214-A992D13E8AED}"/>
                </a:ext>
              </a:extLst>
            </p:cNvPr>
            <p:cNvGrpSpPr/>
            <p:nvPr/>
          </p:nvGrpSpPr>
          <p:grpSpPr>
            <a:xfrm>
              <a:off x="7832294" y="3564459"/>
              <a:ext cx="3443721" cy="1832384"/>
              <a:chOff x="7250772" y="3899531"/>
              <a:chExt cx="3443721" cy="1832384"/>
            </a:xfrm>
          </p:grpSpPr>
          <p:sp>
            <p:nvSpPr>
              <p:cNvPr id="22" name="Oval 4">
                <a:extLst>
                  <a:ext uri="{FF2B5EF4-FFF2-40B4-BE49-F238E27FC236}">
                    <a16:creationId xmlns:a16="http://schemas.microsoft.com/office/drawing/2014/main" id="{A376E8D2-2B5D-4021-847B-F5BB7AD4F4AF}"/>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23" name="Oval 5">
                <a:extLst>
                  <a:ext uri="{FF2B5EF4-FFF2-40B4-BE49-F238E27FC236}">
                    <a16:creationId xmlns:a16="http://schemas.microsoft.com/office/drawing/2014/main" id="{464B38FD-9053-4DDE-B531-D8A717370381}"/>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24" name="Oval 6">
                <a:extLst>
                  <a:ext uri="{FF2B5EF4-FFF2-40B4-BE49-F238E27FC236}">
                    <a16:creationId xmlns:a16="http://schemas.microsoft.com/office/drawing/2014/main" id="{372147D7-7F1D-493F-B995-CCF3E2F109E4}"/>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25" name="AutoShape 7">
                <a:extLst>
                  <a:ext uri="{FF2B5EF4-FFF2-40B4-BE49-F238E27FC236}">
                    <a16:creationId xmlns:a16="http://schemas.microsoft.com/office/drawing/2014/main" id="{060008A0-2136-46A4-A222-4DF9E75F9980}"/>
                  </a:ext>
                </a:extLst>
              </p:cNvPr>
              <p:cNvCxnSpPr>
                <a:cxnSpLocks noChangeShapeType="1"/>
                <a:stCxn id="22" idx="7"/>
                <a:endCxn id="23" idx="3"/>
              </p:cNvCxnSpPr>
              <p:nvPr/>
            </p:nvCxnSpPr>
            <p:spPr bwMode="auto">
              <a:xfrm flipV="1">
                <a:off x="7562968" y="4211727"/>
                <a:ext cx="1322267" cy="481070"/>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AutoShape 8">
                <a:extLst>
                  <a:ext uri="{FF2B5EF4-FFF2-40B4-BE49-F238E27FC236}">
                    <a16:creationId xmlns:a16="http://schemas.microsoft.com/office/drawing/2014/main" id="{6AD9FBDA-D915-4F5F-A96D-165B999DAC63}"/>
                  </a:ext>
                </a:extLst>
              </p:cNvPr>
              <p:cNvCxnSpPr>
                <a:cxnSpLocks noChangeShapeType="1"/>
                <a:stCxn id="22" idx="5"/>
                <a:endCxn id="24" idx="2"/>
              </p:cNvCxnSpPr>
              <p:nvPr/>
            </p:nvCxnSpPr>
            <p:spPr bwMode="auto">
              <a:xfrm>
                <a:off x="7562968" y="4951429"/>
                <a:ext cx="1286997" cy="597606"/>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AutoShape 9">
                <a:extLst>
                  <a:ext uri="{FF2B5EF4-FFF2-40B4-BE49-F238E27FC236}">
                    <a16:creationId xmlns:a16="http://schemas.microsoft.com/office/drawing/2014/main" id="{6FA1FCC5-DB90-4374-A42D-46D4E340B21E}"/>
                  </a:ext>
                </a:extLst>
              </p:cNvPr>
              <p:cNvCxnSpPr>
                <a:cxnSpLocks noChangeShapeType="1"/>
                <a:stCxn id="24" idx="6"/>
                <a:endCxn id="29" idx="3"/>
              </p:cNvCxnSpPr>
              <p:nvPr/>
            </p:nvCxnSpPr>
            <p:spPr bwMode="auto">
              <a:xfrm flipV="1">
                <a:off x="9215725" y="4921203"/>
                <a:ext cx="1166572" cy="627832"/>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AutoShape 10">
                <a:extLst>
                  <a:ext uri="{FF2B5EF4-FFF2-40B4-BE49-F238E27FC236}">
                    <a16:creationId xmlns:a16="http://schemas.microsoft.com/office/drawing/2014/main" id="{AD6971ED-9F05-4DC2-A83E-3E266A8F76DF}"/>
                  </a:ext>
                </a:extLst>
              </p:cNvPr>
              <p:cNvCxnSpPr>
                <a:cxnSpLocks noChangeShapeType="1"/>
                <a:stCxn id="23" idx="4"/>
                <a:endCxn id="24" idx="0"/>
              </p:cNvCxnSpPr>
              <p:nvPr/>
            </p:nvCxnSpPr>
            <p:spPr bwMode="auto">
              <a:xfrm>
                <a:off x="9013738" y="4265291"/>
                <a:ext cx="19107" cy="1100864"/>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9" name="Oval 11">
                <a:extLst>
                  <a:ext uri="{FF2B5EF4-FFF2-40B4-BE49-F238E27FC236}">
                    <a16:creationId xmlns:a16="http://schemas.microsoft.com/office/drawing/2014/main" id="{29D1A713-DE7C-42B3-A2A7-4660E4AFA94E}"/>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30" name="AutoShape 12">
                <a:extLst>
                  <a:ext uri="{FF2B5EF4-FFF2-40B4-BE49-F238E27FC236}">
                    <a16:creationId xmlns:a16="http://schemas.microsoft.com/office/drawing/2014/main" id="{271F2B6F-EA8D-43C2-A99E-5E44E10490C7}"/>
                  </a:ext>
                </a:extLst>
              </p:cNvPr>
              <p:cNvCxnSpPr>
                <a:cxnSpLocks noChangeShapeType="1"/>
                <a:stCxn id="23" idx="5"/>
                <a:endCxn id="29" idx="1"/>
              </p:cNvCxnSpPr>
              <p:nvPr/>
            </p:nvCxnSpPr>
            <p:spPr bwMode="auto">
              <a:xfrm>
                <a:off x="9142241" y="4211727"/>
                <a:ext cx="1240056" cy="450844"/>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1" name="Text Box 13">
                <a:extLst>
                  <a:ext uri="{FF2B5EF4-FFF2-40B4-BE49-F238E27FC236}">
                    <a16:creationId xmlns:a16="http://schemas.microsoft.com/office/drawing/2014/main" id="{CDD1AE53-B652-4D97-8B23-ED3CBFE2D45F}"/>
                  </a:ext>
                </a:extLst>
              </p:cNvPr>
              <p:cNvSpPr txBox="1">
                <a:spLocks noChangeArrowheads="1"/>
              </p:cNvSpPr>
              <p:nvPr/>
            </p:nvSpPr>
            <p:spPr bwMode="auto">
              <a:xfrm>
                <a:off x="7988320" y="4273600"/>
                <a:ext cx="4814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32" name="Text Box 15">
                <a:extLst>
                  <a:ext uri="{FF2B5EF4-FFF2-40B4-BE49-F238E27FC236}">
                    <a16:creationId xmlns:a16="http://schemas.microsoft.com/office/drawing/2014/main" id="{7D430675-B799-4BF3-AF20-5A4C7E129EC7}"/>
                  </a:ext>
                </a:extLst>
              </p:cNvPr>
              <p:cNvSpPr txBox="1">
                <a:spLocks noChangeArrowheads="1"/>
              </p:cNvSpPr>
              <p:nvPr/>
            </p:nvSpPr>
            <p:spPr bwMode="auto">
              <a:xfrm>
                <a:off x="9732560" y="4290890"/>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33" name="Text Box 16">
                <a:extLst>
                  <a:ext uri="{FF2B5EF4-FFF2-40B4-BE49-F238E27FC236}">
                    <a16:creationId xmlns:a16="http://schemas.microsoft.com/office/drawing/2014/main" id="{8A6D4366-13F3-4B3D-B26D-E70D937F7311}"/>
                  </a:ext>
                </a:extLst>
              </p:cNvPr>
              <p:cNvSpPr txBox="1">
                <a:spLocks noChangeArrowheads="1"/>
              </p:cNvSpPr>
              <p:nvPr/>
            </p:nvSpPr>
            <p:spPr bwMode="auto">
              <a:xfrm>
                <a:off x="7863530" y="5050177"/>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34" name="Text Box 17">
                <a:extLst>
                  <a:ext uri="{FF2B5EF4-FFF2-40B4-BE49-F238E27FC236}">
                    <a16:creationId xmlns:a16="http://schemas.microsoft.com/office/drawing/2014/main" id="{C49826C8-659A-4DCA-92EC-B0B8AAC18F1D}"/>
                  </a:ext>
                </a:extLst>
              </p:cNvPr>
              <p:cNvSpPr txBox="1">
                <a:spLocks noChangeArrowheads="1"/>
              </p:cNvSpPr>
              <p:nvPr/>
            </p:nvSpPr>
            <p:spPr bwMode="auto">
              <a:xfrm>
                <a:off x="9784323" y="5035064"/>
                <a:ext cx="37766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35" name="Text Box 18">
                <a:extLst>
                  <a:ext uri="{FF2B5EF4-FFF2-40B4-BE49-F238E27FC236}">
                    <a16:creationId xmlns:a16="http://schemas.microsoft.com/office/drawing/2014/main" id="{C24E76A7-34B2-4F07-BDB9-BAB1D7312F8D}"/>
                  </a:ext>
                </a:extLst>
              </p:cNvPr>
              <p:cNvSpPr txBox="1">
                <a:spLocks noChangeArrowheads="1"/>
              </p:cNvSpPr>
              <p:nvPr/>
            </p:nvSpPr>
            <p:spPr bwMode="auto">
              <a:xfrm>
                <a:off x="8830625" y="4619376"/>
                <a:ext cx="37766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39" name="Text Box 15">
                <a:extLst>
                  <a:ext uri="{FF2B5EF4-FFF2-40B4-BE49-F238E27FC236}">
                    <a16:creationId xmlns:a16="http://schemas.microsoft.com/office/drawing/2014/main" id="{1DDAB641-371E-45D5-B045-F3879CB3560C}"/>
                  </a:ext>
                </a:extLst>
              </p:cNvPr>
              <p:cNvSpPr txBox="1">
                <a:spLocks noChangeArrowheads="1"/>
              </p:cNvSpPr>
              <p:nvPr/>
            </p:nvSpPr>
            <p:spPr bwMode="auto">
              <a:xfrm>
                <a:off x="9159019" y="4561976"/>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grpSp>
      </p:grpSp>
      <p:sp>
        <p:nvSpPr>
          <p:cNvPr id="40" name="AutoShape 76">
            <a:extLst>
              <a:ext uri="{FF2B5EF4-FFF2-40B4-BE49-F238E27FC236}">
                <a16:creationId xmlns:a16="http://schemas.microsoft.com/office/drawing/2014/main" id="{AC2F4CE6-2AFF-43B8-9065-035AB2781851}"/>
              </a:ext>
            </a:extLst>
          </p:cNvPr>
          <p:cNvSpPr>
            <a:spLocks noChangeArrowheads="1"/>
          </p:cNvSpPr>
          <p:nvPr/>
        </p:nvSpPr>
        <p:spPr bwMode="auto">
          <a:xfrm rot="5413914" flipV="1">
            <a:off x="2436682" y="3690491"/>
            <a:ext cx="533400" cy="381000"/>
          </a:xfrm>
          <a:prstGeom prst="rightArrow">
            <a:avLst>
              <a:gd name="adj1" fmla="val 50000"/>
              <a:gd name="adj2" fmla="val 53751"/>
            </a:avLst>
          </a:prstGeom>
          <a:solidFill>
            <a:srgbClr val="33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a:p>
        </p:txBody>
      </p:sp>
      <mc:AlternateContent xmlns:mc="http://schemas.openxmlformats.org/markup-compatibility/2006">
        <mc:Choice xmlns:a14="http://schemas.microsoft.com/office/drawing/2010/main" Requires="a14">
          <p:sp>
            <p:nvSpPr>
              <p:cNvPr id="80" name="TextBox 79">
                <a:extLst>
                  <a:ext uri="{FF2B5EF4-FFF2-40B4-BE49-F238E27FC236}">
                    <a16:creationId xmlns:a16="http://schemas.microsoft.com/office/drawing/2014/main" id="{FCAD0D67-B96E-4CDF-9CBE-A2DE1A77F7F6}"/>
                  </a:ext>
                </a:extLst>
              </p:cNvPr>
              <p:cNvSpPr txBox="1"/>
              <p:nvPr/>
            </p:nvSpPr>
            <p:spPr>
              <a:xfrm>
                <a:off x="3678860" y="4193304"/>
                <a:ext cx="1731826" cy="736997"/>
              </a:xfrm>
              <a:prstGeom prst="rect">
                <a:avLst/>
              </a:prstGeom>
              <a:noFill/>
            </p:spPr>
            <p:txBody>
              <a:bodyPr wrap="square" rtlCol="0">
                <a:spAutoFit/>
              </a:bodyPr>
              <a:lstStyle/>
              <a:p>
                <a:pPr algn="ctr"/>
                <a:r>
                  <a:rPr lang="en-US" sz="2000" dirty="0"/>
                  <a:t>New residual graph </a:t>
                </a:r>
                <a14:m>
                  <m:oMath xmlns:m="http://schemas.openxmlformats.org/officeDocument/2006/math">
                    <m:sSub>
                      <m:sSubPr>
                        <m:ctrlPr>
                          <a:rPr lang="en-US" sz="2000" b="1" i="1" smtClean="0">
                            <a:solidFill>
                              <a:srgbClr val="0066CC"/>
                            </a:solidFill>
                            <a:latin typeface="Cambria Math" panose="02040503050406030204" pitchFamily="18" charset="0"/>
                          </a:rPr>
                        </m:ctrlPr>
                      </m:sSubPr>
                      <m:e>
                        <m:r>
                          <a:rPr lang="en-US" sz="2000" b="1" i="1" smtClean="0">
                            <a:solidFill>
                              <a:srgbClr val="0066CC"/>
                            </a:solidFill>
                            <a:latin typeface="Cambria Math" panose="02040503050406030204" pitchFamily="18" charset="0"/>
                          </a:rPr>
                          <m:t>𝑮</m:t>
                        </m:r>
                      </m:e>
                      <m:sub>
                        <m:r>
                          <a:rPr lang="en-US" sz="2000" b="1" i="1" smtClean="0">
                            <a:solidFill>
                              <a:srgbClr val="0066CC"/>
                            </a:solidFill>
                            <a:latin typeface="Cambria Math" panose="02040503050406030204" pitchFamily="18" charset="0"/>
                          </a:rPr>
                          <m:t>𝒇</m:t>
                        </m:r>
                      </m:sub>
                    </m:sSub>
                  </m:oMath>
                </a14:m>
                <a:r>
                  <a:rPr lang="en-US" sz="2000" dirty="0"/>
                  <a:t> </a:t>
                </a:r>
              </a:p>
            </p:txBody>
          </p:sp>
        </mc:Choice>
        <mc:Fallback>
          <p:sp>
            <p:nvSpPr>
              <p:cNvPr id="80" name="TextBox 79">
                <a:extLst>
                  <a:ext uri="{FF2B5EF4-FFF2-40B4-BE49-F238E27FC236}">
                    <a16:creationId xmlns:a16="http://schemas.microsoft.com/office/drawing/2014/main" id="{FCAD0D67-B96E-4CDF-9CBE-A2DE1A77F7F6}"/>
                  </a:ext>
                </a:extLst>
              </p:cNvPr>
              <p:cNvSpPr txBox="1">
                <a:spLocks noRot="1" noChangeAspect="1" noMove="1" noResize="1" noEditPoints="1" noAdjustHandles="1" noChangeArrowheads="1" noChangeShapeType="1" noTextEdit="1"/>
              </p:cNvSpPr>
              <p:nvPr/>
            </p:nvSpPr>
            <p:spPr>
              <a:xfrm>
                <a:off x="3678860" y="4193304"/>
                <a:ext cx="1731826" cy="736997"/>
              </a:xfrm>
              <a:prstGeom prst="rect">
                <a:avLst/>
              </a:prstGeom>
              <a:blipFill>
                <a:blip r:embed="rId2"/>
                <a:stretch>
                  <a:fillRect t="-4959" r="-702" b="-107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086E71DB-C152-4ABA-AC5D-8BA979E309A7}"/>
                  </a:ext>
                </a:extLst>
              </p:cNvPr>
              <p:cNvSpPr txBox="1"/>
              <p:nvPr/>
            </p:nvSpPr>
            <p:spPr>
              <a:xfrm>
                <a:off x="6258910" y="4965819"/>
                <a:ext cx="2849883" cy="400110"/>
              </a:xfrm>
              <a:prstGeom prst="rect">
                <a:avLst/>
              </a:prstGeom>
              <a:noFill/>
            </p:spPr>
            <p:txBody>
              <a:bodyPr wrap="none" rtlCol="0">
                <a:spAutoFit/>
              </a:bodyPr>
              <a:lstStyle/>
              <a:p>
                <a:r>
                  <a:rPr lang="en-US" sz="2000" dirty="0">
                    <a:solidFill>
                      <a:srgbClr val="C00000"/>
                    </a:solidFill>
                  </a:rPr>
                  <a:t>No path can even leave </a:t>
                </a:r>
                <a14:m>
                  <m:oMath xmlns:m="http://schemas.openxmlformats.org/officeDocument/2006/math">
                    <m:r>
                      <a:rPr lang="en-US" sz="2000" b="1" i="1" dirty="0" smtClean="0">
                        <a:solidFill>
                          <a:srgbClr val="C00000"/>
                        </a:solidFill>
                        <a:latin typeface="Cambria Math" panose="02040503050406030204" pitchFamily="18" charset="0"/>
                      </a:rPr>
                      <m:t>𝒔</m:t>
                    </m:r>
                  </m:oMath>
                </a14:m>
                <a:r>
                  <a:rPr lang="en-US" sz="2000" dirty="0">
                    <a:solidFill>
                      <a:srgbClr val="C00000"/>
                    </a:solidFill>
                  </a:rPr>
                  <a:t>!</a:t>
                </a:r>
              </a:p>
            </p:txBody>
          </p:sp>
        </mc:Choice>
        <mc:Fallback>
          <p:sp>
            <p:nvSpPr>
              <p:cNvPr id="3" name="TextBox 2">
                <a:extLst>
                  <a:ext uri="{FF2B5EF4-FFF2-40B4-BE49-F238E27FC236}">
                    <a16:creationId xmlns:a16="http://schemas.microsoft.com/office/drawing/2014/main" id="{086E71DB-C152-4ABA-AC5D-8BA979E309A7}"/>
                  </a:ext>
                </a:extLst>
              </p:cNvPr>
              <p:cNvSpPr txBox="1">
                <a:spLocks noRot="1" noChangeAspect="1" noMove="1" noResize="1" noEditPoints="1" noAdjustHandles="1" noChangeArrowheads="1" noChangeShapeType="1" noTextEdit="1"/>
              </p:cNvSpPr>
              <p:nvPr/>
            </p:nvSpPr>
            <p:spPr>
              <a:xfrm>
                <a:off x="6258910" y="4965819"/>
                <a:ext cx="2849883" cy="400110"/>
              </a:xfrm>
              <a:prstGeom prst="rect">
                <a:avLst/>
              </a:prstGeom>
              <a:blipFill>
                <a:blip r:embed="rId3"/>
                <a:stretch>
                  <a:fillRect l="-2355" t="-9231" r="-2355" b="-27692"/>
                </a:stretch>
              </a:blipFill>
            </p:spPr>
            <p:txBody>
              <a:bodyPr/>
              <a:lstStyle/>
              <a:p>
                <a:r>
                  <a:rPr lang="en-US">
                    <a:noFill/>
                  </a:rPr>
                  <a:t> </a:t>
                </a:r>
              </a:p>
            </p:txBody>
          </p:sp>
        </mc:Fallback>
      </mc:AlternateContent>
    </p:spTree>
    <p:extLst>
      <p:ext uri="{BB962C8B-B14F-4D97-AF65-F5344CB8AC3E}">
        <p14:creationId xmlns:p14="http://schemas.microsoft.com/office/powerpoint/2010/main" val="379442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80"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739" name="Rectangle 99">
            <a:extLst>
              <a:ext uri="{FF2B5EF4-FFF2-40B4-BE49-F238E27FC236}">
                <a16:creationId xmlns:a16="http://schemas.microsoft.com/office/drawing/2014/main" id="{77CB5AF2-D7A8-47A3-85DE-EAE717229329}"/>
              </a:ext>
            </a:extLst>
          </p:cNvPr>
          <p:cNvSpPr>
            <a:spLocks noChangeArrowheads="1"/>
          </p:cNvSpPr>
          <p:nvPr/>
        </p:nvSpPr>
        <p:spPr bwMode="auto">
          <a:xfrm>
            <a:off x="6419170" y="1419693"/>
            <a:ext cx="3429000" cy="1600200"/>
          </a:xfrm>
          <a:prstGeom prst="rect">
            <a:avLst/>
          </a:prstGeom>
          <a:noFill/>
          <a:ln>
            <a:noFill/>
          </a:ln>
          <a:effectLst/>
        </p:spPr>
        <p:txBody>
          <a:bodyPr wrap="none" anchor="ctr"/>
          <a:lstStyle/>
          <a:p>
            <a:endParaRPr lang="en-US"/>
          </a:p>
        </p:txBody>
      </p:sp>
      <p:sp>
        <p:nvSpPr>
          <p:cNvPr id="496642" name="Rectangle 2">
            <a:extLst>
              <a:ext uri="{FF2B5EF4-FFF2-40B4-BE49-F238E27FC236}">
                <a16:creationId xmlns:a16="http://schemas.microsoft.com/office/drawing/2014/main" id="{642D2A95-9E0F-4AE9-968E-BD35C489410B}"/>
              </a:ext>
            </a:extLst>
          </p:cNvPr>
          <p:cNvSpPr>
            <a:spLocks noGrp="1" noChangeArrowheads="1"/>
          </p:cNvSpPr>
          <p:nvPr>
            <p:ph type="title"/>
          </p:nvPr>
        </p:nvSpPr>
        <p:spPr/>
        <p:txBody>
          <a:bodyPr/>
          <a:lstStyle/>
          <a:p>
            <a:r>
              <a:rPr lang="en-US" altLang="en-US" dirty="0"/>
              <a:t>Residual Graphs</a:t>
            </a:r>
          </a:p>
        </p:txBody>
      </p:sp>
      <mc:AlternateContent xmlns:mc="http://schemas.openxmlformats.org/markup-compatibility/2006">
        <mc:Choice xmlns:a14="http://schemas.microsoft.com/office/drawing/2010/main" Requires="a14">
          <p:sp>
            <p:nvSpPr>
              <p:cNvPr id="496643" name="Rectangle 3">
                <a:extLst>
                  <a:ext uri="{FF2B5EF4-FFF2-40B4-BE49-F238E27FC236}">
                    <a16:creationId xmlns:a16="http://schemas.microsoft.com/office/drawing/2014/main" id="{492BF5EA-E352-4CF9-9D58-59B2493F7287}"/>
                  </a:ext>
                </a:extLst>
              </p:cNvPr>
              <p:cNvSpPr>
                <a:spLocks noGrp="1" noChangeArrowheads="1"/>
              </p:cNvSpPr>
              <p:nvPr>
                <p:ph type="body" idx="1"/>
              </p:nvPr>
            </p:nvSpPr>
            <p:spPr>
              <a:xfrm>
                <a:off x="628649" y="1676868"/>
                <a:ext cx="9801025" cy="5200045"/>
              </a:xfrm>
            </p:spPr>
            <p:txBody>
              <a:bodyPr>
                <a:noAutofit/>
              </a:bodyPr>
              <a:lstStyle/>
              <a:p>
                <a:pPr marL="0" indent="0">
                  <a:buNone/>
                </a:pPr>
                <a:r>
                  <a:rPr lang="en-US" altLang="en-US" sz="2000" dirty="0"/>
                  <a:t>An alternative way to represent a flow network</a:t>
                </a:r>
              </a:p>
              <a:p>
                <a:pPr lvl="1"/>
                <a:r>
                  <a:rPr lang="en-US" altLang="en-US" sz="2000" dirty="0"/>
                  <a:t>Represents the net available flow between two nodes</a:t>
                </a:r>
              </a:p>
              <a:p>
                <a:pPr marL="0" indent="0">
                  <a:buNone/>
                </a:pPr>
                <a:endParaRPr lang="en-US" altLang="en-US" sz="100" dirty="0"/>
              </a:p>
              <a:p>
                <a:pPr marL="0" indent="0">
                  <a:buNone/>
                </a:pPr>
                <a:r>
                  <a:rPr lang="en-US" altLang="en-US" sz="2000" dirty="0"/>
                  <a:t>Original edge:  </a:t>
                </a:r>
                <a14:m>
                  <m:oMath xmlns:m="http://schemas.openxmlformats.org/officeDocument/2006/math">
                    <m:r>
                      <a:rPr lang="en-US" altLang="en-US" sz="2000" b="1" i="1" dirty="0" smtClean="0">
                        <a:solidFill>
                          <a:srgbClr val="0066CC"/>
                        </a:solidFill>
                        <a:latin typeface="Cambria Math" panose="02040503050406030204" pitchFamily="18" charset="0"/>
                      </a:rPr>
                      <m:t>𝒆</m:t>
                    </m:r>
                    <m:r>
                      <a:rPr lang="en-US" altLang="en-US" sz="2000" b="1" i="1" dirty="0" smtClean="0">
                        <a:solidFill>
                          <a:srgbClr val="0066CC"/>
                        </a:solidFill>
                        <a:latin typeface="Cambria Math" panose="02040503050406030204" pitchFamily="18" charset="0"/>
                      </a:rPr>
                      <m:t>=</m:t>
                    </m:r>
                    <m:d>
                      <m:dPr>
                        <m:ctrlPr>
                          <a:rPr lang="en-US" altLang="en-US" sz="2000" b="1" i="1" dirty="0" smtClean="0">
                            <a:solidFill>
                              <a:srgbClr val="0066CC"/>
                            </a:solidFill>
                            <a:latin typeface="Cambria Math" panose="02040503050406030204" pitchFamily="18" charset="0"/>
                          </a:rPr>
                        </m:ctrlPr>
                      </m:dPr>
                      <m:e>
                        <m:r>
                          <a:rPr lang="en-US" altLang="en-US" sz="2000" b="1" i="1" dirty="0" smtClean="0">
                            <a:solidFill>
                              <a:srgbClr val="0066CC"/>
                            </a:solidFill>
                            <a:latin typeface="Cambria Math" panose="02040503050406030204" pitchFamily="18" charset="0"/>
                          </a:rPr>
                          <m:t>𝒖</m:t>
                        </m:r>
                        <m:r>
                          <a:rPr lang="en-US" altLang="en-US" sz="2000" b="1" i="1" dirty="0" smtClean="0">
                            <a:solidFill>
                              <a:srgbClr val="0066CC"/>
                            </a:solidFill>
                            <a:latin typeface="Cambria Math" panose="02040503050406030204" pitchFamily="18" charset="0"/>
                          </a:rPr>
                          <m:t>, </m:t>
                        </m:r>
                        <m:r>
                          <a:rPr lang="en-US" altLang="en-US" sz="2000" b="1" i="1" dirty="0" smtClean="0">
                            <a:solidFill>
                              <a:srgbClr val="0066CC"/>
                            </a:solidFill>
                            <a:latin typeface="Cambria Math" panose="02040503050406030204" pitchFamily="18" charset="0"/>
                          </a:rPr>
                          <m:t>𝒗</m:t>
                        </m:r>
                      </m:e>
                    </m:d>
                    <m:r>
                      <a:rPr lang="en-US" altLang="en-US" sz="2000" b="1" i="1" dirty="0" smtClean="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sym typeface="Symbol" panose="05050102010706020507" pitchFamily="18" charset="2"/>
                      </a:rPr>
                      <m:t>𝑬</m:t>
                    </m:r>
                  </m:oMath>
                </a14:m>
                <a:r>
                  <a:rPr lang="en-US" altLang="en-US" sz="2000" dirty="0">
                    <a:solidFill>
                      <a:schemeClr val="tx1"/>
                    </a:solidFill>
                    <a:sym typeface="Symbol" panose="05050102010706020507" pitchFamily="18" charset="2"/>
                  </a:rPr>
                  <a:t>.</a:t>
                </a:r>
              </a:p>
              <a:p>
                <a:pPr lvl="1"/>
                <a:r>
                  <a:rPr lang="en-US" altLang="en-US" sz="2000" dirty="0">
                    <a:sym typeface="Symbol" panose="05050102010706020507" pitchFamily="18" charset="2"/>
                  </a:rPr>
                  <a:t>Flow</a:t>
                </a: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𝒇</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𝒆</m:t>
                    </m:r>
                    <m:r>
                      <a:rPr lang="en-US" altLang="en-US" sz="2000" b="1" i="1" dirty="0" smtClean="0">
                        <a:solidFill>
                          <a:srgbClr val="0066CC"/>
                        </a:solidFill>
                        <a:latin typeface="Cambria Math" panose="02040503050406030204" pitchFamily="18" charset="0"/>
                      </a:rPr>
                      <m:t>)</m:t>
                    </m:r>
                  </m:oMath>
                </a14:m>
                <a:r>
                  <a:rPr lang="en-US" altLang="en-US" sz="2000" dirty="0"/>
                  <a:t>, capacity </a:t>
                </a:r>
                <a14:m>
                  <m:oMath xmlns:m="http://schemas.openxmlformats.org/officeDocument/2006/math">
                    <m:r>
                      <a:rPr lang="en-US" altLang="en-US" sz="2000" b="1" i="1" dirty="0" smtClean="0">
                        <a:solidFill>
                          <a:srgbClr val="0066CC"/>
                        </a:solidFill>
                        <a:latin typeface="Cambria Math" panose="02040503050406030204" pitchFamily="18" charset="0"/>
                      </a:rPr>
                      <m:t>𝒄</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𝒆</m:t>
                    </m:r>
                    <m:r>
                      <a:rPr lang="en-US" altLang="en-US" sz="2000" b="1" i="1" dirty="0" smtClean="0">
                        <a:solidFill>
                          <a:srgbClr val="0066CC"/>
                        </a:solidFill>
                        <a:latin typeface="Cambria Math" panose="02040503050406030204" pitchFamily="18" charset="0"/>
                      </a:rPr>
                      <m:t>)</m:t>
                    </m:r>
                  </m:oMath>
                </a14:m>
                <a:r>
                  <a:rPr lang="en-US" altLang="en-US" sz="2000" dirty="0"/>
                  <a:t>.</a:t>
                </a:r>
                <a:endParaRPr lang="en-US" altLang="en-US" sz="2000" dirty="0">
                  <a:sym typeface="Symbol" panose="05050102010706020507" pitchFamily="18" charset="2"/>
                </a:endParaRPr>
              </a:p>
              <a:p>
                <a:endParaRPr lang="en-US" altLang="en-US" sz="100" dirty="0">
                  <a:sym typeface="Symbol" panose="05050102010706020507" pitchFamily="18" charset="2"/>
                </a:endParaRPr>
              </a:p>
              <a:p>
                <a:pPr marL="0" indent="0">
                  <a:buNone/>
                </a:pPr>
                <a:r>
                  <a:rPr lang="en-US" altLang="en-US" sz="2000" dirty="0">
                    <a:solidFill>
                      <a:srgbClr val="C00000"/>
                    </a:solidFill>
                  </a:rPr>
                  <a:t>Residual edges </a:t>
                </a:r>
                <a:r>
                  <a:rPr lang="en-US" altLang="en-US" sz="2000" dirty="0"/>
                  <a:t>of two kinds:</a:t>
                </a:r>
                <a:endParaRPr lang="en-US" altLang="en-US" sz="2000" dirty="0">
                  <a:solidFill>
                    <a:schemeClr val="tx1"/>
                  </a:solidFill>
                </a:endParaRPr>
              </a:p>
              <a:p>
                <a:pPr lvl="1"/>
                <a:r>
                  <a:rPr lang="en-US" altLang="en-US" sz="2000" dirty="0">
                    <a:solidFill>
                      <a:srgbClr val="C00000"/>
                    </a:solidFill>
                    <a:sym typeface="Symbol" panose="05050102010706020507" pitchFamily="18" charset="2"/>
                  </a:rPr>
                  <a:t>Forward</a:t>
                </a:r>
                <a:r>
                  <a:rPr lang="en-US" altLang="en-US" sz="2000" dirty="0">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𝒆</m:t>
                    </m:r>
                    <m:r>
                      <a:rPr lang="en-US" altLang="en-US" sz="2000" b="1" i="1" dirty="0" smtClean="0">
                        <a:solidFill>
                          <a:srgbClr val="0066CC"/>
                        </a:solidFill>
                        <a:latin typeface="Cambria Math" panose="02040503050406030204" pitchFamily="18" charset="0"/>
                        <a:sym typeface="Symbol" panose="05050102010706020507" pitchFamily="18" charset="2"/>
                      </a:rPr>
                      <m:t>=(</m:t>
                    </m:r>
                    <m:r>
                      <a:rPr lang="en-US" altLang="en-US" sz="2000" b="1" i="1" dirty="0" smtClean="0">
                        <a:solidFill>
                          <a:srgbClr val="0066CC"/>
                        </a:solidFill>
                        <a:latin typeface="Cambria Math" panose="02040503050406030204" pitchFamily="18" charset="0"/>
                        <a:sym typeface="Symbol" panose="05050102010706020507" pitchFamily="18" charset="2"/>
                      </a:rPr>
                      <m:t>𝒖</m:t>
                    </m:r>
                    <m:r>
                      <a:rPr lang="en-US" altLang="en-US" sz="2000" b="1" i="1" dirty="0" smtClean="0">
                        <a:solidFill>
                          <a:srgbClr val="0066CC"/>
                        </a:solidFill>
                        <a:latin typeface="Cambria Math" panose="02040503050406030204" pitchFamily="18" charset="0"/>
                        <a:sym typeface="Symbol" panose="05050102010706020507" pitchFamily="18" charset="2"/>
                      </a:rPr>
                      <m:t>, </m:t>
                    </m:r>
                    <m:r>
                      <a:rPr lang="en-US" altLang="en-US" sz="2000" b="1" i="1" dirty="0" smtClean="0">
                        <a:solidFill>
                          <a:srgbClr val="0066CC"/>
                        </a:solidFill>
                        <a:latin typeface="Cambria Math" panose="02040503050406030204" pitchFamily="18" charset="0"/>
                        <a:sym typeface="Symbol" panose="05050102010706020507" pitchFamily="18" charset="2"/>
                      </a:rPr>
                      <m:t>𝒗</m:t>
                    </m:r>
                    <m:r>
                      <a:rPr lang="en-US" altLang="en-US" sz="2000" b="1" i="1" dirty="0" smtClean="0">
                        <a:solidFill>
                          <a:srgbClr val="0066CC"/>
                        </a:solidFill>
                        <a:latin typeface="Cambria Math" panose="02040503050406030204" pitchFamily="18" charset="0"/>
                        <a:sym typeface="Symbol" panose="05050102010706020507" pitchFamily="18" charset="2"/>
                      </a:rPr>
                      <m:t>)</m:t>
                    </m:r>
                  </m:oMath>
                </a14:m>
                <a:r>
                  <a:rPr lang="en-US" altLang="en-US" sz="2000" dirty="0">
                    <a:sym typeface="Symbol" panose="05050102010706020507" pitchFamily="18" charset="2"/>
                  </a:rPr>
                  <a:t> with capacity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𝒄</m:t>
                        </m:r>
                      </m:e>
                      <m:sub>
                        <m:r>
                          <a:rPr lang="en-US" altLang="en-US" sz="2000" b="1" i="1" smtClean="0">
                            <a:solidFill>
                              <a:srgbClr val="0066CC"/>
                            </a:solidFill>
                            <a:latin typeface="Cambria Math" panose="02040503050406030204" pitchFamily="18" charset="0"/>
                            <a:sym typeface="Symbol" panose="05050102010706020507" pitchFamily="18" charset="2"/>
                          </a:rPr>
                          <m:t>𝒇</m:t>
                        </m:r>
                      </m:sub>
                    </m:sSub>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0" i="0" smtClean="0">
                        <a:solidFill>
                          <a:srgbClr val="0066CC"/>
                        </a:solidFill>
                        <a:latin typeface="Cambria Math" panose="02040503050406030204" pitchFamily="18" charset="0"/>
                        <a:sym typeface="Symbol" panose="05050102010706020507" pitchFamily="18" charset="2"/>
                      </a:rPr>
                      <m:t>=</m:t>
                    </m:r>
                    <m:r>
                      <a:rPr lang="en-US" altLang="en-US" sz="2000" b="1" i="1" smtClean="0">
                        <a:solidFill>
                          <a:srgbClr val="0066CC"/>
                        </a:solidFill>
                        <a:latin typeface="Cambria Math" panose="02040503050406030204" pitchFamily="18" charset="0"/>
                        <a:sym typeface="Symbol" panose="05050102010706020507" pitchFamily="18" charset="2"/>
                      </a:rPr>
                      <m:t>𝒄</m:t>
                    </m:r>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1" i="1" smtClean="0">
                        <a:solidFill>
                          <a:srgbClr val="0066CC"/>
                        </a:solidFill>
                        <a:latin typeface="Cambria Math" panose="02040503050406030204" pitchFamily="18" charset="0"/>
                        <a:sym typeface="Symbol" panose="05050102010706020507" pitchFamily="18" charset="2"/>
                      </a:rPr>
                      <m:t>−</m:t>
                    </m:r>
                    <m:r>
                      <a:rPr lang="en-US" altLang="en-US" sz="2000" b="1" i="1" smtClean="0">
                        <a:solidFill>
                          <a:srgbClr val="0066CC"/>
                        </a:solidFill>
                        <a:latin typeface="Cambria Math" panose="02040503050406030204" pitchFamily="18" charset="0"/>
                        <a:sym typeface="Symbol" panose="05050102010706020507" pitchFamily="18" charset="2"/>
                      </a:rPr>
                      <m:t>𝒇</m:t>
                    </m:r>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oMath>
                </a14:m>
                <a:endParaRPr lang="en-US" altLang="en-US" sz="2000" b="1" dirty="0">
                  <a:solidFill>
                    <a:srgbClr val="0066CC"/>
                  </a:solidFill>
                  <a:sym typeface="Symbol" panose="05050102010706020507" pitchFamily="18" charset="2"/>
                </a:endParaRPr>
              </a:p>
              <a:p>
                <a:pPr lvl="2"/>
                <a:r>
                  <a:rPr lang="en-US" altLang="en-US" sz="2000" dirty="0">
                    <a:sym typeface="Symbol" panose="05050102010706020507" pitchFamily="18" charset="2"/>
                  </a:rPr>
                  <a:t>Amount of extra flow we can add along</a:t>
                </a:r>
                <a:r>
                  <a:rPr lang="en-US" altLang="en-US" sz="2000" b="1" dirty="0">
                    <a:solidFill>
                      <a:srgbClr val="0066CC"/>
                    </a:solidFill>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𝒆</m:t>
                    </m:r>
                  </m:oMath>
                </a14:m>
                <a:endParaRPr lang="en-US" altLang="en-US" sz="2000" b="1" dirty="0">
                  <a:solidFill>
                    <a:srgbClr val="0066CC"/>
                  </a:solidFill>
                  <a:sym typeface="Symbol" panose="05050102010706020507" pitchFamily="18" charset="2"/>
                </a:endParaRPr>
              </a:p>
              <a:p>
                <a:pPr lvl="1"/>
                <a:r>
                  <a:rPr lang="en-US" altLang="en-US" sz="2000" dirty="0">
                    <a:solidFill>
                      <a:srgbClr val="C00000"/>
                    </a:solidFill>
                    <a:sym typeface="Symbol" panose="05050102010706020507" pitchFamily="18" charset="2"/>
                  </a:rPr>
                  <a:t>Backward</a:t>
                </a:r>
                <a:r>
                  <a:rPr lang="en-US" altLang="en-US" sz="2000" dirty="0">
                    <a:sym typeface="Symbol" panose="05050102010706020507" pitchFamily="18" charset="2"/>
                  </a:rPr>
                  <a:t>: </a:t>
                </a:r>
                <a14:m>
                  <m:oMath xmlns:m="http://schemas.openxmlformats.org/officeDocument/2006/math">
                    <m:sSup>
                      <m:sSupPr>
                        <m:ctrlPr>
                          <a:rPr lang="en-US" altLang="en-US" sz="2000" b="1" i="1" dirty="0" smtClean="0">
                            <a:solidFill>
                              <a:srgbClr val="0066CC"/>
                            </a:solidFill>
                            <a:latin typeface="Cambria Math" panose="02040503050406030204" pitchFamily="18" charset="0"/>
                            <a:sym typeface="Symbol" panose="05050102010706020507" pitchFamily="18" charset="2"/>
                          </a:rPr>
                        </m:ctrlPr>
                      </m:sSupPr>
                      <m:e>
                        <m:r>
                          <a:rPr lang="en-US" altLang="en-US" sz="2000" b="1" i="1" dirty="0" smtClean="0">
                            <a:solidFill>
                              <a:srgbClr val="0066CC"/>
                            </a:solidFill>
                            <a:latin typeface="Cambria Math" panose="02040503050406030204" pitchFamily="18" charset="0"/>
                            <a:sym typeface="Symbol" panose="05050102010706020507" pitchFamily="18" charset="2"/>
                          </a:rPr>
                          <m:t>𝒆</m:t>
                        </m:r>
                      </m:e>
                      <m:sup>
                        <m:r>
                          <m:rPr>
                            <m:sty m:val="p"/>
                          </m:rPr>
                          <a:rPr lang="en-US" altLang="en-US" sz="2000" b="0" i="0" dirty="0" smtClean="0">
                            <a:solidFill>
                              <a:srgbClr val="0066CC"/>
                            </a:solidFill>
                            <a:latin typeface="Cambria Math" panose="02040503050406030204" pitchFamily="18" charset="0"/>
                            <a:sym typeface="Symbol" panose="05050102010706020507" pitchFamily="18" charset="2"/>
                          </a:rPr>
                          <m:t>R</m:t>
                        </m:r>
                      </m:sup>
                    </m:sSup>
                    <m:r>
                      <a:rPr lang="en-US" altLang="en-US" sz="2000" b="1" i="1" dirty="0" smtClean="0">
                        <a:solidFill>
                          <a:srgbClr val="0066CC"/>
                        </a:solidFill>
                        <a:latin typeface="Cambria Math" panose="02040503050406030204" pitchFamily="18" charset="0"/>
                        <a:sym typeface="Symbol" panose="05050102010706020507" pitchFamily="18" charset="2"/>
                      </a:rPr>
                      <m:t> =(</m:t>
                    </m:r>
                    <m:r>
                      <a:rPr lang="en-US" altLang="en-US" sz="2000" b="1" i="1" dirty="0" smtClean="0">
                        <a:solidFill>
                          <a:srgbClr val="0066CC"/>
                        </a:solidFill>
                        <a:latin typeface="Cambria Math" panose="02040503050406030204" pitchFamily="18" charset="0"/>
                        <a:sym typeface="Symbol" panose="05050102010706020507" pitchFamily="18" charset="2"/>
                      </a:rPr>
                      <m:t>𝒗</m:t>
                    </m:r>
                    <m:r>
                      <a:rPr lang="en-US" altLang="en-US" sz="2000" b="1" i="1" dirty="0" smtClean="0">
                        <a:solidFill>
                          <a:srgbClr val="0066CC"/>
                        </a:solidFill>
                        <a:latin typeface="Cambria Math" panose="02040503050406030204" pitchFamily="18" charset="0"/>
                        <a:sym typeface="Symbol" panose="05050102010706020507" pitchFamily="18" charset="2"/>
                      </a:rPr>
                      <m:t>, </m:t>
                    </m:r>
                    <m:r>
                      <a:rPr lang="en-US" altLang="en-US" sz="2000" b="1" i="1" dirty="0" smtClean="0">
                        <a:solidFill>
                          <a:srgbClr val="0066CC"/>
                        </a:solidFill>
                        <a:latin typeface="Cambria Math" panose="02040503050406030204" pitchFamily="18" charset="0"/>
                        <a:sym typeface="Symbol" panose="05050102010706020507" pitchFamily="18" charset="2"/>
                      </a:rPr>
                      <m:t>𝒖</m:t>
                    </m:r>
                    <m:r>
                      <a:rPr lang="en-US" altLang="en-US" sz="2000" b="1" i="1" dirty="0" smtClean="0">
                        <a:solidFill>
                          <a:srgbClr val="0066CC"/>
                        </a:solidFill>
                        <a:latin typeface="Cambria Math" panose="02040503050406030204" pitchFamily="18" charset="0"/>
                        <a:sym typeface="Symbol" panose="05050102010706020507" pitchFamily="18" charset="2"/>
                      </a:rPr>
                      <m:t>)</m:t>
                    </m:r>
                  </m:oMath>
                </a14:m>
                <a:r>
                  <a:rPr lang="en-US" altLang="en-US" sz="2000" dirty="0">
                    <a:sym typeface="Symbol" panose="05050102010706020507" pitchFamily="18" charset="2"/>
                  </a:rPr>
                  <a:t> with capacity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𝒄</m:t>
                        </m:r>
                      </m:e>
                      <m:sub>
                        <m:r>
                          <a:rPr lang="en-US" altLang="en-US" sz="2000" b="1" i="1" smtClean="0">
                            <a:solidFill>
                              <a:srgbClr val="0066CC"/>
                            </a:solidFill>
                            <a:latin typeface="Cambria Math" panose="02040503050406030204" pitchFamily="18" charset="0"/>
                            <a:sym typeface="Symbol" panose="05050102010706020507" pitchFamily="18" charset="2"/>
                          </a:rPr>
                          <m:t>𝒇</m:t>
                        </m:r>
                      </m:sub>
                    </m:sSub>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0" i="0" smtClean="0">
                        <a:solidFill>
                          <a:srgbClr val="0066CC"/>
                        </a:solidFill>
                        <a:latin typeface="Cambria Math" panose="02040503050406030204" pitchFamily="18" charset="0"/>
                        <a:sym typeface="Symbol" panose="05050102010706020507" pitchFamily="18" charset="2"/>
                      </a:rPr>
                      <m:t>=</m:t>
                    </m:r>
                    <m:r>
                      <a:rPr lang="en-US" altLang="en-US" sz="2000" b="1" i="1">
                        <a:solidFill>
                          <a:srgbClr val="0066CC"/>
                        </a:solidFill>
                        <a:latin typeface="Cambria Math" panose="02040503050406030204" pitchFamily="18" charset="0"/>
                        <a:sym typeface="Symbol" panose="05050102010706020507" pitchFamily="18" charset="2"/>
                      </a:rPr>
                      <m:t>𝒇</m:t>
                    </m:r>
                    <m:d>
                      <m:dPr>
                        <m:ctrlPr>
                          <a:rPr lang="en-US" altLang="en-US" sz="2000" b="1" i="1">
                            <a:solidFill>
                              <a:srgbClr val="0066CC"/>
                            </a:solidFill>
                            <a:latin typeface="Cambria Math" panose="02040503050406030204" pitchFamily="18" charset="0"/>
                            <a:sym typeface="Symbol" panose="05050102010706020507" pitchFamily="18" charset="2"/>
                          </a:rPr>
                        </m:ctrlPr>
                      </m:dPr>
                      <m:e>
                        <m:r>
                          <a:rPr lang="en-US" altLang="en-US" sz="2000" b="1" i="1">
                            <a:solidFill>
                              <a:srgbClr val="0066CC"/>
                            </a:solidFill>
                            <a:latin typeface="Cambria Math" panose="02040503050406030204" pitchFamily="18" charset="0"/>
                            <a:sym typeface="Symbol" panose="05050102010706020507" pitchFamily="18" charset="2"/>
                          </a:rPr>
                          <m:t>𝒆</m:t>
                        </m:r>
                      </m:e>
                    </m:d>
                  </m:oMath>
                </a14:m>
                <a:endParaRPr lang="en-US" altLang="en-US" sz="2000" dirty="0">
                  <a:sym typeface="Symbol" panose="05050102010706020507" pitchFamily="18" charset="2"/>
                </a:endParaRPr>
              </a:p>
              <a:p>
                <a:pPr lvl="2"/>
                <a:r>
                  <a:rPr lang="en-US" altLang="en-US" sz="2000" dirty="0">
                    <a:sym typeface="Symbol" panose="05050102010706020507" pitchFamily="18" charset="2"/>
                  </a:rPr>
                  <a:t>Amount we can reduce/undo flow along</a:t>
                </a:r>
                <a:r>
                  <a:rPr lang="en-US" altLang="en-US" sz="2000" b="1" dirty="0">
                    <a:solidFill>
                      <a:srgbClr val="0066CC"/>
                    </a:solidFill>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𝒆</m:t>
                    </m:r>
                  </m:oMath>
                </a14:m>
                <a:endParaRPr lang="en-US" altLang="en-US" sz="2000" dirty="0">
                  <a:sym typeface="Symbol" panose="05050102010706020507" pitchFamily="18" charset="2"/>
                </a:endParaRPr>
              </a:p>
              <a:p>
                <a:pPr marL="0" indent="0">
                  <a:buNone/>
                </a:pPr>
                <a:endParaRPr lang="en-US" altLang="en-US" sz="100" dirty="0">
                  <a:solidFill>
                    <a:schemeClr val="tx1"/>
                  </a:solidFill>
                  <a:sym typeface="Symbol" panose="05050102010706020507" pitchFamily="18" charset="2"/>
                </a:endParaRPr>
              </a:p>
              <a:p>
                <a:pPr marL="0" indent="0">
                  <a:buNone/>
                </a:pPr>
                <a:r>
                  <a:rPr lang="en-US" altLang="en-US" sz="2000" dirty="0">
                    <a:solidFill>
                      <a:srgbClr val="C00000"/>
                    </a:solidFill>
                  </a:rPr>
                  <a:t>Residual graph</a:t>
                </a:r>
                <a:r>
                  <a:rPr lang="en-US" altLang="en-US" sz="2000" dirty="0"/>
                  <a:t>:  </a:t>
                </a:r>
                <a14:m>
                  <m:oMath xmlns:m="http://schemas.openxmlformats.org/officeDocument/2006/math">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𝑮</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𝑽</m:t>
                    </m:r>
                    <m:r>
                      <a:rPr lang="en-US" altLang="en-US" sz="2000" b="1" i="1" dirty="0">
                        <a:solidFill>
                          <a:srgbClr val="0066CC"/>
                        </a:solidFill>
                        <a:latin typeface="Cambria Math" panose="02040503050406030204" pitchFamily="18" charset="0"/>
                      </a:rPr>
                      <m:t>, </m:t>
                    </m:r>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𝑬</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m:t>
                    </m:r>
                  </m:oMath>
                </a14:m>
                <a:r>
                  <a:rPr lang="en-US" altLang="en-US" sz="2000" dirty="0">
                    <a:solidFill>
                      <a:schemeClr val="tx1"/>
                    </a:solidFill>
                  </a:rPr>
                  <a:t>.</a:t>
                </a:r>
              </a:p>
              <a:p>
                <a:pPr lvl="1"/>
                <a:r>
                  <a:rPr lang="en-US" altLang="en-US" sz="2000" dirty="0"/>
                  <a:t>Residual edges with residual capacity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𝒄</m:t>
                        </m:r>
                      </m:e>
                      <m:sub>
                        <m:r>
                          <a:rPr lang="en-US" altLang="en-US" sz="2000" b="1" i="1" smtClean="0">
                            <a:solidFill>
                              <a:srgbClr val="0066CC"/>
                            </a:solidFill>
                            <a:latin typeface="Cambria Math" panose="02040503050406030204" pitchFamily="18" charset="0"/>
                            <a:sym typeface="Symbol" panose="05050102010706020507" pitchFamily="18" charset="2"/>
                          </a:rPr>
                          <m:t>𝒇</m:t>
                        </m:r>
                      </m:sub>
                    </m:sSub>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1" i="1" smtClean="0">
                        <a:solidFill>
                          <a:srgbClr val="0066CC"/>
                        </a:solidFill>
                        <a:latin typeface="Cambria Math" panose="02040503050406030204" pitchFamily="18" charset="0"/>
                        <a:sym typeface="Symbol" panose="05050102010706020507" pitchFamily="18" charset="2"/>
                      </a:rPr>
                      <m:t>&gt;</m:t>
                    </m:r>
                    <m:r>
                      <a:rPr lang="en-US" altLang="en-US" sz="2000" b="1" i="1" smtClean="0">
                        <a:solidFill>
                          <a:srgbClr val="0066CC"/>
                        </a:solidFill>
                        <a:latin typeface="Cambria Math" panose="02040503050406030204" pitchFamily="18" charset="0"/>
                        <a:sym typeface="Symbol" panose="05050102010706020507" pitchFamily="18" charset="2"/>
                      </a:rPr>
                      <m:t>𝟎</m:t>
                    </m:r>
                  </m:oMath>
                </a14:m>
                <a:r>
                  <a:rPr lang="en-US" altLang="en-US" sz="2000" dirty="0"/>
                  <a:t>.</a:t>
                </a:r>
              </a:p>
              <a:p>
                <a:pPr lvl="1"/>
                <a14:m>
                  <m:oMath xmlns:m="http://schemas.openxmlformats.org/officeDocument/2006/math">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𝑬</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 </m:t>
                    </m:r>
                    <m:d>
                      <m:dPr>
                        <m:begChr m:val="{"/>
                        <m:endChr m:val="}"/>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r>
                          <a:rPr lang="en-US" altLang="en-US" sz="2000" b="1" i="1" dirty="0">
                            <a:solidFill>
                              <a:srgbClr val="0066CC"/>
                            </a:solidFill>
                            <a:latin typeface="Cambria Math" panose="02040503050406030204" pitchFamily="18" charset="0"/>
                          </a:rPr>
                          <m:t> : </m:t>
                        </m:r>
                        <m:r>
                          <a:rPr lang="en-US" altLang="en-US" sz="2000" b="1" i="1" dirty="0">
                            <a:solidFill>
                              <a:srgbClr val="0066CC"/>
                            </a:solidFill>
                            <a:latin typeface="Cambria Math" panose="02040503050406030204" pitchFamily="18" charset="0"/>
                          </a:rPr>
                          <m:t>𝒇</m:t>
                        </m:r>
                        <m:d>
                          <m:dPr>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e>
                        </m:d>
                        <m:r>
                          <a:rPr lang="en-US" altLang="en-US" sz="2000" b="1" i="1" dirty="0" smtClean="0">
                            <a:solidFill>
                              <a:srgbClr val="0066CC"/>
                            </a:solidFill>
                            <a:latin typeface="Cambria Math" panose="02040503050406030204" pitchFamily="18" charset="0"/>
                          </a:rPr>
                          <m:t>&lt;</m:t>
                        </m:r>
                        <m:r>
                          <a:rPr lang="en-US" altLang="en-US" sz="2000" b="1" i="1" dirty="0">
                            <a:solidFill>
                              <a:srgbClr val="0066CC"/>
                            </a:solidFill>
                            <a:latin typeface="Cambria Math" panose="02040503050406030204" pitchFamily="18" charset="0"/>
                          </a:rPr>
                          <m:t>𝒄</m:t>
                        </m:r>
                        <m:d>
                          <m:dPr>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e>
                        </m:d>
                      </m:e>
                    </m:d>
                    <m:r>
                      <a:rPr lang="en-US" altLang="en-US" sz="2000" b="1" i="1" dirty="0" smtClean="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rPr>
                      <m:t>{</m:t>
                    </m:r>
                    <m:sSup>
                      <m:sSupPr>
                        <m:ctrlPr>
                          <a:rPr lang="en-US" altLang="en-US" sz="2000" b="1" i="1" dirty="0">
                            <a:solidFill>
                              <a:srgbClr val="0066CC"/>
                            </a:solidFill>
                            <a:latin typeface="Cambria Math" panose="02040503050406030204" pitchFamily="18" charset="0"/>
                            <a:sym typeface="Symbol" panose="05050102010706020507" pitchFamily="18" charset="2"/>
                          </a:rPr>
                        </m:ctrlPr>
                      </m:sSupPr>
                      <m:e>
                        <m:r>
                          <a:rPr lang="en-US" altLang="en-US" sz="2000" b="1" i="1" dirty="0">
                            <a:solidFill>
                              <a:srgbClr val="0066CC"/>
                            </a:solidFill>
                            <a:latin typeface="Cambria Math" panose="02040503050406030204" pitchFamily="18" charset="0"/>
                            <a:sym typeface="Symbol" panose="05050102010706020507" pitchFamily="18" charset="2"/>
                          </a:rPr>
                          <m:t>𝒆</m:t>
                        </m:r>
                      </m:e>
                      <m:sup>
                        <m:r>
                          <m:rPr>
                            <m:sty m:val="p"/>
                          </m:rPr>
                          <a:rPr lang="en-US" altLang="en-US" sz="2000" dirty="0">
                            <a:solidFill>
                              <a:srgbClr val="0066CC"/>
                            </a:solidFill>
                            <a:latin typeface="Cambria Math" panose="02040503050406030204" pitchFamily="18" charset="0"/>
                            <a:sym typeface="Symbol" panose="05050102010706020507" pitchFamily="18" charset="2"/>
                          </a:rPr>
                          <m:t>R</m:t>
                        </m:r>
                      </m:sup>
                    </m:sSup>
                    <m:r>
                      <a:rPr lang="en-US" altLang="en-US" sz="2000" b="1" i="1" dirty="0">
                        <a:solidFill>
                          <a:srgbClr val="0066CC"/>
                        </a:solidFill>
                        <a:latin typeface="Cambria Math" panose="02040503050406030204" pitchFamily="18" charset="0"/>
                      </a:rPr>
                      <m:t>: </m:t>
                    </m:r>
                    <m:r>
                      <a:rPr lang="en-US" altLang="en-US" sz="2000" b="1" i="1" dirty="0">
                        <a:solidFill>
                          <a:srgbClr val="0066CC"/>
                        </a:solidFill>
                        <a:latin typeface="Cambria Math" panose="02040503050406030204" pitchFamily="18" charset="0"/>
                      </a:rPr>
                      <m:t>𝒇</m:t>
                    </m:r>
                    <m:d>
                      <m:dPr>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e>
                    </m:d>
                    <m:r>
                      <a:rPr lang="en-US" altLang="en-US" sz="2000" b="1" i="1" dirty="0" smtClean="0">
                        <a:solidFill>
                          <a:srgbClr val="0066CC"/>
                        </a:solidFill>
                        <a:latin typeface="Cambria Math" panose="02040503050406030204" pitchFamily="18" charset="0"/>
                      </a:rPr>
                      <m:t>&gt;</m:t>
                    </m:r>
                    <m:r>
                      <a:rPr lang="en-US" altLang="en-US" sz="2000" b="1" i="1" dirty="0">
                        <a:solidFill>
                          <a:srgbClr val="0066CC"/>
                        </a:solidFill>
                        <a:latin typeface="Cambria Math" panose="02040503050406030204" pitchFamily="18" charset="0"/>
                      </a:rPr>
                      <m:t> </m:t>
                    </m:r>
                    <m:r>
                      <a:rPr lang="en-US" altLang="en-US" sz="2000" b="1" i="1" dirty="0">
                        <a:solidFill>
                          <a:srgbClr val="0066CC"/>
                        </a:solidFill>
                        <a:latin typeface="Cambria Math" panose="02040503050406030204" pitchFamily="18" charset="0"/>
                      </a:rPr>
                      <m:t>𝟎</m:t>
                    </m:r>
                    <m:r>
                      <a:rPr lang="en-US" altLang="en-US" sz="2000" b="1" i="1" dirty="0">
                        <a:solidFill>
                          <a:srgbClr val="0066CC"/>
                        </a:solidFill>
                        <a:latin typeface="Cambria Math" panose="02040503050406030204" pitchFamily="18" charset="0"/>
                      </a:rPr>
                      <m:t>}</m:t>
                    </m:r>
                  </m:oMath>
                </a14:m>
                <a:r>
                  <a:rPr lang="en-US" altLang="en-US" sz="2000" dirty="0"/>
                  <a:t>.</a:t>
                </a:r>
              </a:p>
              <a:p>
                <a:pPr lvl="1"/>
                <a:endParaRPr lang="en-US" altLang="en-US" sz="100" dirty="0"/>
              </a:p>
            </p:txBody>
          </p:sp>
        </mc:Choice>
        <mc:Fallback>
          <p:sp>
            <p:nvSpPr>
              <p:cNvPr id="496643" name="Rectangle 3">
                <a:extLst>
                  <a:ext uri="{FF2B5EF4-FFF2-40B4-BE49-F238E27FC236}">
                    <a16:creationId xmlns:a16="http://schemas.microsoft.com/office/drawing/2014/main" id="{492BF5EA-E352-4CF9-9D58-59B2493F7287}"/>
                  </a:ext>
                </a:extLst>
              </p:cNvPr>
              <p:cNvSpPr>
                <a:spLocks noGrp="1" noRot="1" noChangeAspect="1" noMove="1" noResize="1" noEditPoints="1" noAdjustHandles="1" noChangeArrowheads="1" noChangeShapeType="1" noTextEdit="1"/>
              </p:cNvSpPr>
              <p:nvPr>
                <p:ph type="body" idx="1"/>
              </p:nvPr>
            </p:nvSpPr>
            <p:spPr>
              <a:xfrm>
                <a:off x="628649" y="1676868"/>
                <a:ext cx="9801025" cy="5200045"/>
              </a:xfrm>
              <a:blipFill>
                <a:blip r:embed="rId3"/>
                <a:stretch>
                  <a:fillRect l="-622" t="-1172"/>
                </a:stretch>
              </a:blipFill>
            </p:spPr>
            <p:txBody>
              <a:bodyPr/>
              <a:lstStyle/>
              <a:p>
                <a:r>
                  <a:rPr lang="en-US">
                    <a:noFill/>
                  </a:rPr>
                  <a:t> </a:t>
                </a:r>
              </a:p>
            </p:txBody>
          </p:sp>
        </mc:Fallback>
      </mc:AlternateContent>
      <p:grpSp>
        <p:nvGrpSpPr>
          <p:cNvPr id="5" name="Group 4"/>
          <p:cNvGrpSpPr/>
          <p:nvPr/>
        </p:nvGrpSpPr>
        <p:grpSpPr>
          <a:xfrm>
            <a:off x="7880836" y="1960656"/>
            <a:ext cx="2812863" cy="307777"/>
            <a:chOff x="8425162" y="1275863"/>
            <a:chExt cx="2812863" cy="307777"/>
          </a:xfrm>
        </p:grpSpPr>
        <p:sp>
          <p:nvSpPr>
            <p:cNvPr id="496647" name="Oval 7">
              <a:extLst>
                <a:ext uri="{FF2B5EF4-FFF2-40B4-BE49-F238E27FC236}">
                  <a16:creationId xmlns:a16="http://schemas.microsoft.com/office/drawing/2014/main" id="{1322B9F1-E81F-41F2-8136-4B1D37AAF102}"/>
                </a:ext>
              </a:extLst>
            </p:cNvPr>
            <p:cNvSpPr>
              <a:spLocks noChangeAspect="1" noChangeArrowheads="1"/>
            </p:cNvSpPr>
            <p:nvPr/>
          </p:nvSpPr>
          <p:spPr bwMode="auto">
            <a:xfrm>
              <a:off x="8425162" y="1276734"/>
              <a:ext cx="274638" cy="274638"/>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u</a:t>
              </a:r>
            </a:p>
          </p:txBody>
        </p:sp>
        <p:cxnSp>
          <p:nvCxnSpPr>
            <p:cNvPr id="496650" name="AutoShape 10">
              <a:extLst>
                <a:ext uri="{FF2B5EF4-FFF2-40B4-BE49-F238E27FC236}">
                  <a16:creationId xmlns:a16="http://schemas.microsoft.com/office/drawing/2014/main" id="{F18676F7-59E3-4EE2-ABDC-6435A72EC9D0}"/>
                </a:ext>
              </a:extLst>
            </p:cNvPr>
            <p:cNvCxnSpPr>
              <a:cxnSpLocks noChangeShapeType="1"/>
              <a:stCxn id="496647" idx="6"/>
              <a:endCxn id="496653" idx="2"/>
            </p:cNvCxnSpPr>
            <p:nvPr/>
          </p:nvCxnSpPr>
          <p:spPr bwMode="auto">
            <a:xfrm>
              <a:off x="8699800" y="1414053"/>
              <a:ext cx="22635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6653" name="Oval 13">
              <a:extLst>
                <a:ext uri="{FF2B5EF4-FFF2-40B4-BE49-F238E27FC236}">
                  <a16:creationId xmlns:a16="http://schemas.microsoft.com/office/drawing/2014/main" id="{1D488F4D-7EFD-4867-86E0-0A3EA049CE08}"/>
                </a:ext>
              </a:extLst>
            </p:cNvPr>
            <p:cNvSpPr>
              <a:spLocks noChangeAspect="1" noChangeArrowheads="1"/>
            </p:cNvSpPr>
            <p:nvPr/>
          </p:nvSpPr>
          <p:spPr bwMode="auto">
            <a:xfrm>
              <a:off x="10963387" y="1276734"/>
              <a:ext cx="274638" cy="274638"/>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v</a:t>
              </a:r>
            </a:p>
          </p:txBody>
        </p:sp>
        <p:sp>
          <p:nvSpPr>
            <p:cNvPr id="496659" name="Text Box 19">
              <a:extLst>
                <a:ext uri="{FF2B5EF4-FFF2-40B4-BE49-F238E27FC236}">
                  <a16:creationId xmlns:a16="http://schemas.microsoft.com/office/drawing/2014/main" id="{A81970F0-E9DC-4C9B-B134-39DA929E1E10}"/>
                </a:ext>
              </a:extLst>
            </p:cNvPr>
            <p:cNvSpPr txBox="1">
              <a:spLocks noChangeArrowheads="1"/>
            </p:cNvSpPr>
            <p:nvPr/>
          </p:nvSpPr>
          <p:spPr bwMode="auto">
            <a:xfrm>
              <a:off x="9611517" y="1275863"/>
              <a:ext cx="577850" cy="307777"/>
            </a:xfrm>
            <a:prstGeom prst="rect">
              <a:avLst/>
            </a:prstGeom>
            <a:solidFill>
              <a:schemeClr val="bg1"/>
            </a:solidFill>
            <a:ln>
              <a:noFill/>
            </a:ln>
            <a:effec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17</a:t>
              </a:r>
            </a:p>
          </p:txBody>
        </p:sp>
      </p:grpSp>
      <p:grpSp>
        <p:nvGrpSpPr>
          <p:cNvPr id="6" name="Group 5"/>
          <p:cNvGrpSpPr/>
          <p:nvPr/>
        </p:nvGrpSpPr>
        <p:grpSpPr>
          <a:xfrm>
            <a:off x="7711484" y="3157212"/>
            <a:ext cx="3448441" cy="1752600"/>
            <a:chOff x="8425162" y="3507770"/>
            <a:chExt cx="3448441" cy="1752600"/>
          </a:xfrm>
        </p:grpSpPr>
        <p:sp>
          <p:nvSpPr>
            <p:cNvPr id="496740" name="Rectangle 100">
              <a:extLst>
                <a:ext uri="{FF2B5EF4-FFF2-40B4-BE49-F238E27FC236}">
                  <a16:creationId xmlns:a16="http://schemas.microsoft.com/office/drawing/2014/main" id="{A0082830-5CE5-4AE1-B01F-92F26857A23C}"/>
                </a:ext>
              </a:extLst>
            </p:cNvPr>
            <p:cNvSpPr>
              <a:spLocks noChangeArrowheads="1"/>
            </p:cNvSpPr>
            <p:nvPr/>
          </p:nvSpPr>
          <p:spPr bwMode="auto">
            <a:xfrm>
              <a:off x="8425162" y="3507770"/>
              <a:ext cx="3429000" cy="1752600"/>
            </a:xfrm>
            <a:prstGeom prst="rect">
              <a:avLst/>
            </a:prstGeom>
            <a:noFill/>
            <a:ln>
              <a:noFill/>
            </a:ln>
            <a:effectLst/>
          </p:spPr>
          <p:txBody>
            <a:bodyPr wrap="none" anchor="ctr"/>
            <a:lstStyle/>
            <a:p>
              <a:endParaRPr lang="en-US"/>
            </a:p>
          </p:txBody>
        </p:sp>
        <p:sp>
          <p:nvSpPr>
            <p:cNvPr id="496719" name="Oval 79">
              <a:extLst>
                <a:ext uri="{FF2B5EF4-FFF2-40B4-BE49-F238E27FC236}">
                  <a16:creationId xmlns:a16="http://schemas.microsoft.com/office/drawing/2014/main" id="{EFF8F64C-486A-4360-B2BA-CDA10DFE81B1}"/>
                </a:ext>
              </a:extLst>
            </p:cNvPr>
            <p:cNvSpPr>
              <a:spLocks noChangeAspect="1" noChangeArrowheads="1"/>
            </p:cNvSpPr>
            <p:nvPr/>
          </p:nvSpPr>
          <p:spPr bwMode="auto">
            <a:xfrm>
              <a:off x="8605127" y="4079668"/>
              <a:ext cx="274638" cy="274637"/>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u</a:t>
              </a:r>
            </a:p>
          </p:txBody>
        </p:sp>
        <p:cxnSp>
          <p:nvCxnSpPr>
            <p:cNvPr id="496720" name="AutoShape 80">
              <a:extLst>
                <a:ext uri="{FF2B5EF4-FFF2-40B4-BE49-F238E27FC236}">
                  <a16:creationId xmlns:a16="http://schemas.microsoft.com/office/drawing/2014/main" id="{986A0166-6819-4BB2-9E56-23628C52C824}"/>
                </a:ext>
              </a:extLst>
            </p:cNvPr>
            <p:cNvCxnSpPr>
              <a:cxnSpLocks noChangeShapeType="1"/>
              <a:stCxn id="496719" idx="6"/>
              <a:endCxn id="496721" idx="2"/>
            </p:cNvCxnSpPr>
            <p:nvPr/>
          </p:nvCxnSpPr>
          <p:spPr bwMode="auto">
            <a:xfrm>
              <a:off x="8879765" y="4216987"/>
              <a:ext cx="2263587" cy="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6721" name="Oval 81">
              <a:extLst>
                <a:ext uri="{FF2B5EF4-FFF2-40B4-BE49-F238E27FC236}">
                  <a16:creationId xmlns:a16="http://schemas.microsoft.com/office/drawing/2014/main" id="{DD8DE13C-66E9-4AE4-ACB1-F969C0807479}"/>
                </a:ext>
              </a:extLst>
            </p:cNvPr>
            <p:cNvSpPr>
              <a:spLocks noChangeAspect="1" noChangeArrowheads="1"/>
            </p:cNvSpPr>
            <p:nvPr/>
          </p:nvSpPr>
          <p:spPr bwMode="auto">
            <a:xfrm>
              <a:off x="11143352" y="4079668"/>
              <a:ext cx="274638" cy="274637"/>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v</a:t>
              </a:r>
            </a:p>
          </p:txBody>
        </p:sp>
        <p:sp>
          <p:nvSpPr>
            <p:cNvPr id="496722" name="Text Box 82">
              <a:extLst>
                <a:ext uri="{FF2B5EF4-FFF2-40B4-BE49-F238E27FC236}">
                  <a16:creationId xmlns:a16="http://schemas.microsoft.com/office/drawing/2014/main" id="{1BE0FEFC-B148-44C7-9D80-FEBB5542BA18}"/>
                </a:ext>
              </a:extLst>
            </p:cNvPr>
            <p:cNvSpPr txBox="1">
              <a:spLocks noChangeArrowheads="1"/>
            </p:cNvSpPr>
            <p:nvPr/>
          </p:nvSpPr>
          <p:spPr bwMode="auto">
            <a:xfrm>
              <a:off x="9820450" y="4079668"/>
              <a:ext cx="425450" cy="307777"/>
            </a:xfrm>
            <a:prstGeom prst="rect">
              <a:avLst/>
            </a:prstGeom>
            <a:solidFill>
              <a:schemeClr val="bg1"/>
            </a:solidFill>
            <a:ln>
              <a:noFill/>
            </a:ln>
            <a:effec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11</a:t>
              </a:r>
            </a:p>
          </p:txBody>
        </p:sp>
        <p:sp>
          <p:nvSpPr>
            <p:cNvPr id="496724" name="Text Box 84">
              <a:extLst>
                <a:ext uri="{FF2B5EF4-FFF2-40B4-BE49-F238E27FC236}">
                  <a16:creationId xmlns:a16="http://schemas.microsoft.com/office/drawing/2014/main" id="{048D6900-CA29-4735-B2D8-65CA3C60DDC0}"/>
                </a:ext>
              </a:extLst>
            </p:cNvPr>
            <p:cNvSpPr txBox="1">
              <a:spLocks noChangeArrowheads="1"/>
            </p:cNvSpPr>
            <p:nvPr/>
          </p:nvSpPr>
          <p:spPr bwMode="auto">
            <a:xfrm>
              <a:off x="10213078" y="3560554"/>
              <a:ext cx="1660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91" tIns="45646" rIns="91291" bIns="45646">
              <a:spAutoFit/>
            </a:bodyPr>
            <a:lstStyle/>
            <a:p>
              <a:pPr>
                <a:spcBef>
                  <a:spcPct val="50000"/>
                </a:spcBef>
              </a:pPr>
              <a:r>
                <a:rPr lang="en-US" altLang="en-US" sz="1400"/>
                <a:t>residual capacity</a:t>
              </a:r>
            </a:p>
          </p:txBody>
        </p:sp>
        <p:cxnSp>
          <p:nvCxnSpPr>
            <p:cNvPr id="496728" name="AutoShape 88">
              <a:extLst>
                <a:ext uri="{FF2B5EF4-FFF2-40B4-BE49-F238E27FC236}">
                  <a16:creationId xmlns:a16="http://schemas.microsoft.com/office/drawing/2014/main" id="{D296AF87-F12C-4090-96DE-C18177EC90D0}"/>
                </a:ext>
              </a:extLst>
            </p:cNvPr>
            <p:cNvCxnSpPr>
              <a:cxnSpLocks noChangeShapeType="1"/>
              <a:stCxn id="496721" idx="3"/>
              <a:endCxn id="496719" idx="5"/>
            </p:cNvCxnSpPr>
            <p:nvPr/>
          </p:nvCxnSpPr>
          <p:spPr bwMode="auto">
            <a:xfrm rot="5400000">
              <a:off x="10011559" y="3142072"/>
              <a:ext cx="12700" cy="2344027"/>
            </a:xfrm>
            <a:prstGeom prst="curvedConnector3">
              <a:avLst>
                <a:gd name="adj1" fmla="val 2116693"/>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6729" name="Text Box 89">
              <a:extLst>
                <a:ext uri="{FF2B5EF4-FFF2-40B4-BE49-F238E27FC236}">
                  <a16:creationId xmlns:a16="http://schemas.microsoft.com/office/drawing/2014/main" id="{E0C249CA-792E-44BB-B1C2-4C7666CFD435}"/>
                </a:ext>
              </a:extLst>
            </p:cNvPr>
            <p:cNvSpPr txBox="1">
              <a:spLocks noChangeArrowheads="1"/>
            </p:cNvSpPr>
            <p:nvPr/>
          </p:nvSpPr>
          <p:spPr bwMode="auto">
            <a:xfrm>
              <a:off x="9820450" y="4457212"/>
              <a:ext cx="425450" cy="307777"/>
            </a:xfrm>
            <a:prstGeom prst="rect">
              <a:avLst/>
            </a:prstGeom>
            <a:solidFill>
              <a:schemeClr val="bg1"/>
            </a:solidFill>
            <a:ln>
              <a:noFill/>
            </a:ln>
            <a:effec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496730" name="Text Box 90">
              <a:extLst>
                <a:ext uri="{FF2B5EF4-FFF2-40B4-BE49-F238E27FC236}">
                  <a16:creationId xmlns:a16="http://schemas.microsoft.com/office/drawing/2014/main" id="{35D752D2-BD3B-4A3A-8E3C-DE35AAC7E45E}"/>
                </a:ext>
              </a:extLst>
            </p:cNvPr>
            <p:cNvSpPr txBox="1">
              <a:spLocks noChangeArrowheads="1"/>
            </p:cNvSpPr>
            <p:nvPr/>
          </p:nvSpPr>
          <p:spPr bwMode="auto">
            <a:xfrm>
              <a:off x="9850737" y="4955570"/>
              <a:ext cx="1685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91" tIns="45646" rIns="91291" bIns="45646">
              <a:spAutoFit/>
            </a:bodyPr>
            <a:lstStyle/>
            <a:p>
              <a:pPr>
                <a:spcBef>
                  <a:spcPct val="50000"/>
                </a:spcBef>
              </a:pPr>
              <a:r>
                <a:rPr lang="en-US" altLang="en-US" sz="1400"/>
                <a:t>residual capacity</a:t>
              </a:r>
            </a:p>
          </p:txBody>
        </p:sp>
        <p:sp>
          <p:nvSpPr>
            <p:cNvPr id="496735" name="Line 95">
              <a:extLst>
                <a:ext uri="{FF2B5EF4-FFF2-40B4-BE49-F238E27FC236}">
                  <a16:creationId xmlns:a16="http://schemas.microsoft.com/office/drawing/2014/main" id="{E51FCE8B-C547-416F-9216-7C60AD021F01}"/>
                </a:ext>
              </a:extLst>
            </p:cNvPr>
            <p:cNvSpPr>
              <a:spLocks noChangeShapeType="1"/>
            </p:cNvSpPr>
            <p:nvPr/>
          </p:nvSpPr>
          <p:spPr bwMode="auto">
            <a:xfrm flipH="1">
              <a:off x="10079727" y="3865354"/>
              <a:ext cx="15240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000"/>
            </a:p>
          </p:txBody>
        </p:sp>
        <p:sp>
          <p:nvSpPr>
            <p:cNvPr id="496737" name="Line 97">
              <a:extLst>
                <a:ext uri="{FF2B5EF4-FFF2-40B4-BE49-F238E27FC236}">
                  <a16:creationId xmlns:a16="http://schemas.microsoft.com/office/drawing/2014/main" id="{6C11D554-24AC-4C93-9241-45AD61DB4052}"/>
                </a:ext>
              </a:extLst>
            </p:cNvPr>
            <p:cNvSpPr>
              <a:spLocks noChangeShapeType="1"/>
            </p:cNvSpPr>
            <p:nvPr/>
          </p:nvSpPr>
          <p:spPr bwMode="auto">
            <a:xfrm flipH="1" flipV="1">
              <a:off x="10079727" y="4779754"/>
              <a:ext cx="15240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000"/>
            </a:p>
          </p:txBody>
        </p:sp>
      </p:grpSp>
      <p:sp>
        <p:nvSpPr>
          <p:cNvPr id="23" name="Slide Number Placeholder 1">
            <a:extLst>
              <a:ext uri="{FF2B5EF4-FFF2-40B4-BE49-F238E27FC236}">
                <a16:creationId xmlns:a16="http://schemas.microsoft.com/office/drawing/2014/main" id="{12D3803D-E1C7-4E0D-BD85-A2AE59BF038B}"/>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12</a:t>
            </a:fld>
            <a:endParaRPr lang="en-US" dirty="0"/>
          </a:p>
        </p:txBody>
      </p:sp>
    </p:spTree>
    <p:extLst>
      <p:ext uri="{BB962C8B-B14F-4D97-AF65-F5344CB8AC3E}">
        <p14:creationId xmlns:p14="http://schemas.microsoft.com/office/powerpoint/2010/main" val="141259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64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664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664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664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664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664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664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664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a:extLst>
              <a:ext uri="{FF2B5EF4-FFF2-40B4-BE49-F238E27FC236}">
                <a16:creationId xmlns:a16="http://schemas.microsoft.com/office/drawing/2014/main" id="{454D7E86-B7E5-4DBB-B5CA-759DAD68D77E}"/>
              </a:ext>
            </a:extLst>
          </p:cNvPr>
          <p:cNvSpPr>
            <a:spLocks noGrp="1"/>
          </p:cNvSpPr>
          <p:nvPr>
            <p:ph type="sldNum" sz="quarter" idx="10"/>
          </p:nvPr>
        </p:nvSpPr>
        <p:spPr/>
        <p:txBody>
          <a:bodyPr/>
          <a:lstStyle/>
          <a:p>
            <a:fld id="{BC7D8AED-18E9-43C1-BBDD-655A7044627F}" type="slidenum">
              <a:rPr lang="en-US" altLang="en-US"/>
              <a:pPr/>
              <a:t>13</a:t>
            </a:fld>
            <a:endParaRPr lang="en-US" altLang="en-US" sz="1400"/>
          </a:p>
        </p:txBody>
      </p:sp>
      <p:sp>
        <p:nvSpPr>
          <p:cNvPr id="496739" name="Rectangle 99">
            <a:extLst>
              <a:ext uri="{FF2B5EF4-FFF2-40B4-BE49-F238E27FC236}">
                <a16:creationId xmlns:a16="http://schemas.microsoft.com/office/drawing/2014/main" id="{77CB5AF2-D7A8-47A3-85DE-EAE717229329}"/>
              </a:ext>
            </a:extLst>
          </p:cNvPr>
          <p:cNvSpPr>
            <a:spLocks noChangeArrowheads="1"/>
          </p:cNvSpPr>
          <p:nvPr/>
        </p:nvSpPr>
        <p:spPr bwMode="auto">
          <a:xfrm>
            <a:off x="6419170" y="715017"/>
            <a:ext cx="3429000" cy="1600200"/>
          </a:xfrm>
          <a:prstGeom prst="rect">
            <a:avLst/>
          </a:prstGeom>
          <a:noFill/>
          <a:ln>
            <a:noFill/>
          </a:ln>
          <a:effectLst/>
        </p:spPr>
        <p:txBody>
          <a:bodyPr wrap="none" anchor="ctr"/>
          <a:lstStyle/>
          <a:p>
            <a:endParaRPr lang="en-US"/>
          </a:p>
        </p:txBody>
      </p:sp>
      <p:sp>
        <p:nvSpPr>
          <p:cNvPr id="496642" name="Rectangle 2">
            <a:extLst>
              <a:ext uri="{FF2B5EF4-FFF2-40B4-BE49-F238E27FC236}">
                <a16:creationId xmlns:a16="http://schemas.microsoft.com/office/drawing/2014/main" id="{642D2A95-9E0F-4AE9-968E-BD35C489410B}"/>
              </a:ext>
            </a:extLst>
          </p:cNvPr>
          <p:cNvSpPr>
            <a:spLocks noGrp="1" noChangeArrowheads="1"/>
          </p:cNvSpPr>
          <p:nvPr>
            <p:ph type="title"/>
          </p:nvPr>
        </p:nvSpPr>
        <p:spPr/>
        <p:txBody>
          <a:bodyPr/>
          <a:lstStyle/>
          <a:p>
            <a:r>
              <a:rPr lang="en-US" altLang="en-US" dirty="0"/>
              <a:t>Residual Graphs and Augmenting Paths</a:t>
            </a:r>
          </a:p>
        </p:txBody>
      </p:sp>
      <mc:AlternateContent xmlns:mc="http://schemas.openxmlformats.org/markup-compatibility/2006">
        <mc:Choice xmlns:a14="http://schemas.microsoft.com/office/drawing/2010/main" Requires="a14">
          <p:sp>
            <p:nvSpPr>
              <p:cNvPr id="496643" name="Rectangle 3">
                <a:extLst>
                  <a:ext uri="{FF2B5EF4-FFF2-40B4-BE49-F238E27FC236}">
                    <a16:creationId xmlns:a16="http://schemas.microsoft.com/office/drawing/2014/main" id="{492BF5EA-E352-4CF9-9D58-59B2493F7287}"/>
                  </a:ext>
                </a:extLst>
              </p:cNvPr>
              <p:cNvSpPr>
                <a:spLocks noGrp="1" noChangeArrowheads="1"/>
              </p:cNvSpPr>
              <p:nvPr>
                <p:ph type="body" idx="1"/>
              </p:nvPr>
            </p:nvSpPr>
            <p:spPr>
              <a:xfrm>
                <a:off x="628649" y="1509088"/>
                <a:ext cx="10779049" cy="5200045"/>
              </a:xfrm>
            </p:spPr>
            <p:txBody>
              <a:bodyPr>
                <a:noAutofit/>
              </a:bodyPr>
              <a:lstStyle/>
              <a:p>
                <a:pPr marL="0" indent="0">
                  <a:buNone/>
                </a:pPr>
                <a:r>
                  <a:rPr lang="en-US" altLang="en-US" sz="2000" dirty="0">
                    <a:solidFill>
                      <a:srgbClr val="C00000"/>
                    </a:solidFill>
                  </a:rPr>
                  <a:t>Residual edges </a:t>
                </a:r>
                <a:r>
                  <a:rPr lang="en-US" altLang="en-US" sz="2000" dirty="0"/>
                  <a:t>of two kinds:</a:t>
                </a:r>
                <a:endParaRPr lang="en-US" altLang="en-US" sz="2000" dirty="0">
                  <a:solidFill>
                    <a:schemeClr val="tx1"/>
                  </a:solidFill>
                </a:endParaRPr>
              </a:p>
              <a:p>
                <a:pPr lvl="1"/>
                <a:r>
                  <a:rPr lang="en-US" altLang="en-US" sz="2000" dirty="0">
                    <a:solidFill>
                      <a:srgbClr val="C00000"/>
                    </a:solidFill>
                    <a:sym typeface="Symbol" panose="05050102010706020507" pitchFamily="18" charset="2"/>
                  </a:rPr>
                  <a:t>Forward</a:t>
                </a:r>
                <a:r>
                  <a:rPr lang="en-US" altLang="en-US" sz="2000" dirty="0">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𝒆</m:t>
                    </m:r>
                    <m:r>
                      <a:rPr lang="en-US" altLang="en-US" sz="2000" b="1" i="1" dirty="0" smtClean="0">
                        <a:solidFill>
                          <a:srgbClr val="0066CC"/>
                        </a:solidFill>
                        <a:latin typeface="Cambria Math" panose="02040503050406030204" pitchFamily="18" charset="0"/>
                        <a:sym typeface="Symbol" panose="05050102010706020507" pitchFamily="18" charset="2"/>
                      </a:rPr>
                      <m:t>=(</m:t>
                    </m:r>
                    <m:r>
                      <a:rPr lang="en-US" altLang="en-US" sz="2000" b="1" i="1" dirty="0" smtClean="0">
                        <a:solidFill>
                          <a:srgbClr val="0066CC"/>
                        </a:solidFill>
                        <a:latin typeface="Cambria Math" panose="02040503050406030204" pitchFamily="18" charset="0"/>
                        <a:sym typeface="Symbol" panose="05050102010706020507" pitchFamily="18" charset="2"/>
                      </a:rPr>
                      <m:t>𝒖</m:t>
                    </m:r>
                    <m:r>
                      <a:rPr lang="en-US" altLang="en-US" sz="2000" b="1" i="1" dirty="0" smtClean="0">
                        <a:solidFill>
                          <a:srgbClr val="0066CC"/>
                        </a:solidFill>
                        <a:latin typeface="Cambria Math" panose="02040503050406030204" pitchFamily="18" charset="0"/>
                        <a:sym typeface="Symbol" panose="05050102010706020507" pitchFamily="18" charset="2"/>
                      </a:rPr>
                      <m:t>, </m:t>
                    </m:r>
                    <m:r>
                      <a:rPr lang="en-US" altLang="en-US" sz="2000" b="1" i="1" dirty="0" smtClean="0">
                        <a:solidFill>
                          <a:srgbClr val="0066CC"/>
                        </a:solidFill>
                        <a:latin typeface="Cambria Math" panose="02040503050406030204" pitchFamily="18" charset="0"/>
                        <a:sym typeface="Symbol" panose="05050102010706020507" pitchFamily="18" charset="2"/>
                      </a:rPr>
                      <m:t>𝒗</m:t>
                    </m:r>
                    <m:r>
                      <a:rPr lang="en-US" altLang="en-US" sz="2000" b="1" i="1" dirty="0" smtClean="0">
                        <a:solidFill>
                          <a:srgbClr val="0066CC"/>
                        </a:solidFill>
                        <a:latin typeface="Cambria Math" panose="02040503050406030204" pitchFamily="18" charset="0"/>
                        <a:sym typeface="Symbol" panose="05050102010706020507" pitchFamily="18" charset="2"/>
                      </a:rPr>
                      <m:t>)</m:t>
                    </m:r>
                  </m:oMath>
                </a14:m>
                <a:r>
                  <a:rPr lang="en-US" altLang="en-US" sz="2000" dirty="0">
                    <a:sym typeface="Symbol" panose="05050102010706020507" pitchFamily="18" charset="2"/>
                  </a:rPr>
                  <a:t> with capacity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𝒄</m:t>
                        </m:r>
                      </m:e>
                      <m:sub>
                        <m:r>
                          <a:rPr lang="en-US" altLang="en-US" sz="2000" b="1" i="1" smtClean="0">
                            <a:solidFill>
                              <a:srgbClr val="0066CC"/>
                            </a:solidFill>
                            <a:latin typeface="Cambria Math" panose="02040503050406030204" pitchFamily="18" charset="0"/>
                            <a:sym typeface="Symbol" panose="05050102010706020507" pitchFamily="18" charset="2"/>
                          </a:rPr>
                          <m:t>𝒇</m:t>
                        </m:r>
                      </m:sub>
                    </m:sSub>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0" i="0" smtClean="0">
                        <a:solidFill>
                          <a:srgbClr val="0066CC"/>
                        </a:solidFill>
                        <a:latin typeface="Cambria Math" panose="02040503050406030204" pitchFamily="18" charset="0"/>
                        <a:sym typeface="Symbol" panose="05050102010706020507" pitchFamily="18" charset="2"/>
                      </a:rPr>
                      <m:t>=</m:t>
                    </m:r>
                    <m:r>
                      <a:rPr lang="en-US" altLang="en-US" sz="2000" b="1" i="1" smtClean="0">
                        <a:solidFill>
                          <a:srgbClr val="0066CC"/>
                        </a:solidFill>
                        <a:latin typeface="Cambria Math" panose="02040503050406030204" pitchFamily="18" charset="0"/>
                        <a:sym typeface="Symbol" panose="05050102010706020507" pitchFamily="18" charset="2"/>
                      </a:rPr>
                      <m:t>𝒄</m:t>
                    </m:r>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1" i="1" smtClean="0">
                        <a:solidFill>
                          <a:srgbClr val="0066CC"/>
                        </a:solidFill>
                        <a:latin typeface="Cambria Math" panose="02040503050406030204" pitchFamily="18" charset="0"/>
                        <a:sym typeface="Symbol" panose="05050102010706020507" pitchFamily="18" charset="2"/>
                      </a:rPr>
                      <m:t>−</m:t>
                    </m:r>
                    <m:r>
                      <a:rPr lang="en-US" altLang="en-US" sz="2000" b="1" i="1" smtClean="0">
                        <a:solidFill>
                          <a:srgbClr val="0066CC"/>
                        </a:solidFill>
                        <a:latin typeface="Cambria Math" panose="02040503050406030204" pitchFamily="18" charset="0"/>
                        <a:sym typeface="Symbol" panose="05050102010706020507" pitchFamily="18" charset="2"/>
                      </a:rPr>
                      <m:t>𝒇</m:t>
                    </m:r>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oMath>
                </a14:m>
                <a:endParaRPr lang="en-US" altLang="en-US" sz="2000" b="1" dirty="0">
                  <a:solidFill>
                    <a:srgbClr val="0066CC"/>
                  </a:solidFill>
                  <a:sym typeface="Symbol" panose="05050102010706020507" pitchFamily="18" charset="2"/>
                </a:endParaRPr>
              </a:p>
              <a:p>
                <a:pPr lvl="2"/>
                <a:r>
                  <a:rPr lang="en-US" altLang="en-US" sz="2000" dirty="0">
                    <a:sym typeface="Symbol" panose="05050102010706020507" pitchFamily="18" charset="2"/>
                  </a:rPr>
                  <a:t>Amount of extra flow we can add along</a:t>
                </a:r>
                <a:r>
                  <a:rPr lang="en-US" altLang="en-US" sz="2000" b="1" dirty="0">
                    <a:solidFill>
                      <a:srgbClr val="0066CC"/>
                    </a:solidFill>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𝒆</m:t>
                    </m:r>
                  </m:oMath>
                </a14:m>
                <a:endParaRPr lang="en-US" altLang="en-US" sz="2000" b="1" dirty="0">
                  <a:solidFill>
                    <a:srgbClr val="0066CC"/>
                  </a:solidFill>
                  <a:sym typeface="Symbol" panose="05050102010706020507" pitchFamily="18" charset="2"/>
                </a:endParaRPr>
              </a:p>
              <a:p>
                <a:pPr lvl="1"/>
                <a:r>
                  <a:rPr lang="en-US" altLang="en-US" sz="2000" dirty="0">
                    <a:solidFill>
                      <a:srgbClr val="C00000"/>
                    </a:solidFill>
                    <a:sym typeface="Symbol" panose="05050102010706020507" pitchFamily="18" charset="2"/>
                  </a:rPr>
                  <a:t>Backward</a:t>
                </a:r>
                <a:r>
                  <a:rPr lang="en-US" altLang="en-US" sz="2000" dirty="0">
                    <a:sym typeface="Symbol" panose="05050102010706020507" pitchFamily="18" charset="2"/>
                  </a:rPr>
                  <a:t>: </a:t>
                </a:r>
                <a14:m>
                  <m:oMath xmlns:m="http://schemas.openxmlformats.org/officeDocument/2006/math">
                    <m:sSup>
                      <m:sSupPr>
                        <m:ctrlPr>
                          <a:rPr lang="en-US" altLang="en-US" sz="2000" b="1" i="1" dirty="0" smtClean="0">
                            <a:solidFill>
                              <a:srgbClr val="0066CC"/>
                            </a:solidFill>
                            <a:latin typeface="Cambria Math" panose="02040503050406030204" pitchFamily="18" charset="0"/>
                            <a:sym typeface="Symbol" panose="05050102010706020507" pitchFamily="18" charset="2"/>
                          </a:rPr>
                        </m:ctrlPr>
                      </m:sSupPr>
                      <m:e>
                        <m:r>
                          <a:rPr lang="en-US" altLang="en-US" sz="2000" b="1" i="1" dirty="0" smtClean="0">
                            <a:solidFill>
                              <a:srgbClr val="0066CC"/>
                            </a:solidFill>
                            <a:latin typeface="Cambria Math" panose="02040503050406030204" pitchFamily="18" charset="0"/>
                            <a:sym typeface="Symbol" panose="05050102010706020507" pitchFamily="18" charset="2"/>
                          </a:rPr>
                          <m:t>𝒆</m:t>
                        </m:r>
                      </m:e>
                      <m:sup>
                        <m:r>
                          <m:rPr>
                            <m:sty m:val="p"/>
                          </m:rPr>
                          <a:rPr lang="en-US" altLang="en-US" sz="2000" b="0" i="0" dirty="0" smtClean="0">
                            <a:solidFill>
                              <a:srgbClr val="0066CC"/>
                            </a:solidFill>
                            <a:latin typeface="Cambria Math" panose="02040503050406030204" pitchFamily="18" charset="0"/>
                            <a:sym typeface="Symbol" panose="05050102010706020507" pitchFamily="18" charset="2"/>
                          </a:rPr>
                          <m:t>R</m:t>
                        </m:r>
                      </m:sup>
                    </m:sSup>
                    <m:r>
                      <a:rPr lang="en-US" altLang="en-US" sz="2000" b="1" i="1" dirty="0" smtClean="0">
                        <a:solidFill>
                          <a:srgbClr val="0066CC"/>
                        </a:solidFill>
                        <a:latin typeface="Cambria Math" panose="02040503050406030204" pitchFamily="18" charset="0"/>
                        <a:sym typeface="Symbol" panose="05050102010706020507" pitchFamily="18" charset="2"/>
                      </a:rPr>
                      <m:t> =(</m:t>
                    </m:r>
                    <m:r>
                      <a:rPr lang="en-US" altLang="en-US" sz="2000" b="1" i="1" dirty="0" smtClean="0">
                        <a:solidFill>
                          <a:srgbClr val="0066CC"/>
                        </a:solidFill>
                        <a:latin typeface="Cambria Math" panose="02040503050406030204" pitchFamily="18" charset="0"/>
                        <a:sym typeface="Symbol" panose="05050102010706020507" pitchFamily="18" charset="2"/>
                      </a:rPr>
                      <m:t>𝒗</m:t>
                    </m:r>
                    <m:r>
                      <a:rPr lang="en-US" altLang="en-US" sz="2000" b="1" i="1" dirty="0" smtClean="0">
                        <a:solidFill>
                          <a:srgbClr val="0066CC"/>
                        </a:solidFill>
                        <a:latin typeface="Cambria Math" panose="02040503050406030204" pitchFamily="18" charset="0"/>
                        <a:sym typeface="Symbol" panose="05050102010706020507" pitchFamily="18" charset="2"/>
                      </a:rPr>
                      <m:t>, </m:t>
                    </m:r>
                    <m:r>
                      <a:rPr lang="en-US" altLang="en-US" sz="2000" b="1" i="1" dirty="0" smtClean="0">
                        <a:solidFill>
                          <a:srgbClr val="0066CC"/>
                        </a:solidFill>
                        <a:latin typeface="Cambria Math" panose="02040503050406030204" pitchFamily="18" charset="0"/>
                        <a:sym typeface="Symbol" panose="05050102010706020507" pitchFamily="18" charset="2"/>
                      </a:rPr>
                      <m:t>𝒖</m:t>
                    </m:r>
                    <m:r>
                      <a:rPr lang="en-US" altLang="en-US" sz="2000" b="1" i="1" dirty="0" smtClean="0">
                        <a:solidFill>
                          <a:srgbClr val="0066CC"/>
                        </a:solidFill>
                        <a:latin typeface="Cambria Math" panose="02040503050406030204" pitchFamily="18" charset="0"/>
                        <a:sym typeface="Symbol" panose="05050102010706020507" pitchFamily="18" charset="2"/>
                      </a:rPr>
                      <m:t>)</m:t>
                    </m:r>
                  </m:oMath>
                </a14:m>
                <a:r>
                  <a:rPr lang="en-US" altLang="en-US" sz="2000" dirty="0">
                    <a:sym typeface="Symbol" panose="05050102010706020507" pitchFamily="18" charset="2"/>
                  </a:rPr>
                  <a:t> with capacity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𝒄</m:t>
                        </m:r>
                      </m:e>
                      <m:sub>
                        <m:r>
                          <a:rPr lang="en-US" altLang="en-US" sz="2000" b="1" i="1" smtClean="0">
                            <a:solidFill>
                              <a:srgbClr val="0066CC"/>
                            </a:solidFill>
                            <a:latin typeface="Cambria Math" panose="02040503050406030204" pitchFamily="18" charset="0"/>
                            <a:sym typeface="Symbol" panose="05050102010706020507" pitchFamily="18" charset="2"/>
                          </a:rPr>
                          <m:t>𝒇</m:t>
                        </m:r>
                      </m:sub>
                    </m:sSub>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0" i="0" smtClean="0">
                        <a:solidFill>
                          <a:srgbClr val="0066CC"/>
                        </a:solidFill>
                        <a:latin typeface="Cambria Math" panose="02040503050406030204" pitchFamily="18" charset="0"/>
                        <a:sym typeface="Symbol" panose="05050102010706020507" pitchFamily="18" charset="2"/>
                      </a:rPr>
                      <m:t>=</m:t>
                    </m:r>
                    <m:r>
                      <a:rPr lang="en-US" altLang="en-US" sz="2000" b="1" i="1">
                        <a:solidFill>
                          <a:srgbClr val="0066CC"/>
                        </a:solidFill>
                        <a:latin typeface="Cambria Math" panose="02040503050406030204" pitchFamily="18" charset="0"/>
                        <a:sym typeface="Symbol" panose="05050102010706020507" pitchFamily="18" charset="2"/>
                      </a:rPr>
                      <m:t>𝒇</m:t>
                    </m:r>
                    <m:d>
                      <m:dPr>
                        <m:ctrlPr>
                          <a:rPr lang="en-US" altLang="en-US" sz="2000" b="1" i="1">
                            <a:solidFill>
                              <a:srgbClr val="0066CC"/>
                            </a:solidFill>
                            <a:latin typeface="Cambria Math" panose="02040503050406030204" pitchFamily="18" charset="0"/>
                            <a:sym typeface="Symbol" panose="05050102010706020507" pitchFamily="18" charset="2"/>
                          </a:rPr>
                        </m:ctrlPr>
                      </m:dPr>
                      <m:e>
                        <m:r>
                          <a:rPr lang="en-US" altLang="en-US" sz="2000" b="1" i="1">
                            <a:solidFill>
                              <a:srgbClr val="0066CC"/>
                            </a:solidFill>
                            <a:latin typeface="Cambria Math" panose="02040503050406030204" pitchFamily="18" charset="0"/>
                            <a:sym typeface="Symbol" panose="05050102010706020507" pitchFamily="18" charset="2"/>
                          </a:rPr>
                          <m:t>𝒆</m:t>
                        </m:r>
                      </m:e>
                    </m:d>
                  </m:oMath>
                </a14:m>
                <a:endParaRPr lang="en-US" altLang="en-US" sz="2000" dirty="0">
                  <a:sym typeface="Symbol" panose="05050102010706020507" pitchFamily="18" charset="2"/>
                </a:endParaRPr>
              </a:p>
              <a:p>
                <a:pPr lvl="2"/>
                <a:r>
                  <a:rPr lang="en-US" altLang="en-US" sz="2000" dirty="0">
                    <a:sym typeface="Symbol" panose="05050102010706020507" pitchFamily="18" charset="2"/>
                  </a:rPr>
                  <a:t>Amount we can reduce/undo flow along</a:t>
                </a:r>
                <a:r>
                  <a:rPr lang="en-US" altLang="en-US" sz="2000" b="1" dirty="0">
                    <a:solidFill>
                      <a:srgbClr val="0066CC"/>
                    </a:solidFill>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𝒆</m:t>
                    </m:r>
                  </m:oMath>
                </a14:m>
                <a:endParaRPr lang="en-US" altLang="en-US" sz="2000" dirty="0">
                  <a:sym typeface="Symbol" panose="05050102010706020507" pitchFamily="18" charset="2"/>
                </a:endParaRPr>
              </a:p>
              <a:p>
                <a:pPr marL="0" indent="0">
                  <a:buNone/>
                </a:pPr>
                <a:endParaRPr lang="en-US" altLang="en-US" sz="100" dirty="0">
                  <a:solidFill>
                    <a:schemeClr val="tx1"/>
                  </a:solidFill>
                  <a:sym typeface="Symbol" panose="05050102010706020507" pitchFamily="18" charset="2"/>
                </a:endParaRPr>
              </a:p>
              <a:p>
                <a:pPr marL="0" indent="0">
                  <a:buNone/>
                </a:pPr>
                <a:r>
                  <a:rPr lang="en-US" altLang="en-US" sz="2000" dirty="0">
                    <a:solidFill>
                      <a:srgbClr val="C00000"/>
                    </a:solidFill>
                  </a:rPr>
                  <a:t>Residual graph</a:t>
                </a:r>
                <a:r>
                  <a:rPr lang="en-US" altLang="en-US" sz="2000" dirty="0"/>
                  <a:t>:  </a:t>
                </a:r>
                <a14:m>
                  <m:oMath xmlns:m="http://schemas.openxmlformats.org/officeDocument/2006/math">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𝑮</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𝑽</m:t>
                    </m:r>
                    <m:r>
                      <a:rPr lang="en-US" altLang="en-US" sz="2000" b="1" i="1" dirty="0">
                        <a:solidFill>
                          <a:srgbClr val="0066CC"/>
                        </a:solidFill>
                        <a:latin typeface="Cambria Math" panose="02040503050406030204" pitchFamily="18" charset="0"/>
                      </a:rPr>
                      <m:t>, </m:t>
                    </m:r>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𝑬</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m:t>
                    </m:r>
                  </m:oMath>
                </a14:m>
                <a:r>
                  <a:rPr lang="en-US" altLang="en-US" sz="2000" dirty="0">
                    <a:solidFill>
                      <a:schemeClr val="tx1"/>
                    </a:solidFill>
                  </a:rPr>
                  <a:t>.</a:t>
                </a:r>
              </a:p>
              <a:p>
                <a:pPr lvl="1"/>
                <a:r>
                  <a:rPr lang="en-US" altLang="en-US" sz="2000" dirty="0"/>
                  <a:t>Residual edges with residual capacity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𝒄</m:t>
                        </m:r>
                      </m:e>
                      <m:sub>
                        <m:r>
                          <a:rPr lang="en-US" altLang="en-US" sz="2000" b="1" i="1" smtClean="0">
                            <a:solidFill>
                              <a:srgbClr val="0066CC"/>
                            </a:solidFill>
                            <a:latin typeface="Cambria Math" panose="02040503050406030204" pitchFamily="18" charset="0"/>
                            <a:sym typeface="Symbol" panose="05050102010706020507" pitchFamily="18" charset="2"/>
                          </a:rPr>
                          <m:t>𝒇</m:t>
                        </m:r>
                      </m:sub>
                    </m:sSub>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1" i="1" smtClean="0">
                        <a:solidFill>
                          <a:srgbClr val="0066CC"/>
                        </a:solidFill>
                        <a:latin typeface="Cambria Math" panose="02040503050406030204" pitchFamily="18" charset="0"/>
                        <a:sym typeface="Symbol" panose="05050102010706020507" pitchFamily="18" charset="2"/>
                      </a:rPr>
                      <m:t>&gt;</m:t>
                    </m:r>
                    <m:r>
                      <a:rPr lang="en-US" altLang="en-US" sz="2000" b="1" i="1" smtClean="0">
                        <a:solidFill>
                          <a:srgbClr val="0066CC"/>
                        </a:solidFill>
                        <a:latin typeface="Cambria Math" panose="02040503050406030204" pitchFamily="18" charset="0"/>
                        <a:sym typeface="Symbol" panose="05050102010706020507" pitchFamily="18" charset="2"/>
                      </a:rPr>
                      <m:t>𝟎</m:t>
                    </m:r>
                  </m:oMath>
                </a14:m>
                <a:r>
                  <a:rPr lang="en-US" altLang="en-US" sz="2000" dirty="0"/>
                  <a:t>.</a:t>
                </a:r>
              </a:p>
              <a:p>
                <a:pPr lvl="1"/>
                <a14:m>
                  <m:oMath xmlns:m="http://schemas.openxmlformats.org/officeDocument/2006/math">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𝑬</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 </m:t>
                    </m:r>
                    <m:d>
                      <m:dPr>
                        <m:begChr m:val="{"/>
                        <m:endChr m:val="}"/>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r>
                          <a:rPr lang="en-US" altLang="en-US" sz="2000" b="1" i="1" dirty="0">
                            <a:solidFill>
                              <a:srgbClr val="0066CC"/>
                            </a:solidFill>
                            <a:latin typeface="Cambria Math" panose="02040503050406030204" pitchFamily="18" charset="0"/>
                          </a:rPr>
                          <m:t> : </m:t>
                        </m:r>
                        <m:r>
                          <a:rPr lang="en-US" altLang="en-US" sz="2000" b="1" i="1" dirty="0">
                            <a:solidFill>
                              <a:srgbClr val="0066CC"/>
                            </a:solidFill>
                            <a:latin typeface="Cambria Math" panose="02040503050406030204" pitchFamily="18" charset="0"/>
                          </a:rPr>
                          <m:t>𝒇</m:t>
                        </m:r>
                        <m:d>
                          <m:dPr>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e>
                        </m:d>
                        <m:r>
                          <a:rPr lang="en-US" altLang="en-US" sz="2000" b="1" i="1" dirty="0" smtClean="0">
                            <a:solidFill>
                              <a:srgbClr val="0066CC"/>
                            </a:solidFill>
                            <a:latin typeface="Cambria Math" panose="02040503050406030204" pitchFamily="18" charset="0"/>
                          </a:rPr>
                          <m:t>&lt;</m:t>
                        </m:r>
                        <m:r>
                          <a:rPr lang="en-US" altLang="en-US" sz="2000" b="1" i="1" dirty="0">
                            <a:solidFill>
                              <a:srgbClr val="0066CC"/>
                            </a:solidFill>
                            <a:latin typeface="Cambria Math" panose="02040503050406030204" pitchFamily="18" charset="0"/>
                          </a:rPr>
                          <m:t>𝒄</m:t>
                        </m:r>
                        <m:d>
                          <m:dPr>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e>
                        </m:d>
                      </m:e>
                    </m:d>
                    <m:r>
                      <a:rPr lang="en-US" altLang="en-US" sz="2000" b="1" i="1" dirty="0" smtClean="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rPr>
                      <m:t>{</m:t>
                    </m:r>
                    <m:sSup>
                      <m:sSupPr>
                        <m:ctrlPr>
                          <a:rPr lang="en-US" altLang="en-US" sz="2000" b="1" i="1" dirty="0">
                            <a:solidFill>
                              <a:srgbClr val="0066CC"/>
                            </a:solidFill>
                            <a:latin typeface="Cambria Math" panose="02040503050406030204" pitchFamily="18" charset="0"/>
                            <a:sym typeface="Symbol" panose="05050102010706020507" pitchFamily="18" charset="2"/>
                          </a:rPr>
                        </m:ctrlPr>
                      </m:sSupPr>
                      <m:e>
                        <m:r>
                          <a:rPr lang="en-US" altLang="en-US" sz="2000" b="1" i="1" dirty="0">
                            <a:solidFill>
                              <a:srgbClr val="0066CC"/>
                            </a:solidFill>
                            <a:latin typeface="Cambria Math" panose="02040503050406030204" pitchFamily="18" charset="0"/>
                            <a:sym typeface="Symbol" panose="05050102010706020507" pitchFamily="18" charset="2"/>
                          </a:rPr>
                          <m:t>𝒆</m:t>
                        </m:r>
                      </m:e>
                      <m:sup>
                        <m:r>
                          <m:rPr>
                            <m:sty m:val="p"/>
                          </m:rPr>
                          <a:rPr lang="en-US" altLang="en-US" sz="2000" dirty="0">
                            <a:solidFill>
                              <a:srgbClr val="0066CC"/>
                            </a:solidFill>
                            <a:latin typeface="Cambria Math" panose="02040503050406030204" pitchFamily="18" charset="0"/>
                            <a:sym typeface="Symbol" panose="05050102010706020507" pitchFamily="18" charset="2"/>
                          </a:rPr>
                          <m:t>R</m:t>
                        </m:r>
                      </m:sup>
                    </m:sSup>
                    <m:r>
                      <a:rPr lang="en-US" altLang="en-US" sz="2000" b="1" i="1" dirty="0">
                        <a:solidFill>
                          <a:srgbClr val="0066CC"/>
                        </a:solidFill>
                        <a:latin typeface="Cambria Math" panose="02040503050406030204" pitchFamily="18" charset="0"/>
                      </a:rPr>
                      <m:t>: </m:t>
                    </m:r>
                    <m:r>
                      <a:rPr lang="en-US" altLang="en-US" sz="2000" b="1" i="1" dirty="0">
                        <a:solidFill>
                          <a:srgbClr val="0066CC"/>
                        </a:solidFill>
                        <a:latin typeface="Cambria Math" panose="02040503050406030204" pitchFamily="18" charset="0"/>
                      </a:rPr>
                      <m:t>𝒇</m:t>
                    </m:r>
                    <m:d>
                      <m:dPr>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e>
                    </m:d>
                    <m:r>
                      <a:rPr lang="en-US" altLang="en-US" sz="2000" b="1" i="1" dirty="0" smtClean="0">
                        <a:solidFill>
                          <a:srgbClr val="0066CC"/>
                        </a:solidFill>
                        <a:latin typeface="Cambria Math" panose="02040503050406030204" pitchFamily="18" charset="0"/>
                      </a:rPr>
                      <m:t>&gt;</m:t>
                    </m:r>
                    <m:r>
                      <a:rPr lang="en-US" altLang="en-US" sz="2000" b="1" i="1" dirty="0">
                        <a:solidFill>
                          <a:srgbClr val="0066CC"/>
                        </a:solidFill>
                        <a:latin typeface="Cambria Math" panose="02040503050406030204" pitchFamily="18" charset="0"/>
                      </a:rPr>
                      <m:t> </m:t>
                    </m:r>
                    <m:r>
                      <a:rPr lang="en-US" altLang="en-US" sz="2000" b="1" i="1" dirty="0">
                        <a:solidFill>
                          <a:srgbClr val="0066CC"/>
                        </a:solidFill>
                        <a:latin typeface="Cambria Math" panose="02040503050406030204" pitchFamily="18" charset="0"/>
                      </a:rPr>
                      <m:t>𝟎</m:t>
                    </m:r>
                    <m:r>
                      <a:rPr lang="en-US" altLang="en-US" sz="2000" b="1" i="1" dirty="0">
                        <a:solidFill>
                          <a:srgbClr val="0066CC"/>
                        </a:solidFill>
                        <a:latin typeface="Cambria Math" panose="02040503050406030204" pitchFamily="18" charset="0"/>
                      </a:rPr>
                      <m:t>}</m:t>
                    </m:r>
                  </m:oMath>
                </a14:m>
                <a:r>
                  <a:rPr lang="en-US" altLang="en-US" sz="2000" dirty="0"/>
                  <a:t>.</a:t>
                </a:r>
              </a:p>
              <a:p>
                <a:pPr lvl="1"/>
                <a:endParaRPr lang="en-US" altLang="en-US" sz="2000" dirty="0"/>
              </a:p>
              <a:p>
                <a:pPr lvl="1"/>
                <a:endParaRPr lang="en-US" altLang="en-US" sz="100" dirty="0"/>
              </a:p>
              <a:p>
                <a:pPr marL="0" indent="0">
                  <a:buNone/>
                </a:pPr>
                <a:r>
                  <a:rPr lang="en-US" altLang="en-US" sz="2000" dirty="0">
                    <a:solidFill>
                      <a:srgbClr val="C00000"/>
                    </a:solidFill>
                  </a:rPr>
                  <a:t>Augmenting Path</a:t>
                </a:r>
                <a:r>
                  <a:rPr lang="en-US" altLang="en-US" sz="2000" dirty="0"/>
                  <a:t>: Any </a:t>
                </a:r>
                <a14:m>
                  <m:oMath xmlns:m="http://schemas.openxmlformats.org/officeDocument/2006/math">
                    <m:r>
                      <a:rPr lang="en-US" altLang="en-US" sz="2000" b="1" i="1" dirty="0" smtClean="0">
                        <a:solidFill>
                          <a:srgbClr val="0066CC"/>
                        </a:solidFill>
                        <a:latin typeface="Cambria Math" panose="02040503050406030204" pitchFamily="18" charset="0"/>
                      </a:rPr>
                      <m:t>𝒔</m:t>
                    </m:r>
                  </m:oMath>
                </a14:m>
                <a:r>
                  <a:rPr lang="en-US" altLang="en-US" sz="2000" dirty="0"/>
                  <a:t>-</a:t>
                </a:r>
                <a14:m>
                  <m:oMath xmlns:m="http://schemas.openxmlformats.org/officeDocument/2006/math">
                    <m:r>
                      <a:rPr lang="en-US" altLang="en-US" sz="2000" b="1" i="1" dirty="0" smtClean="0">
                        <a:solidFill>
                          <a:srgbClr val="0066CC"/>
                        </a:solidFill>
                        <a:latin typeface="Cambria Math" panose="02040503050406030204" pitchFamily="18" charset="0"/>
                      </a:rPr>
                      <m:t>𝒕</m:t>
                    </m:r>
                  </m:oMath>
                </a14:m>
                <a:r>
                  <a:rPr lang="en-US" altLang="en-US" sz="2000" dirty="0"/>
                  <a:t> path </a:t>
                </a:r>
                <a14:m>
                  <m:oMath xmlns:m="http://schemas.openxmlformats.org/officeDocument/2006/math">
                    <m:r>
                      <a:rPr lang="en-US" altLang="en-US" sz="2000" b="1" i="1" dirty="0" smtClean="0">
                        <a:solidFill>
                          <a:srgbClr val="0066CC"/>
                        </a:solidFill>
                        <a:latin typeface="Cambria Math" panose="02040503050406030204" pitchFamily="18" charset="0"/>
                      </a:rPr>
                      <m:t>𝑷</m:t>
                    </m:r>
                  </m:oMath>
                </a14:m>
                <a:r>
                  <a:rPr lang="en-US" altLang="en-US" sz="2000" dirty="0"/>
                  <a:t> in </a:t>
                </a:r>
                <a14:m>
                  <m:oMath xmlns:m="http://schemas.openxmlformats.org/officeDocument/2006/math">
                    <m:sSub>
                      <m:sSubPr>
                        <m:ctrlPr>
                          <a:rPr lang="en-US" altLang="en-US" sz="2000" b="1" i="1" dirty="0">
                            <a:solidFill>
                              <a:srgbClr val="0066CC"/>
                            </a:solidFill>
                            <a:latin typeface="Cambria Math" panose="02040503050406030204" pitchFamily="18" charset="0"/>
                          </a:rPr>
                        </m:ctrlPr>
                      </m:sSubPr>
                      <m:e>
                        <m:r>
                          <a:rPr lang="en-US" altLang="en-US" sz="2000" b="1" i="1" dirty="0">
                            <a:solidFill>
                              <a:srgbClr val="0066CC"/>
                            </a:solidFill>
                            <a:latin typeface="Cambria Math" panose="02040503050406030204" pitchFamily="18" charset="0"/>
                          </a:rPr>
                          <m:t>𝑮</m:t>
                        </m:r>
                      </m:e>
                      <m:sub>
                        <m:r>
                          <a:rPr lang="en-US" altLang="en-US" sz="2000" b="1" i="1" dirty="0">
                            <a:solidFill>
                              <a:srgbClr val="0066CC"/>
                            </a:solidFill>
                            <a:latin typeface="Cambria Math" panose="02040503050406030204" pitchFamily="18" charset="0"/>
                          </a:rPr>
                          <m:t>𝒇</m:t>
                        </m:r>
                      </m:sub>
                    </m:sSub>
                  </m:oMath>
                </a14:m>
                <a:r>
                  <a:rPr lang="en-US" altLang="en-US" sz="2000" dirty="0"/>
                  <a:t>.         Let </a:t>
                </a:r>
                <a:r>
                  <a:rPr lang="en-US" altLang="en-US" sz="2000" b="1" dirty="0">
                    <a:solidFill>
                      <a:srgbClr val="0066CC"/>
                    </a:solidFill>
                  </a:rPr>
                  <a:t>bottleneck</a:t>
                </a:r>
                <a:r>
                  <a:rPr lang="en-US" altLang="en-US" sz="2000" dirty="0">
                    <a:solidFill>
                      <a:srgbClr val="0066CC"/>
                    </a:solidFill>
                  </a:rPr>
                  <a:t>(</a:t>
                </a:r>
                <a14:m>
                  <m:oMath xmlns:m="http://schemas.openxmlformats.org/officeDocument/2006/math">
                    <m:r>
                      <a:rPr lang="en-US" altLang="en-US" sz="2000" b="1" i="1" dirty="0" smtClean="0">
                        <a:solidFill>
                          <a:srgbClr val="0066CC"/>
                        </a:solidFill>
                        <a:latin typeface="Cambria Math" panose="02040503050406030204" pitchFamily="18" charset="0"/>
                      </a:rPr>
                      <m:t>𝑷</m:t>
                    </m:r>
                  </m:oMath>
                </a14:m>
                <a:r>
                  <a:rPr lang="en-US" altLang="en-US" sz="2000" dirty="0">
                    <a:solidFill>
                      <a:srgbClr val="0066CC"/>
                    </a:solidFill>
                  </a:rPr>
                  <a:t>)</a:t>
                </a:r>
                <a14:m>
                  <m:oMath xmlns:m="http://schemas.openxmlformats.org/officeDocument/2006/math">
                    <m:r>
                      <a:rPr lang="en-US" altLang="en-US" sz="2000" b="0" i="1" dirty="0" smtClean="0">
                        <a:solidFill>
                          <a:srgbClr val="0066CC"/>
                        </a:solidFill>
                        <a:latin typeface="Cambria Math" panose="02040503050406030204" pitchFamily="18" charset="0"/>
                      </a:rPr>
                      <m:t>=</m:t>
                    </m:r>
                    <m:limLow>
                      <m:limLowPr>
                        <m:ctrlPr>
                          <a:rPr lang="en-US" altLang="en-US" sz="2000" b="0" i="1" dirty="0" smtClean="0">
                            <a:solidFill>
                              <a:srgbClr val="0066CC"/>
                            </a:solidFill>
                            <a:latin typeface="Cambria Math" panose="02040503050406030204" pitchFamily="18" charset="0"/>
                          </a:rPr>
                        </m:ctrlPr>
                      </m:limLowPr>
                      <m:e>
                        <m:r>
                          <m:rPr>
                            <m:sty m:val="p"/>
                          </m:rPr>
                          <a:rPr lang="en-US" altLang="en-US" sz="2000" b="0" i="0" dirty="0" smtClean="0">
                            <a:solidFill>
                              <a:srgbClr val="0066CC"/>
                            </a:solidFill>
                            <a:latin typeface="Cambria Math" panose="02040503050406030204" pitchFamily="18" charset="0"/>
                          </a:rPr>
                          <m:t>min</m:t>
                        </m:r>
                      </m:e>
                      <m:lim>
                        <m:r>
                          <a:rPr lang="en-US" altLang="en-US" sz="2000" b="1" i="1" dirty="0" smtClean="0">
                            <a:solidFill>
                              <a:srgbClr val="0066CC"/>
                            </a:solidFill>
                            <a:latin typeface="Cambria Math" panose="02040503050406030204" pitchFamily="18" charset="0"/>
                          </a:rPr>
                          <m:t>𝒆</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𝑷</m:t>
                        </m:r>
                      </m:lim>
                    </m:limLow>
                    <m:r>
                      <a:rPr lang="en-US" altLang="en-US" sz="2000" b="0" i="1" dirty="0" smtClean="0">
                        <a:solidFill>
                          <a:srgbClr val="0066CC"/>
                        </a:solidFill>
                        <a:latin typeface="Cambria Math" panose="02040503050406030204" pitchFamily="18" charset="0"/>
                      </a:rPr>
                      <m:t> </m:t>
                    </m:r>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𝒄</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𝒆</m:t>
                    </m:r>
                    <m:r>
                      <a:rPr lang="en-US" altLang="en-US" sz="2000" b="1" i="1" dirty="0" smtClean="0">
                        <a:solidFill>
                          <a:srgbClr val="0066CC"/>
                        </a:solidFill>
                        <a:latin typeface="Cambria Math" panose="02040503050406030204" pitchFamily="18" charset="0"/>
                      </a:rPr>
                      <m:t>)</m:t>
                    </m:r>
                  </m:oMath>
                </a14:m>
                <a:r>
                  <a:rPr lang="en-US" altLang="en-US" sz="2000" dirty="0"/>
                  <a:t>.</a:t>
                </a:r>
              </a:p>
              <a:p>
                <a:pPr marL="0" indent="0">
                  <a:buNone/>
                </a:pPr>
                <a:r>
                  <a:rPr lang="en-US" altLang="en-US" sz="2000" b="1" dirty="0">
                    <a:solidFill>
                      <a:srgbClr val="695082"/>
                    </a:solidFill>
                  </a:rPr>
                  <a:t>Ford-Fulkerson idea:</a:t>
                </a:r>
                <a:r>
                  <a:rPr lang="en-US" altLang="en-US" sz="2000" dirty="0"/>
                  <a:t>  Repeat “find an augmenting path </a:t>
                </a:r>
                <a14:m>
                  <m:oMath xmlns:m="http://schemas.openxmlformats.org/officeDocument/2006/math">
                    <m:r>
                      <a:rPr lang="en-US" altLang="en-US" sz="2000" b="1" i="1" dirty="0" smtClean="0">
                        <a:solidFill>
                          <a:srgbClr val="0066CC"/>
                        </a:solidFill>
                        <a:latin typeface="Cambria Math" panose="02040503050406030204" pitchFamily="18" charset="0"/>
                      </a:rPr>
                      <m:t>𝑷</m:t>
                    </m:r>
                  </m:oMath>
                </a14:m>
                <a:r>
                  <a:rPr lang="en-US" altLang="en-US" sz="2000" dirty="0"/>
                  <a:t> and increase flow by </a:t>
                </a:r>
                <a:r>
                  <a:rPr lang="en-US" altLang="en-US" sz="2000" b="1" dirty="0">
                    <a:solidFill>
                      <a:srgbClr val="0066CC"/>
                    </a:solidFill>
                  </a:rPr>
                  <a:t>bottleneck</a:t>
                </a:r>
                <a:r>
                  <a:rPr lang="en-US" altLang="en-US" sz="2000" dirty="0">
                    <a:solidFill>
                      <a:srgbClr val="0066CC"/>
                    </a:solidFill>
                  </a:rPr>
                  <a:t>(</a:t>
                </a:r>
                <a14:m>
                  <m:oMath xmlns:m="http://schemas.openxmlformats.org/officeDocument/2006/math">
                    <m:r>
                      <a:rPr lang="en-US" altLang="en-US" sz="2000" b="1" i="1" dirty="0">
                        <a:solidFill>
                          <a:srgbClr val="0066CC"/>
                        </a:solidFill>
                        <a:latin typeface="Cambria Math" panose="02040503050406030204" pitchFamily="18" charset="0"/>
                      </a:rPr>
                      <m:t>𝑷</m:t>
                    </m:r>
                  </m:oMath>
                </a14:m>
                <a:r>
                  <a:rPr lang="en-US" altLang="en-US" sz="2000" dirty="0">
                    <a:solidFill>
                      <a:srgbClr val="0066CC"/>
                    </a:solidFill>
                  </a:rPr>
                  <a:t>)</a:t>
                </a:r>
                <a:r>
                  <a:rPr lang="en-US" altLang="en-US" sz="2000" dirty="0"/>
                  <a:t>” until 			none left.</a:t>
                </a:r>
              </a:p>
            </p:txBody>
          </p:sp>
        </mc:Choice>
        <mc:Fallback>
          <p:sp>
            <p:nvSpPr>
              <p:cNvPr id="496643" name="Rectangle 3">
                <a:extLst>
                  <a:ext uri="{FF2B5EF4-FFF2-40B4-BE49-F238E27FC236}">
                    <a16:creationId xmlns:a16="http://schemas.microsoft.com/office/drawing/2014/main" id="{492BF5EA-E352-4CF9-9D58-59B2493F7287}"/>
                  </a:ext>
                </a:extLst>
              </p:cNvPr>
              <p:cNvSpPr>
                <a:spLocks noGrp="1" noRot="1" noChangeAspect="1" noMove="1" noResize="1" noEditPoints="1" noAdjustHandles="1" noChangeArrowheads="1" noChangeShapeType="1" noTextEdit="1"/>
              </p:cNvSpPr>
              <p:nvPr>
                <p:ph type="body" idx="1"/>
              </p:nvPr>
            </p:nvSpPr>
            <p:spPr>
              <a:xfrm>
                <a:off x="628649" y="1509088"/>
                <a:ext cx="10779049" cy="5200045"/>
              </a:xfrm>
              <a:blipFill>
                <a:blip r:embed="rId3"/>
                <a:stretch>
                  <a:fillRect l="-566" t="-1290"/>
                </a:stretch>
              </a:blipFill>
            </p:spPr>
            <p:txBody>
              <a:bodyPr/>
              <a:lstStyle/>
              <a:p>
                <a:r>
                  <a:rPr lang="en-US">
                    <a:noFill/>
                  </a:rPr>
                  <a:t> </a:t>
                </a:r>
              </a:p>
            </p:txBody>
          </p:sp>
        </mc:Fallback>
      </mc:AlternateContent>
      <p:grpSp>
        <p:nvGrpSpPr>
          <p:cNvPr id="6" name="Group 5"/>
          <p:cNvGrpSpPr/>
          <p:nvPr/>
        </p:nvGrpSpPr>
        <p:grpSpPr>
          <a:xfrm>
            <a:off x="7689182" y="1277634"/>
            <a:ext cx="3448441" cy="1752600"/>
            <a:chOff x="8425162" y="3507770"/>
            <a:chExt cx="3448441" cy="1752600"/>
          </a:xfrm>
        </p:grpSpPr>
        <p:sp>
          <p:nvSpPr>
            <p:cNvPr id="496740" name="Rectangle 100">
              <a:extLst>
                <a:ext uri="{FF2B5EF4-FFF2-40B4-BE49-F238E27FC236}">
                  <a16:creationId xmlns:a16="http://schemas.microsoft.com/office/drawing/2014/main" id="{A0082830-5CE5-4AE1-B01F-92F26857A23C}"/>
                </a:ext>
              </a:extLst>
            </p:cNvPr>
            <p:cNvSpPr>
              <a:spLocks noChangeArrowheads="1"/>
            </p:cNvSpPr>
            <p:nvPr/>
          </p:nvSpPr>
          <p:spPr bwMode="auto">
            <a:xfrm>
              <a:off x="8425162" y="3507770"/>
              <a:ext cx="3429000" cy="1752600"/>
            </a:xfrm>
            <a:prstGeom prst="rect">
              <a:avLst/>
            </a:prstGeom>
            <a:noFill/>
            <a:ln>
              <a:noFill/>
            </a:ln>
            <a:effectLst/>
          </p:spPr>
          <p:txBody>
            <a:bodyPr wrap="none" anchor="ctr"/>
            <a:lstStyle/>
            <a:p>
              <a:endParaRPr lang="en-US"/>
            </a:p>
          </p:txBody>
        </p:sp>
        <p:sp>
          <p:nvSpPr>
            <p:cNvPr id="496719" name="Oval 79">
              <a:extLst>
                <a:ext uri="{FF2B5EF4-FFF2-40B4-BE49-F238E27FC236}">
                  <a16:creationId xmlns:a16="http://schemas.microsoft.com/office/drawing/2014/main" id="{EFF8F64C-486A-4360-B2BA-CDA10DFE81B1}"/>
                </a:ext>
              </a:extLst>
            </p:cNvPr>
            <p:cNvSpPr>
              <a:spLocks noChangeAspect="1" noChangeArrowheads="1"/>
            </p:cNvSpPr>
            <p:nvPr/>
          </p:nvSpPr>
          <p:spPr bwMode="auto">
            <a:xfrm>
              <a:off x="8605127" y="4079668"/>
              <a:ext cx="274638" cy="274637"/>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u</a:t>
              </a:r>
            </a:p>
          </p:txBody>
        </p:sp>
        <p:cxnSp>
          <p:nvCxnSpPr>
            <p:cNvPr id="496720" name="AutoShape 80">
              <a:extLst>
                <a:ext uri="{FF2B5EF4-FFF2-40B4-BE49-F238E27FC236}">
                  <a16:creationId xmlns:a16="http://schemas.microsoft.com/office/drawing/2014/main" id="{986A0166-6819-4BB2-9E56-23628C52C824}"/>
                </a:ext>
              </a:extLst>
            </p:cNvPr>
            <p:cNvCxnSpPr>
              <a:cxnSpLocks noChangeShapeType="1"/>
              <a:stCxn id="496719" idx="6"/>
              <a:endCxn id="496721" idx="2"/>
            </p:cNvCxnSpPr>
            <p:nvPr/>
          </p:nvCxnSpPr>
          <p:spPr bwMode="auto">
            <a:xfrm>
              <a:off x="8879765" y="4216987"/>
              <a:ext cx="2263587" cy="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6721" name="Oval 81">
              <a:extLst>
                <a:ext uri="{FF2B5EF4-FFF2-40B4-BE49-F238E27FC236}">
                  <a16:creationId xmlns:a16="http://schemas.microsoft.com/office/drawing/2014/main" id="{DD8DE13C-66E9-4AE4-ACB1-F969C0807479}"/>
                </a:ext>
              </a:extLst>
            </p:cNvPr>
            <p:cNvSpPr>
              <a:spLocks noChangeAspect="1" noChangeArrowheads="1"/>
            </p:cNvSpPr>
            <p:nvPr/>
          </p:nvSpPr>
          <p:spPr bwMode="auto">
            <a:xfrm>
              <a:off x="11143352" y="4079668"/>
              <a:ext cx="274638" cy="274637"/>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v</a:t>
              </a:r>
            </a:p>
          </p:txBody>
        </p:sp>
        <p:sp>
          <p:nvSpPr>
            <p:cNvPr id="496722" name="Text Box 82">
              <a:extLst>
                <a:ext uri="{FF2B5EF4-FFF2-40B4-BE49-F238E27FC236}">
                  <a16:creationId xmlns:a16="http://schemas.microsoft.com/office/drawing/2014/main" id="{1BE0FEFC-B148-44C7-9D80-FEBB5542BA18}"/>
                </a:ext>
              </a:extLst>
            </p:cNvPr>
            <p:cNvSpPr txBox="1">
              <a:spLocks noChangeArrowheads="1"/>
            </p:cNvSpPr>
            <p:nvPr/>
          </p:nvSpPr>
          <p:spPr bwMode="auto">
            <a:xfrm>
              <a:off x="9820450" y="4079668"/>
              <a:ext cx="425450" cy="307777"/>
            </a:xfrm>
            <a:prstGeom prst="rect">
              <a:avLst/>
            </a:prstGeom>
            <a:solidFill>
              <a:schemeClr val="bg1"/>
            </a:solidFill>
            <a:ln>
              <a:noFill/>
            </a:ln>
            <a:effec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11</a:t>
              </a:r>
            </a:p>
          </p:txBody>
        </p:sp>
        <p:sp>
          <p:nvSpPr>
            <p:cNvPr id="496724" name="Text Box 84">
              <a:extLst>
                <a:ext uri="{FF2B5EF4-FFF2-40B4-BE49-F238E27FC236}">
                  <a16:creationId xmlns:a16="http://schemas.microsoft.com/office/drawing/2014/main" id="{048D6900-CA29-4735-B2D8-65CA3C60DDC0}"/>
                </a:ext>
              </a:extLst>
            </p:cNvPr>
            <p:cNvSpPr txBox="1">
              <a:spLocks noChangeArrowheads="1"/>
            </p:cNvSpPr>
            <p:nvPr/>
          </p:nvSpPr>
          <p:spPr bwMode="auto">
            <a:xfrm>
              <a:off x="10213078" y="3560554"/>
              <a:ext cx="1660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91" tIns="45646" rIns="91291" bIns="45646">
              <a:spAutoFit/>
            </a:bodyPr>
            <a:lstStyle/>
            <a:p>
              <a:pPr>
                <a:spcBef>
                  <a:spcPct val="50000"/>
                </a:spcBef>
              </a:pPr>
              <a:r>
                <a:rPr lang="en-US" altLang="en-US" sz="1400"/>
                <a:t>residual capacity</a:t>
              </a:r>
            </a:p>
          </p:txBody>
        </p:sp>
        <p:cxnSp>
          <p:nvCxnSpPr>
            <p:cNvPr id="496728" name="AutoShape 88">
              <a:extLst>
                <a:ext uri="{FF2B5EF4-FFF2-40B4-BE49-F238E27FC236}">
                  <a16:creationId xmlns:a16="http://schemas.microsoft.com/office/drawing/2014/main" id="{D296AF87-F12C-4090-96DE-C18177EC90D0}"/>
                </a:ext>
              </a:extLst>
            </p:cNvPr>
            <p:cNvCxnSpPr>
              <a:cxnSpLocks noChangeShapeType="1"/>
              <a:stCxn id="496721" idx="3"/>
              <a:endCxn id="496719" idx="5"/>
            </p:cNvCxnSpPr>
            <p:nvPr/>
          </p:nvCxnSpPr>
          <p:spPr bwMode="auto">
            <a:xfrm rot="5400000">
              <a:off x="10011559" y="3142072"/>
              <a:ext cx="12700" cy="2344027"/>
            </a:xfrm>
            <a:prstGeom prst="curvedConnector3">
              <a:avLst>
                <a:gd name="adj1" fmla="val 2116693"/>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6729" name="Text Box 89">
              <a:extLst>
                <a:ext uri="{FF2B5EF4-FFF2-40B4-BE49-F238E27FC236}">
                  <a16:creationId xmlns:a16="http://schemas.microsoft.com/office/drawing/2014/main" id="{E0C249CA-792E-44BB-B1C2-4C7666CFD435}"/>
                </a:ext>
              </a:extLst>
            </p:cNvPr>
            <p:cNvSpPr txBox="1">
              <a:spLocks noChangeArrowheads="1"/>
            </p:cNvSpPr>
            <p:nvPr/>
          </p:nvSpPr>
          <p:spPr bwMode="auto">
            <a:xfrm>
              <a:off x="9820450" y="4457212"/>
              <a:ext cx="425450" cy="307777"/>
            </a:xfrm>
            <a:prstGeom prst="rect">
              <a:avLst/>
            </a:prstGeom>
            <a:solidFill>
              <a:schemeClr val="bg1"/>
            </a:solidFill>
            <a:ln>
              <a:noFill/>
            </a:ln>
            <a:effec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496730" name="Text Box 90">
              <a:extLst>
                <a:ext uri="{FF2B5EF4-FFF2-40B4-BE49-F238E27FC236}">
                  <a16:creationId xmlns:a16="http://schemas.microsoft.com/office/drawing/2014/main" id="{35D752D2-BD3B-4A3A-8E3C-DE35AAC7E45E}"/>
                </a:ext>
              </a:extLst>
            </p:cNvPr>
            <p:cNvSpPr txBox="1">
              <a:spLocks noChangeArrowheads="1"/>
            </p:cNvSpPr>
            <p:nvPr/>
          </p:nvSpPr>
          <p:spPr bwMode="auto">
            <a:xfrm>
              <a:off x="9850737" y="4955570"/>
              <a:ext cx="1685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91" tIns="45646" rIns="91291" bIns="45646">
              <a:spAutoFit/>
            </a:bodyPr>
            <a:lstStyle/>
            <a:p>
              <a:pPr>
                <a:spcBef>
                  <a:spcPct val="50000"/>
                </a:spcBef>
              </a:pPr>
              <a:r>
                <a:rPr lang="en-US" altLang="en-US" sz="1400" dirty="0"/>
                <a:t>residual capacity</a:t>
              </a:r>
            </a:p>
          </p:txBody>
        </p:sp>
        <p:sp>
          <p:nvSpPr>
            <p:cNvPr id="496735" name="Line 95">
              <a:extLst>
                <a:ext uri="{FF2B5EF4-FFF2-40B4-BE49-F238E27FC236}">
                  <a16:creationId xmlns:a16="http://schemas.microsoft.com/office/drawing/2014/main" id="{E51FCE8B-C547-416F-9216-7C60AD021F01}"/>
                </a:ext>
              </a:extLst>
            </p:cNvPr>
            <p:cNvSpPr>
              <a:spLocks noChangeShapeType="1"/>
            </p:cNvSpPr>
            <p:nvPr/>
          </p:nvSpPr>
          <p:spPr bwMode="auto">
            <a:xfrm flipH="1">
              <a:off x="10079727" y="3865354"/>
              <a:ext cx="15240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000"/>
            </a:p>
          </p:txBody>
        </p:sp>
        <p:sp>
          <p:nvSpPr>
            <p:cNvPr id="496737" name="Line 97">
              <a:extLst>
                <a:ext uri="{FF2B5EF4-FFF2-40B4-BE49-F238E27FC236}">
                  <a16:creationId xmlns:a16="http://schemas.microsoft.com/office/drawing/2014/main" id="{6C11D554-24AC-4C93-9241-45AD61DB4052}"/>
                </a:ext>
              </a:extLst>
            </p:cNvPr>
            <p:cNvSpPr>
              <a:spLocks noChangeShapeType="1"/>
            </p:cNvSpPr>
            <p:nvPr/>
          </p:nvSpPr>
          <p:spPr bwMode="auto">
            <a:xfrm flipH="1" flipV="1">
              <a:off x="10079727" y="4779754"/>
              <a:ext cx="15240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000"/>
            </a:p>
          </p:txBody>
        </p:sp>
      </p:grpSp>
      <p:sp>
        <p:nvSpPr>
          <p:cNvPr id="18" name="Slide Number Placeholder 1">
            <a:extLst>
              <a:ext uri="{FF2B5EF4-FFF2-40B4-BE49-F238E27FC236}">
                <a16:creationId xmlns:a16="http://schemas.microsoft.com/office/drawing/2014/main" id="{983438E1-99D1-4919-B9AB-A47130D2B933}"/>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13</a:t>
            </a:fld>
            <a:endParaRPr lang="en-US" dirty="0"/>
          </a:p>
        </p:txBody>
      </p:sp>
    </p:spTree>
    <p:extLst>
      <p:ext uri="{BB962C8B-B14F-4D97-AF65-F5344CB8AC3E}">
        <p14:creationId xmlns:p14="http://schemas.microsoft.com/office/powerpoint/2010/main" val="225889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64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66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mc:Choice xmlns:a14="http://schemas.microsoft.com/office/drawing/2010/main"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4" name="Group 3"/>
          <p:cNvGrpSpPr/>
          <p:nvPr/>
        </p:nvGrpSpPr>
        <p:grpSpPr>
          <a:xfrm>
            <a:off x="2663825" y="1346746"/>
            <a:ext cx="6838950" cy="1780807"/>
            <a:chOff x="2663825" y="1178966"/>
            <a:chExt cx="6838950" cy="1780807"/>
          </a:xfrm>
        </p:grpSpPr>
        <p:sp>
          <p:nvSpPr>
            <p:cNvPr id="825349" name="Oval 5"/>
            <p:cNvSpPr>
              <a:spLocks noChangeAspect="1" noChangeArrowheads="1"/>
            </p:cNvSpPr>
            <p:nvPr/>
          </p:nvSpPr>
          <p:spPr bwMode="auto">
            <a:xfrm>
              <a:off x="2663825"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401215"/>
              <a:ext cx="1806575" cy="12969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793453"/>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793453"/>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30596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43772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437729"/>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401215"/>
              <a:ext cx="2476500" cy="12969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305965"/>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793453"/>
              <a:ext cx="1682750"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64265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65" name="Text Box 21"/>
            <p:cNvSpPr txBox="1">
              <a:spLocks noChangeArrowheads="1"/>
            </p:cNvSpPr>
            <p:nvPr/>
          </p:nvSpPr>
          <p:spPr bwMode="auto">
            <a:xfrm>
              <a:off x="3505198" y="192509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t>10</a:t>
              </a:r>
            </a:p>
          </p:txBody>
        </p:sp>
        <p:sp>
          <p:nvSpPr>
            <p:cNvPr id="825366" name="Text Box 22"/>
            <p:cNvSpPr txBox="1">
              <a:spLocks noChangeArrowheads="1"/>
            </p:cNvSpPr>
            <p:nvPr/>
          </p:nvSpPr>
          <p:spPr bwMode="auto">
            <a:xfrm>
              <a:off x="5845752" y="268277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9</a:t>
              </a:r>
            </a:p>
          </p:txBody>
        </p:sp>
        <p:sp>
          <p:nvSpPr>
            <p:cNvPr id="825367" name="Text Box 23"/>
            <p:cNvSpPr txBox="1">
              <a:spLocks noChangeArrowheads="1"/>
            </p:cNvSpPr>
            <p:nvPr/>
          </p:nvSpPr>
          <p:spPr bwMode="auto">
            <a:xfrm>
              <a:off x="5843587" y="188699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8</a:t>
              </a:r>
            </a:p>
          </p:txBody>
        </p:sp>
        <p:sp>
          <p:nvSpPr>
            <p:cNvPr id="825368" name="Text Box 24"/>
            <p:cNvSpPr txBox="1">
              <a:spLocks noChangeArrowheads="1"/>
            </p:cNvSpPr>
            <p:nvPr/>
          </p:nvSpPr>
          <p:spPr bwMode="auto">
            <a:xfrm>
              <a:off x="5800723" y="119642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65495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0" name="Text Box 26"/>
            <p:cNvSpPr txBox="1">
              <a:spLocks noChangeArrowheads="1"/>
            </p:cNvSpPr>
            <p:nvPr/>
          </p:nvSpPr>
          <p:spPr bwMode="auto">
            <a:xfrm>
              <a:off x="8140700" y="190762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1" name="Text Box 27"/>
            <p:cNvSpPr txBox="1">
              <a:spLocks noChangeArrowheads="1"/>
            </p:cNvSpPr>
            <p:nvPr/>
          </p:nvSpPr>
          <p:spPr bwMode="auto">
            <a:xfrm>
              <a:off x="7210425" y="188222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825372" name="Text Box 28"/>
            <p:cNvSpPr txBox="1">
              <a:spLocks noChangeArrowheads="1"/>
            </p:cNvSpPr>
            <p:nvPr/>
          </p:nvSpPr>
          <p:spPr bwMode="auto">
            <a:xfrm>
              <a:off x="4552949" y="195842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a:t> </a:t>
              </a:r>
              <a:r>
                <a:rPr lang="en-US" altLang="en-US"/>
                <a:t>2</a:t>
              </a:r>
            </a:p>
          </p:txBody>
        </p:sp>
      </p:grpSp>
      <p:grpSp>
        <p:nvGrpSpPr>
          <p:cNvPr id="106" name="Group 105"/>
          <p:cNvGrpSpPr/>
          <p:nvPr/>
        </p:nvGrpSpPr>
        <p:grpSpPr>
          <a:xfrm>
            <a:off x="8562976" y="1518691"/>
            <a:ext cx="1126782" cy="548772"/>
            <a:chOff x="8256590" y="4362450"/>
            <a:chExt cx="1003302" cy="548772"/>
          </a:xfrm>
        </p:grpSpPr>
        <p:sp>
          <p:nvSpPr>
            <p:cNvPr id="107" name="Text Box 77"/>
            <p:cNvSpPr txBox="1">
              <a:spLocks noChangeArrowheads="1"/>
            </p:cNvSpPr>
            <p:nvPr/>
          </p:nvSpPr>
          <p:spPr bwMode="auto">
            <a:xfrm>
              <a:off x="8256590" y="4362450"/>
              <a:ext cx="1003302" cy="37465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algn="ctr">
                <a:spcBef>
                  <a:spcPct val="50000"/>
                </a:spcBef>
              </a:pPr>
              <a:r>
                <a:rPr lang="en-US" altLang="en-US" dirty="0"/>
                <a:t>capacity</a:t>
              </a:r>
            </a:p>
          </p:txBody>
        </p:sp>
        <p:sp>
          <p:nvSpPr>
            <p:cNvPr id="108" name="Line 78"/>
            <p:cNvSpPr>
              <a:spLocks noChangeShapeType="1"/>
            </p:cNvSpPr>
            <p:nvPr/>
          </p:nvSpPr>
          <p:spPr bwMode="auto">
            <a:xfrm flipH="1">
              <a:off x="8380609" y="4690560"/>
              <a:ext cx="212725" cy="220662"/>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grpSp>
      <p:sp>
        <p:nvSpPr>
          <p:cNvPr id="33" name="Slide Number Placeholder 1">
            <a:extLst>
              <a:ext uri="{FF2B5EF4-FFF2-40B4-BE49-F238E27FC236}">
                <a16:creationId xmlns:a16="http://schemas.microsoft.com/office/drawing/2014/main" id="{99FE1AD7-F567-4823-8338-802837531979}"/>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14</a:t>
            </a:fld>
            <a:endParaRPr lang="en-US" dirty="0"/>
          </a:p>
        </p:txBody>
      </p:sp>
    </p:spTree>
    <p:extLst>
      <p:ext uri="{BB962C8B-B14F-4D97-AF65-F5344CB8AC3E}">
        <p14:creationId xmlns:p14="http://schemas.microsoft.com/office/powerpoint/2010/main" val="3535782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mc:Choice xmlns:a14="http://schemas.microsoft.com/office/drawing/2010/main"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4" name="Group 3"/>
          <p:cNvGrpSpPr/>
          <p:nvPr/>
        </p:nvGrpSpPr>
        <p:grpSpPr>
          <a:xfrm>
            <a:off x="2663825" y="1346746"/>
            <a:ext cx="6838950" cy="1780807"/>
            <a:chOff x="2663825" y="1178966"/>
            <a:chExt cx="6838950" cy="1780807"/>
          </a:xfrm>
        </p:grpSpPr>
        <p:sp>
          <p:nvSpPr>
            <p:cNvPr id="825349" name="Oval 5"/>
            <p:cNvSpPr>
              <a:spLocks noChangeAspect="1" noChangeArrowheads="1"/>
            </p:cNvSpPr>
            <p:nvPr/>
          </p:nvSpPr>
          <p:spPr bwMode="auto">
            <a:xfrm>
              <a:off x="2663825"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401215"/>
              <a:ext cx="1806575" cy="12969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793453"/>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793453"/>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30596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43772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437729"/>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401215"/>
              <a:ext cx="2476500" cy="12969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305965"/>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793453"/>
              <a:ext cx="1682750"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64265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65" name="Text Box 21"/>
            <p:cNvSpPr txBox="1">
              <a:spLocks noChangeArrowheads="1"/>
            </p:cNvSpPr>
            <p:nvPr/>
          </p:nvSpPr>
          <p:spPr bwMode="auto">
            <a:xfrm>
              <a:off x="3505198" y="192509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t>10</a:t>
              </a:r>
            </a:p>
          </p:txBody>
        </p:sp>
        <p:sp>
          <p:nvSpPr>
            <p:cNvPr id="825366" name="Text Box 22"/>
            <p:cNvSpPr txBox="1">
              <a:spLocks noChangeArrowheads="1"/>
            </p:cNvSpPr>
            <p:nvPr/>
          </p:nvSpPr>
          <p:spPr bwMode="auto">
            <a:xfrm>
              <a:off x="5845752" y="268277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9</a:t>
              </a:r>
            </a:p>
          </p:txBody>
        </p:sp>
        <p:sp>
          <p:nvSpPr>
            <p:cNvPr id="825367" name="Text Box 23"/>
            <p:cNvSpPr txBox="1">
              <a:spLocks noChangeArrowheads="1"/>
            </p:cNvSpPr>
            <p:nvPr/>
          </p:nvSpPr>
          <p:spPr bwMode="auto">
            <a:xfrm>
              <a:off x="5843587" y="188699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8</a:t>
              </a:r>
            </a:p>
          </p:txBody>
        </p:sp>
        <p:sp>
          <p:nvSpPr>
            <p:cNvPr id="825368" name="Text Box 24"/>
            <p:cNvSpPr txBox="1">
              <a:spLocks noChangeArrowheads="1"/>
            </p:cNvSpPr>
            <p:nvPr/>
          </p:nvSpPr>
          <p:spPr bwMode="auto">
            <a:xfrm>
              <a:off x="5800723" y="119642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65495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0" name="Text Box 26"/>
            <p:cNvSpPr txBox="1">
              <a:spLocks noChangeArrowheads="1"/>
            </p:cNvSpPr>
            <p:nvPr/>
          </p:nvSpPr>
          <p:spPr bwMode="auto">
            <a:xfrm>
              <a:off x="8140700" y="190762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1" name="Text Box 27"/>
            <p:cNvSpPr txBox="1">
              <a:spLocks noChangeArrowheads="1"/>
            </p:cNvSpPr>
            <p:nvPr/>
          </p:nvSpPr>
          <p:spPr bwMode="auto">
            <a:xfrm>
              <a:off x="7210425" y="188222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825372" name="Text Box 28"/>
            <p:cNvSpPr txBox="1">
              <a:spLocks noChangeArrowheads="1"/>
            </p:cNvSpPr>
            <p:nvPr/>
          </p:nvSpPr>
          <p:spPr bwMode="auto">
            <a:xfrm>
              <a:off x="4552949" y="195842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a:t> </a:t>
              </a:r>
              <a:r>
                <a:rPr lang="en-US" altLang="en-US"/>
                <a:t>2</a:t>
              </a:r>
            </a:p>
          </p:txBody>
        </p:sp>
      </p:gr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0</a:t>
            </a:r>
          </a:p>
        </p:txBody>
      </p:sp>
      <p:grpSp>
        <p:nvGrpSpPr>
          <p:cNvPr id="81" name="Group 80"/>
          <p:cNvGrpSpPr/>
          <p:nvPr/>
        </p:nvGrpSpPr>
        <p:grpSpPr>
          <a:xfrm>
            <a:off x="2594262" y="4040037"/>
            <a:ext cx="6838950" cy="1780807"/>
            <a:chOff x="2663825" y="1178966"/>
            <a:chExt cx="6838950" cy="1780807"/>
          </a:xfrm>
        </p:grpSpPr>
        <p:sp>
          <p:nvSpPr>
            <p:cNvPr id="82" name="Oval 5"/>
            <p:cNvSpPr>
              <a:spLocks noChangeAspect="1" noChangeArrowheads="1"/>
            </p:cNvSpPr>
            <p:nvPr/>
          </p:nvSpPr>
          <p:spPr bwMode="auto">
            <a:xfrm>
              <a:off x="2663825"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3" name="Oval 6"/>
            <p:cNvSpPr>
              <a:spLocks noChangeAspect="1" noChangeArrowheads="1"/>
            </p:cNvSpPr>
            <p:nvPr/>
          </p:nvSpPr>
          <p:spPr bwMode="auto">
            <a:xfrm>
              <a:off x="46482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4" name="Oval 7"/>
            <p:cNvSpPr>
              <a:spLocks noChangeAspect="1" noChangeArrowheads="1"/>
            </p:cNvSpPr>
            <p:nvPr/>
          </p:nvSpPr>
          <p:spPr bwMode="auto">
            <a:xfrm>
              <a:off x="46482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5" name="AutoShape 8"/>
            <p:cNvCxnSpPr>
              <a:cxnSpLocks noChangeShapeType="1"/>
              <a:stCxn id="82" idx="7"/>
              <a:endCxn id="83" idx="3"/>
            </p:cNvCxnSpPr>
            <p:nvPr/>
          </p:nvCxnSpPr>
          <p:spPr bwMode="auto">
            <a:xfrm flipV="1">
              <a:off x="2878138" y="1401215"/>
              <a:ext cx="1806575" cy="12969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6" name="AutoShape 9"/>
            <p:cNvCxnSpPr>
              <a:cxnSpLocks noChangeShapeType="1"/>
              <a:stCxn id="82" idx="6"/>
              <a:endCxn id="84" idx="2"/>
            </p:cNvCxnSpPr>
            <p:nvPr/>
          </p:nvCxnSpPr>
          <p:spPr bwMode="auto">
            <a:xfrm>
              <a:off x="2922588" y="2793453"/>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7" name="AutoShape 10"/>
            <p:cNvCxnSpPr>
              <a:cxnSpLocks noChangeShapeType="1"/>
              <a:stCxn id="84" idx="6"/>
              <a:endCxn id="91" idx="2"/>
            </p:cNvCxnSpPr>
            <p:nvPr/>
          </p:nvCxnSpPr>
          <p:spPr bwMode="auto">
            <a:xfrm>
              <a:off x="4906963" y="2793453"/>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 name="AutoShape 11"/>
            <p:cNvCxnSpPr>
              <a:cxnSpLocks noChangeShapeType="1"/>
              <a:stCxn id="83" idx="6"/>
              <a:endCxn id="90" idx="2"/>
            </p:cNvCxnSpPr>
            <p:nvPr/>
          </p:nvCxnSpPr>
          <p:spPr bwMode="auto">
            <a:xfrm>
              <a:off x="4906963" y="130596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9" name="AutoShape 12"/>
            <p:cNvCxnSpPr>
              <a:cxnSpLocks noChangeShapeType="1"/>
              <a:stCxn id="83" idx="4"/>
              <a:endCxn id="84" idx="0"/>
            </p:cNvCxnSpPr>
            <p:nvPr/>
          </p:nvCxnSpPr>
          <p:spPr bwMode="auto">
            <a:xfrm>
              <a:off x="4773612" y="143772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0" name="Oval 13"/>
            <p:cNvSpPr>
              <a:spLocks noChangeAspect="1" noChangeArrowheads="1"/>
            </p:cNvSpPr>
            <p:nvPr/>
          </p:nvSpPr>
          <p:spPr bwMode="auto">
            <a:xfrm>
              <a:off x="73025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91" name="Oval 14"/>
            <p:cNvSpPr>
              <a:spLocks noChangeAspect="1" noChangeArrowheads="1"/>
            </p:cNvSpPr>
            <p:nvPr/>
          </p:nvSpPr>
          <p:spPr bwMode="auto">
            <a:xfrm>
              <a:off x="73025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92" name="AutoShape 15"/>
            <p:cNvCxnSpPr>
              <a:cxnSpLocks noChangeShapeType="1"/>
              <a:stCxn id="90" idx="4"/>
              <a:endCxn id="91" idx="0"/>
            </p:cNvCxnSpPr>
            <p:nvPr/>
          </p:nvCxnSpPr>
          <p:spPr bwMode="auto">
            <a:xfrm>
              <a:off x="7427912" y="1437729"/>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3" name="AutoShape 16"/>
            <p:cNvCxnSpPr>
              <a:cxnSpLocks noChangeShapeType="1"/>
              <a:stCxn id="83" idx="5"/>
              <a:endCxn id="91" idx="1"/>
            </p:cNvCxnSpPr>
            <p:nvPr/>
          </p:nvCxnSpPr>
          <p:spPr bwMode="auto">
            <a:xfrm>
              <a:off x="4862512" y="1401215"/>
              <a:ext cx="2476500" cy="12969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4" name="Oval 17"/>
            <p:cNvSpPr>
              <a:spLocks noChangeAspect="1" noChangeArrowheads="1"/>
            </p:cNvSpPr>
            <p:nvPr/>
          </p:nvSpPr>
          <p:spPr bwMode="auto">
            <a:xfrm>
              <a:off x="925195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95" name="AutoShape 18"/>
            <p:cNvCxnSpPr>
              <a:cxnSpLocks noChangeShapeType="1"/>
              <a:stCxn id="90" idx="6"/>
              <a:endCxn id="94" idx="1"/>
            </p:cNvCxnSpPr>
            <p:nvPr/>
          </p:nvCxnSpPr>
          <p:spPr bwMode="auto">
            <a:xfrm>
              <a:off x="7561262" y="1305965"/>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6" name="AutoShape 19"/>
            <p:cNvCxnSpPr>
              <a:cxnSpLocks noChangeShapeType="1"/>
              <a:stCxn id="91" idx="6"/>
              <a:endCxn id="94" idx="2"/>
            </p:cNvCxnSpPr>
            <p:nvPr/>
          </p:nvCxnSpPr>
          <p:spPr bwMode="auto">
            <a:xfrm>
              <a:off x="7561262" y="2793453"/>
              <a:ext cx="1682750"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7" name="Text Box 20"/>
            <p:cNvSpPr txBox="1">
              <a:spLocks noChangeArrowheads="1"/>
            </p:cNvSpPr>
            <p:nvPr/>
          </p:nvSpPr>
          <p:spPr bwMode="auto">
            <a:xfrm>
              <a:off x="3602039" y="264265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98" name="Text Box 21"/>
            <p:cNvSpPr txBox="1">
              <a:spLocks noChangeArrowheads="1"/>
            </p:cNvSpPr>
            <p:nvPr/>
          </p:nvSpPr>
          <p:spPr bwMode="auto">
            <a:xfrm>
              <a:off x="3505198" y="192509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t>10</a:t>
              </a:r>
            </a:p>
          </p:txBody>
        </p:sp>
        <p:sp>
          <p:nvSpPr>
            <p:cNvPr id="99" name="Text Box 22"/>
            <p:cNvSpPr txBox="1">
              <a:spLocks noChangeArrowheads="1"/>
            </p:cNvSpPr>
            <p:nvPr/>
          </p:nvSpPr>
          <p:spPr bwMode="auto">
            <a:xfrm>
              <a:off x="5845752" y="268277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9</a:t>
              </a:r>
            </a:p>
          </p:txBody>
        </p:sp>
        <p:sp>
          <p:nvSpPr>
            <p:cNvPr id="100" name="Text Box 23"/>
            <p:cNvSpPr txBox="1">
              <a:spLocks noChangeArrowheads="1"/>
            </p:cNvSpPr>
            <p:nvPr/>
          </p:nvSpPr>
          <p:spPr bwMode="auto">
            <a:xfrm>
              <a:off x="5843587" y="188699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8</a:t>
              </a:r>
            </a:p>
          </p:txBody>
        </p:sp>
        <p:sp>
          <p:nvSpPr>
            <p:cNvPr id="101" name="Text Box 24"/>
            <p:cNvSpPr txBox="1">
              <a:spLocks noChangeArrowheads="1"/>
            </p:cNvSpPr>
            <p:nvPr/>
          </p:nvSpPr>
          <p:spPr bwMode="auto">
            <a:xfrm>
              <a:off x="5800723" y="119642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102" name="Text Box 25"/>
            <p:cNvSpPr txBox="1">
              <a:spLocks noChangeArrowheads="1"/>
            </p:cNvSpPr>
            <p:nvPr/>
          </p:nvSpPr>
          <p:spPr bwMode="auto">
            <a:xfrm>
              <a:off x="8170069" y="265495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103" name="Text Box 26"/>
            <p:cNvSpPr txBox="1">
              <a:spLocks noChangeArrowheads="1"/>
            </p:cNvSpPr>
            <p:nvPr/>
          </p:nvSpPr>
          <p:spPr bwMode="auto">
            <a:xfrm>
              <a:off x="8140700" y="190762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104" name="Text Box 27"/>
            <p:cNvSpPr txBox="1">
              <a:spLocks noChangeArrowheads="1"/>
            </p:cNvSpPr>
            <p:nvPr/>
          </p:nvSpPr>
          <p:spPr bwMode="auto">
            <a:xfrm>
              <a:off x="7210425" y="188222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105" name="Text Box 28"/>
            <p:cNvSpPr txBox="1">
              <a:spLocks noChangeArrowheads="1"/>
            </p:cNvSpPr>
            <p:nvPr/>
          </p:nvSpPr>
          <p:spPr bwMode="auto">
            <a:xfrm>
              <a:off x="4552949" y="195842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a:t> </a:t>
              </a:r>
              <a:r>
                <a:rPr lang="en-US" altLang="en-US"/>
                <a:t>2</a:t>
              </a:r>
            </a:p>
          </p:txBody>
        </p:sp>
      </p:grpSp>
      <p:grpSp>
        <p:nvGrpSpPr>
          <p:cNvPr id="57" name="Group 56"/>
          <p:cNvGrpSpPr/>
          <p:nvPr/>
        </p:nvGrpSpPr>
        <p:grpSpPr>
          <a:xfrm>
            <a:off x="8167974" y="4144018"/>
            <a:ext cx="2028825" cy="647700"/>
            <a:chOff x="8256589" y="4362450"/>
            <a:chExt cx="2028825" cy="647700"/>
          </a:xfrm>
        </p:grpSpPr>
        <p:sp>
          <p:nvSpPr>
            <p:cNvPr id="58" name="Text Box 77"/>
            <p:cNvSpPr txBox="1">
              <a:spLocks noChangeArrowheads="1"/>
            </p:cNvSpPr>
            <p:nvPr/>
          </p:nvSpPr>
          <p:spPr bwMode="auto">
            <a:xfrm>
              <a:off x="8256589" y="4362450"/>
              <a:ext cx="2028825" cy="37465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ctr">
                <a:spcBef>
                  <a:spcPct val="50000"/>
                </a:spcBef>
              </a:pPr>
              <a:r>
                <a:rPr lang="en-US" altLang="en-US"/>
                <a:t>residual capacity</a:t>
              </a:r>
            </a:p>
          </p:txBody>
        </p:sp>
        <p:sp>
          <p:nvSpPr>
            <p:cNvPr id="59" name="Line 78"/>
            <p:cNvSpPr>
              <a:spLocks noChangeShapeType="1"/>
            </p:cNvSpPr>
            <p:nvPr/>
          </p:nvSpPr>
          <p:spPr bwMode="auto">
            <a:xfrm flipH="1">
              <a:off x="8712201" y="4789488"/>
              <a:ext cx="212725" cy="220662"/>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grpSp>
      <p:grpSp>
        <p:nvGrpSpPr>
          <p:cNvPr id="60" name="Group 59"/>
          <p:cNvGrpSpPr/>
          <p:nvPr/>
        </p:nvGrpSpPr>
        <p:grpSpPr>
          <a:xfrm>
            <a:off x="8562976" y="1518691"/>
            <a:ext cx="1126782" cy="548772"/>
            <a:chOff x="8256590" y="4362450"/>
            <a:chExt cx="1003302" cy="548772"/>
          </a:xfrm>
        </p:grpSpPr>
        <p:sp>
          <p:nvSpPr>
            <p:cNvPr id="61" name="Text Box 77"/>
            <p:cNvSpPr txBox="1">
              <a:spLocks noChangeArrowheads="1"/>
            </p:cNvSpPr>
            <p:nvPr/>
          </p:nvSpPr>
          <p:spPr bwMode="auto">
            <a:xfrm>
              <a:off x="8256590" y="4362450"/>
              <a:ext cx="1003302" cy="37465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algn="ctr">
                <a:spcBef>
                  <a:spcPct val="50000"/>
                </a:spcBef>
              </a:pPr>
              <a:r>
                <a:rPr lang="en-US" altLang="en-US" dirty="0"/>
                <a:t>capacity</a:t>
              </a:r>
            </a:p>
          </p:txBody>
        </p:sp>
        <p:sp>
          <p:nvSpPr>
            <p:cNvPr id="62" name="Line 78"/>
            <p:cNvSpPr>
              <a:spLocks noChangeShapeType="1"/>
            </p:cNvSpPr>
            <p:nvPr/>
          </p:nvSpPr>
          <p:spPr bwMode="auto">
            <a:xfrm flipH="1">
              <a:off x="8380609" y="4690560"/>
              <a:ext cx="212725" cy="220662"/>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grpSp>
      <p:grpSp>
        <p:nvGrpSpPr>
          <p:cNvPr id="63" name="Group 62"/>
          <p:cNvGrpSpPr/>
          <p:nvPr/>
        </p:nvGrpSpPr>
        <p:grpSpPr>
          <a:xfrm>
            <a:off x="2244725" y="1297112"/>
            <a:ext cx="2002177" cy="676697"/>
            <a:chOff x="8702560" y="4362450"/>
            <a:chExt cx="1459105" cy="869222"/>
          </a:xfrm>
        </p:grpSpPr>
        <p:sp>
          <p:nvSpPr>
            <p:cNvPr id="64" name="Text Box 77"/>
            <p:cNvSpPr txBox="1">
              <a:spLocks noChangeArrowheads="1"/>
            </p:cNvSpPr>
            <p:nvPr/>
          </p:nvSpPr>
          <p:spPr bwMode="auto">
            <a:xfrm>
              <a:off x="8702560" y="4362450"/>
              <a:ext cx="1459105" cy="369974"/>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algn="ctr">
                <a:spcBef>
                  <a:spcPct val="50000"/>
                </a:spcBef>
              </a:pPr>
              <a:r>
                <a:rPr lang="en-US" altLang="en-US" dirty="0"/>
                <a:t> 0 flows not shown</a:t>
              </a:r>
            </a:p>
          </p:txBody>
        </p:sp>
        <p:sp>
          <p:nvSpPr>
            <p:cNvPr id="65" name="Line 78"/>
            <p:cNvSpPr>
              <a:spLocks noChangeShapeType="1"/>
            </p:cNvSpPr>
            <p:nvPr/>
          </p:nvSpPr>
          <p:spPr bwMode="auto">
            <a:xfrm>
              <a:off x="9356481" y="4791965"/>
              <a:ext cx="268193" cy="439707"/>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grpSp>
      <p:sp>
        <p:nvSpPr>
          <p:cNvPr id="66" name="Slide Number Placeholder 1">
            <a:extLst>
              <a:ext uri="{FF2B5EF4-FFF2-40B4-BE49-F238E27FC236}">
                <a16:creationId xmlns:a16="http://schemas.microsoft.com/office/drawing/2014/main" id="{25B8E752-9259-4271-86F1-FF3DFF5BA0A7}"/>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15</a:t>
            </a:fld>
            <a:endParaRPr lang="en-US" dirty="0"/>
          </a:p>
        </p:txBody>
      </p:sp>
    </p:spTree>
    <p:extLst>
      <p:ext uri="{BB962C8B-B14F-4D97-AF65-F5344CB8AC3E}">
        <p14:creationId xmlns:p14="http://schemas.microsoft.com/office/powerpoint/2010/main" val="358760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4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40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mc:Choice xmlns:a14="http://schemas.microsoft.com/office/drawing/2010/main"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825349" name="Oval 5"/>
          <p:cNvSpPr>
            <a:spLocks noChangeAspect="1" noChangeArrowheads="1"/>
          </p:cNvSpPr>
          <p:nvPr/>
        </p:nvSpPr>
        <p:spPr bwMode="auto">
          <a:xfrm>
            <a:off x="2663825"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568995"/>
            <a:ext cx="1806575" cy="12969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961233"/>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961233"/>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47374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60550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605509"/>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568995"/>
            <a:ext cx="2476500" cy="12969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473745"/>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961233"/>
            <a:ext cx="1682750"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81043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65" name="Text Box 21"/>
          <p:cNvSpPr txBox="1">
            <a:spLocks noChangeArrowheads="1"/>
          </p:cNvSpPr>
          <p:nvPr/>
        </p:nvSpPr>
        <p:spPr bwMode="auto">
          <a:xfrm>
            <a:off x="3505198" y="209287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t>10</a:t>
            </a:r>
          </a:p>
        </p:txBody>
      </p:sp>
      <p:sp>
        <p:nvSpPr>
          <p:cNvPr id="825366" name="Text Box 22"/>
          <p:cNvSpPr txBox="1">
            <a:spLocks noChangeArrowheads="1"/>
          </p:cNvSpPr>
          <p:nvPr/>
        </p:nvSpPr>
        <p:spPr bwMode="auto">
          <a:xfrm>
            <a:off x="5845752" y="285055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9</a:t>
            </a:r>
          </a:p>
        </p:txBody>
      </p:sp>
      <p:sp>
        <p:nvSpPr>
          <p:cNvPr id="825367" name="Text Box 23"/>
          <p:cNvSpPr txBox="1">
            <a:spLocks noChangeArrowheads="1"/>
          </p:cNvSpPr>
          <p:nvPr/>
        </p:nvSpPr>
        <p:spPr bwMode="auto">
          <a:xfrm>
            <a:off x="6060662" y="220579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8</a:t>
            </a:r>
          </a:p>
        </p:txBody>
      </p:sp>
      <p:sp>
        <p:nvSpPr>
          <p:cNvPr id="825368" name="Text Box 24"/>
          <p:cNvSpPr txBox="1">
            <a:spLocks noChangeArrowheads="1"/>
          </p:cNvSpPr>
          <p:nvPr/>
        </p:nvSpPr>
        <p:spPr bwMode="auto">
          <a:xfrm>
            <a:off x="5800723" y="136420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82273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0" name="Text Box 26"/>
          <p:cNvSpPr txBox="1">
            <a:spLocks noChangeArrowheads="1"/>
          </p:cNvSpPr>
          <p:nvPr/>
        </p:nvSpPr>
        <p:spPr bwMode="auto">
          <a:xfrm>
            <a:off x="8140700" y="207540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1" name="Text Box 27"/>
          <p:cNvSpPr txBox="1">
            <a:spLocks noChangeArrowheads="1"/>
          </p:cNvSpPr>
          <p:nvPr/>
        </p:nvSpPr>
        <p:spPr bwMode="auto">
          <a:xfrm>
            <a:off x="7210425" y="205000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825372" name="Text Box 28"/>
          <p:cNvSpPr txBox="1">
            <a:spLocks noChangeArrowheads="1"/>
          </p:cNvSpPr>
          <p:nvPr/>
        </p:nvSpPr>
        <p:spPr bwMode="auto">
          <a:xfrm>
            <a:off x="4552949" y="212620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a:t> </a:t>
            </a:r>
            <a:r>
              <a:rPr lang="en-US" altLang="en-US"/>
              <a:t>2</a:t>
            </a:r>
          </a:p>
        </p:txBody>
      </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0</a:t>
            </a:r>
          </a:p>
        </p:txBody>
      </p:sp>
      <p:sp>
        <p:nvSpPr>
          <p:cNvPr id="82" name="Oval 5"/>
          <p:cNvSpPr>
            <a:spLocks noChangeAspect="1" noChangeArrowheads="1"/>
          </p:cNvSpPr>
          <p:nvPr/>
        </p:nvSpPr>
        <p:spPr bwMode="auto">
          <a:xfrm>
            <a:off x="2594262" y="5529112"/>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3" name="Oval 6"/>
          <p:cNvSpPr>
            <a:spLocks noChangeAspect="1" noChangeArrowheads="1"/>
          </p:cNvSpPr>
          <p:nvPr/>
        </p:nvSpPr>
        <p:spPr bwMode="auto">
          <a:xfrm>
            <a:off x="4578637" y="4040037"/>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4" name="Oval 7"/>
          <p:cNvSpPr>
            <a:spLocks noChangeAspect="1" noChangeArrowheads="1"/>
          </p:cNvSpPr>
          <p:nvPr/>
        </p:nvSpPr>
        <p:spPr bwMode="auto">
          <a:xfrm>
            <a:off x="4578637" y="5529112"/>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5" name="AutoShape 8"/>
          <p:cNvCxnSpPr>
            <a:cxnSpLocks noChangeShapeType="1"/>
            <a:stCxn id="82" idx="7"/>
            <a:endCxn id="83" idx="3"/>
          </p:cNvCxnSpPr>
          <p:nvPr/>
        </p:nvCxnSpPr>
        <p:spPr bwMode="auto">
          <a:xfrm flipV="1">
            <a:off x="2808575" y="4262286"/>
            <a:ext cx="1806575" cy="1296988"/>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6" name="AutoShape 9"/>
          <p:cNvCxnSpPr>
            <a:cxnSpLocks noChangeShapeType="1"/>
            <a:stCxn id="82" idx="6"/>
            <a:endCxn id="84" idx="2"/>
          </p:cNvCxnSpPr>
          <p:nvPr/>
        </p:nvCxnSpPr>
        <p:spPr bwMode="auto">
          <a:xfrm>
            <a:off x="2853025" y="5654524"/>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7" name="AutoShape 10"/>
          <p:cNvCxnSpPr>
            <a:cxnSpLocks noChangeShapeType="1"/>
            <a:stCxn id="84" idx="6"/>
            <a:endCxn id="91" idx="2"/>
          </p:cNvCxnSpPr>
          <p:nvPr/>
        </p:nvCxnSpPr>
        <p:spPr bwMode="auto">
          <a:xfrm>
            <a:off x="4837400" y="5654524"/>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 name="AutoShape 11"/>
          <p:cNvCxnSpPr>
            <a:cxnSpLocks noChangeShapeType="1"/>
            <a:stCxn id="83" idx="6"/>
            <a:endCxn id="90" idx="2"/>
          </p:cNvCxnSpPr>
          <p:nvPr/>
        </p:nvCxnSpPr>
        <p:spPr bwMode="auto">
          <a:xfrm>
            <a:off x="4837400" y="4167036"/>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9" name="AutoShape 12"/>
          <p:cNvCxnSpPr>
            <a:cxnSpLocks noChangeShapeType="1"/>
            <a:stCxn id="83" idx="4"/>
            <a:endCxn id="84" idx="0"/>
          </p:cNvCxnSpPr>
          <p:nvPr/>
        </p:nvCxnSpPr>
        <p:spPr bwMode="auto">
          <a:xfrm>
            <a:off x="4704049" y="4298800"/>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0" name="Oval 13"/>
          <p:cNvSpPr>
            <a:spLocks noChangeAspect="1" noChangeArrowheads="1"/>
          </p:cNvSpPr>
          <p:nvPr/>
        </p:nvSpPr>
        <p:spPr bwMode="auto">
          <a:xfrm>
            <a:off x="7232937" y="4040037"/>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91" name="Oval 14"/>
          <p:cNvSpPr>
            <a:spLocks noChangeAspect="1" noChangeArrowheads="1"/>
          </p:cNvSpPr>
          <p:nvPr/>
        </p:nvSpPr>
        <p:spPr bwMode="auto">
          <a:xfrm>
            <a:off x="7232937" y="5529112"/>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92" name="AutoShape 15"/>
          <p:cNvCxnSpPr>
            <a:cxnSpLocks noChangeShapeType="1"/>
            <a:stCxn id="90" idx="4"/>
            <a:endCxn id="91" idx="0"/>
          </p:cNvCxnSpPr>
          <p:nvPr/>
        </p:nvCxnSpPr>
        <p:spPr bwMode="auto">
          <a:xfrm>
            <a:off x="7358349" y="4298800"/>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3" name="AutoShape 16"/>
          <p:cNvCxnSpPr>
            <a:cxnSpLocks noChangeShapeType="1"/>
            <a:stCxn id="83" idx="5"/>
            <a:endCxn id="91" idx="1"/>
          </p:cNvCxnSpPr>
          <p:nvPr/>
        </p:nvCxnSpPr>
        <p:spPr bwMode="auto">
          <a:xfrm>
            <a:off x="4792949" y="4262286"/>
            <a:ext cx="2476500" cy="1296988"/>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4" name="Oval 17"/>
          <p:cNvSpPr>
            <a:spLocks noChangeAspect="1" noChangeArrowheads="1"/>
          </p:cNvSpPr>
          <p:nvPr/>
        </p:nvSpPr>
        <p:spPr bwMode="auto">
          <a:xfrm>
            <a:off x="9182387" y="5529112"/>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95" name="AutoShape 18"/>
          <p:cNvCxnSpPr>
            <a:cxnSpLocks noChangeShapeType="1"/>
            <a:stCxn id="90" idx="6"/>
            <a:endCxn id="94" idx="1"/>
          </p:cNvCxnSpPr>
          <p:nvPr/>
        </p:nvCxnSpPr>
        <p:spPr bwMode="auto">
          <a:xfrm>
            <a:off x="7491699" y="4167036"/>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6" name="AutoShape 19"/>
          <p:cNvCxnSpPr>
            <a:cxnSpLocks noChangeShapeType="1"/>
            <a:stCxn id="91" idx="6"/>
            <a:endCxn id="94" idx="2"/>
          </p:cNvCxnSpPr>
          <p:nvPr/>
        </p:nvCxnSpPr>
        <p:spPr bwMode="auto">
          <a:xfrm>
            <a:off x="7491699" y="5654524"/>
            <a:ext cx="1682750" cy="0"/>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7" name="Text Box 20"/>
          <p:cNvSpPr txBox="1">
            <a:spLocks noChangeArrowheads="1"/>
          </p:cNvSpPr>
          <p:nvPr/>
        </p:nvSpPr>
        <p:spPr bwMode="auto">
          <a:xfrm>
            <a:off x="3532476" y="5503729"/>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98" name="Text Box 21"/>
          <p:cNvSpPr txBox="1">
            <a:spLocks noChangeArrowheads="1"/>
          </p:cNvSpPr>
          <p:nvPr/>
        </p:nvSpPr>
        <p:spPr bwMode="auto">
          <a:xfrm>
            <a:off x="3435635" y="4786162"/>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0066CC"/>
                </a:solidFill>
              </a:rPr>
              <a:t>10</a:t>
            </a:r>
          </a:p>
        </p:txBody>
      </p:sp>
      <p:sp>
        <p:nvSpPr>
          <p:cNvPr id="99" name="Text Box 22"/>
          <p:cNvSpPr txBox="1">
            <a:spLocks noChangeArrowheads="1"/>
          </p:cNvSpPr>
          <p:nvPr/>
        </p:nvSpPr>
        <p:spPr bwMode="auto">
          <a:xfrm>
            <a:off x="5776189" y="5543845"/>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9</a:t>
            </a:r>
          </a:p>
        </p:txBody>
      </p:sp>
      <p:sp>
        <p:nvSpPr>
          <p:cNvPr id="100" name="Text Box 23"/>
          <p:cNvSpPr txBox="1">
            <a:spLocks noChangeArrowheads="1"/>
          </p:cNvSpPr>
          <p:nvPr/>
        </p:nvSpPr>
        <p:spPr bwMode="auto">
          <a:xfrm>
            <a:off x="5774024" y="4748062"/>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0066CC"/>
                </a:solidFill>
              </a:rPr>
              <a:t> </a:t>
            </a:r>
            <a:r>
              <a:rPr lang="en-US" altLang="en-US" b="1" dirty="0">
                <a:solidFill>
                  <a:srgbClr val="0066CC"/>
                </a:solidFill>
              </a:rPr>
              <a:t>8</a:t>
            </a:r>
          </a:p>
        </p:txBody>
      </p:sp>
      <p:sp>
        <p:nvSpPr>
          <p:cNvPr id="101" name="Text Box 24"/>
          <p:cNvSpPr txBox="1">
            <a:spLocks noChangeArrowheads="1"/>
          </p:cNvSpPr>
          <p:nvPr/>
        </p:nvSpPr>
        <p:spPr bwMode="auto">
          <a:xfrm>
            <a:off x="5731160" y="4057500"/>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102" name="Text Box 25"/>
          <p:cNvSpPr txBox="1">
            <a:spLocks noChangeArrowheads="1"/>
          </p:cNvSpPr>
          <p:nvPr/>
        </p:nvSpPr>
        <p:spPr bwMode="auto">
          <a:xfrm>
            <a:off x="8100506" y="5516024"/>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0066CC"/>
                </a:solidFill>
              </a:rPr>
              <a:t> </a:t>
            </a:r>
            <a:r>
              <a:rPr lang="en-US" altLang="en-US" b="1" dirty="0">
                <a:solidFill>
                  <a:srgbClr val="0066CC"/>
                </a:solidFill>
              </a:rPr>
              <a:t>10</a:t>
            </a:r>
          </a:p>
        </p:txBody>
      </p:sp>
      <p:sp>
        <p:nvSpPr>
          <p:cNvPr id="103" name="Text Box 26"/>
          <p:cNvSpPr txBox="1">
            <a:spLocks noChangeArrowheads="1"/>
          </p:cNvSpPr>
          <p:nvPr/>
        </p:nvSpPr>
        <p:spPr bwMode="auto">
          <a:xfrm>
            <a:off x="8071137" y="4768700"/>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104" name="Text Box 27"/>
          <p:cNvSpPr txBox="1">
            <a:spLocks noChangeArrowheads="1"/>
          </p:cNvSpPr>
          <p:nvPr/>
        </p:nvSpPr>
        <p:spPr bwMode="auto">
          <a:xfrm>
            <a:off x="7140862" y="4743300"/>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105" name="Text Box 28"/>
          <p:cNvSpPr txBox="1">
            <a:spLocks noChangeArrowheads="1"/>
          </p:cNvSpPr>
          <p:nvPr/>
        </p:nvSpPr>
        <p:spPr bwMode="auto">
          <a:xfrm>
            <a:off x="4483386" y="4819500"/>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a:t> </a:t>
            </a:r>
            <a:r>
              <a:rPr lang="en-US" altLang="en-US"/>
              <a:t>2</a:t>
            </a:r>
          </a:p>
        </p:txBody>
      </p:sp>
      <p:grpSp>
        <p:nvGrpSpPr>
          <p:cNvPr id="57" name="Group 56"/>
          <p:cNvGrpSpPr/>
          <p:nvPr/>
        </p:nvGrpSpPr>
        <p:grpSpPr>
          <a:xfrm>
            <a:off x="8167974" y="4144018"/>
            <a:ext cx="2028825" cy="647700"/>
            <a:chOff x="8256589" y="4362450"/>
            <a:chExt cx="2028825" cy="647700"/>
          </a:xfrm>
        </p:grpSpPr>
        <p:sp>
          <p:nvSpPr>
            <p:cNvPr id="58" name="Text Box 77"/>
            <p:cNvSpPr txBox="1">
              <a:spLocks noChangeArrowheads="1"/>
            </p:cNvSpPr>
            <p:nvPr/>
          </p:nvSpPr>
          <p:spPr bwMode="auto">
            <a:xfrm>
              <a:off x="8256589" y="4362450"/>
              <a:ext cx="2028825" cy="37465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ctr">
                <a:spcBef>
                  <a:spcPct val="50000"/>
                </a:spcBef>
              </a:pPr>
              <a:r>
                <a:rPr lang="en-US" altLang="en-US"/>
                <a:t>residual capacity</a:t>
              </a:r>
            </a:p>
          </p:txBody>
        </p:sp>
        <p:sp>
          <p:nvSpPr>
            <p:cNvPr id="59" name="Line 78"/>
            <p:cNvSpPr>
              <a:spLocks noChangeShapeType="1"/>
            </p:cNvSpPr>
            <p:nvPr/>
          </p:nvSpPr>
          <p:spPr bwMode="auto">
            <a:xfrm flipH="1">
              <a:off x="8712201" y="4789488"/>
              <a:ext cx="212725" cy="220662"/>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grpSp>
      <p:grpSp>
        <p:nvGrpSpPr>
          <p:cNvPr id="60" name="Group 59"/>
          <p:cNvGrpSpPr/>
          <p:nvPr/>
        </p:nvGrpSpPr>
        <p:grpSpPr>
          <a:xfrm>
            <a:off x="8562976" y="1518691"/>
            <a:ext cx="1126782" cy="548772"/>
            <a:chOff x="8256590" y="4362450"/>
            <a:chExt cx="1003302" cy="548772"/>
          </a:xfrm>
        </p:grpSpPr>
        <p:sp>
          <p:nvSpPr>
            <p:cNvPr id="61" name="Text Box 77"/>
            <p:cNvSpPr txBox="1">
              <a:spLocks noChangeArrowheads="1"/>
            </p:cNvSpPr>
            <p:nvPr/>
          </p:nvSpPr>
          <p:spPr bwMode="auto">
            <a:xfrm>
              <a:off x="8256590" y="4362450"/>
              <a:ext cx="1003302" cy="37465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algn="ctr">
                <a:spcBef>
                  <a:spcPct val="50000"/>
                </a:spcBef>
              </a:pPr>
              <a:r>
                <a:rPr lang="en-US" altLang="en-US" dirty="0"/>
                <a:t>capacity</a:t>
              </a:r>
            </a:p>
          </p:txBody>
        </p:sp>
        <p:sp>
          <p:nvSpPr>
            <p:cNvPr id="62" name="Line 78"/>
            <p:cNvSpPr>
              <a:spLocks noChangeShapeType="1"/>
            </p:cNvSpPr>
            <p:nvPr/>
          </p:nvSpPr>
          <p:spPr bwMode="auto">
            <a:xfrm flipH="1">
              <a:off x="8380609" y="4690560"/>
              <a:ext cx="212725" cy="220662"/>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grpSp>
      <p:grpSp>
        <p:nvGrpSpPr>
          <p:cNvPr id="63" name="Group 62"/>
          <p:cNvGrpSpPr/>
          <p:nvPr/>
        </p:nvGrpSpPr>
        <p:grpSpPr>
          <a:xfrm>
            <a:off x="2244725" y="1297112"/>
            <a:ext cx="2002177" cy="676697"/>
            <a:chOff x="8702560" y="4362450"/>
            <a:chExt cx="1459105" cy="869222"/>
          </a:xfrm>
        </p:grpSpPr>
        <p:sp>
          <p:nvSpPr>
            <p:cNvPr id="64" name="Text Box 77"/>
            <p:cNvSpPr txBox="1">
              <a:spLocks noChangeArrowheads="1"/>
            </p:cNvSpPr>
            <p:nvPr/>
          </p:nvSpPr>
          <p:spPr bwMode="auto">
            <a:xfrm>
              <a:off x="8702560" y="4362450"/>
              <a:ext cx="1459105" cy="369974"/>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algn="ctr">
                <a:spcBef>
                  <a:spcPct val="50000"/>
                </a:spcBef>
              </a:pPr>
              <a:r>
                <a:rPr lang="en-US" altLang="en-US" dirty="0"/>
                <a:t> 0 flows not shown</a:t>
              </a:r>
            </a:p>
          </p:txBody>
        </p:sp>
        <p:sp>
          <p:nvSpPr>
            <p:cNvPr id="65" name="Line 78"/>
            <p:cNvSpPr>
              <a:spLocks noChangeShapeType="1"/>
            </p:cNvSpPr>
            <p:nvPr/>
          </p:nvSpPr>
          <p:spPr bwMode="auto">
            <a:xfrm>
              <a:off x="9356481" y="4791965"/>
              <a:ext cx="268193" cy="439707"/>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grpSp>
      <p:grpSp>
        <p:nvGrpSpPr>
          <p:cNvPr id="66" name="Group 65"/>
          <p:cNvGrpSpPr/>
          <p:nvPr/>
        </p:nvGrpSpPr>
        <p:grpSpPr>
          <a:xfrm>
            <a:off x="3371849" y="2047117"/>
            <a:ext cx="410804" cy="369332"/>
            <a:chOff x="5668775" y="2623073"/>
            <a:chExt cx="410804" cy="369332"/>
          </a:xfrm>
        </p:grpSpPr>
        <p:sp>
          <p:nvSpPr>
            <p:cNvPr id="67" name="Rectangle 66"/>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68" name="TextBox 67"/>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8/</a:t>
              </a:r>
            </a:p>
          </p:txBody>
        </p:sp>
      </p:grpSp>
      <p:grpSp>
        <p:nvGrpSpPr>
          <p:cNvPr id="69" name="Group 68"/>
          <p:cNvGrpSpPr/>
          <p:nvPr/>
        </p:nvGrpSpPr>
        <p:grpSpPr>
          <a:xfrm>
            <a:off x="5892856" y="2159624"/>
            <a:ext cx="410804" cy="369332"/>
            <a:chOff x="5668775" y="2623073"/>
            <a:chExt cx="410804" cy="369332"/>
          </a:xfrm>
        </p:grpSpPr>
        <p:sp>
          <p:nvSpPr>
            <p:cNvPr id="70" name="Rectangle 69"/>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71" name="TextBox 70"/>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8/</a:t>
              </a:r>
            </a:p>
          </p:txBody>
        </p:sp>
      </p:grpSp>
      <p:grpSp>
        <p:nvGrpSpPr>
          <p:cNvPr id="72" name="Group 71"/>
          <p:cNvGrpSpPr/>
          <p:nvPr/>
        </p:nvGrpSpPr>
        <p:grpSpPr>
          <a:xfrm>
            <a:off x="8103619" y="2776967"/>
            <a:ext cx="410804" cy="369332"/>
            <a:chOff x="5668775" y="2623073"/>
            <a:chExt cx="410804" cy="369332"/>
          </a:xfrm>
        </p:grpSpPr>
        <p:sp>
          <p:nvSpPr>
            <p:cNvPr id="73" name="Rectangle 72"/>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75" name="TextBox 74"/>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8/</a:t>
              </a:r>
            </a:p>
          </p:txBody>
        </p:sp>
      </p:grpSp>
      <p:sp>
        <p:nvSpPr>
          <p:cNvPr id="76" name="TextBox 75"/>
          <p:cNvSpPr txBox="1"/>
          <p:nvPr/>
        </p:nvSpPr>
        <p:spPr>
          <a:xfrm>
            <a:off x="11085655" y="2408784"/>
            <a:ext cx="64953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8</a:t>
            </a:r>
            <a:r>
              <a:rPr lang="en-US" dirty="0">
                <a:cs typeface="Arial" panose="020B0604020202020204" pitchFamily="34" charset="0"/>
              </a:rPr>
              <a:t>=</a:t>
            </a:r>
            <a:r>
              <a:rPr lang="en-US" b="1" dirty="0">
                <a:solidFill>
                  <a:srgbClr val="0066CC"/>
                </a:solidFill>
                <a:cs typeface="Arial" panose="020B0604020202020204" pitchFamily="34" charset="0"/>
              </a:rPr>
              <a:t>8</a:t>
            </a:r>
          </a:p>
        </p:txBody>
      </p:sp>
      <p:sp>
        <p:nvSpPr>
          <p:cNvPr id="77" name="Slide Number Placeholder 1">
            <a:extLst>
              <a:ext uri="{FF2B5EF4-FFF2-40B4-BE49-F238E27FC236}">
                <a16:creationId xmlns:a16="http://schemas.microsoft.com/office/drawing/2014/main" id="{389C9658-9999-4E8B-87FF-43F8FC208DA3}"/>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16</a:t>
            </a:fld>
            <a:endParaRPr lang="en-US" dirty="0"/>
          </a:p>
        </p:txBody>
      </p:sp>
    </p:spTree>
    <p:extLst>
      <p:ext uri="{BB962C8B-B14F-4D97-AF65-F5344CB8AC3E}">
        <p14:creationId xmlns:p14="http://schemas.microsoft.com/office/powerpoint/2010/main" val="368488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00"/>
                                        </p:tgtEl>
                                        <p:attrNameLst>
                                          <p:attrName>fillcolor</p:attrName>
                                        </p:attrNameLst>
                                      </p:cBhvr>
                                      <p:to>
                                        <a:srgbClr val="FFFF00"/>
                                      </p:to>
                                    </p:animClr>
                                    <p:set>
                                      <p:cBhvr>
                                        <p:cTn id="7" dur="500" fill="hold"/>
                                        <p:tgtEl>
                                          <p:spTgt spid="100"/>
                                        </p:tgtEl>
                                        <p:attrNameLst>
                                          <p:attrName>fill.type</p:attrName>
                                        </p:attrNameLst>
                                      </p:cBhvr>
                                      <p:to>
                                        <p:strVal val="solid"/>
                                      </p:to>
                                    </p:set>
                                    <p:set>
                                      <p:cBhvr>
                                        <p:cTn id="8" dur="500" fill="hold"/>
                                        <p:tgtEl>
                                          <p:spTgt spid="100"/>
                                        </p:tgtEl>
                                        <p:attrNameLst>
                                          <p:attrName>fill.on</p:attrName>
                                        </p:attrNameLst>
                                      </p:cBhvr>
                                      <p:to>
                                        <p:strVal val="true"/>
                                      </p:to>
                                    </p:set>
                                  </p:childTnLst>
                                </p:cTn>
                              </p:par>
                              <p:par>
                                <p:cTn id="9" presetID="1" presetClass="exit" presetSubtype="0" fill="hold" nodeType="withEffect">
                                  <p:stCondLst>
                                    <p:cond delay="0"/>
                                  </p:stCondLst>
                                  <p:childTnLst>
                                    <p:set>
                                      <p:cBhvr>
                                        <p:cTn id="10" dur="1" fill="hold">
                                          <p:stCondLst>
                                            <p:cond delay="0"/>
                                          </p:stCondLst>
                                        </p:cTn>
                                        <p:tgtEl>
                                          <p:spTgt spid="6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7" presetClass="emph" presetSubtype="2" fill="hold" nodeType="withEffect">
                                  <p:stCondLst>
                                    <p:cond delay="0"/>
                                  </p:stCondLst>
                                  <p:childTnLst>
                                    <p:animClr clrSpc="rgb" dir="cw">
                                      <p:cBhvr>
                                        <p:cTn id="26" dur="500" fill="hold"/>
                                        <p:tgtEl>
                                          <p:spTgt spid="825352"/>
                                        </p:tgtEl>
                                        <p:attrNameLst>
                                          <p:attrName>stroke.color</p:attrName>
                                        </p:attrNameLst>
                                      </p:cBhvr>
                                      <p:to>
                                        <a:schemeClr val="accent1"/>
                                      </p:to>
                                    </p:animClr>
                                    <p:set>
                                      <p:cBhvr>
                                        <p:cTn id="27" dur="500" fill="hold"/>
                                        <p:tgtEl>
                                          <p:spTgt spid="825352"/>
                                        </p:tgtEl>
                                        <p:attrNameLst>
                                          <p:attrName>stroke.on</p:attrName>
                                        </p:attrNameLst>
                                      </p:cBhvr>
                                      <p:to>
                                        <p:strVal val="true"/>
                                      </p:to>
                                    </p:set>
                                  </p:childTnLst>
                                </p:cTn>
                              </p:par>
                              <p:par>
                                <p:cTn id="28" presetID="7" presetClass="emph" presetSubtype="2" fill="hold" nodeType="withEffect">
                                  <p:stCondLst>
                                    <p:cond delay="0"/>
                                  </p:stCondLst>
                                  <p:childTnLst>
                                    <p:animClr clrSpc="rgb" dir="cw">
                                      <p:cBhvr>
                                        <p:cTn id="29" dur="500" fill="hold"/>
                                        <p:tgtEl>
                                          <p:spTgt spid="825360"/>
                                        </p:tgtEl>
                                        <p:attrNameLst>
                                          <p:attrName>stroke.color</p:attrName>
                                        </p:attrNameLst>
                                      </p:cBhvr>
                                      <p:to>
                                        <a:schemeClr val="accent1"/>
                                      </p:to>
                                    </p:animClr>
                                    <p:set>
                                      <p:cBhvr>
                                        <p:cTn id="30" dur="500" fill="hold"/>
                                        <p:tgtEl>
                                          <p:spTgt spid="825360"/>
                                        </p:tgtEl>
                                        <p:attrNameLst>
                                          <p:attrName>stroke.on</p:attrName>
                                        </p:attrNameLst>
                                      </p:cBhvr>
                                      <p:to>
                                        <p:strVal val="true"/>
                                      </p:to>
                                    </p:set>
                                  </p:childTnLst>
                                </p:cTn>
                              </p:par>
                              <p:par>
                                <p:cTn id="31" presetID="7" presetClass="emph" presetSubtype="2" fill="hold" nodeType="withEffect">
                                  <p:stCondLst>
                                    <p:cond delay="0"/>
                                  </p:stCondLst>
                                  <p:childTnLst>
                                    <p:animClr clrSpc="rgb" dir="cw">
                                      <p:cBhvr>
                                        <p:cTn id="32" dur="500" fill="hold"/>
                                        <p:tgtEl>
                                          <p:spTgt spid="825363"/>
                                        </p:tgtEl>
                                        <p:attrNameLst>
                                          <p:attrName>stroke.color</p:attrName>
                                        </p:attrNameLst>
                                      </p:cBhvr>
                                      <p:to>
                                        <a:schemeClr val="accent1"/>
                                      </p:to>
                                    </p:animClr>
                                    <p:set>
                                      <p:cBhvr>
                                        <p:cTn id="33" dur="500" fill="hold"/>
                                        <p:tgtEl>
                                          <p:spTgt spid="82536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mc:Choice xmlns:a14="http://schemas.microsoft.com/office/drawing/2010/main"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4" name="Group 3"/>
          <p:cNvGrpSpPr/>
          <p:nvPr/>
        </p:nvGrpSpPr>
        <p:grpSpPr>
          <a:xfrm>
            <a:off x="2663825" y="1346746"/>
            <a:ext cx="6838950" cy="1780807"/>
            <a:chOff x="2663825" y="1178966"/>
            <a:chExt cx="6838950" cy="1780807"/>
          </a:xfrm>
        </p:grpSpPr>
        <p:sp>
          <p:nvSpPr>
            <p:cNvPr id="825349" name="Oval 5"/>
            <p:cNvSpPr>
              <a:spLocks noChangeAspect="1" noChangeArrowheads="1"/>
            </p:cNvSpPr>
            <p:nvPr/>
          </p:nvSpPr>
          <p:spPr bwMode="auto">
            <a:xfrm>
              <a:off x="2663825"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40121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793453"/>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793453"/>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30596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43772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437729"/>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40121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305965"/>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79345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64265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65" name="Text Box 21"/>
            <p:cNvSpPr txBox="1">
              <a:spLocks noChangeArrowheads="1"/>
            </p:cNvSpPr>
            <p:nvPr/>
          </p:nvSpPr>
          <p:spPr bwMode="auto">
            <a:xfrm>
              <a:off x="3505198" y="192509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8/</a:t>
              </a:r>
              <a:r>
                <a:rPr lang="en-US" altLang="en-US" dirty="0"/>
                <a:t>10</a:t>
              </a:r>
            </a:p>
          </p:txBody>
        </p:sp>
        <p:sp>
          <p:nvSpPr>
            <p:cNvPr id="825366" name="Text Box 22"/>
            <p:cNvSpPr txBox="1">
              <a:spLocks noChangeArrowheads="1"/>
            </p:cNvSpPr>
            <p:nvPr/>
          </p:nvSpPr>
          <p:spPr bwMode="auto">
            <a:xfrm>
              <a:off x="5845752" y="268277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t>9</a:t>
              </a:r>
            </a:p>
          </p:txBody>
        </p:sp>
        <p:sp>
          <p:nvSpPr>
            <p:cNvPr id="825367" name="Text Box 23"/>
            <p:cNvSpPr txBox="1">
              <a:spLocks noChangeArrowheads="1"/>
            </p:cNvSpPr>
            <p:nvPr/>
          </p:nvSpPr>
          <p:spPr bwMode="auto">
            <a:xfrm>
              <a:off x="5843587" y="188699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8</a:t>
              </a:r>
            </a:p>
          </p:txBody>
        </p:sp>
        <p:sp>
          <p:nvSpPr>
            <p:cNvPr id="825368" name="Text Box 24"/>
            <p:cNvSpPr txBox="1">
              <a:spLocks noChangeArrowheads="1"/>
            </p:cNvSpPr>
            <p:nvPr/>
          </p:nvSpPr>
          <p:spPr bwMode="auto">
            <a:xfrm>
              <a:off x="5800723" y="119642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65495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10</a:t>
              </a:r>
            </a:p>
          </p:txBody>
        </p:sp>
        <p:sp>
          <p:nvSpPr>
            <p:cNvPr id="825370" name="Text Box 26"/>
            <p:cNvSpPr txBox="1">
              <a:spLocks noChangeArrowheads="1"/>
            </p:cNvSpPr>
            <p:nvPr/>
          </p:nvSpPr>
          <p:spPr bwMode="auto">
            <a:xfrm>
              <a:off x="8140700" y="190762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1" name="Text Box 27"/>
            <p:cNvSpPr txBox="1">
              <a:spLocks noChangeArrowheads="1"/>
            </p:cNvSpPr>
            <p:nvPr/>
          </p:nvSpPr>
          <p:spPr bwMode="auto">
            <a:xfrm>
              <a:off x="7210425" y="188222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825372" name="Text Box 28"/>
            <p:cNvSpPr txBox="1">
              <a:spLocks noChangeArrowheads="1"/>
            </p:cNvSpPr>
            <p:nvPr/>
          </p:nvSpPr>
          <p:spPr bwMode="auto">
            <a:xfrm>
              <a:off x="4552949" y="195842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dirty="0"/>
                <a:t>2</a:t>
              </a:r>
            </a:p>
          </p:txBody>
        </p:sp>
      </p:grpSp>
      <p:grpSp>
        <p:nvGrpSpPr>
          <p:cNvPr id="5" name="Group 4"/>
          <p:cNvGrpSpPr/>
          <p:nvPr/>
        </p:nvGrpSpPr>
        <p:grpSpPr>
          <a:xfrm>
            <a:off x="2601913" y="4020644"/>
            <a:ext cx="6838950" cy="2161708"/>
            <a:chOff x="2601913" y="3852864"/>
            <a:chExt cx="6838950" cy="2161708"/>
          </a:xfrm>
        </p:grpSpPr>
        <p:cxnSp>
          <p:nvCxnSpPr>
            <p:cNvPr id="68" name="AutoShape 57"/>
            <p:cNvCxnSpPr>
              <a:cxnSpLocks noChangeShapeType="1"/>
            </p:cNvCxnSpPr>
            <p:nvPr/>
          </p:nvCxnSpPr>
          <p:spPr bwMode="auto">
            <a:xfrm rot="16200000" flipV="1">
              <a:off x="8313718" y="4672708"/>
              <a:ext cx="36512" cy="1860550"/>
            </a:xfrm>
            <a:prstGeom prst="curvedConnector3">
              <a:avLst>
                <a:gd name="adj1" fmla="val -604347"/>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6" name="AutoShape 56"/>
            <p:cNvCxnSpPr>
              <a:cxnSpLocks noChangeShapeType="1"/>
            </p:cNvCxnSpPr>
            <p:nvPr/>
          </p:nvCxnSpPr>
          <p:spPr bwMode="auto">
            <a:xfrm rot="10800000" flipV="1">
              <a:off x="2739753" y="3987803"/>
              <a:ext cx="1851025" cy="1354137"/>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2" name="Group 1"/>
            <p:cNvGrpSpPr/>
            <p:nvPr/>
          </p:nvGrpSpPr>
          <p:grpSpPr>
            <a:xfrm>
              <a:off x="2601913" y="3852864"/>
              <a:ext cx="6838950" cy="2161708"/>
              <a:chOff x="2803526" y="4275138"/>
              <a:chExt cx="6838950" cy="2161708"/>
            </a:xfrm>
          </p:grpSpPr>
          <p:sp>
            <p:nvSpPr>
              <p:cNvPr id="825382" name="Oval 38"/>
              <p:cNvSpPr>
                <a:spLocks noChangeAspect="1" noChangeArrowheads="1"/>
              </p:cNvSpPr>
              <p:nvPr/>
            </p:nvSpPr>
            <p:spPr bwMode="auto">
              <a:xfrm>
                <a:off x="2803526"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787901" y="4275138"/>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78790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3062289" y="5889625"/>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5046664" y="5889625"/>
                <a:ext cx="2389187" cy="0"/>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5046664" y="4402138"/>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913313" y="4533901"/>
                <a:ext cx="0" cy="1222375"/>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442201" y="4275138"/>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44220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567613" y="4533901"/>
                <a:ext cx="0" cy="1222375"/>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39165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656513" y="4498976"/>
                <a:ext cx="1771650"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700963" y="5889625"/>
                <a:ext cx="1682750" cy="0"/>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706812" y="5746898"/>
                <a:ext cx="354013" cy="307777"/>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825396" name="Text Box 52"/>
              <p:cNvSpPr txBox="1">
                <a:spLocks noChangeArrowheads="1"/>
              </p:cNvSpPr>
              <p:nvPr/>
            </p:nvSpPr>
            <p:spPr bwMode="auto">
              <a:xfrm>
                <a:off x="6051279" y="5746898"/>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9</a:t>
                </a:r>
              </a:p>
            </p:txBody>
          </p:sp>
          <p:sp>
            <p:nvSpPr>
              <p:cNvPr id="825397" name="Text Box 53"/>
              <p:cNvSpPr txBox="1">
                <a:spLocks noChangeArrowheads="1"/>
              </p:cNvSpPr>
              <p:nvPr/>
            </p:nvSpPr>
            <p:spPr bwMode="auto">
              <a:xfrm>
                <a:off x="5940425" y="4292601"/>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825398" name="Text Box 54"/>
              <p:cNvSpPr txBox="1">
                <a:spLocks noChangeArrowheads="1"/>
              </p:cNvSpPr>
              <p:nvPr/>
            </p:nvSpPr>
            <p:spPr bwMode="auto">
              <a:xfrm>
                <a:off x="8280401" y="5003801"/>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825399" name="Text Box 55"/>
              <p:cNvSpPr txBox="1">
                <a:spLocks noChangeArrowheads="1"/>
              </p:cNvSpPr>
              <p:nvPr/>
            </p:nvSpPr>
            <p:spPr bwMode="auto">
              <a:xfrm>
                <a:off x="7350126" y="4978401"/>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692650" y="5054601"/>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2</a:t>
                </a:r>
              </a:p>
            </p:txBody>
          </p:sp>
          <p:sp>
            <p:nvSpPr>
              <p:cNvPr id="825402" name="Text Box 58"/>
              <p:cNvSpPr txBox="1">
                <a:spLocks noChangeArrowheads="1"/>
              </p:cNvSpPr>
              <p:nvPr/>
            </p:nvSpPr>
            <p:spPr bwMode="auto">
              <a:xfrm>
                <a:off x="8329613" y="5735736"/>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2</a:t>
                </a:r>
              </a:p>
            </p:txBody>
          </p:sp>
          <p:cxnSp>
            <p:nvCxnSpPr>
              <p:cNvPr id="825403" name="AutoShape 59"/>
              <p:cNvCxnSpPr>
                <a:cxnSpLocks noChangeShapeType="1"/>
                <a:stCxn id="825390" idx="1"/>
                <a:endCxn id="825383" idx="5"/>
              </p:cNvCxnSpPr>
              <p:nvPr/>
            </p:nvCxnSpPr>
            <p:spPr bwMode="auto">
              <a:xfrm flipH="1" flipV="1">
                <a:off x="5001994" y="4490585"/>
                <a:ext cx="2476939" cy="1310361"/>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983288" y="4983164"/>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cxnSp>
            <p:nvCxnSpPr>
              <p:cNvPr id="825405" name="AutoShape 61"/>
              <p:cNvCxnSpPr>
                <a:cxnSpLocks noChangeShapeType="1"/>
                <a:stCxn id="825383" idx="3"/>
                <a:endCxn id="825382" idx="7"/>
              </p:cNvCxnSpPr>
              <p:nvPr/>
            </p:nvCxnSpPr>
            <p:spPr bwMode="auto">
              <a:xfrm flipH="1">
                <a:off x="3017839" y="4498976"/>
                <a:ext cx="1806575" cy="1293813"/>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797301" y="5006976"/>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2</a:t>
                </a:r>
              </a:p>
            </p:txBody>
          </p:sp>
          <p:sp>
            <p:nvSpPr>
              <p:cNvPr id="67" name="Text Box 60"/>
              <p:cNvSpPr txBox="1">
                <a:spLocks noChangeArrowheads="1"/>
              </p:cNvSpPr>
              <p:nvPr/>
            </p:nvSpPr>
            <p:spPr bwMode="auto">
              <a:xfrm>
                <a:off x="8400430" y="6129069"/>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sp>
            <p:nvSpPr>
              <p:cNvPr id="69" name="Text Box 60"/>
              <p:cNvSpPr txBox="1">
                <a:spLocks noChangeArrowheads="1"/>
              </p:cNvSpPr>
              <p:nvPr/>
            </p:nvSpPr>
            <p:spPr bwMode="auto">
              <a:xfrm>
                <a:off x="3416321" y="4670650"/>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  </a:t>
                </a:r>
              </a:p>
            </p:txBody>
          </p:sp>
        </p:grpSp>
      </p:gr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8</a:t>
            </a:r>
          </a:p>
        </p:txBody>
      </p:sp>
      <p:sp>
        <p:nvSpPr>
          <p:cNvPr id="62" name="Slide Number Placeholder 1">
            <a:extLst>
              <a:ext uri="{FF2B5EF4-FFF2-40B4-BE49-F238E27FC236}">
                <a16:creationId xmlns:a16="http://schemas.microsoft.com/office/drawing/2014/main" id="{7FBBB546-7D84-461A-AC65-FE0714729F83}"/>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17</a:t>
            </a:fld>
            <a:endParaRPr lang="en-US" dirty="0"/>
          </a:p>
        </p:txBody>
      </p:sp>
    </p:spTree>
    <p:extLst>
      <p:ext uri="{BB962C8B-B14F-4D97-AF65-F5344CB8AC3E}">
        <p14:creationId xmlns:p14="http://schemas.microsoft.com/office/powerpoint/2010/main" val="32583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mc:Choice xmlns:a14="http://schemas.microsoft.com/office/drawing/2010/main"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825349" name="Oval 5"/>
          <p:cNvSpPr>
            <a:spLocks noChangeAspect="1" noChangeArrowheads="1"/>
          </p:cNvSpPr>
          <p:nvPr/>
        </p:nvSpPr>
        <p:spPr bwMode="auto">
          <a:xfrm>
            <a:off x="2663825"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56899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961233"/>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961233"/>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47374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60550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605509"/>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56899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473745"/>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96123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81043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65" name="Text Box 21"/>
          <p:cNvSpPr txBox="1">
            <a:spLocks noChangeArrowheads="1"/>
          </p:cNvSpPr>
          <p:nvPr/>
        </p:nvSpPr>
        <p:spPr bwMode="auto">
          <a:xfrm>
            <a:off x="3505198" y="209287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8/</a:t>
            </a:r>
            <a:r>
              <a:rPr lang="en-US" altLang="en-US" dirty="0"/>
              <a:t>10</a:t>
            </a:r>
          </a:p>
        </p:txBody>
      </p:sp>
      <p:sp>
        <p:nvSpPr>
          <p:cNvPr id="825366" name="Text Box 22"/>
          <p:cNvSpPr txBox="1">
            <a:spLocks noChangeArrowheads="1"/>
          </p:cNvSpPr>
          <p:nvPr/>
        </p:nvSpPr>
        <p:spPr bwMode="auto">
          <a:xfrm>
            <a:off x="5845752" y="285055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t>9</a:t>
            </a:r>
          </a:p>
        </p:txBody>
      </p:sp>
      <p:sp>
        <p:nvSpPr>
          <p:cNvPr id="825367" name="Text Box 23"/>
          <p:cNvSpPr txBox="1">
            <a:spLocks noChangeArrowheads="1"/>
          </p:cNvSpPr>
          <p:nvPr/>
        </p:nvSpPr>
        <p:spPr bwMode="auto">
          <a:xfrm>
            <a:off x="5843587" y="205477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8</a:t>
            </a:r>
          </a:p>
        </p:txBody>
      </p:sp>
      <p:sp>
        <p:nvSpPr>
          <p:cNvPr id="825368" name="Text Box 24"/>
          <p:cNvSpPr txBox="1">
            <a:spLocks noChangeArrowheads="1"/>
          </p:cNvSpPr>
          <p:nvPr/>
        </p:nvSpPr>
        <p:spPr bwMode="auto">
          <a:xfrm>
            <a:off x="5800723" y="136420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82273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10</a:t>
            </a:r>
          </a:p>
        </p:txBody>
      </p:sp>
      <p:sp>
        <p:nvSpPr>
          <p:cNvPr id="825370" name="Text Box 26"/>
          <p:cNvSpPr txBox="1">
            <a:spLocks noChangeArrowheads="1"/>
          </p:cNvSpPr>
          <p:nvPr/>
        </p:nvSpPr>
        <p:spPr bwMode="auto">
          <a:xfrm>
            <a:off x="8140700" y="207540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1" name="Text Box 27"/>
          <p:cNvSpPr txBox="1">
            <a:spLocks noChangeArrowheads="1"/>
          </p:cNvSpPr>
          <p:nvPr/>
        </p:nvSpPr>
        <p:spPr bwMode="auto">
          <a:xfrm>
            <a:off x="7210425" y="205000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825372" name="Text Box 28"/>
          <p:cNvSpPr txBox="1">
            <a:spLocks noChangeArrowheads="1"/>
          </p:cNvSpPr>
          <p:nvPr/>
        </p:nvSpPr>
        <p:spPr bwMode="auto">
          <a:xfrm>
            <a:off x="4552949" y="212620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dirty="0"/>
              <a:t>2</a:t>
            </a:r>
          </a:p>
        </p:txBody>
      </p:sp>
      <p:cxnSp>
        <p:nvCxnSpPr>
          <p:cNvPr id="68" name="AutoShape 57"/>
          <p:cNvCxnSpPr>
            <a:cxnSpLocks noChangeShapeType="1"/>
          </p:cNvCxnSpPr>
          <p:nvPr/>
        </p:nvCxnSpPr>
        <p:spPr bwMode="auto">
          <a:xfrm rot="16200000" flipV="1">
            <a:off x="8313718" y="4840488"/>
            <a:ext cx="36512" cy="1860550"/>
          </a:xfrm>
          <a:prstGeom prst="curvedConnector3">
            <a:avLst>
              <a:gd name="adj1" fmla="val -604347"/>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6" name="AutoShape 56"/>
          <p:cNvCxnSpPr>
            <a:cxnSpLocks noChangeShapeType="1"/>
          </p:cNvCxnSpPr>
          <p:nvPr/>
        </p:nvCxnSpPr>
        <p:spPr bwMode="auto">
          <a:xfrm rot="10800000" flipV="1">
            <a:off x="2739753" y="4155583"/>
            <a:ext cx="1851025" cy="1354137"/>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2" name="Oval 38"/>
          <p:cNvSpPr>
            <a:spLocks noChangeAspect="1" noChangeArrowheads="1"/>
          </p:cNvSpPr>
          <p:nvPr/>
        </p:nvSpPr>
        <p:spPr bwMode="auto">
          <a:xfrm>
            <a:off x="2601913"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586288" y="402064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58628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2860676" y="5635131"/>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4845051" y="5635131"/>
            <a:ext cx="2389187" cy="0"/>
          </a:xfrm>
          <a:prstGeom prst="straightConnector1">
            <a:avLst/>
          </a:prstGeom>
          <a:noFill/>
          <a:ln w="38100">
            <a:solidFill>
              <a:srgbClr val="0066CC"/>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4845051" y="4147644"/>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711700" y="4279407"/>
            <a:ext cx="0" cy="1222375"/>
          </a:xfrm>
          <a:prstGeom prst="straightConnector1">
            <a:avLst/>
          </a:prstGeom>
          <a:noFill/>
          <a:ln w="38100">
            <a:solidFill>
              <a:srgbClr val="0066CC"/>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240588" y="402064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24058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366000" y="4279407"/>
            <a:ext cx="0" cy="1222375"/>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19003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454900" y="4244482"/>
            <a:ext cx="1771650"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499350" y="5635131"/>
            <a:ext cx="1682750" cy="0"/>
          </a:xfrm>
          <a:prstGeom prst="straightConnector1">
            <a:avLst/>
          </a:prstGeom>
          <a:noFill/>
          <a:ln w="38100">
            <a:solidFill>
              <a:srgbClr val="0066CC"/>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505199" y="5492404"/>
            <a:ext cx="354013" cy="307777"/>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825396" name="Text Box 52"/>
          <p:cNvSpPr txBox="1">
            <a:spLocks noChangeArrowheads="1"/>
          </p:cNvSpPr>
          <p:nvPr/>
        </p:nvSpPr>
        <p:spPr bwMode="auto">
          <a:xfrm>
            <a:off x="5849666" y="5492404"/>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9</a:t>
            </a:r>
          </a:p>
        </p:txBody>
      </p:sp>
      <p:sp>
        <p:nvSpPr>
          <p:cNvPr id="825397" name="Text Box 53"/>
          <p:cNvSpPr txBox="1">
            <a:spLocks noChangeArrowheads="1"/>
          </p:cNvSpPr>
          <p:nvPr/>
        </p:nvSpPr>
        <p:spPr bwMode="auto">
          <a:xfrm>
            <a:off x="5738812" y="4038107"/>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825398" name="Text Box 54"/>
          <p:cNvSpPr txBox="1">
            <a:spLocks noChangeArrowheads="1"/>
          </p:cNvSpPr>
          <p:nvPr/>
        </p:nvSpPr>
        <p:spPr bwMode="auto">
          <a:xfrm>
            <a:off x="8078788" y="474930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825399" name="Text Box 55"/>
          <p:cNvSpPr txBox="1">
            <a:spLocks noChangeArrowheads="1"/>
          </p:cNvSpPr>
          <p:nvPr/>
        </p:nvSpPr>
        <p:spPr bwMode="auto">
          <a:xfrm>
            <a:off x="7148513" y="472390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491037" y="4800107"/>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a:solidFill>
                  <a:srgbClr val="0066CC"/>
                </a:solidFill>
                <a:latin typeface="Arial" panose="020B0604020202020204" pitchFamily="34" charset="0"/>
                <a:cs typeface="Arial" panose="020B0604020202020204" pitchFamily="34" charset="0"/>
              </a:rPr>
              <a:t> 2</a:t>
            </a:r>
          </a:p>
        </p:txBody>
      </p:sp>
      <p:sp>
        <p:nvSpPr>
          <p:cNvPr id="825402" name="Text Box 58"/>
          <p:cNvSpPr txBox="1">
            <a:spLocks noChangeArrowheads="1"/>
          </p:cNvSpPr>
          <p:nvPr/>
        </p:nvSpPr>
        <p:spPr bwMode="auto">
          <a:xfrm>
            <a:off x="8128000" y="5481242"/>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2</a:t>
            </a:r>
          </a:p>
        </p:txBody>
      </p:sp>
      <p:cxnSp>
        <p:nvCxnSpPr>
          <p:cNvPr id="825403" name="AutoShape 59"/>
          <p:cNvCxnSpPr>
            <a:cxnSpLocks noChangeShapeType="1"/>
            <a:stCxn id="825390" idx="1"/>
            <a:endCxn id="825383" idx="5"/>
          </p:cNvCxnSpPr>
          <p:nvPr/>
        </p:nvCxnSpPr>
        <p:spPr bwMode="auto">
          <a:xfrm flipH="1" flipV="1">
            <a:off x="4800381" y="4236091"/>
            <a:ext cx="2476939" cy="1310361"/>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781675" y="4728670"/>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cxnSp>
        <p:nvCxnSpPr>
          <p:cNvPr id="825405" name="AutoShape 61"/>
          <p:cNvCxnSpPr>
            <a:cxnSpLocks noChangeShapeType="1"/>
            <a:stCxn id="825383" idx="3"/>
            <a:endCxn id="825382" idx="7"/>
          </p:cNvCxnSpPr>
          <p:nvPr/>
        </p:nvCxnSpPr>
        <p:spPr bwMode="auto">
          <a:xfrm flipH="1">
            <a:off x="2816226" y="4244482"/>
            <a:ext cx="1806575" cy="1293813"/>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595688" y="4752482"/>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2</a:t>
            </a:r>
          </a:p>
        </p:txBody>
      </p:sp>
      <p:sp>
        <p:nvSpPr>
          <p:cNvPr id="67" name="Text Box 60"/>
          <p:cNvSpPr txBox="1">
            <a:spLocks noChangeArrowheads="1"/>
          </p:cNvSpPr>
          <p:nvPr/>
        </p:nvSpPr>
        <p:spPr bwMode="auto">
          <a:xfrm>
            <a:off x="8198817" y="5874575"/>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sp>
        <p:nvSpPr>
          <p:cNvPr id="69" name="Text Box 60"/>
          <p:cNvSpPr txBox="1">
            <a:spLocks noChangeArrowheads="1"/>
          </p:cNvSpPr>
          <p:nvPr/>
        </p:nvSpPr>
        <p:spPr bwMode="auto">
          <a:xfrm>
            <a:off x="3214708" y="4416156"/>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  </a:t>
            </a:r>
          </a:p>
        </p:txBody>
      </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8</a:t>
            </a:r>
          </a:p>
        </p:txBody>
      </p:sp>
      <p:grpSp>
        <p:nvGrpSpPr>
          <p:cNvPr id="62" name="Group 61"/>
          <p:cNvGrpSpPr/>
          <p:nvPr/>
        </p:nvGrpSpPr>
        <p:grpSpPr>
          <a:xfrm>
            <a:off x="5666170" y="2804387"/>
            <a:ext cx="410804" cy="369332"/>
            <a:chOff x="5668775" y="2623073"/>
            <a:chExt cx="410804" cy="369332"/>
          </a:xfrm>
        </p:grpSpPr>
        <p:sp>
          <p:nvSpPr>
            <p:cNvPr id="63" name="Rectangle 62"/>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64" name="TextBox 63"/>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2/</a:t>
              </a:r>
            </a:p>
          </p:txBody>
        </p:sp>
      </p:grpSp>
      <p:grpSp>
        <p:nvGrpSpPr>
          <p:cNvPr id="65" name="Group 64"/>
          <p:cNvGrpSpPr/>
          <p:nvPr/>
        </p:nvGrpSpPr>
        <p:grpSpPr>
          <a:xfrm>
            <a:off x="4403904" y="2089271"/>
            <a:ext cx="410804" cy="369332"/>
            <a:chOff x="5668775" y="2623073"/>
            <a:chExt cx="410804" cy="369332"/>
          </a:xfrm>
        </p:grpSpPr>
        <p:sp>
          <p:nvSpPr>
            <p:cNvPr id="70" name="Rectangle 69"/>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71" name="TextBox 70"/>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2/</a:t>
              </a:r>
            </a:p>
          </p:txBody>
        </p:sp>
      </p:grpSp>
      <p:sp>
        <p:nvSpPr>
          <p:cNvPr id="72" name="TextBox 71"/>
          <p:cNvSpPr txBox="1"/>
          <p:nvPr/>
        </p:nvSpPr>
        <p:spPr>
          <a:xfrm>
            <a:off x="11085655" y="2408784"/>
            <a:ext cx="76655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2</a:t>
            </a:r>
            <a:r>
              <a:rPr lang="en-US" dirty="0">
                <a:cs typeface="Arial" panose="020B0604020202020204" pitchFamily="34" charset="0"/>
              </a:rPr>
              <a:t>=</a:t>
            </a:r>
            <a:r>
              <a:rPr lang="en-US" b="1" dirty="0">
                <a:solidFill>
                  <a:srgbClr val="0066CC"/>
                </a:solidFill>
                <a:cs typeface="Arial" panose="020B0604020202020204" pitchFamily="34" charset="0"/>
              </a:rPr>
              <a:t>10</a:t>
            </a:r>
          </a:p>
        </p:txBody>
      </p:sp>
      <p:sp>
        <p:nvSpPr>
          <p:cNvPr id="73" name="TextBox 72"/>
          <p:cNvSpPr txBox="1"/>
          <p:nvPr/>
        </p:nvSpPr>
        <p:spPr>
          <a:xfrm>
            <a:off x="8098380" y="3056484"/>
            <a:ext cx="76655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2</a:t>
            </a:r>
            <a:r>
              <a:rPr lang="en-US" dirty="0">
                <a:cs typeface="Arial" panose="020B0604020202020204" pitchFamily="34" charset="0"/>
              </a:rPr>
              <a:t>=</a:t>
            </a:r>
            <a:r>
              <a:rPr lang="en-US" b="1" dirty="0">
                <a:solidFill>
                  <a:srgbClr val="0066CC"/>
                </a:solidFill>
                <a:cs typeface="Arial" panose="020B0604020202020204" pitchFamily="34" charset="0"/>
              </a:rPr>
              <a:t>10</a:t>
            </a:r>
          </a:p>
        </p:txBody>
      </p:sp>
      <p:sp>
        <p:nvSpPr>
          <p:cNvPr id="75" name="TextBox 74"/>
          <p:cNvSpPr txBox="1"/>
          <p:nvPr/>
        </p:nvSpPr>
        <p:spPr>
          <a:xfrm>
            <a:off x="3244313" y="1782002"/>
            <a:ext cx="76655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2</a:t>
            </a:r>
            <a:r>
              <a:rPr lang="en-US" dirty="0">
                <a:cs typeface="Arial" panose="020B0604020202020204" pitchFamily="34" charset="0"/>
              </a:rPr>
              <a:t>=</a:t>
            </a:r>
            <a:r>
              <a:rPr lang="en-US" b="1" dirty="0">
                <a:solidFill>
                  <a:srgbClr val="0066CC"/>
                </a:solidFill>
                <a:cs typeface="Arial" panose="020B0604020202020204" pitchFamily="34" charset="0"/>
              </a:rPr>
              <a:t>10</a:t>
            </a:r>
          </a:p>
        </p:txBody>
      </p:sp>
      <p:sp>
        <p:nvSpPr>
          <p:cNvPr id="76" name="Slide Number Placeholder 1">
            <a:extLst>
              <a:ext uri="{FF2B5EF4-FFF2-40B4-BE49-F238E27FC236}">
                <a16:creationId xmlns:a16="http://schemas.microsoft.com/office/drawing/2014/main" id="{B4B95815-FABF-4E7D-85B2-C76C91DFA13E}"/>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18</a:t>
            </a:fld>
            <a:endParaRPr lang="en-US" dirty="0"/>
          </a:p>
        </p:txBody>
      </p:sp>
    </p:spTree>
    <p:extLst>
      <p:ext uri="{BB962C8B-B14F-4D97-AF65-F5344CB8AC3E}">
        <p14:creationId xmlns:p14="http://schemas.microsoft.com/office/powerpoint/2010/main" val="111721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825406"/>
                                        </p:tgtEl>
                                        <p:attrNameLst>
                                          <p:attrName>fillcolor</p:attrName>
                                        </p:attrNameLst>
                                      </p:cBhvr>
                                      <p:to>
                                        <a:srgbClr val="FFFF00"/>
                                      </p:to>
                                    </p:animClr>
                                    <p:set>
                                      <p:cBhvr>
                                        <p:cTn id="7" dur="500" fill="hold"/>
                                        <p:tgtEl>
                                          <p:spTgt spid="825406"/>
                                        </p:tgtEl>
                                        <p:attrNameLst>
                                          <p:attrName>fill.type</p:attrName>
                                        </p:attrNameLst>
                                      </p:cBhvr>
                                      <p:to>
                                        <p:strVal val="solid"/>
                                      </p:to>
                                    </p:set>
                                    <p:set>
                                      <p:cBhvr>
                                        <p:cTn id="8" dur="500" fill="hold"/>
                                        <p:tgtEl>
                                          <p:spTgt spid="82540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825400"/>
                                        </p:tgtEl>
                                        <p:attrNameLst>
                                          <p:attrName>fillcolor</p:attrName>
                                        </p:attrNameLst>
                                      </p:cBhvr>
                                      <p:to>
                                        <a:srgbClr val="FFFF00"/>
                                      </p:to>
                                    </p:animClr>
                                    <p:set>
                                      <p:cBhvr>
                                        <p:cTn id="11" dur="500" fill="hold"/>
                                        <p:tgtEl>
                                          <p:spTgt spid="825400"/>
                                        </p:tgtEl>
                                        <p:attrNameLst>
                                          <p:attrName>fill.type</p:attrName>
                                        </p:attrNameLst>
                                      </p:cBhvr>
                                      <p:to>
                                        <p:strVal val="solid"/>
                                      </p:to>
                                    </p:set>
                                    <p:set>
                                      <p:cBhvr>
                                        <p:cTn id="12" dur="500" fill="hold"/>
                                        <p:tgtEl>
                                          <p:spTgt spid="825400"/>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500" fill="hold"/>
                                        <p:tgtEl>
                                          <p:spTgt spid="825402"/>
                                        </p:tgtEl>
                                        <p:attrNameLst>
                                          <p:attrName>fillcolor</p:attrName>
                                        </p:attrNameLst>
                                      </p:cBhvr>
                                      <p:to>
                                        <a:srgbClr val="FFFF00"/>
                                      </p:to>
                                    </p:animClr>
                                    <p:set>
                                      <p:cBhvr>
                                        <p:cTn id="15" dur="500" fill="hold"/>
                                        <p:tgtEl>
                                          <p:spTgt spid="825402"/>
                                        </p:tgtEl>
                                        <p:attrNameLst>
                                          <p:attrName>fill.type</p:attrName>
                                        </p:attrNameLst>
                                      </p:cBhvr>
                                      <p:to>
                                        <p:strVal val="solid"/>
                                      </p:to>
                                    </p:set>
                                    <p:set>
                                      <p:cBhvr>
                                        <p:cTn id="16" dur="500" fill="hold"/>
                                        <p:tgtEl>
                                          <p:spTgt spid="825402"/>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par>
                                <p:cTn id="29" presetID="7" presetClass="emph" presetSubtype="2" fill="hold" nodeType="withEffect">
                                  <p:stCondLst>
                                    <p:cond delay="0"/>
                                  </p:stCondLst>
                                  <p:childTnLst>
                                    <p:animClr clrSpc="rgb" dir="cw">
                                      <p:cBhvr>
                                        <p:cTn id="30" dur="500" fill="hold"/>
                                        <p:tgtEl>
                                          <p:spTgt spid="825356"/>
                                        </p:tgtEl>
                                        <p:attrNameLst>
                                          <p:attrName>stroke.color</p:attrName>
                                        </p:attrNameLst>
                                      </p:cBhvr>
                                      <p:to>
                                        <a:schemeClr val="accent1"/>
                                      </p:to>
                                    </p:animClr>
                                    <p:set>
                                      <p:cBhvr>
                                        <p:cTn id="31" dur="500" fill="hold"/>
                                        <p:tgtEl>
                                          <p:spTgt spid="825356"/>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500" fill="hold"/>
                                        <p:tgtEl>
                                          <p:spTgt spid="825354"/>
                                        </p:tgtEl>
                                        <p:attrNameLst>
                                          <p:attrName>stroke.color</p:attrName>
                                        </p:attrNameLst>
                                      </p:cBhvr>
                                      <p:to>
                                        <a:schemeClr val="accent1"/>
                                      </p:to>
                                    </p:animClr>
                                    <p:set>
                                      <p:cBhvr>
                                        <p:cTn id="34" dur="500" fill="hold"/>
                                        <p:tgtEl>
                                          <p:spTgt spid="82535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mc:Choice xmlns:a14="http://schemas.microsoft.com/office/drawing/2010/main"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825349" name="Oval 5"/>
          <p:cNvSpPr>
            <a:spLocks noChangeAspect="1" noChangeArrowheads="1"/>
          </p:cNvSpPr>
          <p:nvPr/>
        </p:nvSpPr>
        <p:spPr bwMode="auto">
          <a:xfrm>
            <a:off x="2663825"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56899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961233"/>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961233"/>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47374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605509"/>
            <a:ext cx="0" cy="1222375"/>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605509"/>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56899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473745"/>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96123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81043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65" name="Text Box 21"/>
          <p:cNvSpPr txBox="1">
            <a:spLocks noChangeArrowheads="1"/>
          </p:cNvSpPr>
          <p:nvPr/>
        </p:nvSpPr>
        <p:spPr bwMode="auto">
          <a:xfrm>
            <a:off x="3505198" y="209287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10/</a:t>
            </a:r>
            <a:r>
              <a:rPr lang="en-US" altLang="en-US" dirty="0"/>
              <a:t>10</a:t>
            </a:r>
          </a:p>
        </p:txBody>
      </p:sp>
      <p:sp>
        <p:nvSpPr>
          <p:cNvPr id="825366" name="Text Box 22"/>
          <p:cNvSpPr txBox="1">
            <a:spLocks noChangeArrowheads="1"/>
          </p:cNvSpPr>
          <p:nvPr/>
        </p:nvSpPr>
        <p:spPr bwMode="auto">
          <a:xfrm>
            <a:off x="5845752" y="285055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2/</a:t>
            </a:r>
            <a:r>
              <a:rPr lang="en-US" altLang="en-US" dirty="0"/>
              <a:t>9</a:t>
            </a:r>
          </a:p>
        </p:txBody>
      </p:sp>
      <p:sp>
        <p:nvSpPr>
          <p:cNvPr id="825367" name="Text Box 23"/>
          <p:cNvSpPr txBox="1">
            <a:spLocks noChangeArrowheads="1"/>
          </p:cNvSpPr>
          <p:nvPr/>
        </p:nvSpPr>
        <p:spPr bwMode="auto">
          <a:xfrm>
            <a:off x="5843587" y="205477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8</a:t>
            </a:r>
          </a:p>
        </p:txBody>
      </p:sp>
      <p:sp>
        <p:nvSpPr>
          <p:cNvPr id="825368" name="Text Box 24"/>
          <p:cNvSpPr txBox="1">
            <a:spLocks noChangeArrowheads="1"/>
          </p:cNvSpPr>
          <p:nvPr/>
        </p:nvSpPr>
        <p:spPr bwMode="auto">
          <a:xfrm>
            <a:off x="5800723" y="136420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82273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10/</a:t>
            </a:r>
            <a:r>
              <a:rPr lang="en-US" altLang="en-US" dirty="0"/>
              <a:t>10</a:t>
            </a:r>
          </a:p>
        </p:txBody>
      </p:sp>
      <p:sp>
        <p:nvSpPr>
          <p:cNvPr id="825370" name="Text Box 26"/>
          <p:cNvSpPr txBox="1">
            <a:spLocks noChangeArrowheads="1"/>
          </p:cNvSpPr>
          <p:nvPr/>
        </p:nvSpPr>
        <p:spPr bwMode="auto">
          <a:xfrm>
            <a:off x="8140700" y="207540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1" name="Text Box 27"/>
          <p:cNvSpPr txBox="1">
            <a:spLocks noChangeArrowheads="1"/>
          </p:cNvSpPr>
          <p:nvPr/>
        </p:nvSpPr>
        <p:spPr bwMode="auto">
          <a:xfrm>
            <a:off x="7210425" y="205000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825372" name="Text Box 28"/>
          <p:cNvSpPr txBox="1">
            <a:spLocks noChangeArrowheads="1"/>
          </p:cNvSpPr>
          <p:nvPr/>
        </p:nvSpPr>
        <p:spPr bwMode="auto">
          <a:xfrm>
            <a:off x="4552949" y="212620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C00000"/>
                </a:solidFill>
              </a:rPr>
              <a:t>2/</a:t>
            </a:r>
            <a:r>
              <a:rPr lang="en-US" altLang="en-US" dirty="0"/>
              <a:t>2</a:t>
            </a:r>
          </a:p>
        </p:txBody>
      </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10</a:t>
            </a:r>
          </a:p>
        </p:txBody>
      </p:sp>
      <p:grpSp>
        <p:nvGrpSpPr>
          <p:cNvPr id="2" name="Group 1"/>
          <p:cNvGrpSpPr/>
          <p:nvPr/>
        </p:nvGrpSpPr>
        <p:grpSpPr>
          <a:xfrm>
            <a:off x="2601913" y="4020644"/>
            <a:ext cx="6838950" cy="2147516"/>
            <a:chOff x="2601913" y="3852864"/>
            <a:chExt cx="6838950" cy="2147516"/>
          </a:xfrm>
        </p:grpSpPr>
        <p:sp>
          <p:nvSpPr>
            <p:cNvPr id="825382" name="Oval 38"/>
            <p:cNvSpPr>
              <a:spLocks noChangeAspect="1" noChangeArrowheads="1"/>
            </p:cNvSpPr>
            <p:nvPr/>
          </p:nvSpPr>
          <p:spPr bwMode="auto">
            <a:xfrm>
              <a:off x="2601913" y="534194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586288" y="385286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586288" y="534194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2860676" y="5467351"/>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4845051" y="5467351"/>
              <a:ext cx="2389187" cy="0"/>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4845051" y="3979864"/>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711700" y="4111627"/>
              <a:ext cx="0" cy="1222375"/>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240588" y="385286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240588" y="534194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366000" y="4111627"/>
              <a:ext cx="0" cy="1222375"/>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190038" y="534194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454900" y="4076702"/>
              <a:ext cx="1771650"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499350" y="5467351"/>
              <a:ext cx="1682750" cy="0"/>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505199" y="5324624"/>
              <a:ext cx="354013" cy="307777"/>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825396" name="Text Box 52"/>
            <p:cNvSpPr txBox="1">
              <a:spLocks noChangeArrowheads="1"/>
            </p:cNvSpPr>
            <p:nvPr/>
          </p:nvSpPr>
          <p:spPr bwMode="auto">
            <a:xfrm>
              <a:off x="5849666" y="5324624"/>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7</a:t>
              </a:r>
            </a:p>
          </p:txBody>
        </p:sp>
        <p:sp>
          <p:nvSpPr>
            <p:cNvPr id="825397" name="Text Box 53"/>
            <p:cNvSpPr txBox="1">
              <a:spLocks noChangeArrowheads="1"/>
            </p:cNvSpPr>
            <p:nvPr/>
          </p:nvSpPr>
          <p:spPr bwMode="auto">
            <a:xfrm>
              <a:off x="5738812" y="3870327"/>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825398" name="Text Box 54"/>
            <p:cNvSpPr txBox="1">
              <a:spLocks noChangeArrowheads="1"/>
            </p:cNvSpPr>
            <p:nvPr/>
          </p:nvSpPr>
          <p:spPr bwMode="auto">
            <a:xfrm>
              <a:off x="8078788" y="458152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825399" name="Text Box 55"/>
            <p:cNvSpPr txBox="1">
              <a:spLocks noChangeArrowheads="1"/>
            </p:cNvSpPr>
            <p:nvPr/>
          </p:nvSpPr>
          <p:spPr bwMode="auto">
            <a:xfrm>
              <a:off x="7148513" y="455612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491037" y="4632327"/>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2</a:t>
              </a:r>
            </a:p>
          </p:txBody>
        </p:sp>
        <p:sp>
          <p:nvSpPr>
            <p:cNvPr id="825402" name="Text Box 58"/>
            <p:cNvSpPr txBox="1">
              <a:spLocks noChangeArrowheads="1"/>
            </p:cNvSpPr>
            <p:nvPr/>
          </p:nvSpPr>
          <p:spPr bwMode="auto">
            <a:xfrm>
              <a:off x="8128000" y="5313462"/>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10</a:t>
              </a:r>
            </a:p>
          </p:txBody>
        </p:sp>
        <p:cxnSp>
          <p:nvCxnSpPr>
            <p:cNvPr id="825403" name="AutoShape 59"/>
            <p:cNvCxnSpPr>
              <a:cxnSpLocks noChangeShapeType="1"/>
              <a:stCxn id="825390" idx="1"/>
              <a:endCxn id="825383" idx="5"/>
            </p:cNvCxnSpPr>
            <p:nvPr/>
          </p:nvCxnSpPr>
          <p:spPr bwMode="auto">
            <a:xfrm flipH="1" flipV="1">
              <a:off x="4800381" y="4068311"/>
              <a:ext cx="2476939" cy="1310361"/>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781675" y="4560890"/>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cxnSp>
          <p:nvCxnSpPr>
            <p:cNvPr id="825405" name="AutoShape 61"/>
            <p:cNvCxnSpPr>
              <a:cxnSpLocks noChangeShapeType="1"/>
              <a:stCxn id="825383" idx="3"/>
              <a:endCxn id="825382" idx="7"/>
            </p:cNvCxnSpPr>
            <p:nvPr/>
          </p:nvCxnSpPr>
          <p:spPr bwMode="auto">
            <a:xfrm flipH="1">
              <a:off x="2816226" y="4076702"/>
              <a:ext cx="1806575" cy="1293813"/>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595688" y="4584702"/>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cxnSp>
          <p:nvCxnSpPr>
            <p:cNvPr id="76" name="AutoShape 58"/>
            <p:cNvCxnSpPr>
              <a:cxnSpLocks noChangeShapeType="1"/>
            </p:cNvCxnSpPr>
            <p:nvPr/>
          </p:nvCxnSpPr>
          <p:spPr bwMode="auto">
            <a:xfrm rot="5400000">
              <a:off x="6012943" y="4318575"/>
              <a:ext cx="1587" cy="2476500"/>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7" name="Text Box 52"/>
            <p:cNvSpPr txBox="1">
              <a:spLocks noChangeArrowheads="1"/>
            </p:cNvSpPr>
            <p:nvPr/>
          </p:nvSpPr>
          <p:spPr bwMode="auto">
            <a:xfrm>
              <a:off x="5854037" y="5692603"/>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2</a:t>
              </a:r>
            </a:p>
          </p:txBody>
        </p:sp>
      </p:grpSp>
      <p:sp>
        <p:nvSpPr>
          <p:cNvPr id="58" name="Slide Number Placeholder 1">
            <a:extLst>
              <a:ext uri="{FF2B5EF4-FFF2-40B4-BE49-F238E27FC236}">
                <a16:creationId xmlns:a16="http://schemas.microsoft.com/office/drawing/2014/main" id="{DE538882-A24B-4AE8-97A1-A3AB03FA628C}"/>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19</a:t>
            </a:fld>
            <a:endParaRPr lang="en-US" dirty="0"/>
          </a:p>
        </p:txBody>
      </p:sp>
    </p:spTree>
    <p:extLst>
      <p:ext uri="{BB962C8B-B14F-4D97-AF65-F5344CB8AC3E}">
        <p14:creationId xmlns:p14="http://schemas.microsoft.com/office/powerpoint/2010/main" val="109550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2</a:t>
            </a:fld>
            <a:endParaRPr lang="en-US" altLang="en-US" sz="1400"/>
          </a:p>
        </p:txBody>
      </p:sp>
      <mc:AlternateContent xmlns:mc="http://schemas.openxmlformats.org/markup-compatibility/2006">
        <mc:Choice xmlns:a14="http://schemas.microsoft.com/office/drawing/2010/main"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297271"/>
                <a:ext cx="10811510" cy="5200045"/>
              </a:xfrm>
            </p:spPr>
            <p:txBody>
              <a:bodyPr/>
              <a:lstStyle/>
              <a:p>
                <a:pPr marL="0" indent="0">
                  <a:lnSpc>
                    <a:spcPct val="85000"/>
                  </a:lnSpc>
                  <a:buNone/>
                </a:pPr>
                <a:r>
                  <a:rPr lang="en-US" altLang="en-US" sz="2400" b="1" dirty="0">
                    <a:solidFill>
                      <a:srgbClr val="695082"/>
                    </a:solidFill>
                  </a:rPr>
                  <a:t>Flow network:</a:t>
                </a:r>
              </a:p>
              <a:p>
                <a:pPr lvl="1">
                  <a:lnSpc>
                    <a:spcPct val="85000"/>
                  </a:lnSpc>
                </a:pPr>
                <a:r>
                  <a:rPr lang="en-US" altLang="en-US" sz="2400" dirty="0"/>
                  <a:t>Abstraction for material </a:t>
                </a:r>
                <a:r>
                  <a:rPr lang="en-US" altLang="en-US" sz="2400" i="1" dirty="0"/>
                  <a:t>flowing</a:t>
                </a:r>
                <a:r>
                  <a:rPr lang="en-US" altLang="en-US" sz="2400" dirty="0"/>
                  <a:t> through the edges.</a:t>
                </a:r>
              </a:p>
              <a:p>
                <a:pPr lvl="1">
                  <a:lnSpc>
                    <a:spcPct val="85000"/>
                  </a:lnSpc>
                </a:pPr>
                <a14:m>
                  <m:oMath xmlns:m="http://schemas.openxmlformats.org/officeDocument/2006/math">
                    <m:r>
                      <a:rPr lang="en-US" altLang="en-US" sz="2400" b="1" i="1" dirty="0" smtClean="0">
                        <a:solidFill>
                          <a:srgbClr val="0066CC"/>
                        </a:solidFill>
                        <a:latin typeface="Cambria Math" panose="02040503050406030204" pitchFamily="18" charset="0"/>
                      </a:rPr>
                      <m:t>𝑮</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𝑽</m:t>
                    </m:r>
                    <m:r>
                      <a:rPr lang="en-US" altLang="en-US" sz="2400" b="1" i="1" dirty="0" smtClean="0">
                        <a:solidFill>
                          <a:srgbClr val="0066CC"/>
                        </a:solidFill>
                        <a:latin typeface="Cambria Math" panose="02040503050406030204" pitchFamily="18" charset="0"/>
                      </a:rPr>
                      <m:t>, </m:t>
                    </m:r>
                    <m:r>
                      <a:rPr lang="en-US" altLang="en-US" sz="2400" b="1" i="1" dirty="0" smtClean="0">
                        <a:solidFill>
                          <a:srgbClr val="0066CC"/>
                        </a:solidFill>
                        <a:latin typeface="Cambria Math" panose="02040503050406030204" pitchFamily="18" charset="0"/>
                      </a:rPr>
                      <m:t>𝑬</m:t>
                    </m:r>
                    <m:r>
                      <a:rPr lang="en-US" altLang="en-US" sz="2400" b="1" i="1" dirty="0" smtClean="0">
                        <a:solidFill>
                          <a:srgbClr val="0066CC"/>
                        </a:solidFill>
                        <a:latin typeface="Cambria Math" panose="02040503050406030204" pitchFamily="18" charset="0"/>
                      </a:rPr>
                      <m:t>)</m:t>
                    </m:r>
                  </m:oMath>
                </a14:m>
                <a:r>
                  <a:rPr lang="en-US" altLang="en-US" sz="2400" dirty="0"/>
                  <a:t>  directed graph, no parallel edges.</a:t>
                </a:r>
              </a:p>
              <a:p>
                <a:pPr lvl="1">
                  <a:lnSpc>
                    <a:spcPct val="85000"/>
                  </a:lnSpc>
                </a:pPr>
                <a:r>
                  <a:rPr lang="en-US" altLang="en-US" sz="2400" dirty="0"/>
                  <a:t>Two distinguished nodes:  </a:t>
                </a:r>
                <a14:m>
                  <m:oMath xmlns:m="http://schemas.openxmlformats.org/officeDocument/2006/math">
                    <m:r>
                      <a:rPr lang="en-US" altLang="en-US" sz="2400" b="1" i="1" dirty="0" smtClean="0">
                        <a:solidFill>
                          <a:srgbClr val="C00000"/>
                        </a:solidFill>
                        <a:latin typeface="Cambria Math" panose="02040503050406030204" pitchFamily="18" charset="0"/>
                      </a:rPr>
                      <m:t>𝒔</m:t>
                    </m:r>
                  </m:oMath>
                </a14:m>
                <a:r>
                  <a:rPr lang="en-US" altLang="en-US" sz="2400" dirty="0"/>
                  <a:t> = </a:t>
                </a:r>
                <a:r>
                  <a:rPr lang="en-US" altLang="en-US" sz="2400" dirty="0">
                    <a:solidFill>
                      <a:srgbClr val="C00000"/>
                    </a:solidFill>
                  </a:rPr>
                  <a:t>source</a:t>
                </a:r>
                <a:r>
                  <a:rPr lang="en-US" altLang="en-US" sz="2400" dirty="0"/>
                  <a:t>, </a:t>
                </a:r>
                <a14:m>
                  <m:oMath xmlns:m="http://schemas.openxmlformats.org/officeDocument/2006/math">
                    <m:r>
                      <a:rPr lang="en-US" altLang="en-US" sz="2400" b="1" i="1" dirty="0" smtClean="0">
                        <a:solidFill>
                          <a:srgbClr val="C00000"/>
                        </a:solidFill>
                        <a:latin typeface="Cambria Math" panose="02040503050406030204" pitchFamily="18" charset="0"/>
                      </a:rPr>
                      <m:t>𝒕</m:t>
                    </m:r>
                    <m:r>
                      <a:rPr lang="en-US" altLang="en-US" sz="2400" b="1" i="1" dirty="0" smtClean="0">
                        <a:solidFill>
                          <a:srgbClr val="0066CC"/>
                        </a:solidFill>
                        <a:latin typeface="Cambria Math" panose="02040503050406030204" pitchFamily="18" charset="0"/>
                      </a:rPr>
                      <m:t> </m:t>
                    </m:r>
                  </m:oMath>
                </a14:m>
                <a:r>
                  <a:rPr lang="en-US" altLang="en-US" sz="2400" dirty="0"/>
                  <a:t>= </a:t>
                </a:r>
                <a:r>
                  <a:rPr lang="en-US" altLang="en-US" sz="2400" dirty="0">
                    <a:solidFill>
                      <a:srgbClr val="C00000"/>
                    </a:solidFill>
                  </a:rPr>
                  <a:t>sink</a:t>
                </a:r>
                <a:r>
                  <a:rPr lang="en-US" altLang="en-US" sz="2400" dirty="0"/>
                  <a:t>.</a:t>
                </a:r>
              </a:p>
              <a:p>
                <a:pPr lvl="1">
                  <a:lnSpc>
                    <a:spcPct val="85000"/>
                  </a:lnSpc>
                </a:pPr>
                <a14:m>
                  <m:oMath xmlns:m="http://schemas.openxmlformats.org/officeDocument/2006/math">
                    <m:r>
                      <a:rPr lang="en-US" altLang="en-US" sz="2400" b="1" i="1" dirty="0" smtClean="0">
                        <a:solidFill>
                          <a:srgbClr val="0066CC"/>
                        </a:solidFill>
                        <a:latin typeface="Cambria Math" panose="02040503050406030204" pitchFamily="18" charset="0"/>
                      </a:rPr>
                      <m:t>𝒄</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𝒆</m:t>
                    </m:r>
                    <m:r>
                      <a:rPr lang="en-US" altLang="en-US" sz="2400" b="1" i="1" dirty="0" smtClean="0">
                        <a:solidFill>
                          <a:srgbClr val="0066CC"/>
                        </a:solidFill>
                        <a:latin typeface="Cambria Math" panose="02040503050406030204" pitchFamily="18" charset="0"/>
                      </a:rPr>
                      <m:t>)</m:t>
                    </m:r>
                  </m:oMath>
                </a14:m>
                <a:r>
                  <a:rPr lang="en-US" altLang="en-US" sz="2400" dirty="0"/>
                  <a:t> = capacity of edge</a:t>
                </a:r>
                <a14:m>
                  <m:oMath xmlns:m="http://schemas.openxmlformats.org/officeDocument/2006/math">
                    <m:r>
                      <a:rPr lang="en-US" altLang="en-US" sz="2400" b="1" i="1" dirty="0" smtClean="0">
                        <a:solidFill>
                          <a:srgbClr val="0066CC"/>
                        </a:solidFill>
                        <a:latin typeface="Cambria Math" panose="02040503050406030204" pitchFamily="18" charset="0"/>
                      </a:rPr>
                      <m:t> </m:t>
                    </m:r>
                    <m:r>
                      <a:rPr lang="en-US" altLang="en-US" sz="2400" b="1" i="1" dirty="0" smtClean="0">
                        <a:solidFill>
                          <a:srgbClr val="0066CC"/>
                        </a:solidFill>
                        <a:latin typeface="Cambria Math" panose="02040503050406030204" pitchFamily="18" charset="0"/>
                      </a:rPr>
                      <m:t>𝒆</m:t>
                    </m:r>
                    <m:r>
                      <a:rPr lang="en-US" altLang="en-US" sz="2400" b="1" i="1" dirty="0" smtClean="0">
                        <a:solidFill>
                          <a:schemeClr val="tx1"/>
                        </a:solidFill>
                        <a:latin typeface="Cambria Math" panose="02040503050406030204" pitchFamily="18" charset="0"/>
                      </a:rPr>
                      <m:t>≥</m:t>
                    </m:r>
                    <m:r>
                      <a:rPr lang="en-US" altLang="en-US" sz="2400" b="0" i="1" dirty="0" smtClean="0">
                        <a:solidFill>
                          <a:schemeClr val="tx1"/>
                        </a:solidFill>
                        <a:latin typeface="Cambria Math" panose="02040503050406030204" pitchFamily="18" charset="0"/>
                      </a:rPr>
                      <m:t>0</m:t>
                    </m:r>
                  </m:oMath>
                </a14:m>
                <a:r>
                  <a:rPr lang="en-US" altLang="en-US" sz="2400" dirty="0">
                    <a:solidFill>
                      <a:srgbClr val="0066CC"/>
                    </a:solidFill>
                  </a:rPr>
                  <a:t>.</a:t>
                </a:r>
              </a:p>
              <a:p>
                <a:endParaRPr lang="en-US" altLang="en-US" dirty="0"/>
              </a:p>
            </p:txBody>
          </p:sp>
        </mc:Choice>
        <mc:Fallback>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297271"/>
                <a:ext cx="10811510" cy="5200045"/>
              </a:xfrm>
              <a:blipFill>
                <a:blip r:embed="rId3"/>
                <a:stretch>
                  <a:fillRect l="-846" t="-1993"/>
                </a:stretch>
              </a:blipFill>
            </p:spPr>
            <p:txBody>
              <a:bodyPr/>
              <a:lstStyle/>
              <a:p>
                <a:r>
                  <a:rPr lang="en-US">
                    <a:noFill/>
                  </a:rPr>
                  <a:t> </a:t>
                </a:r>
              </a:p>
            </p:txBody>
          </p:sp>
        </mc:Fallback>
      </mc:AlternateContent>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Flow Network</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3639351" y="2923138"/>
            <a:ext cx="7923999" cy="3137327"/>
            <a:chOff x="3639351" y="2923138"/>
            <a:chExt cx="7923999"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420920" y="5112122"/>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50" y="4352895"/>
              <a:ext cx="33597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425727" y="5717866"/>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80984" y="4973703"/>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473942" y="3553345"/>
              <a:ext cx="40527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7488"/>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78052" y="508710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710746" name="Text Box 90">
              <a:extLst>
                <a:ext uri="{FF2B5EF4-FFF2-40B4-BE49-F238E27FC236}">
                  <a16:creationId xmlns:a16="http://schemas.microsoft.com/office/drawing/2014/main" id="{172B1420-51FD-48B2-BFB1-5E10BB25E8BD}"/>
                </a:ext>
              </a:extLst>
            </p:cNvPr>
            <p:cNvSpPr txBox="1">
              <a:spLocks noChangeArrowheads="1"/>
            </p:cNvSpPr>
            <p:nvPr/>
          </p:nvSpPr>
          <p:spPr bwMode="auto">
            <a:xfrm>
              <a:off x="4349258" y="5184970"/>
              <a:ext cx="841665"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0066CC"/>
                  </a:solidFill>
                </a:rPr>
                <a:t>capacity</a:t>
              </a:r>
            </a:p>
          </p:txBody>
        </p:sp>
        <p:sp>
          <p:nvSpPr>
            <p:cNvPr id="710747" name="Line 91">
              <a:extLst>
                <a:ext uri="{FF2B5EF4-FFF2-40B4-BE49-F238E27FC236}">
                  <a16:creationId xmlns:a16="http://schemas.microsoft.com/office/drawing/2014/main" id="{D1C6F803-D1D2-4856-9583-43DE213C2562}"/>
                </a:ext>
              </a:extLst>
            </p:cNvPr>
            <p:cNvSpPr>
              <a:spLocks noChangeShapeType="1"/>
            </p:cNvSpPr>
            <p:nvPr/>
          </p:nvSpPr>
          <p:spPr bwMode="auto">
            <a:xfrm flipV="1">
              <a:off x="5195476" y="5288299"/>
              <a:ext cx="209417" cy="72316"/>
            </a:xfrm>
            <a:prstGeom prst="line">
              <a:avLst/>
            </a:prstGeom>
            <a:noFill/>
            <a:ln w="28575">
              <a:solidFill>
                <a:srgbClr val="0066CC"/>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b="1"/>
            </a:p>
          </p:txBody>
        </p:sp>
        <p:sp>
          <p:nvSpPr>
            <p:cNvPr id="710749" name="Text Box 93">
              <a:extLst>
                <a:ext uri="{FF2B5EF4-FFF2-40B4-BE49-F238E27FC236}">
                  <a16:creationId xmlns:a16="http://schemas.microsoft.com/office/drawing/2014/main" id="{596B0AD8-0EEB-4465-B4A8-B2818D9B3645}"/>
                </a:ext>
              </a:extLst>
            </p:cNvPr>
            <p:cNvSpPr txBox="1">
              <a:spLocks noChangeArrowheads="1"/>
            </p:cNvSpPr>
            <p:nvPr/>
          </p:nvSpPr>
          <p:spPr bwMode="auto">
            <a:xfrm>
              <a:off x="3639351" y="4283591"/>
              <a:ext cx="709251"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C00000"/>
                  </a:solidFill>
                </a:rPr>
                <a:t>source</a:t>
              </a:r>
            </a:p>
          </p:txBody>
        </p:sp>
        <p:sp>
          <p:nvSpPr>
            <p:cNvPr id="710750" name="Text Box 94">
              <a:extLst>
                <a:ext uri="{FF2B5EF4-FFF2-40B4-BE49-F238E27FC236}">
                  <a16:creationId xmlns:a16="http://schemas.microsoft.com/office/drawing/2014/main" id="{817CFDA1-C5B7-47D0-89C0-CEC801739C87}"/>
                </a:ext>
              </a:extLst>
            </p:cNvPr>
            <p:cNvSpPr txBox="1">
              <a:spLocks noChangeArrowheads="1"/>
            </p:cNvSpPr>
            <p:nvPr/>
          </p:nvSpPr>
          <p:spPr bwMode="auto">
            <a:xfrm>
              <a:off x="11065864" y="4291069"/>
              <a:ext cx="497486"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C00000"/>
                  </a:solidFill>
                </a:rPr>
                <a:t>sink</a:t>
              </a:r>
            </a:p>
          </p:txBody>
        </p:sp>
      </p:grpSp>
    </p:spTree>
    <p:extLst>
      <p:ext uri="{BB962C8B-B14F-4D97-AF65-F5344CB8AC3E}">
        <p14:creationId xmlns:p14="http://schemas.microsoft.com/office/powerpoint/2010/main" val="1829497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mc:Choice xmlns:a14="http://schemas.microsoft.com/office/drawing/2010/main"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825349" name="Oval 5"/>
          <p:cNvSpPr>
            <a:spLocks noChangeAspect="1" noChangeArrowheads="1"/>
          </p:cNvSpPr>
          <p:nvPr/>
        </p:nvSpPr>
        <p:spPr bwMode="auto">
          <a:xfrm>
            <a:off x="2663825"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56899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961233"/>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961233"/>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47374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605509"/>
            <a:ext cx="0" cy="1222375"/>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605509"/>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56899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473745"/>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96123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81043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65" name="Text Box 21"/>
          <p:cNvSpPr txBox="1">
            <a:spLocks noChangeArrowheads="1"/>
          </p:cNvSpPr>
          <p:nvPr/>
        </p:nvSpPr>
        <p:spPr bwMode="auto">
          <a:xfrm>
            <a:off x="3505198" y="209287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10/</a:t>
            </a:r>
            <a:r>
              <a:rPr lang="en-US" altLang="en-US" dirty="0"/>
              <a:t>10</a:t>
            </a:r>
          </a:p>
        </p:txBody>
      </p:sp>
      <p:sp>
        <p:nvSpPr>
          <p:cNvPr id="825366" name="Text Box 22"/>
          <p:cNvSpPr txBox="1">
            <a:spLocks noChangeArrowheads="1"/>
          </p:cNvSpPr>
          <p:nvPr/>
        </p:nvSpPr>
        <p:spPr bwMode="auto">
          <a:xfrm>
            <a:off x="5845752" y="285055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2/</a:t>
            </a:r>
            <a:r>
              <a:rPr lang="en-US" altLang="en-US" dirty="0"/>
              <a:t>9</a:t>
            </a:r>
          </a:p>
        </p:txBody>
      </p:sp>
      <p:sp>
        <p:nvSpPr>
          <p:cNvPr id="825367" name="Text Box 23"/>
          <p:cNvSpPr txBox="1">
            <a:spLocks noChangeArrowheads="1"/>
          </p:cNvSpPr>
          <p:nvPr/>
        </p:nvSpPr>
        <p:spPr bwMode="auto">
          <a:xfrm>
            <a:off x="5843587" y="205477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8</a:t>
            </a:r>
          </a:p>
        </p:txBody>
      </p:sp>
      <p:sp>
        <p:nvSpPr>
          <p:cNvPr id="825368" name="Text Box 24"/>
          <p:cNvSpPr txBox="1">
            <a:spLocks noChangeArrowheads="1"/>
          </p:cNvSpPr>
          <p:nvPr/>
        </p:nvSpPr>
        <p:spPr bwMode="auto">
          <a:xfrm>
            <a:off x="5800723" y="136420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82273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10/</a:t>
            </a:r>
            <a:r>
              <a:rPr lang="en-US" altLang="en-US" dirty="0"/>
              <a:t>10</a:t>
            </a:r>
          </a:p>
        </p:txBody>
      </p:sp>
      <p:sp>
        <p:nvSpPr>
          <p:cNvPr id="825370" name="Text Box 26"/>
          <p:cNvSpPr txBox="1">
            <a:spLocks noChangeArrowheads="1"/>
          </p:cNvSpPr>
          <p:nvPr/>
        </p:nvSpPr>
        <p:spPr bwMode="auto">
          <a:xfrm>
            <a:off x="8140700" y="207540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1" name="Text Box 27"/>
          <p:cNvSpPr txBox="1">
            <a:spLocks noChangeArrowheads="1"/>
          </p:cNvSpPr>
          <p:nvPr/>
        </p:nvSpPr>
        <p:spPr bwMode="auto">
          <a:xfrm>
            <a:off x="7210425" y="205000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825372" name="Text Box 28"/>
          <p:cNvSpPr txBox="1">
            <a:spLocks noChangeArrowheads="1"/>
          </p:cNvSpPr>
          <p:nvPr/>
        </p:nvSpPr>
        <p:spPr bwMode="auto">
          <a:xfrm>
            <a:off x="4552949" y="212620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C00000"/>
                </a:solidFill>
              </a:rPr>
              <a:t>2/</a:t>
            </a:r>
            <a:r>
              <a:rPr lang="en-US" altLang="en-US" dirty="0"/>
              <a:t>2</a:t>
            </a:r>
          </a:p>
        </p:txBody>
      </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10</a:t>
            </a:r>
          </a:p>
        </p:txBody>
      </p:sp>
      <p:sp>
        <p:nvSpPr>
          <p:cNvPr id="825382" name="Oval 38"/>
          <p:cNvSpPr>
            <a:spLocks noChangeAspect="1" noChangeArrowheads="1"/>
          </p:cNvSpPr>
          <p:nvPr/>
        </p:nvSpPr>
        <p:spPr bwMode="auto">
          <a:xfrm>
            <a:off x="2601913"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586288" y="402064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58628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2860676" y="5635131"/>
            <a:ext cx="1717675" cy="0"/>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4845051" y="5635131"/>
            <a:ext cx="2389187" cy="0"/>
          </a:xfrm>
          <a:prstGeom prst="straightConnector1">
            <a:avLst/>
          </a:prstGeom>
          <a:noFill/>
          <a:ln w="38100">
            <a:solidFill>
              <a:srgbClr val="0066CC"/>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4845051" y="4147644"/>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711700" y="4279407"/>
            <a:ext cx="0" cy="1222375"/>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240588" y="402064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24058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366000" y="4279407"/>
            <a:ext cx="0" cy="1222375"/>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19003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454900" y="4244482"/>
            <a:ext cx="1771650" cy="1293813"/>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499350" y="5635131"/>
            <a:ext cx="1682750" cy="0"/>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505199" y="5492404"/>
            <a:ext cx="354013" cy="307777"/>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10</a:t>
            </a:r>
          </a:p>
        </p:txBody>
      </p:sp>
      <p:sp>
        <p:nvSpPr>
          <p:cNvPr id="825396" name="Text Box 52"/>
          <p:cNvSpPr txBox="1">
            <a:spLocks noChangeArrowheads="1"/>
          </p:cNvSpPr>
          <p:nvPr/>
        </p:nvSpPr>
        <p:spPr bwMode="auto">
          <a:xfrm>
            <a:off x="5849666" y="5492404"/>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7</a:t>
            </a:r>
          </a:p>
        </p:txBody>
      </p:sp>
      <p:sp>
        <p:nvSpPr>
          <p:cNvPr id="825397" name="Text Box 53"/>
          <p:cNvSpPr txBox="1">
            <a:spLocks noChangeArrowheads="1"/>
          </p:cNvSpPr>
          <p:nvPr/>
        </p:nvSpPr>
        <p:spPr bwMode="auto">
          <a:xfrm>
            <a:off x="5738812" y="4038107"/>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825398" name="Text Box 54"/>
          <p:cNvSpPr txBox="1">
            <a:spLocks noChangeArrowheads="1"/>
          </p:cNvSpPr>
          <p:nvPr/>
        </p:nvSpPr>
        <p:spPr bwMode="auto">
          <a:xfrm>
            <a:off x="8078788" y="474930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10</a:t>
            </a:r>
          </a:p>
        </p:txBody>
      </p:sp>
      <p:sp>
        <p:nvSpPr>
          <p:cNvPr id="825399" name="Text Box 55"/>
          <p:cNvSpPr txBox="1">
            <a:spLocks noChangeArrowheads="1"/>
          </p:cNvSpPr>
          <p:nvPr/>
        </p:nvSpPr>
        <p:spPr bwMode="auto">
          <a:xfrm>
            <a:off x="7148513" y="472390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491037" y="4800107"/>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2</a:t>
            </a:r>
          </a:p>
        </p:txBody>
      </p:sp>
      <p:sp>
        <p:nvSpPr>
          <p:cNvPr id="825402" name="Text Box 58"/>
          <p:cNvSpPr txBox="1">
            <a:spLocks noChangeArrowheads="1"/>
          </p:cNvSpPr>
          <p:nvPr/>
        </p:nvSpPr>
        <p:spPr bwMode="auto">
          <a:xfrm>
            <a:off x="8128000" y="5481242"/>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10</a:t>
            </a:r>
          </a:p>
        </p:txBody>
      </p:sp>
      <p:cxnSp>
        <p:nvCxnSpPr>
          <p:cNvPr id="825403" name="AutoShape 59"/>
          <p:cNvCxnSpPr>
            <a:cxnSpLocks noChangeShapeType="1"/>
            <a:stCxn id="825390" idx="1"/>
            <a:endCxn id="825383" idx="5"/>
          </p:cNvCxnSpPr>
          <p:nvPr/>
        </p:nvCxnSpPr>
        <p:spPr bwMode="auto">
          <a:xfrm flipH="1" flipV="1">
            <a:off x="4800381" y="4236091"/>
            <a:ext cx="2476939" cy="1310361"/>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781675" y="4728670"/>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cxnSp>
        <p:nvCxnSpPr>
          <p:cNvPr id="825405" name="AutoShape 61"/>
          <p:cNvCxnSpPr>
            <a:cxnSpLocks noChangeShapeType="1"/>
            <a:stCxn id="825383" idx="3"/>
            <a:endCxn id="825382" idx="7"/>
          </p:cNvCxnSpPr>
          <p:nvPr/>
        </p:nvCxnSpPr>
        <p:spPr bwMode="auto">
          <a:xfrm flipH="1">
            <a:off x="2816226" y="4244482"/>
            <a:ext cx="1806575" cy="1293813"/>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595688" y="4752482"/>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cxnSp>
        <p:nvCxnSpPr>
          <p:cNvPr id="76" name="AutoShape 58"/>
          <p:cNvCxnSpPr>
            <a:cxnSpLocks noChangeShapeType="1"/>
          </p:cNvCxnSpPr>
          <p:nvPr/>
        </p:nvCxnSpPr>
        <p:spPr bwMode="auto">
          <a:xfrm rot="5400000">
            <a:off x="6012943" y="4486355"/>
            <a:ext cx="1587" cy="2476500"/>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7" name="Text Box 52"/>
          <p:cNvSpPr txBox="1">
            <a:spLocks noChangeArrowheads="1"/>
          </p:cNvSpPr>
          <p:nvPr/>
        </p:nvSpPr>
        <p:spPr bwMode="auto">
          <a:xfrm>
            <a:off x="5854037" y="5860383"/>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2</a:t>
            </a:r>
          </a:p>
        </p:txBody>
      </p:sp>
      <p:sp>
        <p:nvSpPr>
          <p:cNvPr id="58" name="TextBox 57"/>
          <p:cNvSpPr txBox="1"/>
          <p:nvPr/>
        </p:nvSpPr>
        <p:spPr>
          <a:xfrm>
            <a:off x="5690948" y="3103260"/>
            <a:ext cx="64953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6</a:t>
            </a:r>
            <a:r>
              <a:rPr lang="en-US" dirty="0">
                <a:cs typeface="Arial" panose="020B0604020202020204" pitchFamily="34" charset="0"/>
              </a:rPr>
              <a:t>=</a:t>
            </a:r>
            <a:r>
              <a:rPr lang="en-US" b="1" dirty="0">
                <a:solidFill>
                  <a:srgbClr val="0066CC"/>
                </a:solidFill>
                <a:cs typeface="Arial" panose="020B0604020202020204" pitchFamily="34" charset="0"/>
              </a:rPr>
              <a:t>8</a:t>
            </a:r>
          </a:p>
        </p:txBody>
      </p:sp>
      <p:sp>
        <p:nvSpPr>
          <p:cNvPr id="59" name="TextBox 58"/>
          <p:cNvSpPr txBox="1"/>
          <p:nvPr/>
        </p:nvSpPr>
        <p:spPr>
          <a:xfrm>
            <a:off x="11085401" y="2425445"/>
            <a:ext cx="76655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6</a:t>
            </a:r>
            <a:r>
              <a:rPr lang="en-US" dirty="0">
                <a:cs typeface="Arial" panose="020B0604020202020204" pitchFamily="34" charset="0"/>
              </a:rPr>
              <a:t>=</a:t>
            </a:r>
            <a:r>
              <a:rPr lang="en-US" b="1" dirty="0">
                <a:solidFill>
                  <a:srgbClr val="0066CC"/>
                </a:solidFill>
                <a:cs typeface="Arial" panose="020B0604020202020204" pitchFamily="34" charset="0"/>
              </a:rPr>
              <a:t>16</a:t>
            </a:r>
          </a:p>
        </p:txBody>
      </p:sp>
      <p:grpSp>
        <p:nvGrpSpPr>
          <p:cNvPr id="60" name="Group 59"/>
          <p:cNvGrpSpPr/>
          <p:nvPr/>
        </p:nvGrpSpPr>
        <p:grpSpPr>
          <a:xfrm>
            <a:off x="3460898" y="2758221"/>
            <a:ext cx="410804" cy="369332"/>
            <a:chOff x="5668775" y="2623073"/>
            <a:chExt cx="410804" cy="369332"/>
          </a:xfrm>
        </p:grpSpPr>
        <p:sp>
          <p:nvSpPr>
            <p:cNvPr id="61" name="Rectangle 60"/>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62" name="TextBox 61"/>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6/</a:t>
              </a:r>
            </a:p>
          </p:txBody>
        </p:sp>
      </p:grpSp>
      <p:grpSp>
        <p:nvGrpSpPr>
          <p:cNvPr id="63" name="Group 62"/>
          <p:cNvGrpSpPr/>
          <p:nvPr/>
        </p:nvGrpSpPr>
        <p:grpSpPr>
          <a:xfrm>
            <a:off x="7081951" y="2006630"/>
            <a:ext cx="410804" cy="369332"/>
            <a:chOff x="5668775" y="2623073"/>
            <a:chExt cx="410804" cy="369332"/>
          </a:xfrm>
        </p:grpSpPr>
        <p:sp>
          <p:nvSpPr>
            <p:cNvPr id="64" name="Rectangle 63"/>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65" name="TextBox 64"/>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6/</a:t>
              </a:r>
            </a:p>
          </p:txBody>
        </p:sp>
      </p:grpSp>
      <p:grpSp>
        <p:nvGrpSpPr>
          <p:cNvPr id="66" name="Group 65"/>
          <p:cNvGrpSpPr/>
          <p:nvPr/>
        </p:nvGrpSpPr>
        <p:grpSpPr>
          <a:xfrm>
            <a:off x="8137706" y="2012983"/>
            <a:ext cx="410804" cy="369332"/>
            <a:chOff x="5668775" y="2623073"/>
            <a:chExt cx="410804" cy="369332"/>
          </a:xfrm>
        </p:grpSpPr>
        <p:sp>
          <p:nvSpPr>
            <p:cNvPr id="67" name="Rectangle 66"/>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68" name="TextBox 67"/>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6/</a:t>
              </a:r>
            </a:p>
          </p:txBody>
        </p:sp>
      </p:grpSp>
      <p:sp>
        <p:nvSpPr>
          <p:cNvPr id="69" name="Slide Number Placeholder 1">
            <a:extLst>
              <a:ext uri="{FF2B5EF4-FFF2-40B4-BE49-F238E27FC236}">
                <a16:creationId xmlns:a16="http://schemas.microsoft.com/office/drawing/2014/main" id="{39A2F1BD-5D08-4735-A900-19B280771D88}"/>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20</a:t>
            </a:fld>
            <a:endParaRPr lang="en-US" dirty="0"/>
          </a:p>
        </p:txBody>
      </p:sp>
    </p:spTree>
    <p:extLst>
      <p:ext uri="{BB962C8B-B14F-4D97-AF65-F5344CB8AC3E}">
        <p14:creationId xmlns:p14="http://schemas.microsoft.com/office/powerpoint/2010/main" val="387138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825399"/>
                                        </p:tgtEl>
                                        <p:attrNameLst>
                                          <p:attrName>fillcolor</p:attrName>
                                        </p:attrNameLst>
                                      </p:cBhvr>
                                      <p:to>
                                        <a:srgbClr val="FFFF00"/>
                                      </p:to>
                                    </p:animClr>
                                    <p:set>
                                      <p:cBhvr>
                                        <p:cTn id="7" dur="500" fill="hold"/>
                                        <p:tgtEl>
                                          <p:spTgt spid="825399"/>
                                        </p:tgtEl>
                                        <p:attrNameLst>
                                          <p:attrName>fill.type</p:attrName>
                                        </p:attrNameLst>
                                      </p:cBhvr>
                                      <p:to>
                                        <p:strVal val="solid"/>
                                      </p:to>
                                    </p:set>
                                    <p:set>
                                      <p:cBhvr>
                                        <p:cTn id="8" dur="500" fill="hold"/>
                                        <p:tgtEl>
                                          <p:spTgt spid="825399"/>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7" presetClass="emph" presetSubtype="2" fill="hold" nodeType="withEffect">
                                  <p:stCondLst>
                                    <p:cond delay="0"/>
                                  </p:stCondLst>
                                  <p:childTnLst>
                                    <p:animClr clrSpc="rgb" dir="cw">
                                      <p:cBhvr>
                                        <p:cTn id="22" dur="500" fill="hold"/>
                                        <p:tgtEl>
                                          <p:spTgt spid="825362"/>
                                        </p:tgtEl>
                                        <p:attrNameLst>
                                          <p:attrName>stroke.color</p:attrName>
                                        </p:attrNameLst>
                                      </p:cBhvr>
                                      <p:to>
                                        <a:schemeClr val="accent1"/>
                                      </p:to>
                                    </p:animClr>
                                    <p:set>
                                      <p:cBhvr>
                                        <p:cTn id="23" dur="500" fill="hold"/>
                                        <p:tgtEl>
                                          <p:spTgt spid="825362"/>
                                        </p:tgtEl>
                                        <p:attrNameLst>
                                          <p:attrName>stroke.on</p:attrName>
                                        </p:attrNameLst>
                                      </p:cBhvr>
                                      <p:to>
                                        <p:strVal val="true"/>
                                      </p:to>
                                    </p:set>
                                  </p:childTnLst>
                                </p:cTn>
                              </p:par>
                              <p:par>
                                <p:cTn id="24" presetID="7" presetClass="emph" presetSubtype="2" fill="hold" nodeType="withEffect">
                                  <p:stCondLst>
                                    <p:cond delay="0"/>
                                  </p:stCondLst>
                                  <p:childTnLst>
                                    <p:animClr clrSpc="rgb" dir="cw">
                                      <p:cBhvr>
                                        <p:cTn id="25" dur="500" fill="hold"/>
                                        <p:tgtEl>
                                          <p:spTgt spid="825359"/>
                                        </p:tgtEl>
                                        <p:attrNameLst>
                                          <p:attrName>stroke.color</p:attrName>
                                        </p:attrNameLst>
                                      </p:cBhvr>
                                      <p:to>
                                        <a:schemeClr val="accent1"/>
                                      </p:to>
                                    </p:animClr>
                                    <p:set>
                                      <p:cBhvr>
                                        <p:cTn id="26" dur="500" fill="hold"/>
                                        <p:tgtEl>
                                          <p:spTgt spid="825359"/>
                                        </p:tgtEl>
                                        <p:attrNameLst>
                                          <p:attrName>stroke.on</p:attrName>
                                        </p:attrNameLst>
                                      </p:cBhvr>
                                      <p:to>
                                        <p:strVal val="true"/>
                                      </p:to>
                                    </p:set>
                                  </p:childTnLst>
                                </p:cTn>
                              </p:par>
                              <p:par>
                                <p:cTn id="27" presetID="7" presetClass="emph" presetSubtype="2" fill="hold" nodeType="withEffect">
                                  <p:stCondLst>
                                    <p:cond delay="0"/>
                                  </p:stCondLst>
                                  <p:childTnLst>
                                    <p:animClr clrSpc="rgb" dir="cw">
                                      <p:cBhvr>
                                        <p:cTn id="28" dur="500" fill="hold"/>
                                        <p:tgtEl>
                                          <p:spTgt spid="825353"/>
                                        </p:tgtEl>
                                        <p:attrNameLst>
                                          <p:attrName>stroke.color</p:attrName>
                                        </p:attrNameLst>
                                      </p:cBhvr>
                                      <p:to>
                                        <a:schemeClr val="accent1"/>
                                      </p:to>
                                    </p:animClr>
                                    <p:set>
                                      <p:cBhvr>
                                        <p:cTn id="29" dur="500" fill="hold"/>
                                        <p:tgtEl>
                                          <p:spTgt spid="82535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mc:Choice xmlns:a14="http://schemas.microsoft.com/office/drawing/2010/main"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825349" name="Oval 5"/>
          <p:cNvSpPr>
            <a:spLocks noChangeAspect="1" noChangeArrowheads="1"/>
          </p:cNvSpPr>
          <p:nvPr/>
        </p:nvSpPr>
        <p:spPr bwMode="auto">
          <a:xfrm>
            <a:off x="2663825"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56899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961233"/>
            <a:ext cx="1717675"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961233"/>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47374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605509"/>
            <a:ext cx="0" cy="1222375"/>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605509"/>
            <a:ext cx="0" cy="1222375"/>
          </a:xfrm>
          <a:prstGeom prst="straightConnector1">
            <a:avLst/>
          </a:prstGeom>
          <a:noFill/>
          <a:ln w="38100">
            <a:solidFill>
              <a:srgbClr val="C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56899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473745"/>
            <a:ext cx="1727200" cy="139223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96123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591214" y="2835821"/>
            <a:ext cx="688180"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10</a:t>
            </a:r>
          </a:p>
        </p:txBody>
      </p:sp>
      <p:sp>
        <p:nvSpPr>
          <p:cNvPr id="825365" name="Text Box 21"/>
          <p:cNvSpPr txBox="1">
            <a:spLocks noChangeArrowheads="1"/>
          </p:cNvSpPr>
          <p:nvPr/>
        </p:nvSpPr>
        <p:spPr bwMode="auto">
          <a:xfrm>
            <a:off x="3505198" y="209287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10/</a:t>
            </a:r>
            <a:r>
              <a:rPr lang="en-US" altLang="en-US" dirty="0"/>
              <a:t>10</a:t>
            </a:r>
          </a:p>
        </p:txBody>
      </p:sp>
      <p:sp>
        <p:nvSpPr>
          <p:cNvPr id="825366" name="Text Box 22"/>
          <p:cNvSpPr txBox="1">
            <a:spLocks noChangeArrowheads="1"/>
          </p:cNvSpPr>
          <p:nvPr/>
        </p:nvSpPr>
        <p:spPr bwMode="auto">
          <a:xfrm>
            <a:off x="5845752" y="285055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8/</a:t>
            </a:r>
            <a:r>
              <a:rPr lang="en-US" altLang="en-US" dirty="0"/>
              <a:t>9</a:t>
            </a:r>
          </a:p>
        </p:txBody>
      </p:sp>
      <p:sp>
        <p:nvSpPr>
          <p:cNvPr id="825367" name="Text Box 23"/>
          <p:cNvSpPr txBox="1">
            <a:spLocks noChangeArrowheads="1"/>
          </p:cNvSpPr>
          <p:nvPr/>
        </p:nvSpPr>
        <p:spPr bwMode="auto">
          <a:xfrm>
            <a:off x="5843587" y="205477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8</a:t>
            </a:r>
          </a:p>
        </p:txBody>
      </p:sp>
      <p:sp>
        <p:nvSpPr>
          <p:cNvPr id="825368" name="Text Box 24"/>
          <p:cNvSpPr txBox="1">
            <a:spLocks noChangeArrowheads="1"/>
          </p:cNvSpPr>
          <p:nvPr/>
        </p:nvSpPr>
        <p:spPr bwMode="auto">
          <a:xfrm>
            <a:off x="5800723" y="136420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82273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10/</a:t>
            </a:r>
            <a:r>
              <a:rPr lang="en-US" altLang="en-US" dirty="0"/>
              <a:t>10</a:t>
            </a:r>
          </a:p>
        </p:txBody>
      </p:sp>
      <p:sp>
        <p:nvSpPr>
          <p:cNvPr id="825370" name="Text Box 26"/>
          <p:cNvSpPr txBox="1">
            <a:spLocks noChangeArrowheads="1"/>
          </p:cNvSpPr>
          <p:nvPr/>
        </p:nvSpPr>
        <p:spPr bwMode="auto">
          <a:xfrm>
            <a:off x="8140700" y="207540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10</a:t>
            </a:r>
          </a:p>
        </p:txBody>
      </p:sp>
      <p:sp>
        <p:nvSpPr>
          <p:cNvPr id="825371" name="Text Box 27"/>
          <p:cNvSpPr txBox="1">
            <a:spLocks noChangeArrowheads="1"/>
          </p:cNvSpPr>
          <p:nvPr/>
        </p:nvSpPr>
        <p:spPr bwMode="auto">
          <a:xfrm>
            <a:off x="7210425" y="2050009"/>
            <a:ext cx="423863" cy="282575"/>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6</a:t>
            </a:r>
          </a:p>
        </p:txBody>
      </p:sp>
      <p:sp>
        <p:nvSpPr>
          <p:cNvPr id="825372" name="Text Box 28"/>
          <p:cNvSpPr txBox="1">
            <a:spLocks noChangeArrowheads="1"/>
          </p:cNvSpPr>
          <p:nvPr/>
        </p:nvSpPr>
        <p:spPr bwMode="auto">
          <a:xfrm>
            <a:off x="4552949" y="212620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C00000"/>
                </a:solidFill>
              </a:rPr>
              <a:t>2/</a:t>
            </a:r>
            <a:r>
              <a:rPr lang="en-US" altLang="en-US" dirty="0"/>
              <a:t>2</a:t>
            </a:r>
          </a:p>
        </p:txBody>
      </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16</a:t>
            </a:r>
          </a:p>
        </p:txBody>
      </p:sp>
      <p:grpSp>
        <p:nvGrpSpPr>
          <p:cNvPr id="2" name="Group 1"/>
          <p:cNvGrpSpPr/>
          <p:nvPr/>
        </p:nvGrpSpPr>
        <p:grpSpPr>
          <a:xfrm>
            <a:off x="2601913" y="4020644"/>
            <a:ext cx="6838950" cy="2147516"/>
            <a:chOff x="2601913" y="3852864"/>
            <a:chExt cx="6838950" cy="2147516"/>
          </a:xfrm>
        </p:grpSpPr>
        <p:sp>
          <p:nvSpPr>
            <p:cNvPr id="825382" name="Oval 38"/>
            <p:cNvSpPr>
              <a:spLocks noChangeAspect="1" noChangeArrowheads="1"/>
            </p:cNvSpPr>
            <p:nvPr/>
          </p:nvSpPr>
          <p:spPr bwMode="auto">
            <a:xfrm>
              <a:off x="2601913" y="534194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586288" y="385286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586288" y="534194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2860676" y="5467351"/>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4845051" y="5467351"/>
              <a:ext cx="2389187" cy="0"/>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4845051" y="3979864"/>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711700" y="4111627"/>
              <a:ext cx="0" cy="1222375"/>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240588" y="385286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240588" y="534194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366000" y="4111627"/>
              <a:ext cx="0" cy="1222375"/>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190038" y="534194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454900" y="4076702"/>
              <a:ext cx="1771650"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499350" y="5467351"/>
              <a:ext cx="1682750" cy="0"/>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505199" y="5324624"/>
              <a:ext cx="354013" cy="307777"/>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825396" name="Text Box 52"/>
            <p:cNvSpPr txBox="1">
              <a:spLocks noChangeArrowheads="1"/>
            </p:cNvSpPr>
            <p:nvPr/>
          </p:nvSpPr>
          <p:spPr bwMode="auto">
            <a:xfrm>
              <a:off x="5849666" y="5324624"/>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a:t>
              </a:r>
            </a:p>
          </p:txBody>
        </p:sp>
        <p:sp>
          <p:nvSpPr>
            <p:cNvPr id="825397" name="Text Box 53"/>
            <p:cNvSpPr txBox="1">
              <a:spLocks noChangeArrowheads="1"/>
            </p:cNvSpPr>
            <p:nvPr/>
          </p:nvSpPr>
          <p:spPr bwMode="auto">
            <a:xfrm>
              <a:off x="5738812" y="3870327"/>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825398" name="Text Box 54"/>
            <p:cNvSpPr txBox="1">
              <a:spLocks noChangeArrowheads="1"/>
            </p:cNvSpPr>
            <p:nvPr/>
          </p:nvSpPr>
          <p:spPr bwMode="auto">
            <a:xfrm>
              <a:off x="8078788" y="458152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825399" name="Text Box 55"/>
            <p:cNvSpPr txBox="1">
              <a:spLocks noChangeArrowheads="1"/>
            </p:cNvSpPr>
            <p:nvPr/>
          </p:nvSpPr>
          <p:spPr bwMode="auto">
            <a:xfrm>
              <a:off x="7148513" y="455612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491037" y="4632327"/>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2</a:t>
              </a:r>
            </a:p>
          </p:txBody>
        </p:sp>
        <p:sp>
          <p:nvSpPr>
            <p:cNvPr id="825402" name="Text Box 58"/>
            <p:cNvSpPr txBox="1">
              <a:spLocks noChangeArrowheads="1"/>
            </p:cNvSpPr>
            <p:nvPr/>
          </p:nvSpPr>
          <p:spPr bwMode="auto">
            <a:xfrm>
              <a:off x="8128000" y="5313462"/>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10</a:t>
              </a:r>
            </a:p>
          </p:txBody>
        </p:sp>
        <p:cxnSp>
          <p:nvCxnSpPr>
            <p:cNvPr id="825403" name="AutoShape 59"/>
            <p:cNvCxnSpPr>
              <a:cxnSpLocks noChangeShapeType="1"/>
              <a:stCxn id="825390" idx="1"/>
              <a:endCxn id="825383" idx="5"/>
            </p:cNvCxnSpPr>
            <p:nvPr/>
          </p:nvCxnSpPr>
          <p:spPr bwMode="auto">
            <a:xfrm flipH="1" flipV="1">
              <a:off x="4800381" y="4068311"/>
              <a:ext cx="2476939" cy="1310361"/>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781675" y="4560890"/>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cxnSp>
          <p:nvCxnSpPr>
            <p:cNvPr id="825405" name="AutoShape 61"/>
            <p:cNvCxnSpPr>
              <a:cxnSpLocks noChangeShapeType="1"/>
              <a:stCxn id="825383" idx="3"/>
              <a:endCxn id="825382" idx="7"/>
            </p:cNvCxnSpPr>
            <p:nvPr/>
          </p:nvCxnSpPr>
          <p:spPr bwMode="auto">
            <a:xfrm flipH="1">
              <a:off x="2816226" y="4076702"/>
              <a:ext cx="1806575" cy="1293813"/>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595688" y="4584702"/>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cxnSp>
          <p:nvCxnSpPr>
            <p:cNvPr id="76" name="AutoShape 58"/>
            <p:cNvCxnSpPr>
              <a:cxnSpLocks noChangeShapeType="1"/>
            </p:cNvCxnSpPr>
            <p:nvPr/>
          </p:nvCxnSpPr>
          <p:spPr bwMode="auto">
            <a:xfrm rot="5400000">
              <a:off x="6012943" y="4318575"/>
              <a:ext cx="1587" cy="2476500"/>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7" name="Text Box 52"/>
            <p:cNvSpPr txBox="1">
              <a:spLocks noChangeArrowheads="1"/>
            </p:cNvSpPr>
            <p:nvPr/>
          </p:nvSpPr>
          <p:spPr bwMode="auto">
            <a:xfrm>
              <a:off x="5854037" y="5692603"/>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8</a:t>
              </a:r>
            </a:p>
          </p:txBody>
        </p:sp>
        <p:cxnSp>
          <p:nvCxnSpPr>
            <p:cNvPr id="69" name="AutoShape 60"/>
            <p:cNvCxnSpPr>
              <a:cxnSpLocks noChangeShapeType="1"/>
            </p:cNvCxnSpPr>
            <p:nvPr/>
          </p:nvCxnSpPr>
          <p:spPr bwMode="auto">
            <a:xfrm rot="5400000">
              <a:off x="3727973" y="4660107"/>
              <a:ext cx="1587" cy="1806575"/>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 name="Text Box 55"/>
            <p:cNvSpPr txBox="1">
              <a:spLocks noChangeArrowheads="1"/>
            </p:cNvSpPr>
            <p:nvPr/>
          </p:nvSpPr>
          <p:spPr bwMode="auto">
            <a:xfrm>
              <a:off x="3470273" y="5688013"/>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cxnSp>
          <p:nvCxnSpPr>
            <p:cNvPr id="71" name="AutoShape 61"/>
            <p:cNvCxnSpPr>
              <a:cxnSpLocks noChangeShapeType="1"/>
            </p:cNvCxnSpPr>
            <p:nvPr/>
          </p:nvCxnSpPr>
          <p:spPr bwMode="auto">
            <a:xfrm rot="5400000" flipH="1">
              <a:off x="7730330" y="3736896"/>
              <a:ext cx="1354137" cy="1816100"/>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2" name="Text Box 55"/>
            <p:cNvSpPr txBox="1">
              <a:spLocks noChangeArrowheads="1"/>
            </p:cNvSpPr>
            <p:nvPr/>
          </p:nvSpPr>
          <p:spPr bwMode="auto">
            <a:xfrm>
              <a:off x="8547099" y="4272879"/>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grpSp>
      <p:sp>
        <p:nvSpPr>
          <p:cNvPr id="62" name="Slide Number Placeholder 1">
            <a:extLst>
              <a:ext uri="{FF2B5EF4-FFF2-40B4-BE49-F238E27FC236}">
                <a16:creationId xmlns:a16="http://schemas.microsoft.com/office/drawing/2014/main" id="{A7151363-FD6F-4E78-B586-60F1652A95F9}"/>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21</a:t>
            </a:fld>
            <a:endParaRPr lang="en-US" dirty="0"/>
          </a:p>
        </p:txBody>
      </p:sp>
    </p:spTree>
    <p:extLst>
      <p:ext uri="{BB962C8B-B14F-4D97-AF65-F5344CB8AC3E}">
        <p14:creationId xmlns:p14="http://schemas.microsoft.com/office/powerpoint/2010/main" val="247468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mc:Choice xmlns:a14="http://schemas.microsoft.com/office/drawing/2010/main"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825349" name="Oval 5"/>
          <p:cNvSpPr>
            <a:spLocks noChangeAspect="1" noChangeArrowheads="1"/>
          </p:cNvSpPr>
          <p:nvPr/>
        </p:nvSpPr>
        <p:spPr bwMode="auto">
          <a:xfrm>
            <a:off x="2663825"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56899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961233"/>
            <a:ext cx="1717675"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961233"/>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47374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605509"/>
            <a:ext cx="0" cy="1222375"/>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605509"/>
            <a:ext cx="0" cy="1222375"/>
          </a:xfrm>
          <a:prstGeom prst="straightConnector1">
            <a:avLst/>
          </a:prstGeom>
          <a:noFill/>
          <a:ln w="38100">
            <a:solidFill>
              <a:srgbClr val="C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56899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473745"/>
            <a:ext cx="1727200" cy="139223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96123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591214" y="2835821"/>
            <a:ext cx="688180"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10</a:t>
            </a:r>
          </a:p>
        </p:txBody>
      </p:sp>
      <p:sp>
        <p:nvSpPr>
          <p:cNvPr id="825365" name="Text Box 21"/>
          <p:cNvSpPr txBox="1">
            <a:spLocks noChangeArrowheads="1"/>
          </p:cNvSpPr>
          <p:nvPr/>
        </p:nvSpPr>
        <p:spPr bwMode="auto">
          <a:xfrm>
            <a:off x="3505198" y="209287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10/</a:t>
            </a:r>
            <a:r>
              <a:rPr lang="en-US" altLang="en-US" dirty="0"/>
              <a:t>10</a:t>
            </a:r>
          </a:p>
        </p:txBody>
      </p:sp>
      <p:sp>
        <p:nvSpPr>
          <p:cNvPr id="825366" name="Text Box 22"/>
          <p:cNvSpPr txBox="1">
            <a:spLocks noChangeArrowheads="1"/>
          </p:cNvSpPr>
          <p:nvPr/>
        </p:nvSpPr>
        <p:spPr bwMode="auto">
          <a:xfrm>
            <a:off x="5845752" y="285055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8/</a:t>
            </a:r>
            <a:r>
              <a:rPr lang="en-US" altLang="en-US" dirty="0"/>
              <a:t>9</a:t>
            </a:r>
          </a:p>
        </p:txBody>
      </p:sp>
      <p:sp>
        <p:nvSpPr>
          <p:cNvPr id="825367" name="Text Box 23"/>
          <p:cNvSpPr txBox="1">
            <a:spLocks noChangeArrowheads="1"/>
          </p:cNvSpPr>
          <p:nvPr/>
        </p:nvSpPr>
        <p:spPr bwMode="auto">
          <a:xfrm>
            <a:off x="5843587" y="205477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8</a:t>
            </a:r>
          </a:p>
        </p:txBody>
      </p:sp>
      <p:sp>
        <p:nvSpPr>
          <p:cNvPr id="825368" name="Text Box 24"/>
          <p:cNvSpPr txBox="1">
            <a:spLocks noChangeArrowheads="1"/>
          </p:cNvSpPr>
          <p:nvPr/>
        </p:nvSpPr>
        <p:spPr bwMode="auto">
          <a:xfrm>
            <a:off x="5800723" y="136420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82273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10/</a:t>
            </a:r>
            <a:r>
              <a:rPr lang="en-US" altLang="en-US" dirty="0"/>
              <a:t>10</a:t>
            </a:r>
          </a:p>
        </p:txBody>
      </p:sp>
      <p:sp>
        <p:nvSpPr>
          <p:cNvPr id="825370" name="Text Box 26"/>
          <p:cNvSpPr txBox="1">
            <a:spLocks noChangeArrowheads="1"/>
          </p:cNvSpPr>
          <p:nvPr/>
        </p:nvSpPr>
        <p:spPr bwMode="auto">
          <a:xfrm>
            <a:off x="8140700" y="207540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10</a:t>
            </a:r>
          </a:p>
        </p:txBody>
      </p:sp>
      <p:sp>
        <p:nvSpPr>
          <p:cNvPr id="825371" name="Text Box 27"/>
          <p:cNvSpPr txBox="1">
            <a:spLocks noChangeArrowheads="1"/>
          </p:cNvSpPr>
          <p:nvPr/>
        </p:nvSpPr>
        <p:spPr bwMode="auto">
          <a:xfrm>
            <a:off x="7210425" y="2050009"/>
            <a:ext cx="423863" cy="282575"/>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6</a:t>
            </a:r>
          </a:p>
        </p:txBody>
      </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16</a:t>
            </a:r>
          </a:p>
        </p:txBody>
      </p:sp>
      <p:sp>
        <p:nvSpPr>
          <p:cNvPr id="825382" name="Oval 38"/>
          <p:cNvSpPr>
            <a:spLocks noChangeAspect="1" noChangeArrowheads="1"/>
          </p:cNvSpPr>
          <p:nvPr/>
        </p:nvSpPr>
        <p:spPr bwMode="auto">
          <a:xfrm>
            <a:off x="2601913"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586288" y="402064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58628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2860676" y="5635131"/>
            <a:ext cx="1717675" cy="0"/>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4845051" y="5635131"/>
            <a:ext cx="2389187" cy="0"/>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4845051" y="4147644"/>
            <a:ext cx="2389187" cy="0"/>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711700" y="4279407"/>
            <a:ext cx="0" cy="1222375"/>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240588" y="402064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24058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366000" y="4279407"/>
            <a:ext cx="0" cy="1222375"/>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19003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454900" y="4244482"/>
            <a:ext cx="1771650" cy="1293813"/>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499350" y="5635131"/>
            <a:ext cx="1682750" cy="0"/>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505199" y="5492404"/>
            <a:ext cx="354013" cy="307777"/>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4</a:t>
            </a:r>
          </a:p>
        </p:txBody>
      </p:sp>
      <p:sp>
        <p:nvSpPr>
          <p:cNvPr id="825396" name="Text Box 52"/>
          <p:cNvSpPr txBox="1">
            <a:spLocks noChangeArrowheads="1"/>
          </p:cNvSpPr>
          <p:nvPr/>
        </p:nvSpPr>
        <p:spPr bwMode="auto">
          <a:xfrm>
            <a:off x="5849666" y="5492404"/>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a:t>
            </a:r>
          </a:p>
        </p:txBody>
      </p:sp>
      <p:sp>
        <p:nvSpPr>
          <p:cNvPr id="825397" name="Text Box 53"/>
          <p:cNvSpPr txBox="1">
            <a:spLocks noChangeArrowheads="1"/>
          </p:cNvSpPr>
          <p:nvPr/>
        </p:nvSpPr>
        <p:spPr bwMode="auto">
          <a:xfrm>
            <a:off x="5738812" y="4038107"/>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4</a:t>
            </a:r>
          </a:p>
        </p:txBody>
      </p:sp>
      <p:sp>
        <p:nvSpPr>
          <p:cNvPr id="825398" name="Text Box 54"/>
          <p:cNvSpPr txBox="1">
            <a:spLocks noChangeArrowheads="1"/>
          </p:cNvSpPr>
          <p:nvPr/>
        </p:nvSpPr>
        <p:spPr bwMode="auto">
          <a:xfrm>
            <a:off x="8078788" y="474930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4</a:t>
            </a:r>
          </a:p>
        </p:txBody>
      </p:sp>
      <p:sp>
        <p:nvSpPr>
          <p:cNvPr id="825399" name="Text Box 55"/>
          <p:cNvSpPr txBox="1">
            <a:spLocks noChangeArrowheads="1"/>
          </p:cNvSpPr>
          <p:nvPr/>
        </p:nvSpPr>
        <p:spPr bwMode="auto">
          <a:xfrm>
            <a:off x="7148513" y="472390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491037" y="4800107"/>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2</a:t>
            </a:r>
          </a:p>
        </p:txBody>
      </p:sp>
      <p:sp>
        <p:nvSpPr>
          <p:cNvPr id="825402" name="Text Box 58"/>
          <p:cNvSpPr txBox="1">
            <a:spLocks noChangeArrowheads="1"/>
          </p:cNvSpPr>
          <p:nvPr/>
        </p:nvSpPr>
        <p:spPr bwMode="auto">
          <a:xfrm>
            <a:off x="8128000" y="5481242"/>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10</a:t>
            </a:r>
          </a:p>
        </p:txBody>
      </p:sp>
      <p:cxnSp>
        <p:nvCxnSpPr>
          <p:cNvPr id="825403" name="AutoShape 59"/>
          <p:cNvCxnSpPr>
            <a:cxnSpLocks noChangeShapeType="1"/>
            <a:stCxn id="825390" idx="1"/>
            <a:endCxn id="825383" idx="5"/>
          </p:cNvCxnSpPr>
          <p:nvPr/>
        </p:nvCxnSpPr>
        <p:spPr bwMode="auto">
          <a:xfrm flipH="1" flipV="1">
            <a:off x="4800381" y="4236091"/>
            <a:ext cx="2476939" cy="1310361"/>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781675" y="4728670"/>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cxnSp>
        <p:nvCxnSpPr>
          <p:cNvPr id="825405" name="AutoShape 61"/>
          <p:cNvCxnSpPr>
            <a:cxnSpLocks noChangeShapeType="1"/>
            <a:stCxn id="825383" idx="3"/>
            <a:endCxn id="825382" idx="7"/>
          </p:cNvCxnSpPr>
          <p:nvPr/>
        </p:nvCxnSpPr>
        <p:spPr bwMode="auto">
          <a:xfrm flipH="1">
            <a:off x="2816226" y="4244482"/>
            <a:ext cx="1806575" cy="1293813"/>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595688" y="4752482"/>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cxnSp>
        <p:nvCxnSpPr>
          <p:cNvPr id="76" name="AutoShape 58"/>
          <p:cNvCxnSpPr>
            <a:cxnSpLocks noChangeShapeType="1"/>
          </p:cNvCxnSpPr>
          <p:nvPr/>
        </p:nvCxnSpPr>
        <p:spPr bwMode="auto">
          <a:xfrm rot="5400000">
            <a:off x="6012943" y="4486355"/>
            <a:ext cx="1587" cy="2476500"/>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7" name="Text Box 52"/>
          <p:cNvSpPr txBox="1">
            <a:spLocks noChangeArrowheads="1"/>
          </p:cNvSpPr>
          <p:nvPr/>
        </p:nvSpPr>
        <p:spPr bwMode="auto">
          <a:xfrm>
            <a:off x="5854037" y="5860383"/>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8</a:t>
            </a:r>
          </a:p>
        </p:txBody>
      </p:sp>
      <p:cxnSp>
        <p:nvCxnSpPr>
          <p:cNvPr id="69" name="AutoShape 60"/>
          <p:cNvCxnSpPr>
            <a:cxnSpLocks noChangeShapeType="1"/>
          </p:cNvCxnSpPr>
          <p:nvPr/>
        </p:nvCxnSpPr>
        <p:spPr bwMode="auto">
          <a:xfrm rot="5400000">
            <a:off x="3727973" y="4827887"/>
            <a:ext cx="1587" cy="1806575"/>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 name="Text Box 55"/>
          <p:cNvSpPr txBox="1">
            <a:spLocks noChangeArrowheads="1"/>
          </p:cNvSpPr>
          <p:nvPr/>
        </p:nvSpPr>
        <p:spPr bwMode="auto">
          <a:xfrm>
            <a:off x="3470273" y="5855793"/>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cxnSp>
        <p:nvCxnSpPr>
          <p:cNvPr id="71" name="AutoShape 61"/>
          <p:cNvCxnSpPr>
            <a:cxnSpLocks noChangeShapeType="1"/>
          </p:cNvCxnSpPr>
          <p:nvPr/>
        </p:nvCxnSpPr>
        <p:spPr bwMode="auto">
          <a:xfrm rot="5400000" flipH="1">
            <a:off x="7730330" y="3904676"/>
            <a:ext cx="1354137" cy="1816100"/>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2" name="Text Box 55"/>
          <p:cNvSpPr txBox="1">
            <a:spLocks noChangeArrowheads="1"/>
          </p:cNvSpPr>
          <p:nvPr/>
        </p:nvSpPr>
        <p:spPr bwMode="auto">
          <a:xfrm>
            <a:off x="8547099" y="4440659"/>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62" name="TextBox 61"/>
          <p:cNvSpPr txBox="1"/>
          <p:nvPr/>
        </p:nvSpPr>
        <p:spPr>
          <a:xfrm>
            <a:off x="11085401" y="2425445"/>
            <a:ext cx="76655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2</a:t>
            </a:r>
            <a:r>
              <a:rPr lang="en-US" dirty="0">
                <a:cs typeface="Arial" panose="020B0604020202020204" pitchFamily="34" charset="0"/>
              </a:rPr>
              <a:t>=</a:t>
            </a:r>
            <a:r>
              <a:rPr lang="en-US" b="1" dirty="0">
                <a:solidFill>
                  <a:srgbClr val="0066CC"/>
                </a:solidFill>
                <a:cs typeface="Arial" panose="020B0604020202020204" pitchFamily="34" charset="0"/>
              </a:rPr>
              <a:t>18</a:t>
            </a:r>
          </a:p>
        </p:txBody>
      </p:sp>
      <p:sp>
        <p:nvSpPr>
          <p:cNvPr id="63" name="TextBox 62"/>
          <p:cNvSpPr txBox="1"/>
          <p:nvPr/>
        </p:nvSpPr>
        <p:spPr>
          <a:xfrm>
            <a:off x="3547372" y="3067823"/>
            <a:ext cx="64953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2</a:t>
            </a:r>
            <a:r>
              <a:rPr lang="en-US" dirty="0">
                <a:cs typeface="Arial" panose="020B0604020202020204" pitchFamily="34" charset="0"/>
              </a:rPr>
              <a:t>=</a:t>
            </a:r>
            <a:r>
              <a:rPr lang="en-US" b="1" dirty="0">
                <a:solidFill>
                  <a:srgbClr val="0066CC"/>
                </a:solidFill>
                <a:cs typeface="Arial" panose="020B0604020202020204" pitchFamily="34" charset="0"/>
              </a:rPr>
              <a:t>8</a:t>
            </a:r>
          </a:p>
        </p:txBody>
      </p:sp>
      <p:sp>
        <p:nvSpPr>
          <p:cNvPr id="64" name="TextBox 63"/>
          <p:cNvSpPr txBox="1"/>
          <p:nvPr/>
        </p:nvSpPr>
        <p:spPr>
          <a:xfrm>
            <a:off x="4441438" y="2295316"/>
            <a:ext cx="604653" cy="369332"/>
          </a:xfrm>
          <a:prstGeom prst="rect">
            <a:avLst/>
          </a:prstGeom>
          <a:solidFill>
            <a:schemeClr val="bg1"/>
          </a:solid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2</a:t>
            </a:r>
            <a:r>
              <a:rPr lang="en-US" dirty="0">
                <a:cs typeface="Arial" panose="020B0604020202020204" pitchFamily="34" charset="0"/>
              </a:rPr>
              <a:t>=</a:t>
            </a:r>
            <a:r>
              <a:rPr lang="en-US" b="1" dirty="0">
                <a:solidFill>
                  <a:srgbClr val="0066CC"/>
                </a:solidFill>
                <a:cs typeface="Arial" panose="020B0604020202020204" pitchFamily="34" charset="0"/>
              </a:rPr>
              <a:t>0</a:t>
            </a:r>
          </a:p>
        </p:txBody>
      </p:sp>
      <p:sp>
        <p:nvSpPr>
          <p:cNvPr id="65" name="TextBox 64"/>
          <p:cNvSpPr txBox="1"/>
          <p:nvPr/>
        </p:nvSpPr>
        <p:spPr>
          <a:xfrm>
            <a:off x="8087082" y="2301566"/>
            <a:ext cx="64953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2</a:t>
            </a:r>
            <a:r>
              <a:rPr lang="en-US" dirty="0">
                <a:cs typeface="Arial" panose="020B0604020202020204" pitchFamily="34" charset="0"/>
              </a:rPr>
              <a:t>=</a:t>
            </a:r>
            <a:r>
              <a:rPr lang="en-US" b="1" dirty="0">
                <a:solidFill>
                  <a:srgbClr val="0066CC"/>
                </a:solidFill>
                <a:cs typeface="Arial" panose="020B0604020202020204" pitchFamily="34" charset="0"/>
              </a:rPr>
              <a:t>8</a:t>
            </a:r>
          </a:p>
        </p:txBody>
      </p:sp>
      <p:sp>
        <p:nvSpPr>
          <p:cNvPr id="825372" name="Text Box 28"/>
          <p:cNvSpPr txBox="1">
            <a:spLocks noChangeArrowheads="1"/>
          </p:cNvSpPr>
          <p:nvPr/>
        </p:nvSpPr>
        <p:spPr bwMode="auto">
          <a:xfrm>
            <a:off x="4552949" y="212620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C00000"/>
                </a:solidFill>
              </a:rPr>
              <a:t>2/</a:t>
            </a:r>
            <a:r>
              <a:rPr lang="en-US" altLang="en-US" dirty="0"/>
              <a:t>2</a:t>
            </a:r>
          </a:p>
        </p:txBody>
      </p:sp>
      <p:grpSp>
        <p:nvGrpSpPr>
          <p:cNvPr id="66" name="Group 65"/>
          <p:cNvGrpSpPr/>
          <p:nvPr/>
        </p:nvGrpSpPr>
        <p:grpSpPr>
          <a:xfrm>
            <a:off x="5677220" y="1319526"/>
            <a:ext cx="410804" cy="369332"/>
            <a:chOff x="5668775" y="2623073"/>
            <a:chExt cx="410804" cy="369332"/>
          </a:xfrm>
        </p:grpSpPr>
        <p:sp>
          <p:nvSpPr>
            <p:cNvPr id="67" name="Rectangle 66"/>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68" name="TextBox 67"/>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2/</a:t>
              </a:r>
            </a:p>
          </p:txBody>
        </p:sp>
      </p:grpSp>
      <p:sp>
        <p:nvSpPr>
          <p:cNvPr id="73" name="Slide Number Placeholder 1">
            <a:extLst>
              <a:ext uri="{FF2B5EF4-FFF2-40B4-BE49-F238E27FC236}">
                <a16:creationId xmlns:a16="http://schemas.microsoft.com/office/drawing/2014/main" id="{701C8CF3-56E0-4433-8B88-3B61855830B6}"/>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22</a:t>
            </a:fld>
            <a:endParaRPr lang="en-US" dirty="0"/>
          </a:p>
        </p:txBody>
      </p:sp>
    </p:spTree>
    <p:extLst>
      <p:ext uri="{BB962C8B-B14F-4D97-AF65-F5344CB8AC3E}">
        <p14:creationId xmlns:p14="http://schemas.microsoft.com/office/powerpoint/2010/main" val="378463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825400"/>
                                        </p:tgtEl>
                                        <p:attrNameLst>
                                          <p:attrName>fillcolor</p:attrName>
                                        </p:attrNameLst>
                                      </p:cBhvr>
                                      <p:to>
                                        <a:srgbClr val="FFFF00"/>
                                      </p:to>
                                    </p:animClr>
                                    <p:set>
                                      <p:cBhvr>
                                        <p:cTn id="7" dur="500" fill="hold"/>
                                        <p:tgtEl>
                                          <p:spTgt spid="825400"/>
                                        </p:tgtEl>
                                        <p:attrNameLst>
                                          <p:attrName>fill.type</p:attrName>
                                        </p:attrNameLst>
                                      </p:cBhvr>
                                      <p:to>
                                        <p:strVal val="solid"/>
                                      </p:to>
                                    </p:set>
                                    <p:set>
                                      <p:cBhvr>
                                        <p:cTn id="8" dur="500" fill="hold"/>
                                        <p:tgtEl>
                                          <p:spTgt spid="825400"/>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7" presetClass="emph" presetSubtype="2" fill="hold" nodeType="withEffect">
                                  <p:stCondLst>
                                    <p:cond delay="0"/>
                                  </p:stCondLst>
                                  <p:childTnLst>
                                    <p:animClr clrSpc="rgb" dir="cw">
                                      <p:cBhvr>
                                        <p:cTn id="22" dur="500" fill="hold"/>
                                        <p:tgtEl>
                                          <p:spTgt spid="825355"/>
                                        </p:tgtEl>
                                        <p:attrNameLst>
                                          <p:attrName>stroke.color</p:attrName>
                                        </p:attrNameLst>
                                      </p:cBhvr>
                                      <p:to>
                                        <a:schemeClr val="accent1"/>
                                      </p:to>
                                    </p:animClr>
                                    <p:set>
                                      <p:cBhvr>
                                        <p:cTn id="23" dur="500" fill="hold"/>
                                        <p:tgtEl>
                                          <p:spTgt spid="825355"/>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animBg="1"/>
      <p:bldP spid="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AutoShape 61"/>
          <p:cNvCxnSpPr>
            <a:cxnSpLocks noChangeShapeType="1"/>
          </p:cNvCxnSpPr>
          <p:nvPr/>
        </p:nvCxnSpPr>
        <p:spPr bwMode="auto">
          <a:xfrm rot="5400000">
            <a:off x="6057106" y="4491027"/>
            <a:ext cx="1587" cy="2476500"/>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mc:Choice xmlns:a14="http://schemas.microsoft.com/office/drawing/2010/main"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4" name="Group 3"/>
          <p:cNvGrpSpPr/>
          <p:nvPr/>
        </p:nvGrpSpPr>
        <p:grpSpPr>
          <a:xfrm>
            <a:off x="2663825" y="1346746"/>
            <a:ext cx="6838950" cy="1780807"/>
            <a:chOff x="2663825" y="1178966"/>
            <a:chExt cx="6838950" cy="1780807"/>
          </a:xfrm>
        </p:grpSpPr>
        <p:sp>
          <p:nvSpPr>
            <p:cNvPr id="825349" name="Oval 5"/>
            <p:cNvSpPr>
              <a:spLocks noChangeAspect="1" noChangeArrowheads="1"/>
            </p:cNvSpPr>
            <p:nvPr/>
          </p:nvSpPr>
          <p:spPr bwMode="auto">
            <a:xfrm>
              <a:off x="2663825"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40121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793453"/>
              <a:ext cx="1717675"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793453"/>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305965"/>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43772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437729"/>
              <a:ext cx="0" cy="1222375"/>
            </a:xfrm>
            <a:prstGeom prst="straightConnector1">
              <a:avLst/>
            </a:prstGeom>
            <a:noFill/>
            <a:ln w="38100">
              <a:solidFill>
                <a:srgbClr val="C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40121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305965"/>
              <a:ext cx="1727200" cy="139223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79345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64265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10</a:t>
              </a:r>
            </a:p>
          </p:txBody>
        </p:sp>
        <p:sp>
          <p:nvSpPr>
            <p:cNvPr id="825365" name="Text Box 21"/>
            <p:cNvSpPr txBox="1">
              <a:spLocks noChangeArrowheads="1"/>
            </p:cNvSpPr>
            <p:nvPr/>
          </p:nvSpPr>
          <p:spPr bwMode="auto">
            <a:xfrm>
              <a:off x="3505198" y="192509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10/</a:t>
              </a:r>
              <a:r>
                <a:rPr lang="en-US" altLang="en-US" dirty="0"/>
                <a:t>10</a:t>
              </a:r>
            </a:p>
          </p:txBody>
        </p:sp>
        <p:sp>
          <p:nvSpPr>
            <p:cNvPr id="825366" name="Text Box 22"/>
            <p:cNvSpPr txBox="1">
              <a:spLocks noChangeArrowheads="1"/>
            </p:cNvSpPr>
            <p:nvPr/>
          </p:nvSpPr>
          <p:spPr bwMode="auto">
            <a:xfrm>
              <a:off x="5845752" y="268277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9</a:t>
              </a:r>
            </a:p>
          </p:txBody>
        </p:sp>
        <p:sp>
          <p:nvSpPr>
            <p:cNvPr id="825367" name="Text Box 23"/>
            <p:cNvSpPr txBox="1">
              <a:spLocks noChangeArrowheads="1"/>
            </p:cNvSpPr>
            <p:nvPr/>
          </p:nvSpPr>
          <p:spPr bwMode="auto">
            <a:xfrm>
              <a:off x="5843587" y="188699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8</a:t>
              </a:r>
            </a:p>
          </p:txBody>
        </p:sp>
        <p:sp>
          <p:nvSpPr>
            <p:cNvPr id="825368" name="Text Box 24"/>
            <p:cNvSpPr txBox="1">
              <a:spLocks noChangeArrowheads="1"/>
            </p:cNvSpPr>
            <p:nvPr/>
          </p:nvSpPr>
          <p:spPr bwMode="auto">
            <a:xfrm>
              <a:off x="5800723" y="119642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b="1" dirty="0">
                  <a:solidFill>
                    <a:srgbClr val="C00000"/>
                  </a:solidFill>
                </a:rPr>
                <a:t>2/</a:t>
              </a:r>
              <a:r>
                <a:rPr lang="en-US" altLang="en-US" dirty="0"/>
                <a:t>4</a:t>
              </a:r>
            </a:p>
          </p:txBody>
        </p:sp>
        <p:sp>
          <p:nvSpPr>
            <p:cNvPr id="825369" name="Text Box 25"/>
            <p:cNvSpPr txBox="1">
              <a:spLocks noChangeArrowheads="1"/>
            </p:cNvSpPr>
            <p:nvPr/>
          </p:nvSpPr>
          <p:spPr bwMode="auto">
            <a:xfrm>
              <a:off x="8170069" y="265495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10/</a:t>
              </a:r>
              <a:r>
                <a:rPr lang="en-US" altLang="en-US" dirty="0"/>
                <a:t>10</a:t>
              </a:r>
            </a:p>
          </p:txBody>
        </p:sp>
        <p:sp>
          <p:nvSpPr>
            <p:cNvPr id="825370" name="Text Box 26"/>
            <p:cNvSpPr txBox="1">
              <a:spLocks noChangeArrowheads="1"/>
            </p:cNvSpPr>
            <p:nvPr/>
          </p:nvSpPr>
          <p:spPr bwMode="auto">
            <a:xfrm>
              <a:off x="8140700" y="190762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10</a:t>
              </a:r>
            </a:p>
          </p:txBody>
        </p:sp>
        <p:sp>
          <p:nvSpPr>
            <p:cNvPr id="825371" name="Text Box 27"/>
            <p:cNvSpPr txBox="1">
              <a:spLocks noChangeArrowheads="1"/>
            </p:cNvSpPr>
            <p:nvPr/>
          </p:nvSpPr>
          <p:spPr bwMode="auto">
            <a:xfrm>
              <a:off x="7210425" y="188222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6</a:t>
              </a:r>
            </a:p>
          </p:txBody>
        </p:sp>
        <p:sp>
          <p:nvSpPr>
            <p:cNvPr id="825372" name="Text Box 28"/>
            <p:cNvSpPr txBox="1">
              <a:spLocks noChangeArrowheads="1"/>
            </p:cNvSpPr>
            <p:nvPr/>
          </p:nvSpPr>
          <p:spPr bwMode="auto">
            <a:xfrm>
              <a:off x="4552949" y="195842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a:t> </a:t>
              </a:r>
              <a:r>
                <a:rPr lang="en-US" altLang="en-US"/>
                <a:t>2</a:t>
              </a:r>
            </a:p>
          </p:txBody>
        </p:sp>
      </p:grpSp>
      <p:grpSp>
        <p:nvGrpSpPr>
          <p:cNvPr id="2" name="Group 1"/>
          <p:cNvGrpSpPr/>
          <p:nvPr/>
        </p:nvGrpSpPr>
        <p:grpSpPr>
          <a:xfrm>
            <a:off x="2601913" y="3688857"/>
            <a:ext cx="6838950" cy="2460427"/>
            <a:chOff x="2803526" y="3943351"/>
            <a:chExt cx="6838950" cy="2460427"/>
          </a:xfrm>
        </p:grpSpPr>
        <p:sp>
          <p:nvSpPr>
            <p:cNvPr id="825382" name="Oval 38"/>
            <p:cNvSpPr>
              <a:spLocks noChangeAspect="1" noChangeArrowheads="1"/>
            </p:cNvSpPr>
            <p:nvPr/>
          </p:nvSpPr>
          <p:spPr bwMode="auto">
            <a:xfrm>
              <a:off x="2803526"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787901" y="4275138"/>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78790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3062289" y="5889625"/>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5046664" y="5889625"/>
              <a:ext cx="2389187" cy="0"/>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5046664" y="4402138"/>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913313" y="4533901"/>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442201" y="4275138"/>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44220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567613" y="4533901"/>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39165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656513" y="4498976"/>
              <a:ext cx="1771650"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700963" y="5889625"/>
              <a:ext cx="1682750" cy="0"/>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706812" y="5746898"/>
              <a:ext cx="354013" cy="307777"/>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2</a:t>
              </a:r>
            </a:p>
          </p:txBody>
        </p:sp>
        <p:sp>
          <p:nvSpPr>
            <p:cNvPr id="825396" name="Text Box 52"/>
            <p:cNvSpPr txBox="1">
              <a:spLocks noChangeArrowheads="1"/>
            </p:cNvSpPr>
            <p:nvPr/>
          </p:nvSpPr>
          <p:spPr bwMode="auto">
            <a:xfrm>
              <a:off x="5995988" y="5704657"/>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a:t>
              </a:r>
            </a:p>
          </p:txBody>
        </p:sp>
        <p:sp>
          <p:nvSpPr>
            <p:cNvPr id="825397" name="Text Box 53"/>
            <p:cNvSpPr txBox="1">
              <a:spLocks noChangeArrowheads="1"/>
            </p:cNvSpPr>
            <p:nvPr/>
          </p:nvSpPr>
          <p:spPr bwMode="auto">
            <a:xfrm>
              <a:off x="5940425" y="4292601"/>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2</a:t>
              </a:r>
            </a:p>
          </p:txBody>
        </p:sp>
        <p:sp>
          <p:nvSpPr>
            <p:cNvPr id="825398" name="Text Box 54"/>
            <p:cNvSpPr txBox="1">
              <a:spLocks noChangeArrowheads="1"/>
            </p:cNvSpPr>
            <p:nvPr/>
          </p:nvSpPr>
          <p:spPr bwMode="auto">
            <a:xfrm>
              <a:off x="8280401" y="5003801"/>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2</a:t>
              </a:r>
            </a:p>
          </p:txBody>
        </p:sp>
        <p:sp>
          <p:nvSpPr>
            <p:cNvPr id="825399" name="Text Box 55"/>
            <p:cNvSpPr txBox="1">
              <a:spLocks noChangeArrowheads="1"/>
            </p:cNvSpPr>
            <p:nvPr/>
          </p:nvSpPr>
          <p:spPr bwMode="auto">
            <a:xfrm>
              <a:off x="7350126" y="4978401"/>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692650" y="5054601"/>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2</a:t>
              </a:r>
            </a:p>
          </p:txBody>
        </p:sp>
        <p:sp>
          <p:nvSpPr>
            <p:cNvPr id="825402" name="Text Box 58"/>
            <p:cNvSpPr txBox="1">
              <a:spLocks noChangeArrowheads="1"/>
            </p:cNvSpPr>
            <p:nvPr/>
          </p:nvSpPr>
          <p:spPr bwMode="auto">
            <a:xfrm>
              <a:off x="8328025" y="5788026"/>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cxnSp>
          <p:nvCxnSpPr>
            <p:cNvPr id="825403" name="AutoShape 59"/>
            <p:cNvCxnSpPr>
              <a:cxnSpLocks noChangeShapeType="1"/>
              <a:stCxn id="825390" idx="1"/>
              <a:endCxn id="825383" idx="5"/>
            </p:cNvCxnSpPr>
            <p:nvPr/>
          </p:nvCxnSpPr>
          <p:spPr bwMode="auto">
            <a:xfrm flipH="1" flipV="1">
              <a:off x="5001994" y="4490585"/>
              <a:ext cx="2476939" cy="131036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983288" y="4983164"/>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cxnSp>
          <p:nvCxnSpPr>
            <p:cNvPr id="825405" name="AutoShape 61"/>
            <p:cNvCxnSpPr>
              <a:cxnSpLocks noChangeShapeType="1"/>
              <a:stCxn id="825383" idx="3"/>
              <a:endCxn id="825382" idx="7"/>
            </p:cNvCxnSpPr>
            <p:nvPr/>
          </p:nvCxnSpPr>
          <p:spPr bwMode="auto">
            <a:xfrm flipH="1">
              <a:off x="3017839" y="4498976"/>
              <a:ext cx="1806575"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797301" y="5006976"/>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cxnSp>
          <p:nvCxnSpPr>
            <p:cNvPr id="825408" name="AutoShape 64"/>
            <p:cNvCxnSpPr>
              <a:cxnSpLocks noChangeShapeType="1"/>
              <a:stCxn id="825384" idx="3"/>
              <a:endCxn id="825382" idx="5"/>
            </p:cNvCxnSpPr>
            <p:nvPr/>
          </p:nvCxnSpPr>
          <p:spPr bwMode="auto">
            <a:xfrm rot="5400000">
              <a:off x="3920333" y="5083970"/>
              <a:ext cx="1587" cy="1806575"/>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409" name="AutoShape 65"/>
            <p:cNvCxnSpPr>
              <a:cxnSpLocks noChangeShapeType="1"/>
              <a:stCxn id="825392" idx="0"/>
              <a:endCxn id="825389" idx="6"/>
            </p:cNvCxnSpPr>
            <p:nvPr/>
          </p:nvCxnSpPr>
          <p:spPr bwMode="auto">
            <a:xfrm rot="5400000" flipH="1">
              <a:off x="7931945" y="4171157"/>
              <a:ext cx="1354137" cy="1816100"/>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10" name="Text Box 66"/>
            <p:cNvSpPr txBox="1">
              <a:spLocks noChangeArrowheads="1"/>
            </p:cNvSpPr>
            <p:nvPr/>
          </p:nvSpPr>
          <p:spPr bwMode="auto">
            <a:xfrm>
              <a:off x="3706813" y="6096001"/>
              <a:ext cx="3540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sp>
          <p:nvSpPr>
            <p:cNvPr id="825411" name="Text Box 67"/>
            <p:cNvSpPr txBox="1">
              <a:spLocks noChangeArrowheads="1"/>
            </p:cNvSpPr>
            <p:nvPr/>
          </p:nvSpPr>
          <p:spPr bwMode="auto">
            <a:xfrm>
              <a:off x="8755064" y="4679951"/>
              <a:ext cx="257175"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8</a:t>
              </a:r>
            </a:p>
          </p:txBody>
        </p:sp>
        <p:cxnSp>
          <p:nvCxnSpPr>
            <p:cNvPr id="825412" name="AutoShape 68"/>
            <p:cNvCxnSpPr>
              <a:cxnSpLocks noChangeShapeType="1"/>
              <a:stCxn id="825389" idx="0"/>
              <a:endCxn id="825383" idx="7"/>
            </p:cNvCxnSpPr>
            <p:nvPr/>
          </p:nvCxnSpPr>
          <p:spPr bwMode="auto">
            <a:xfrm rot="16200000" flipH="1" flipV="1">
              <a:off x="6266657" y="3002757"/>
              <a:ext cx="36513" cy="2565400"/>
            </a:xfrm>
            <a:prstGeom prst="curvedConnector3">
              <a:avLst>
                <a:gd name="adj1" fmla="val -604347"/>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13" name="Text Box 69"/>
            <p:cNvSpPr txBox="1">
              <a:spLocks noChangeArrowheads="1"/>
            </p:cNvSpPr>
            <p:nvPr/>
          </p:nvSpPr>
          <p:spPr bwMode="auto">
            <a:xfrm>
              <a:off x="5938838" y="3943351"/>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2</a:t>
              </a:r>
            </a:p>
          </p:txBody>
        </p:sp>
        <p:sp>
          <p:nvSpPr>
            <p:cNvPr id="79" name="Text Box 66"/>
            <p:cNvSpPr txBox="1">
              <a:spLocks noChangeArrowheads="1"/>
            </p:cNvSpPr>
            <p:nvPr/>
          </p:nvSpPr>
          <p:spPr bwMode="auto">
            <a:xfrm>
              <a:off x="5995988" y="6084886"/>
              <a:ext cx="3540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gr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18</a:t>
            </a:r>
          </a:p>
        </p:txBody>
      </p:sp>
      <p:sp>
        <p:nvSpPr>
          <p:cNvPr id="65" name="Slide Number Placeholder 1">
            <a:extLst>
              <a:ext uri="{FF2B5EF4-FFF2-40B4-BE49-F238E27FC236}">
                <a16:creationId xmlns:a16="http://schemas.microsoft.com/office/drawing/2014/main" id="{8F1D3ECF-2B64-4678-9956-15A3699AEE66}"/>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23</a:t>
            </a:fld>
            <a:endParaRPr lang="en-US" dirty="0"/>
          </a:p>
        </p:txBody>
      </p:sp>
    </p:spTree>
    <p:extLst>
      <p:ext uri="{BB962C8B-B14F-4D97-AF65-F5344CB8AC3E}">
        <p14:creationId xmlns:p14="http://schemas.microsoft.com/office/powerpoint/2010/main" val="3414463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AutoShape 61"/>
          <p:cNvCxnSpPr>
            <a:cxnSpLocks noChangeShapeType="1"/>
          </p:cNvCxnSpPr>
          <p:nvPr/>
        </p:nvCxnSpPr>
        <p:spPr bwMode="auto">
          <a:xfrm rot="5400000">
            <a:off x="6057106" y="4491027"/>
            <a:ext cx="1587" cy="2476500"/>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mc:Choice xmlns:a14="http://schemas.microsoft.com/office/drawing/2010/main"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4" name="Group 3"/>
          <p:cNvGrpSpPr/>
          <p:nvPr/>
        </p:nvGrpSpPr>
        <p:grpSpPr>
          <a:xfrm>
            <a:off x="2663825" y="1346746"/>
            <a:ext cx="6838950" cy="1780807"/>
            <a:chOff x="2663825" y="1178966"/>
            <a:chExt cx="6838950" cy="1780807"/>
          </a:xfrm>
        </p:grpSpPr>
        <p:sp>
          <p:nvSpPr>
            <p:cNvPr id="825349" name="Oval 5"/>
            <p:cNvSpPr>
              <a:spLocks noChangeAspect="1" noChangeArrowheads="1"/>
            </p:cNvSpPr>
            <p:nvPr/>
          </p:nvSpPr>
          <p:spPr bwMode="auto">
            <a:xfrm>
              <a:off x="2663825"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40121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793453"/>
              <a:ext cx="1717675"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793453"/>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305965"/>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43772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437729"/>
              <a:ext cx="0" cy="1222375"/>
            </a:xfrm>
            <a:prstGeom prst="straightConnector1">
              <a:avLst/>
            </a:prstGeom>
            <a:noFill/>
            <a:ln w="38100">
              <a:solidFill>
                <a:srgbClr val="C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40121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305965"/>
              <a:ext cx="1727200" cy="139223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79345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64265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10</a:t>
              </a:r>
            </a:p>
          </p:txBody>
        </p:sp>
        <p:sp>
          <p:nvSpPr>
            <p:cNvPr id="825365" name="Text Box 21"/>
            <p:cNvSpPr txBox="1">
              <a:spLocks noChangeArrowheads="1"/>
            </p:cNvSpPr>
            <p:nvPr/>
          </p:nvSpPr>
          <p:spPr bwMode="auto">
            <a:xfrm>
              <a:off x="3505198" y="192509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10/</a:t>
              </a:r>
              <a:r>
                <a:rPr lang="en-US" altLang="en-US" dirty="0"/>
                <a:t>10</a:t>
              </a:r>
            </a:p>
          </p:txBody>
        </p:sp>
        <p:sp>
          <p:nvSpPr>
            <p:cNvPr id="825366" name="Text Box 22"/>
            <p:cNvSpPr txBox="1">
              <a:spLocks noChangeArrowheads="1"/>
            </p:cNvSpPr>
            <p:nvPr/>
          </p:nvSpPr>
          <p:spPr bwMode="auto">
            <a:xfrm>
              <a:off x="5845752" y="268277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9</a:t>
              </a:r>
            </a:p>
          </p:txBody>
        </p:sp>
        <p:sp>
          <p:nvSpPr>
            <p:cNvPr id="825367" name="Text Box 23"/>
            <p:cNvSpPr txBox="1">
              <a:spLocks noChangeArrowheads="1"/>
            </p:cNvSpPr>
            <p:nvPr/>
          </p:nvSpPr>
          <p:spPr bwMode="auto">
            <a:xfrm>
              <a:off x="5843587" y="188699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8</a:t>
              </a:r>
            </a:p>
          </p:txBody>
        </p:sp>
        <p:sp>
          <p:nvSpPr>
            <p:cNvPr id="825368" name="Text Box 24"/>
            <p:cNvSpPr txBox="1">
              <a:spLocks noChangeArrowheads="1"/>
            </p:cNvSpPr>
            <p:nvPr/>
          </p:nvSpPr>
          <p:spPr bwMode="auto">
            <a:xfrm>
              <a:off x="5800723" y="119642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b="1" dirty="0">
                  <a:solidFill>
                    <a:srgbClr val="C00000"/>
                  </a:solidFill>
                </a:rPr>
                <a:t>2/</a:t>
              </a:r>
              <a:r>
                <a:rPr lang="en-US" altLang="en-US" dirty="0"/>
                <a:t>4</a:t>
              </a:r>
            </a:p>
          </p:txBody>
        </p:sp>
        <p:sp>
          <p:nvSpPr>
            <p:cNvPr id="825369" name="Text Box 25"/>
            <p:cNvSpPr txBox="1">
              <a:spLocks noChangeArrowheads="1"/>
            </p:cNvSpPr>
            <p:nvPr/>
          </p:nvSpPr>
          <p:spPr bwMode="auto">
            <a:xfrm>
              <a:off x="8170069" y="265495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10/</a:t>
              </a:r>
              <a:r>
                <a:rPr lang="en-US" altLang="en-US" dirty="0"/>
                <a:t>10</a:t>
              </a:r>
            </a:p>
          </p:txBody>
        </p:sp>
        <p:sp>
          <p:nvSpPr>
            <p:cNvPr id="825370" name="Text Box 26"/>
            <p:cNvSpPr txBox="1">
              <a:spLocks noChangeArrowheads="1"/>
            </p:cNvSpPr>
            <p:nvPr/>
          </p:nvSpPr>
          <p:spPr bwMode="auto">
            <a:xfrm>
              <a:off x="8140700" y="190762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10</a:t>
              </a:r>
            </a:p>
          </p:txBody>
        </p:sp>
        <p:sp>
          <p:nvSpPr>
            <p:cNvPr id="825371" name="Text Box 27"/>
            <p:cNvSpPr txBox="1">
              <a:spLocks noChangeArrowheads="1"/>
            </p:cNvSpPr>
            <p:nvPr/>
          </p:nvSpPr>
          <p:spPr bwMode="auto">
            <a:xfrm>
              <a:off x="7210425" y="188222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6</a:t>
              </a:r>
            </a:p>
          </p:txBody>
        </p:sp>
        <p:sp>
          <p:nvSpPr>
            <p:cNvPr id="825372" name="Text Box 28"/>
            <p:cNvSpPr txBox="1">
              <a:spLocks noChangeArrowheads="1"/>
            </p:cNvSpPr>
            <p:nvPr/>
          </p:nvSpPr>
          <p:spPr bwMode="auto">
            <a:xfrm>
              <a:off x="4552949" y="195842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a:t> </a:t>
              </a:r>
              <a:r>
                <a:rPr lang="en-US" altLang="en-US"/>
                <a:t>2</a:t>
              </a:r>
            </a:p>
          </p:txBody>
        </p:sp>
      </p:grpSp>
      <p:sp>
        <p:nvSpPr>
          <p:cNvPr id="825382" name="Oval 38"/>
          <p:cNvSpPr>
            <a:spLocks noChangeAspect="1" noChangeArrowheads="1"/>
          </p:cNvSpPr>
          <p:nvPr/>
        </p:nvSpPr>
        <p:spPr bwMode="auto">
          <a:xfrm>
            <a:off x="2601913"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586288" y="402064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58628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2860676" y="5635131"/>
            <a:ext cx="1717675" cy="0"/>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4845051" y="5635131"/>
            <a:ext cx="2389187" cy="0"/>
          </a:xfrm>
          <a:prstGeom prst="straightConnector1">
            <a:avLst/>
          </a:prstGeom>
          <a:noFill/>
          <a:ln w="38100">
            <a:solidFill>
              <a:srgbClr val="0066CC"/>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4845051" y="4147644"/>
            <a:ext cx="2389187" cy="0"/>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711700" y="4279407"/>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240588" y="402064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24058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366000" y="4279407"/>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19003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454900" y="4244482"/>
            <a:ext cx="1771650" cy="1293813"/>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499350" y="5635131"/>
            <a:ext cx="1682750" cy="0"/>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505199" y="5492404"/>
            <a:ext cx="354013" cy="307777"/>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0066CC"/>
                </a:solidFill>
                <a:latin typeface="Arial" panose="020B0604020202020204" pitchFamily="34" charset="0"/>
                <a:cs typeface="Arial" panose="020B0604020202020204" pitchFamily="34" charset="0"/>
              </a:rPr>
              <a:t>2</a:t>
            </a:r>
          </a:p>
        </p:txBody>
      </p:sp>
      <p:sp>
        <p:nvSpPr>
          <p:cNvPr id="825396" name="Text Box 52"/>
          <p:cNvSpPr txBox="1">
            <a:spLocks noChangeArrowheads="1"/>
          </p:cNvSpPr>
          <p:nvPr/>
        </p:nvSpPr>
        <p:spPr bwMode="auto">
          <a:xfrm>
            <a:off x="5794375" y="5450163"/>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a:t>
            </a:r>
          </a:p>
        </p:txBody>
      </p:sp>
      <p:sp>
        <p:nvSpPr>
          <p:cNvPr id="825397" name="Text Box 53"/>
          <p:cNvSpPr txBox="1">
            <a:spLocks noChangeArrowheads="1"/>
          </p:cNvSpPr>
          <p:nvPr/>
        </p:nvSpPr>
        <p:spPr bwMode="auto">
          <a:xfrm>
            <a:off x="5738812" y="4038107"/>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2</a:t>
            </a:r>
          </a:p>
        </p:txBody>
      </p:sp>
      <p:sp>
        <p:nvSpPr>
          <p:cNvPr id="825398" name="Text Box 54"/>
          <p:cNvSpPr txBox="1">
            <a:spLocks noChangeArrowheads="1"/>
          </p:cNvSpPr>
          <p:nvPr/>
        </p:nvSpPr>
        <p:spPr bwMode="auto">
          <a:xfrm>
            <a:off x="8078788" y="474930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2</a:t>
            </a:r>
          </a:p>
        </p:txBody>
      </p:sp>
      <p:sp>
        <p:nvSpPr>
          <p:cNvPr id="825399" name="Text Box 55"/>
          <p:cNvSpPr txBox="1">
            <a:spLocks noChangeArrowheads="1"/>
          </p:cNvSpPr>
          <p:nvPr/>
        </p:nvSpPr>
        <p:spPr bwMode="auto">
          <a:xfrm>
            <a:off x="7148513" y="472390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491037" y="4800107"/>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2</a:t>
            </a:r>
          </a:p>
        </p:txBody>
      </p:sp>
      <p:sp>
        <p:nvSpPr>
          <p:cNvPr id="825402" name="Text Box 58"/>
          <p:cNvSpPr txBox="1">
            <a:spLocks noChangeArrowheads="1"/>
          </p:cNvSpPr>
          <p:nvPr/>
        </p:nvSpPr>
        <p:spPr bwMode="auto">
          <a:xfrm>
            <a:off x="8126412" y="5533532"/>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cxnSp>
        <p:nvCxnSpPr>
          <p:cNvPr id="825403" name="AutoShape 59"/>
          <p:cNvCxnSpPr>
            <a:cxnSpLocks noChangeShapeType="1"/>
            <a:stCxn id="825390" idx="1"/>
            <a:endCxn id="825383" idx="5"/>
          </p:cNvCxnSpPr>
          <p:nvPr/>
        </p:nvCxnSpPr>
        <p:spPr bwMode="auto">
          <a:xfrm flipH="1" flipV="1">
            <a:off x="4800381" y="4236091"/>
            <a:ext cx="2476939" cy="1310361"/>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781675" y="4728670"/>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8</a:t>
            </a:r>
          </a:p>
        </p:txBody>
      </p:sp>
      <p:cxnSp>
        <p:nvCxnSpPr>
          <p:cNvPr id="825405" name="AutoShape 61"/>
          <p:cNvCxnSpPr>
            <a:cxnSpLocks noChangeShapeType="1"/>
            <a:stCxn id="825383" idx="3"/>
            <a:endCxn id="825382" idx="7"/>
          </p:cNvCxnSpPr>
          <p:nvPr/>
        </p:nvCxnSpPr>
        <p:spPr bwMode="auto">
          <a:xfrm flipH="1">
            <a:off x="2816226" y="4244482"/>
            <a:ext cx="1806575"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595688" y="4752482"/>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cxnSp>
        <p:nvCxnSpPr>
          <p:cNvPr id="825408" name="AutoShape 64"/>
          <p:cNvCxnSpPr>
            <a:cxnSpLocks noChangeShapeType="1"/>
            <a:stCxn id="825384" idx="3"/>
            <a:endCxn id="825382" idx="5"/>
          </p:cNvCxnSpPr>
          <p:nvPr/>
        </p:nvCxnSpPr>
        <p:spPr bwMode="auto">
          <a:xfrm rot="5400000">
            <a:off x="3718720" y="4829476"/>
            <a:ext cx="1587" cy="1806575"/>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409" name="AutoShape 65"/>
          <p:cNvCxnSpPr>
            <a:cxnSpLocks noChangeShapeType="1"/>
            <a:stCxn id="825392" idx="0"/>
            <a:endCxn id="825389" idx="6"/>
          </p:cNvCxnSpPr>
          <p:nvPr/>
        </p:nvCxnSpPr>
        <p:spPr bwMode="auto">
          <a:xfrm rot="5400000" flipH="1">
            <a:off x="7730332" y="3916663"/>
            <a:ext cx="1354137" cy="1816100"/>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10" name="Text Box 66"/>
          <p:cNvSpPr txBox="1">
            <a:spLocks noChangeArrowheads="1"/>
          </p:cNvSpPr>
          <p:nvPr/>
        </p:nvSpPr>
        <p:spPr bwMode="auto">
          <a:xfrm>
            <a:off x="3505200" y="5841507"/>
            <a:ext cx="3540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sp>
        <p:nvSpPr>
          <p:cNvPr id="825411" name="Text Box 67"/>
          <p:cNvSpPr txBox="1">
            <a:spLocks noChangeArrowheads="1"/>
          </p:cNvSpPr>
          <p:nvPr/>
        </p:nvSpPr>
        <p:spPr bwMode="auto">
          <a:xfrm>
            <a:off x="8553451" y="4425457"/>
            <a:ext cx="257175"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8</a:t>
            </a:r>
          </a:p>
        </p:txBody>
      </p:sp>
      <p:cxnSp>
        <p:nvCxnSpPr>
          <p:cNvPr id="825412" name="AutoShape 68"/>
          <p:cNvCxnSpPr>
            <a:cxnSpLocks noChangeShapeType="1"/>
            <a:stCxn id="825389" idx="0"/>
            <a:endCxn id="825383" idx="7"/>
          </p:cNvCxnSpPr>
          <p:nvPr/>
        </p:nvCxnSpPr>
        <p:spPr bwMode="auto">
          <a:xfrm rot="16200000" flipH="1" flipV="1">
            <a:off x="6065044" y="2748263"/>
            <a:ext cx="36513" cy="2565400"/>
          </a:xfrm>
          <a:prstGeom prst="curvedConnector3">
            <a:avLst>
              <a:gd name="adj1" fmla="val -604347"/>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13" name="Text Box 69"/>
          <p:cNvSpPr txBox="1">
            <a:spLocks noChangeArrowheads="1"/>
          </p:cNvSpPr>
          <p:nvPr/>
        </p:nvSpPr>
        <p:spPr bwMode="auto">
          <a:xfrm>
            <a:off x="5737225" y="3688857"/>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2</a:t>
            </a:r>
          </a:p>
        </p:txBody>
      </p:sp>
      <p:sp>
        <p:nvSpPr>
          <p:cNvPr id="79" name="Text Box 66"/>
          <p:cNvSpPr txBox="1">
            <a:spLocks noChangeArrowheads="1"/>
          </p:cNvSpPr>
          <p:nvPr/>
        </p:nvSpPr>
        <p:spPr bwMode="auto">
          <a:xfrm>
            <a:off x="5794375" y="5830392"/>
            <a:ext cx="3540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18</a:t>
            </a:r>
          </a:p>
        </p:txBody>
      </p:sp>
      <p:sp>
        <p:nvSpPr>
          <p:cNvPr id="5" name="TextBox 4"/>
          <p:cNvSpPr txBox="1"/>
          <p:nvPr/>
        </p:nvSpPr>
        <p:spPr>
          <a:xfrm>
            <a:off x="3441451" y="2998021"/>
            <a:ext cx="64953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1</a:t>
            </a:r>
            <a:r>
              <a:rPr lang="en-US" dirty="0">
                <a:cs typeface="Arial" panose="020B0604020202020204" pitchFamily="34" charset="0"/>
              </a:rPr>
              <a:t>=</a:t>
            </a:r>
            <a:r>
              <a:rPr lang="en-US" b="1" dirty="0">
                <a:solidFill>
                  <a:srgbClr val="0066CC"/>
                </a:solidFill>
                <a:cs typeface="Arial" panose="020B0604020202020204" pitchFamily="34" charset="0"/>
              </a:rPr>
              <a:t>9</a:t>
            </a:r>
          </a:p>
        </p:txBody>
      </p:sp>
      <p:sp>
        <p:nvSpPr>
          <p:cNvPr id="68" name="TextBox 67"/>
          <p:cNvSpPr txBox="1"/>
          <p:nvPr/>
        </p:nvSpPr>
        <p:spPr>
          <a:xfrm>
            <a:off x="5688968" y="3055902"/>
            <a:ext cx="64953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1</a:t>
            </a:r>
            <a:r>
              <a:rPr lang="en-US" dirty="0">
                <a:cs typeface="Arial" panose="020B0604020202020204" pitchFamily="34" charset="0"/>
              </a:rPr>
              <a:t>=</a:t>
            </a:r>
            <a:r>
              <a:rPr lang="en-US" b="1" dirty="0">
                <a:solidFill>
                  <a:srgbClr val="0066CC"/>
                </a:solidFill>
                <a:cs typeface="Arial" panose="020B0604020202020204" pitchFamily="34" charset="0"/>
              </a:rPr>
              <a:t>9</a:t>
            </a:r>
          </a:p>
        </p:txBody>
      </p:sp>
      <p:sp>
        <p:nvSpPr>
          <p:cNvPr id="69" name="TextBox 68"/>
          <p:cNvSpPr txBox="1"/>
          <p:nvPr/>
        </p:nvSpPr>
        <p:spPr>
          <a:xfrm>
            <a:off x="5711409" y="2231370"/>
            <a:ext cx="604653"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1</a:t>
            </a:r>
            <a:r>
              <a:rPr lang="en-US" dirty="0">
                <a:cs typeface="Arial" panose="020B0604020202020204" pitchFamily="34" charset="0"/>
              </a:rPr>
              <a:t>=</a:t>
            </a:r>
            <a:r>
              <a:rPr lang="en-US" b="1" dirty="0">
                <a:solidFill>
                  <a:srgbClr val="0066CC"/>
                </a:solidFill>
                <a:cs typeface="Arial" panose="020B0604020202020204" pitchFamily="34" charset="0"/>
              </a:rPr>
              <a:t>7</a:t>
            </a:r>
          </a:p>
        </p:txBody>
      </p:sp>
      <p:sp>
        <p:nvSpPr>
          <p:cNvPr id="70" name="TextBox 69"/>
          <p:cNvSpPr txBox="1"/>
          <p:nvPr/>
        </p:nvSpPr>
        <p:spPr>
          <a:xfrm>
            <a:off x="5688606" y="1084987"/>
            <a:ext cx="64953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1</a:t>
            </a:r>
            <a:r>
              <a:rPr lang="en-US" dirty="0">
                <a:cs typeface="Arial" panose="020B0604020202020204" pitchFamily="34" charset="0"/>
              </a:rPr>
              <a:t>=</a:t>
            </a:r>
            <a:r>
              <a:rPr lang="en-US" b="1" dirty="0">
                <a:solidFill>
                  <a:srgbClr val="0066CC"/>
                </a:solidFill>
                <a:cs typeface="Arial" panose="020B0604020202020204" pitchFamily="34" charset="0"/>
              </a:rPr>
              <a:t>3</a:t>
            </a:r>
          </a:p>
        </p:txBody>
      </p:sp>
      <p:sp>
        <p:nvSpPr>
          <p:cNvPr id="71" name="TextBox 70"/>
          <p:cNvSpPr txBox="1"/>
          <p:nvPr/>
        </p:nvSpPr>
        <p:spPr>
          <a:xfrm>
            <a:off x="8117319" y="2295316"/>
            <a:ext cx="64953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1</a:t>
            </a:r>
            <a:r>
              <a:rPr lang="en-US" dirty="0">
                <a:cs typeface="Arial" panose="020B0604020202020204" pitchFamily="34" charset="0"/>
              </a:rPr>
              <a:t>=</a:t>
            </a:r>
            <a:r>
              <a:rPr lang="en-US" b="1" dirty="0">
                <a:solidFill>
                  <a:srgbClr val="0066CC"/>
                </a:solidFill>
                <a:cs typeface="Arial" panose="020B0604020202020204" pitchFamily="34" charset="0"/>
              </a:rPr>
              <a:t>9</a:t>
            </a:r>
          </a:p>
        </p:txBody>
      </p:sp>
      <p:sp>
        <p:nvSpPr>
          <p:cNvPr id="72" name="TextBox 71"/>
          <p:cNvSpPr txBox="1"/>
          <p:nvPr/>
        </p:nvSpPr>
        <p:spPr>
          <a:xfrm>
            <a:off x="11085655" y="2408784"/>
            <a:ext cx="76655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1</a:t>
            </a:r>
            <a:r>
              <a:rPr lang="en-US" dirty="0">
                <a:cs typeface="Arial" panose="020B0604020202020204" pitchFamily="34" charset="0"/>
              </a:rPr>
              <a:t>=</a:t>
            </a:r>
            <a:r>
              <a:rPr lang="en-US" b="1" dirty="0">
                <a:solidFill>
                  <a:srgbClr val="0066CC"/>
                </a:solidFill>
                <a:cs typeface="Arial" panose="020B0604020202020204" pitchFamily="34" charset="0"/>
              </a:rPr>
              <a:t>19</a:t>
            </a:r>
          </a:p>
        </p:txBody>
      </p:sp>
      <p:sp>
        <p:nvSpPr>
          <p:cNvPr id="73" name="Slide Number Placeholder 1">
            <a:extLst>
              <a:ext uri="{FF2B5EF4-FFF2-40B4-BE49-F238E27FC236}">
                <a16:creationId xmlns:a16="http://schemas.microsoft.com/office/drawing/2014/main" id="{E6DFE582-F301-42FF-A380-96209A3606B8}"/>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24</a:t>
            </a:fld>
            <a:endParaRPr lang="en-US" dirty="0"/>
          </a:p>
        </p:txBody>
      </p:sp>
    </p:spTree>
    <p:extLst>
      <p:ext uri="{BB962C8B-B14F-4D97-AF65-F5344CB8AC3E}">
        <p14:creationId xmlns:p14="http://schemas.microsoft.com/office/powerpoint/2010/main" val="274865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825396"/>
                                        </p:tgtEl>
                                        <p:attrNameLst>
                                          <p:attrName>fillcolor</p:attrName>
                                        </p:attrNameLst>
                                      </p:cBhvr>
                                      <p:to>
                                        <a:srgbClr val="FFFF00"/>
                                      </p:to>
                                    </p:animClr>
                                    <p:set>
                                      <p:cBhvr>
                                        <p:cTn id="7" dur="500" fill="hold"/>
                                        <p:tgtEl>
                                          <p:spTgt spid="825396"/>
                                        </p:tgtEl>
                                        <p:attrNameLst>
                                          <p:attrName>fill.type</p:attrName>
                                        </p:attrNameLst>
                                      </p:cBhvr>
                                      <p:to>
                                        <p:strVal val="solid"/>
                                      </p:to>
                                    </p:set>
                                    <p:set>
                                      <p:cBhvr>
                                        <p:cTn id="8" dur="500" fill="hold"/>
                                        <p:tgtEl>
                                          <p:spTgt spid="82539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8" grpId="0"/>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a:t>Ford-Fulkerson Algorithm</a:t>
            </a:r>
          </a:p>
        </p:txBody>
      </p:sp>
      <mc:AlternateContent xmlns:mc="http://schemas.openxmlformats.org/markup-compatibility/2006">
        <mc:Choice xmlns:a14="http://schemas.microsoft.com/office/drawing/2010/main"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4" name="Group 3"/>
          <p:cNvGrpSpPr/>
          <p:nvPr/>
        </p:nvGrpSpPr>
        <p:grpSpPr>
          <a:xfrm>
            <a:off x="2663825" y="1346746"/>
            <a:ext cx="6838950" cy="1780807"/>
            <a:chOff x="2663825" y="1178966"/>
            <a:chExt cx="6838950" cy="1780807"/>
          </a:xfrm>
        </p:grpSpPr>
        <p:sp>
          <p:nvSpPr>
            <p:cNvPr id="825349" name="Oval 5"/>
            <p:cNvSpPr>
              <a:spLocks noChangeAspect="1" noChangeArrowheads="1"/>
            </p:cNvSpPr>
            <p:nvPr/>
          </p:nvSpPr>
          <p:spPr bwMode="auto">
            <a:xfrm>
              <a:off x="2663825"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40121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793453"/>
              <a:ext cx="1717675"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793453"/>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305965"/>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43772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437729"/>
              <a:ext cx="0" cy="1222375"/>
            </a:xfrm>
            <a:prstGeom prst="straightConnector1">
              <a:avLst/>
            </a:prstGeom>
            <a:noFill/>
            <a:ln w="38100">
              <a:solidFill>
                <a:srgbClr val="C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40121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305965"/>
              <a:ext cx="1727200" cy="139223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79345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64265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9/</a:t>
              </a:r>
              <a:r>
                <a:rPr lang="en-US" altLang="en-US" dirty="0"/>
                <a:t>10</a:t>
              </a:r>
            </a:p>
          </p:txBody>
        </p:sp>
        <p:sp>
          <p:nvSpPr>
            <p:cNvPr id="825365" name="Text Box 21"/>
            <p:cNvSpPr txBox="1">
              <a:spLocks noChangeArrowheads="1"/>
            </p:cNvSpPr>
            <p:nvPr/>
          </p:nvSpPr>
          <p:spPr bwMode="auto">
            <a:xfrm>
              <a:off x="3505198" y="192509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10/</a:t>
              </a:r>
              <a:r>
                <a:rPr lang="en-US" altLang="en-US" dirty="0"/>
                <a:t>10</a:t>
              </a:r>
            </a:p>
          </p:txBody>
        </p:sp>
        <p:sp>
          <p:nvSpPr>
            <p:cNvPr id="825366" name="Text Box 22"/>
            <p:cNvSpPr txBox="1">
              <a:spLocks noChangeArrowheads="1"/>
            </p:cNvSpPr>
            <p:nvPr/>
          </p:nvSpPr>
          <p:spPr bwMode="auto">
            <a:xfrm>
              <a:off x="5845752" y="268277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9/</a:t>
              </a:r>
              <a:r>
                <a:rPr lang="en-US" altLang="en-US" dirty="0"/>
                <a:t>9</a:t>
              </a:r>
            </a:p>
          </p:txBody>
        </p:sp>
        <p:sp>
          <p:nvSpPr>
            <p:cNvPr id="825367" name="Text Box 23"/>
            <p:cNvSpPr txBox="1">
              <a:spLocks noChangeArrowheads="1"/>
            </p:cNvSpPr>
            <p:nvPr/>
          </p:nvSpPr>
          <p:spPr bwMode="auto">
            <a:xfrm>
              <a:off x="5843587" y="188699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7/</a:t>
              </a:r>
              <a:r>
                <a:rPr lang="en-US" altLang="en-US" dirty="0"/>
                <a:t>8</a:t>
              </a:r>
            </a:p>
          </p:txBody>
        </p:sp>
        <p:sp>
          <p:nvSpPr>
            <p:cNvPr id="825368" name="Text Box 24"/>
            <p:cNvSpPr txBox="1">
              <a:spLocks noChangeArrowheads="1"/>
            </p:cNvSpPr>
            <p:nvPr/>
          </p:nvSpPr>
          <p:spPr bwMode="auto">
            <a:xfrm>
              <a:off x="5800723" y="119642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b="1" dirty="0">
                  <a:solidFill>
                    <a:srgbClr val="C00000"/>
                  </a:solidFill>
                </a:rPr>
                <a:t>3/</a:t>
              </a:r>
              <a:r>
                <a:rPr lang="en-US" altLang="en-US" dirty="0"/>
                <a:t>4</a:t>
              </a:r>
            </a:p>
          </p:txBody>
        </p:sp>
        <p:sp>
          <p:nvSpPr>
            <p:cNvPr id="825369" name="Text Box 25"/>
            <p:cNvSpPr txBox="1">
              <a:spLocks noChangeArrowheads="1"/>
            </p:cNvSpPr>
            <p:nvPr/>
          </p:nvSpPr>
          <p:spPr bwMode="auto">
            <a:xfrm>
              <a:off x="8170069" y="265495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10/</a:t>
              </a:r>
              <a:r>
                <a:rPr lang="en-US" altLang="en-US" dirty="0"/>
                <a:t>10</a:t>
              </a:r>
            </a:p>
          </p:txBody>
        </p:sp>
        <p:sp>
          <p:nvSpPr>
            <p:cNvPr id="825370" name="Text Box 26"/>
            <p:cNvSpPr txBox="1">
              <a:spLocks noChangeArrowheads="1"/>
            </p:cNvSpPr>
            <p:nvPr/>
          </p:nvSpPr>
          <p:spPr bwMode="auto">
            <a:xfrm>
              <a:off x="8140700" y="190762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9/</a:t>
              </a:r>
              <a:r>
                <a:rPr lang="en-US" altLang="en-US" dirty="0"/>
                <a:t>10</a:t>
              </a:r>
            </a:p>
          </p:txBody>
        </p:sp>
        <p:sp>
          <p:nvSpPr>
            <p:cNvPr id="825371" name="Text Box 27"/>
            <p:cNvSpPr txBox="1">
              <a:spLocks noChangeArrowheads="1"/>
            </p:cNvSpPr>
            <p:nvPr/>
          </p:nvSpPr>
          <p:spPr bwMode="auto">
            <a:xfrm>
              <a:off x="7210425" y="188222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6</a:t>
              </a:r>
            </a:p>
          </p:txBody>
        </p:sp>
        <p:sp>
          <p:nvSpPr>
            <p:cNvPr id="825372" name="Text Box 28"/>
            <p:cNvSpPr txBox="1">
              <a:spLocks noChangeArrowheads="1"/>
            </p:cNvSpPr>
            <p:nvPr/>
          </p:nvSpPr>
          <p:spPr bwMode="auto">
            <a:xfrm>
              <a:off x="4552949" y="195842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a:t> </a:t>
              </a:r>
              <a:r>
                <a:rPr lang="en-US" altLang="en-US"/>
                <a:t>2</a:t>
              </a:r>
            </a:p>
          </p:txBody>
        </p:sp>
      </p:grpSp>
      <p:grpSp>
        <p:nvGrpSpPr>
          <p:cNvPr id="2" name="Group 1"/>
          <p:cNvGrpSpPr/>
          <p:nvPr/>
        </p:nvGrpSpPr>
        <p:grpSpPr>
          <a:xfrm>
            <a:off x="2601913" y="3688857"/>
            <a:ext cx="6838950" cy="2460427"/>
            <a:chOff x="2803526" y="3943351"/>
            <a:chExt cx="6838950" cy="2460427"/>
          </a:xfrm>
        </p:grpSpPr>
        <p:sp>
          <p:nvSpPr>
            <p:cNvPr id="825382" name="Oval 38"/>
            <p:cNvSpPr>
              <a:spLocks noChangeAspect="1" noChangeArrowheads="1"/>
            </p:cNvSpPr>
            <p:nvPr/>
          </p:nvSpPr>
          <p:spPr bwMode="auto">
            <a:xfrm>
              <a:off x="2803526"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787901" y="4275138"/>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78790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3062289" y="5889625"/>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5046664" y="5889625"/>
              <a:ext cx="2389187" cy="0"/>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5046664" y="4402138"/>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913313" y="4533901"/>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442201" y="4275138"/>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44220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567613" y="4533901"/>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39165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656513" y="4498976"/>
              <a:ext cx="1771650"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700963" y="5889625"/>
              <a:ext cx="1682750" cy="0"/>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721101" y="5762626"/>
              <a:ext cx="35401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a:t>
              </a:r>
            </a:p>
          </p:txBody>
        </p:sp>
        <p:sp>
          <p:nvSpPr>
            <p:cNvPr id="825396" name="Text Box 52"/>
            <p:cNvSpPr txBox="1">
              <a:spLocks noChangeArrowheads="1"/>
            </p:cNvSpPr>
            <p:nvPr/>
          </p:nvSpPr>
          <p:spPr bwMode="auto">
            <a:xfrm>
              <a:off x="5995988" y="5704657"/>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9</a:t>
              </a:r>
            </a:p>
          </p:txBody>
        </p:sp>
        <p:sp>
          <p:nvSpPr>
            <p:cNvPr id="825397" name="Text Box 53"/>
            <p:cNvSpPr txBox="1">
              <a:spLocks noChangeArrowheads="1"/>
            </p:cNvSpPr>
            <p:nvPr/>
          </p:nvSpPr>
          <p:spPr bwMode="auto">
            <a:xfrm>
              <a:off x="5940425" y="4292601"/>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1</a:t>
              </a:r>
            </a:p>
          </p:txBody>
        </p:sp>
        <p:sp>
          <p:nvSpPr>
            <p:cNvPr id="825398" name="Text Box 54"/>
            <p:cNvSpPr txBox="1">
              <a:spLocks noChangeArrowheads="1"/>
            </p:cNvSpPr>
            <p:nvPr/>
          </p:nvSpPr>
          <p:spPr bwMode="auto">
            <a:xfrm>
              <a:off x="8280401" y="5003801"/>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1</a:t>
              </a:r>
            </a:p>
          </p:txBody>
        </p:sp>
        <p:sp>
          <p:nvSpPr>
            <p:cNvPr id="825399" name="Text Box 55"/>
            <p:cNvSpPr txBox="1">
              <a:spLocks noChangeArrowheads="1"/>
            </p:cNvSpPr>
            <p:nvPr/>
          </p:nvSpPr>
          <p:spPr bwMode="auto">
            <a:xfrm>
              <a:off x="7350126" y="4978401"/>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692650" y="5054601"/>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2</a:t>
              </a:r>
            </a:p>
          </p:txBody>
        </p:sp>
        <p:sp>
          <p:nvSpPr>
            <p:cNvPr id="825402" name="Text Box 58"/>
            <p:cNvSpPr txBox="1">
              <a:spLocks noChangeArrowheads="1"/>
            </p:cNvSpPr>
            <p:nvPr/>
          </p:nvSpPr>
          <p:spPr bwMode="auto">
            <a:xfrm>
              <a:off x="8328025" y="5788026"/>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cxnSp>
          <p:nvCxnSpPr>
            <p:cNvPr id="825403" name="AutoShape 59"/>
            <p:cNvCxnSpPr>
              <a:cxnSpLocks noChangeShapeType="1"/>
              <a:stCxn id="825390" idx="2"/>
              <a:endCxn id="825383" idx="5"/>
            </p:cNvCxnSpPr>
            <p:nvPr/>
          </p:nvCxnSpPr>
          <p:spPr bwMode="auto">
            <a:xfrm flipH="1" flipV="1">
              <a:off x="5001994" y="4490585"/>
              <a:ext cx="2440207" cy="139904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983288" y="4983164"/>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7</a:t>
              </a:r>
            </a:p>
          </p:txBody>
        </p:sp>
        <p:cxnSp>
          <p:nvCxnSpPr>
            <p:cNvPr id="825405" name="AutoShape 61"/>
            <p:cNvCxnSpPr>
              <a:cxnSpLocks noChangeShapeType="1"/>
              <a:stCxn id="825383" idx="3"/>
              <a:endCxn id="825382" idx="7"/>
            </p:cNvCxnSpPr>
            <p:nvPr/>
          </p:nvCxnSpPr>
          <p:spPr bwMode="auto">
            <a:xfrm flipH="1">
              <a:off x="3017839" y="4498976"/>
              <a:ext cx="1806575"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797301" y="5006976"/>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cxnSp>
          <p:nvCxnSpPr>
            <p:cNvPr id="825408" name="AutoShape 64"/>
            <p:cNvCxnSpPr>
              <a:cxnSpLocks noChangeShapeType="1"/>
              <a:stCxn id="825384" idx="3"/>
              <a:endCxn id="825382" idx="5"/>
            </p:cNvCxnSpPr>
            <p:nvPr/>
          </p:nvCxnSpPr>
          <p:spPr bwMode="auto">
            <a:xfrm rot="5400000">
              <a:off x="3920333" y="5083970"/>
              <a:ext cx="1587" cy="1806575"/>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409" name="AutoShape 65"/>
            <p:cNvCxnSpPr>
              <a:cxnSpLocks noChangeShapeType="1"/>
              <a:stCxn id="825392" idx="0"/>
              <a:endCxn id="825389" idx="6"/>
            </p:cNvCxnSpPr>
            <p:nvPr/>
          </p:nvCxnSpPr>
          <p:spPr bwMode="auto">
            <a:xfrm rot="5400000" flipH="1">
              <a:off x="7931945" y="4171157"/>
              <a:ext cx="1354137" cy="1816100"/>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10" name="Text Box 66"/>
            <p:cNvSpPr txBox="1">
              <a:spLocks noChangeArrowheads="1"/>
            </p:cNvSpPr>
            <p:nvPr/>
          </p:nvSpPr>
          <p:spPr bwMode="auto">
            <a:xfrm>
              <a:off x="3706813" y="6096001"/>
              <a:ext cx="3540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9</a:t>
              </a:r>
            </a:p>
          </p:txBody>
        </p:sp>
        <p:sp>
          <p:nvSpPr>
            <p:cNvPr id="825411" name="Text Box 67"/>
            <p:cNvSpPr txBox="1">
              <a:spLocks noChangeArrowheads="1"/>
            </p:cNvSpPr>
            <p:nvPr/>
          </p:nvSpPr>
          <p:spPr bwMode="auto">
            <a:xfrm>
              <a:off x="8755064" y="4679951"/>
              <a:ext cx="257175"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9</a:t>
              </a:r>
            </a:p>
          </p:txBody>
        </p:sp>
        <p:cxnSp>
          <p:nvCxnSpPr>
            <p:cNvPr id="825412" name="AutoShape 68"/>
            <p:cNvCxnSpPr>
              <a:cxnSpLocks noChangeShapeType="1"/>
              <a:stCxn id="825389" idx="0"/>
              <a:endCxn id="825383" idx="7"/>
            </p:cNvCxnSpPr>
            <p:nvPr/>
          </p:nvCxnSpPr>
          <p:spPr bwMode="auto">
            <a:xfrm rot="16200000" flipH="1" flipV="1">
              <a:off x="6266657" y="3002757"/>
              <a:ext cx="36513" cy="2565400"/>
            </a:xfrm>
            <a:prstGeom prst="curvedConnector3">
              <a:avLst>
                <a:gd name="adj1" fmla="val -604347"/>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13" name="Text Box 69"/>
            <p:cNvSpPr txBox="1">
              <a:spLocks noChangeArrowheads="1"/>
            </p:cNvSpPr>
            <p:nvPr/>
          </p:nvSpPr>
          <p:spPr bwMode="auto">
            <a:xfrm>
              <a:off x="5938838" y="3943351"/>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3</a:t>
              </a:r>
            </a:p>
          </p:txBody>
        </p:sp>
        <p:sp>
          <p:nvSpPr>
            <p:cNvPr id="825414" name="Freeform 70"/>
            <p:cNvSpPr>
              <a:spLocks/>
            </p:cNvSpPr>
            <p:nvPr/>
          </p:nvSpPr>
          <p:spPr bwMode="auto">
            <a:xfrm>
              <a:off x="5026025" y="4440238"/>
              <a:ext cx="2444750" cy="1338262"/>
            </a:xfrm>
            <a:custGeom>
              <a:avLst/>
              <a:gdLst>
                <a:gd name="T0" fmla="*/ 0 w 1540"/>
                <a:gd name="T1" fmla="*/ 0 h 843"/>
                <a:gd name="T2" fmla="*/ 883 w 1540"/>
                <a:gd name="T3" fmla="*/ 292 h 843"/>
                <a:gd name="T4" fmla="*/ 1540 w 1540"/>
                <a:gd name="T5" fmla="*/ 843 h 843"/>
              </a:gdLst>
              <a:ahLst/>
              <a:cxnLst>
                <a:cxn ang="0">
                  <a:pos x="T0" y="T1"/>
                </a:cxn>
                <a:cxn ang="0">
                  <a:pos x="T2" y="T3"/>
                </a:cxn>
                <a:cxn ang="0">
                  <a:pos x="T4" y="T5"/>
                </a:cxn>
              </a:cxnLst>
              <a:rect l="0" t="0" r="r" b="b"/>
              <a:pathLst>
                <a:path w="1540" h="843">
                  <a:moveTo>
                    <a:pt x="0" y="0"/>
                  </a:moveTo>
                  <a:cubicBezTo>
                    <a:pt x="147" y="49"/>
                    <a:pt x="626" y="151"/>
                    <a:pt x="883" y="292"/>
                  </a:cubicBezTo>
                  <a:cubicBezTo>
                    <a:pt x="1140" y="433"/>
                    <a:pt x="1403" y="728"/>
                    <a:pt x="1540" y="843"/>
                  </a:cubicBezTo>
                </a:path>
              </a:pathLst>
            </a:custGeom>
            <a:noFill/>
            <a:ln w="19050" cap="flat" cmpd="sng">
              <a:solidFill>
                <a:schemeClr val="tx1"/>
              </a:solidFill>
              <a:prstDash val="solid"/>
              <a:round/>
              <a:headEnd/>
              <a:tailEnd type="triangle" w="med" len="med"/>
            </a:ln>
            <a:effectLst/>
            <a:extLst>
              <a:ext uri="{909E8E84-426E-40DD-AFC4-6F175D3DCCD1}">
                <a14:hiddenFill xmlns:a14="http://schemas.microsoft.com/office/drawing/2010/main">
                  <a:solidFill>
                    <a:srgbClr val="FF9966"/>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825415" name="Text Box 71"/>
            <p:cNvSpPr txBox="1">
              <a:spLocks noChangeArrowheads="1"/>
            </p:cNvSpPr>
            <p:nvPr/>
          </p:nvSpPr>
          <p:spPr bwMode="auto">
            <a:xfrm>
              <a:off x="6418263" y="4826001"/>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1</a:t>
              </a:r>
            </a:p>
          </p:txBody>
        </p:sp>
      </p:gr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0066CC"/>
                </a:solidFill>
              </a:rPr>
              <a:t>19</a:t>
            </a:r>
          </a:p>
        </p:txBody>
      </p:sp>
      <p:sp>
        <p:nvSpPr>
          <p:cNvPr id="65" name="Slide Number Placeholder 1">
            <a:extLst>
              <a:ext uri="{FF2B5EF4-FFF2-40B4-BE49-F238E27FC236}">
                <a16:creationId xmlns:a16="http://schemas.microsoft.com/office/drawing/2014/main" id="{9F902245-482A-46AA-BB2B-6EEEB0A42E45}"/>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25</a:t>
            </a:fld>
            <a:endParaRPr lang="en-US" dirty="0"/>
          </a:p>
        </p:txBody>
      </p:sp>
    </p:spTree>
    <p:extLst>
      <p:ext uri="{BB962C8B-B14F-4D97-AF65-F5344CB8AC3E}">
        <p14:creationId xmlns:p14="http://schemas.microsoft.com/office/powerpoint/2010/main" val="2085663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E252-6BBA-3F64-84C4-8E74974CAA4C}"/>
              </a:ext>
            </a:extLst>
          </p:cNvPr>
          <p:cNvSpPr>
            <a:spLocks noGrp="1"/>
          </p:cNvSpPr>
          <p:nvPr>
            <p:ph type="title"/>
          </p:nvPr>
        </p:nvSpPr>
        <p:spPr/>
        <p:txBody>
          <a:bodyPr/>
          <a:lstStyle/>
          <a:p>
            <a:r>
              <a:rPr lang="en-US" dirty="0"/>
              <a:t>Ford-Fulkerson Correctness</a:t>
            </a:r>
          </a:p>
        </p:txBody>
      </p:sp>
      <p:sp>
        <p:nvSpPr>
          <p:cNvPr id="3" name="Content Placeholder 2">
            <a:extLst>
              <a:ext uri="{FF2B5EF4-FFF2-40B4-BE49-F238E27FC236}">
                <a16:creationId xmlns:a16="http://schemas.microsoft.com/office/drawing/2014/main" id="{26548D32-1C2F-D5E5-05DC-AF49C3EC381A}"/>
              </a:ext>
            </a:extLst>
          </p:cNvPr>
          <p:cNvSpPr>
            <a:spLocks noGrp="1"/>
          </p:cNvSpPr>
          <p:nvPr>
            <p:ph idx="1"/>
          </p:nvPr>
        </p:nvSpPr>
        <p:spPr/>
        <p:txBody>
          <a:bodyPr>
            <a:normAutofit lnSpcReduction="10000"/>
          </a:bodyPr>
          <a:lstStyle/>
          <a:p>
            <a:pPr marL="0" indent="0">
              <a:buNone/>
            </a:pPr>
            <a:r>
              <a:rPr lang="en-US" dirty="0"/>
              <a:t>To show that Fork-Fulkerson correctly finds the maximum flow:</a:t>
            </a:r>
          </a:p>
          <a:p>
            <a:pPr marL="457200" lvl="1" indent="0">
              <a:buNone/>
            </a:pPr>
            <a:r>
              <a:rPr lang="en-US" dirty="0"/>
              <a:t>Suffices to show that when there are no augmenting paths, flow is maximum.</a:t>
            </a:r>
          </a:p>
          <a:p>
            <a:pPr marL="457200" lvl="1" indent="0">
              <a:buNone/>
            </a:pPr>
            <a:r>
              <a:rPr lang="en-US" dirty="0"/>
              <a:t>To show this, we will show the following:</a:t>
            </a:r>
          </a:p>
          <a:p>
            <a:pPr marL="914400" lvl="1" indent="-457200">
              <a:buFont typeface="+mj-lt"/>
              <a:buAutoNum type="arabicPeriod"/>
            </a:pPr>
            <a:r>
              <a:rPr lang="en-US" dirty="0"/>
              <a:t>We can use the residual graph to find a cut whose cost matches the flow</a:t>
            </a:r>
          </a:p>
          <a:p>
            <a:pPr marL="914400" lvl="1" indent="-457200">
              <a:buFont typeface="+mj-lt"/>
              <a:buAutoNum type="arabicPeriod"/>
            </a:pPr>
            <a:r>
              <a:rPr lang="en-US" dirty="0"/>
              <a:t>The “minimum-cost cut” must be greater than or equal to the maximum flow</a:t>
            </a:r>
          </a:p>
          <a:p>
            <a:pPr marL="457200" lvl="1" indent="0">
              <a:buNone/>
            </a:pPr>
            <a:r>
              <a:rPr lang="en-US" dirty="0"/>
              <a:t>Or without using the vocab we haven’t defined yet (but are about to):</a:t>
            </a:r>
          </a:p>
          <a:p>
            <a:pPr marL="914400" lvl="1" indent="-457200">
              <a:buFont typeface="+mj-lt"/>
              <a:buAutoNum type="arabicPeriod"/>
            </a:pPr>
            <a:r>
              <a:rPr lang="en-US" dirty="0"/>
              <a:t>When Ford Fulkerson terminates, the amount of flow going through the network will be found to exactly match some other metric of that graph</a:t>
            </a:r>
          </a:p>
          <a:p>
            <a:pPr marL="914400" lvl="1" indent="-457200">
              <a:buFont typeface="+mj-lt"/>
              <a:buAutoNum type="arabicPeriod"/>
            </a:pPr>
            <a:r>
              <a:rPr lang="en-US" dirty="0"/>
              <a:t>That metric of the graph is guaranteed to be at least the maximum flow, so the fact that we got them to match must mean we both maximized flow and minimized this other metric.</a:t>
            </a:r>
          </a:p>
          <a:p>
            <a:endParaRPr lang="en-US" dirty="0"/>
          </a:p>
        </p:txBody>
      </p:sp>
    </p:spTree>
    <p:extLst>
      <p:ext uri="{BB962C8B-B14F-4D97-AF65-F5344CB8AC3E}">
        <p14:creationId xmlns:p14="http://schemas.microsoft.com/office/powerpoint/2010/main" val="929669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D43BE703-B5DF-44E9-8275-AF91A1E606E5}"/>
              </a:ext>
            </a:extLst>
          </p:cNvPr>
          <p:cNvSpPr/>
          <p:nvPr/>
        </p:nvSpPr>
        <p:spPr bwMode="auto">
          <a:xfrm>
            <a:off x="3249016" y="4200947"/>
            <a:ext cx="2206125" cy="1849419"/>
          </a:xfrm>
          <a:custGeom>
            <a:avLst/>
            <a:gdLst>
              <a:gd name="connsiteX0" fmla="*/ 1286056 w 2894734"/>
              <a:gd name="connsiteY0" fmla="*/ 371443 h 2264302"/>
              <a:gd name="connsiteX1" fmla="*/ 10149 w 2894734"/>
              <a:gd name="connsiteY1" fmla="*/ 1275211 h 2264302"/>
              <a:gd name="connsiteX2" fmla="*/ 743796 w 2894734"/>
              <a:gd name="connsiteY2" fmla="*/ 1796206 h 2264302"/>
              <a:gd name="connsiteX3" fmla="*/ 1743256 w 2894734"/>
              <a:gd name="connsiteY3" fmla="*/ 2264039 h 2264302"/>
              <a:gd name="connsiteX4" fmla="*/ 2817144 w 2894734"/>
              <a:gd name="connsiteY4" fmla="*/ 1732411 h 2264302"/>
              <a:gd name="connsiteX5" fmla="*/ 2732084 w 2894734"/>
              <a:gd name="connsiteY5" fmla="*/ 1009397 h 2264302"/>
              <a:gd name="connsiteX6" fmla="*/ 2104763 w 2894734"/>
              <a:gd name="connsiteY6" fmla="*/ 20569 h 2264302"/>
              <a:gd name="connsiteX7" fmla="*/ 1232893 w 2894734"/>
              <a:gd name="connsiteY7" fmla="*/ 435239 h 226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4734" h="2264302">
                <a:moveTo>
                  <a:pt x="1286056" y="371443"/>
                </a:moveTo>
                <a:cubicBezTo>
                  <a:pt x="693291" y="704597"/>
                  <a:pt x="100526" y="1037751"/>
                  <a:pt x="10149" y="1275211"/>
                </a:cubicBezTo>
                <a:cubicBezTo>
                  <a:pt x="-80228" y="1512671"/>
                  <a:pt x="454945" y="1631401"/>
                  <a:pt x="743796" y="1796206"/>
                </a:cubicBezTo>
                <a:cubicBezTo>
                  <a:pt x="1032647" y="1961011"/>
                  <a:pt x="1397698" y="2274671"/>
                  <a:pt x="1743256" y="2264039"/>
                </a:cubicBezTo>
                <a:cubicBezTo>
                  <a:pt x="2088814" y="2253407"/>
                  <a:pt x="2652339" y="1941518"/>
                  <a:pt x="2817144" y="1732411"/>
                </a:cubicBezTo>
                <a:cubicBezTo>
                  <a:pt x="2981949" y="1523304"/>
                  <a:pt x="2850814" y="1294704"/>
                  <a:pt x="2732084" y="1009397"/>
                </a:cubicBezTo>
                <a:cubicBezTo>
                  <a:pt x="2613354" y="724090"/>
                  <a:pt x="2354628" y="116262"/>
                  <a:pt x="2104763" y="20569"/>
                </a:cubicBezTo>
                <a:cubicBezTo>
                  <a:pt x="1854898" y="-75124"/>
                  <a:pt x="1543895" y="180057"/>
                  <a:pt x="1232893" y="435239"/>
                </a:cubicBezTo>
              </a:path>
            </a:pathLst>
          </a:custGeom>
          <a:solidFill>
            <a:schemeClr val="accent1">
              <a:lumMod val="20000"/>
              <a:lumOff val="80000"/>
            </a:schemeClr>
          </a:solidFill>
          <a:ln w="38100" cap="flat" cmpd="sng">
            <a:noFill/>
            <a:prstDash val="solid"/>
            <a:round/>
            <a:headEnd type="triangle" w="med" len="med"/>
            <a:tailEnd type="none" w="med" len="med"/>
          </a:ln>
          <a:effectLst/>
        </p:spPr>
        <p:txBody>
          <a:bodyPr rtlCol="0" anchor="ctr"/>
          <a:lstStyle/>
          <a:p>
            <a:pPr algn="ctr"/>
            <a:endParaRPr lang="en-US"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27A14874-B9D8-491D-99F1-37DB25725666}"/>
                  </a:ext>
                </a:extLst>
              </p:cNvPr>
              <p:cNvSpPr txBox="1"/>
              <p:nvPr/>
            </p:nvSpPr>
            <p:spPr>
              <a:xfrm>
                <a:off x="4158787" y="5487393"/>
                <a:ext cx="4571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CC"/>
                          </a:solidFill>
                          <a:latin typeface="Cambria Math" panose="02040503050406030204" pitchFamily="18" charset="0"/>
                        </a:rPr>
                        <m:t>𝑨</m:t>
                      </m:r>
                    </m:oMath>
                  </m:oMathPara>
                </a14:m>
                <a:endParaRPr lang="en-US" sz="2400" b="1" dirty="0">
                  <a:solidFill>
                    <a:srgbClr val="0066CC"/>
                  </a:solidFill>
                </a:endParaRPr>
              </a:p>
            </p:txBody>
          </p:sp>
        </mc:Choice>
        <mc:Fallback>
          <p:sp>
            <p:nvSpPr>
              <p:cNvPr id="4" name="TextBox 3">
                <a:extLst>
                  <a:ext uri="{FF2B5EF4-FFF2-40B4-BE49-F238E27FC236}">
                    <a16:creationId xmlns:a16="http://schemas.microsoft.com/office/drawing/2014/main" id="{27A14874-B9D8-491D-99F1-37DB25725666}"/>
                  </a:ext>
                </a:extLst>
              </p:cNvPr>
              <p:cNvSpPr txBox="1">
                <a:spLocks noRot="1" noChangeAspect="1" noMove="1" noResize="1" noEditPoints="1" noAdjustHandles="1" noChangeArrowheads="1" noChangeShapeType="1" noTextEdit="1"/>
              </p:cNvSpPr>
              <p:nvPr/>
            </p:nvSpPr>
            <p:spPr>
              <a:xfrm>
                <a:off x="4158787" y="5487393"/>
                <a:ext cx="457176" cy="461665"/>
              </a:xfrm>
              <a:prstGeom prst="rect">
                <a:avLst/>
              </a:prstGeom>
              <a:blipFill>
                <a:blip r:embed="rId3"/>
                <a:stretch>
                  <a:fillRect/>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27</a:t>
            </a:fld>
            <a:endParaRPr lang="en-US" altLang="en-US" sz="1400"/>
          </a:p>
        </p:txBody>
      </p:sp>
      <mc:AlternateContent xmlns:mc="http://schemas.openxmlformats.org/markup-compatibility/2006">
        <mc:Choice xmlns:a14="http://schemas.microsoft.com/office/drawing/2010/main"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30936" y="1563373"/>
                <a:ext cx="10811510" cy="5200045"/>
              </a:xfrm>
            </p:spPr>
            <p:txBody>
              <a:bodyPr>
                <a:normAutofit/>
              </a:bodyPr>
              <a:lstStyle/>
              <a:p>
                <a:pPr marL="0" indent="0">
                  <a:lnSpc>
                    <a:spcPct val="85000"/>
                  </a:lnSpc>
                  <a:buNone/>
                </a:pPr>
                <a:r>
                  <a:rPr lang="en-US" altLang="en-US" sz="2400" b="1" dirty="0">
                    <a:solidFill>
                      <a:srgbClr val="695082"/>
                    </a:solidFill>
                  </a:rPr>
                  <a:t>Defn:  </a:t>
                </a:r>
                <a:r>
                  <a:rPr lang="en-US" altLang="en-US" sz="2400" dirty="0"/>
                  <a:t>An </a:t>
                </a:r>
                <a14:m>
                  <m:oMath xmlns:m="http://schemas.openxmlformats.org/officeDocument/2006/math">
                    <m:r>
                      <a:rPr lang="en-US" altLang="en-US" sz="2400" b="1" i="1" dirty="0" smtClean="0">
                        <a:solidFill>
                          <a:srgbClr val="C00000"/>
                        </a:solidFill>
                        <a:latin typeface="Cambria Math" panose="02040503050406030204" pitchFamily="18" charset="0"/>
                      </a:rPr>
                      <m:t>𝒔</m:t>
                    </m:r>
                  </m:oMath>
                </a14:m>
                <a:r>
                  <a:rPr lang="en-US" altLang="en-US" sz="2400" dirty="0">
                    <a:solidFill>
                      <a:srgbClr val="C00000"/>
                    </a:solidFill>
                  </a:rPr>
                  <a:t>-</a:t>
                </a:r>
                <a14:m>
                  <m:oMath xmlns:m="http://schemas.openxmlformats.org/officeDocument/2006/math">
                    <m:r>
                      <a:rPr lang="en-US" altLang="en-US" sz="2400" b="1" i="1" dirty="0" smtClean="0">
                        <a:solidFill>
                          <a:srgbClr val="C00000"/>
                        </a:solidFill>
                        <a:latin typeface="Cambria Math" panose="02040503050406030204" pitchFamily="18" charset="0"/>
                      </a:rPr>
                      <m:t>𝒕</m:t>
                    </m:r>
                  </m:oMath>
                </a14:m>
                <a:r>
                  <a:rPr lang="en-US" altLang="en-US" sz="2400" dirty="0">
                    <a:solidFill>
                      <a:srgbClr val="C00000"/>
                    </a:solidFill>
                  </a:rPr>
                  <a:t> cut</a:t>
                </a:r>
                <a:r>
                  <a:rPr lang="en-US" altLang="en-US" sz="2400" dirty="0"/>
                  <a:t> is a partition </a:t>
                </a:r>
                <a14:m>
                  <m:oMath xmlns:m="http://schemas.openxmlformats.org/officeDocument/2006/math">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r>
                      <a:rPr lang="en-US" altLang="en-US" sz="2400" b="1" i="1" dirty="0" smtClean="0">
                        <a:solidFill>
                          <a:srgbClr val="0066CC"/>
                        </a:solidFill>
                        <a:latin typeface="Cambria Math" panose="02040503050406030204" pitchFamily="18" charset="0"/>
                      </a:rPr>
                      <m:t>)</m:t>
                    </m:r>
                  </m:oMath>
                </a14:m>
                <a:r>
                  <a:rPr lang="en-US" altLang="en-US" sz="2400" dirty="0"/>
                  <a:t> of </a:t>
                </a:r>
                <a14:m>
                  <m:oMath xmlns:m="http://schemas.openxmlformats.org/officeDocument/2006/math">
                    <m:r>
                      <a:rPr lang="en-US" altLang="en-US" sz="2400" b="1" i="1" dirty="0" smtClean="0">
                        <a:solidFill>
                          <a:srgbClr val="0066CC"/>
                        </a:solidFill>
                        <a:latin typeface="Cambria Math" panose="02040503050406030204" pitchFamily="18" charset="0"/>
                      </a:rPr>
                      <m:t>𝑽</m:t>
                    </m:r>
                  </m:oMath>
                </a14:m>
                <a:r>
                  <a:rPr lang="en-US" altLang="en-US" sz="2400" dirty="0"/>
                  <a:t> with </a:t>
                </a:r>
                <a14:m>
                  <m:oMath xmlns:m="http://schemas.openxmlformats.org/officeDocument/2006/math">
                    <m:r>
                      <a:rPr lang="en-US" altLang="en-US" sz="2400" b="1" i="1" dirty="0" smtClean="0">
                        <a:solidFill>
                          <a:srgbClr val="0066CC"/>
                        </a:solidFill>
                        <a:latin typeface="Cambria Math" panose="02040503050406030204" pitchFamily="18" charset="0"/>
                      </a:rPr>
                      <m:t>𝒔</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oMath>
                </a14:m>
                <a:r>
                  <a:rPr lang="en-US" altLang="en-US" sz="2400" dirty="0"/>
                  <a:t> and </a:t>
                </a:r>
                <a14:m>
                  <m:oMath xmlns:m="http://schemas.openxmlformats.org/officeDocument/2006/math">
                    <m:r>
                      <a:rPr lang="en-US" altLang="en-US" sz="2400" b="1" i="1" dirty="0" smtClean="0">
                        <a:solidFill>
                          <a:srgbClr val="0066CC"/>
                        </a:solidFill>
                        <a:latin typeface="Cambria Math" panose="02040503050406030204" pitchFamily="18" charset="0"/>
                      </a:rPr>
                      <m:t>𝒕</m:t>
                    </m:r>
                    <m:r>
                      <a:rPr lang="en-US" altLang="en-US" sz="2400" b="1" i="1" dirty="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oMath>
                </a14:m>
                <a:r>
                  <a:rPr lang="en-US" altLang="en-US" sz="2400" dirty="0"/>
                  <a:t>.</a:t>
                </a:r>
              </a:p>
              <a:p>
                <a:pPr marL="457200" lvl="1" indent="0">
                  <a:lnSpc>
                    <a:spcPct val="85000"/>
                  </a:lnSpc>
                  <a:buNone/>
                </a:pPr>
                <a:r>
                  <a:rPr lang="en-US" altLang="en-US" sz="2400" dirty="0"/>
                  <a:t>    The </a:t>
                </a:r>
                <a:r>
                  <a:rPr lang="en-US" altLang="en-US" sz="2400" dirty="0">
                    <a:solidFill>
                      <a:srgbClr val="C00000"/>
                    </a:solidFill>
                  </a:rPr>
                  <a:t>capacity</a:t>
                </a:r>
                <a:r>
                  <a:rPr lang="en-US" altLang="en-US" sz="2400" dirty="0"/>
                  <a:t> of cut </a:t>
                </a:r>
                <a14:m>
                  <m:oMath xmlns:m="http://schemas.openxmlformats.org/officeDocument/2006/math">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r>
                      <a:rPr lang="en-US" altLang="en-US" sz="2400" b="1" i="1" dirty="0" smtClean="0">
                        <a:solidFill>
                          <a:srgbClr val="0066CC"/>
                        </a:solidFill>
                        <a:latin typeface="Cambria Math" panose="02040503050406030204" pitchFamily="18" charset="0"/>
                      </a:rPr>
                      <m:t>)</m:t>
                    </m:r>
                  </m:oMath>
                </a14:m>
                <a:r>
                  <a:rPr lang="en-US" altLang="en-US" sz="2400" dirty="0"/>
                  <a:t> is </a:t>
                </a:r>
              </a:p>
              <a:p>
                <a:pPr marL="457200" lvl="1" indent="0">
                  <a:lnSpc>
                    <a:spcPct val="85000"/>
                  </a:lnSpc>
                  <a:buNone/>
                </a:pPr>
                <a14:m>
                  <m:oMathPara xmlns:m="http://schemas.openxmlformats.org/officeDocument/2006/math">
                    <m:oMathParaPr>
                      <m:jc m:val="centerGroup"/>
                    </m:oMathParaPr>
                    <m:oMath xmlns:m="http://schemas.openxmlformats.org/officeDocument/2006/math">
                      <m:r>
                        <a:rPr lang="en-US" altLang="en-US" sz="2400" b="1" i="1" smtClean="0">
                          <a:solidFill>
                            <a:srgbClr val="0066CC"/>
                          </a:solidFill>
                          <a:latin typeface="Cambria Math" panose="02040503050406030204" pitchFamily="18" charset="0"/>
                        </a:rPr>
                        <m:t>𝒄</m:t>
                      </m:r>
                      <m:d>
                        <m:dPr>
                          <m:ctrlPr>
                            <a:rPr lang="en-US" altLang="en-US" sz="2400" b="1" i="1" smtClean="0">
                              <a:solidFill>
                                <a:srgbClr val="0066CC"/>
                              </a:solidFill>
                              <a:latin typeface="Cambria Math" panose="02040503050406030204" pitchFamily="18" charset="0"/>
                            </a:rPr>
                          </m:ctrlPr>
                        </m:dPr>
                        <m:e>
                          <m:r>
                            <a:rPr lang="en-US" altLang="en-US" sz="2400" b="1" i="1" smtClean="0">
                              <a:solidFill>
                                <a:srgbClr val="0066CC"/>
                              </a:solidFill>
                              <a:latin typeface="Cambria Math" panose="02040503050406030204" pitchFamily="18" charset="0"/>
                            </a:rPr>
                            <m:t>𝑨</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𝑩</m:t>
                          </m:r>
                        </m:e>
                      </m:d>
                      <m:r>
                        <a:rPr lang="en-US" altLang="en-US" sz="2400" b="1" i="1" smtClean="0">
                          <a:solidFill>
                            <a:srgbClr val="0066CC"/>
                          </a:solidFill>
                          <a:latin typeface="Cambria Math" panose="02040503050406030204" pitchFamily="18" charset="0"/>
                        </a:rPr>
                        <m:t>=</m:t>
                      </m:r>
                      <m:nary>
                        <m:naryPr>
                          <m:chr m:val="∑"/>
                          <m:supHide m:val="on"/>
                          <m:ctrlPr>
                            <a:rPr lang="en-US" altLang="en-US" sz="2400" b="1" i="1" smtClean="0">
                              <a:solidFill>
                                <a:srgbClr val="0066CC"/>
                              </a:solidFill>
                              <a:latin typeface="Cambria Math" panose="02040503050406030204" pitchFamily="18" charset="0"/>
                            </a:rPr>
                          </m:ctrlPr>
                        </m:naryPr>
                        <m:sub>
                          <m:r>
                            <a:rPr lang="en-US" altLang="en-US" sz="2400" b="1" i="1" smtClean="0">
                              <a:solidFill>
                                <a:srgbClr val="0066CC"/>
                              </a:solidFill>
                              <a:latin typeface="Cambria Math" panose="02040503050406030204" pitchFamily="18" charset="0"/>
                            </a:rPr>
                            <m:t>𝒆</m:t>
                          </m:r>
                          <m:r>
                            <a:rPr lang="en-US" altLang="en-US" sz="2400" b="1" i="1" smtClean="0">
                              <a:solidFill>
                                <a:srgbClr val="0066CC"/>
                              </a:solidFill>
                              <a:latin typeface="Cambria Math" panose="02040503050406030204" pitchFamily="18" charset="0"/>
                            </a:rPr>
                            <m:t> </m:t>
                          </m:r>
                          <m:r>
                            <m:rPr>
                              <m:sty m:val="p"/>
                            </m:rPr>
                            <a:rPr lang="en-US" altLang="en-US" sz="2400" b="0" i="0" smtClean="0">
                              <a:solidFill>
                                <a:schemeClr val="tx1"/>
                              </a:solidFill>
                              <a:latin typeface="Cambria Math" panose="02040503050406030204" pitchFamily="18" charset="0"/>
                            </a:rPr>
                            <m:t>out</m:t>
                          </m:r>
                          <m:r>
                            <a:rPr lang="en-US" altLang="en-US" sz="2400" b="0" i="0" smtClean="0">
                              <a:solidFill>
                                <a:schemeClr val="tx1"/>
                              </a:solidFill>
                              <a:latin typeface="Cambria Math" panose="02040503050406030204" pitchFamily="18" charset="0"/>
                            </a:rPr>
                            <m:t> </m:t>
                          </m:r>
                          <m:r>
                            <m:rPr>
                              <m:sty m:val="p"/>
                            </m:rPr>
                            <a:rPr lang="en-US" altLang="en-US" sz="2400" b="0" i="0" smtClean="0">
                              <a:solidFill>
                                <a:schemeClr val="tx1"/>
                              </a:solidFill>
                              <a:latin typeface="Cambria Math" panose="02040503050406030204" pitchFamily="18" charset="0"/>
                            </a:rPr>
                            <m:t>of</m:t>
                          </m:r>
                          <m:r>
                            <a:rPr lang="en-US" altLang="en-US" sz="2400" b="0" i="0" smtClean="0">
                              <a:solidFill>
                                <a:schemeClr val="tx1"/>
                              </a:solidFill>
                              <a:latin typeface="Cambria Math" panose="02040503050406030204" pitchFamily="18" charset="0"/>
                            </a:rPr>
                            <m:t> </m:t>
                          </m:r>
                          <m:r>
                            <a:rPr lang="en-US" altLang="en-US" sz="2400" b="1" i="1" smtClean="0">
                              <a:solidFill>
                                <a:srgbClr val="0066CC"/>
                              </a:solidFill>
                              <a:latin typeface="Cambria Math" panose="02040503050406030204" pitchFamily="18" charset="0"/>
                            </a:rPr>
                            <m:t>𝑨</m:t>
                          </m:r>
                        </m:sub>
                        <m:sup/>
                        <m:e>
                          <m:r>
                            <a:rPr lang="en-US" altLang="en-US" sz="2400" b="1" i="1" smtClean="0">
                              <a:solidFill>
                                <a:srgbClr val="0066CC"/>
                              </a:solidFill>
                              <a:latin typeface="Cambria Math" panose="02040503050406030204" pitchFamily="18" charset="0"/>
                            </a:rPr>
                            <m:t>𝒄</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𝒆</m:t>
                          </m:r>
                          <m:r>
                            <a:rPr lang="en-US" altLang="en-US" sz="2400" b="1" i="1" smtClean="0">
                              <a:solidFill>
                                <a:srgbClr val="0066CC"/>
                              </a:solidFill>
                              <a:latin typeface="Cambria Math" panose="02040503050406030204" pitchFamily="18" charset="0"/>
                            </a:rPr>
                            <m:t>)</m:t>
                          </m:r>
                        </m:e>
                      </m:nary>
                    </m:oMath>
                  </m:oMathPara>
                </a14:m>
                <a:endParaRPr lang="en-US" altLang="en-US" sz="2400" b="1" dirty="0"/>
              </a:p>
            </p:txBody>
          </p:sp>
        </mc:Choice>
        <mc:Fallback>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30936" y="1563373"/>
                <a:ext cx="10811510" cy="5200045"/>
              </a:xfrm>
              <a:blipFill>
                <a:blip r:embed="rId4"/>
                <a:stretch>
                  <a:fillRect l="-902" t="-1993"/>
                </a:stretch>
              </a:blipFill>
            </p:spPr>
            <p:txBody>
              <a:bodyPr/>
              <a:lstStyle/>
              <a:p>
                <a:r>
                  <a:rPr lang="en-US">
                    <a:noFill/>
                  </a:rPr>
                  <a:t> </a:t>
                </a:r>
              </a:p>
            </p:txBody>
          </p:sp>
        </mc:Fallback>
      </mc:AlternateContent>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Cuts</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3639351" y="3501979"/>
            <a:ext cx="7923999" cy="3137327"/>
            <a:chOff x="3639351" y="2923138"/>
            <a:chExt cx="7923999"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420920" y="5112122"/>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50" y="4352895"/>
              <a:ext cx="33597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600" b="1" dirty="0">
                  <a:solidFill>
                    <a:srgbClr val="0066CC"/>
                  </a:solidFill>
                  <a:latin typeface="Arial" panose="020B0604020202020204" pitchFamily="34" charset="0"/>
                  <a:cs typeface="Arial" panose="020B0604020202020204" pitchFamily="34" charset="0"/>
                </a:rPr>
                <a:t> </a:t>
              </a:r>
              <a:r>
                <a:rPr lang="en-US" altLang="en-US" sz="2000" b="1" dirty="0">
                  <a:solidFill>
                    <a:srgbClr val="0066CC"/>
                  </a:solidFill>
                  <a:latin typeface="Arial" panose="020B0604020202020204" pitchFamily="34" charset="0"/>
                  <a:cs typeface="Arial" panose="020B0604020202020204" pitchFamily="34" charset="0"/>
                </a:rPr>
                <a:t>5</a:t>
              </a:r>
              <a:endParaRPr lang="en-US" altLang="en-US" sz="1600" b="1" dirty="0">
                <a:solidFill>
                  <a:srgbClr val="0066CC"/>
                </a:solidFill>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425727" y="5717866"/>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80984" y="4973703"/>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473942" y="3553345"/>
              <a:ext cx="40527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78052" y="508710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710749" name="Text Box 93">
              <a:extLst>
                <a:ext uri="{FF2B5EF4-FFF2-40B4-BE49-F238E27FC236}">
                  <a16:creationId xmlns:a16="http://schemas.microsoft.com/office/drawing/2014/main" id="{596B0AD8-0EEB-4465-B4A8-B2818D9B3645}"/>
                </a:ext>
              </a:extLst>
            </p:cNvPr>
            <p:cNvSpPr txBox="1">
              <a:spLocks noChangeArrowheads="1"/>
            </p:cNvSpPr>
            <p:nvPr/>
          </p:nvSpPr>
          <p:spPr bwMode="auto">
            <a:xfrm>
              <a:off x="3639351" y="4283591"/>
              <a:ext cx="709251"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C00000"/>
                  </a:solidFill>
                </a:rPr>
                <a:t>source</a:t>
              </a:r>
            </a:p>
          </p:txBody>
        </p:sp>
        <p:sp>
          <p:nvSpPr>
            <p:cNvPr id="710750" name="Text Box 94">
              <a:extLst>
                <a:ext uri="{FF2B5EF4-FFF2-40B4-BE49-F238E27FC236}">
                  <a16:creationId xmlns:a16="http://schemas.microsoft.com/office/drawing/2014/main" id="{817CFDA1-C5B7-47D0-89C0-CEC801739C87}"/>
                </a:ext>
              </a:extLst>
            </p:cNvPr>
            <p:cNvSpPr txBox="1">
              <a:spLocks noChangeArrowheads="1"/>
            </p:cNvSpPr>
            <p:nvPr/>
          </p:nvSpPr>
          <p:spPr bwMode="auto">
            <a:xfrm>
              <a:off x="11065864" y="4291069"/>
              <a:ext cx="497486"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C00000"/>
                  </a:solidFill>
                </a:rPr>
                <a:t>sink</a:t>
              </a:r>
            </a:p>
          </p:txBody>
        </p:sp>
      </p:grpSp>
      <p:sp>
        <p:nvSpPr>
          <p:cNvPr id="2" name="TextBox 1">
            <a:extLst>
              <a:ext uri="{FF2B5EF4-FFF2-40B4-BE49-F238E27FC236}">
                <a16:creationId xmlns:a16="http://schemas.microsoft.com/office/drawing/2014/main" id="{A2C915DE-E994-43D0-834F-8CF1E72F835E}"/>
              </a:ext>
            </a:extLst>
          </p:cNvPr>
          <p:cNvSpPr txBox="1"/>
          <p:nvPr/>
        </p:nvSpPr>
        <p:spPr>
          <a:xfrm>
            <a:off x="2165171" y="3770450"/>
            <a:ext cx="1591141" cy="461665"/>
          </a:xfrm>
          <a:prstGeom prst="rect">
            <a:avLst/>
          </a:prstGeom>
          <a:noFill/>
        </p:spPr>
        <p:txBody>
          <a:bodyPr wrap="none" rtlCol="0">
            <a:spAutoFit/>
          </a:bodyPr>
          <a:lstStyle/>
          <a:p>
            <a:r>
              <a:rPr lang="en-US" sz="2400" dirty="0"/>
              <a:t>capacity </a:t>
            </a:r>
            <a:r>
              <a:rPr lang="en-US" sz="2400" b="1" dirty="0">
                <a:solidFill>
                  <a:srgbClr val="0066CC"/>
                </a:solidFill>
              </a:rPr>
              <a:t>30</a:t>
            </a:r>
          </a:p>
        </p:txBody>
      </p:sp>
    </p:spTree>
    <p:extLst>
      <p:ext uri="{BB962C8B-B14F-4D97-AF65-F5344CB8AC3E}">
        <p14:creationId xmlns:p14="http://schemas.microsoft.com/office/powerpoint/2010/main" val="26887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A3AA9A7-E079-473A-B84D-05798BEA960F}"/>
              </a:ext>
            </a:extLst>
          </p:cNvPr>
          <p:cNvSpPr/>
          <p:nvPr/>
        </p:nvSpPr>
        <p:spPr bwMode="auto">
          <a:xfrm>
            <a:off x="3505382" y="4246571"/>
            <a:ext cx="3410531" cy="2249142"/>
          </a:xfrm>
          <a:custGeom>
            <a:avLst/>
            <a:gdLst>
              <a:gd name="connsiteX0" fmla="*/ 3362 w 3743669"/>
              <a:gd name="connsiteY0" fmla="*/ 632993 h 2335796"/>
              <a:gd name="connsiteX1" fmla="*/ 1396227 w 3743669"/>
              <a:gd name="connsiteY1" fmla="*/ 1664351 h 2335796"/>
              <a:gd name="connsiteX2" fmla="*/ 2842255 w 3743669"/>
              <a:gd name="connsiteY2" fmla="*/ 2206612 h 2335796"/>
              <a:gd name="connsiteX3" fmla="*/ 3469576 w 3743669"/>
              <a:gd name="connsiteY3" fmla="*/ 2164082 h 2335796"/>
              <a:gd name="connsiteX4" fmla="*/ 3565269 w 3743669"/>
              <a:gd name="connsiteY4" fmla="*/ 367179 h 2335796"/>
              <a:gd name="connsiteX5" fmla="*/ 1087883 w 3743669"/>
              <a:gd name="connsiteY5" fmla="*/ 16305 h 2335796"/>
              <a:gd name="connsiteX6" fmla="*/ 3362 w 3743669"/>
              <a:gd name="connsiteY6" fmla="*/ 632993 h 233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3669" h="2335796">
                <a:moveTo>
                  <a:pt x="3362" y="632993"/>
                </a:moveTo>
                <a:cubicBezTo>
                  <a:pt x="54753" y="907667"/>
                  <a:pt x="923078" y="1402081"/>
                  <a:pt x="1396227" y="1664351"/>
                </a:cubicBezTo>
                <a:cubicBezTo>
                  <a:pt x="1869376" y="1926621"/>
                  <a:pt x="2496697" y="2123324"/>
                  <a:pt x="2842255" y="2206612"/>
                </a:cubicBezTo>
                <a:cubicBezTo>
                  <a:pt x="3187813" y="2289901"/>
                  <a:pt x="3349074" y="2470654"/>
                  <a:pt x="3469576" y="2164082"/>
                </a:cubicBezTo>
                <a:cubicBezTo>
                  <a:pt x="3590078" y="1857510"/>
                  <a:pt x="3962218" y="725142"/>
                  <a:pt x="3565269" y="367179"/>
                </a:cubicBezTo>
                <a:cubicBezTo>
                  <a:pt x="3168320" y="9216"/>
                  <a:pt x="1677990" y="-31542"/>
                  <a:pt x="1087883" y="16305"/>
                </a:cubicBezTo>
                <a:cubicBezTo>
                  <a:pt x="497776" y="64151"/>
                  <a:pt x="-48029" y="358319"/>
                  <a:pt x="3362" y="632993"/>
                </a:cubicBezTo>
                <a:close/>
              </a:path>
            </a:pathLst>
          </a:custGeom>
          <a:solidFill>
            <a:schemeClr val="accent1">
              <a:lumMod val="20000"/>
              <a:lumOff val="80000"/>
            </a:schemeClr>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mc:AlternateContent xmlns:mc="http://schemas.openxmlformats.org/markup-compatibility/2006">
        <mc:Choice xmlns:a14="http://schemas.microsoft.com/office/drawing/2010/main"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311703"/>
                <a:ext cx="10811510" cy="5200045"/>
              </a:xfrm>
            </p:spPr>
            <p:txBody>
              <a:bodyPr>
                <a:normAutofit/>
              </a:bodyPr>
              <a:lstStyle/>
              <a:p>
                <a:pPr marL="0" indent="0">
                  <a:lnSpc>
                    <a:spcPct val="85000"/>
                  </a:lnSpc>
                  <a:buNone/>
                </a:pPr>
                <a:r>
                  <a:rPr lang="en-US" altLang="en-US" sz="2400" b="1" dirty="0">
                    <a:solidFill>
                      <a:srgbClr val="695082"/>
                    </a:solidFill>
                  </a:rPr>
                  <a:t>Defn:  </a:t>
                </a:r>
                <a:r>
                  <a:rPr lang="en-US" altLang="en-US" sz="2400" dirty="0"/>
                  <a:t>An </a:t>
                </a:r>
                <a14:m>
                  <m:oMath xmlns:m="http://schemas.openxmlformats.org/officeDocument/2006/math">
                    <m:r>
                      <a:rPr lang="en-US" altLang="en-US" sz="2400" b="1" i="1" dirty="0" smtClean="0">
                        <a:solidFill>
                          <a:srgbClr val="C00000"/>
                        </a:solidFill>
                        <a:latin typeface="Cambria Math" panose="02040503050406030204" pitchFamily="18" charset="0"/>
                      </a:rPr>
                      <m:t>𝒔</m:t>
                    </m:r>
                  </m:oMath>
                </a14:m>
                <a:r>
                  <a:rPr lang="en-US" altLang="en-US" sz="2400" dirty="0">
                    <a:solidFill>
                      <a:srgbClr val="C00000"/>
                    </a:solidFill>
                  </a:rPr>
                  <a:t>-</a:t>
                </a:r>
                <a14:m>
                  <m:oMath xmlns:m="http://schemas.openxmlformats.org/officeDocument/2006/math">
                    <m:r>
                      <a:rPr lang="en-US" altLang="en-US" sz="2400" b="1" i="1" dirty="0" smtClean="0">
                        <a:solidFill>
                          <a:srgbClr val="C00000"/>
                        </a:solidFill>
                        <a:latin typeface="Cambria Math" panose="02040503050406030204" pitchFamily="18" charset="0"/>
                      </a:rPr>
                      <m:t>𝒕</m:t>
                    </m:r>
                  </m:oMath>
                </a14:m>
                <a:r>
                  <a:rPr lang="en-US" altLang="en-US" sz="2400" dirty="0">
                    <a:solidFill>
                      <a:srgbClr val="C00000"/>
                    </a:solidFill>
                  </a:rPr>
                  <a:t> cut</a:t>
                </a:r>
                <a:r>
                  <a:rPr lang="en-US" altLang="en-US" sz="2400" dirty="0"/>
                  <a:t> is a partition </a:t>
                </a:r>
                <a14:m>
                  <m:oMath xmlns:m="http://schemas.openxmlformats.org/officeDocument/2006/math">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r>
                      <a:rPr lang="en-US" altLang="en-US" sz="2400" b="1" i="1" dirty="0" smtClean="0">
                        <a:solidFill>
                          <a:srgbClr val="0066CC"/>
                        </a:solidFill>
                        <a:latin typeface="Cambria Math" panose="02040503050406030204" pitchFamily="18" charset="0"/>
                      </a:rPr>
                      <m:t>)</m:t>
                    </m:r>
                  </m:oMath>
                </a14:m>
                <a:r>
                  <a:rPr lang="en-US" altLang="en-US" sz="2400" dirty="0"/>
                  <a:t> of </a:t>
                </a:r>
                <a14:m>
                  <m:oMath xmlns:m="http://schemas.openxmlformats.org/officeDocument/2006/math">
                    <m:r>
                      <a:rPr lang="en-US" altLang="en-US" sz="2400" b="1" i="1" dirty="0" smtClean="0">
                        <a:solidFill>
                          <a:srgbClr val="0066CC"/>
                        </a:solidFill>
                        <a:latin typeface="Cambria Math" panose="02040503050406030204" pitchFamily="18" charset="0"/>
                      </a:rPr>
                      <m:t>𝑽</m:t>
                    </m:r>
                  </m:oMath>
                </a14:m>
                <a:r>
                  <a:rPr lang="en-US" altLang="en-US" sz="2400" dirty="0"/>
                  <a:t> with </a:t>
                </a:r>
                <a14:m>
                  <m:oMath xmlns:m="http://schemas.openxmlformats.org/officeDocument/2006/math">
                    <m:r>
                      <a:rPr lang="en-US" altLang="en-US" sz="2400" b="1" i="1" dirty="0" smtClean="0">
                        <a:solidFill>
                          <a:srgbClr val="0066CC"/>
                        </a:solidFill>
                        <a:latin typeface="Cambria Math" panose="02040503050406030204" pitchFamily="18" charset="0"/>
                      </a:rPr>
                      <m:t>𝒔</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oMath>
                </a14:m>
                <a:r>
                  <a:rPr lang="en-US" altLang="en-US" sz="2400" dirty="0"/>
                  <a:t> and </a:t>
                </a:r>
                <a14:m>
                  <m:oMath xmlns:m="http://schemas.openxmlformats.org/officeDocument/2006/math">
                    <m:r>
                      <a:rPr lang="en-US" altLang="en-US" sz="2400" b="1" i="1" dirty="0" smtClean="0">
                        <a:solidFill>
                          <a:srgbClr val="0066CC"/>
                        </a:solidFill>
                        <a:latin typeface="Cambria Math" panose="02040503050406030204" pitchFamily="18" charset="0"/>
                      </a:rPr>
                      <m:t>𝒕</m:t>
                    </m:r>
                    <m:r>
                      <a:rPr lang="en-US" altLang="en-US" sz="2400" b="1" i="1" dirty="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oMath>
                </a14:m>
                <a:r>
                  <a:rPr lang="en-US" altLang="en-US" sz="2400" dirty="0"/>
                  <a:t>.</a:t>
                </a:r>
              </a:p>
              <a:p>
                <a:pPr marL="457200" lvl="1" indent="0">
                  <a:lnSpc>
                    <a:spcPct val="85000"/>
                  </a:lnSpc>
                  <a:buNone/>
                </a:pPr>
                <a:r>
                  <a:rPr lang="en-US" altLang="en-US" sz="2400" dirty="0"/>
                  <a:t>    The </a:t>
                </a:r>
                <a:r>
                  <a:rPr lang="en-US" altLang="en-US" sz="2400" dirty="0">
                    <a:solidFill>
                      <a:srgbClr val="C00000"/>
                    </a:solidFill>
                  </a:rPr>
                  <a:t>capacity</a:t>
                </a:r>
                <a:r>
                  <a:rPr lang="en-US" altLang="en-US" sz="2400" dirty="0"/>
                  <a:t> of cut </a:t>
                </a:r>
                <a14:m>
                  <m:oMath xmlns:m="http://schemas.openxmlformats.org/officeDocument/2006/math">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r>
                      <a:rPr lang="en-US" altLang="en-US" sz="2400" b="1" i="1" dirty="0" smtClean="0">
                        <a:solidFill>
                          <a:srgbClr val="0066CC"/>
                        </a:solidFill>
                        <a:latin typeface="Cambria Math" panose="02040503050406030204" pitchFamily="18" charset="0"/>
                      </a:rPr>
                      <m:t>)</m:t>
                    </m:r>
                  </m:oMath>
                </a14:m>
                <a:r>
                  <a:rPr lang="en-US" altLang="en-US" sz="2400" dirty="0"/>
                  <a:t> is </a:t>
                </a:r>
              </a:p>
              <a:p>
                <a:pPr marL="457200" lvl="1" indent="0">
                  <a:lnSpc>
                    <a:spcPct val="85000"/>
                  </a:lnSpc>
                  <a:buNone/>
                </a:pPr>
                <a14:m>
                  <m:oMathPara xmlns:m="http://schemas.openxmlformats.org/officeDocument/2006/math">
                    <m:oMathParaPr>
                      <m:jc m:val="centerGroup"/>
                    </m:oMathParaPr>
                    <m:oMath xmlns:m="http://schemas.openxmlformats.org/officeDocument/2006/math">
                      <m:r>
                        <a:rPr lang="en-US" altLang="en-US" sz="2400" b="1" i="1" smtClean="0">
                          <a:solidFill>
                            <a:srgbClr val="0066CC"/>
                          </a:solidFill>
                          <a:latin typeface="Cambria Math" panose="02040503050406030204" pitchFamily="18" charset="0"/>
                        </a:rPr>
                        <m:t>𝒄</m:t>
                      </m:r>
                      <m:d>
                        <m:dPr>
                          <m:ctrlPr>
                            <a:rPr lang="en-US" altLang="en-US" sz="2400" b="1" i="1" smtClean="0">
                              <a:solidFill>
                                <a:srgbClr val="0066CC"/>
                              </a:solidFill>
                              <a:latin typeface="Cambria Math" panose="02040503050406030204" pitchFamily="18" charset="0"/>
                            </a:rPr>
                          </m:ctrlPr>
                        </m:dPr>
                        <m:e>
                          <m:r>
                            <a:rPr lang="en-US" altLang="en-US" sz="2400" b="1" i="1" smtClean="0">
                              <a:solidFill>
                                <a:srgbClr val="0066CC"/>
                              </a:solidFill>
                              <a:latin typeface="Cambria Math" panose="02040503050406030204" pitchFamily="18" charset="0"/>
                            </a:rPr>
                            <m:t>𝑨</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𝑩</m:t>
                          </m:r>
                        </m:e>
                      </m:d>
                      <m:r>
                        <a:rPr lang="en-US" altLang="en-US" sz="2400" b="1" i="1" smtClean="0">
                          <a:solidFill>
                            <a:srgbClr val="0066CC"/>
                          </a:solidFill>
                          <a:latin typeface="Cambria Math" panose="02040503050406030204" pitchFamily="18" charset="0"/>
                        </a:rPr>
                        <m:t>=</m:t>
                      </m:r>
                      <m:nary>
                        <m:naryPr>
                          <m:chr m:val="∑"/>
                          <m:supHide m:val="on"/>
                          <m:ctrlPr>
                            <a:rPr lang="en-US" altLang="en-US" sz="2400" b="1" i="1" smtClean="0">
                              <a:solidFill>
                                <a:srgbClr val="0066CC"/>
                              </a:solidFill>
                              <a:latin typeface="Cambria Math" panose="02040503050406030204" pitchFamily="18" charset="0"/>
                            </a:rPr>
                          </m:ctrlPr>
                        </m:naryPr>
                        <m:sub>
                          <m:r>
                            <a:rPr lang="en-US" altLang="en-US" sz="2400" b="1" i="1" smtClean="0">
                              <a:solidFill>
                                <a:srgbClr val="0066CC"/>
                              </a:solidFill>
                              <a:latin typeface="Cambria Math" panose="02040503050406030204" pitchFamily="18" charset="0"/>
                            </a:rPr>
                            <m:t>𝒆</m:t>
                          </m:r>
                          <m:r>
                            <a:rPr lang="en-US" altLang="en-US" sz="2400" b="1" i="1" smtClean="0">
                              <a:solidFill>
                                <a:srgbClr val="0066CC"/>
                              </a:solidFill>
                              <a:latin typeface="Cambria Math" panose="02040503050406030204" pitchFamily="18" charset="0"/>
                            </a:rPr>
                            <m:t> </m:t>
                          </m:r>
                          <m:r>
                            <m:rPr>
                              <m:sty m:val="p"/>
                            </m:rPr>
                            <a:rPr lang="en-US" altLang="en-US" sz="2400" b="0" i="0" smtClean="0">
                              <a:solidFill>
                                <a:schemeClr val="tx1"/>
                              </a:solidFill>
                              <a:latin typeface="Cambria Math" panose="02040503050406030204" pitchFamily="18" charset="0"/>
                            </a:rPr>
                            <m:t>out</m:t>
                          </m:r>
                          <m:r>
                            <a:rPr lang="en-US" altLang="en-US" sz="2400" b="0" i="0" smtClean="0">
                              <a:solidFill>
                                <a:schemeClr val="tx1"/>
                              </a:solidFill>
                              <a:latin typeface="Cambria Math" panose="02040503050406030204" pitchFamily="18" charset="0"/>
                            </a:rPr>
                            <m:t> </m:t>
                          </m:r>
                          <m:r>
                            <m:rPr>
                              <m:sty m:val="p"/>
                            </m:rPr>
                            <a:rPr lang="en-US" altLang="en-US" sz="2400" b="0" i="0" smtClean="0">
                              <a:solidFill>
                                <a:schemeClr val="tx1"/>
                              </a:solidFill>
                              <a:latin typeface="Cambria Math" panose="02040503050406030204" pitchFamily="18" charset="0"/>
                            </a:rPr>
                            <m:t>of</m:t>
                          </m:r>
                          <m:r>
                            <a:rPr lang="en-US" altLang="en-US" sz="2400" b="0" i="0" smtClean="0">
                              <a:solidFill>
                                <a:schemeClr val="tx1"/>
                              </a:solidFill>
                              <a:latin typeface="Cambria Math" panose="02040503050406030204" pitchFamily="18" charset="0"/>
                            </a:rPr>
                            <m:t> </m:t>
                          </m:r>
                          <m:r>
                            <a:rPr lang="en-US" altLang="en-US" sz="2400" b="1" i="1" smtClean="0">
                              <a:solidFill>
                                <a:srgbClr val="0066CC"/>
                              </a:solidFill>
                              <a:latin typeface="Cambria Math" panose="02040503050406030204" pitchFamily="18" charset="0"/>
                            </a:rPr>
                            <m:t>𝑨</m:t>
                          </m:r>
                        </m:sub>
                        <m:sup/>
                        <m:e>
                          <m:r>
                            <a:rPr lang="en-US" altLang="en-US" sz="2400" b="1" i="1" smtClean="0">
                              <a:solidFill>
                                <a:srgbClr val="0066CC"/>
                              </a:solidFill>
                              <a:latin typeface="Cambria Math" panose="02040503050406030204" pitchFamily="18" charset="0"/>
                            </a:rPr>
                            <m:t>𝒄</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𝒆</m:t>
                          </m:r>
                          <m:r>
                            <a:rPr lang="en-US" altLang="en-US" sz="2400" b="1" i="1" smtClean="0">
                              <a:solidFill>
                                <a:srgbClr val="0066CC"/>
                              </a:solidFill>
                              <a:latin typeface="Cambria Math" panose="02040503050406030204" pitchFamily="18" charset="0"/>
                            </a:rPr>
                            <m:t>)</m:t>
                          </m:r>
                        </m:e>
                      </m:nary>
                    </m:oMath>
                  </m:oMathPara>
                </a14:m>
                <a:endParaRPr lang="en-US" altLang="en-US" sz="2400" b="1" dirty="0"/>
              </a:p>
            </p:txBody>
          </p:sp>
        </mc:Choice>
        <mc:Fallback>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311703"/>
                <a:ext cx="10811510" cy="5200045"/>
              </a:xfrm>
              <a:blipFill>
                <a:blip r:embed="rId3"/>
                <a:stretch>
                  <a:fillRect l="-846" t="-199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27A14874-B9D8-491D-99F1-37DB25725666}"/>
                  </a:ext>
                </a:extLst>
              </p:cNvPr>
              <p:cNvSpPr txBox="1"/>
              <p:nvPr/>
            </p:nvSpPr>
            <p:spPr>
              <a:xfrm>
                <a:off x="4413754" y="5216995"/>
                <a:ext cx="4571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CC"/>
                          </a:solidFill>
                          <a:latin typeface="Cambria Math" panose="02040503050406030204" pitchFamily="18" charset="0"/>
                        </a:rPr>
                        <m:t>𝑨</m:t>
                      </m:r>
                    </m:oMath>
                  </m:oMathPara>
                </a14:m>
                <a:endParaRPr lang="en-US" sz="2400" b="1" dirty="0">
                  <a:solidFill>
                    <a:srgbClr val="0066CC"/>
                  </a:solidFill>
                </a:endParaRPr>
              </a:p>
            </p:txBody>
          </p:sp>
        </mc:Choice>
        <mc:Fallback>
          <p:sp>
            <p:nvSpPr>
              <p:cNvPr id="4" name="TextBox 3">
                <a:extLst>
                  <a:ext uri="{FF2B5EF4-FFF2-40B4-BE49-F238E27FC236}">
                    <a16:creationId xmlns:a16="http://schemas.microsoft.com/office/drawing/2014/main" id="{27A14874-B9D8-491D-99F1-37DB25725666}"/>
                  </a:ext>
                </a:extLst>
              </p:cNvPr>
              <p:cNvSpPr txBox="1">
                <a:spLocks noRot="1" noChangeAspect="1" noMove="1" noResize="1" noEditPoints="1" noAdjustHandles="1" noChangeArrowheads="1" noChangeShapeType="1" noTextEdit="1"/>
              </p:cNvSpPr>
              <p:nvPr/>
            </p:nvSpPr>
            <p:spPr>
              <a:xfrm>
                <a:off x="4413754" y="5216995"/>
                <a:ext cx="457176" cy="461665"/>
              </a:xfrm>
              <a:prstGeom prst="rect">
                <a:avLst/>
              </a:prstGeom>
              <a:blipFill>
                <a:blip r:embed="rId4"/>
                <a:stretch>
                  <a:fillRect/>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28</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Cuts</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3639351" y="3283865"/>
            <a:ext cx="7923999" cy="3137327"/>
            <a:chOff x="3639351" y="2923138"/>
            <a:chExt cx="7923999"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420920" y="5112122"/>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50" y="4352895"/>
              <a:ext cx="335970"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425727" y="5717866"/>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80984" y="4973703"/>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473942" y="3553345"/>
              <a:ext cx="40527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78052" y="508710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710749" name="Text Box 93">
              <a:extLst>
                <a:ext uri="{FF2B5EF4-FFF2-40B4-BE49-F238E27FC236}">
                  <a16:creationId xmlns:a16="http://schemas.microsoft.com/office/drawing/2014/main" id="{596B0AD8-0EEB-4465-B4A8-B2818D9B3645}"/>
                </a:ext>
              </a:extLst>
            </p:cNvPr>
            <p:cNvSpPr txBox="1">
              <a:spLocks noChangeArrowheads="1"/>
            </p:cNvSpPr>
            <p:nvPr/>
          </p:nvSpPr>
          <p:spPr bwMode="auto">
            <a:xfrm>
              <a:off x="3639351" y="4283591"/>
              <a:ext cx="709251"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C00000"/>
                  </a:solidFill>
                </a:rPr>
                <a:t>source</a:t>
              </a:r>
            </a:p>
          </p:txBody>
        </p:sp>
        <p:sp>
          <p:nvSpPr>
            <p:cNvPr id="710750" name="Text Box 94">
              <a:extLst>
                <a:ext uri="{FF2B5EF4-FFF2-40B4-BE49-F238E27FC236}">
                  <a16:creationId xmlns:a16="http://schemas.microsoft.com/office/drawing/2014/main" id="{817CFDA1-C5B7-47D0-89C0-CEC801739C87}"/>
                </a:ext>
              </a:extLst>
            </p:cNvPr>
            <p:cNvSpPr txBox="1">
              <a:spLocks noChangeArrowheads="1"/>
            </p:cNvSpPr>
            <p:nvPr/>
          </p:nvSpPr>
          <p:spPr bwMode="auto">
            <a:xfrm>
              <a:off x="11065864" y="4291069"/>
              <a:ext cx="497486"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C00000"/>
                  </a:solidFill>
                </a:rPr>
                <a:t>sink</a:t>
              </a:r>
            </a:p>
          </p:txBody>
        </p:sp>
      </p:grpSp>
      <p:sp>
        <p:nvSpPr>
          <p:cNvPr id="52" name="TextBox 51">
            <a:extLst>
              <a:ext uri="{FF2B5EF4-FFF2-40B4-BE49-F238E27FC236}">
                <a16:creationId xmlns:a16="http://schemas.microsoft.com/office/drawing/2014/main" id="{EDF5143E-D40F-4C1A-B2BF-E945B66749E6}"/>
              </a:ext>
            </a:extLst>
          </p:cNvPr>
          <p:cNvSpPr txBox="1"/>
          <p:nvPr/>
        </p:nvSpPr>
        <p:spPr>
          <a:xfrm>
            <a:off x="2165171" y="3552336"/>
            <a:ext cx="1591141" cy="461665"/>
          </a:xfrm>
          <a:prstGeom prst="rect">
            <a:avLst/>
          </a:prstGeom>
          <a:noFill/>
        </p:spPr>
        <p:txBody>
          <a:bodyPr wrap="none" rtlCol="0">
            <a:spAutoFit/>
          </a:bodyPr>
          <a:lstStyle/>
          <a:p>
            <a:r>
              <a:rPr lang="en-US" sz="2400" dirty="0"/>
              <a:t>capacity </a:t>
            </a:r>
            <a:r>
              <a:rPr lang="en-US" sz="2400" b="1" dirty="0">
                <a:solidFill>
                  <a:srgbClr val="0066CC"/>
                </a:solidFill>
              </a:rPr>
              <a:t>48</a:t>
            </a:r>
          </a:p>
        </p:txBody>
      </p:sp>
    </p:spTree>
    <p:extLst>
      <p:ext uri="{BB962C8B-B14F-4D97-AF65-F5344CB8AC3E}">
        <p14:creationId xmlns:p14="http://schemas.microsoft.com/office/powerpoint/2010/main" val="3051370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939E2ED-548D-40A4-83CD-DA70A3B2AE3D}"/>
              </a:ext>
            </a:extLst>
          </p:cNvPr>
          <p:cNvSpPr/>
          <p:nvPr/>
        </p:nvSpPr>
        <p:spPr bwMode="auto">
          <a:xfrm>
            <a:off x="3583600" y="4330046"/>
            <a:ext cx="6228837" cy="2227394"/>
          </a:xfrm>
          <a:custGeom>
            <a:avLst/>
            <a:gdLst>
              <a:gd name="connsiteX0" fmla="*/ 31470 w 6228837"/>
              <a:gd name="connsiteY0" fmla="*/ 469433 h 2227394"/>
              <a:gd name="connsiteX1" fmla="*/ 414242 w 6228837"/>
              <a:gd name="connsiteY1" fmla="*/ 1203079 h 2227394"/>
              <a:gd name="connsiteX2" fmla="*/ 1371172 w 6228837"/>
              <a:gd name="connsiteY2" fmla="*/ 1755972 h 2227394"/>
              <a:gd name="connsiteX3" fmla="*/ 2434428 w 6228837"/>
              <a:gd name="connsiteY3" fmla="*/ 2170642 h 2227394"/>
              <a:gd name="connsiteX4" fmla="*/ 3444521 w 6228837"/>
              <a:gd name="connsiteY4" fmla="*/ 2202540 h 2227394"/>
              <a:gd name="connsiteX5" fmla="*/ 5687991 w 6228837"/>
              <a:gd name="connsiteY5" fmla="*/ 2202540 h 2227394"/>
              <a:gd name="connsiteX6" fmla="*/ 6187721 w 6228837"/>
              <a:gd name="connsiteY6" fmla="*/ 1883563 h 2227394"/>
              <a:gd name="connsiteX7" fmla="*/ 4922447 w 6228837"/>
              <a:gd name="connsiteY7" fmla="*/ 1309405 h 2227394"/>
              <a:gd name="connsiteX8" fmla="*/ 3391358 w 6228837"/>
              <a:gd name="connsiteY8" fmla="*/ 480065 h 2227394"/>
              <a:gd name="connsiteX9" fmla="*/ 2413163 w 6228837"/>
              <a:gd name="connsiteY9" fmla="*/ 161089 h 2227394"/>
              <a:gd name="connsiteX10" fmla="*/ 1179786 w 6228837"/>
              <a:gd name="connsiteY10" fmla="*/ 12233 h 2227394"/>
              <a:gd name="connsiteX11" fmla="*/ 31470 w 6228837"/>
              <a:gd name="connsiteY11" fmla="*/ 469433 h 222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8837" h="2227394">
                <a:moveTo>
                  <a:pt x="31470" y="469433"/>
                </a:moveTo>
                <a:cubicBezTo>
                  <a:pt x="-96121" y="667907"/>
                  <a:pt x="190958" y="988656"/>
                  <a:pt x="414242" y="1203079"/>
                </a:cubicBezTo>
                <a:cubicBezTo>
                  <a:pt x="637526" y="1417502"/>
                  <a:pt x="1034474" y="1594712"/>
                  <a:pt x="1371172" y="1755972"/>
                </a:cubicBezTo>
                <a:cubicBezTo>
                  <a:pt x="1707870" y="1917233"/>
                  <a:pt x="2088870" y="2096214"/>
                  <a:pt x="2434428" y="2170642"/>
                </a:cubicBezTo>
                <a:cubicBezTo>
                  <a:pt x="2779986" y="2245070"/>
                  <a:pt x="3444521" y="2202540"/>
                  <a:pt x="3444521" y="2202540"/>
                </a:cubicBezTo>
                <a:cubicBezTo>
                  <a:pt x="3986781" y="2207856"/>
                  <a:pt x="5230791" y="2255703"/>
                  <a:pt x="5687991" y="2202540"/>
                </a:cubicBezTo>
                <a:cubicBezTo>
                  <a:pt x="6145191" y="2149377"/>
                  <a:pt x="6315312" y="2032419"/>
                  <a:pt x="6187721" y="1883563"/>
                </a:cubicBezTo>
                <a:cubicBezTo>
                  <a:pt x="6060130" y="1734707"/>
                  <a:pt x="5388507" y="1543321"/>
                  <a:pt x="4922447" y="1309405"/>
                </a:cubicBezTo>
                <a:cubicBezTo>
                  <a:pt x="4456387" y="1075489"/>
                  <a:pt x="3809572" y="671451"/>
                  <a:pt x="3391358" y="480065"/>
                </a:cubicBezTo>
                <a:cubicBezTo>
                  <a:pt x="2973144" y="288679"/>
                  <a:pt x="2781758" y="239061"/>
                  <a:pt x="2413163" y="161089"/>
                </a:cubicBezTo>
                <a:cubicBezTo>
                  <a:pt x="2044568" y="83117"/>
                  <a:pt x="1576735" y="-39158"/>
                  <a:pt x="1179786" y="12233"/>
                </a:cubicBezTo>
                <a:cubicBezTo>
                  <a:pt x="782837" y="63624"/>
                  <a:pt x="159061" y="270959"/>
                  <a:pt x="31470" y="469433"/>
                </a:cubicBezTo>
                <a:close/>
              </a:path>
            </a:pathLst>
          </a:custGeom>
          <a:solidFill>
            <a:schemeClr val="accent1">
              <a:lumMod val="20000"/>
              <a:lumOff val="80000"/>
            </a:schemeClr>
          </a:solidFill>
          <a:ln w="38100" cap="flat" cmpd="sng">
            <a:noFill/>
            <a:prstDash val="solid"/>
            <a:round/>
            <a:headEnd type="triangle" w="med" len="med"/>
            <a:tailEnd type="none" w="med" len="med"/>
          </a:ln>
          <a:effectLst/>
        </p:spPr>
        <p:txBody>
          <a:bodyPr wrap="none" rtlCol="0" anchor="ctr">
            <a:spAutoFit/>
          </a:bodyPr>
          <a:lstStyle/>
          <a:p>
            <a:pPr algn="l"/>
            <a:endParaRPr lang="en-US" dirty="0"/>
          </a:p>
        </p:txBody>
      </p:sp>
      <mc:AlternateContent xmlns:mc="http://schemas.openxmlformats.org/markup-compatibility/2006">
        <mc:Choice xmlns:a14="http://schemas.microsoft.com/office/drawing/2010/main"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412371"/>
                <a:ext cx="10811510" cy="5200045"/>
              </a:xfrm>
            </p:spPr>
            <p:txBody>
              <a:bodyPr>
                <a:normAutofit/>
              </a:bodyPr>
              <a:lstStyle/>
              <a:p>
                <a:pPr marL="0" indent="0">
                  <a:lnSpc>
                    <a:spcPct val="85000"/>
                  </a:lnSpc>
                  <a:buNone/>
                </a:pPr>
                <a:r>
                  <a:rPr lang="en-US" altLang="en-US" sz="2800" b="1" dirty="0">
                    <a:solidFill>
                      <a:srgbClr val="695082"/>
                    </a:solidFill>
                  </a:rPr>
                  <a:t>Minimum s-t cut problem:</a:t>
                </a:r>
              </a:p>
              <a:p>
                <a:pPr marL="0" indent="0">
                  <a:lnSpc>
                    <a:spcPct val="85000"/>
                  </a:lnSpc>
                  <a:buNone/>
                </a:pPr>
                <a:r>
                  <a:rPr lang="en-US" altLang="en-US" sz="2800" b="1" dirty="0">
                    <a:solidFill>
                      <a:srgbClr val="695082"/>
                    </a:solidFill>
                  </a:rPr>
                  <a:t>	</a:t>
                </a:r>
                <a:r>
                  <a:rPr lang="en-US" altLang="en-US" sz="2800" b="1" dirty="0">
                    <a:solidFill>
                      <a:srgbClr val="0066CC"/>
                    </a:solidFill>
                  </a:rPr>
                  <a:t>Given:</a:t>
                </a:r>
                <a:r>
                  <a:rPr lang="en-US" altLang="en-US" sz="2800" b="1" dirty="0">
                    <a:solidFill>
                      <a:srgbClr val="695082"/>
                    </a:solidFill>
                  </a:rPr>
                  <a:t> </a:t>
                </a:r>
                <a:r>
                  <a:rPr lang="en-US" altLang="en-US" sz="2800" dirty="0"/>
                  <a:t>a flow network </a:t>
                </a:r>
              </a:p>
              <a:p>
                <a:pPr marL="0" indent="0">
                  <a:lnSpc>
                    <a:spcPct val="85000"/>
                  </a:lnSpc>
                  <a:buNone/>
                </a:pPr>
                <a:r>
                  <a:rPr lang="en-US" altLang="en-US" sz="2800" b="1" dirty="0">
                    <a:solidFill>
                      <a:srgbClr val="695082"/>
                    </a:solidFill>
                  </a:rPr>
                  <a:t>	</a:t>
                </a:r>
                <a:r>
                  <a:rPr lang="en-US" altLang="en-US" sz="2800" b="1" dirty="0">
                    <a:solidFill>
                      <a:srgbClr val="006600"/>
                    </a:solidFill>
                  </a:rPr>
                  <a:t>Find:</a:t>
                </a:r>
                <a:r>
                  <a:rPr lang="en-US" altLang="en-US" sz="2800" b="1" dirty="0">
                    <a:solidFill>
                      <a:srgbClr val="695082"/>
                    </a:solidFill>
                  </a:rPr>
                  <a:t> </a:t>
                </a:r>
                <a:r>
                  <a:rPr lang="en-US" altLang="en-US" sz="2800" dirty="0"/>
                  <a:t>an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a:t>
                </a:r>
                <a14:m>
                  <m:oMath xmlns:m="http://schemas.openxmlformats.org/officeDocument/2006/math">
                    <m:r>
                      <a:rPr lang="en-US" altLang="en-US" sz="2800" b="1" i="1" dirty="0" smtClean="0">
                        <a:solidFill>
                          <a:srgbClr val="0066CC"/>
                        </a:solidFill>
                        <a:latin typeface="Cambria Math" panose="02040503050406030204" pitchFamily="18" charset="0"/>
                      </a:rPr>
                      <m:t>𝒕</m:t>
                    </m:r>
                  </m:oMath>
                </a14:m>
                <a:r>
                  <a:rPr lang="en-US" altLang="en-US" sz="2800" dirty="0"/>
                  <a:t> cut of minimum capacity </a:t>
                </a:r>
              </a:p>
            </p:txBody>
          </p:sp>
        </mc:Choice>
        <mc:Fallback>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412371"/>
                <a:ext cx="10811510" cy="5200045"/>
              </a:xfrm>
              <a:blipFill>
                <a:blip r:embed="rId3"/>
                <a:stretch>
                  <a:fillRect l="-1127" t="-23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27A14874-B9D8-491D-99F1-37DB25725666}"/>
                  </a:ext>
                </a:extLst>
              </p:cNvPr>
              <p:cNvSpPr txBox="1"/>
              <p:nvPr/>
            </p:nvSpPr>
            <p:spPr>
              <a:xfrm>
                <a:off x="4413754" y="5317663"/>
                <a:ext cx="4571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CC"/>
                          </a:solidFill>
                          <a:latin typeface="Cambria Math" panose="02040503050406030204" pitchFamily="18" charset="0"/>
                        </a:rPr>
                        <m:t>𝑨</m:t>
                      </m:r>
                    </m:oMath>
                  </m:oMathPara>
                </a14:m>
                <a:endParaRPr lang="en-US" sz="2400" b="1" dirty="0">
                  <a:solidFill>
                    <a:srgbClr val="0066CC"/>
                  </a:solidFill>
                </a:endParaRPr>
              </a:p>
            </p:txBody>
          </p:sp>
        </mc:Choice>
        <mc:Fallback>
          <p:sp>
            <p:nvSpPr>
              <p:cNvPr id="4" name="TextBox 3">
                <a:extLst>
                  <a:ext uri="{FF2B5EF4-FFF2-40B4-BE49-F238E27FC236}">
                    <a16:creationId xmlns:a16="http://schemas.microsoft.com/office/drawing/2014/main" id="{27A14874-B9D8-491D-99F1-37DB25725666}"/>
                  </a:ext>
                </a:extLst>
              </p:cNvPr>
              <p:cNvSpPr txBox="1">
                <a:spLocks noRot="1" noChangeAspect="1" noMove="1" noResize="1" noEditPoints="1" noAdjustHandles="1" noChangeArrowheads="1" noChangeShapeType="1" noTextEdit="1"/>
              </p:cNvSpPr>
              <p:nvPr/>
            </p:nvSpPr>
            <p:spPr>
              <a:xfrm>
                <a:off x="4413754" y="5317663"/>
                <a:ext cx="457176" cy="461665"/>
              </a:xfrm>
              <a:prstGeom prst="rect">
                <a:avLst/>
              </a:prstGeom>
              <a:blipFill>
                <a:blip r:embed="rId4"/>
                <a:stretch>
                  <a:fillRect/>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29</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Minimum Cut Problem</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3639351" y="3384533"/>
            <a:ext cx="7923999" cy="3137327"/>
            <a:chOff x="3639351" y="2923138"/>
            <a:chExt cx="7923999"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127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420920" y="5112122"/>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50" y="4352895"/>
              <a:ext cx="335970"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425727" y="5717866"/>
              <a:ext cx="403767" cy="307777"/>
            </a:xfrm>
            <a:prstGeom prst="rect">
              <a:avLst/>
            </a:prstGeom>
            <a:solidFill>
              <a:schemeClr val="accent1">
                <a:lumMod val="20000"/>
                <a:lumOff val="80000"/>
              </a:schemeClr>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80984" y="4973703"/>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473942" y="3553345"/>
              <a:ext cx="40527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78052" y="508710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0066CC"/>
                  </a:solidFill>
                  <a:latin typeface="Arial" panose="020B0604020202020204" pitchFamily="34" charset="0"/>
                  <a:cs typeface="Arial" panose="020B0604020202020204" pitchFamily="34" charset="0"/>
                </a:rPr>
                <a:t>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710749" name="Text Box 93">
              <a:extLst>
                <a:ext uri="{FF2B5EF4-FFF2-40B4-BE49-F238E27FC236}">
                  <a16:creationId xmlns:a16="http://schemas.microsoft.com/office/drawing/2014/main" id="{596B0AD8-0EEB-4465-B4A8-B2818D9B3645}"/>
                </a:ext>
              </a:extLst>
            </p:cNvPr>
            <p:cNvSpPr txBox="1">
              <a:spLocks noChangeArrowheads="1"/>
            </p:cNvSpPr>
            <p:nvPr/>
          </p:nvSpPr>
          <p:spPr bwMode="auto">
            <a:xfrm>
              <a:off x="3639351" y="4283591"/>
              <a:ext cx="709251"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C00000"/>
                  </a:solidFill>
                </a:rPr>
                <a:t>source</a:t>
              </a:r>
            </a:p>
          </p:txBody>
        </p:sp>
        <p:sp>
          <p:nvSpPr>
            <p:cNvPr id="710750" name="Text Box 94">
              <a:extLst>
                <a:ext uri="{FF2B5EF4-FFF2-40B4-BE49-F238E27FC236}">
                  <a16:creationId xmlns:a16="http://schemas.microsoft.com/office/drawing/2014/main" id="{817CFDA1-C5B7-47D0-89C0-CEC801739C87}"/>
                </a:ext>
              </a:extLst>
            </p:cNvPr>
            <p:cNvSpPr txBox="1">
              <a:spLocks noChangeArrowheads="1"/>
            </p:cNvSpPr>
            <p:nvPr/>
          </p:nvSpPr>
          <p:spPr bwMode="auto">
            <a:xfrm>
              <a:off x="11065864" y="4291069"/>
              <a:ext cx="497486"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C00000"/>
                  </a:solidFill>
                </a:rPr>
                <a:t>sink</a:t>
              </a:r>
            </a:p>
          </p:txBody>
        </p:sp>
      </p:grpSp>
      <p:sp>
        <p:nvSpPr>
          <p:cNvPr id="52" name="TextBox 51">
            <a:extLst>
              <a:ext uri="{FF2B5EF4-FFF2-40B4-BE49-F238E27FC236}">
                <a16:creationId xmlns:a16="http://schemas.microsoft.com/office/drawing/2014/main" id="{EDF5143E-D40F-4C1A-B2BF-E945B66749E6}"/>
              </a:ext>
            </a:extLst>
          </p:cNvPr>
          <p:cNvSpPr txBox="1"/>
          <p:nvPr/>
        </p:nvSpPr>
        <p:spPr>
          <a:xfrm>
            <a:off x="2165171" y="3653004"/>
            <a:ext cx="1591141" cy="461665"/>
          </a:xfrm>
          <a:prstGeom prst="rect">
            <a:avLst/>
          </a:prstGeom>
          <a:noFill/>
        </p:spPr>
        <p:txBody>
          <a:bodyPr wrap="none" rtlCol="0">
            <a:spAutoFit/>
          </a:bodyPr>
          <a:lstStyle/>
          <a:p>
            <a:r>
              <a:rPr lang="en-US" sz="2400" dirty="0"/>
              <a:t>capacity </a:t>
            </a:r>
            <a:r>
              <a:rPr lang="en-US" sz="2400" b="1" dirty="0">
                <a:solidFill>
                  <a:srgbClr val="0066CC"/>
                </a:solidFill>
              </a:rPr>
              <a:t>28</a:t>
            </a:r>
          </a:p>
        </p:txBody>
      </p:sp>
    </p:spTree>
    <p:extLst>
      <p:ext uri="{BB962C8B-B14F-4D97-AF65-F5344CB8AC3E}">
        <p14:creationId xmlns:p14="http://schemas.microsoft.com/office/powerpoint/2010/main" val="3440429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98590-7AC3-4AE0-9AAE-68A001DD507D}"/>
              </a:ext>
            </a:extLst>
          </p:cNvPr>
          <p:cNvSpPr/>
          <p:nvPr/>
        </p:nvSpPr>
        <p:spPr bwMode="auto">
          <a:xfrm>
            <a:off x="3840479" y="1732644"/>
            <a:ext cx="2432304" cy="402059"/>
          </a:xfrm>
          <a:prstGeom prst="rect">
            <a:avLst/>
          </a:prstGeom>
          <a:solidFill>
            <a:schemeClr val="accent6">
              <a:lumMod val="20000"/>
              <a:lumOff val="80000"/>
            </a:schemeClr>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mc:AlternateContent xmlns:mc="http://schemas.openxmlformats.org/markup-compatibility/2006">
        <mc:Choice xmlns:a14="http://schemas.microsoft.com/office/drawing/2010/main"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278147"/>
                <a:ext cx="10811510" cy="5200045"/>
              </a:xfrm>
            </p:spPr>
            <p:txBody>
              <a:bodyPr>
                <a:normAutofit/>
              </a:bodyPr>
              <a:lstStyle/>
              <a:p>
                <a:pPr marL="0" indent="0">
                  <a:lnSpc>
                    <a:spcPct val="85000"/>
                  </a:lnSpc>
                  <a:buNone/>
                </a:pPr>
                <a:r>
                  <a:rPr lang="en-US" altLang="en-US" sz="2800" b="1" dirty="0">
                    <a:solidFill>
                      <a:srgbClr val="695082"/>
                    </a:solidFill>
                  </a:rPr>
                  <a:t>Defn: </a:t>
                </a:r>
                <a:r>
                  <a:rPr lang="en-US" altLang="en-US" sz="2800" dirty="0"/>
                  <a:t>An </a:t>
                </a:r>
                <a14:m>
                  <m:oMath xmlns:m="http://schemas.openxmlformats.org/officeDocument/2006/math">
                    <m:r>
                      <a:rPr lang="en-US" altLang="en-US" sz="2800" b="1" i="1" dirty="0" smtClean="0">
                        <a:solidFill>
                          <a:srgbClr val="C00000"/>
                        </a:solidFill>
                        <a:latin typeface="Cambria Math" panose="02040503050406030204" pitchFamily="18" charset="0"/>
                      </a:rPr>
                      <m:t>𝒔</m:t>
                    </m:r>
                  </m:oMath>
                </a14:m>
                <a:r>
                  <a:rPr lang="en-US" altLang="en-US" sz="2800" dirty="0">
                    <a:solidFill>
                      <a:srgbClr val="C00000"/>
                    </a:solidFill>
                  </a:rPr>
                  <a:t>-</a:t>
                </a:r>
                <a14:m>
                  <m:oMath xmlns:m="http://schemas.openxmlformats.org/officeDocument/2006/math">
                    <m:r>
                      <a:rPr lang="en-US" altLang="en-US" sz="2800" b="1" i="1" dirty="0" smtClean="0">
                        <a:solidFill>
                          <a:srgbClr val="C00000"/>
                        </a:solidFill>
                        <a:latin typeface="Cambria Math" panose="02040503050406030204" pitchFamily="18" charset="0"/>
                      </a:rPr>
                      <m:t>𝒕</m:t>
                    </m:r>
                  </m:oMath>
                </a14:m>
                <a:r>
                  <a:rPr lang="en-US" altLang="en-US" sz="2800" dirty="0">
                    <a:solidFill>
                      <a:srgbClr val="C00000"/>
                    </a:solidFill>
                  </a:rPr>
                  <a:t> flow</a:t>
                </a:r>
                <a:r>
                  <a:rPr lang="en-US" altLang="en-US" sz="2800" dirty="0"/>
                  <a:t> in a flow network is a function </a:t>
                </a:r>
                <a14:m>
                  <m:oMath xmlns:m="http://schemas.openxmlformats.org/officeDocument/2006/math">
                    <m:r>
                      <a:rPr lang="en-US" altLang="en-US" sz="2800" b="1" i="1" dirty="0">
                        <a:solidFill>
                          <a:srgbClr val="0066CC"/>
                        </a:solidFill>
                        <a:latin typeface="Cambria Math" panose="02040503050406030204" pitchFamily="18" charset="0"/>
                      </a:rPr>
                      <m:t>𝒇</m:t>
                    </m:r>
                    <m:r>
                      <a:rPr lang="en-US" altLang="en-US" sz="2800" i="1" dirty="0">
                        <a:solidFill>
                          <a:srgbClr val="0066CC"/>
                        </a:solidFill>
                        <a:latin typeface="Cambria Math" panose="02040503050406030204" pitchFamily="18" charset="0"/>
                      </a:rPr>
                      <m:t>: </m:t>
                    </m:r>
                    <m:r>
                      <a:rPr lang="en-US" altLang="en-US" sz="2800" b="1" i="1" dirty="0">
                        <a:solidFill>
                          <a:srgbClr val="0066CC"/>
                        </a:solidFill>
                        <a:latin typeface="Cambria Math" panose="02040503050406030204" pitchFamily="18" charset="0"/>
                      </a:rPr>
                      <m:t>𝑬</m:t>
                    </m:r>
                    <m:r>
                      <a:rPr lang="en-US" altLang="en-US" sz="2800" i="1" dirty="0">
                        <a:solidFill>
                          <a:srgbClr val="0066CC"/>
                        </a:solidFill>
                        <a:latin typeface="Cambria Math" panose="02040503050406030204" pitchFamily="18" charset="0"/>
                      </a:rPr>
                      <m:t> </m:t>
                    </m:r>
                    <m:r>
                      <a:rPr lang="en-US" altLang="en-US" sz="2800" i="1" dirty="0">
                        <a:solidFill>
                          <a:srgbClr val="0066CC"/>
                        </a:solidFill>
                        <a:latin typeface="Cambria Math" panose="02040503050406030204" pitchFamily="18" charset="0"/>
                        <a:sym typeface="Symbol" panose="05050102010706020507" pitchFamily="18" charset="2"/>
                      </a:rPr>
                      <m:t> </m:t>
                    </m:r>
                    <m:r>
                      <a:rPr lang="en-US" altLang="en-US" sz="2800" b="1" i="1" dirty="0">
                        <a:solidFill>
                          <a:srgbClr val="0066CC"/>
                        </a:solidFill>
                        <a:latin typeface="Cambria Math" panose="02040503050406030204" pitchFamily="18" charset="0"/>
                        <a:ea typeface="Cambria Math" panose="02040503050406030204" pitchFamily="18" charset="0"/>
                        <a:sym typeface="Symbol" panose="05050102010706020507" pitchFamily="18" charset="2"/>
                      </a:rPr>
                      <m:t>ℝ</m:t>
                    </m:r>
                  </m:oMath>
                </a14:m>
                <a:r>
                  <a:rPr lang="en-US" altLang="en-US" sz="2800" dirty="0"/>
                  <a:t> that satisfies:</a:t>
                </a:r>
              </a:p>
              <a:p>
                <a:pPr lvl="2"/>
                <a:r>
                  <a:rPr lang="en-US" altLang="en-US" sz="2400" dirty="0"/>
                  <a:t>For each </a:t>
                </a:r>
                <a14:m>
                  <m:oMath xmlns:m="http://schemas.openxmlformats.org/officeDocument/2006/math">
                    <m:r>
                      <a:rPr lang="en-US" altLang="en-US" sz="2400" b="1" i="1" smtClean="0">
                        <a:solidFill>
                          <a:srgbClr val="0066CC"/>
                        </a:solidFill>
                        <a:latin typeface="Cambria Math" panose="02040503050406030204" pitchFamily="18" charset="0"/>
                      </a:rPr>
                      <m:t>𝒆</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𝑬</m:t>
                    </m:r>
                  </m:oMath>
                </a14:m>
                <a:r>
                  <a:rPr lang="en-US" altLang="en-US" sz="2400" dirty="0"/>
                  <a:t>: </a:t>
                </a:r>
                <a14:m>
                  <m:oMath xmlns:m="http://schemas.openxmlformats.org/officeDocument/2006/math">
                    <m:r>
                      <a:rPr lang="en-US" altLang="en-US" sz="2400" b="1" i="1" dirty="0">
                        <a:solidFill>
                          <a:srgbClr val="0066CC"/>
                        </a:solidFill>
                        <a:latin typeface="Cambria Math" panose="02040503050406030204" pitchFamily="18" charset="0"/>
                      </a:rPr>
                      <m:t>𝟎</m:t>
                    </m:r>
                    <m:r>
                      <a:rPr lang="en-US" altLang="en-US" sz="2400" b="1" i="1" dirty="0">
                        <a:solidFill>
                          <a:srgbClr val="0066CC"/>
                        </a:solidFill>
                        <a:latin typeface="Cambria Math" panose="02040503050406030204" pitchFamily="18" charset="0"/>
                        <a:sym typeface="Symbol" panose="05050102010706020507" pitchFamily="18" charset="2"/>
                      </a:rPr>
                      <m:t>≤ </m:t>
                    </m:r>
                    <m:r>
                      <a:rPr lang="en-US" altLang="en-US" sz="2400" b="1" i="1" dirty="0">
                        <a:solidFill>
                          <a:srgbClr val="0066CC"/>
                        </a:solidFill>
                        <a:latin typeface="Cambria Math" panose="02040503050406030204" pitchFamily="18" charset="0"/>
                      </a:rPr>
                      <m:t>𝒇</m:t>
                    </m:r>
                    <m:d>
                      <m:dPr>
                        <m:ctrlPr>
                          <a:rPr lang="en-US" altLang="en-US" sz="2400" b="1" i="1" dirty="0">
                            <a:solidFill>
                              <a:srgbClr val="0066CC"/>
                            </a:solidFill>
                            <a:latin typeface="Cambria Math" panose="02040503050406030204" pitchFamily="18" charset="0"/>
                          </a:rPr>
                        </m:ctrlPr>
                      </m:dPr>
                      <m:e>
                        <m:r>
                          <a:rPr lang="en-US" altLang="en-US" sz="2400" b="1" i="1" dirty="0" smtClean="0">
                            <a:solidFill>
                              <a:srgbClr val="0066CC"/>
                            </a:solidFill>
                            <a:latin typeface="Cambria Math" panose="02040503050406030204" pitchFamily="18" charset="0"/>
                          </a:rPr>
                          <m:t>𝒆</m:t>
                        </m:r>
                      </m:e>
                    </m:d>
                    <m:r>
                      <a:rPr lang="en-US" altLang="en-US" sz="2400" i="1" dirty="0">
                        <a:solidFill>
                          <a:srgbClr val="0066CC"/>
                        </a:solidFill>
                        <a:latin typeface="Cambria Math" panose="02040503050406030204" pitchFamily="18" charset="0"/>
                        <a:sym typeface="Symbol" panose="05050102010706020507" pitchFamily="18" charset="2"/>
                      </a:rPr>
                      <m:t>≤ </m:t>
                    </m:r>
                    <m:r>
                      <a:rPr lang="en-US" altLang="en-US" sz="2400" b="1" i="1" dirty="0">
                        <a:solidFill>
                          <a:srgbClr val="0066CC"/>
                        </a:solidFill>
                        <a:latin typeface="Cambria Math" panose="02040503050406030204" pitchFamily="18" charset="0"/>
                        <a:sym typeface="Symbol" panose="05050102010706020507" pitchFamily="18" charset="2"/>
                      </a:rPr>
                      <m:t>𝒄</m:t>
                    </m:r>
                    <m:r>
                      <a:rPr lang="en-US" altLang="en-US" sz="2400" i="1" dirty="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𝒆</m:t>
                    </m:r>
                    <m:r>
                      <a:rPr lang="en-US" altLang="en-US" sz="2400" i="1" dirty="0">
                        <a:solidFill>
                          <a:srgbClr val="0066CC"/>
                        </a:solidFill>
                        <a:latin typeface="Cambria Math" panose="02040503050406030204" pitchFamily="18" charset="0"/>
                        <a:sym typeface="Symbol" panose="05050102010706020507" pitchFamily="18" charset="2"/>
                      </a:rPr>
                      <m:t>)</m:t>
                    </m:r>
                  </m:oMath>
                </a14:m>
                <a:r>
                  <a:rPr lang="en-US" altLang="en-US" sz="2400" dirty="0"/>
                  <a:t>                                     </a:t>
                </a:r>
                <a:r>
                  <a:rPr lang="en-US" altLang="en-US" sz="2400" dirty="0">
                    <a:solidFill>
                      <a:srgbClr val="695082"/>
                    </a:solidFill>
                  </a:rPr>
                  <a:t>[capacity constraints]</a:t>
                </a:r>
              </a:p>
              <a:p>
                <a:pPr lvl="2">
                  <a:spcBef>
                    <a:spcPts val="1800"/>
                  </a:spcBef>
                </a:pPr>
                <a:r>
                  <a:rPr lang="en-US" altLang="en-US" sz="2400" dirty="0">
                    <a:solidFill>
                      <a:srgbClr val="695082"/>
                    </a:solidFill>
                  </a:rPr>
                  <a:t>For each </a:t>
                </a:r>
                <a14:m>
                  <m:oMath xmlns:m="http://schemas.openxmlformats.org/officeDocument/2006/math">
                    <m:r>
                      <a:rPr lang="en-US" altLang="en-US" sz="2400" b="1" i="1" smtClean="0">
                        <a:solidFill>
                          <a:srgbClr val="0066CC"/>
                        </a:solidFill>
                        <a:latin typeface="Cambria Math" panose="02040503050406030204" pitchFamily="18" charset="0"/>
                      </a:rPr>
                      <m:t>𝒗</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𝑽</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𝒔</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𝒕</m:t>
                    </m:r>
                    <m:r>
                      <a:rPr lang="en-US" altLang="en-US" sz="2400" b="1" i="1" smtClean="0">
                        <a:solidFill>
                          <a:srgbClr val="0066CC"/>
                        </a:solidFill>
                        <a:latin typeface="Cambria Math" panose="02040503050406030204" pitchFamily="18" charset="0"/>
                      </a:rPr>
                      <m:t>} </m:t>
                    </m:r>
                  </m:oMath>
                </a14:m>
                <a:r>
                  <a:rPr lang="en-US" altLang="en-US" sz="2400" dirty="0">
                    <a:solidFill>
                      <a:srgbClr val="695082"/>
                    </a:solidFill>
                  </a:rPr>
                  <a:t>:</a:t>
                </a:r>
                <a:endParaRPr lang="en-US" altLang="en-US" sz="700" dirty="0">
                  <a:solidFill>
                    <a:srgbClr val="695082"/>
                  </a:solidFill>
                </a:endParaRPr>
              </a:p>
              <a:p>
                <a:pPr marL="0" indent="0">
                  <a:spcBef>
                    <a:spcPts val="3000"/>
                  </a:spcBef>
                  <a:buNone/>
                </a:pPr>
                <a:r>
                  <a:rPr lang="en-US" altLang="en-US" sz="2800" b="1" dirty="0" err="1">
                    <a:solidFill>
                      <a:srgbClr val="695082"/>
                    </a:solidFill>
                  </a:rPr>
                  <a:t>Defn</a:t>
                </a:r>
                <a:r>
                  <a:rPr lang="en-US" altLang="en-US" sz="2800" b="1" dirty="0">
                    <a:solidFill>
                      <a:srgbClr val="695082"/>
                    </a:solidFill>
                  </a:rPr>
                  <a:t>:</a:t>
                </a:r>
                <a:r>
                  <a:rPr lang="en-US" altLang="en-US" sz="2800" dirty="0">
                    <a:solidFill>
                      <a:srgbClr val="695082"/>
                    </a:solidFill>
                  </a:rPr>
                  <a:t> The </a:t>
                </a:r>
                <a:r>
                  <a:rPr lang="en-US" altLang="en-US" sz="2800" dirty="0">
                    <a:solidFill>
                      <a:srgbClr val="C00000"/>
                    </a:solidFill>
                  </a:rPr>
                  <a:t>value</a:t>
                </a:r>
                <a:r>
                  <a:rPr lang="en-US" altLang="en-US" sz="2800" dirty="0">
                    <a:solidFill>
                      <a:srgbClr val="695082"/>
                    </a:solidFill>
                  </a:rPr>
                  <a:t> of flow </a:t>
                </a:r>
                <a14:m>
                  <m:oMath xmlns:m="http://schemas.openxmlformats.org/officeDocument/2006/math">
                    <m:r>
                      <a:rPr lang="en-US" altLang="en-US" sz="2800" b="1" i="1" dirty="0" smtClean="0">
                        <a:solidFill>
                          <a:srgbClr val="0066CC"/>
                        </a:solidFill>
                        <a:latin typeface="Cambria Math" panose="02040503050406030204" pitchFamily="18" charset="0"/>
                      </a:rPr>
                      <m:t>𝒇</m:t>
                    </m:r>
                  </m:oMath>
                </a14:m>
                <a:r>
                  <a:rPr lang="en-US" altLang="en-US" sz="2800" dirty="0">
                    <a:solidFill>
                      <a:srgbClr val="695082"/>
                    </a:solidFill>
                  </a:rPr>
                  <a:t>,</a:t>
                </a:r>
              </a:p>
              <a:p>
                <a:pPr marL="0" indent="0">
                  <a:lnSpc>
                    <a:spcPct val="85000"/>
                  </a:lnSpc>
                  <a:buNone/>
                </a:pPr>
                <a:r>
                  <a:rPr lang="en-US" altLang="en-US" sz="2800" dirty="0"/>
                  <a:t> </a:t>
                </a:r>
              </a:p>
            </p:txBody>
          </p:sp>
        </mc:Choice>
        <mc:Fallback>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278147"/>
                <a:ext cx="10811510" cy="5200045"/>
              </a:xfrm>
              <a:blipFill>
                <a:blip r:embed="rId3"/>
                <a:stretch>
                  <a:fillRect l="-1127" t="-2345" r="-4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13E0566-505E-4499-9D80-46D31A1C9999}"/>
                  </a:ext>
                </a:extLst>
              </p:cNvPr>
              <p:cNvSpPr txBox="1"/>
              <p:nvPr/>
            </p:nvSpPr>
            <p:spPr>
              <a:xfrm>
                <a:off x="4900201" y="2245597"/>
                <a:ext cx="3140668" cy="839269"/>
              </a:xfrm>
              <a:prstGeom prst="rect">
                <a:avLst/>
              </a:prstGeom>
              <a:solidFill>
                <a:schemeClr val="accent6">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into</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𝒗</m:t>
                          </m:r>
                        </m:sub>
                        <m:sup/>
                        <m:e>
                          <m:r>
                            <a:rPr lang="en-US" sz="2000" b="1" i="1" smtClean="0">
                              <a:solidFill>
                                <a:srgbClr val="0066CC"/>
                              </a:solidFill>
                              <a:latin typeface="Cambria Math" panose="02040503050406030204" pitchFamily="18" charset="0"/>
                            </a:rPr>
                            <m:t>𝒇</m:t>
                          </m:r>
                          <m:d>
                            <m:dPr>
                              <m:ctrlPr>
                                <a:rPr lang="en-US" sz="2000" b="1" i="1" smtClean="0">
                                  <a:solidFill>
                                    <a:srgbClr val="0066CC"/>
                                  </a:solidFill>
                                  <a:latin typeface="Cambria Math" panose="02040503050406030204" pitchFamily="18" charset="0"/>
                                </a:rPr>
                              </m:ctrlPr>
                            </m:dPr>
                            <m:e>
                              <m:r>
                                <a:rPr lang="en-US" sz="2000" b="1" i="1" smtClean="0">
                                  <a:solidFill>
                                    <a:srgbClr val="0066CC"/>
                                  </a:solidFill>
                                  <a:latin typeface="Cambria Math" panose="02040503050406030204" pitchFamily="18" charset="0"/>
                                </a:rPr>
                                <m:t>𝒆</m:t>
                              </m:r>
                            </m:e>
                          </m:d>
                          <m:r>
                            <a:rPr lang="en-US" sz="2000" b="1" i="1" smtClean="0">
                              <a:solidFill>
                                <a:srgbClr val="0066CC"/>
                              </a:solidFill>
                              <a:latin typeface="Cambria Math" panose="02040503050406030204" pitchFamily="18" charset="0"/>
                            </a:rPr>
                            <m:t>=</m:t>
                          </m:r>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out</m:t>
                              </m:r>
                              <m:r>
                                <a:rPr lang="en-US" sz="2000" b="0" i="0" smtClean="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of</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𝒗</m:t>
                              </m:r>
                            </m:sub>
                            <m:sup/>
                            <m:e>
                              <m:r>
                                <a:rPr lang="en-US" sz="2000" b="1" i="1" smtClean="0">
                                  <a:solidFill>
                                    <a:srgbClr val="0066CC"/>
                                  </a:solidFill>
                                  <a:latin typeface="Cambria Math" panose="02040503050406030204" pitchFamily="18" charset="0"/>
                                </a:rPr>
                                <m:t>𝒇</m:t>
                              </m:r>
                              <m:r>
                                <a:rPr lang="en-US" sz="2000" b="1" i="1" smtClean="0">
                                  <a:solidFill>
                                    <a:srgbClr val="0066CC"/>
                                  </a:solidFill>
                                  <a:latin typeface="Cambria Math" panose="02040503050406030204" pitchFamily="18" charset="0"/>
                                </a:rPr>
                                <m:t>(</m:t>
                              </m:r>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m:t>
                              </m:r>
                            </m:e>
                          </m:nary>
                        </m:e>
                      </m:nary>
                    </m:oMath>
                  </m:oMathPara>
                </a14:m>
                <a:endParaRPr lang="en-US" b="1" dirty="0"/>
              </a:p>
            </p:txBody>
          </p:sp>
        </mc:Choice>
        <mc:Fallback>
          <p:sp>
            <p:nvSpPr>
              <p:cNvPr id="3" name="TextBox 2">
                <a:extLst>
                  <a:ext uri="{FF2B5EF4-FFF2-40B4-BE49-F238E27FC236}">
                    <a16:creationId xmlns:a16="http://schemas.microsoft.com/office/drawing/2014/main" id="{B13E0566-505E-4499-9D80-46D31A1C9999}"/>
                  </a:ext>
                </a:extLst>
              </p:cNvPr>
              <p:cNvSpPr txBox="1">
                <a:spLocks noRot="1" noChangeAspect="1" noMove="1" noResize="1" noEditPoints="1" noAdjustHandles="1" noChangeArrowheads="1" noChangeShapeType="1" noTextEdit="1"/>
              </p:cNvSpPr>
              <p:nvPr/>
            </p:nvSpPr>
            <p:spPr>
              <a:xfrm>
                <a:off x="4900201" y="2245597"/>
                <a:ext cx="3140668" cy="839269"/>
              </a:xfrm>
              <a:prstGeom prst="rect">
                <a:avLst/>
              </a:prstGeom>
              <a:blipFill>
                <a:blip r:embed="rId4"/>
                <a:stretch>
                  <a:fillRect/>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3</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Flows</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4395659" y="3250309"/>
            <a:ext cx="6599476" cy="3137327"/>
            <a:chOff x="4395659" y="2923138"/>
            <a:chExt cx="6599476"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127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420920" y="5112122"/>
              <a:ext cx="612528"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0/</a:t>
              </a:r>
              <a:r>
                <a:rPr lang="en-US" altLang="en-US" sz="2000" dirty="0">
                  <a:latin typeface="Arial" panose="020B0604020202020204" pitchFamily="34" charset="0"/>
                  <a:cs typeface="Arial" panose="020B0604020202020204" pitchFamily="34" charset="0"/>
                </a:rPr>
                <a:t>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49" y="4352895"/>
              <a:ext cx="45333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0/</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331165" y="5713346"/>
              <a:ext cx="624271" cy="307777"/>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0/</a:t>
              </a:r>
              <a:r>
                <a:rPr lang="en-US" altLang="en-US" sz="2000" dirty="0">
                  <a:latin typeface="Arial" panose="020B0604020202020204" pitchFamily="34" charset="0"/>
                  <a:cs typeface="Arial" panose="020B0604020202020204" pitchFamily="34" charset="0"/>
                </a:rPr>
                <a:t>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36366" y="4983795"/>
              <a:ext cx="60078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0/</a:t>
              </a:r>
              <a:r>
                <a:rPr lang="en-US" altLang="en-US" sz="2000" dirty="0">
                  <a:latin typeface="Arial" panose="020B0604020202020204" pitchFamily="34" charset="0"/>
                  <a:cs typeface="Arial" panose="020B0604020202020204" pitchFamily="34" charset="0"/>
                </a:rPr>
                <a:t>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300960" y="3595078"/>
              <a:ext cx="68567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6922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4</a:t>
              </a: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62427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0/</a:t>
              </a:r>
              <a:r>
                <a:rPr lang="en-US" altLang="en-US" sz="2000" dirty="0">
                  <a:latin typeface="Arial" panose="020B0604020202020204" pitchFamily="34" charset="0"/>
                  <a:cs typeface="Arial" panose="020B0604020202020204" pitchFamily="34" charset="0"/>
                </a:rPr>
                <a:t>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400" b="1" dirty="0">
                  <a:solidFill>
                    <a:srgbClr val="C00000"/>
                  </a:solidFill>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0/</a:t>
              </a:r>
              <a:r>
                <a:rPr lang="en-US" altLang="en-US" sz="2000" dirty="0">
                  <a:latin typeface="Arial" panose="020B0604020202020204" pitchFamily="34" charset="0"/>
                  <a:cs typeface="Arial" panose="020B0604020202020204" pitchFamily="34" charset="0"/>
                </a:rPr>
                <a:t>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0/</a:t>
              </a:r>
              <a:r>
                <a:rPr lang="en-US" altLang="en-US" sz="2000" dirty="0">
                  <a:latin typeface="Arial" panose="020B0604020202020204" pitchFamily="34" charset="0"/>
                  <a:cs typeface="Arial" panose="020B0604020202020204" pitchFamily="34" charset="0"/>
                </a:rPr>
                <a:t>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78052" y="5087101"/>
              <a:ext cx="62284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0/</a:t>
              </a:r>
              <a:r>
                <a:rPr lang="en-US" altLang="en-US" sz="2000" dirty="0">
                  <a:latin typeface="Arial" panose="020B0604020202020204" pitchFamily="34" charset="0"/>
                  <a:cs typeface="Arial" panose="020B0604020202020204" pitchFamily="34" charset="0"/>
                </a:rPr>
                <a:t>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5960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4/</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68964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0/</a:t>
              </a: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54505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0/</a:t>
              </a:r>
              <a:r>
                <a:rPr lang="en-US" altLang="en-US" sz="2000" dirty="0">
                  <a:latin typeface="Arial" panose="020B0604020202020204" pitchFamily="34" charset="0"/>
                  <a:cs typeface="Arial" panose="020B0604020202020204" pitchFamily="34" charset="0"/>
                </a:rPr>
                <a:t>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0</a:t>
              </a:r>
              <a:r>
                <a:rPr lang="en-US" altLang="en-US" sz="2000" dirty="0">
                  <a:latin typeface="Arial" panose="020B0604020202020204" pitchFamily="34" charset="0"/>
                  <a:cs typeface="Arial" panose="020B0604020202020204" pitchFamily="34" charset="0"/>
                </a:rPr>
                <a:t>/4</a:t>
              </a:r>
            </a:p>
          </p:txBody>
        </p:sp>
      </p:grpSp>
      <p:sp>
        <p:nvSpPr>
          <p:cNvPr id="5" name="TextBox 4">
            <a:extLst>
              <a:ext uri="{FF2B5EF4-FFF2-40B4-BE49-F238E27FC236}">
                <a16:creationId xmlns:a16="http://schemas.microsoft.com/office/drawing/2014/main" id="{801BE216-F86A-437E-9107-5392525B598F}"/>
              </a:ext>
            </a:extLst>
          </p:cNvPr>
          <p:cNvSpPr txBox="1"/>
          <p:nvPr/>
        </p:nvSpPr>
        <p:spPr>
          <a:xfrm>
            <a:off x="8589960" y="2382040"/>
            <a:ext cx="2591870" cy="461665"/>
          </a:xfrm>
          <a:prstGeom prst="rect">
            <a:avLst/>
          </a:prstGeom>
          <a:noFill/>
        </p:spPr>
        <p:txBody>
          <a:bodyPr wrap="square" rtlCol="0">
            <a:spAutoFit/>
          </a:bodyPr>
          <a:lstStyle/>
          <a:p>
            <a:r>
              <a:rPr lang="en-US" altLang="en-US" sz="2400" dirty="0">
                <a:solidFill>
                  <a:srgbClr val="695082"/>
                </a:solidFill>
              </a:rPr>
              <a:t>[flow conservation]</a:t>
            </a:r>
          </a:p>
        </p:txBody>
      </p: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7F3EBBB8-DE6C-4C8A-B1F4-58976503B7BF}"/>
                  </a:ext>
                </a:extLst>
              </p:cNvPr>
              <p:cNvSpPr txBox="1"/>
              <p:nvPr/>
            </p:nvSpPr>
            <p:spPr>
              <a:xfrm>
                <a:off x="1591098" y="3683531"/>
                <a:ext cx="2432333" cy="839269"/>
              </a:xfrm>
              <a:prstGeom prst="rect">
                <a:avLst/>
              </a:prstGeom>
              <a:solidFill>
                <a:schemeClr val="accent6">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C00000"/>
                          </a:solidFill>
                          <a:latin typeface="Cambria Math" panose="02040503050406030204" pitchFamily="18" charset="0"/>
                        </a:rPr>
                        <m:t>𝒗</m:t>
                      </m:r>
                      <m:d>
                        <m:dPr>
                          <m:ctrlPr>
                            <a:rPr lang="en-US" sz="2000" b="1" i="1" smtClean="0">
                              <a:solidFill>
                                <a:srgbClr val="C00000"/>
                              </a:solidFill>
                              <a:latin typeface="Cambria Math" panose="02040503050406030204" pitchFamily="18" charset="0"/>
                            </a:rPr>
                          </m:ctrlPr>
                        </m:dPr>
                        <m:e>
                          <m:r>
                            <a:rPr lang="en-US" sz="2000" b="1" i="1" smtClean="0">
                              <a:solidFill>
                                <a:srgbClr val="C00000"/>
                              </a:solidFill>
                              <a:latin typeface="Cambria Math" panose="02040503050406030204" pitchFamily="18" charset="0"/>
                            </a:rPr>
                            <m:t>𝒇</m:t>
                          </m:r>
                        </m:e>
                      </m:d>
                      <m:r>
                        <a:rPr lang="en-US" sz="2000" b="1" i="1" smtClean="0">
                          <a:solidFill>
                            <a:srgbClr val="0066CC"/>
                          </a:solidFill>
                          <a:latin typeface="Cambria Math" panose="02040503050406030204" pitchFamily="18" charset="0"/>
                        </a:rPr>
                        <m:t>=</m:t>
                      </m:r>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out</m:t>
                          </m:r>
                          <m:r>
                            <a:rPr lang="en-US" sz="2000" b="0" i="0" smtClean="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of</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𝒔</m:t>
                          </m:r>
                        </m:sub>
                        <m:sup/>
                        <m:e>
                          <m:r>
                            <a:rPr lang="en-US" sz="2000" b="1" i="1" smtClean="0">
                              <a:solidFill>
                                <a:srgbClr val="0066CC"/>
                              </a:solidFill>
                              <a:latin typeface="Cambria Math" panose="02040503050406030204" pitchFamily="18" charset="0"/>
                            </a:rPr>
                            <m:t>𝒇</m:t>
                          </m:r>
                          <m:d>
                            <m:dPr>
                              <m:ctrlPr>
                                <a:rPr lang="en-US" sz="2000" b="1" i="1" smtClean="0">
                                  <a:solidFill>
                                    <a:srgbClr val="0066CC"/>
                                  </a:solidFill>
                                  <a:latin typeface="Cambria Math" panose="02040503050406030204" pitchFamily="18" charset="0"/>
                                </a:rPr>
                              </m:ctrlPr>
                            </m:dPr>
                            <m:e>
                              <m:r>
                                <a:rPr lang="en-US" sz="2000" b="1" i="1" smtClean="0">
                                  <a:solidFill>
                                    <a:srgbClr val="0066CC"/>
                                  </a:solidFill>
                                  <a:latin typeface="Cambria Math" panose="02040503050406030204" pitchFamily="18" charset="0"/>
                                </a:rPr>
                                <m:t>𝒆</m:t>
                              </m:r>
                            </m:e>
                          </m:d>
                        </m:e>
                      </m:nary>
                    </m:oMath>
                  </m:oMathPara>
                </a14:m>
                <a:endParaRPr lang="en-US" b="1" dirty="0"/>
              </a:p>
            </p:txBody>
          </p:sp>
        </mc:Choice>
        <mc:Fallback>
          <p:sp>
            <p:nvSpPr>
              <p:cNvPr id="53" name="TextBox 52">
                <a:extLst>
                  <a:ext uri="{FF2B5EF4-FFF2-40B4-BE49-F238E27FC236}">
                    <a16:creationId xmlns:a16="http://schemas.microsoft.com/office/drawing/2014/main" id="{7F3EBBB8-DE6C-4C8A-B1F4-58976503B7BF}"/>
                  </a:ext>
                </a:extLst>
              </p:cNvPr>
              <p:cNvSpPr txBox="1">
                <a:spLocks noRot="1" noChangeAspect="1" noMove="1" noResize="1" noEditPoints="1" noAdjustHandles="1" noChangeArrowheads="1" noChangeShapeType="1" noTextEdit="1"/>
              </p:cNvSpPr>
              <p:nvPr/>
            </p:nvSpPr>
            <p:spPr>
              <a:xfrm>
                <a:off x="1591098" y="3683531"/>
                <a:ext cx="2432333" cy="839269"/>
              </a:xfrm>
              <a:prstGeom prst="rect">
                <a:avLst/>
              </a:prstGeom>
              <a:blipFill>
                <a:blip r:embed="rId5"/>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0BDA5399-575F-4399-9653-CA691F5F7CC4}"/>
              </a:ext>
            </a:extLst>
          </p:cNvPr>
          <p:cNvSpPr txBox="1"/>
          <p:nvPr/>
        </p:nvSpPr>
        <p:spPr>
          <a:xfrm>
            <a:off x="3611880" y="5557539"/>
            <a:ext cx="1300677" cy="461665"/>
          </a:xfrm>
          <a:prstGeom prst="rect">
            <a:avLst/>
          </a:prstGeom>
          <a:noFill/>
        </p:spPr>
        <p:txBody>
          <a:bodyPr wrap="none" rtlCol="0">
            <a:spAutoFit/>
          </a:bodyPr>
          <a:lstStyle/>
          <a:p>
            <a:r>
              <a:rPr lang="en-US" sz="2400" dirty="0"/>
              <a:t>value = </a:t>
            </a:r>
            <a:r>
              <a:rPr lang="en-US" sz="2400" b="1" dirty="0">
                <a:solidFill>
                  <a:srgbClr val="C00000"/>
                </a:solidFill>
              </a:rPr>
              <a:t>4</a:t>
            </a:r>
          </a:p>
        </p:txBody>
      </p:sp>
    </p:spTree>
    <p:extLst>
      <p:ext uri="{BB962C8B-B14F-4D97-AF65-F5344CB8AC3E}">
        <p14:creationId xmlns:p14="http://schemas.microsoft.com/office/powerpoint/2010/main" val="230258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065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0658">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1285-4735-44B2-AAC4-EDD8A8C589A9}"/>
              </a:ext>
            </a:extLst>
          </p:cNvPr>
          <p:cNvSpPr>
            <a:spLocks noGrp="1"/>
          </p:cNvSpPr>
          <p:nvPr>
            <p:ph type="title"/>
          </p:nvPr>
        </p:nvSpPr>
        <p:spPr/>
        <p:txBody>
          <a:bodyPr/>
          <a:lstStyle/>
          <a:p>
            <a:r>
              <a:rPr lang="en-US" dirty="0"/>
              <a:t>Flows and Cuts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156F1E3-DF5E-42DD-BF43-415999E37EBB}"/>
                  </a:ext>
                </a:extLst>
              </p:cNvPr>
              <p:cNvSpPr>
                <a:spLocks noGrp="1"/>
              </p:cNvSpPr>
              <p:nvPr>
                <p:ph idx="1"/>
              </p:nvPr>
            </p:nvSpPr>
            <p:spPr>
              <a:xfrm>
                <a:off x="628650" y="1366475"/>
                <a:ext cx="10891156" cy="5200045"/>
              </a:xfrm>
            </p:spPr>
            <p:txBody>
              <a:bodyPr>
                <a:noAutofit/>
              </a:bodyPr>
              <a:lstStyle/>
              <a:p>
                <a:pPr marL="0" indent="0">
                  <a:buNone/>
                </a:pPr>
                <a:r>
                  <a:rPr lang="en-US" altLang="en-US" sz="2400" dirty="0"/>
                  <a:t>Let </a:t>
                </a:r>
                <a14:m>
                  <m:oMath xmlns:m="http://schemas.openxmlformats.org/officeDocument/2006/math">
                    <m:r>
                      <a:rPr lang="en-US" altLang="en-US" sz="2400" b="1" i="1" dirty="0" smtClean="0">
                        <a:solidFill>
                          <a:srgbClr val="0066CC"/>
                        </a:solidFill>
                        <a:latin typeface="Cambria Math" panose="02040503050406030204" pitchFamily="18" charset="0"/>
                      </a:rPr>
                      <m:t>𝒇</m:t>
                    </m:r>
                  </m:oMath>
                </a14:m>
                <a:r>
                  <a:rPr lang="en-US" altLang="en-US" sz="2400" dirty="0"/>
                  <a:t> be any </a:t>
                </a:r>
                <a14:m>
                  <m:oMath xmlns:m="http://schemas.openxmlformats.org/officeDocument/2006/math">
                    <m:r>
                      <a:rPr lang="en-US" altLang="en-US" sz="2400" b="1" i="1" dirty="0" smtClean="0">
                        <a:solidFill>
                          <a:srgbClr val="0066CC"/>
                        </a:solidFill>
                        <a:latin typeface="Cambria Math" panose="02040503050406030204" pitchFamily="18" charset="0"/>
                      </a:rPr>
                      <m:t>𝒔</m:t>
                    </m:r>
                  </m:oMath>
                </a14:m>
                <a:r>
                  <a:rPr lang="en-US" altLang="en-US" sz="2400" dirty="0"/>
                  <a:t>-</a:t>
                </a:r>
                <a14:m>
                  <m:oMath xmlns:m="http://schemas.openxmlformats.org/officeDocument/2006/math">
                    <m:r>
                      <a:rPr lang="en-US" altLang="en-US" sz="2400" b="1" i="1" dirty="0" smtClean="0">
                        <a:solidFill>
                          <a:srgbClr val="0066CC"/>
                        </a:solidFill>
                        <a:latin typeface="Cambria Math" panose="02040503050406030204" pitchFamily="18" charset="0"/>
                      </a:rPr>
                      <m:t>𝒕</m:t>
                    </m:r>
                  </m:oMath>
                </a14:m>
                <a:r>
                  <a:rPr lang="en-US" altLang="en-US" sz="2400" dirty="0"/>
                  <a:t> flow and </a:t>
                </a:r>
                <a14:m>
                  <m:oMath xmlns:m="http://schemas.openxmlformats.org/officeDocument/2006/math">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r>
                      <a:rPr lang="en-US" altLang="en-US" sz="2400" b="1" i="1" dirty="0" smtClean="0">
                        <a:solidFill>
                          <a:srgbClr val="0066CC"/>
                        </a:solidFill>
                        <a:latin typeface="Cambria Math" panose="02040503050406030204" pitchFamily="18" charset="0"/>
                      </a:rPr>
                      <m:t>)</m:t>
                    </m:r>
                  </m:oMath>
                </a14:m>
                <a:r>
                  <a:rPr lang="en-US" altLang="en-US" sz="2400" dirty="0"/>
                  <a:t> be any </a:t>
                </a:r>
                <a14:m>
                  <m:oMath xmlns:m="http://schemas.openxmlformats.org/officeDocument/2006/math">
                    <m:r>
                      <a:rPr lang="en-US" altLang="en-US" sz="2400" b="1" i="1" dirty="0" smtClean="0">
                        <a:solidFill>
                          <a:srgbClr val="0066CC"/>
                        </a:solidFill>
                        <a:latin typeface="Cambria Math" panose="02040503050406030204" pitchFamily="18" charset="0"/>
                      </a:rPr>
                      <m:t>𝒔</m:t>
                    </m:r>
                  </m:oMath>
                </a14:m>
                <a:r>
                  <a:rPr lang="en-US" altLang="en-US" sz="2400" dirty="0"/>
                  <a:t>-</a:t>
                </a:r>
                <a14:m>
                  <m:oMath xmlns:m="http://schemas.openxmlformats.org/officeDocument/2006/math">
                    <m:r>
                      <a:rPr lang="en-US" altLang="en-US" sz="2400" b="1" i="1" dirty="0" smtClean="0">
                        <a:solidFill>
                          <a:srgbClr val="0066CC"/>
                        </a:solidFill>
                        <a:latin typeface="Cambria Math" panose="02040503050406030204" pitchFamily="18" charset="0"/>
                      </a:rPr>
                      <m:t>𝒕</m:t>
                    </m:r>
                  </m:oMath>
                </a14:m>
                <a:r>
                  <a:rPr lang="en-US" altLang="en-US" sz="2400" dirty="0"/>
                  <a:t> cut:</a:t>
                </a:r>
                <a:endParaRPr lang="en-US" altLang="en-US" sz="1400" b="1" dirty="0">
                  <a:solidFill>
                    <a:srgbClr val="695082"/>
                  </a:solidFill>
                </a:endParaRPr>
              </a:p>
              <a:p>
                <a:pPr marL="0" indent="0">
                  <a:buNone/>
                </a:pPr>
                <a:r>
                  <a:rPr lang="en-US" altLang="en-US" sz="2400" b="1" dirty="0">
                    <a:solidFill>
                      <a:srgbClr val="695082"/>
                    </a:solidFill>
                  </a:rPr>
                  <a:t>Flow Value Lemma: </a:t>
                </a:r>
                <a:r>
                  <a:rPr lang="en-US" altLang="en-US" sz="2400" dirty="0"/>
                  <a:t> The net value of the flow sent across </a:t>
                </a:r>
                <a14:m>
                  <m:oMath xmlns:m="http://schemas.openxmlformats.org/officeDocument/2006/math">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𝑨</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𝑩</m:t>
                    </m:r>
                    <m:r>
                      <a:rPr lang="en-US" altLang="en-US" sz="2400" b="1" i="1" dirty="0">
                        <a:solidFill>
                          <a:srgbClr val="0066CC"/>
                        </a:solidFill>
                        <a:latin typeface="Cambria Math" panose="02040503050406030204" pitchFamily="18" charset="0"/>
                      </a:rPr>
                      <m:t>)</m:t>
                    </m:r>
                  </m:oMath>
                </a14:m>
                <a:r>
                  <a:rPr lang="en-US" altLang="en-US" sz="2400" dirty="0"/>
                  <a:t> equals </a:t>
                </a:r>
                <a14:m>
                  <m:oMath xmlns:m="http://schemas.openxmlformats.org/officeDocument/2006/math">
                    <m:r>
                      <a:rPr lang="en-US" altLang="en-US" sz="2400" b="1" i="1" dirty="0" smtClean="0">
                        <a:solidFill>
                          <a:srgbClr val="0066CC"/>
                        </a:solidFill>
                        <a:latin typeface="Cambria Math" panose="02040503050406030204" pitchFamily="18" charset="0"/>
                      </a:rPr>
                      <m:t>𝒗</m:t>
                    </m:r>
                    <m:d>
                      <m:dPr>
                        <m:ctrlPr>
                          <a:rPr lang="en-US" altLang="en-US" sz="2400" b="1" i="1" dirty="0" smtClean="0">
                            <a:solidFill>
                              <a:srgbClr val="0066CC"/>
                            </a:solidFill>
                            <a:latin typeface="Cambria Math" panose="02040503050406030204" pitchFamily="18" charset="0"/>
                          </a:rPr>
                        </m:ctrlPr>
                      </m:dPr>
                      <m:e>
                        <m:r>
                          <a:rPr lang="en-US" altLang="en-US" sz="2400" b="1" i="1" dirty="0" smtClean="0">
                            <a:solidFill>
                              <a:srgbClr val="0066CC"/>
                            </a:solidFill>
                            <a:latin typeface="Cambria Math" panose="02040503050406030204" pitchFamily="18" charset="0"/>
                          </a:rPr>
                          <m:t>𝒇</m:t>
                        </m:r>
                      </m:e>
                    </m:d>
                  </m:oMath>
                </a14:m>
                <a:r>
                  <a:rPr lang="en-US" altLang="en-US" sz="2400" dirty="0"/>
                  <a:t>.</a:t>
                </a:r>
              </a:p>
              <a:p>
                <a:pPr marL="0" indent="0">
                  <a:buNone/>
                </a:pPr>
                <a:r>
                  <a:rPr lang="en-US" altLang="en-US" sz="2400" dirty="0"/>
                  <a:t>             </a:t>
                </a:r>
                <a:r>
                  <a:rPr lang="en-US" altLang="en-US" sz="2400" b="1" dirty="0">
                    <a:solidFill>
                      <a:srgbClr val="006600"/>
                    </a:solidFill>
                  </a:rPr>
                  <a:t>Intuition</a:t>
                </a:r>
                <a:r>
                  <a:rPr lang="en-US" altLang="en-US" sz="2400" dirty="0"/>
                  <a:t>: All flow coming from </a:t>
                </a:r>
                <a14:m>
                  <m:oMath xmlns:m="http://schemas.openxmlformats.org/officeDocument/2006/math">
                    <m:r>
                      <a:rPr lang="en-US" altLang="en-US" sz="2400" b="0" i="1" smtClean="0">
                        <a:latin typeface="Cambria Math" panose="02040503050406030204" pitchFamily="18" charset="0"/>
                      </a:rPr>
                      <m:t>𝑠</m:t>
                    </m:r>
                  </m:oMath>
                </a14:m>
                <a:r>
                  <a:rPr lang="en-US" altLang="en-US" sz="2400" dirty="0"/>
                  <a:t> must eventually reach </a:t>
                </a:r>
                <a14:m>
                  <m:oMath xmlns:m="http://schemas.openxmlformats.org/officeDocument/2006/math">
                    <m:r>
                      <a:rPr lang="en-US" altLang="en-US" sz="2400" b="0" i="1" smtClean="0">
                        <a:latin typeface="Cambria Math" panose="02040503050406030204" pitchFamily="18" charset="0"/>
                      </a:rPr>
                      <m:t>𝑡</m:t>
                    </m:r>
                  </m:oMath>
                </a14:m>
                <a:r>
                  <a:rPr lang="en-US" altLang="en-US" sz="2400" dirty="0"/>
                  <a:t>, and so must 	</a:t>
                </a:r>
                <a:br>
                  <a:rPr lang="en-US" altLang="en-US" sz="2400" dirty="0"/>
                </a:br>
                <a:r>
                  <a:rPr lang="en-US" altLang="en-US" sz="2400" dirty="0"/>
                  <a:t>                               cross that cut</a:t>
                </a:r>
                <a:endParaRPr lang="en-US" altLang="en-US" sz="2400" b="1" dirty="0">
                  <a:solidFill>
                    <a:srgbClr val="695082"/>
                  </a:solidFill>
                </a:endParaRPr>
              </a:p>
              <a:p>
                <a:pPr marL="0" indent="0">
                  <a:buNone/>
                </a:pPr>
                <a:r>
                  <a:rPr lang="en-US" altLang="en-US" sz="2400" b="1" dirty="0">
                    <a:solidFill>
                      <a:srgbClr val="695082"/>
                    </a:solidFill>
                  </a:rPr>
                  <a:t>Weak Duality: </a:t>
                </a:r>
                <a:r>
                  <a:rPr lang="en-US" altLang="en-US" sz="2400" dirty="0"/>
                  <a:t>The value of the flow is at most the capacity of the cut;                        	              i.e., </a:t>
                </a:r>
                <a14:m>
                  <m:oMath xmlns:m="http://schemas.openxmlformats.org/officeDocument/2006/math">
                    <m:r>
                      <a:rPr lang="en-US" altLang="en-US" sz="2400" b="1" i="1" dirty="0" smtClean="0">
                        <a:solidFill>
                          <a:srgbClr val="0066CC"/>
                        </a:solidFill>
                        <a:latin typeface="Cambria Math" panose="02040503050406030204" pitchFamily="18" charset="0"/>
                      </a:rPr>
                      <m:t>𝒗</m:t>
                    </m:r>
                    <m:d>
                      <m:dPr>
                        <m:ctrlPr>
                          <a:rPr lang="en-US" altLang="en-US" sz="2400" b="1" i="1" dirty="0" smtClean="0">
                            <a:solidFill>
                              <a:srgbClr val="0066CC"/>
                            </a:solidFill>
                            <a:latin typeface="Cambria Math" panose="02040503050406030204" pitchFamily="18" charset="0"/>
                          </a:rPr>
                        </m:ctrlPr>
                      </m:dPr>
                      <m:e>
                        <m:r>
                          <a:rPr lang="en-US" altLang="en-US" sz="2400" b="1" i="1" dirty="0" smtClean="0">
                            <a:solidFill>
                              <a:srgbClr val="0066CC"/>
                            </a:solidFill>
                            <a:latin typeface="Cambria Math" panose="02040503050406030204" pitchFamily="18" charset="0"/>
                          </a:rPr>
                          <m:t>𝒇</m:t>
                        </m:r>
                      </m:e>
                    </m:d>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𝒄</m:t>
                    </m:r>
                    <m:d>
                      <m:dPr>
                        <m:ctrlPr>
                          <a:rPr lang="en-US" altLang="en-US" sz="2400" b="1" i="1" dirty="0" smtClean="0">
                            <a:solidFill>
                              <a:srgbClr val="0066CC"/>
                            </a:solidFill>
                            <a:latin typeface="Cambria Math" panose="02040503050406030204" pitchFamily="18" charset="0"/>
                          </a:rPr>
                        </m:ctrlPr>
                      </m:dPr>
                      <m:e>
                        <m:r>
                          <a:rPr lang="en-US" altLang="en-US" sz="2400" b="1" i="1" dirty="0" smtClean="0">
                            <a:solidFill>
                              <a:srgbClr val="0066CC"/>
                            </a:solidFill>
                            <a:latin typeface="Cambria Math" panose="02040503050406030204" pitchFamily="18" charset="0"/>
                          </a:rPr>
                          <m:t>𝑨</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e>
                    </m:d>
                  </m:oMath>
                </a14:m>
                <a:r>
                  <a:rPr lang="en-US" altLang="en-US" sz="2400" dirty="0"/>
                  <a:t>.</a:t>
                </a:r>
              </a:p>
              <a:p>
                <a:pPr marL="0" indent="0">
                  <a:buNone/>
                </a:pPr>
                <a:r>
                  <a:rPr lang="en-US" altLang="en-US" sz="2400" b="1" dirty="0">
                    <a:solidFill>
                      <a:srgbClr val="006600"/>
                    </a:solidFill>
                  </a:rPr>
                  <a:t>         Intuition</a:t>
                </a:r>
                <a:r>
                  <a:rPr lang="en-US" altLang="en-US" sz="2400" dirty="0"/>
                  <a:t>: Since all flow must cross any cut, any cut’s capacity is an upper bound</a:t>
                </a:r>
                <a:br>
                  <a:rPr lang="en-US" altLang="en-US" sz="2400" dirty="0"/>
                </a:br>
                <a:r>
                  <a:rPr lang="en-US" altLang="en-US" sz="2400" dirty="0"/>
                  <a:t>                           on the flow</a:t>
                </a:r>
                <a:endParaRPr lang="en-US" altLang="en-US" sz="2400" b="1" dirty="0">
                  <a:solidFill>
                    <a:srgbClr val="695082"/>
                  </a:solidFill>
                </a:endParaRPr>
              </a:p>
              <a:p>
                <a:pPr marL="0" indent="0">
                  <a:buNone/>
                </a:pPr>
                <a:r>
                  <a:rPr lang="en-US" altLang="en-US" sz="2400" b="1" dirty="0">
                    <a:solidFill>
                      <a:srgbClr val="695082"/>
                    </a:solidFill>
                  </a:rPr>
                  <a:t>Corollary: </a:t>
                </a:r>
                <a:r>
                  <a:rPr lang="en-US" altLang="en-US" sz="2400" dirty="0"/>
                  <a:t>If </a:t>
                </a:r>
                <a14:m>
                  <m:oMath xmlns:m="http://schemas.openxmlformats.org/officeDocument/2006/math">
                    <m:r>
                      <a:rPr lang="en-US" altLang="en-US" sz="2400" b="1" i="1" dirty="0" smtClean="0">
                        <a:solidFill>
                          <a:srgbClr val="0066CC"/>
                        </a:solidFill>
                        <a:latin typeface="Cambria Math" panose="02040503050406030204" pitchFamily="18" charset="0"/>
                      </a:rPr>
                      <m:t>𝒗</m:t>
                    </m:r>
                    <m:d>
                      <m:dPr>
                        <m:ctrlPr>
                          <a:rPr lang="en-US" altLang="en-US" sz="2400" b="1" i="1" dirty="0" smtClean="0">
                            <a:solidFill>
                              <a:srgbClr val="0066CC"/>
                            </a:solidFill>
                            <a:latin typeface="Cambria Math" panose="02040503050406030204" pitchFamily="18" charset="0"/>
                          </a:rPr>
                        </m:ctrlPr>
                      </m:dPr>
                      <m:e>
                        <m:r>
                          <a:rPr lang="en-US" altLang="en-US" sz="2400" b="1" i="1" dirty="0" smtClean="0">
                            <a:solidFill>
                              <a:srgbClr val="0066CC"/>
                            </a:solidFill>
                            <a:latin typeface="Cambria Math" panose="02040503050406030204" pitchFamily="18" charset="0"/>
                          </a:rPr>
                          <m:t>𝒇</m:t>
                        </m:r>
                      </m:e>
                    </m:d>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𝒄</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r>
                      <a:rPr lang="en-US" altLang="en-US" sz="2400" b="1" i="1" dirty="0" smtClean="0">
                        <a:solidFill>
                          <a:srgbClr val="0066CC"/>
                        </a:solidFill>
                        <a:latin typeface="Cambria Math" panose="02040503050406030204" pitchFamily="18" charset="0"/>
                      </a:rPr>
                      <m:t>)</m:t>
                    </m:r>
                  </m:oMath>
                </a14:m>
                <a:r>
                  <a:rPr lang="en-US" altLang="en-US" sz="2400" dirty="0"/>
                  <a:t> then </a:t>
                </a:r>
                <a14:m>
                  <m:oMath xmlns:m="http://schemas.openxmlformats.org/officeDocument/2006/math">
                    <m:r>
                      <a:rPr lang="en-US" altLang="en-US" sz="2400" b="1" i="1" dirty="0" smtClean="0">
                        <a:solidFill>
                          <a:srgbClr val="0066CC"/>
                        </a:solidFill>
                        <a:latin typeface="Cambria Math" panose="02040503050406030204" pitchFamily="18" charset="0"/>
                      </a:rPr>
                      <m:t>𝒇</m:t>
                    </m:r>
                  </m:oMath>
                </a14:m>
                <a:r>
                  <a:rPr lang="en-US" altLang="en-US" sz="2400" dirty="0"/>
                  <a:t> is a maximum flow and </a:t>
                </a:r>
                <a14:m>
                  <m:oMath xmlns:m="http://schemas.openxmlformats.org/officeDocument/2006/math">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r>
                      <a:rPr lang="en-US" altLang="en-US" sz="2400" b="1" i="1" dirty="0" smtClean="0">
                        <a:solidFill>
                          <a:srgbClr val="0066CC"/>
                        </a:solidFill>
                        <a:latin typeface="Cambria Math" panose="02040503050406030204" pitchFamily="18" charset="0"/>
                      </a:rPr>
                      <m:t>)</m:t>
                    </m:r>
                  </m:oMath>
                </a14:m>
                <a:r>
                  <a:rPr lang="en-US" altLang="en-US" sz="2400" dirty="0"/>
                  <a:t> is a minimum cut.</a:t>
                </a:r>
              </a:p>
              <a:p>
                <a:pPr marL="0" indent="0">
                  <a:buNone/>
                </a:pPr>
                <a:r>
                  <a:rPr lang="en-US" altLang="en-US" sz="2400" b="1" dirty="0">
                    <a:solidFill>
                      <a:srgbClr val="006600"/>
                    </a:solidFill>
                  </a:rPr>
                  <a:t> Intuition</a:t>
                </a:r>
                <a:r>
                  <a:rPr lang="en-US" altLang="en-US" sz="2400" dirty="0"/>
                  <a:t>: If we find a cut whose capacity matches the flow, we can’t push more flow</a:t>
                </a:r>
                <a:br>
                  <a:rPr lang="en-US" altLang="en-US" sz="2400" dirty="0"/>
                </a:br>
                <a:r>
                  <a:rPr lang="en-US" altLang="en-US" sz="2400" dirty="0"/>
                  <a:t>                   through that cut because it’s already at capacity. We additionally can’t find</a:t>
                </a:r>
                <a:br>
                  <a:rPr lang="en-US" altLang="en-US" sz="2400" dirty="0"/>
                </a:br>
                <a:r>
                  <a:rPr lang="en-US" altLang="en-US" sz="2400" dirty="0"/>
                  <a:t>                   a smaller cut, since that flow was achievable.</a:t>
                </a:r>
              </a:p>
              <a:p>
                <a:endParaRPr lang="en-US" altLang="en-US" sz="2800" dirty="0"/>
              </a:p>
              <a:p>
                <a:endParaRPr lang="en-US" altLang="en-US" sz="2800" dirty="0"/>
              </a:p>
              <a:p>
                <a:endParaRPr lang="en-US" altLang="en-US" sz="2800" dirty="0"/>
              </a:p>
              <a:p>
                <a:endParaRPr lang="en-US" altLang="en-US" sz="2800" dirty="0"/>
              </a:p>
              <a:p>
                <a:endParaRPr lang="en-US" dirty="0"/>
              </a:p>
            </p:txBody>
          </p:sp>
        </mc:Choice>
        <mc:Fallback>
          <p:sp>
            <p:nvSpPr>
              <p:cNvPr id="3" name="Content Placeholder 2">
                <a:extLst>
                  <a:ext uri="{FF2B5EF4-FFF2-40B4-BE49-F238E27FC236}">
                    <a16:creationId xmlns:a16="http://schemas.microsoft.com/office/drawing/2014/main" id="{D156F1E3-DF5E-42DD-BF43-415999E37EBB}"/>
                  </a:ext>
                </a:extLst>
              </p:cNvPr>
              <p:cNvSpPr>
                <a:spLocks noGrp="1" noRot="1" noChangeAspect="1" noMove="1" noResize="1" noEditPoints="1" noAdjustHandles="1" noChangeArrowheads="1" noChangeShapeType="1" noTextEdit="1"/>
              </p:cNvSpPr>
              <p:nvPr>
                <p:ph idx="1"/>
              </p:nvPr>
            </p:nvSpPr>
            <p:spPr>
              <a:xfrm>
                <a:off x="628650" y="1366475"/>
                <a:ext cx="10891156" cy="5200045"/>
              </a:xfrm>
              <a:blipFill>
                <a:blip r:embed="rId2"/>
                <a:stretch>
                  <a:fillRect l="-839" t="-16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A3EA93F-7F31-483A-A09C-ACE1DA2C6B4D}"/>
              </a:ext>
            </a:extLst>
          </p:cNvPr>
          <p:cNvSpPr>
            <a:spLocks noGrp="1"/>
          </p:cNvSpPr>
          <p:nvPr>
            <p:ph type="sldNum" sz="quarter" idx="12"/>
          </p:nvPr>
        </p:nvSpPr>
        <p:spPr/>
        <p:txBody>
          <a:bodyPr/>
          <a:lstStyle/>
          <a:p>
            <a:fld id="{859767C1-1CFC-4BF3-A3D8-E4104FCBBC17}" type="slidenum">
              <a:rPr lang="en-US" smtClean="0"/>
              <a:pPr/>
              <a:t>30</a:t>
            </a:fld>
            <a:endParaRPr lang="en-US" dirty="0"/>
          </a:p>
        </p:txBody>
      </p:sp>
    </p:spTree>
    <p:extLst>
      <p:ext uri="{BB962C8B-B14F-4D97-AF65-F5344CB8AC3E}">
        <p14:creationId xmlns:p14="http://schemas.microsoft.com/office/powerpoint/2010/main" val="106706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B10F50DA-0750-4263-9B79-38F4626A6DBD}"/>
              </a:ext>
            </a:extLst>
          </p:cNvPr>
          <p:cNvSpPr/>
          <p:nvPr/>
        </p:nvSpPr>
        <p:spPr bwMode="auto">
          <a:xfrm>
            <a:off x="4104167" y="3868651"/>
            <a:ext cx="5425657" cy="2227394"/>
          </a:xfrm>
          <a:custGeom>
            <a:avLst/>
            <a:gdLst>
              <a:gd name="connsiteX0" fmla="*/ 31470 w 6228837"/>
              <a:gd name="connsiteY0" fmla="*/ 469433 h 2227394"/>
              <a:gd name="connsiteX1" fmla="*/ 414242 w 6228837"/>
              <a:gd name="connsiteY1" fmla="*/ 1203079 h 2227394"/>
              <a:gd name="connsiteX2" fmla="*/ 1371172 w 6228837"/>
              <a:gd name="connsiteY2" fmla="*/ 1755972 h 2227394"/>
              <a:gd name="connsiteX3" fmla="*/ 2434428 w 6228837"/>
              <a:gd name="connsiteY3" fmla="*/ 2170642 h 2227394"/>
              <a:gd name="connsiteX4" fmla="*/ 3444521 w 6228837"/>
              <a:gd name="connsiteY4" fmla="*/ 2202540 h 2227394"/>
              <a:gd name="connsiteX5" fmla="*/ 5687991 w 6228837"/>
              <a:gd name="connsiteY5" fmla="*/ 2202540 h 2227394"/>
              <a:gd name="connsiteX6" fmla="*/ 6187721 w 6228837"/>
              <a:gd name="connsiteY6" fmla="*/ 1883563 h 2227394"/>
              <a:gd name="connsiteX7" fmla="*/ 4922447 w 6228837"/>
              <a:gd name="connsiteY7" fmla="*/ 1309405 h 2227394"/>
              <a:gd name="connsiteX8" fmla="*/ 3391358 w 6228837"/>
              <a:gd name="connsiteY8" fmla="*/ 480065 h 2227394"/>
              <a:gd name="connsiteX9" fmla="*/ 2413163 w 6228837"/>
              <a:gd name="connsiteY9" fmla="*/ 161089 h 2227394"/>
              <a:gd name="connsiteX10" fmla="*/ 1179786 w 6228837"/>
              <a:gd name="connsiteY10" fmla="*/ 12233 h 2227394"/>
              <a:gd name="connsiteX11" fmla="*/ 31470 w 6228837"/>
              <a:gd name="connsiteY11" fmla="*/ 469433 h 222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8837" h="2227394">
                <a:moveTo>
                  <a:pt x="31470" y="469433"/>
                </a:moveTo>
                <a:cubicBezTo>
                  <a:pt x="-96121" y="667907"/>
                  <a:pt x="190958" y="988656"/>
                  <a:pt x="414242" y="1203079"/>
                </a:cubicBezTo>
                <a:cubicBezTo>
                  <a:pt x="637526" y="1417502"/>
                  <a:pt x="1034474" y="1594712"/>
                  <a:pt x="1371172" y="1755972"/>
                </a:cubicBezTo>
                <a:cubicBezTo>
                  <a:pt x="1707870" y="1917233"/>
                  <a:pt x="2088870" y="2096214"/>
                  <a:pt x="2434428" y="2170642"/>
                </a:cubicBezTo>
                <a:cubicBezTo>
                  <a:pt x="2779986" y="2245070"/>
                  <a:pt x="3444521" y="2202540"/>
                  <a:pt x="3444521" y="2202540"/>
                </a:cubicBezTo>
                <a:cubicBezTo>
                  <a:pt x="3986781" y="2207856"/>
                  <a:pt x="5230791" y="2255703"/>
                  <a:pt x="5687991" y="2202540"/>
                </a:cubicBezTo>
                <a:cubicBezTo>
                  <a:pt x="6145191" y="2149377"/>
                  <a:pt x="6315312" y="2032419"/>
                  <a:pt x="6187721" y="1883563"/>
                </a:cubicBezTo>
                <a:cubicBezTo>
                  <a:pt x="6060130" y="1734707"/>
                  <a:pt x="5388507" y="1543321"/>
                  <a:pt x="4922447" y="1309405"/>
                </a:cubicBezTo>
                <a:cubicBezTo>
                  <a:pt x="4456387" y="1075489"/>
                  <a:pt x="3809572" y="671451"/>
                  <a:pt x="3391358" y="480065"/>
                </a:cubicBezTo>
                <a:cubicBezTo>
                  <a:pt x="2973144" y="288679"/>
                  <a:pt x="2781758" y="239061"/>
                  <a:pt x="2413163" y="161089"/>
                </a:cubicBezTo>
                <a:cubicBezTo>
                  <a:pt x="2044568" y="83117"/>
                  <a:pt x="1576735" y="-39158"/>
                  <a:pt x="1179786" y="12233"/>
                </a:cubicBezTo>
                <a:cubicBezTo>
                  <a:pt x="782837" y="63624"/>
                  <a:pt x="159061" y="270959"/>
                  <a:pt x="31470" y="469433"/>
                </a:cubicBezTo>
                <a:close/>
              </a:path>
            </a:pathLst>
          </a:custGeom>
          <a:solidFill>
            <a:schemeClr val="accent1">
              <a:lumMod val="20000"/>
              <a:lumOff val="80000"/>
            </a:schemeClr>
          </a:solidFill>
          <a:ln w="38100" cap="flat" cmpd="sng">
            <a:noFill/>
            <a:prstDash val="solid"/>
            <a:round/>
            <a:headEnd type="triangle" w="med" len="med"/>
            <a:tailEnd type="none" w="med" len="med"/>
          </a:ln>
          <a:effectLst/>
        </p:spPr>
        <p:txBody>
          <a:bodyPr wrap="square" rtlCol="0" anchor="ctr">
            <a:spAutoFit/>
          </a:bodyPr>
          <a:lstStyle/>
          <a:p>
            <a:pPr algn="l"/>
            <a:endParaRPr lang="en-US" dirty="0"/>
          </a:p>
        </p:txBody>
      </p:sp>
      <mc:AlternateContent xmlns:mc="http://schemas.openxmlformats.org/markup-compatibility/2006">
        <mc:Choice xmlns:a14="http://schemas.microsoft.com/office/drawing/2010/main"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487872"/>
                <a:ext cx="10811510" cy="5200045"/>
              </a:xfrm>
            </p:spPr>
            <p:txBody>
              <a:bodyPr>
                <a:noAutofit/>
              </a:bodyPr>
              <a:lstStyle/>
              <a:p>
                <a:pPr marL="0" indent="0">
                  <a:buNone/>
                </a:pPr>
                <a:r>
                  <a:rPr lang="en-US" altLang="en-US" sz="2800" dirty="0"/>
                  <a:t>Let </a:t>
                </a:r>
                <a14:m>
                  <m:oMath xmlns:m="http://schemas.openxmlformats.org/officeDocument/2006/math">
                    <m:r>
                      <a:rPr lang="en-US" altLang="en-US" sz="2800" b="1" i="1" dirty="0" smtClean="0">
                        <a:solidFill>
                          <a:srgbClr val="0066CC"/>
                        </a:solidFill>
                        <a:latin typeface="Cambria Math" panose="02040503050406030204" pitchFamily="18" charset="0"/>
                      </a:rPr>
                      <m:t>𝒇</m:t>
                    </m:r>
                  </m:oMath>
                </a14:m>
                <a:r>
                  <a:rPr lang="en-US" altLang="en-US" sz="2800" dirty="0"/>
                  <a:t> be any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a:t>
                </a:r>
                <a14:m>
                  <m:oMath xmlns:m="http://schemas.openxmlformats.org/officeDocument/2006/math">
                    <m:r>
                      <a:rPr lang="en-US" altLang="en-US" sz="2800" b="1" i="1" dirty="0" smtClean="0">
                        <a:solidFill>
                          <a:srgbClr val="0066CC"/>
                        </a:solidFill>
                        <a:latin typeface="Cambria Math" panose="02040503050406030204" pitchFamily="18" charset="0"/>
                      </a:rPr>
                      <m:t>𝒕</m:t>
                    </m:r>
                  </m:oMath>
                </a14:m>
                <a:r>
                  <a:rPr lang="en-US" altLang="en-US" sz="2800" dirty="0"/>
                  <a:t> flow and </a:t>
                </a:r>
                <a14:m>
                  <m:oMath xmlns:m="http://schemas.openxmlformats.org/officeDocument/2006/math">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𝑨</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𝑩</m:t>
                    </m:r>
                    <m:r>
                      <a:rPr lang="en-US" altLang="en-US" sz="2800" b="1" i="1" dirty="0" smtClean="0">
                        <a:solidFill>
                          <a:srgbClr val="0066CC"/>
                        </a:solidFill>
                        <a:latin typeface="Cambria Math" panose="02040503050406030204" pitchFamily="18" charset="0"/>
                      </a:rPr>
                      <m:t>)</m:t>
                    </m:r>
                  </m:oMath>
                </a14:m>
                <a:r>
                  <a:rPr lang="en-US" altLang="en-US" sz="2800" dirty="0"/>
                  <a:t> be any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a:t>
                </a:r>
                <a14:m>
                  <m:oMath xmlns:m="http://schemas.openxmlformats.org/officeDocument/2006/math">
                    <m:r>
                      <a:rPr lang="en-US" altLang="en-US" sz="2800" b="1" i="1" dirty="0" smtClean="0">
                        <a:solidFill>
                          <a:srgbClr val="0066CC"/>
                        </a:solidFill>
                        <a:latin typeface="Cambria Math" panose="02040503050406030204" pitchFamily="18" charset="0"/>
                      </a:rPr>
                      <m:t>𝒕</m:t>
                    </m:r>
                  </m:oMath>
                </a14:m>
                <a:r>
                  <a:rPr lang="en-US" altLang="en-US" sz="2800" dirty="0"/>
                  <a:t> cut. </a:t>
                </a:r>
              </a:p>
              <a:p>
                <a:pPr marL="0" indent="0">
                  <a:buNone/>
                </a:pPr>
                <a:r>
                  <a:rPr lang="en-US" altLang="en-US" sz="2800" dirty="0"/>
                  <a:t>If </a:t>
                </a:r>
                <a14:m>
                  <m:oMath xmlns:m="http://schemas.openxmlformats.org/officeDocument/2006/math">
                    <m:r>
                      <a:rPr lang="en-US" altLang="en-US" sz="2800" b="1" i="1" dirty="0" smtClean="0">
                        <a:solidFill>
                          <a:srgbClr val="0066CC"/>
                        </a:solidFill>
                        <a:latin typeface="Cambria Math" panose="02040503050406030204" pitchFamily="18" charset="0"/>
                      </a:rPr>
                      <m:t>𝒗</m:t>
                    </m:r>
                    <m:d>
                      <m:dPr>
                        <m:ctrlPr>
                          <a:rPr lang="en-US" altLang="en-US" sz="2800" b="1" i="1" dirty="0" smtClean="0">
                            <a:solidFill>
                              <a:srgbClr val="0066CC"/>
                            </a:solidFill>
                            <a:latin typeface="Cambria Math" panose="02040503050406030204" pitchFamily="18" charset="0"/>
                          </a:rPr>
                        </m:ctrlPr>
                      </m:dPr>
                      <m:e>
                        <m:r>
                          <a:rPr lang="en-US" altLang="en-US" sz="2800" b="1" i="1" dirty="0" smtClean="0">
                            <a:solidFill>
                              <a:srgbClr val="0066CC"/>
                            </a:solidFill>
                            <a:latin typeface="Cambria Math" panose="02040503050406030204" pitchFamily="18" charset="0"/>
                          </a:rPr>
                          <m:t>𝒇</m:t>
                        </m:r>
                      </m:e>
                    </m:d>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𝒄</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𝑨</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𝑩</m:t>
                    </m:r>
                    <m:r>
                      <a:rPr lang="en-US" altLang="en-US" sz="2800" b="1" i="1" dirty="0" smtClean="0">
                        <a:solidFill>
                          <a:srgbClr val="0066CC"/>
                        </a:solidFill>
                        <a:latin typeface="Cambria Math" panose="02040503050406030204" pitchFamily="18" charset="0"/>
                      </a:rPr>
                      <m:t>)</m:t>
                    </m:r>
                  </m:oMath>
                </a14:m>
                <a:r>
                  <a:rPr lang="en-US" altLang="en-US" sz="2800" dirty="0"/>
                  <a:t> then </a:t>
                </a:r>
                <a14:m>
                  <m:oMath xmlns:m="http://schemas.openxmlformats.org/officeDocument/2006/math">
                    <m:r>
                      <a:rPr lang="en-US" altLang="en-US" sz="2800" b="1" i="1" dirty="0" smtClean="0">
                        <a:solidFill>
                          <a:srgbClr val="0066CC"/>
                        </a:solidFill>
                        <a:latin typeface="Cambria Math" panose="02040503050406030204" pitchFamily="18" charset="0"/>
                      </a:rPr>
                      <m:t>𝒇</m:t>
                    </m:r>
                  </m:oMath>
                </a14:m>
                <a:r>
                  <a:rPr lang="en-US" altLang="en-US" sz="2800" dirty="0"/>
                  <a:t> is a max flow and </a:t>
                </a:r>
                <a14:m>
                  <m:oMath xmlns:m="http://schemas.openxmlformats.org/officeDocument/2006/math">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𝑨</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𝑩</m:t>
                    </m:r>
                    <m:r>
                      <a:rPr lang="en-US" altLang="en-US" sz="2800" b="1" i="1" dirty="0" smtClean="0">
                        <a:solidFill>
                          <a:srgbClr val="0066CC"/>
                        </a:solidFill>
                        <a:latin typeface="Cambria Math" panose="02040503050406030204" pitchFamily="18" charset="0"/>
                      </a:rPr>
                      <m:t>)</m:t>
                    </m:r>
                  </m:oMath>
                </a14:m>
                <a:r>
                  <a:rPr lang="en-US" altLang="en-US" sz="2800" dirty="0"/>
                  <a:t> is a min cut.</a:t>
                </a:r>
              </a:p>
            </p:txBody>
          </p:sp>
        </mc:Choice>
        <mc:Fallback>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487872"/>
                <a:ext cx="10811510" cy="5200045"/>
              </a:xfrm>
              <a:blipFill>
                <a:blip r:embed="rId3"/>
                <a:stretch>
                  <a:fillRect l="-1127" t="-1876"/>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31</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Certificate of Optimality</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4395659" y="2923138"/>
            <a:ext cx="6599476" cy="3137327"/>
            <a:chOff x="4395659" y="2923138"/>
            <a:chExt cx="6599476"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140633" y="5112122"/>
              <a:ext cx="892815"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latin typeface="Arial" panose="020B0604020202020204" pitchFamily="34" charset="0"/>
                  <a:cs typeface="Arial" panose="020B0604020202020204" pitchFamily="34" charset="0"/>
                </a:rPr>
                <a:t>14/</a:t>
              </a:r>
              <a:r>
                <a:rPr lang="en-US" altLang="en-US" sz="2000" dirty="0">
                  <a:latin typeface="Arial" panose="020B0604020202020204" pitchFamily="34" charset="0"/>
                  <a:cs typeface="Arial" panose="020B0604020202020204" pitchFamily="34" charset="0"/>
                </a:rPr>
                <a:t>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49" y="4352895"/>
              <a:ext cx="453335" cy="307777"/>
            </a:xfrm>
            <a:prstGeom prst="rect">
              <a:avLst/>
            </a:prstGeom>
            <a:solidFill>
              <a:schemeClr val="accent1">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b="1" dirty="0">
                  <a:latin typeface="Arial" panose="020B0604020202020204" pitchFamily="34" charset="0"/>
                  <a:cs typeface="Arial" panose="020B0604020202020204" pitchFamily="34" charset="0"/>
                </a:rPr>
                <a:t>4</a:t>
              </a:r>
              <a:r>
                <a:rPr lang="en-US" altLang="en-US" sz="1600" b="1" dirty="0">
                  <a:solidFill>
                    <a:srgbClr val="0066CC"/>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331165" y="5713346"/>
              <a:ext cx="718833" cy="307777"/>
            </a:xfrm>
            <a:prstGeom prst="rect">
              <a:avLst/>
            </a:prstGeom>
            <a:solidFill>
              <a:schemeClr val="accent1">
                <a:lumMod val="20000"/>
                <a:lumOff val="80000"/>
              </a:schemeClr>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latin typeface="Arial" panose="020B0604020202020204" pitchFamily="34" charset="0"/>
                  <a:cs typeface="Arial" panose="020B0604020202020204" pitchFamily="34" charset="0"/>
                </a:rPr>
                <a:t>14/</a:t>
              </a:r>
              <a:r>
                <a:rPr lang="en-US" altLang="en-US" sz="2000" dirty="0">
                  <a:latin typeface="Arial" panose="020B0604020202020204" pitchFamily="34" charset="0"/>
                  <a:cs typeface="Arial" panose="020B0604020202020204" pitchFamily="34" charset="0"/>
                </a:rPr>
                <a:t>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36366" y="4983795"/>
              <a:ext cx="60078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300960" y="3595078"/>
              <a:ext cx="68567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6922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a:t>
              </a:r>
              <a:r>
                <a:rPr lang="en-US" altLang="en-US" sz="2000" b="1" dirty="0">
                  <a:solidFill>
                    <a:srgbClr val="0066CC"/>
                  </a:solidFill>
                  <a:latin typeface="Arial" panose="020B0604020202020204" pitchFamily="34" charset="0"/>
                  <a:cs typeface="Arial" panose="020B0604020202020204" pitchFamily="34" charset="0"/>
                </a:rPr>
                <a:t>8</a:t>
              </a:r>
              <a:r>
                <a:rPr lang="en-US" altLang="en-US" sz="2000" dirty="0">
                  <a:solidFill>
                    <a:srgbClr val="0066CC"/>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62427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1/</a:t>
              </a:r>
              <a:r>
                <a:rPr lang="en-US" altLang="en-US" sz="2000" dirty="0">
                  <a:latin typeface="Arial" panose="020B0604020202020204" pitchFamily="34" charset="0"/>
                  <a:cs typeface="Arial" panose="020B0604020202020204" pitchFamily="34" charset="0"/>
                </a:rPr>
                <a:t>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9/</a:t>
              </a:r>
              <a:r>
                <a:rPr lang="en-US" altLang="en-US" sz="2000" dirty="0">
                  <a:latin typeface="Arial" panose="020B0604020202020204" pitchFamily="34" charset="0"/>
                  <a:cs typeface="Arial" panose="020B0604020202020204" pitchFamily="34" charset="0"/>
                </a:rPr>
                <a:t>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00403" y="5160001"/>
              <a:ext cx="7149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5960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 9/</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68964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9/</a:t>
              </a: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54505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grpSp>
      <p:sp>
        <p:nvSpPr>
          <p:cNvPr id="52" name="TextBox 51">
            <a:extLst>
              <a:ext uri="{FF2B5EF4-FFF2-40B4-BE49-F238E27FC236}">
                <a16:creationId xmlns:a16="http://schemas.microsoft.com/office/drawing/2014/main" id="{D95B3B17-292E-4FC0-A21F-07FA171C2F7F}"/>
              </a:ext>
            </a:extLst>
          </p:cNvPr>
          <p:cNvSpPr txBox="1"/>
          <p:nvPr/>
        </p:nvSpPr>
        <p:spPr>
          <a:xfrm>
            <a:off x="1212645" y="3223173"/>
            <a:ext cx="2418547" cy="461665"/>
          </a:xfrm>
          <a:prstGeom prst="rect">
            <a:avLst/>
          </a:prstGeom>
          <a:noFill/>
        </p:spPr>
        <p:txBody>
          <a:bodyPr wrap="none" rtlCol="0">
            <a:spAutoFit/>
          </a:bodyPr>
          <a:lstStyle/>
          <a:p>
            <a:r>
              <a:rPr lang="en-US" sz="2400" dirty="0"/>
              <a:t>Value of flow = </a:t>
            </a:r>
            <a:r>
              <a:rPr lang="en-US" sz="2400" b="1" dirty="0">
                <a:solidFill>
                  <a:srgbClr val="0066CC"/>
                </a:solidFill>
              </a:rPr>
              <a:t>28</a:t>
            </a:r>
            <a:endParaRPr lang="en-US" sz="2400" b="1" dirty="0">
              <a:solidFill>
                <a:srgbClr val="C00000"/>
              </a:solidFill>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0BF7A504-507F-4E95-BBB7-8388BE532A73}"/>
                  </a:ext>
                </a:extLst>
              </p:cNvPr>
              <p:cNvSpPr txBox="1"/>
              <p:nvPr/>
            </p:nvSpPr>
            <p:spPr>
              <a:xfrm>
                <a:off x="4428689" y="4702016"/>
                <a:ext cx="4571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CC"/>
                          </a:solidFill>
                          <a:latin typeface="Cambria Math" panose="02040503050406030204" pitchFamily="18" charset="0"/>
                        </a:rPr>
                        <m:t>𝑨</m:t>
                      </m:r>
                    </m:oMath>
                  </m:oMathPara>
                </a14:m>
                <a:endParaRPr lang="en-US" sz="2400" b="1" dirty="0">
                  <a:solidFill>
                    <a:srgbClr val="0066CC"/>
                  </a:solidFill>
                </a:endParaRPr>
              </a:p>
            </p:txBody>
          </p:sp>
        </mc:Choice>
        <mc:Fallback xmlns="">
          <p:sp>
            <p:nvSpPr>
              <p:cNvPr id="47" name="TextBox 46">
                <a:extLst>
                  <a:ext uri="{FF2B5EF4-FFF2-40B4-BE49-F238E27FC236}">
                    <a16:creationId xmlns:a16="http://schemas.microsoft.com/office/drawing/2014/main" id="{0BF7A504-507F-4E95-BBB7-8388BE532A73}"/>
                  </a:ext>
                </a:extLst>
              </p:cNvPr>
              <p:cNvSpPr txBox="1">
                <a:spLocks noRot="1" noChangeAspect="1" noMove="1" noResize="1" noEditPoints="1" noAdjustHandles="1" noChangeArrowheads="1" noChangeShapeType="1" noTextEdit="1"/>
              </p:cNvSpPr>
              <p:nvPr/>
            </p:nvSpPr>
            <p:spPr>
              <a:xfrm>
                <a:off x="4428689" y="4702016"/>
                <a:ext cx="457176" cy="461665"/>
              </a:xfrm>
              <a:prstGeom prst="rect">
                <a:avLst/>
              </a:prstGeom>
              <a:blipFill>
                <a:blip r:embed="rId4"/>
                <a:stretch>
                  <a:fillRect/>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FCC33F47-5BC1-4F36-8505-FFC3FEA32403}"/>
              </a:ext>
            </a:extLst>
          </p:cNvPr>
          <p:cNvSpPr txBox="1"/>
          <p:nvPr/>
        </p:nvSpPr>
        <p:spPr>
          <a:xfrm>
            <a:off x="4188871" y="5659205"/>
            <a:ext cx="1208026" cy="461665"/>
          </a:xfrm>
          <a:prstGeom prst="rect">
            <a:avLst/>
          </a:prstGeom>
          <a:noFill/>
        </p:spPr>
        <p:txBody>
          <a:bodyPr wrap="square" rtlCol="0">
            <a:spAutoFit/>
          </a:bodyPr>
          <a:lstStyle/>
          <a:p>
            <a:endParaRPr lang="en-US" sz="2400" b="1" dirty="0">
              <a:solidFill>
                <a:srgbClr val="0066CC"/>
              </a:solidFill>
            </a:endParaRPr>
          </a:p>
        </p:txBody>
      </p:sp>
      <p:sp>
        <p:nvSpPr>
          <p:cNvPr id="50" name="TextBox 49">
            <a:extLst>
              <a:ext uri="{FF2B5EF4-FFF2-40B4-BE49-F238E27FC236}">
                <a16:creationId xmlns:a16="http://schemas.microsoft.com/office/drawing/2014/main" id="{A61FDB3F-7F51-4CA4-8895-8ABE85E14BE2}"/>
              </a:ext>
            </a:extLst>
          </p:cNvPr>
          <p:cNvSpPr txBox="1"/>
          <p:nvPr/>
        </p:nvSpPr>
        <p:spPr>
          <a:xfrm>
            <a:off x="1209051" y="3969069"/>
            <a:ext cx="2638864" cy="461665"/>
          </a:xfrm>
          <a:prstGeom prst="rect">
            <a:avLst/>
          </a:prstGeom>
          <a:noFill/>
        </p:spPr>
        <p:txBody>
          <a:bodyPr wrap="none" rtlCol="0">
            <a:spAutoFit/>
          </a:bodyPr>
          <a:lstStyle/>
          <a:p>
            <a:r>
              <a:rPr lang="en-US" sz="2400" dirty="0"/>
              <a:t>Capacity of cut = </a:t>
            </a:r>
            <a:r>
              <a:rPr lang="en-US" sz="2400" b="1" dirty="0">
                <a:solidFill>
                  <a:srgbClr val="0066CC"/>
                </a:solidFill>
              </a:rPr>
              <a:t>28</a:t>
            </a:r>
          </a:p>
        </p:txBody>
      </p:sp>
      <p:sp>
        <p:nvSpPr>
          <p:cNvPr id="2" name="TextBox 1">
            <a:extLst>
              <a:ext uri="{FF2B5EF4-FFF2-40B4-BE49-F238E27FC236}">
                <a16:creationId xmlns:a16="http://schemas.microsoft.com/office/drawing/2014/main" id="{80ACCF82-9B50-4139-B6FD-BD2EB55F81C3}"/>
              </a:ext>
            </a:extLst>
          </p:cNvPr>
          <p:cNvSpPr txBox="1"/>
          <p:nvPr/>
        </p:nvSpPr>
        <p:spPr>
          <a:xfrm>
            <a:off x="779668" y="4953316"/>
            <a:ext cx="3333072" cy="1200329"/>
          </a:xfrm>
          <a:prstGeom prst="rect">
            <a:avLst/>
          </a:prstGeom>
          <a:noFill/>
        </p:spPr>
        <p:txBody>
          <a:bodyPr wrap="square" rtlCol="0">
            <a:spAutoFit/>
          </a:bodyPr>
          <a:lstStyle/>
          <a:p>
            <a:r>
              <a:rPr lang="en-US" sz="2400" dirty="0">
                <a:solidFill>
                  <a:srgbClr val="C00000"/>
                </a:solidFill>
              </a:rPr>
              <a:t>Both are optimal!</a:t>
            </a:r>
          </a:p>
          <a:p>
            <a:r>
              <a:rPr lang="en-US" sz="2400" dirty="0">
                <a:solidFill>
                  <a:srgbClr val="C00000"/>
                </a:solidFill>
              </a:rPr>
              <a:t>Each “certified” correctness of the other!</a:t>
            </a:r>
          </a:p>
        </p:txBody>
      </p:sp>
      <p:sp>
        <p:nvSpPr>
          <p:cNvPr id="54" name="Slide Number Placeholder 1">
            <a:extLst>
              <a:ext uri="{FF2B5EF4-FFF2-40B4-BE49-F238E27FC236}">
                <a16:creationId xmlns:a16="http://schemas.microsoft.com/office/drawing/2014/main" id="{13EECA76-C030-4949-AE0B-155671702462}"/>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31</a:t>
            </a:fld>
            <a:endParaRPr lang="en-US" dirty="0"/>
          </a:p>
        </p:txBody>
      </p:sp>
    </p:spTree>
    <p:extLst>
      <p:ext uri="{BB962C8B-B14F-4D97-AF65-F5344CB8AC3E}">
        <p14:creationId xmlns:p14="http://schemas.microsoft.com/office/powerpoint/2010/main" val="1304389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lstStyle/>
          <a:p>
            <a:r>
              <a:rPr lang="en-US" altLang="en-US"/>
              <a:t>Max-Flow Min-Cut Theorem</a:t>
            </a:r>
          </a:p>
        </p:txBody>
      </p:sp>
      <mc:AlternateContent xmlns:mc="http://schemas.openxmlformats.org/markup-compatibility/2006">
        <mc:Choice xmlns:a14="http://schemas.microsoft.com/office/drawing/2010/main" Requires="a14">
          <p:sp>
            <p:nvSpPr>
              <p:cNvPr id="487427" name="Rectangle 3"/>
              <p:cNvSpPr>
                <a:spLocks noGrp="1" noChangeArrowheads="1"/>
              </p:cNvSpPr>
              <p:nvPr>
                <p:ph type="body" idx="1"/>
              </p:nvPr>
            </p:nvSpPr>
            <p:spPr>
              <a:xfrm>
                <a:off x="628649" y="1475532"/>
                <a:ext cx="11325458" cy="5200045"/>
              </a:xfrm>
            </p:spPr>
            <p:txBody>
              <a:bodyPr>
                <a:noAutofit/>
              </a:bodyPr>
              <a:lstStyle/>
              <a:p>
                <a:pPr marL="0" indent="0">
                  <a:buNone/>
                </a:pPr>
                <a:r>
                  <a:rPr lang="en-US" altLang="en-US" sz="2400" b="1" dirty="0">
                    <a:solidFill>
                      <a:srgbClr val="695082"/>
                    </a:solidFill>
                    <a:sym typeface="Symbol" panose="05050102010706020507" pitchFamily="18" charset="2"/>
                  </a:rPr>
                  <a:t>Augmenting Path Theorem:</a:t>
                </a:r>
                <a:r>
                  <a:rPr lang="en-US" altLang="en-US" sz="2400" dirty="0">
                    <a:solidFill>
                      <a:schemeClr val="tx1"/>
                    </a:solidFill>
                    <a:sym typeface="Symbol" panose="05050102010706020507" pitchFamily="18" charset="2"/>
                  </a:rPr>
                  <a:t>  Flow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𝒇</m:t>
                    </m:r>
                  </m:oMath>
                </a14:m>
                <a:r>
                  <a:rPr lang="en-US" altLang="en-US" sz="2400" dirty="0">
                    <a:solidFill>
                      <a:schemeClr val="tx1"/>
                    </a:solidFill>
                    <a:sym typeface="Symbol" panose="05050102010706020507" pitchFamily="18" charset="2"/>
                  </a:rPr>
                  <a:t> is a max flow </a:t>
                </a:r>
                <a:r>
                  <a:rPr lang="en-US" altLang="en-US" sz="2400" dirty="0">
                    <a:solidFill>
                      <a:schemeClr val="tx1"/>
                    </a:solidFill>
                    <a:latin typeface="Cambria Math" panose="02040503050406030204" pitchFamily="18" charset="0"/>
                    <a:ea typeface="Cambria Math" panose="02040503050406030204" pitchFamily="18" charset="0"/>
                    <a:sym typeface="Symbol" panose="05050102010706020507" pitchFamily="18" charset="2"/>
                  </a:rPr>
                  <a:t>⇔</a:t>
                </a:r>
                <a:r>
                  <a:rPr lang="en-US" altLang="en-US" sz="2400" dirty="0">
                    <a:solidFill>
                      <a:schemeClr val="tx1"/>
                    </a:solidFill>
                    <a:sym typeface="Symbol" panose="05050102010706020507" pitchFamily="18" charset="2"/>
                  </a:rPr>
                  <a:t> there are no augmenting paths </a:t>
                </a:r>
                <a:r>
                  <a:rPr lang="en-US" altLang="en-US" sz="2400" dirty="0" err="1">
                    <a:solidFill>
                      <a:schemeClr val="tx1"/>
                    </a:solidFill>
                    <a:sym typeface="Symbol" panose="05050102010706020507" pitchFamily="18" charset="2"/>
                  </a:rPr>
                  <a:t>wrt</a:t>
                </a:r>
                <a:r>
                  <a:rPr lang="en-US" altLang="en-US" sz="2400" dirty="0">
                    <a:solidFill>
                      <a:schemeClr val="tx1"/>
                    </a:solidFill>
                    <a:sym typeface="Symbol" panose="05050102010706020507" pitchFamily="18" charset="2"/>
                  </a:rPr>
                  <a:t> </a:t>
                </a:r>
                <a14:m>
                  <m:oMath xmlns:m="http://schemas.openxmlformats.org/officeDocument/2006/math">
                    <m:r>
                      <a:rPr lang="en-US" altLang="en-US" sz="2400" b="1" i="1" dirty="0">
                        <a:solidFill>
                          <a:srgbClr val="0066CC"/>
                        </a:solidFill>
                        <a:latin typeface="Cambria Math" panose="02040503050406030204" pitchFamily="18" charset="0"/>
                        <a:sym typeface="Symbol" panose="05050102010706020507" pitchFamily="18" charset="2"/>
                      </a:rPr>
                      <m:t>𝒇</m:t>
                    </m:r>
                  </m:oMath>
                </a14:m>
                <a:r>
                  <a:rPr lang="en-US" altLang="en-US" sz="2400" dirty="0">
                    <a:solidFill>
                      <a:schemeClr val="tx1"/>
                    </a:solidFill>
                    <a:sym typeface="Symbol" panose="05050102010706020507" pitchFamily="18" charset="2"/>
                  </a:rPr>
                  <a:t> </a:t>
                </a:r>
              </a:p>
              <a:p>
                <a:endParaRPr lang="en-US" altLang="en-US" sz="1100" dirty="0">
                  <a:solidFill>
                    <a:schemeClr val="tx1"/>
                  </a:solidFill>
                  <a:sym typeface="Symbol" panose="05050102010706020507" pitchFamily="18" charset="2"/>
                </a:endParaRPr>
              </a:p>
              <a:p>
                <a:pPr marL="0" indent="0">
                  <a:spcBef>
                    <a:spcPts val="0"/>
                  </a:spcBef>
                  <a:buNone/>
                </a:pPr>
                <a:r>
                  <a:rPr lang="en-US" altLang="en-US" sz="2400" b="1" dirty="0">
                    <a:solidFill>
                      <a:srgbClr val="695082"/>
                    </a:solidFill>
                    <a:sym typeface="Symbol" panose="05050102010706020507" pitchFamily="18" charset="2"/>
                  </a:rPr>
                  <a:t>Max-Flow Min-Cut Theorem: </a:t>
                </a:r>
                <a:r>
                  <a:rPr lang="en-US" altLang="en-US" sz="2400" dirty="0">
                    <a:sym typeface="Symbol" panose="05050102010706020507" pitchFamily="18" charset="2"/>
                  </a:rPr>
                  <a:t>The value of the max flow equals the value of the min cut.</a:t>
                </a:r>
                <a:endParaRPr lang="en-US" altLang="en-US" sz="1800" dirty="0">
                  <a:solidFill>
                    <a:srgbClr val="0066CC"/>
                  </a:solidFill>
                  <a:sym typeface="Symbol" panose="05050102010706020507" pitchFamily="18" charset="2"/>
                </a:endParaRPr>
              </a:p>
              <a:p>
                <a:pPr marL="0" indent="0">
                  <a:spcBef>
                    <a:spcPts val="0"/>
                  </a:spcBef>
                  <a:buNone/>
                </a:pPr>
                <a:r>
                  <a:rPr lang="en-US" altLang="en-US" sz="1800" dirty="0">
                    <a:solidFill>
                      <a:srgbClr val="0066CC"/>
                    </a:solidFill>
                    <a:sym typeface="Symbol" panose="05050102010706020507" pitchFamily="18" charset="2"/>
                  </a:rPr>
                  <a:t>[Elias-Feinstein-Shannon 1956, Ford-Fulkerson 1956] </a:t>
                </a:r>
                <a:r>
                  <a:rPr lang="en-US" altLang="en-US" sz="2400" dirty="0">
                    <a:solidFill>
                      <a:schemeClr val="tx1"/>
                    </a:solidFill>
                    <a:sym typeface="Symbol" panose="05050102010706020507" pitchFamily="18" charset="2"/>
                  </a:rPr>
                  <a:t>	</a:t>
                </a:r>
                <a:r>
                  <a:rPr lang="en-US" altLang="en-US" sz="2400" b="1" dirty="0">
                    <a:solidFill>
                      <a:srgbClr val="695082"/>
                    </a:solidFill>
                    <a:sym typeface="Symbol" panose="05050102010706020507" pitchFamily="18" charset="2"/>
                  </a:rPr>
                  <a:t>“</a:t>
                </a:r>
                <a:r>
                  <a:rPr lang="en-US" altLang="en-US" sz="2400" b="1" dirty="0" err="1">
                    <a:solidFill>
                      <a:srgbClr val="695082"/>
                    </a:solidFill>
                    <a:sym typeface="Symbol" panose="05050102010706020507" pitchFamily="18" charset="2"/>
                  </a:rPr>
                  <a:t>Maxflow</a:t>
                </a:r>
                <a:r>
                  <a:rPr lang="en-US" altLang="en-US" sz="2400" b="1" dirty="0">
                    <a:solidFill>
                      <a:srgbClr val="695082"/>
                    </a:solidFill>
                    <a:sym typeface="Symbol" panose="05050102010706020507" pitchFamily="18" charset="2"/>
                  </a:rPr>
                  <a:t> = </a:t>
                </a:r>
                <a:r>
                  <a:rPr lang="en-US" altLang="en-US" sz="2400" b="1" dirty="0" err="1">
                    <a:solidFill>
                      <a:srgbClr val="695082"/>
                    </a:solidFill>
                    <a:sym typeface="Symbol" panose="05050102010706020507" pitchFamily="18" charset="2"/>
                  </a:rPr>
                  <a:t>Mincut</a:t>
                </a:r>
                <a:r>
                  <a:rPr lang="en-US" altLang="en-US" sz="2400" b="1" dirty="0">
                    <a:solidFill>
                      <a:srgbClr val="695082"/>
                    </a:solidFill>
                    <a:sym typeface="Symbol" panose="05050102010706020507" pitchFamily="18" charset="2"/>
                  </a:rPr>
                  <a:t>”</a:t>
                </a:r>
                <a:r>
                  <a:rPr lang="en-US" altLang="en-US" sz="2400" dirty="0">
                    <a:solidFill>
                      <a:schemeClr val="tx1"/>
                    </a:solidFill>
                    <a:sym typeface="Symbol" panose="05050102010706020507" pitchFamily="18" charset="2"/>
                  </a:rPr>
                  <a:t>	</a:t>
                </a:r>
              </a:p>
              <a:p>
                <a:endParaRPr lang="en-US" altLang="en-US" sz="1800" dirty="0">
                  <a:solidFill>
                    <a:schemeClr val="tx1"/>
                  </a:solidFill>
                  <a:sym typeface="Symbol" panose="05050102010706020507" pitchFamily="18" charset="2"/>
                </a:endParaRPr>
              </a:p>
              <a:p>
                <a:pPr marL="0" indent="0">
                  <a:buNone/>
                </a:pPr>
                <a:r>
                  <a:rPr lang="en-US" altLang="en-US" sz="2400" b="1" dirty="0">
                    <a:solidFill>
                      <a:srgbClr val="006600"/>
                    </a:solidFill>
                    <a:sym typeface="Symbol" panose="05050102010706020507" pitchFamily="18" charset="2"/>
                  </a:rPr>
                  <a:t>Proof:</a:t>
                </a:r>
                <a:r>
                  <a:rPr lang="en-US" altLang="en-US" sz="2400" dirty="0">
                    <a:sym typeface="Symbol" panose="05050102010706020507" pitchFamily="18" charset="2"/>
                  </a:rPr>
                  <a:t>   </a:t>
                </a:r>
                <a:r>
                  <a:rPr lang="en-US" altLang="en-US" sz="2000" dirty="0">
                    <a:solidFill>
                      <a:schemeClr val="tx1"/>
                    </a:solidFill>
                    <a:sym typeface="Symbol" panose="05050102010706020507" pitchFamily="18" charset="2"/>
                  </a:rPr>
                  <a:t>We prove both </a:t>
                </a:r>
                <a:r>
                  <a:rPr lang="en-US" altLang="en-US" sz="2000" dirty="0">
                    <a:sym typeface="Symbol" panose="05050102010706020507" pitchFamily="18" charset="2"/>
                  </a:rPr>
                  <a:t>together</a:t>
                </a:r>
                <a:r>
                  <a:rPr lang="en-US" altLang="en-US" sz="2000" dirty="0">
                    <a:solidFill>
                      <a:schemeClr val="tx1"/>
                    </a:solidFill>
                    <a:sym typeface="Symbol" panose="05050102010706020507" pitchFamily="18" charset="2"/>
                  </a:rPr>
                  <a:t> by showing that all of these are equivalent:</a:t>
                </a:r>
                <a:endParaRPr lang="en-US" altLang="en-US" sz="2400" dirty="0">
                  <a:sym typeface="Symbol" panose="05050102010706020507" pitchFamily="18" charset="2"/>
                </a:endParaRPr>
              </a:p>
              <a:p>
                <a:pPr marL="0" indent="0">
                  <a:buNone/>
                </a:pPr>
                <a:r>
                  <a:rPr lang="en-US" altLang="en-US" sz="2000" dirty="0">
                    <a:sym typeface="Symbol" panose="05050102010706020507" pitchFamily="18" charset="2"/>
                  </a:rPr>
                  <a:t>             </a:t>
                </a:r>
                <a:r>
                  <a:rPr lang="en-US" altLang="en-US" sz="2000" dirty="0">
                    <a:solidFill>
                      <a:srgbClr val="695082"/>
                    </a:solidFill>
                    <a:sym typeface="Symbol" panose="05050102010706020507" pitchFamily="18" charset="2"/>
                  </a:rPr>
                  <a:t>(</a:t>
                </a:r>
                <a:r>
                  <a:rPr lang="en-US" altLang="en-US" sz="2000" b="1" dirty="0" err="1">
                    <a:solidFill>
                      <a:srgbClr val="695082"/>
                    </a:solidFill>
                    <a:sym typeface="Symbol" panose="05050102010706020507" pitchFamily="18" charset="2"/>
                  </a:rPr>
                  <a:t>i</a:t>
                </a:r>
                <a:r>
                  <a:rPr lang="en-US" altLang="en-US" sz="2000" dirty="0">
                    <a:solidFill>
                      <a:srgbClr val="695082"/>
                    </a:solidFill>
                    <a:sym typeface="Symbol" panose="05050102010706020507" pitchFamily="18" charset="2"/>
                  </a:rPr>
                  <a:t>)</a:t>
                </a:r>
                <a:r>
                  <a:rPr lang="en-US" altLang="en-US" sz="2000" dirty="0">
                    <a:sym typeface="Symbol" panose="05050102010706020507" pitchFamily="18" charset="2"/>
                  </a:rPr>
                  <a:t> There is a cut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m:t>
                    </m:r>
                    <m:r>
                      <a:rPr lang="en-US" altLang="en-US" sz="2000" b="1" i="1" dirty="0" smtClean="0">
                        <a:solidFill>
                          <a:srgbClr val="0066CC"/>
                        </a:solidFill>
                        <a:latin typeface="Cambria Math" panose="02040503050406030204" pitchFamily="18" charset="0"/>
                        <a:sym typeface="Symbol" panose="05050102010706020507" pitchFamily="18" charset="2"/>
                      </a:rPr>
                      <m:t>𝑨</m:t>
                    </m:r>
                    <m:r>
                      <a:rPr lang="en-US" altLang="en-US" sz="2000" b="1" i="1" dirty="0" smtClean="0">
                        <a:solidFill>
                          <a:srgbClr val="0066CC"/>
                        </a:solidFill>
                        <a:latin typeface="Cambria Math" panose="02040503050406030204" pitchFamily="18" charset="0"/>
                        <a:sym typeface="Symbol" panose="05050102010706020507" pitchFamily="18" charset="2"/>
                      </a:rPr>
                      <m:t>, </m:t>
                    </m:r>
                    <m:r>
                      <a:rPr lang="en-US" altLang="en-US" sz="2000" b="1" i="1" dirty="0" smtClean="0">
                        <a:solidFill>
                          <a:srgbClr val="0066CC"/>
                        </a:solidFill>
                        <a:latin typeface="Cambria Math" panose="02040503050406030204" pitchFamily="18" charset="0"/>
                        <a:sym typeface="Symbol" panose="05050102010706020507" pitchFamily="18" charset="2"/>
                      </a:rPr>
                      <m:t>𝑩</m:t>
                    </m:r>
                    <m:r>
                      <a:rPr lang="en-US" altLang="en-US" sz="2000" b="1" i="1" dirty="0" smtClean="0">
                        <a:solidFill>
                          <a:srgbClr val="0066CC"/>
                        </a:solidFill>
                        <a:latin typeface="Cambria Math" panose="02040503050406030204" pitchFamily="18" charset="0"/>
                        <a:sym typeface="Symbol" panose="05050102010706020507" pitchFamily="18" charset="2"/>
                      </a:rPr>
                      <m:t>)</m:t>
                    </m:r>
                  </m:oMath>
                </a14:m>
                <a:r>
                  <a:rPr lang="en-US" altLang="en-US" sz="2000" dirty="0">
                    <a:sym typeface="Symbol" panose="05050102010706020507" pitchFamily="18" charset="2"/>
                  </a:rPr>
                  <a:t> such that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𝒗</m:t>
                    </m:r>
                    <m:r>
                      <a:rPr lang="en-US" altLang="en-US" sz="2000" b="1" i="1" dirty="0" smtClean="0">
                        <a:solidFill>
                          <a:srgbClr val="0066CC"/>
                        </a:solidFill>
                        <a:latin typeface="Cambria Math" panose="02040503050406030204" pitchFamily="18" charset="0"/>
                        <a:sym typeface="Symbol" panose="05050102010706020507" pitchFamily="18" charset="2"/>
                      </a:rPr>
                      <m:t>(</m:t>
                    </m:r>
                    <m:r>
                      <a:rPr lang="en-US" altLang="en-US" sz="2000" b="1" i="1" dirty="0" smtClean="0">
                        <a:solidFill>
                          <a:srgbClr val="0066CC"/>
                        </a:solidFill>
                        <a:latin typeface="Cambria Math" panose="02040503050406030204" pitchFamily="18" charset="0"/>
                        <a:sym typeface="Symbol" panose="05050102010706020507" pitchFamily="18" charset="2"/>
                      </a:rPr>
                      <m:t>𝒇</m:t>
                    </m:r>
                    <m:r>
                      <a:rPr lang="en-US" altLang="en-US" sz="2000" b="1" i="1" dirty="0" smtClean="0">
                        <a:solidFill>
                          <a:srgbClr val="0066CC"/>
                        </a:solidFill>
                        <a:latin typeface="Cambria Math" panose="02040503050406030204" pitchFamily="18" charset="0"/>
                        <a:sym typeface="Symbol" panose="05050102010706020507" pitchFamily="18" charset="2"/>
                      </a:rPr>
                      <m:t>)=</m:t>
                    </m:r>
                    <m:r>
                      <a:rPr lang="en-US" altLang="en-US" sz="2000" b="1" i="1" dirty="0" smtClean="0">
                        <a:solidFill>
                          <a:srgbClr val="0066CC"/>
                        </a:solidFill>
                        <a:latin typeface="Cambria Math" panose="02040503050406030204" pitchFamily="18" charset="0"/>
                        <a:sym typeface="Symbol" panose="05050102010706020507" pitchFamily="18" charset="2"/>
                      </a:rPr>
                      <m:t>𝒄</m:t>
                    </m:r>
                    <m:r>
                      <a:rPr lang="en-US" altLang="en-US" sz="2000" b="1" i="1" dirty="0" smtClean="0">
                        <a:solidFill>
                          <a:srgbClr val="0066CC"/>
                        </a:solidFill>
                        <a:latin typeface="Cambria Math" panose="02040503050406030204" pitchFamily="18" charset="0"/>
                        <a:sym typeface="Symbol" panose="05050102010706020507" pitchFamily="18" charset="2"/>
                      </a:rPr>
                      <m:t>(</m:t>
                    </m:r>
                    <m:r>
                      <a:rPr lang="en-US" altLang="en-US" sz="2000" b="1" i="1" dirty="0" smtClean="0">
                        <a:solidFill>
                          <a:srgbClr val="0066CC"/>
                        </a:solidFill>
                        <a:latin typeface="Cambria Math" panose="02040503050406030204" pitchFamily="18" charset="0"/>
                        <a:sym typeface="Symbol" panose="05050102010706020507" pitchFamily="18" charset="2"/>
                      </a:rPr>
                      <m:t>𝑨</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sym typeface="Symbol" panose="05050102010706020507" pitchFamily="18" charset="2"/>
                      </a:rPr>
                      <m:t>𝑩</m:t>
                    </m:r>
                    <m:r>
                      <a:rPr lang="en-US" altLang="en-US" sz="2000" b="1" i="1" dirty="0">
                        <a:solidFill>
                          <a:srgbClr val="0066CC"/>
                        </a:solidFill>
                        <a:latin typeface="Cambria Math" panose="02040503050406030204" pitchFamily="18" charset="0"/>
                        <a:sym typeface="Symbol" panose="05050102010706020507" pitchFamily="18" charset="2"/>
                      </a:rPr>
                      <m:t>)</m:t>
                    </m:r>
                  </m:oMath>
                </a14:m>
                <a:r>
                  <a:rPr lang="en-US" altLang="en-US" sz="2000" dirty="0">
                    <a:sym typeface="Symbol" panose="05050102010706020507" pitchFamily="18" charset="2"/>
                  </a:rPr>
                  <a:t>.</a:t>
                </a:r>
              </a:p>
              <a:p>
                <a:pPr marL="0" indent="0">
                  <a:buNone/>
                </a:pPr>
                <a:r>
                  <a:rPr lang="en-US" altLang="en-US" sz="2000" dirty="0">
                    <a:sym typeface="Symbol" panose="05050102010706020507" pitchFamily="18" charset="2"/>
                  </a:rPr>
                  <a:t>            </a:t>
                </a:r>
                <a:r>
                  <a:rPr lang="en-US" altLang="en-US" sz="2000" dirty="0">
                    <a:solidFill>
                      <a:srgbClr val="695082"/>
                    </a:solidFill>
                    <a:sym typeface="Symbol" panose="05050102010706020507" pitchFamily="18" charset="2"/>
                  </a:rPr>
                  <a:t>(</a:t>
                </a:r>
                <a:r>
                  <a:rPr lang="en-US" altLang="en-US" sz="2000" b="1" dirty="0">
                    <a:solidFill>
                      <a:srgbClr val="695082"/>
                    </a:solidFill>
                    <a:sym typeface="Symbol" panose="05050102010706020507" pitchFamily="18" charset="2"/>
                  </a:rPr>
                  <a:t>ii</a:t>
                </a:r>
                <a:r>
                  <a:rPr lang="en-US" altLang="en-US" sz="2000" dirty="0">
                    <a:solidFill>
                      <a:srgbClr val="695082"/>
                    </a:solidFill>
                    <a:sym typeface="Symbol" panose="05050102010706020507" pitchFamily="18" charset="2"/>
                  </a:rPr>
                  <a:t>)</a:t>
                </a:r>
                <a:r>
                  <a:rPr lang="en-US" altLang="en-US" sz="2000" dirty="0">
                    <a:sym typeface="Symbol" panose="05050102010706020507" pitchFamily="18" charset="2"/>
                  </a:rPr>
                  <a:t> Flow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𝒇</m:t>
                    </m:r>
                  </m:oMath>
                </a14:m>
                <a:r>
                  <a:rPr lang="en-US" altLang="en-US" sz="2000" dirty="0">
                    <a:sym typeface="Symbol" panose="05050102010706020507" pitchFamily="18" charset="2"/>
                  </a:rPr>
                  <a:t> is a max flow.</a:t>
                </a:r>
              </a:p>
              <a:p>
                <a:pPr marL="0" indent="0">
                  <a:buNone/>
                </a:pPr>
                <a:r>
                  <a:rPr lang="en-US" altLang="en-US" sz="2000" dirty="0">
                    <a:sym typeface="Symbol" panose="05050102010706020507" pitchFamily="18" charset="2"/>
                  </a:rPr>
                  <a:t>           </a:t>
                </a:r>
                <a:r>
                  <a:rPr lang="en-US" altLang="en-US" sz="2000" dirty="0">
                    <a:solidFill>
                      <a:srgbClr val="695082"/>
                    </a:solidFill>
                    <a:sym typeface="Symbol" panose="05050102010706020507" pitchFamily="18" charset="2"/>
                  </a:rPr>
                  <a:t>(</a:t>
                </a:r>
                <a:r>
                  <a:rPr lang="en-US" altLang="en-US" sz="2000" b="1" dirty="0">
                    <a:solidFill>
                      <a:srgbClr val="695082"/>
                    </a:solidFill>
                    <a:sym typeface="Symbol" panose="05050102010706020507" pitchFamily="18" charset="2"/>
                  </a:rPr>
                  <a:t>iii</a:t>
                </a:r>
                <a:r>
                  <a:rPr lang="en-US" altLang="en-US" sz="2000" dirty="0">
                    <a:solidFill>
                      <a:srgbClr val="695082"/>
                    </a:solidFill>
                    <a:sym typeface="Symbol" panose="05050102010706020507" pitchFamily="18" charset="2"/>
                  </a:rPr>
                  <a:t>)</a:t>
                </a:r>
                <a:r>
                  <a:rPr lang="en-US" altLang="en-US" sz="2000" dirty="0">
                    <a:sym typeface="Symbol" panose="05050102010706020507" pitchFamily="18" charset="2"/>
                  </a:rPr>
                  <a:t> There is no augmenting path w.r.t.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𝒇</m:t>
                    </m:r>
                  </m:oMath>
                </a14:m>
                <a:r>
                  <a:rPr lang="en-US" altLang="en-US" sz="2000" dirty="0">
                    <a:sym typeface="Symbol" panose="05050102010706020507" pitchFamily="18" charset="2"/>
                  </a:rPr>
                  <a:t>.</a:t>
                </a:r>
              </a:p>
              <a:p>
                <a:pPr lvl="1">
                  <a:buFont typeface="Monotype Sorts"/>
                  <a:buNone/>
                </a:pPr>
                <a:endParaRPr lang="en-US" altLang="en-US" sz="300" dirty="0">
                  <a:solidFill>
                    <a:srgbClr val="695082"/>
                  </a:solidFill>
                  <a:sym typeface="Symbol" panose="05050102010706020507" pitchFamily="18" charset="2"/>
                </a:endParaRPr>
              </a:p>
              <a:p>
                <a:pPr marL="0" indent="0">
                  <a:spcBef>
                    <a:spcPts val="600"/>
                  </a:spcBef>
                  <a:buNone/>
                </a:pPr>
                <a:r>
                  <a:rPr lang="en-US" altLang="en-US" sz="2000" u="sng" dirty="0">
                    <a:solidFill>
                      <a:srgbClr val="695082"/>
                    </a:solidFill>
                    <a:sym typeface="Symbol" panose="05050102010706020507" pitchFamily="18" charset="2"/>
                  </a:rPr>
                  <a:t>(</a:t>
                </a:r>
                <a:r>
                  <a:rPr lang="en-US" altLang="en-US" sz="2000" b="1" u="sng" dirty="0" err="1">
                    <a:solidFill>
                      <a:srgbClr val="695082"/>
                    </a:solidFill>
                    <a:sym typeface="Symbol" panose="05050102010706020507" pitchFamily="18" charset="2"/>
                  </a:rPr>
                  <a:t>i</a:t>
                </a:r>
                <a:r>
                  <a:rPr lang="en-US" altLang="en-US" sz="2000" u="sng" dirty="0">
                    <a:solidFill>
                      <a:srgbClr val="695082"/>
                    </a:solidFill>
                    <a:sym typeface="Symbol" panose="05050102010706020507" pitchFamily="18" charset="2"/>
                  </a:rPr>
                  <a:t>) </a:t>
                </a:r>
                <a:r>
                  <a:rPr lang="en-US" altLang="en-US" sz="2000" u="sng" dirty="0">
                    <a:solidFill>
                      <a:srgbClr val="695082"/>
                    </a:solidFill>
                    <a:ea typeface="Cambria Math" panose="02040503050406030204" pitchFamily="18" charset="0"/>
                    <a:sym typeface="Symbol" panose="05050102010706020507" pitchFamily="18" charset="2"/>
                  </a:rPr>
                  <a:t>⇒</a:t>
                </a:r>
                <a:r>
                  <a:rPr lang="en-US" altLang="en-US" sz="2000" u="sng" dirty="0">
                    <a:solidFill>
                      <a:srgbClr val="695082"/>
                    </a:solidFill>
                    <a:sym typeface="Symbol" panose="05050102010706020507" pitchFamily="18" charset="2"/>
                  </a:rPr>
                  <a:t> (</a:t>
                </a:r>
                <a:r>
                  <a:rPr lang="en-US" altLang="en-US" sz="2000" b="1" u="sng" dirty="0">
                    <a:solidFill>
                      <a:srgbClr val="695082"/>
                    </a:solidFill>
                    <a:sym typeface="Symbol" panose="05050102010706020507" pitchFamily="18" charset="2"/>
                  </a:rPr>
                  <a:t>ii</a:t>
                </a:r>
                <a:r>
                  <a:rPr lang="en-US" altLang="en-US" sz="2000" u="sng" dirty="0">
                    <a:solidFill>
                      <a:srgbClr val="695082"/>
                    </a:solidFill>
                    <a:sym typeface="Symbol" panose="05050102010706020507" pitchFamily="18" charset="2"/>
                  </a:rPr>
                  <a:t>)</a:t>
                </a:r>
                <a:r>
                  <a:rPr lang="en-US" altLang="en-US" sz="2000" dirty="0">
                    <a:solidFill>
                      <a:srgbClr val="695082"/>
                    </a:solidFill>
                    <a:sym typeface="Symbol" panose="05050102010706020507" pitchFamily="18" charset="2"/>
                  </a:rPr>
                  <a:t>:</a:t>
                </a:r>
                <a:r>
                  <a:rPr lang="en-US" altLang="en-US" sz="2000" dirty="0">
                    <a:solidFill>
                      <a:prstClr val="black"/>
                    </a:solidFill>
                    <a:sym typeface="Symbol" panose="05050102010706020507" pitchFamily="18" charset="2"/>
                  </a:rPr>
                  <a:t> </a:t>
                </a:r>
                <a:r>
                  <a:rPr lang="en-US" altLang="en-US" sz="2000" dirty="0">
                    <a:sym typeface="Symbol" panose="05050102010706020507" pitchFamily="18" charset="2"/>
                  </a:rPr>
                  <a:t>Comes from</a:t>
                </a:r>
                <a:r>
                  <a:rPr lang="en-US" altLang="en-US" sz="2000" dirty="0">
                    <a:solidFill>
                      <a:schemeClr val="tx1"/>
                    </a:solidFill>
                  </a:rPr>
                  <a:t> weak duality lemma.</a:t>
                </a:r>
                <a:r>
                  <a:rPr lang="en-US" altLang="en-US" sz="2000" dirty="0">
                    <a:sym typeface="Symbol" panose="05050102010706020507" pitchFamily="18" charset="2"/>
                  </a:rPr>
                  <a:t> </a:t>
                </a:r>
              </a:p>
              <a:p>
                <a:endParaRPr lang="en-US" altLang="en-US" sz="100" dirty="0">
                  <a:sym typeface="Symbol" panose="05050102010706020507" pitchFamily="18" charset="2"/>
                </a:endParaRPr>
              </a:p>
              <a:p>
                <a:pPr marL="0" indent="0">
                  <a:buNone/>
                </a:pPr>
                <a:r>
                  <a:rPr lang="en-US" altLang="en-US" sz="2000" u="sng" dirty="0">
                    <a:solidFill>
                      <a:srgbClr val="695082"/>
                    </a:solidFill>
                    <a:sym typeface="Symbol" panose="05050102010706020507" pitchFamily="18" charset="2"/>
                  </a:rPr>
                  <a:t>(</a:t>
                </a:r>
                <a:r>
                  <a:rPr lang="en-US" altLang="en-US" sz="2000" b="1" u="sng" dirty="0">
                    <a:solidFill>
                      <a:srgbClr val="695082"/>
                    </a:solidFill>
                    <a:sym typeface="Symbol" panose="05050102010706020507" pitchFamily="18" charset="2"/>
                  </a:rPr>
                  <a:t>ii</a:t>
                </a:r>
                <a:r>
                  <a:rPr lang="en-US" altLang="en-US" sz="2000" u="sng" dirty="0">
                    <a:solidFill>
                      <a:srgbClr val="695082"/>
                    </a:solidFill>
                    <a:sym typeface="Symbol" panose="05050102010706020507" pitchFamily="18" charset="2"/>
                  </a:rPr>
                  <a:t>) </a:t>
                </a:r>
                <a:r>
                  <a:rPr lang="en-US" altLang="en-US" sz="2000" u="sng" dirty="0">
                    <a:solidFill>
                      <a:srgbClr val="695082"/>
                    </a:solidFill>
                    <a:ea typeface="Cambria Math" panose="02040503050406030204" pitchFamily="18" charset="0"/>
                    <a:sym typeface="Symbol" panose="05050102010706020507" pitchFamily="18" charset="2"/>
                  </a:rPr>
                  <a:t>⇒</a:t>
                </a:r>
                <a:r>
                  <a:rPr lang="en-US" altLang="en-US" sz="2000" u="sng" dirty="0">
                    <a:solidFill>
                      <a:srgbClr val="695082"/>
                    </a:solidFill>
                    <a:sym typeface="Symbol" panose="05050102010706020507" pitchFamily="18" charset="2"/>
                  </a:rPr>
                  <a:t> (</a:t>
                </a:r>
                <a:r>
                  <a:rPr lang="en-US" altLang="en-US" sz="2000" b="1" u="sng" dirty="0">
                    <a:solidFill>
                      <a:srgbClr val="695082"/>
                    </a:solidFill>
                    <a:sym typeface="Symbol" panose="05050102010706020507" pitchFamily="18" charset="2"/>
                  </a:rPr>
                  <a:t>iii</a:t>
                </a:r>
                <a:r>
                  <a:rPr lang="en-US" altLang="en-US" sz="2000" u="sng" dirty="0">
                    <a:solidFill>
                      <a:srgbClr val="695082"/>
                    </a:solidFill>
                    <a:sym typeface="Symbol" panose="05050102010706020507" pitchFamily="18" charset="2"/>
                  </a:rPr>
                  <a:t>)</a:t>
                </a:r>
                <a:r>
                  <a:rPr lang="en-US" altLang="en-US" sz="2000" dirty="0">
                    <a:solidFill>
                      <a:srgbClr val="695082"/>
                    </a:solidFill>
                    <a:sym typeface="Symbol" panose="05050102010706020507" pitchFamily="18" charset="2"/>
                  </a:rPr>
                  <a:t>:</a:t>
                </a:r>
                <a:r>
                  <a:rPr lang="en-US" altLang="en-US" sz="2000" dirty="0">
                    <a:solidFill>
                      <a:prstClr val="black"/>
                    </a:solidFill>
                    <a:sym typeface="Symbol" panose="05050102010706020507" pitchFamily="18" charset="2"/>
                  </a:rPr>
                  <a:t> (by contradiction)</a:t>
                </a:r>
                <a:r>
                  <a:rPr lang="en-US" altLang="en-US" sz="2000" dirty="0">
                    <a:solidFill>
                      <a:prstClr val="black"/>
                    </a:solidFill>
                  </a:rPr>
                  <a:t> </a:t>
                </a:r>
                <a:br>
                  <a:rPr lang="en-US" altLang="en-US" sz="2000" dirty="0">
                    <a:solidFill>
                      <a:prstClr val="black"/>
                    </a:solidFill>
                  </a:rPr>
                </a:br>
                <a:r>
                  <a:rPr lang="en-US" altLang="en-US" sz="2000" dirty="0">
                    <a:solidFill>
                      <a:prstClr val="black"/>
                    </a:solidFill>
                  </a:rPr>
                  <a:t>                   </a:t>
                </a:r>
                <a:r>
                  <a:rPr lang="en-US" altLang="en-US" sz="2000" dirty="0"/>
                  <a:t>If there is an augmenting path w.r.t. flow </a:t>
                </a:r>
                <a14:m>
                  <m:oMath xmlns:m="http://schemas.openxmlformats.org/officeDocument/2006/math">
                    <m:r>
                      <a:rPr lang="en-US" altLang="en-US" sz="2000" b="1" i="1" dirty="0" smtClean="0">
                        <a:solidFill>
                          <a:srgbClr val="0066CC"/>
                        </a:solidFill>
                        <a:latin typeface="Cambria Math" panose="02040503050406030204" pitchFamily="18" charset="0"/>
                      </a:rPr>
                      <m:t>𝒇</m:t>
                    </m:r>
                  </m:oMath>
                </a14:m>
                <a:r>
                  <a:rPr lang="en-US" altLang="en-US" sz="2000" dirty="0"/>
                  <a:t> then we can improve </a:t>
                </a:r>
                <a14:m>
                  <m:oMath xmlns:m="http://schemas.openxmlformats.org/officeDocument/2006/math">
                    <m:r>
                      <a:rPr lang="en-US" altLang="en-US" sz="2000" b="1" i="1" dirty="0" smtClean="0">
                        <a:solidFill>
                          <a:srgbClr val="0066CC"/>
                        </a:solidFill>
                        <a:latin typeface="Cambria Math" panose="02040503050406030204" pitchFamily="18" charset="0"/>
                      </a:rPr>
                      <m:t>𝒇</m:t>
                    </m:r>
                  </m:oMath>
                </a14:m>
                <a:r>
                  <a:rPr lang="en-US" altLang="en-US" sz="2000" dirty="0"/>
                  <a:t>. Therefore </a:t>
                </a:r>
                <a14:m>
                  <m:oMath xmlns:m="http://schemas.openxmlformats.org/officeDocument/2006/math">
                    <m:r>
                      <a:rPr lang="en-US" altLang="en-US" sz="2000" b="1" i="1" dirty="0" smtClean="0">
                        <a:solidFill>
                          <a:srgbClr val="0066CC"/>
                        </a:solidFill>
                        <a:latin typeface="Cambria Math" panose="02040503050406030204" pitchFamily="18" charset="0"/>
                        <a:ea typeface="Cambria Math" panose="02040503050406030204" pitchFamily="18" charset="0"/>
                        <a:sym typeface="Symbol" panose="05050102010706020507" pitchFamily="18" charset="2"/>
                      </a:rPr>
                      <m:t>𝒇</m:t>
                    </m:r>
                  </m:oMath>
                </a14:m>
                <a:r>
                  <a:rPr lang="en-US" altLang="en-US" sz="2000" dirty="0">
                    <a:ea typeface="Cambria Math" panose="02040503050406030204" pitchFamily="18" charset="0"/>
                    <a:sym typeface="Symbol" panose="05050102010706020507" pitchFamily="18" charset="2"/>
                  </a:rPr>
                  <a:t> is not a max flow.</a:t>
                </a:r>
              </a:p>
              <a:p>
                <a:pPr marL="0" indent="0">
                  <a:buNone/>
                </a:pPr>
                <a:r>
                  <a:rPr lang="en-US" altLang="en-US" sz="2000" u="sng" dirty="0">
                    <a:solidFill>
                      <a:srgbClr val="695082"/>
                    </a:solidFill>
                    <a:sym typeface="Symbol" panose="05050102010706020507" pitchFamily="18" charset="2"/>
                  </a:rPr>
                  <a:t>(</a:t>
                </a:r>
                <a:r>
                  <a:rPr lang="en-US" altLang="en-US" sz="2000" b="1" u="sng" dirty="0">
                    <a:solidFill>
                      <a:srgbClr val="695082"/>
                    </a:solidFill>
                    <a:sym typeface="Symbol" panose="05050102010706020507" pitchFamily="18" charset="2"/>
                  </a:rPr>
                  <a:t>iii</a:t>
                </a:r>
                <a:r>
                  <a:rPr lang="en-US" altLang="en-US" sz="2000" u="sng" dirty="0">
                    <a:solidFill>
                      <a:srgbClr val="695082"/>
                    </a:solidFill>
                    <a:sym typeface="Symbol" panose="05050102010706020507" pitchFamily="18" charset="2"/>
                  </a:rPr>
                  <a:t>) </a:t>
                </a:r>
                <a:r>
                  <a:rPr lang="en-US" altLang="en-US" sz="2000" u="sng" dirty="0">
                    <a:solidFill>
                      <a:srgbClr val="695082"/>
                    </a:solidFill>
                    <a:ea typeface="Cambria Math" panose="02040503050406030204" pitchFamily="18" charset="0"/>
                    <a:sym typeface="Symbol" panose="05050102010706020507" pitchFamily="18" charset="2"/>
                  </a:rPr>
                  <a:t>⇒</a:t>
                </a:r>
                <a:r>
                  <a:rPr lang="en-US" altLang="en-US" sz="2000" u="sng" dirty="0">
                    <a:solidFill>
                      <a:srgbClr val="695082"/>
                    </a:solidFill>
                    <a:sym typeface="Symbol" panose="05050102010706020507" pitchFamily="18" charset="2"/>
                  </a:rPr>
                  <a:t> (</a:t>
                </a:r>
                <a:r>
                  <a:rPr lang="en-US" altLang="en-US" sz="2000" b="1" u="sng" dirty="0" err="1">
                    <a:solidFill>
                      <a:srgbClr val="695082"/>
                    </a:solidFill>
                    <a:sym typeface="Symbol" panose="05050102010706020507" pitchFamily="18" charset="2"/>
                  </a:rPr>
                  <a:t>i</a:t>
                </a:r>
                <a:r>
                  <a:rPr lang="en-US" altLang="en-US" sz="2000" u="sng" dirty="0">
                    <a:solidFill>
                      <a:srgbClr val="695082"/>
                    </a:solidFill>
                    <a:sym typeface="Symbol" panose="05050102010706020507" pitchFamily="18" charset="2"/>
                  </a:rPr>
                  <a:t>)</a:t>
                </a:r>
                <a:r>
                  <a:rPr lang="en-US" altLang="en-US" sz="2000" dirty="0">
                    <a:solidFill>
                      <a:srgbClr val="695082"/>
                    </a:solidFill>
                    <a:sym typeface="Symbol" panose="05050102010706020507" pitchFamily="18" charset="2"/>
                  </a:rPr>
                  <a:t>:</a:t>
                </a:r>
                <a:r>
                  <a:rPr lang="en-US" altLang="en-US" sz="2000" dirty="0">
                    <a:solidFill>
                      <a:prstClr val="black"/>
                    </a:solidFill>
                    <a:sym typeface="Symbol" panose="05050102010706020507" pitchFamily="18" charset="2"/>
                  </a:rPr>
                  <a:t> We will use the residual graph to identify a cut whose capacity matches the flow</a:t>
                </a:r>
                <a:endParaRPr lang="en-US" altLang="en-US" sz="2000" dirty="0"/>
              </a:p>
            </p:txBody>
          </p:sp>
        </mc:Choice>
        <mc:Fallback>
          <p:sp>
            <p:nvSpPr>
              <p:cNvPr id="487427" name="Rectangle 3"/>
              <p:cNvSpPr>
                <a:spLocks noGrp="1" noRot="1" noChangeAspect="1" noMove="1" noResize="1" noEditPoints="1" noAdjustHandles="1" noChangeArrowheads="1" noChangeShapeType="1" noTextEdit="1"/>
              </p:cNvSpPr>
              <p:nvPr>
                <p:ph type="body" idx="1"/>
              </p:nvPr>
            </p:nvSpPr>
            <p:spPr>
              <a:xfrm>
                <a:off x="628649" y="1475532"/>
                <a:ext cx="11325458" cy="5200045"/>
              </a:xfrm>
              <a:blipFill>
                <a:blip r:embed="rId3"/>
                <a:stretch>
                  <a:fillRect l="-807" t="-1876" r="-215"/>
                </a:stretch>
              </a:blipFill>
            </p:spPr>
            <p:txBody>
              <a:bodyPr/>
              <a:lstStyle/>
              <a:p>
                <a:r>
                  <a:rPr lang="en-US">
                    <a:noFill/>
                  </a:rPr>
                  <a:t> </a:t>
                </a:r>
              </a:p>
            </p:txBody>
          </p:sp>
        </mc:Fallback>
      </mc:AlternateContent>
      <p:sp>
        <p:nvSpPr>
          <p:cNvPr id="6" name="Slide Number Placeholder 1">
            <a:extLst>
              <a:ext uri="{FF2B5EF4-FFF2-40B4-BE49-F238E27FC236}">
                <a16:creationId xmlns:a16="http://schemas.microsoft.com/office/drawing/2014/main" id="{EFB7EFDF-9ACB-47BD-B01F-14DC0C2F289D}"/>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32</a:t>
            </a:fld>
            <a:endParaRPr lang="en-US" dirty="0"/>
          </a:p>
        </p:txBody>
      </p:sp>
    </p:spTree>
    <p:extLst>
      <p:ext uri="{BB962C8B-B14F-4D97-AF65-F5344CB8AC3E}">
        <p14:creationId xmlns:p14="http://schemas.microsoft.com/office/powerpoint/2010/main" val="151697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742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742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742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742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7427">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7427">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742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B10F50DA-0750-4263-9B79-38F4626A6DBD}"/>
              </a:ext>
            </a:extLst>
          </p:cNvPr>
          <p:cNvSpPr/>
          <p:nvPr/>
        </p:nvSpPr>
        <p:spPr bwMode="auto">
          <a:xfrm>
            <a:off x="4104167" y="4321657"/>
            <a:ext cx="5425657" cy="2227394"/>
          </a:xfrm>
          <a:custGeom>
            <a:avLst/>
            <a:gdLst>
              <a:gd name="connsiteX0" fmla="*/ 31470 w 6228837"/>
              <a:gd name="connsiteY0" fmla="*/ 469433 h 2227394"/>
              <a:gd name="connsiteX1" fmla="*/ 414242 w 6228837"/>
              <a:gd name="connsiteY1" fmla="*/ 1203079 h 2227394"/>
              <a:gd name="connsiteX2" fmla="*/ 1371172 w 6228837"/>
              <a:gd name="connsiteY2" fmla="*/ 1755972 h 2227394"/>
              <a:gd name="connsiteX3" fmla="*/ 2434428 w 6228837"/>
              <a:gd name="connsiteY3" fmla="*/ 2170642 h 2227394"/>
              <a:gd name="connsiteX4" fmla="*/ 3444521 w 6228837"/>
              <a:gd name="connsiteY4" fmla="*/ 2202540 h 2227394"/>
              <a:gd name="connsiteX5" fmla="*/ 5687991 w 6228837"/>
              <a:gd name="connsiteY5" fmla="*/ 2202540 h 2227394"/>
              <a:gd name="connsiteX6" fmla="*/ 6187721 w 6228837"/>
              <a:gd name="connsiteY6" fmla="*/ 1883563 h 2227394"/>
              <a:gd name="connsiteX7" fmla="*/ 4922447 w 6228837"/>
              <a:gd name="connsiteY7" fmla="*/ 1309405 h 2227394"/>
              <a:gd name="connsiteX8" fmla="*/ 3391358 w 6228837"/>
              <a:gd name="connsiteY8" fmla="*/ 480065 h 2227394"/>
              <a:gd name="connsiteX9" fmla="*/ 2413163 w 6228837"/>
              <a:gd name="connsiteY9" fmla="*/ 161089 h 2227394"/>
              <a:gd name="connsiteX10" fmla="*/ 1179786 w 6228837"/>
              <a:gd name="connsiteY10" fmla="*/ 12233 h 2227394"/>
              <a:gd name="connsiteX11" fmla="*/ 31470 w 6228837"/>
              <a:gd name="connsiteY11" fmla="*/ 469433 h 222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8837" h="2227394">
                <a:moveTo>
                  <a:pt x="31470" y="469433"/>
                </a:moveTo>
                <a:cubicBezTo>
                  <a:pt x="-96121" y="667907"/>
                  <a:pt x="190958" y="988656"/>
                  <a:pt x="414242" y="1203079"/>
                </a:cubicBezTo>
                <a:cubicBezTo>
                  <a:pt x="637526" y="1417502"/>
                  <a:pt x="1034474" y="1594712"/>
                  <a:pt x="1371172" y="1755972"/>
                </a:cubicBezTo>
                <a:cubicBezTo>
                  <a:pt x="1707870" y="1917233"/>
                  <a:pt x="2088870" y="2096214"/>
                  <a:pt x="2434428" y="2170642"/>
                </a:cubicBezTo>
                <a:cubicBezTo>
                  <a:pt x="2779986" y="2245070"/>
                  <a:pt x="3444521" y="2202540"/>
                  <a:pt x="3444521" y="2202540"/>
                </a:cubicBezTo>
                <a:cubicBezTo>
                  <a:pt x="3986781" y="2207856"/>
                  <a:pt x="5230791" y="2255703"/>
                  <a:pt x="5687991" y="2202540"/>
                </a:cubicBezTo>
                <a:cubicBezTo>
                  <a:pt x="6145191" y="2149377"/>
                  <a:pt x="6315312" y="2032419"/>
                  <a:pt x="6187721" y="1883563"/>
                </a:cubicBezTo>
                <a:cubicBezTo>
                  <a:pt x="6060130" y="1734707"/>
                  <a:pt x="5388507" y="1543321"/>
                  <a:pt x="4922447" y="1309405"/>
                </a:cubicBezTo>
                <a:cubicBezTo>
                  <a:pt x="4456387" y="1075489"/>
                  <a:pt x="3809572" y="671451"/>
                  <a:pt x="3391358" y="480065"/>
                </a:cubicBezTo>
                <a:cubicBezTo>
                  <a:pt x="2973144" y="288679"/>
                  <a:pt x="2781758" y="239061"/>
                  <a:pt x="2413163" y="161089"/>
                </a:cubicBezTo>
                <a:cubicBezTo>
                  <a:pt x="2044568" y="83117"/>
                  <a:pt x="1576735" y="-39158"/>
                  <a:pt x="1179786" y="12233"/>
                </a:cubicBezTo>
                <a:cubicBezTo>
                  <a:pt x="782837" y="63624"/>
                  <a:pt x="159061" y="270959"/>
                  <a:pt x="31470" y="469433"/>
                </a:cubicBezTo>
                <a:close/>
              </a:path>
            </a:pathLst>
          </a:custGeom>
          <a:solidFill>
            <a:schemeClr val="accent1">
              <a:lumMod val="20000"/>
              <a:lumOff val="80000"/>
            </a:schemeClr>
          </a:solidFill>
          <a:ln w="38100" cap="flat" cmpd="sng">
            <a:noFill/>
            <a:prstDash val="solid"/>
            <a:round/>
            <a:headEnd type="triangle" w="med" len="med"/>
            <a:tailEnd type="none" w="med" len="med"/>
          </a:ln>
          <a:effectLst/>
        </p:spPr>
        <p:txBody>
          <a:bodyPr wrap="square" rtlCol="0" anchor="ctr">
            <a:spAutoFit/>
          </a:bodyPr>
          <a:lstStyle/>
          <a:p>
            <a:pPr algn="l"/>
            <a:endParaRPr lang="en-US" dirty="0"/>
          </a:p>
        </p:txBody>
      </p:sp>
      <mc:AlternateContent xmlns:mc="http://schemas.openxmlformats.org/markup-compatibility/2006">
        <mc:Choice xmlns:a14="http://schemas.microsoft.com/office/drawing/2010/main"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403982"/>
                <a:ext cx="10811510" cy="5200045"/>
              </a:xfrm>
            </p:spPr>
            <p:txBody>
              <a:bodyPr>
                <a:noAutofit/>
              </a:bodyPr>
              <a:lstStyle/>
              <a:p>
                <a:pPr marL="0" indent="0">
                  <a:buNone/>
                </a:pPr>
                <a:r>
                  <a:rPr lang="en-US" altLang="en-US" sz="2800" b="1" dirty="0">
                    <a:solidFill>
                      <a:srgbClr val="695082"/>
                    </a:solidFill>
                  </a:rPr>
                  <a:t>Flow Value Lemma: </a:t>
                </a:r>
                <a:r>
                  <a:rPr lang="en-US" altLang="en-US" sz="2800" dirty="0"/>
                  <a:t>Let </a:t>
                </a:r>
                <a14:m>
                  <m:oMath xmlns:m="http://schemas.openxmlformats.org/officeDocument/2006/math">
                    <m:r>
                      <a:rPr lang="en-US" altLang="en-US" sz="2800" b="1" i="1" dirty="0" smtClean="0">
                        <a:solidFill>
                          <a:srgbClr val="0066CC"/>
                        </a:solidFill>
                        <a:latin typeface="Cambria Math" panose="02040503050406030204" pitchFamily="18" charset="0"/>
                      </a:rPr>
                      <m:t>𝒇</m:t>
                    </m:r>
                  </m:oMath>
                </a14:m>
                <a:r>
                  <a:rPr lang="en-US" altLang="en-US" sz="2800" dirty="0"/>
                  <a:t> be any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a:t>
                </a:r>
                <a14:m>
                  <m:oMath xmlns:m="http://schemas.openxmlformats.org/officeDocument/2006/math">
                    <m:r>
                      <a:rPr lang="en-US" altLang="en-US" sz="2800" b="1" i="1" dirty="0" smtClean="0">
                        <a:solidFill>
                          <a:srgbClr val="0066CC"/>
                        </a:solidFill>
                        <a:latin typeface="Cambria Math" panose="02040503050406030204" pitchFamily="18" charset="0"/>
                      </a:rPr>
                      <m:t>𝒕</m:t>
                    </m:r>
                  </m:oMath>
                </a14:m>
                <a:r>
                  <a:rPr lang="en-US" altLang="en-US" sz="2800" dirty="0"/>
                  <a:t> flow and </a:t>
                </a:r>
                <a14:m>
                  <m:oMath xmlns:m="http://schemas.openxmlformats.org/officeDocument/2006/math">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𝑨</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𝑩</m:t>
                    </m:r>
                    <m:r>
                      <a:rPr lang="en-US" altLang="en-US" sz="2800" b="1" i="1" dirty="0" smtClean="0">
                        <a:solidFill>
                          <a:srgbClr val="0066CC"/>
                        </a:solidFill>
                        <a:latin typeface="Cambria Math" panose="02040503050406030204" pitchFamily="18" charset="0"/>
                      </a:rPr>
                      <m:t>)</m:t>
                    </m:r>
                  </m:oMath>
                </a14:m>
                <a:r>
                  <a:rPr lang="en-US" altLang="en-US" sz="2800" dirty="0"/>
                  <a:t> be any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a:t>
                </a:r>
                <a14:m>
                  <m:oMath xmlns:m="http://schemas.openxmlformats.org/officeDocument/2006/math">
                    <m:r>
                      <a:rPr lang="en-US" altLang="en-US" sz="2800" b="1" i="1" dirty="0" smtClean="0">
                        <a:solidFill>
                          <a:srgbClr val="0066CC"/>
                        </a:solidFill>
                        <a:latin typeface="Cambria Math" panose="02040503050406030204" pitchFamily="18" charset="0"/>
                      </a:rPr>
                      <m:t>𝒕</m:t>
                    </m:r>
                  </m:oMath>
                </a14:m>
                <a:r>
                  <a:rPr lang="en-US" altLang="en-US" sz="2800" dirty="0"/>
                  <a:t> cut.        	The net value of the flow sent across the cut equals </a:t>
                </a:r>
                <a14:m>
                  <m:oMath xmlns:m="http://schemas.openxmlformats.org/officeDocument/2006/math">
                    <m:r>
                      <a:rPr lang="en-US" altLang="en-US" sz="2800" b="1" i="1" dirty="0" smtClean="0">
                        <a:solidFill>
                          <a:srgbClr val="0066CC"/>
                        </a:solidFill>
                        <a:latin typeface="Cambria Math" panose="02040503050406030204" pitchFamily="18" charset="0"/>
                      </a:rPr>
                      <m:t>𝒗</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𝒇</m:t>
                    </m:r>
                    <m:r>
                      <a:rPr lang="en-US" altLang="en-US" sz="2800" b="1" i="1" dirty="0" smtClean="0">
                        <a:solidFill>
                          <a:srgbClr val="0066CC"/>
                        </a:solidFill>
                        <a:latin typeface="Cambria Math" panose="02040503050406030204" pitchFamily="18" charset="0"/>
                      </a:rPr>
                      <m:t>)</m:t>
                    </m:r>
                  </m:oMath>
                </a14:m>
                <a:r>
                  <a:rPr lang="en-US" altLang="en-US" sz="2800" dirty="0"/>
                  <a:t>:</a:t>
                </a:r>
              </a:p>
            </p:txBody>
          </p:sp>
        </mc:Choice>
        <mc:Fallback>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403982"/>
                <a:ext cx="10811510" cy="5200045"/>
              </a:xfrm>
              <a:blipFill>
                <a:blip r:embed="rId3"/>
                <a:stretch>
                  <a:fillRect l="-1127" t="-1876"/>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33</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Flow Value Lemma – Idea</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4395659" y="3376144"/>
            <a:ext cx="6599476" cy="3137327"/>
            <a:chOff x="4395659" y="2923138"/>
            <a:chExt cx="6599476"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140633" y="5112122"/>
              <a:ext cx="892815"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49" y="4352895"/>
              <a:ext cx="453335" cy="307777"/>
            </a:xfrm>
            <a:prstGeom prst="rect">
              <a:avLst/>
            </a:prstGeom>
            <a:solidFill>
              <a:schemeClr val="accent1">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b="1" dirty="0">
                  <a:latin typeface="Arial" panose="020B0604020202020204" pitchFamily="34" charset="0"/>
                  <a:cs typeface="Arial" panose="020B0604020202020204" pitchFamily="34" charset="0"/>
                </a:rPr>
                <a:t>3</a:t>
              </a:r>
              <a:r>
                <a:rPr lang="en-US" altLang="en-US" sz="1600" b="1" dirty="0">
                  <a:solidFill>
                    <a:srgbClr val="0066CC"/>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331165" y="5713346"/>
              <a:ext cx="718833" cy="307777"/>
            </a:xfrm>
            <a:prstGeom prst="rect">
              <a:avLst/>
            </a:prstGeom>
            <a:solidFill>
              <a:schemeClr val="accent1">
                <a:lumMod val="20000"/>
                <a:lumOff val="80000"/>
              </a:schemeClr>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36366" y="4983795"/>
              <a:ext cx="60078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300960" y="3595078"/>
              <a:ext cx="68567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6922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a:t>
              </a:r>
              <a:r>
                <a:rPr lang="en-US" altLang="en-US" sz="2000" b="1" dirty="0">
                  <a:solidFill>
                    <a:srgbClr val="0066CC"/>
                  </a:solidFill>
                  <a:latin typeface="Arial" panose="020B0604020202020204" pitchFamily="34" charset="0"/>
                  <a:cs typeface="Arial" panose="020B0604020202020204" pitchFamily="34" charset="0"/>
                </a:rPr>
                <a:t>8</a:t>
              </a:r>
              <a:r>
                <a:rPr lang="en-US" altLang="en-US" sz="2000" dirty="0">
                  <a:solidFill>
                    <a:srgbClr val="0066CC"/>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62427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400" b="1" dirty="0">
                  <a:solidFill>
                    <a:srgbClr val="C00000"/>
                  </a:solidFill>
                  <a:latin typeface="Arial" panose="020B0604020202020204" pitchFamily="34" charset="0"/>
                  <a:cs typeface="Arial" panose="020B0604020202020204" pitchFamily="34" charset="0"/>
                </a:rPr>
                <a:t> </a:t>
              </a:r>
              <a:r>
                <a:rPr lang="en-US" altLang="en-US" sz="2000" b="1" dirty="0">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1/</a:t>
              </a:r>
              <a:r>
                <a:rPr lang="en-US" altLang="en-US" sz="2000" dirty="0">
                  <a:latin typeface="Arial" panose="020B0604020202020204" pitchFamily="34" charset="0"/>
                  <a:cs typeface="Arial" panose="020B0604020202020204" pitchFamily="34" charset="0"/>
                </a:rPr>
                <a:t>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00403" y="5160001"/>
              <a:ext cx="7149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5960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 8/</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68964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54505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grpSp>
      <p:sp>
        <p:nvSpPr>
          <p:cNvPr id="52" name="TextBox 51">
            <a:extLst>
              <a:ext uri="{FF2B5EF4-FFF2-40B4-BE49-F238E27FC236}">
                <a16:creationId xmlns:a16="http://schemas.microsoft.com/office/drawing/2014/main" id="{D95B3B17-292E-4FC0-A21F-07FA171C2F7F}"/>
              </a:ext>
            </a:extLst>
          </p:cNvPr>
          <p:cNvSpPr txBox="1"/>
          <p:nvPr/>
        </p:nvSpPr>
        <p:spPr>
          <a:xfrm>
            <a:off x="3456432" y="5683374"/>
            <a:ext cx="1456168" cy="461665"/>
          </a:xfrm>
          <a:prstGeom prst="rect">
            <a:avLst/>
          </a:prstGeom>
          <a:noFill/>
        </p:spPr>
        <p:txBody>
          <a:bodyPr wrap="none" rtlCol="0">
            <a:spAutoFit/>
          </a:bodyPr>
          <a:lstStyle/>
          <a:p>
            <a:r>
              <a:rPr lang="en-US" sz="2400" dirty="0"/>
              <a:t>value = </a:t>
            </a:r>
            <a:r>
              <a:rPr lang="en-US" sz="2400" b="1" dirty="0">
                <a:solidFill>
                  <a:srgbClr val="0066CC"/>
                </a:solidFill>
              </a:rPr>
              <a:t>24</a:t>
            </a:r>
          </a:p>
        </p:txBody>
      </p:sp>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0BF7A504-507F-4E95-BBB7-8388BE532A73}"/>
                  </a:ext>
                </a:extLst>
              </p:cNvPr>
              <p:cNvSpPr txBox="1"/>
              <p:nvPr/>
            </p:nvSpPr>
            <p:spPr>
              <a:xfrm>
                <a:off x="4428689" y="5155022"/>
                <a:ext cx="4571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CC"/>
                          </a:solidFill>
                          <a:latin typeface="Cambria Math" panose="02040503050406030204" pitchFamily="18" charset="0"/>
                        </a:rPr>
                        <m:t>𝑨</m:t>
                      </m:r>
                    </m:oMath>
                  </m:oMathPara>
                </a14:m>
                <a:endParaRPr lang="en-US" sz="2400" b="1" dirty="0">
                  <a:solidFill>
                    <a:srgbClr val="0066CC"/>
                  </a:solidFill>
                </a:endParaRPr>
              </a:p>
            </p:txBody>
          </p:sp>
        </mc:Choice>
        <mc:Fallback>
          <p:sp>
            <p:nvSpPr>
              <p:cNvPr id="47" name="TextBox 46">
                <a:extLst>
                  <a:ext uri="{FF2B5EF4-FFF2-40B4-BE49-F238E27FC236}">
                    <a16:creationId xmlns:a16="http://schemas.microsoft.com/office/drawing/2014/main" id="{0BF7A504-507F-4E95-BBB7-8388BE532A73}"/>
                  </a:ext>
                </a:extLst>
              </p:cNvPr>
              <p:cNvSpPr txBox="1">
                <a:spLocks noRot="1" noChangeAspect="1" noMove="1" noResize="1" noEditPoints="1" noAdjustHandles="1" noChangeArrowheads="1" noChangeShapeType="1" noTextEdit="1"/>
              </p:cNvSpPr>
              <p:nvPr/>
            </p:nvSpPr>
            <p:spPr>
              <a:xfrm>
                <a:off x="4428689" y="5155022"/>
                <a:ext cx="457176"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00B90699-DC14-4F48-A7B4-25570129AB3A}"/>
                  </a:ext>
                </a:extLst>
              </p:cNvPr>
              <p:cNvSpPr txBox="1"/>
              <p:nvPr/>
            </p:nvSpPr>
            <p:spPr>
              <a:xfrm>
                <a:off x="3705855" y="2286276"/>
                <a:ext cx="4736746" cy="988540"/>
              </a:xfrm>
              <a:prstGeom prst="rect">
                <a:avLst/>
              </a:prstGeom>
              <a:solidFill>
                <a:schemeClr val="accent1">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400" b="1" i="1" smtClean="0">
                              <a:solidFill>
                                <a:srgbClr val="0066CC"/>
                              </a:solidFill>
                              <a:latin typeface="Cambria Math" panose="02040503050406030204" pitchFamily="18" charset="0"/>
                            </a:rPr>
                          </m:ctrlPr>
                        </m:naryPr>
                        <m:sub>
                          <m:r>
                            <a:rPr lang="en-US" sz="2400" b="1" i="1">
                              <a:solidFill>
                                <a:srgbClr val="0066CC"/>
                              </a:solidFill>
                              <a:latin typeface="Cambria Math" panose="02040503050406030204" pitchFamily="18" charset="0"/>
                            </a:rPr>
                            <m:t>𝒆</m:t>
                          </m:r>
                          <m:r>
                            <a:rPr lang="en-US" sz="2400" b="1" i="1">
                              <a:solidFill>
                                <a:srgbClr val="0066CC"/>
                              </a:solidFill>
                              <a:latin typeface="Cambria Math" panose="02040503050406030204" pitchFamily="18" charset="0"/>
                            </a:rPr>
                            <m:t> </m:t>
                          </m:r>
                          <m:r>
                            <m:rPr>
                              <m:sty m:val="p"/>
                            </m:rPr>
                            <a:rPr lang="en-US" sz="2400" b="0" i="0" smtClean="0">
                              <a:latin typeface="Cambria Math" panose="02040503050406030204" pitchFamily="18" charset="0"/>
                            </a:rPr>
                            <m:t>out</m:t>
                          </m:r>
                          <m:r>
                            <a:rPr lang="en-US" sz="2400" b="1" i="1"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a:solidFill>
                                <a:srgbClr val="0066CC"/>
                              </a:solidFill>
                              <a:latin typeface="Cambria Math" panose="02040503050406030204" pitchFamily="18" charset="0"/>
                            </a:rPr>
                            <m:t> </m:t>
                          </m:r>
                          <m:r>
                            <a:rPr lang="en-US" sz="2400" b="1" i="1" smtClean="0">
                              <a:solidFill>
                                <a:srgbClr val="0066CC"/>
                              </a:solidFill>
                              <a:latin typeface="Cambria Math" panose="02040503050406030204" pitchFamily="18" charset="0"/>
                            </a:rPr>
                            <m:t>𝑨</m:t>
                          </m:r>
                        </m:sub>
                        <m:sup/>
                        <m:e>
                          <m:r>
                            <a:rPr lang="en-US" sz="2400" b="1" i="1">
                              <a:solidFill>
                                <a:srgbClr val="0066CC"/>
                              </a:solidFill>
                              <a:latin typeface="Cambria Math" panose="02040503050406030204" pitchFamily="18" charset="0"/>
                            </a:rPr>
                            <m:t>𝒇</m:t>
                          </m:r>
                          <m:d>
                            <m:dPr>
                              <m:ctrlPr>
                                <a:rPr lang="en-US" sz="2400" b="1" i="1">
                                  <a:solidFill>
                                    <a:srgbClr val="0066CC"/>
                                  </a:solidFill>
                                  <a:latin typeface="Cambria Math" panose="02040503050406030204" pitchFamily="18" charset="0"/>
                                </a:rPr>
                              </m:ctrlPr>
                            </m:dPr>
                            <m:e>
                              <m:r>
                                <a:rPr lang="en-US" sz="2400" b="1" i="1">
                                  <a:solidFill>
                                    <a:srgbClr val="0066CC"/>
                                  </a:solidFill>
                                  <a:latin typeface="Cambria Math" panose="02040503050406030204" pitchFamily="18" charset="0"/>
                                </a:rPr>
                                <m:t>𝒆</m:t>
                              </m:r>
                            </m:e>
                          </m:d>
                          <m:r>
                            <a:rPr lang="en-US" sz="2400" b="1" i="1" smtClean="0">
                              <a:solidFill>
                                <a:srgbClr val="0066CC"/>
                              </a:solidFill>
                              <a:latin typeface="Cambria Math" panose="02040503050406030204" pitchFamily="18" charset="0"/>
                            </a:rPr>
                            <m:t>−</m:t>
                          </m:r>
                          <m:nary>
                            <m:naryPr>
                              <m:chr m:val="∑"/>
                              <m:supHide m:val="on"/>
                              <m:ctrlPr>
                                <a:rPr lang="en-US" sz="2400" b="1" i="1">
                                  <a:solidFill>
                                    <a:srgbClr val="0066CC"/>
                                  </a:solidFill>
                                  <a:latin typeface="Cambria Math" panose="02040503050406030204" pitchFamily="18" charset="0"/>
                                </a:rPr>
                              </m:ctrlPr>
                            </m:naryPr>
                            <m:sub>
                              <m:r>
                                <a:rPr lang="en-US" sz="2400" b="1" i="1">
                                  <a:solidFill>
                                    <a:srgbClr val="0066CC"/>
                                  </a:solidFill>
                                  <a:latin typeface="Cambria Math" panose="02040503050406030204" pitchFamily="18" charset="0"/>
                                </a:rPr>
                                <m:t>𝒆</m:t>
                              </m:r>
                              <m:r>
                                <a:rPr lang="en-US" sz="2400" b="1" i="1">
                                  <a:solidFill>
                                    <a:srgbClr val="0066CC"/>
                                  </a:solidFill>
                                  <a:latin typeface="Cambria Math" panose="02040503050406030204" pitchFamily="18" charset="0"/>
                                </a:rPr>
                                <m:t> </m:t>
                              </m:r>
                              <m:r>
                                <m:rPr>
                                  <m:sty m:val="p"/>
                                </m:rPr>
                                <a:rPr lang="en-US" sz="2400" b="0" i="0" smtClean="0">
                                  <a:latin typeface="Cambria Math" panose="02040503050406030204" pitchFamily="18" charset="0"/>
                                </a:rPr>
                                <m:t>into</m:t>
                              </m:r>
                              <m:r>
                                <a:rPr lang="en-US" sz="2400" b="1" i="1">
                                  <a:solidFill>
                                    <a:srgbClr val="0066CC"/>
                                  </a:solidFill>
                                  <a:latin typeface="Cambria Math" panose="02040503050406030204" pitchFamily="18" charset="0"/>
                                </a:rPr>
                                <m:t> </m:t>
                              </m:r>
                              <m:r>
                                <a:rPr lang="en-US" sz="2400" b="1" i="1" smtClean="0">
                                  <a:solidFill>
                                    <a:srgbClr val="0066CC"/>
                                  </a:solidFill>
                                  <a:latin typeface="Cambria Math" panose="02040503050406030204" pitchFamily="18" charset="0"/>
                                </a:rPr>
                                <m:t>𝑨</m:t>
                              </m:r>
                            </m:sub>
                            <m:sup/>
                            <m:e>
                              <m:r>
                                <a:rPr lang="en-US" sz="2400" b="1" i="1">
                                  <a:solidFill>
                                    <a:srgbClr val="0066CC"/>
                                  </a:solidFill>
                                  <a:latin typeface="Cambria Math" panose="02040503050406030204" pitchFamily="18" charset="0"/>
                                </a:rPr>
                                <m:t>𝒇</m:t>
                              </m:r>
                              <m:d>
                                <m:dPr>
                                  <m:ctrlPr>
                                    <a:rPr lang="en-US" sz="2400" b="1" i="1">
                                      <a:solidFill>
                                        <a:srgbClr val="0066CC"/>
                                      </a:solidFill>
                                      <a:latin typeface="Cambria Math" panose="02040503050406030204" pitchFamily="18" charset="0"/>
                                    </a:rPr>
                                  </m:ctrlPr>
                                </m:dPr>
                                <m:e>
                                  <m:r>
                                    <a:rPr lang="en-US" sz="2400" b="1" i="1">
                                      <a:solidFill>
                                        <a:srgbClr val="0066CC"/>
                                      </a:solidFill>
                                      <a:latin typeface="Cambria Math" panose="02040503050406030204" pitchFamily="18" charset="0"/>
                                    </a:rPr>
                                    <m:t>𝒆</m:t>
                                  </m:r>
                                </m:e>
                              </m:d>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𝒗</m:t>
                              </m:r>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𝒇</m:t>
                              </m:r>
                              <m:r>
                                <a:rPr lang="en-US" sz="2400" b="1" i="1" smtClean="0">
                                  <a:solidFill>
                                    <a:srgbClr val="0066CC"/>
                                  </a:solidFill>
                                  <a:latin typeface="Cambria Math" panose="02040503050406030204" pitchFamily="18" charset="0"/>
                                </a:rPr>
                                <m:t>)</m:t>
                              </m:r>
                            </m:e>
                          </m:nary>
                        </m:e>
                      </m:nary>
                    </m:oMath>
                  </m:oMathPara>
                </a14:m>
                <a:endParaRPr lang="en-US" dirty="0"/>
              </a:p>
            </p:txBody>
          </p:sp>
        </mc:Choice>
        <mc:Fallback>
          <p:sp>
            <p:nvSpPr>
              <p:cNvPr id="2" name="TextBox 1">
                <a:extLst>
                  <a:ext uri="{FF2B5EF4-FFF2-40B4-BE49-F238E27FC236}">
                    <a16:creationId xmlns:a16="http://schemas.microsoft.com/office/drawing/2014/main" id="{00B90699-DC14-4F48-A7B4-25570129AB3A}"/>
                  </a:ext>
                </a:extLst>
              </p:cNvPr>
              <p:cNvSpPr txBox="1">
                <a:spLocks noRot="1" noChangeAspect="1" noMove="1" noResize="1" noEditPoints="1" noAdjustHandles="1" noChangeArrowheads="1" noChangeShapeType="1" noTextEdit="1"/>
              </p:cNvSpPr>
              <p:nvPr/>
            </p:nvSpPr>
            <p:spPr>
              <a:xfrm>
                <a:off x="3705855" y="2286276"/>
                <a:ext cx="4736746" cy="988540"/>
              </a:xfrm>
              <a:prstGeom prst="rect">
                <a:avLst/>
              </a:prstGeom>
              <a:blipFill>
                <a:blip r:embed="rId5"/>
                <a:stretch>
                  <a:fillRect/>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FCC33F47-5BC1-4F36-8505-FFC3FEA32403}"/>
              </a:ext>
            </a:extLst>
          </p:cNvPr>
          <p:cNvSpPr txBox="1"/>
          <p:nvPr/>
        </p:nvSpPr>
        <p:spPr>
          <a:xfrm>
            <a:off x="4188871" y="6112211"/>
            <a:ext cx="1208026" cy="461665"/>
          </a:xfrm>
          <a:prstGeom prst="rect">
            <a:avLst/>
          </a:prstGeom>
          <a:noFill/>
        </p:spPr>
        <p:txBody>
          <a:bodyPr wrap="square" rtlCol="0">
            <a:spAutoFit/>
          </a:bodyPr>
          <a:lstStyle/>
          <a:p>
            <a:r>
              <a:rPr lang="en-US" sz="2400" dirty="0"/>
              <a:t>= </a:t>
            </a:r>
            <a:r>
              <a:rPr lang="en-US" sz="2400" b="1" dirty="0">
                <a:solidFill>
                  <a:srgbClr val="0066CC"/>
                </a:solidFill>
              </a:rPr>
              <a:t>28 - </a:t>
            </a:r>
            <a:r>
              <a:rPr lang="en-US" sz="2400" b="1" dirty="0">
                <a:solidFill>
                  <a:srgbClr val="C00000"/>
                </a:solidFill>
              </a:rPr>
              <a:t>4</a:t>
            </a:r>
            <a:r>
              <a:rPr lang="en-US" sz="2400" b="1" dirty="0">
                <a:solidFill>
                  <a:srgbClr val="0066CC"/>
                </a:solidFill>
              </a:rPr>
              <a:t>  </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16DE399-AD06-4602-AA40-84BA7004176A}"/>
                  </a:ext>
                </a:extLst>
              </p:cNvPr>
              <p:cNvSpPr txBox="1"/>
              <p:nvPr/>
            </p:nvSpPr>
            <p:spPr>
              <a:xfrm>
                <a:off x="564594" y="3194842"/>
                <a:ext cx="4761729" cy="1569660"/>
              </a:xfrm>
              <a:prstGeom prst="rect">
                <a:avLst/>
              </a:prstGeom>
              <a:noFill/>
            </p:spPr>
            <p:txBody>
              <a:bodyPr wrap="square" rtlCol="0">
                <a:spAutoFit/>
              </a:bodyPr>
              <a:lstStyle/>
              <a:p>
                <a:r>
                  <a:rPr lang="en-US" sz="2400" dirty="0"/>
                  <a:t>Why is it true?</a:t>
                </a:r>
              </a:p>
              <a:p>
                <a:pPr marL="342900" indent="-342900">
                  <a:buFont typeface="Arial" panose="020B0604020202020204" pitchFamily="34" charset="0"/>
                  <a:buChar char="•"/>
                </a:pPr>
                <a:r>
                  <a:rPr lang="en-US" sz="2400" dirty="0"/>
                  <a:t>Add vertices to </a:t>
                </a:r>
                <a14:m>
                  <m:oMath xmlns:m="http://schemas.openxmlformats.org/officeDocument/2006/math">
                    <m:r>
                      <a:rPr lang="en-US" sz="2400" b="1" i="1" dirty="0" smtClean="0">
                        <a:solidFill>
                          <a:srgbClr val="0066CC"/>
                        </a:solidFill>
                        <a:latin typeface="Cambria Math" panose="02040503050406030204" pitchFamily="18" charset="0"/>
                      </a:rPr>
                      <m:t>𝒔</m:t>
                    </m:r>
                  </m:oMath>
                </a14:m>
                <a:r>
                  <a:rPr lang="en-US" sz="2400" dirty="0"/>
                  <a:t> side one by one.   </a:t>
                </a:r>
              </a:p>
              <a:p>
                <a:pPr marL="342900" indent="-342900">
                  <a:buFont typeface="Arial" panose="020B0604020202020204" pitchFamily="34" charset="0"/>
                  <a:buChar char="•"/>
                </a:pPr>
                <a:r>
                  <a:rPr lang="en-US" sz="2400" dirty="0"/>
                  <a:t>By flow conservation, net value doesn’t change</a:t>
                </a:r>
              </a:p>
            </p:txBody>
          </p:sp>
        </mc:Choice>
        <mc:Fallback>
          <p:sp>
            <p:nvSpPr>
              <p:cNvPr id="3" name="TextBox 2">
                <a:extLst>
                  <a:ext uri="{FF2B5EF4-FFF2-40B4-BE49-F238E27FC236}">
                    <a16:creationId xmlns:a16="http://schemas.microsoft.com/office/drawing/2014/main" id="{416DE399-AD06-4602-AA40-84BA7004176A}"/>
                  </a:ext>
                </a:extLst>
              </p:cNvPr>
              <p:cNvSpPr txBox="1">
                <a:spLocks noRot="1" noChangeAspect="1" noMove="1" noResize="1" noEditPoints="1" noAdjustHandles="1" noChangeArrowheads="1" noChangeShapeType="1" noTextEdit="1"/>
              </p:cNvSpPr>
              <p:nvPr/>
            </p:nvSpPr>
            <p:spPr>
              <a:xfrm>
                <a:off x="564594" y="3194842"/>
                <a:ext cx="4761729" cy="1569660"/>
              </a:xfrm>
              <a:prstGeom prst="rect">
                <a:avLst/>
              </a:prstGeom>
              <a:blipFill>
                <a:blip r:embed="rId6"/>
                <a:stretch>
                  <a:fillRect l="-2049" t="-3101" r="-4866" b="-7752"/>
                </a:stretch>
              </a:blipFill>
            </p:spPr>
            <p:txBody>
              <a:bodyPr/>
              <a:lstStyle/>
              <a:p>
                <a:r>
                  <a:rPr lang="en-US">
                    <a:noFill/>
                  </a:rPr>
                  <a:t> </a:t>
                </a:r>
              </a:p>
            </p:txBody>
          </p:sp>
        </mc:Fallback>
      </mc:AlternateContent>
    </p:spTree>
    <p:extLst>
      <p:ext uri="{BB962C8B-B14F-4D97-AF65-F5344CB8AC3E}">
        <p14:creationId xmlns:p14="http://schemas.microsoft.com/office/powerpoint/2010/main" val="232667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294925"/>
                <a:ext cx="10811510" cy="5200045"/>
              </a:xfrm>
            </p:spPr>
            <p:txBody>
              <a:bodyPr>
                <a:noAutofit/>
              </a:bodyPr>
              <a:lstStyle/>
              <a:p>
                <a:pPr marL="0" indent="0">
                  <a:buNone/>
                </a:pPr>
                <a:r>
                  <a:rPr lang="en-US" altLang="en-US" sz="2800" b="1" dirty="0">
                    <a:solidFill>
                      <a:srgbClr val="695082"/>
                    </a:solidFill>
                  </a:rPr>
                  <a:t>Flow Value Lemma: </a:t>
                </a:r>
                <a:r>
                  <a:rPr lang="en-US" altLang="en-US" sz="2800" dirty="0"/>
                  <a:t>Let </a:t>
                </a:r>
                <a14:m>
                  <m:oMath xmlns:m="http://schemas.openxmlformats.org/officeDocument/2006/math">
                    <m:r>
                      <a:rPr lang="en-US" altLang="en-US" sz="2800" b="1" i="1" dirty="0" smtClean="0">
                        <a:solidFill>
                          <a:srgbClr val="0066CC"/>
                        </a:solidFill>
                        <a:latin typeface="Cambria Math" panose="02040503050406030204" pitchFamily="18" charset="0"/>
                      </a:rPr>
                      <m:t>𝒇</m:t>
                    </m:r>
                  </m:oMath>
                </a14:m>
                <a:r>
                  <a:rPr lang="en-US" altLang="en-US" sz="2800" dirty="0"/>
                  <a:t> be any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a:t>
                </a:r>
                <a14:m>
                  <m:oMath xmlns:m="http://schemas.openxmlformats.org/officeDocument/2006/math">
                    <m:r>
                      <a:rPr lang="en-US" altLang="en-US" sz="2800" b="1" i="1" dirty="0" smtClean="0">
                        <a:solidFill>
                          <a:srgbClr val="0066CC"/>
                        </a:solidFill>
                        <a:latin typeface="Cambria Math" panose="02040503050406030204" pitchFamily="18" charset="0"/>
                      </a:rPr>
                      <m:t>𝒕</m:t>
                    </m:r>
                  </m:oMath>
                </a14:m>
                <a:r>
                  <a:rPr lang="en-US" altLang="en-US" sz="2800" dirty="0"/>
                  <a:t> flow and </a:t>
                </a:r>
                <a14:m>
                  <m:oMath xmlns:m="http://schemas.openxmlformats.org/officeDocument/2006/math">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𝑨</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𝑩</m:t>
                    </m:r>
                    <m:r>
                      <a:rPr lang="en-US" altLang="en-US" sz="2800" b="1" i="1" dirty="0" smtClean="0">
                        <a:solidFill>
                          <a:srgbClr val="0066CC"/>
                        </a:solidFill>
                        <a:latin typeface="Cambria Math" panose="02040503050406030204" pitchFamily="18" charset="0"/>
                      </a:rPr>
                      <m:t>)</m:t>
                    </m:r>
                  </m:oMath>
                </a14:m>
                <a:r>
                  <a:rPr lang="en-US" altLang="en-US" sz="2800" dirty="0"/>
                  <a:t> be any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a:t>
                </a:r>
                <a14:m>
                  <m:oMath xmlns:m="http://schemas.openxmlformats.org/officeDocument/2006/math">
                    <m:r>
                      <a:rPr lang="en-US" altLang="en-US" sz="2800" b="1" i="1" dirty="0" smtClean="0">
                        <a:solidFill>
                          <a:srgbClr val="0066CC"/>
                        </a:solidFill>
                        <a:latin typeface="Cambria Math" panose="02040503050406030204" pitchFamily="18" charset="0"/>
                      </a:rPr>
                      <m:t>𝒕</m:t>
                    </m:r>
                  </m:oMath>
                </a14:m>
                <a:r>
                  <a:rPr lang="en-US" altLang="en-US" sz="2800" dirty="0"/>
                  <a:t> cut.        	The net value of the flow sent across the cut equals </a:t>
                </a:r>
                <a14:m>
                  <m:oMath xmlns:m="http://schemas.openxmlformats.org/officeDocument/2006/math">
                    <m:r>
                      <a:rPr lang="en-US" altLang="en-US" sz="2800" b="1" i="1" dirty="0" smtClean="0">
                        <a:solidFill>
                          <a:srgbClr val="0066CC"/>
                        </a:solidFill>
                        <a:latin typeface="Cambria Math" panose="02040503050406030204" pitchFamily="18" charset="0"/>
                      </a:rPr>
                      <m:t>𝒗</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𝒇</m:t>
                    </m:r>
                    <m:r>
                      <a:rPr lang="en-US" altLang="en-US" sz="2800" b="1" i="1" dirty="0" smtClean="0">
                        <a:solidFill>
                          <a:srgbClr val="0066CC"/>
                        </a:solidFill>
                        <a:latin typeface="Cambria Math" panose="02040503050406030204" pitchFamily="18" charset="0"/>
                      </a:rPr>
                      <m:t>)</m:t>
                    </m:r>
                  </m:oMath>
                </a14:m>
                <a:r>
                  <a:rPr lang="en-US" altLang="en-US" sz="2800" dirty="0"/>
                  <a:t>:</a:t>
                </a:r>
              </a:p>
              <a:p>
                <a:pPr marL="0" indent="0">
                  <a:buNone/>
                </a:pPr>
                <a:endParaRPr lang="en-US" altLang="en-US" sz="2800" dirty="0"/>
              </a:p>
              <a:p>
                <a:pPr marL="0" indent="0">
                  <a:buNone/>
                </a:pPr>
                <a:endParaRPr lang="en-US" altLang="en-US" sz="2800" dirty="0"/>
              </a:p>
              <a:p>
                <a:pPr marL="0" indent="0">
                  <a:buNone/>
                </a:pPr>
                <a:r>
                  <a:rPr lang="en-US" altLang="en-US" sz="2800" b="1" dirty="0">
                    <a:solidFill>
                      <a:srgbClr val="006600"/>
                    </a:solidFill>
                  </a:rPr>
                  <a:t>Proof:</a:t>
                </a:r>
                <a:r>
                  <a:rPr lang="en-US" altLang="en-US" sz="2800" dirty="0"/>
                  <a:t> </a:t>
                </a:r>
              </a:p>
            </p:txBody>
          </p:sp>
        </mc:Choice>
        <mc:Fallback>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294925"/>
                <a:ext cx="10811510" cy="5200045"/>
              </a:xfrm>
              <a:blipFill>
                <a:blip r:embed="rId3"/>
                <a:stretch>
                  <a:fillRect l="-1127" t="-1876"/>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34</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Flow Value Lemma – Proof </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00B90699-DC14-4F48-A7B4-25570129AB3A}"/>
                  </a:ext>
                </a:extLst>
              </p:cNvPr>
              <p:cNvSpPr txBox="1"/>
              <p:nvPr/>
            </p:nvSpPr>
            <p:spPr>
              <a:xfrm>
                <a:off x="3705855" y="2177219"/>
                <a:ext cx="4736746" cy="988540"/>
              </a:xfrm>
              <a:prstGeom prst="rect">
                <a:avLst/>
              </a:prstGeom>
              <a:solidFill>
                <a:schemeClr val="accent1">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400" b="1" i="1" smtClean="0">
                              <a:solidFill>
                                <a:srgbClr val="0066CC"/>
                              </a:solidFill>
                              <a:latin typeface="Cambria Math" panose="02040503050406030204" pitchFamily="18" charset="0"/>
                            </a:rPr>
                          </m:ctrlPr>
                        </m:naryPr>
                        <m:sub>
                          <m:r>
                            <a:rPr lang="en-US" sz="2400" b="1" i="1">
                              <a:solidFill>
                                <a:srgbClr val="0066CC"/>
                              </a:solidFill>
                              <a:latin typeface="Cambria Math" panose="02040503050406030204" pitchFamily="18" charset="0"/>
                            </a:rPr>
                            <m:t>𝒆</m:t>
                          </m:r>
                          <m:r>
                            <a:rPr lang="en-US" sz="2400" b="1" i="1">
                              <a:solidFill>
                                <a:srgbClr val="0066CC"/>
                              </a:solidFill>
                              <a:latin typeface="Cambria Math" panose="02040503050406030204" pitchFamily="18" charset="0"/>
                            </a:rPr>
                            <m:t> </m:t>
                          </m:r>
                          <m:r>
                            <m:rPr>
                              <m:sty m:val="p"/>
                            </m:rPr>
                            <a:rPr lang="en-US" sz="2400" b="0" i="0" smtClean="0">
                              <a:latin typeface="Cambria Math" panose="02040503050406030204" pitchFamily="18" charset="0"/>
                            </a:rPr>
                            <m:t>out</m:t>
                          </m:r>
                          <m:r>
                            <a:rPr lang="en-US" sz="2400" b="1" i="1"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a:solidFill>
                                <a:srgbClr val="0066CC"/>
                              </a:solidFill>
                              <a:latin typeface="Cambria Math" panose="02040503050406030204" pitchFamily="18" charset="0"/>
                            </a:rPr>
                            <m:t> </m:t>
                          </m:r>
                          <m:r>
                            <a:rPr lang="en-US" sz="2400" b="1" i="1" smtClean="0">
                              <a:solidFill>
                                <a:srgbClr val="0066CC"/>
                              </a:solidFill>
                              <a:latin typeface="Cambria Math" panose="02040503050406030204" pitchFamily="18" charset="0"/>
                            </a:rPr>
                            <m:t>𝑨</m:t>
                          </m:r>
                        </m:sub>
                        <m:sup/>
                        <m:e>
                          <m:r>
                            <a:rPr lang="en-US" sz="2400" b="1" i="1">
                              <a:solidFill>
                                <a:srgbClr val="0066CC"/>
                              </a:solidFill>
                              <a:latin typeface="Cambria Math" panose="02040503050406030204" pitchFamily="18" charset="0"/>
                            </a:rPr>
                            <m:t>𝒇</m:t>
                          </m:r>
                          <m:d>
                            <m:dPr>
                              <m:ctrlPr>
                                <a:rPr lang="en-US" sz="2400" b="1" i="1">
                                  <a:solidFill>
                                    <a:srgbClr val="0066CC"/>
                                  </a:solidFill>
                                  <a:latin typeface="Cambria Math" panose="02040503050406030204" pitchFamily="18" charset="0"/>
                                </a:rPr>
                              </m:ctrlPr>
                            </m:dPr>
                            <m:e>
                              <m:r>
                                <a:rPr lang="en-US" sz="2400" b="1" i="1">
                                  <a:solidFill>
                                    <a:srgbClr val="0066CC"/>
                                  </a:solidFill>
                                  <a:latin typeface="Cambria Math" panose="02040503050406030204" pitchFamily="18" charset="0"/>
                                </a:rPr>
                                <m:t>𝒆</m:t>
                              </m:r>
                            </m:e>
                          </m:d>
                          <m:r>
                            <a:rPr lang="en-US" sz="2400" b="1" i="1" smtClean="0">
                              <a:solidFill>
                                <a:srgbClr val="0066CC"/>
                              </a:solidFill>
                              <a:latin typeface="Cambria Math" panose="02040503050406030204" pitchFamily="18" charset="0"/>
                            </a:rPr>
                            <m:t>−</m:t>
                          </m:r>
                          <m:nary>
                            <m:naryPr>
                              <m:chr m:val="∑"/>
                              <m:supHide m:val="on"/>
                              <m:ctrlPr>
                                <a:rPr lang="en-US" sz="2400" b="1" i="1">
                                  <a:solidFill>
                                    <a:srgbClr val="0066CC"/>
                                  </a:solidFill>
                                  <a:latin typeface="Cambria Math" panose="02040503050406030204" pitchFamily="18" charset="0"/>
                                </a:rPr>
                              </m:ctrlPr>
                            </m:naryPr>
                            <m:sub>
                              <m:r>
                                <a:rPr lang="en-US" sz="2400" b="1" i="1">
                                  <a:solidFill>
                                    <a:srgbClr val="0066CC"/>
                                  </a:solidFill>
                                  <a:latin typeface="Cambria Math" panose="02040503050406030204" pitchFamily="18" charset="0"/>
                                </a:rPr>
                                <m:t>𝒆</m:t>
                              </m:r>
                              <m:r>
                                <a:rPr lang="en-US" sz="2400" b="1" i="1">
                                  <a:solidFill>
                                    <a:srgbClr val="0066CC"/>
                                  </a:solidFill>
                                  <a:latin typeface="Cambria Math" panose="02040503050406030204" pitchFamily="18" charset="0"/>
                                </a:rPr>
                                <m:t> </m:t>
                              </m:r>
                              <m:r>
                                <m:rPr>
                                  <m:sty m:val="p"/>
                                </m:rPr>
                                <a:rPr lang="en-US" sz="2400" b="0" i="0" smtClean="0">
                                  <a:latin typeface="Cambria Math" panose="02040503050406030204" pitchFamily="18" charset="0"/>
                                </a:rPr>
                                <m:t>into</m:t>
                              </m:r>
                              <m:r>
                                <a:rPr lang="en-US" sz="2400" b="1" i="1">
                                  <a:solidFill>
                                    <a:srgbClr val="0066CC"/>
                                  </a:solidFill>
                                  <a:latin typeface="Cambria Math" panose="02040503050406030204" pitchFamily="18" charset="0"/>
                                </a:rPr>
                                <m:t> </m:t>
                              </m:r>
                              <m:r>
                                <a:rPr lang="en-US" sz="2400" b="1" i="1" smtClean="0">
                                  <a:solidFill>
                                    <a:srgbClr val="0066CC"/>
                                  </a:solidFill>
                                  <a:latin typeface="Cambria Math" panose="02040503050406030204" pitchFamily="18" charset="0"/>
                                </a:rPr>
                                <m:t>𝑨</m:t>
                              </m:r>
                            </m:sub>
                            <m:sup/>
                            <m:e>
                              <m:r>
                                <a:rPr lang="en-US" sz="2400" b="1" i="1">
                                  <a:solidFill>
                                    <a:srgbClr val="0066CC"/>
                                  </a:solidFill>
                                  <a:latin typeface="Cambria Math" panose="02040503050406030204" pitchFamily="18" charset="0"/>
                                </a:rPr>
                                <m:t>𝒇</m:t>
                              </m:r>
                              <m:d>
                                <m:dPr>
                                  <m:ctrlPr>
                                    <a:rPr lang="en-US" sz="2400" b="1" i="1">
                                      <a:solidFill>
                                        <a:srgbClr val="0066CC"/>
                                      </a:solidFill>
                                      <a:latin typeface="Cambria Math" panose="02040503050406030204" pitchFamily="18" charset="0"/>
                                    </a:rPr>
                                  </m:ctrlPr>
                                </m:dPr>
                                <m:e>
                                  <m:r>
                                    <a:rPr lang="en-US" sz="2400" b="1" i="1">
                                      <a:solidFill>
                                        <a:srgbClr val="0066CC"/>
                                      </a:solidFill>
                                      <a:latin typeface="Cambria Math" panose="02040503050406030204" pitchFamily="18" charset="0"/>
                                    </a:rPr>
                                    <m:t>𝒆</m:t>
                                  </m:r>
                                </m:e>
                              </m:d>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𝒗</m:t>
                              </m:r>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𝒇</m:t>
                              </m:r>
                              <m:r>
                                <a:rPr lang="en-US" sz="2400" b="1" i="1" smtClean="0">
                                  <a:solidFill>
                                    <a:srgbClr val="0066CC"/>
                                  </a:solidFill>
                                  <a:latin typeface="Cambria Math" panose="02040503050406030204" pitchFamily="18" charset="0"/>
                                </a:rPr>
                                <m:t>)</m:t>
                              </m:r>
                            </m:e>
                          </m:nary>
                        </m:e>
                      </m:nary>
                    </m:oMath>
                  </m:oMathPara>
                </a14:m>
                <a:endParaRPr lang="en-US" dirty="0"/>
              </a:p>
            </p:txBody>
          </p:sp>
        </mc:Choice>
        <mc:Fallback>
          <p:sp>
            <p:nvSpPr>
              <p:cNvPr id="2" name="TextBox 1">
                <a:extLst>
                  <a:ext uri="{FF2B5EF4-FFF2-40B4-BE49-F238E27FC236}">
                    <a16:creationId xmlns:a16="http://schemas.microsoft.com/office/drawing/2014/main" id="{00B90699-DC14-4F48-A7B4-25570129AB3A}"/>
                  </a:ext>
                </a:extLst>
              </p:cNvPr>
              <p:cNvSpPr txBox="1">
                <a:spLocks noRot="1" noChangeAspect="1" noMove="1" noResize="1" noEditPoints="1" noAdjustHandles="1" noChangeArrowheads="1" noChangeShapeType="1" noTextEdit="1"/>
              </p:cNvSpPr>
              <p:nvPr/>
            </p:nvSpPr>
            <p:spPr>
              <a:xfrm>
                <a:off x="3705855" y="2177219"/>
                <a:ext cx="4736746" cy="9885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48656ADE-959B-411B-8ED8-0404D350E340}"/>
                  </a:ext>
                </a:extLst>
              </p:cNvPr>
              <p:cNvSpPr txBox="1"/>
              <p:nvPr/>
            </p:nvSpPr>
            <p:spPr>
              <a:xfrm>
                <a:off x="2069563" y="3342000"/>
                <a:ext cx="8679107" cy="27169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C00000"/>
                          </a:solidFill>
                          <a:latin typeface="Cambria Math" panose="02040503050406030204" pitchFamily="18" charset="0"/>
                        </a:rPr>
                        <m:t>𝒗</m:t>
                      </m:r>
                      <m:d>
                        <m:dPr>
                          <m:ctrlPr>
                            <a:rPr lang="en-US" sz="2000" b="1" i="1" smtClean="0">
                              <a:solidFill>
                                <a:srgbClr val="C00000"/>
                              </a:solidFill>
                              <a:latin typeface="Cambria Math" panose="02040503050406030204" pitchFamily="18" charset="0"/>
                            </a:rPr>
                          </m:ctrlPr>
                        </m:dPr>
                        <m:e>
                          <m:r>
                            <a:rPr lang="en-US" sz="2000" b="1" i="1" smtClean="0">
                              <a:solidFill>
                                <a:srgbClr val="C00000"/>
                              </a:solidFill>
                              <a:latin typeface="Cambria Math" panose="02040503050406030204" pitchFamily="18" charset="0"/>
                            </a:rPr>
                            <m:t>𝒇</m:t>
                          </m:r>
                        </m:e>
                      </m:d>
                      <m:r>
                        <a:rPr lang="en-US" sz="2000" b="1" i="1" smtClean="0">
                          <a:solidFill>
                            <a:srgbClr val="0066CC"/>
                          </a:solidFill>
                          <a:latin typeface="Cambria Math" panose="02040503050406030204" pitchFamily="18" charset="0"/>
                        </a:rPr>
                        <m:t>=</m:t>
                      </m:r>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out</m:t>
                          </m:r>
                          <m:r>
                            <a:rPr lang="en-US" sz="2000" b="0" i="0" smtClean="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of</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𝒔</m:t>
                          </m:r>
                        </m:sub>
                        <m:sup/>
                        <m:e>
                          <m:r>
                            <a:rPr lang="en-US" sz="2000" b="1" i="1" smtClean="0">
                              <a:solidFill>
                                <a:srgbClr val="0066CC"/>
                              </a:solidFill>
                              <a:latin typeface="Cambria Math" panose="02040503050406030204" pitchFamily="18" charset="0"/>
                            </a:rPr>
                            <m:t>𝒇</m:t>
                          </m:r>
                          <m:d>
                            <m:dPr>
                              <m:ctrlPr>
                                <a:rPr lang="en-US" sz="2000" b="1" i="1" smtClean="0">
                                  <a:solidFill>
                                    <a:srgbClr val="0066CC"/>
                                  </a:solidFill>
                                  <a:latin typeface="Cambria Math" panose="02040503050406030204" pitchFamily="18" charset="0"/>
                                </a:rPr>
                              </m:ctrlPr>
                            </m:dPr>
                            <m:e>
                              <m:r>
                                <a:rPr lang="en-US" sz="2000" b="1" i="1" smtClean="0">
                                  <a:solidFill>
                                    <a:srgbClr val="0066CC"/>
                                  </a:solidFill>
                                  <a:latin typeface="Cambria Math" panose="02040503050406030204" pitchFamily="18" charset="0"/>
                                </a:rPr>
                                <m:t>𝒆</m:t>
                              </m:r>
                            </m:e>
                          </m:d>
                          <m:r>
                            <a:rPr lang="en-US" sz="2000" b="1" i="1" smtClean="0">
                              <a:solidFill>
                                <a:srgbClr val="0066CC"/>
                              </a:solidFill>
                              <a:latin typeface="Cambria Math" panose="02040503050406030204" pitchFamily="18" charset="0"/>
                            </a:rPr>
                            <m:t>                                                                                                             </m:t>
                          </m:r>
                        </m:e>
                      </m:nary>
                    </m:oMath>
                  </m:oMathPara>
                </a14:m>
                <a:endParaRPr lang="en-US" sz="2000" b="1" i="1" dirty="0">
                  <a:solidFill>
                    <a:srgbClr val="0066CC"/>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1" i="0" smtClean="0">
                          <a:solidFill>
                            <a:srgbClr val="0066CC"/>
                          </a:solidFill>
                          <a:latin typeface="Cambria Math" panose="02040503050406030204" pitchFamily="18" charset="0"/>
                        </a:rPr>
                        <m:t>=</m:t>
                      </m:r>
                      <m:nary>
                        <m:naryPr>
                          <m:chr m:val="∑"/>
                          <m:supHide m:val="on"/>
                          <m:ctrlPr>
                            <a:rPr lang="en-US" sz="2000" b="1" i="1">
                              <a:solidFill>
                                <a:srgbClr val="0066CC"/>
                              </a:solidFill>
                              <a:latin typeface="Cambria Math" panose="02040503050406030204" pitchFamily="18" charset="0"/>
                            </a:rPr>
                          </m:ctrlPr>
                        </m:naryPr>
                        <m:sub>
                          <m:r>
                            <a:rPr lang="en-US" sz="2000" b="1" i="1">
                              <a:solidFill>
                                <a:srgbClr val="0066CC"/>
                              </a:solidFill>
                              <a:latin typeface="Cambria Math" panose="02040503050406030204" pitchFamily="18" charset="0"/>
                            </a:rPr>
                            <m:t>𝒆</m:t>
                          </m:r>
                          <m:r>
                            <a:rPr lang="en-US" sz="2000" b="1" i="1">
                              <a:solidFill>
                                <a:srgbClr val="0066CC"/>
                              </a:solidFill>
                              <a:latin typeface="Cambria Math" panose="02040503050406030204" pitchFamily="18" charset="0"/>
                            </a:rPr>
                            <m:t> </m:t>
                          </m:r>
                          <m:r>
                            <m:rPr>
                              <m:sty m:val="p"/>
                            </m:rPr>
                            <a:rPr lang="en-US" sz="2000">
                              <a:latin typeface="Cambria Math" panose="02040503050406030204" pitchFamily="18" charset="0"/>
                            </a:rPr>
                            <m:t>out</m:t>
                          </m:r>
                          <m:r>
                            <a:rPr lang="en-US" sz="2000">
                              <a:latin typeface="Cambria Math" panose="02040503050406030204" pitchFamily="18" charset="0"/>
                            </a:rPr>
                            <m:t> </m:t>
                          </m:r>
                          <m:r>
                            <m:rPr>
                              <m:sty m:val="p"/>
                            </m:rPr>
                            <a:rPr lang="en-US" sz="2000">
                              <a:latin typeface="Cambria Math" panose="02040503050406030204" pitchFamily="18" charset="0"/>
                            </a:rPr>
                            <m:t>of</m:t>
                          </m:r>
                          <m:r>
                            <a:rPr lang="en-US" sz="2000" b="1" i="1">
                              <a:solidFill>
                                <a:srgbClr val="0066CC"/>
                              </a:solidFill>
                              <a:latin typeface="Cambria Math" panose="02040503050406030204" pitchFamily="18" charset="0"/>
                            </a:rPr>
                            <m:t> </m:t>
                          </m:r>
                          <m:r>
                            <a:rPr lang="en-US" sz="2000" b="1" i="1">
                              <a:solidFill>
                                <a:srgbClr val="0066CC"/>
                              </a:solidFill>
                              <a:latin typeface="Cambria Math" panose="02040503050406030204" pitchFamily="18" charset="0"/>
                            </a:rPr>
                            <m:t>𝒔</m:t>
                          </m:r>
                        </m:sub>
                        <m:sup/>
                        <m:e>
                          <m:r>
                            <a:rPr lang="en-US" sz="2000" b="1" i="1">
                              <a:solidFill>
                                <a:srgbClr val="0066CC"/>
                              </a:solidFill>
                              <a:latin typeface="Cambria Math" panose="02040503050406030204" pitchFamily="18" charset="0"/>
                            </a:rPr>
                            <m:t>𝒇</m:t>
                          </m:r>
                          <m:d>
                            <m:dPr>
                              <m:ctrlPr>
                                <a:rPr lang="en-US" sz="2000" b="1" i="1">
                                  <a:solidFill>
                                    <a:srgbClr val="0066CC"/>
                                  </a:solidFill>
                                  <a:latin typeface="Cambria Math" panose="02040503050406030204" pitchFamily="18" charset="0"/>
                                </a:rPr>
                              </m:ctrlPr>
                            </m:dPr>
                            <m:e>
                              <m:r>
                                <a:rPr lang="en-US" sz="2000" b="1" i="1">
                                  <a:solidFill>
                                    <a:srgbClr val="0066CC"/>
                                  </a:solidFill>
                                  <a:latin typeface="Cambria Math" panose="02040503050406030204" pitchFamily="18" charset="0"/>
                                </a:rPr>
                                <m:t>𝒆</m:t>
                              </m:r>
                            </m:e>
                          </m:d>
                        </m:e>
                      </m:nary>
                      <m:r>
                        <a:rPr lang="en-US" sz="2000" b="1" i="0" smtClean="0">
                          <a:solidFill>
                            <a:srgbClr val="0066CC"/>
                          </a:solidFill>
                          <a:latin typeface="Cambria Math" panose="02040503050406030204" pitchFamily="18" charset="0"/>
                        </a:rPr>
                        <m:t>−</m:t>
                      </m:r>
                      <m:nary>
                        <m:naryPr>
                          <m:chr m:val="∑"/>
                          <m:supHide m:val="on"/>
                          <m:ctrlPr>
                            <a:rPr lang="en-US" sz="2000" b="1" i="1">
                              <a:solidFill>
                                <a:srgbClr val="0066CC"/>
                              </a:solidFill>
                              <a:latin typeface="Cambria Math" panose="02040503050406030204" pitchFamily="18" charset="0"/>
                            </a:rPr>
                          </m:ctrlPr>
                        </m:naryPr>
                        <m:sub>
                          <m:r>
                            <a:rPr lang="en-US" sz="2000" b="1" i="1">
                              <a:solidFill>
                                <a:srgbClr val="0066CC"/>
                              </a:solidFill>
                              <a:latin typeface="Cambria Math" panose="02040503050406030204" pitchFamily="18" charset="0"/>
                            </a:rPr>
                            <m:t>𝒆</m:t>
                          </m:r>
                          <m:r>
                            <a:rPr lang="en-US" sz="2000" b="1" i="1">
                              <a:solidFill>
                                <a:srgbClr val="0066CC"/>
                              </a:solidFill>
                              <a:latin typeface="Cambria Math" panose="02040503050406030204" pitchFamily="18" charset="0"/>
                            </a:rPr>
                            <m:t> </m:t>
                          </m:r>
                          <m:r>
                            <m:rPr>
                              <m:sty m:val="p"/>
                            </m:rPr>
                            <a:rPr lang="en-US" sz="2000" b="0" i="0" smtClean="0">
                              <a:latin typeface="Cambria Math" panose="02040503050406030204" pitchFamily="18" charset="0"/>
                            </a:rPr>
                            <m:t>into</m:t>
                          </m:r>
                          <m:r>
                            <a:rPr lang="en-US" sz="2000" b="1" i="1">
                              <a:solidFill>
                                <a:srgbClr val="0066CC"/>
                              </a:solidFill>
                              <a:latin typeface="Cambria Math" panose="02040503050406030204" pitchFamily="18" charset="0"/>
                            </a:rPr>
                            <m:t> </m:t>
                          </m:r>
                          <m:r>
                            <a:rPr lang="en-US" sz="2000" b="1" i="1">
                              <a:solidFill>
                                <a:srgbClr val="0066CC"/>
                              </a:solidFill>
                              <a:latin typeface="Cambria Math" panose="02040503050406030204" pitchFamily="18" charset="0"/>
                            </a:rPr>
                            <m:t>𝒔</m:t>
                          </m:r>
                        </m:sub>
                        <m:sup/>
                        <m:e>
                          <m:r>
                            <a:rPr lang="en-US" sz="2000" b="1" i="1">
                              <a:solidFill>
                                <a:srgbClr val="0066CC"/>
                              </a:solidFill>
                              <a:latin typeface="Cambria Math" panose="02040503050406030204" pitchFamily="18" charset="0"/>
                            </a:rPr>
                            <m:t>𝒇</m:t>
                          </m:r>
                          <m:d>
                            <m:dPr>
                              <m:ctrlPr>
                                <a:rPr lang="en-US" sz="2000" b="1" i="1">
                                  <a:solidFill>
                                    <a:srgbClr val="0066CC"/>
                                  </a:solidFill>
                                  <a:latin typeface="Cambria Math" panose="02040503050406030204" pitchFamily="18" charset="0"/>
                                </a:rPr>
                              </m:ctrlPr>
                            </m:dPr>
                            <m:e>
                              <m:r>
                                <a:rPr lang="en-US" sz="2000" b="1" i="1">
                                  <a:solidFill>
                                    <a:srgbClr val="0066CC"/>
                                  </a:solidFill>
                                  <a:latin typeface="Cambria Math" panose="02040503050406030204" pitchFamily="18" charset="0"/>
                                </a:rPr>
                                <m:t>𝒆</m:t>
                              </m:r>
                            </m:e>
                          </m:d>
                        </m:e>
                      </m:nary>
                      <m:r>
                        <a:rPr lang="en-US" sz="2000" b="1" i="0" smtClean="0">
                          <a:solidFill>
                            <a:srgbClr val="0066CC"/>
                          </a:solidFill>
                          <a:latin typeface="Cambria Math" panose="02040503050406030204" pitchFamily="18" charset="0"/>
                        </a:rPr>
                        <m:t>+</m:t>
                      </m:r>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𝒗</m:t>
                          </m:r>
                          <m:r>
                            <a:rPr lang="en-US" sz="2000" b="1" i="1" smtClean="0">
                              <a:solidFill>
                                <a:srgbClr val="0066CC"/>
                              </a:solidFill>
                              <a:latin typeface="Cambria Math" panose="02040503050406030204" pitchFamily="18" charset="0"/>
                            </a:rPr>
                            <m:t>∈</m:t>
                          </m:r>
                          <m:r>
                            <a:rPr lang="en-US" sz="2000" b="1" i="1" smtClean="0">
                              <a:solidFill>
                                <a:srgbClr val="0066CC"/>
                              </a:solidFill>
                              <a:latin typeface="Cambria Math" panose="02040503050406030204" pitchFamily="18" charset="0"/>
                            </a:rPr>
                            <m:t>𝑨</m:t>
                          </m:r>
                          <m:r>
                            <a:rPr lang="en-US" sz="2000" b="1" i="1" smtClean="0">
                              <a:solidFill>
                                <a:srgbClr val="0066CC"/>
                              </a:solidFill>
                              <a:latin typeface="Cambria Math" panose="02040503050406030204" pitchFamily="18" charset="0"/>
                            </a:rPr>
                            <m:t>−</m:t>
                          </m:r>
                          <m:d>
                            <m:dPr>
                              <m:begChr m:val="{"/>
                              <m:endChr m:val="}"/>
                              <m:ctrlPr>
                                <a:rPr lang="en-US" sz="2000" b="1" i="1" smtClean="0">
                                  <a:solidFill>
                                    <a:srgbClr val="0066CC"/>
                                  </a:solidFill>
                                  <a:latin typeface="Cambria Math" panose="02040503050406030204" pitchFamily="18" charset="0"/>
                                </a:rPr>
                              </m:ctrlPr>
                            </m:dPr>
                            <m:e>
                              <m:r>
                                <a:rPr lang="en-US" sz="2000" b="1" i="1" smtClean="0">
                                  <a:solidFill>
                                    <a:srgbClr val="0066CC"/>
                                  </a:solidFill>
                                  <a:latin typeface="Cambria Math" panose="02040503050406030204" pitchFamily="18" charset="0"/>
                                </a:rPr>
                                <m:t>𝒔</m:t>
                              </m:r>
                            </m:e>
                          </m:d>
                        </m:sub>
                        <m:sup/>
                        <m:e>
                          <m:d>
                            <m:dPr>
                              <m:begChr m:val="["/>
                              <m:endChr m:val="]"/>
                              <m:ctrlPr>
                                <a:rPr lang="en-US" sz="2000" b="1" i="1" smtClean="0">
                                  <a:solidFill>
                                    <a:srgbClr val="0066CC"/>
                                  </a:solidFill>
                                  <a:latin typeface="Cambria Math" panose="02040503050406030204" pitchFamily="18" charset="0"/>
                                </a:rPr>
                              </m:ctrlPr>
                            </m:dPr>
                            <m:e>
                              <m:nary>
                                <m:naryPr>
                                  <m:chr m:val="∑"/>
                                  <m:supHide m:val="on"/>
                                  <m:ctrlPr>
                                    <a:rPr lang="en-US" sz="2000" b="1" i="1">
                                      <a:solidFill>
                                        <a:srgbClr val="0066CC"/>
                                      </a:solidFill>
                                      <a:latin typeface="Cambria Math" panose="02040503050406030204" pitchFamily="18" charset="0"/>
                                    </a:rPr>
                                  </m:ctrlPr>
                                </m:naryPr>
                                <m:sub>
                                  <m:r>
                                    <a:rPr lang="en-US" sz="2000" b="1" i="1">
                                      <a:solidFill>
                                        <a:srgbClr val="0066CC"/>
                                      </a:solidFill>
                                      <a:latin typeface="Cambria Math" panose="02040503050406030204" pitchFamily="18" charset="0"/>
                                    </a:rPr>
                                    <m:t>𝒆</m:t>
                                  </m:r>
                                  <m:r>
                                    <a:rPr lang="en-US" sz="2000" b="1" i="1">
                                      <a:solidFill>
                                        <a:srgbClr val="0066CC"/>
                                      </a:solidFill>
                                      <a:latin typeface="Cambria Math" panose="02040503050406030204" pitchFamily="18" charset="0"/>
                                    </a:rPr>
                                    <m:t> </m:t>
                                  </m:r>
                                  <m:r>
                                    <m:rPr>
                                      <m:sty m:val="p"/>
                                    </m:rPr>
                                    <a:rPr lang="en-US" sz="2000">
                                      <a:latin typeface="Cambria Math" panose="02040503050406030204" pitchFamily="18" charset="0"/>
                                    </a:rPr>
                                    <m:t>out</m:t>
                                  </m:r>
                                  <m:r>
                                    <a:rPr lang="en-US" sz="2000" b="1" i="1">
                                      <a:latin typeface="Cambria Math" panose="02040503050406030204" pitchFamily="18" charset="0"/>
                                    </a:rPr>
                                    <m:t> </m:t>
                                  </m:r>
                                  <m:r>
                                    <m:rPr>
                                      <m:sty m:val="p"/>
                                    </m:rPr>
                                    <a:rPr lang="en-US" sz="2000">
                                      <a:latin typeface="Cambria Math" panose="02040503050406030204" pitchFamily="18" charset="0"/>
                                    </a:rPr>
                                    <m:t>of</m:t>
                                  </m:r>
                                  <m:r>
                                    <a:rPr lang="en-US" sz="2000">
                                      <a:latin typeface="Cambria Math" panose="02040503050406030204" pitchFamily="18" charset="0"/>
                                    </a:rPr>
                                    <m:t> </m:t>
                                  </m:r>
                                  <m:r>
                                    <a:rPr lang="en-US" sz="2000" i="1">
                                      <a:solidFill>
                                        <a:srgbClr val="0066CC"/>
                                      </a:solidFill>
                                      <a:latin typeface="Cambria Math" panose="02040503050406030204" pitchFamily="18" charset="0"/>
                                    </a:rPr>
                                    <m:t>𝑣</m:t>
                                  </m:r>
                                  <m:r>
                                    <a:rPr lang="en-US" sz="2000">
                                      <a:solidFill>
                                        <a:srgbClr val="0066CC"/>
                                      </a:solidFill>
                                      <a:latin typeface="Cambria Math" panose="02040503050406030204" pitchFamily="18" charset="0"/>
                                    </a:rPr>
                                    <m:t> </m:t>
                                  </m:r>
                                </m:sub>
                                <m:sup/>
                                <m:e>
                                  <m:r>
                                    <a:rPr lang="en-US" sz="2000" b="1" i="1">
                                      <a:solidFill>
                                        <a:srgbClr val="0066CC"/>
                                      </a:solidFill>
                                      <a:latin typeface="Cambria Math" panose="02040503050406030204" pitchFamily="18" charset="0"/>
                                    </a:rPr>
                                    <m:t>𝒇</m:t>
                                  </m:r>
                                  <m:d>
                                    <m:dPr>
                                      <m:ctrlPr>
                                        <a:rPr lang="en-US" sz="2000" b="1" i="1">
                                          <a:solidFill>
                                            <a:srgbClr val="0066CC"/>
                                          </a:solidFill>
                                          <a:latin typeface="Cambria Math" panose="02040503050406030204" pitchFamily="18" charset="0"/>
                                        </a:rPr>
                                      </m:ctrlPr>
                                    </m:dPr>
                                    <m:e>
                                      <m:r>
                                        <a:rPr lang="en-US" sz="2000" b="1" i="1">
                                          <a:solidFill>
                                            <a:srgbClr val="0066CC"/>
                                          </a:solidFill>
                                          <a:latin typeface="Cambria Math" panose="02040503050406030204" pitchFamily="18" charset="0"/>
                                        </a:rPr>
                                        <m:t>𝒆</m:t>
                                      </m:r>
                                    </m:e>
                                  </m:d>
                                  <m:r>
                                    <a:rPr lang="en-US" sz="2000" b="1" i="1">
                                      <a:solidFill>
                                        <a:srgbClr val="0066CC"/>
                                      </a:solidFill>
                                      <a:latin typeface="Cambria Math" panose="02040503050406030204" pitchFamily="18" charset="0"/>
                                    </a:rPr>
                                    <m:t>−</m:t>
                                  </m:r>
                                  <m:nary>
                                    <m:naryPr>
                                      <m:chr m:val="∑"/>
                                      <m:supHide m:val="on"/>
                                      <m:ctrlPr>
                                        <a:rPr lang="en-US" sz="2000" b="1" i="1">
                                          <a:solidFill>
                                            <a:srgbClr val="0066CC"/>
                                          </a:solidFill>
                                          <a:latin typeface="Cambria Math" panose="02040503050406030204" pitchFamily="18" charset="0"/>
                                        </a:rPr>
                                      </m:ctrlPr>
                                    </m:naryPr>
                                    <m:sub>
                                      <m:r>
                                        <a:rPr lang="en-US" sz="2000" b="1" i="1">
                                          <a:solidFill>
                                            <a:srgbClr val="0066CC"/>
                                          </a:solidFill>
                                          <a:latin typeface="Cambria Math" panose="02040503050406030204" pitchFamily="18" charset="0"/>
                                        </a:rPr>
                                        <m:t>𝒆</m:t>
                                      </m:r>
                                      <m:r>
                                        <a:rPr lang="en-US" sz="2000" b="1" i="1">
                                          <a:solidFill>
                                            <a:srgbClr val="0066CC"/>
                                          </a:solidFill>
                                          <a:latin typeface="Cambria Math" panose="02040503050406030204" pitchFamily="18" charset="0"/>
                                        </a:rPr>
                                        <m:t> </m:t>
                                      </m:r>
                                      <m:r>
                                        <m:rPr>
                                          <m:sty m:val="p"/>
                                        </m:rPr>
                                        <a:rPr lang="en-US" sz="2000">
                                          <a:latin typeface="Cambria Math" panose="02040503050406030204" pitchFamily="18" charset="0"/>
                                        </a:rPr>
                                        <m:t>into</m:t>
                                      </m:r>
                                      <m:r>
                                        <a:rPr lang="en-US" sz="2000" b="1" i="1">
                                          <a:solidFill>
                                            <a:srgbClr val="0066CC"/>
                                          </a:solidFill>
                                          <a:latin typeface="Cambria Math" panose="02040503050406030204" pitchFamily="18" charset="0"/>
                                        </a:rPr>
                                        <m:t> </m:t>
                                      </m:r>
                                      <m:r>
                                        <a:rPr lang="en-US" sz="2000" b="1" i="1">
                                          <a:solidFill>
                                            <a:srgbClr val="0066CC"/>
                                          </a:solidFill>
                                          <a:latin typeface="Cambria Math" panose="02040503050406030204" pitchFamily="18" charset="0"/>
                                        </a:rPr>
                                        <m:t>𝒗</m:t>
                                      </m:r>
                                    </m:sub>
                                    <m:sup/>
                                    <m:e>
                                      <m:r>
                                        <a:rPr lang="en-US" sz="2000" b="1" i="1">
                                          <a:solidFill>
                                            <a:srgbClr val="0066CC"/>
                                          </a:solidFill>
                                          <a:latin typeface="Cambria Math" panose="02040503050406030204" pitchFamily="18" charset="0"/>
                                        </a:rPr>
                                        <m:t>𝒇</m:t>
                                      </m:r>
                                      <m:d>
                                        <m:dPr>
                                          <m:ctrlPr>
                                            <a:rPr lang="en-US" sz="2000" b="1" i="1">
                                              <a:solidFill>
                                                <a:srgbClr val="0066CC"/>
                                              </a:solidFill>
                                              <a:latin typeface="Cambria Math" panose="02040503050406030204" pitchFamily="18" charset="0"/>
                                            </a:rPr>
                                          </m:ctrlPr>
                                        </m:dPr>
                                        <m:e>
                                          <m:r>
                                            <a:rPr lang="en-US" sz="2000" b="1" i="1">
                                              <a:solidFill>
                                                <a:srgbClr val="0066CC"/>
                                              </a:solidFill>
                                              <a:latin typeface="Cambria Math" panose="02040503050406030204" pitchFamily="18" charset="0"/>
                                            </a:rPr>
                                            <m:t>𝒆</m:t>
                                          </m:r>
                                        </m:e>
                                      </m:d>
                                    </m:e>
                                  </m:nary>
                                </m:e>
                              </m:nary>
                            </m:e>
                          </m:d>
                        </m:e>
                      </m:nary>
                    </m:oMath>
                  </m:oMathPara>
                </a14:m>
                <a:endParaRPr lang="en-US" sz="2000" b="1" dirty="0">
                  <a:solidFill>
                    <a:srgbClr val="0066CC"/>
                  </a:solidFill>
                </a:endParaRPr>
              </a:p>
              <a:p>
                <a:pPr/>
                <a14:m>
                  <m:oMathPara xmlns:m="http://schemas.openxmlformats.org/officeDocument/2006/math">
                    <m:oMathParaPr>
                      <m:jc m:val="centerGroup"/>
                    </m:oMathParaPr>
                    <m:oMath xmlns:m="http://schemas.openxmlformats.org/officeDocument/2006/math">
                      <m:r>
                        <a:rPr lang="en-US" sz="2000" b="1" i="1" smtClean="0">
                          <a:solidFill>
                            <a:srgbClr val="0066CC"/>
                          </a:solidFill>
                          <a:latin typeface="Cambria Math" panose="02040503050406030204" pitchFamily="18" charset="0"/>
                        </a:rPr>
                        <m:t>=</m:t>
                      </m:r>
                      <m:nary>
                        <m:naryPr>
                          <m:chr m:val="∑"/>
                          <m:supHide m:val="on"/>
                          <m:ctrlPr>
                            <a:rPr lang="en-US" sz="2000" b="1" i="1">
                              <a:solidFill>
                                <a:srgbClr val="0066CC"/>
                              </a:solidFill>
                              <a:latin typeface="Cambria Math" panose="02040503050406030204" pitchFamily="18" charset="0"/>
                            </a:rPr>
                          </m:ctrlPr>
                        </m:naryPr>
                        <m:sub>
                          <m:r>
                            <a:rPr lang="en-US" sz="2000" b="1" i="1">
                              <a:solidFill>
                                <a:srgbClr val="0066CC"/>
                              </a:solidFill>
                              <a:latin typeface="Cambria Math" panose="02040503050406030204" pitchFamily="18" charset="0"/>
                            </a:rPr>
                            <m:t>𝒆</m:t>
                          </m:r>
                          <m:r>
                            <a:rPr lang="en-US" sz="2000" b="1" i="1">
                              <a:solidFill>
                                <a:srgbClr val="0066CC"/>
                              </a:solidFill>
                              <a:latin typeface="Cambria Math" panose="02040503050406030204" pitchFamily="18" charset="0"/>
                            </a:rPr>
                            <m:t> </m:t>
                          </m:r>
                          <m:r>
                            <m:rPr>
                              <m:sty m:val="p"/>
                            </m:rPr>
                            <a:rPr lang="en-US" sz="2000">
                              <a:latin typeface="Cambria Math" panose="02040503050406030204" pitchFamily="18" charset="0"/>
                            </a:rPr>
                            <m:t>out</m:t>
                          </m:r>
                          <m:r>
                            <a:rPr lang="en-US" sz="2000" b="1" i="1">
                              <a:latin typeface="Cambria Math" panose="02040503050406030204" pitchFamily="18" charset="0"/>
                            </a:rPr>
                            <m:t> </m:t>
                          </m:r>
                          <m:r>
                            <m:rPr>
                              <m:sty m:val="p"/>
                            </m:rPr>
                            <a:rPr lang="en-US" sz="2000">
                              <a:latin typeface="Cambria Math" panose="02040503050406030204" pitchFamily="18" charset="0"/>
                            </a:rPr>
                            <m:t>of</m:t>
                          </m:r>
                          <m:r>
                            <a:rPr lang="en-US" sz="2000">
                              <a:solidFill>
                                <a:srgbClr val="0066CC"/>
                              </a:solidFill>
                              <a:latin typeface="Cambria Math" panose="02040503050406030204" pitchFamily="18" charset="0"/>
                            </a:rPr>
                            <m:t> </m:t>
                          </m:r>
                          <m:r>
                            <a:rPr lang="en-US" sz="2000" b="1" i="1">
                              <a:solidFill>
                                <a:srgbClr val="0066CC"/>
                              </a:solidFill>
                              <a:latin typeface="Cambria Math" panose="02040503050406030204" pitchFamily="18" charset="0"/>
                            </a:rPr>
                            <m:t>𝑨</m:t>
                          </m:r>
                        </m:sub>
                        <m:sup/>
                        <m:e>
                          <m:r>
                            <a:rPr lang="en-US" sz="2000" b="1" i="1">
                              <a:solidFill>
                                <a:srgbClr val="0066CC"/>
                              </a:solidFill>
                              <a:latin typeface="Cambria Math" panose="02040503050406030204" pitchFamily="18" charset="0"/>
                            </a:rPr>
                            <m:t>𝒇</m:t>
                          </m:r>
                          <m:d>
                            <m:dPr>
                              <m:ctrlPr>
                                <a:rPr lang="en-US" sz="2000" b="1" i="1">
                                  <a:solidFill>
                                    <a:srgbClr val="0066CC"/>
                                  </a:solidFill>
                                  <a:latin typeface="Cambria Math" panose="02040503050406030204" pitchFamily="18" charset="0"/>
                                </a:rPr>
                              </m:ctrlPr>
                            </m:dPr>
                            <m:e>
                              <m:r>
                                <a:rPr lang="en-US" sz="2000" b="1" i="1">
                                  <a:solidFill>
                                    <a:srgbClr val="0066CC"/>
                                  </a:solidFill>
                                  <a:latin typeface="Cambria Math" panose="02040503050406030204" pitchFamily="18" charset="0"/>
                                </a:rPr>
                                <m:t>𝒆</m:t>
                              </m:r>
                            </m:e>
                          </m:d>
                          <m:r>
                            <a:rPr lang="en-US" sz="2000" b="1" i="1">
                              <a:solidFill>
                                <a:srgbClr val="0066CC"/>
                              </a:solidFill>
                              <a:latin typeface="Cambria Math" panose="02040503050406030204" pitchFamily="18" charset="0"/>
                            </a:rPr>
                            <m:t>−</m:t>
                          </m:r>
                          <m:nary>
                            <m:naryPr>
                              <m:chr m:val="∑"/>
                              <m:supHide m:val="on"/>
                              <m:ctrlPr>
                                <a:rPr lang="en-US" sz="2000" b="1" i="1">
                                  <a:solidFill>
                                    <a:srgbClr val="0066CC"/>
                                  </a:solidFill>
                                  <a:latin typeface="Cambria Math" panose="02040503050406030204" pitchFamily="18" charset="0"/>
                                </a:rPr>
                              </m:ctrlPr>
                            </m:naryPr>
                            <m:sub>
                              <m:r>
                                <a:rPr lang="en-US" sz="2000" b="1" i="1">
                                  <a:solidFill>
                                    <a:srgbClr val="0066CC"/>
                                  </a:solidFill>
                                  <a:latin typeface="Cambria Math" panose="02040503050406030204" pitchFamily="18" charset="0"/>
                                </a:rPr>
                                <m:t>𝒆</m:t>
                              </m:r>
                              <m:r>
                                <a:rPr lang="en-US" sz="2000" b="1" i="1">
                                  <a:solidFill>
                                    <a:srgbClr val="0066CC"/>
                                  </a:solidFill>
                                  <a:latin typeface="Cambria Math" panose="02040503050406030204" pitchFamily="18" charset="0"/>
                                </a:rPr>
                                <m:t> </m:t>
                              </m:r>
                              <m:r>
                                <m:rPr>
                                  <m:sty m:val="p"/>
                                </m:rPr>
                                <a:rPr lang="en-US" sz="2000">
                                  <a:latin typeface="Cambria Math" panose="02040503050406030204" pitchFamily="18" charset="0"/>
                                </a:rPr>
                                <m:t>into</m:t>
                              </m:r>
                              <m:r>
                                <a:rPr lang="en-US" sz="2000" b="1" i="1">
                                  <a:solidFill>
                                    <a:srgbClr val="0066CC"/>
                                  </a:solidFill>
                                  <a:latin typeface="Cambria Math" panose="02040503050406030204" pitchFamily="18" charset="0"/>
                                </a:rPr>
                                <m:t> </m:t>
                              </m:r>
                              <m:r>
                                <a:rPr lang="en-US" sz="2000" b="1" i="1">
                                  <a:solidFill>
                                    <a:srgbClr val="0066CC"/>
                                  </a:solidFill>
                                  <a:latin typeface="Cambria Math" panose="02040503050406030204" pitchFamily="18" charset="0"/>
                                </a:rPr>
                                <m:t>𝑨</m:t>
                              </m:r>
                            </m:sub>
                            <m:sup/>
                            <m:e>
                              <m:r>
                                <a:rPr lang="en-US" sz="2000" b="1" i="1">
                                  <a:solidFill>
                                    <a:srgbClr val="0066CC"/>
                                  </a:solidFill>
                                  <a:latin typeface="Cambria Math" panose="02040503050406030204" pitchFamily="18" charset="0"/>
                                </a:rPr>
                                <m:t>𝒇</m:t>
                              </m:r>
                              <m:d>
                                <m:dPr>
                                  <m:ctrlPr>
                                    <a:rPr lang="en-US" sz="2000" b="1" i="1">
                                      <a:solidFill>
                                        <a:srgbClr val="0066CC"/>
                                      </a:solidFill>
                                      <a:latin typeface="Cambria Math" panose="02040503050406030204" pitchFamily="18" charset="0"/>
                                    </a:rPr>
                                  </m:ctrlPr>
                                </m:dPr>
                                <m:e>
                                  <m:r>
                                    <a:rPr lang="en-US" sz="2000" b="1" i="1">
                                      <a:solidFill>
                                        <a:srgbClr val="0066CC"/>
                                      </a:solidFill>
                                      <a:latin typeface="Cambria Math" panose="02040503050406030204" pitchFamily="18" charset="0"/>
                                    </a:rPr>
                                    <m:t>𝒆</m:t>
                                  </m:r>
                                </m:e>
                              </m:d>
                              <m:r>
                                <a:rPr lang="en-US" sz="2000" b="1" i="1" smtClean="0">
                                  <a:solidFill>
                                    <a:srgbClr val="0066CC"/>
                                  </a:solidFill>
                                  <a:latin typeface="Cambria Math" panose="02040503050406030204" pitchFamily="18" charset="0"/>
                                </a:rPr>
                                <m:t>                                                                          </m:t>
                              </m:r>
                            </m:e>
                          </m:nary>
                        </m:e>
                      </m:nary>
                    </m:oMath>
                  </m:oMathPara>
                </a14:m>
                <a:endParaRPr lang="en-US" sz="2000" b="1" dirty="0">
                  <a:solidFill>
                    <a:srgbClr val="0066CC"/>
                  </a:solidFill>
                </a:endParaRPr>
              </a:p>
              <a:p>
                <a:endParaRPr lang="en-US" b="1" dirty="0"/>
              </a:p>
            </p:txBody>
          </p:sp>
        </mc:Choice>
        <mc:Fallback>
          <p:sp>
            <p:nvSpPr>
              <p:cNvPr id="55" name="TextBox 54">
                <a:extLst>
                  <a:ext uri="{FF2B5EF4-FFF2-40B4-BE49-F238E27FC236}">
                    <a16:creationId xmlns:a16="http://schemas.microsoft.com/office/drawing/2014/main" id="{48656ADE-959B-411B-8ED8-0404D350E340}"/>
                  </a:ext>
                </a:extLst>
              </p:cNvPr>
              <p:cNvSpPr txBox="1">
                <a:spLocks noRot="1" noChangeAspect="1" noMove="1" noResize="1" noEditPoints="1" noAdjustHandles="1" noChangeArrowheads="1" noChangeShapeType="1" noTextEdit="1"/>
              </p:cNvSpPr>
              <p:nvPr/>
            </p:nvSpPr>
            <p:spPr>
              <a:xfrm>
                <a:off x="2069563" y="3342000"/>
                <a:ext cx="8679107" cy="2716962"/>
              </a:xfrm>
              <a:prstGeom prst="rect">
                <a:avLst/>
              </a:prstGeom>
              <a:blipFill>
                <a:blip r:embed="rId5"/>
                <a:stretch>
                  <a:fillRect/>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4F4621AB-DEC2-4C6F-B02B-D4B9F7C07C87}"/>
              </a:ext>
            </a:extLst>
          </p:cNvPr>
          <p:cNvGrpSpPr/>
          <p:nvPr/>
        </p:nvGrpSpPr>
        <p:grpSpPr>
          <a:xfrm>
            <a:off x="5209953" y="3521764"/>
            <a:ext cx="4154857" cy="830659"/>
            <a:chOff x="5209953" y="3177815"/>
            <a:chExt cx="4154857" cy="830659"/>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B4975D5-90B6-4709-98E8-23788741705D}"/>
                    </a:ext>
                  </a:extLst>
                </p:cNvPr>
                <p:cNvSpPr txBox="1"/>
                <p:nvPr/>
              </p:nvSpPr>
              <p:spPr>
                <a:xfrm>
                  <a:off x="5324986" y="3177815"/>
                  <a:ext cx="4039824" cy="369332"/>
                </a:xfrm>
                <a:prstGeom prst="rect">
                  <a:avLst/>
                </a:prstGeom>
                <a:noFill/>
                <a:ln w="28575">
                  <a:solidFill>
                    <a:srgbClr val="C00000"/>
                  </a:solidFill>
                </a:ln>
              </p:spPr>
              <p:txBody>
                <a:bodyPr wrap="none" rtlCol="0">
                  <a:spAutoFit/>
                </a:bodyPr>
                <a:lstStyle/>
                <a:p>
                  <a14:m>
                    <m:oMath xmlns:m="http://schemas.openxmlformats.org/officeDocument/2006/math">
                      <m:r>
                        <a:rPr lang="en-US" b="1" i="1" dirty="0" smtClean="0">
                          <a:solidFill>
                            <a:srgbClr val="C00000"/>
                          </a:solidFill>
                          <a:latin typeface="Cambria Math" panose="02040503050406030204" pitchFamily="18" charset="0"/>
                        </a:rPr>
                        <m:t>= </m:t>
                      </m:r>
                      <m:r>
                        <a:rPr lang="en-US" b="1" i="1" dirty="0" smtClean="0">
                          <a:solidFill>
                            <a:srgbClr val="C00000"/>
                          </a:solidFill>
                          <a:latin typeface="Cambria Math" panose="02040503050406030204" pitchFamily="18" charset="0"/>
                        </a:rPr>
                        <m:t>𝟎</m:t>
                      </m:r>
                    </m:oMath>
                  </a14:m>
                  <a:r>
                    <a:rPr lang="en-US" dirty="0"/>
                    <a:t>.  </a:t>
                  </a:r>
                  <a:r>
                    <a:rPr lang="en-US" dirty="0">
                      <a:solidFill>
                        <a:srgbClr val="C00000"/>
                      </a:solidFill>
                    </a:rPr>
                    <a:t>No edges into</a:t>
                  </a:r>
                  <a:r>
                    <a:rPr lang="en-US" dirty="0"/>
                    <a:t> </a:t>
                  </a:r>
                  <a14:m>
                    <m:oMath xmlns:m="http://schemas.openxmlformats.org/officeDocument/2006/math">
                      <m:r>
                        <a:rPr lang="en-US" b="1" i="1" dirty="0" smtClean="0">
                          <a:solidFill>
                            <a:srgbClr val="C00000"/>
                          </a:solidFill>
                          <a:latin typeface="Cambria Math" panose="02040503050406030204" pitchFamily="18" charset="0"/>
                        </a:rPr>
                        <m:t>𝒔</m:t>
                      </m:r>
                    </m:oMath>
                  </a14:m>
                  <a:r>
                    <a:rPr lang="en-US" dirty="0"/>
                    <a:t> </a:t>
                  </a:r>
                  <a:r>
                    <a:rPr lang="en-US" dirty="0">
                      <a:solidFill>
                        <a:srgbClr val="C00000"/>
                      </a:solidFill>
                    </a:rPr>
                    <a:t>since it is a source</a:t>
                  </a:r>
                </a:p>
              </p:txBody>
            </p:sp>
          </mc:Choice>
          <mc:Fallback xmlns="">
            <p:sp>
              <p:nvSpPr>
                <p:cNvPr id="6" name="TextBox 5">
                  <a:extLst>
                    <a:ext uri="{FF2B5EF4-FFF2-40B4-BE49-F238E27FC236}">
                      <a16:creationId xmlns:a16="http://schemas.microsoft.com/office/drawing/2014/main" id="{DB4975D5-90B6-4709-98E8-23788741705D}"/>
                    </a:ext>
                  </a:extLst>
                </p:cNvPr>
                <p:cNvSpPr txBox="1">
                  <a:spLocks noRot="1" noChangeAspect="1" noMove="1" noResize="1" noEditPoints="1" noAdjustHandles="1" noChangeArrowheads="1" noChangeShapeType="1" noTextEdit="1"/>
                </p:cNvSpPr>
                <p:nvPr/>
              </p:nvSpPr>
              <p:spPr>
                <a:xfrm>
                  <a:off x="5324986" y="3177815"/>
                  <a:ext cx="4039824" cy="369332"/>
                </a:xfrm>
                <a:prstGeom prst="rect">
                  <a:avLst/>
                </a:prstGeom>
                <a:blipFill>
                  <a:blip r:embed="rId6"/>
                  <a:stretch>
                    <a:fillRect t="-4545" b="-18182"/>
                  </a:stretch>
                </a:blipFill>
                <a:ln w="28575">
                  <a:solidFill>
                    <a:srgbClr val="C00000"/>
                  </a:solidFill>
                </a:ln>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5888F90F-728D-4342-A6A1-060791B372BD}"/>
                </a:ext>
              </a:extLst>
            </p:cNvPr>
            <p:cNvCxnSpPr/>
            <p:nvPr/>
          </p:nvCxnSpPr>
          <p:spPr bwMode="auto">
            <a:xfrm flipH="1">
              <a:off x="5209953" y="3550998"/>
              <a:ext cx="116959" cy="457476"/>
            </a:xfrm>
            <a:prstGeom prst="straightConnector1">
              <a:avLst/>
            </a:prstGeom>
            <a:noFill/>
            <a:ln w="28575">
              <a:solidFill>
                <a:srgbClr val="C00000"/>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58" name="Group 57">
            <a:extLst>
              <a:ext uri="{FF2B5EF4-FFF2-40B4-BE49-F238E27FC236}">
                <a16:creationId xmlns:a16="http://schemas.microsoft.com/office/drawing/2014/main" id="{9B7A2AA2-7382-4D25-B56E-36063364D67C}"/>
              </a:ext>
            </a:extLst>
          </p:cNvPr>
          <p:cNvGrpSpPr/>
          <p:nvPr/>
        </p:nvGrpSpPr>
        <p:grpSpPr>
          <a:xfrm>
            <a:off x="7054591" y="5106843"/>
            <a:ext cx="2724464" cy="831328"/>
            <a:chOff x="5324986" y="2715819"/>
            <a:chExt cx="2724464" cy="831328"/>
          </a:xfrm>
        </p:grpSpPr>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7A1FB19-EC56-41AD-B889-BA289DF0EFCD}"/>
                    </a:ext>
                  </a:extLst>
                </p:cNvPr>
                <p:cNvSpPr txBox="1"/>
                <p:nvPr/>
              </p:nvSpPr>
              <p:spPr>
                <a:xfrm>
                  <a:off x="5324986" y="3177815"/>
                  <a:ext cx="2724464" cy="369332"/>
                </a:xfrm>
                <a:prstGeom prst="rect">
                  <a:avLst/>
                </a:prstGeom>
                <a:noFill/>
                <a:ln w="28575">
                  <a:solidFill>
                    <a:srgbClr val="C00000"/>
                  </a:solidFill>
                </a:ln>
              </p:spPr>
              <p:txBody>
                <a:bodyPr wrap="none" rtlCol="0">
                  <a:spAutoFit/>
                </a:bodyPr>
                <a:lstStyle/>
                <a:p>
                  <a14:m>
                    <m:oMath xmlns:m="http://schemas.openxmlformats.org/officeDocument/2006/math">
                      <m:r>
                        <a:rPr lang="en-US" b="1" i="1" dirty="0" smtClean="0">
                          <a:solidFill>
                            <a:srgbClr val="C00000"/>
                          </a:solidFill>
                          <a:latin typeface="Cambria Math" panose="02040503050406030204" pitchFamily="18" charset="0"/>
                        </a:rPr>
                        <m:t>= </m:t>
                      </m:r>
                      <m:r>
                        <a:rPr lang="en-US" b="1" i="1" dirty="0" smtClean="0">
                          <a:solidFill>
                            <a:srgbClr val="C00000"/>
                          </a:solidFill>
                          <a:latin typeface="Cambria Math" panose="02040503050406030204" pitchFamily="18" charset="0"/>
                        </a:rPr>
                        <m:t>𝟎</m:t>
                      </m:r>
                    </m:oMath>
                  </a14:m>
                  <a:r>
                    <a:rPr lang="en-US" dirty="0"/>
                    <a:t> </a:t>
                  </a:r>
                  <a:r>
                    <a:rPr lang="en-US" dirty="0">
                      <a:solidFill>
                        <a:srgbClr val="C00000"/>
                      </a:solidFill>
                    </a:rPr>
                    <a:t>by flow conservation. </a:t>
                  </a:r>
                </a:p>
              </p:txBody>
            </p:sp>
          </mc:Choice>
          <mc:Fallback xmlns="">
            <p:sp>
              <p:nvSpPr>
                <p:cNvPr id="59" name="TextBox 58">
                  <a:extLst>
                    <a:ext uri="{FF2B5EF4-FFF2-40B4-BE49-F238E27FC236}">
                      <a16:creationId xmlns:a16="http://schemas.microsoft.com/office/drawing/2014/main" id="{A7A1FB19-EC56-41AD-B889-BA289DF0EFCD}"/>
                    </a:ext>
                  </a:extLst>
                </p:cNvPr>
                <p:cNvSpPr txBox="1">
                  <a:spLocks noRot="1" noChangeAspect="1" noMove="1" noResize="1" noEditPoints="1" noAdjustHandles="1" noChangeArrowheads="1" noChangeShapeType="1" noTextEdit="1"/>
                </p:cNvSpPr>
                <p:nvPr/>
              </p:nvSpPr>
              <p:spPr>
                <a:xfrm>
                  <a:off x="5324986" y="3177815"/>
                  <a:ext cx="2724464" cy="369332"/>
                </a:xfrm>
                <a:prstGeom prst="rect">
                  <a:avLst/>
                </a:prstGeom>
                <a:blipFill>
                  <a:blip r:embed="rId7"/>
                  <a:stretch>
                    <a:fillRect t="-4545" r="-221" b="-18182"/>
                  </a:stretch>
                </a:blipFill>
                <a:ln w="28575">
                  <a:solidFill>
                    <a:srgbClr val="C00000"/>
                  </a:solidFill>
                </a:ln>
              </p:spPr>
              <p:txBody>
                <a:bodyPr/>
                <a:lstStyle/>
                <a:p>
                  <a:r>
                    <a:rPr lang="en-US">
                      <a:noFill/>
                    </a:rPr>
                    <a:t> </a:t>
                  </a:r>
                </a:p>
              </p:txBody>
            </p:sp>
          </mc:Fallback>
        </mc:AlternateContent>
        <p:cxnSp>
          <p:nvCxnSpPr>
            <p:cNvPr id="60" name="Straight Arrow Connector 59">
              <a:extLst>
                <a:ext uri="{FF2B5EF4-FFF2-40B4-BE49-F238E27FC236}">
                  <a16:creationId xmlns:a16="http://schemas.microsoft.com/office/drawing/2014/main" id="{507CC35C-566C-47EA-ADA1-7388EB33F7FF}"/>
                </a:ext>
              </a:extLst>
            </p:cNvPr>
            <p:cNvCxnSpPr/>
            <p:nvPr/>
          </p:nvCxnSpPr>
          <p:spPr bwMode="auto">
            <a:xfrm flipH="1" flipV="1">
              <a:off x="6758473" y="2715819"/>
              <a:ext cx="1" cy="461996"/>
            </a:xfrm>
            <a:prstGeom prst="straightConnector1">
              <a:avLst/>
            </a:prstGeom>
            <a:noFill/>
            <a:ln w="28575">
              <a:solidFill>
                <a:srgbClr val="C00000"/>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64" name="Group 63">
            <a:extLst>
              <a:ext uri="{FF2B5EF4-FFF2-40B4-BE49-F238E27FC236}">
                <a16:creationId xmlns:a16="http://schemas.microsoft.com/office/drawing/2014/main" id="{8459E5FC-2072-4963-8C7B-3D50F9D4D4C1}"/>
              </a:ext>
            </a:extLst>
          </p:cNvPr>
          <p:cNvGrpSpPr/>
          <p:nvPr/>
        </p:nvGrpSpPr>
        <p:grpSpPr>
          <a:xfrm>
            <a:off x="954332" y="5522507"/>
            <a:ext cx="4564198" cy="707382"/>
            <a:chOff x="5425140" y="2715819"/>
            <a:chExt cx="4564198" cy="707382"/>
          </a:xfrm>
        </p:grpSpPr>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3956EEAB-4192-44D6-9E79-5FCCD1F13193}"/>
                    </a:ext>
                  </a:extLst>
                </p:cNvPr>
                <p:cNvSpPr txBox="1"/>
                <p:nvPr/>
              </p:nvSpPr>
              <p:spPr>
                <a:xfrm>
                  <a:off x="5425140" y="3053869"/>
                  <a:ext cx="4564198" cy="369332"/>
                </a:xfrm>
                <a:prstGeom prst="rect">
                  <a:avLst/>
                </a:prstGeom>
                <a:noFill/>
                <a:ln w="28575">
                  <a:solidFill>
                    <a:srgbClr val="C00000"/>
                  </a:solidFill>
                </a:ln>
              </p:spPr>
              <p:txBody>
                <a:bodyPr wrap="none" rtlCol="0">
                  <a:spAutoFit/>
                </a:bodyPr>
                <a:lstStyle/>
                <a:p>
                  <a:r>
                    <a:rPr lang="en-US" dirty="0">
                      <a:solidFill>
                        <a:srgbClr val="C00000"/>
                      </a:solidFill>
                    </a:rPr>
                    <a:t>Contributions from internal edges of </a:t>
                  </a:r>
                  <a14:m>
                    <m:oMath xmlns:m="http://schemas.openxmlformats.org/officeDocument/2006/math">
                      <m:r>
                        <a:rPr lang="en-US" b="1" i="1" dirty="0" smtClean="0">
                          <a:solidFill>
                            <a:srgbClr val="C00000"/>
                          </a:solidFill>
                          <a:latin typeface="Cambria Math" panose="02040503050406030204" pitchFamily="18" charset="0"/>
                        </a:rPr>
                        <m:t>𝑨</m:t>
                      </m:r>
                    </m:oMath>
                  </a14:m>
                  <a:r>
                    <a:rPr lang="en-US" dirty="0">
                      <a:solidFill>
                        <a:srgbClr val="C00000"/>
                      </a:solidFill>
                    </a:rPr>
                    <a:t> cancel. </a:t>
                  </a:r>
                </a:p>
              </p:txBody>
            </p:sp>
          </mc:Choice>
          <mc:Fallback xmlns="">
            <p:sp>
              <p:nvSpPr>
                <p:cNvPr id="65" name="TextBox 64">
                  <a:extLst>
                    <a:ext uri="{FF2B5EF4-FFF2-40B4-BE49-F238E27FC236}">
                      <a16:creationId xmlns:a16="http://schemas.microsoft.com/office/drawing/2014/main" id="{3956EEAB-4192-44D6-9E79-5FCCD1F13193}"/>
                    </a:ext>
                  </a:extLst>
                </p:cNvPr>
                <p:cNvSpPr txBox="1">
                  <a:spLocks noRot="1" noChangeAspect="1" noMove="1" noResize="1" noEditPoints="1" noAdjustHandles="1" noChangeArrowheads="1" noChangeShapeType="1" noTextEdit="1"/>
                </p:cNvSpPr>
                <p:nvPr/>
              </p:nvSpPr>
              <p:spPr>
                <a:xfrm>
                  <a:off x="5425140" y="3053869"/>
                  <a:ext cx="4564198" cy="369332"/>
                </a:xfrm>
                <a:prstGeom prst="rect">
                  <a:avLst/>
                </a:prstGeom>
                <a:blipFill>
                  <a:blip r:embed="rId8"/>
                  <a:stretch>
                    <a:fillRect l="-930" t="-6061" b="-18182"/>
                  </a:stretch>
                </a:blipFill>
                <a:ln w="28575">
                  <a:solidFill>
                    <a:srgbClr val="C00000"/>
                  </a:solidFill>
                </a:ln>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C1B70B6E-5750-4F94-B688-B10C7F2A22E5}"/>
                </a:ext>
              </a:extLst>
            </p:cNvPr>
            <p:cNvCxnSpPr/>
            <p:nvPr/>
          </p:nvCxnSpPr>
          <p:spPr bwMode="auto">
            <a:xfrm flipV="1">
              <a:off x="6883753" y="2715819"/>
              <a:ext cx="277470" cy="318475"/>
            </a:xfrm>
            <a:prstGeom prst="straightConnector1">
              <a:avLst/>
            </a:prstGeom>
            <a:noFill/>
            <a:ln w="28575">
              <a:solidFill>
                <a:srgbClr val="C00000"/>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1532136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B10F50DA-0750-4263-9B79-38F4626A6DBD}"/>
              </a:ext>
            </a:extLst>
          </p:cNvPr>
          <p:cNvSpPr/>
          <p:nvPr/>
        </p:nvSpPr>
        <p:spPr bwMode="auto">
          <a:xfrm>
            <a:off x="4104167" y="4128710"/>
            <a:ext cx="5425657" cy="2227394"/>
          </a:xfrm>
          <a:custGeom>
            <a:avLst/>
            <a:gdLst>
              <a:gd name="connsiteX0" fmla="*/ 31470 w 6228837"/>
              <a:gd name="connsiteY0" fmla="*/ 469433 h 2227394"/>
              <a:gd name="connsiteX1" fmla="*/ 414242 w 6228837"/>
              <a:gd name="connsiteY1" fmla="*/ 1203079 h 2227394"/>
              <a:gd name="connsiteX2" fmla="*/ 1371172 w 6228837"/>
              <a:gd name="connsiteY2" fmla="*/ 1755972 h 2227394"/>
              <a:gd name="connsiteX3" fmla="*/ 2434428 w 6228837"/>
              <a:gd name="connsiteY3" fmla="*/ 2170642 h 2227394"/>
              <a:gd name="connsiteX4" fmla="*/ 3444521 w 6228837"/>
              <a:gd name="connsiteY4" fmla="*/ 2202540 h 2227394"/>
              <a:gd name="connsiteX5" fmla="*/ 5687991 w 6228837"/>
              <a:gd name="connsiteY5" fmla="*/ 2202540 h 2227394"/>
              <a:gd name="connsiteX6" fmla="*/ 6187721 w 6228837"/>
              <a:gd name="connsiteY6" fmla="*/ 1883563 h 2227394"/>
              <a:gd name="connsiteX7" fmla="*/ 4922447 w 6228837"/>
              <a:gd name="connsiteY7" fmla="*/ 1309405 h 2227394"/>
              <a:gd name="connsiteX8" fmla="*/ 3391358 w 6228837"/>
              <a:gd name="connsiteY8" fmla="*/ 480065 h 2227394"/>
              <a:gd name="connsiteX9" fmla="*/ 2413163 w 6228837"/>
              <a:gd name="connsiteY9" fmla="*/ 161089 h 2227394"/>
              <a:gd name="connsiteX10" fmla="*/ 1179786 w 6228837"/>
              <a:gd name="connsiteY10" fmla="*/ 12233 h 2227394"/>
              <a:gd name="connsiteX11" fmla="*/ 31470 w 6228837"/>
              <a:gd name="connsiteY11" fmla="*/ 469433 h 222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8837" h="2227394">
                <a:moveTo>
                  <a:pt x="31470" y="469433"/>
                </a:moveTo>
                <a:cubicBezTo>
                  <a:pt x="-96121" y="667907"/>
                  <a:pt x="190958" y="988656"/>
                  <a:pt x="414242" y="1203079"/>
                </a:cubicBezTo>
                <a:cubicBezTo>
                  <a:pt x="637526" y="1417502"/>
                  <a:pt x="1034474" y="1594712"/>
                  <a:pt x="1371172" y="1755972"/>
                </a:cubicBezTo>
                <a:cubicBezTo>
                  <a:pt x="1707870" y="1917233"/>
                  <a:pt x="2088870" y="2096214"/>
                  <a:pt x="2434428" y="2170642"/>
                </a:cubicBezTo>
                <a:cubicBezTo>
                  <a:pt x="2779986" y="2245070"/>
                  <a:pt x="3444521" y="2202540"/>
                  <a:pt x="3444521" y="2202540"/>
                </a:cubicBezTo>
                <a:cubicBezTo>
                  <a:pt x="3986781" y="2207856"/>
                  <a:pt x="5230791" y="2255703"/>
                  <a:pt x="5687991" y="2202540"/>
                </a:cubicBezTo>
                <a:cubicBezTo>
                  <a:pt x="6145191" y="2149377"/>
                  <a:pt x="6315312" y="2032419"/>
                  <a:pt x="6187721" y="1883563"/>
                </a:cubicBezTo>
                <a:cubicBezTo>
                  <a:pt x="6060130" y="1734707"/>
                  <a:pt x="5388507" y="1543321"/>
                  <a:pt x="4922447" y="1309405"/>
                </a:cubicBezTo>
                <a:cubicBezTo>
                  <a:pt x="4456387" y="1075489"/>
                  <a:pt x="3809572" y="671451"/>
                  <a:pt x="3391358" y="480065"/>
                </a:cubicBezTo>
                <a:cubicBezTo>
                  <a:pt x="2973144" y="288679"/>
                  <a:pt x="2781758" y="239061"/>
                  <a:pt x="2413163" y="161089"/>
                </a:cubicBezTo>
                <a:cubicBezTo>
                  <a:pt x="2044568" y="83117"/>
                  <a:pt x="1576735" y="-39158"/>
                  <a:pt x="1179786" y="12233"/>
                </a:cubicBezTo>
                <a:cubicBezTo>
                  <a:pt x="782837" y="63624"/>
                  <a:pt x="159061" y="270959"/>
                  <a:pt x="31470" y="469433"/>
                </a:cubicBezTo>
                <a:close/>
              </a:path>
            </a:pathLst>
          </a:custGeom>
          <a:solidFill>
            <a:schemeClr val="accent1">
              <a:lumMod val="20000"/>
              <a:lumOff val="80000"/>
            </a:schemeClr>
          </a:solidFill>
          <a:ln w="38100" cap="flat" cmpd="sng">
            <a:noFill/>
            <a:prstDash val="solid"/>
            <a:round/>
            <a:headEnd type="triangle" w="med" len="med"/>
            <a:tailEnd type="none" w="med" len="med"/>
          </a:ln>
          <a:effectLst/>
        </p:spPr>
        <p:txBody>
          <a:bodyPr wrap="square" rtlCol="0" anchor="ctr">
            <a:spAutoFit/>
          </a:bodyPr>
          <a:lstStyle/>
          <a:p>
            <a:pPr algn="l"/>
            <a:endParaRPr lang="en-US" dirty="0"/>
          </a:p>
        </p:txBody>
      </p:sp>
      <mc:AlternateContent xmlns:mc="http://schemas.openxmlformats.org/markup-compatibility/2006">
        <mc:Choice xmlns:a14="http://schemas.microsoft.com/office/drawing/2010/main"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370426"/>
                <a:ext cx="10811510" cy="5200045"/>
              </a:xfrm>
            </p:spPr>
            <p:txBody>
              <a:bodyPr>
                <a:noAutofit/>
              </a:bodyPr>
              <a:lstStyle/>
              <a:p>
                <a:pPr marL="0" indent="0">
                  <a:buNone/>
                </a:pPr>
                <a:r>
                  <a:rPr lang="en-US" altLang="en-US" sz="2800" b="1" dirty="0">
                    <a:solidFill>
                      <a:srgbClr val="695082"/>
                    </a:solidFill>
                  </a:rPr>
                  <a:t>Weak Duality: </a:t>
                </a:r>
                <a:r>
                  <a:rPr lang="en-US" altLang="en-US" sz="2800" dirty="0"/>
                  <a:t>Let </a:t>
                </a:r>
                <a14:m>
                  <m:oMath xmlns:m="http://schemas.openxmlformats.org/officeDocument/2006/math">
                    <m:r>
                      <a:rPr lang="en-US" altLang="en-US" sz="2800" b="1" i="1" dirty="0" smtClean="0">
                        <a:solidFill>
                          <a:srgbClr val="0066CC"/>
                        </a:solidFill>
                        <a:latin typeface="Cambria Math" panose="02040503050406030204" pitchFamily="18" charset="0"/>
                      </a:rPr>
                      <m:t>𝒇</m:t>
                    </m:r>
                  </m:oMath>
                </a14:m>
                <a:r>
                  <a:rPr lang="en-US" altLang="en-US" sz="2800" dirty="0"/>
                  <a:t> be any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a:t>
                </a:r>
                <a14:m>
                  <m:oMath xmlns:m="http://schemas.openxmlformats.org/officeDocument/2006/math">
                    <m:r>
                      <a:rPr lang="en-US" altLang="en-US" sz="2800" b="1" i="1" dirty="0" smtClean="0">
                        <a:solidFill>
                          <a:srgbClr val="0066CC"/>
                        </a:solidFill>
                        <a:latin typeface="Cambria Math" panose="02040503050406030204" pitchFamily="18" charset="0"/>
                      </a:rPr>
                      <m:t>𝒕</m:t>
                    </m:r>
                  </m:oMath>
                </a14:m>
                <a:r>
                  <a:rPr lang="en-US" altLang="en-US" sz="2800" dirty="0"/>
                  <a:t> flow and </a:t>
                </a:r>
                <a14:m>
                  <m:oMath xmlns:m="http://schemas.openxmlformats.org/officeDocument/2006/math">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𝑨</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𝑩</m:t>
                    </m:r>
                    <m:r>
                      <a:rPr lang="en-US" altLang="en-US" sz="2800" b="1" i="1" dirty="0" smtClean="0">
                        <a:solidFill>
                          <a:srgbClr val="0066CC"/>
                        </a:solidFill>
                        <a:latin typeface="Cambria Math" panose="02040503050406030204" pitchFamily="18" charset="0"/>
                      </a:rPr>
                      <m:t>)</m:t>
                    </m:r>
                  </m:oMath>
                </a14:m>
                <a:r>
                  <a:rPr lang="en-US" altLang="en-US" sz="2800" dirty="0"/>
                  <a:t> be any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a:t>
                </a:r>
                <a14:m>
                  <m:oMath xmlns:m="http://schemas.openxmlformats.org/officeDocument/2006/math">
                    <m:r>
                      <a:rPr lang="en-US" altLang="en-US" sz="2800" b="1" i="1" dirty="0" smtClean="0">
                        <a:solidFill>
                          <a:srgbClr val="0066CC"/>
                        </a:solidFill>
                        <a:latin typeface="Cambria Math" panose="02040503050406030204" pitchFamily="18" charset="0"/>
                      </a:rPr>
                      <m:t>𝒕</m:t>
                    </m:r>
                  </m:oMath>
                </a14:m>
                <a:r>
                  <a:rPr lang="en-US" altLang="en-US" sz="2800" dirty="0"/>
                  <a:t> cut.  The value of the flow is at most the capacity of the cut;  i.e., </a:t>
                </a:r>
                <a14:m>
                  <m:oMath xmlns:m="http://schemas.openxmlformats.org/officeDocument/2006/math">
                    <m:r>
                      <a:rPr lang="en-US" altLang="en-US" sz="2800" b="1" i="1" dirty="0" smtClean="0">
                        <a:solidFill>
                          <a:srgbClr val="0066CC"/>
                        </a:solidFill>
                        <a:latin typeface="Cambria Math" panose="02040503050406030204" pitchFamily="18" charset="0"/>
                      </a:rPr>
                      <m:t>𝒗</m:t>
                    </m:r>
                    <m:d>
                      <m:dPr>
                        <m:ctrlPr>
                          <a:rPr lang="en-US" altLang="en-US" sz="2800" b="1" i="1" dirty="0" smtClean="0">
                            <a:solidFill>
                              <a:srgbClr val="0066CC"/>
                            </a:solidFill>
                            <a:latin typeface="Cambria Math" panose="02040503050406030204" pitchFamily="18" charset="0"/>
                          </a:rPr>
                        </m:ctrlPr>
                      </m:dPr>
                      <m:e>
                        <m:r>
                          <a:rPr lang="en-US" altLang="en-US" sz="2800" b="1" i="1" dirty="0" smtClean="0">
                            <a:solidFill>
                              <a:srgbClr val="0066CC"/>
                            </a:solidFill>
                            <a:latin typeface="Cambria Math" panose="02040503050406030204" pitchFamily="18" charset="0"/>
                          </a:rPr>
                          <m:t>𝒇</m:t>
                        </m:r>
                      </m:e>
                    </m:d>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𝒄</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𝑨</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𝑩</m:t>
                    </m:r>
                    <m:r>
                      <a:rPr lang="en-US" altLang="en-US" sz="2800" b="1" i="1" dirty="0" smtClean="0">
                        <a:solidFill>
                          <a:srgbClr val="0066CC"/>
                        </a:solidFill>
                        <a:latin typeface="Cambria Math" panose="02040503050406030204" pitchFamily="18" charset="0"/>
                      </a:rPr>
                      <m:t>)</m:t>
                    </m:r>
                  </m:oMath>
                </a14:m>
                <a:r>
                  <a:rPr lang="en-US" altLang="en-US" sz="2800" dirty="0"/>
                  <a:t>:</a:t>
                </a:r>
              </a:p>
            </p:txBody>
          </p:sp>
        </mc:Choice>
        <mc:Fallback>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370426"/>
                <a:ext cx="10811510" cy="5200045"/>
              </a:xfrm>
              <a:blipFill>
                <a:blip r:embed="rId3"/>
                <a:stretch>
                  <a:fillRect l="-1127" t="-1993" r="-676"/>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35</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Weak Duality - Idea</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4395659" y="3183197"/>
            <a:ext cx="6599476" cy="3137327"/>
            <a:chOff x="4395659" y="2923138"/>
            <a:chExt cx="6599476"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140633" y="5112122"/>
              <a:ext cx="892815"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49" y="4352895"/>
              <a:ext cx="453335" cy="307777"/>
            </a:xfrm>
            <a:prstGeom prst="rect">
              <a:avLst/>
            </a:prstGeom>
            <a:solidFill>
              <a:schemeClr val="accent1">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b="1" dirty="0">
                  <a:latin typeface="Arial" panose="020B0604020202020204" pitchFamily="34" charset="0"/>
                  <a:cs typeface="Arial" panose="020B0604020202020204" pitchFamily="34" charset="0"/>
                </a:rPr>
                <a:t>3</a:t>
              </a:r>
              <a:r>
                <a:rPr lang="en-US" altLang="en-US" sz="1600" b="1" dirty="0">
                  <a:solidFill>
                    <a:srgbClr val="0066CC"/>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331165" y="5713346"/>
              <a:ext cx="718833" cy="307777"/>
            </a:xfrm>
            <a:prstGeom prst="rect">
              <a:avLst/>
            </a:prstGeom>
            <a:solidFill>
              <a:schemeClr val="accent1">
                <a:lumMod val="20000"/>
                <a:lumOff val="80000"/>
              </a:schemeClr>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36366" y="4983795"/>
              <a:ext cx="60078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300960" y="3595078"/>
              <a:ext cx="68567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6922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a:t>
              </a:r>
              <a:r>
                <a:rPr lang="en-US" altLang="en-US" sz="2000" b="1" dirty="0">
                  <a:solidFill>
                    <a:srgbClr val="0066CC"/>
                  </a:solidFill>
                  <a:latin typeface="Arial" panose="020B0604020202020204" pitchFamily="34" charset="0"/>
                  <a:cs typeface="Arial" panose="020B0604020202020204" pitchFamily="34" charset="0"/>
                </a:rPr>
                <a:t>8</a:t>
              </a:r>
              <a:r>
                <a:rPr lang="en-US" altLang="en-US" sz="2000" dirty="0">
                  <a:solidFill>
                    <a:srgbClr val="0066CC"/>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62427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400" b="1" dirty="0">
                  <a:solidFill>
                    <a:srgbClr val="C00000"/>
                  </a:solidFill>
                  <a:latin typeface="Arial" panose="020B0604020202020204" pitchFamily="34" charset="0"/>
                  <a:cs typeface="Arial" panose="020B0604020202020204" pitchFamily="34" charset="0"/>
                </a:rPr>
                <a:t> </a:t>
              </a:r>
              <a:r>
                <a:rPr lang="en-US" altLang="en-US" sz="2000" b="1" dirty="0">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1/</a:t>
              </a:r>
              <a:r>
                <a:rPr lang="en-US" altLang="en-US" sz="2000" dirty="0">
                  <a:latin typeface="Arial" panose="020B0604020202020204" pitchFamily="34" charset="0"/>
                  <a:cs typeface="Arial" panose="020B0604020202020204" pitchFamily="34" charset="0"/>
                </a:rPr>
                <a:t>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00403" y="5160001"/>
              <a:ext cx="7149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5960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 8/</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68964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54505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grpSp>
      <p:sp>
        <p:nvSpPr>
          <p:cNvPr id="52" name="TextBox 51">
            <a:extLst>
              <a:ext uri="{FF2B5EF4-FFF2-40B4-BE49-F238E27FC236}">
                <a16:creationId xmlns:a16="http://schemas.microsoft.com/office/drawing/2014/main" id="{D95B3B17-292E-4FC0-A21F-07FA171C2F7F}"/>
              </a:ext>
            </a:extLst>
          </p:cNvPr>
          <p:cNvSpPr txBox="1"/>
          <p:nvPr/>
        </p:nvSpPr>
        <p:spPr>
          <a:xfrm>
            <a:off x="1187445" y="3447082"/>
            <a:ext cx="3409203" cy="461665"/>
          </a:xfrm>
          <a:prstGeom prst="rect">
            <a:avLst/>
          </a:prstGeom>
          <a:noFill/>
        </p:spPr>
        <p:txBody>
          <a:bodyPr wrap="none" rtlCol="0">
            <a:spAutoFit/>
          </a:bodyPr>
          <a:lstStyle/>
          <a:p>
            <a:r>
              <a:rPr lang="en-US" sz="2400" dirty="0"/>
              <a:t>Value of flow = </a:t>
            </a:r>
            <a:r>
              <a:rPr lang="en-US" sz="2400" b="1" dirty="0">
                <a:solidFill>
                  <a:srgbClr val="0066CC"/>
                </a:solidFill>
              </a:rPr>
              <a:t>24</a:t>
            </a:r>
            <a:r>
              <a:rPr lang="en-US" sz="2400" dirty="0"/>
              <a:t> =</a:t>
            </a:r>
            <a:r>
              <a:rPr lang="en-US" sz="2400" b="1" dirty="0">
                <a:solidFill>
                  <a:srgbClr val="0066CC"/>
                </a:solidFill>
              </a:rPr>
              <a:t> 28 - </a:t>
            </a:r>
            <a:r>
              <a:rPr lang="en-US" sz="2400" b="1" dirty="0">
                <a:solidFill>
                  <a:srgbClr val="C00000"/>
                </a:solidFill>
              </a:rPr>
              <a:t>4</a:t>
            </a:r>
          </a:p>
        </p:txBody>
      </p:sp>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0BF7A504-507F-4E95-BBB7-8388BE532A73}"/>
                  </a:ext>
                </a:extLst>
              </p:cNvPr>
              <p:cNvSpPr txBox="1"/>
              <p:nvPr/>
            </p:nvSpPr>
            <p:spPr>
              <a:xfrm>
                <a:off x="4428689" y="4962075"/>
                <a:ext cx="4571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CC"/>
                          </a:solidFill>
                          <a:latin typeface="Cambria Math" panose="02040503050406030204" pitchFamily="18" charset="0"/>
                        </a:rPr>
                        <m:t>𝑨</m:t>
                      </m:r>
                    </m:oMath>
                  </m:oMathPara>
                </a14:m>
                <a:endParaRPr lang="en-US" sz="2400" b="1" dirty="0">
                  <a:solidFill>
                    <a:srgbClr val="0066CC"/>
                  </a:solidFill>
                </a:endParaRPr>
              </a:p>
            </p:txBody>
          </p:sp>
        </mc:Choice>
        <mc:Fallback>
          <p:sp>
            <p:nvSpPr>
              <p:cNvPr id="47" name="TextBox 46">
                <a:extLst>
                  <a:ext uri="{FF2B5EF4-FFF2-40B4-BE49-F238E27FC236}">
                    <a16:creationId xmlns:a16="http://schemas.microsoft.com/office/drawing/2014/main" id="{0BF7A504-507F-4E95-BBB7-8388BE532A73}"/>
                  </a:ext>
                </a:extLst>
              </p:cNvPr>
              <p:cNvSpPr txBox="1">
                <a:spLocks noRot="1" noChangeAspect="1" noMove="1" noResize="1" noEditPoints="1" noAdjustHandles="1" noChangeArrowheads="1" noChangeShapeType="1" noTextEdit="1"/>
              </p:cNvSpPr>
              <p:nvPr/>
            </p:nvSpPr>
            <p:spPr>
              <a:xfrm>
                <a:off x="4428689" y="4962075"/>
                <a:ext cx="457176" cy="461665"/>
              </a:xfrm>
              <a:prstGeom prst="rect">
                <a:avLst/>
              </a:prstGeom>
              <a:blipFill>
                <a:blip r:embed="rId4"/>
                <a:stretch>
                  <a:fillRect/>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FCC33F47-5BC1-4F36-8505-FFC3FEA32403}"/>
              </a:ext>
            </a:extLst>
          </p:cNvPr>
          <p:cNvSpPr txBox="1"/>
          <p:nvPr/>
        </p:nvSpPr>
        <p:spPr>
          <a:xfrm>
            <a:off x="4188871" y="5919264"/>
            <a:ext cx="1208026" cy="461665"/>
          </a:xfrm>
          <a:prstGeom prst="rect">
            <a:avLst/>
          </a:prstGeom>
          <a:noFill/>
        </p:spPr>
        <p:txBody>
          <a:bodyPr wrap="square" rtlCol="0">
            <a:spAutoFit/>
          </a:bodyPr>
          <a:lstStyle/>
          <a:p>
            <a:endParaRPr lang="en-US" sz="2400" b="1" dirty="0">
              <a:solidFill>
                <a:srgbClr val="0066CC"/>
              </a:solidFill>
            </a:endParaRPr>
          </a:p>
        </p:txBody>
      </p:sp>
      <p:sp>
        <p:nvSpPr>
          <p:cNvPr id="50" name="TextBox 49">
            <a:extLst>
              <a:ext uri="{FF2B5EF4-FFF2-40B4-BE49-F238E27FC236}">
                <a16:creationId xmlns:a16="http://schemas.microsoft.com/office/drawing/2014/main" id="{A61FDB3F-7F51-4CA4-8895-8ABE85E14BE2}"/>
              </a:ext>
            </a:extLst>
          </p:cNvPr>
          <p:cNvSpPr txBox="1"/>
          <p:nvPr/>
        </p:nvSpPr>
        <p:spPr>
          <a:xfrm>
            <a:off x="1209051" y="4229128"/>
            <a:ext cx="2638864" cy="461665"/>
          </a:xfrm>
          <a:prstGeom prst="rect">
            <a:avLst/>
          </a:prstGeom>
          <a:noFill/>
        </p:spPr>
        <p:txBody>
          <a:bodyPr wrap="none" rtlCol="0">
            <a:spAutoFit/>
          </a:bodyPr>
          <a:lstStyle/>
          <a:p>
            <a:r>
              <a:rPr lang="en-US" sz="2400" dirty="0"/>
              <a:t>Capacity of cut = </a:t>
            </a:r>
            <a:r>
              <a:rPr lang="en-US" sz="2400" b="1" dirty="0">
                <a:solidFill>
                  <a:srgbClr val="0066CC"/>
                </a:solidFill>
              </a:rPr>
              <a:t>28</a:t>
            </a:r>
          </a:p>
        </p:txBody>
      </p:sp>
    </p:spTree>
    <p:extLst>
      <p:ext uri="{BB962C8B-B14F-4D97-AF65-F5344CB8AC3E}">
        <p14:creationId xmlns:p14="http://schemas.microsoft.com/office/powerpoint/2010/main" val="1792327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378815"/>
                <a:ext cx="10811510" cy="5200045"/>
              </a:xfrm>
            </p:spPr>
            <p:txBody>
              <a:bodyPr>
                <a:noAutofit/>
              </a:bodyPr>
              <a:lstStyle/>
              <a:p>
                <a:pPr marL="0" indent="0">
                  <a:buNone/>
                </a:pPr>
                <a:r>
                  <a:rPr lang="en-US" altLang="en-US" sz="2800" b="1" dirty="0">
                    <a:solidFill>
                      <a:srgbClr val="695082"/>
                    </a:solidFill>
                  </a:rPr>
                  <a:t>Weak Duality: </a:t>
                </a:r>
                <a:r>
                  <a:rPr lang="en-US" altLang="en-US" sz="2800" dirty="0"/>
                  <a:t>Let </a:t>
                </a:r>
                <a14:m>
                  <m:oMath xmlns:m="http://schemas.openxmlformats.org/officeDocument/2006/math">
                    <m:r>
                      <a:rPr lang="en-US" altLang="en-US" sz="2800" b="1" i="1" dirty="0" smtClean="0">
                        <a:solidFill>
                          <a:srgbClr val="0066CC"/>
                        </a:solidFill>
                        <a:latin typeface="Cambria Math" panose="02040503050406030204" pitchFamily="18" charset="0"/>
                      </a:rPr>
                      <m:t>𝒇</m:t>
                    </m:r>
                  </m:oMath>
                </a14:m>
                <a:r>
                  <a:rPr lang="en-US" altLang="en-US" sz="2800" dirty="0"/>
                  <a:t> be any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a:t>
                </a:r>
                <a14:m>
                  <m:oMath xmlns:m="http://schemas.openxmlformats.org/officeDocument/2006/math">
                    <m:r>
                      <a:rPr lang="en-US" altLang="en-US" sz="2800" b="1" i="1" dirty="0" smtClean="0">
                        <a:solidFill>
                          <a:srgbClr val="0066CC"/>
                        </a:solidFill>
                        <a:latin typeface="Cambria Math" panose="02040503050406030204" pitchFamily="18" charset="0"/>
                      </a:rPr>
                      <m:t>𝒕</m:t>
                    </m:r>
                  </m:oMath>
                </a14:m>
                <a:r>
                  <a:rPr lang="en-US" altLang="en-US" sz="2800" dirty="0"/>
                  <a:t> flow and </a:t>
                </a:r>
                <a14:m>
                  <m:oMath xmlns:m="http://schemas.openxmlformats.org/officeDocument/2006/math">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𝑨</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𝑩</m:t>
                    </m:r>
                    <m:r>
                      <a:rPr lang="en-US" altLang="en-US" sz="2800" b="1" i="1" dirty="0" smtClean="0">
                        <a:solidFill>
                          <a:srgbClr val="0066CC"/>
                        </a:solidFill>
                        <a:latin typeface="Cambria Math" panose="02040503050406030204" pitchFamily="18" charset="0"/>
                      </a:rPr>
                      <m:t>)</m:t>
                    </m:r>
                  </m:oMath>
                </a14:m>
                <a:r>
                  <a:rPr lang="en-US" altLang="en-US" sz="2800" dirty="0"/>
                  <a:t> be any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a:t>
                </a:r>
                <a14:m>
                  <m:oMath xmlns:m="http://schemas.openxmlformats.org/officeDocument/2006/math">
                    <m:r>
                      <a:rPr lang="en-US" altLang="en-US" sz="2800" b="1" i="1" dirty="0" smtClean="0">
                        <a:solidFill>
                          <a:srgbClr val="0066CC"/>
                        </a:solidFill>
                        <a:latin typeface="Cambria Math" panose="02040503050406030204" pitchFamily="18" charset="0"/>
                      </a:rPr>
                      <m:t>𝒕</m:t>
                    </m:r>
                  </m:oMath>
                </a14:m>
                <a:r>
                  <a:rPr lang="en-US" altLang="en-US" sz="2800" dirty="0"/>
                  <a:t> cut.  The value of the flow is at most the capacity of the cut;  i.e., </a:t>
                </a:r>
                <a14:m>
                  <m:oMath xmlns:m="http://schemas.openxmlformats.org/officeDocument/2006/math">
                    <m:r>
                      <a:rPr lang="en-US" altLang="en-US" sz="2800" b="1" i="1" dirty="0" smtClean="0">
                        <a:solidFill>
                          <a:srgbClr val="0066CC"/>
                        </a:solidFill>
                        <a:latin typeface="Cambria Math" panose="02040503050406030204" pitchFamily="18" charset="0"/>
                      </a:rPr>
                      <m:t>𝒗</m:t>
                    </m:r>
                    <m:d>
                      <m:dPr>
                        <m:ctrlPr>
                          <a:rPr lang="en-US" altLang="en-US" sz="2800" b="1" i="1" dirty="0" smtClean="0">
                            <a:solidFill>
                              <a:srgbClr val="0066CC"/>
                            </a:solidFill>
                            <a:latin typeface="Cambria Math" panose="02040503050406030204" pitchFamily="18" charset="0"/>
                          </a:rPr>
                        </m:ctrlPr>
                      </m:dPr>
                      <m:e>
                        <m:r>
                          <a:rPr lang="en-US" altLang="en-US" sz="2800" b="1" i="1" dirty="0" smtClean="0">
                            <a:solidFill>
                              <a:srgbClr val="0066CC"/>
                            </a:solidFill>
                            <a:latin typeface="Cambria Math" panose="02040503050406030204" pitchFamily="18" charset="0"/>
                          </a:rPr>
                          <m:t>𝒇</m:t>
                        </m:r>
                      </m:e>
                    </m:d>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𝒄</m:t>
                    </m:r>
                    <m:d>
                      <m:dPr>
                        <m:ctrlPr>
                          <a:rPr lang="en-US" altLang="en-US" sz="2800" b="1" i="1" dirty="0" smtClean="0">
                            <a:solidFill>
                              <a:srgbClr val="0066CC"/>
                            </a:solidFill>
                            <a:latin typeface="Cambria Math" panose="02040503050406030204" pitchFamily="18" charset="0"/>
                          </a:rPr>
                        </m:ctrlPr>
                      </m:dPr>
                      <m:e>
                        <m:r>
                          <a:rPr lang="en-US" altLang="en-US" sz="2800" b="1" i="1" dirty="0" smtClean="0">
                            <a:solidFill>
                              <a:srgbClr val="0066CC"/>
                            </a:solidFill>
                            <a:latin typeface="Cambria Math" panose="02040503050406030204" pitchFamily="18" charset="0"/>
                          </a:rPr>
                          <m:t>𝑨</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𝑩</m:t>
                        </m:r>
                      </m:e>
                    </m:d>
                  </m:oMath>
                </a14:m>
                <a:r>
                  <a:rPr lang="en-US" altLang="en-US" sz="2800" dirty="0"/>
                  <a:t>.</a:t>
                </a:r>
              </a:p>
              <a:p>
                <a:pPr marL="0" indent="0">
                  <a:buNone/>
                </a:pPr>
                <a:endParaRPr lang="en-US" altLang="en-US" sz="2800" dirty="0"/>
              </a:p>
              <a:p>
                <a:pPr marL="0" indent="0">
                  <a:buNone/>
                </a:pPr>
                <a:r>
                  <a:rPr lang="en-US" altLang="en-US" sz="2800" b="1" dirty="0">
                    <a:solidFill>
                      <a:srgbClr val="006600"/>
                    </a:solidFill>
                  </a:rPr>
                  <a:t>Proof:     </a:t>
                </a:r>
              </a:p>
            </p:txBody>
          </p:sp>
        </mc:Choice>
        <mc:Fallback>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378815"/>
                <a:ext cx="10811510" cy="5200045"/>
              </a:xfrm>
              <a:blipFill>
                <a:blip r:embed="rId3"/>
                <a:stretch>
                  <a:fillRect l="-1127" t="-1876" r="-676"/>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36</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Weak Duality - Proof</a:t>
            </a:r>
          </a:p>
        </p:txBody>
      </p:sp>
      <p:sp>
        <p:nvSpPr>
          <p:cNvPr id="49" name="TextBox 48">
            <a:extLst>
              <a:ext uri="{FF2B5EF4-FFF2-40B4-BE49-F238E27FC236}">
                <a16:creationId xmlns:a16="http://schemas.microsoft.com/office/drawing/2014/main" id="{FCC33F47-5BC1-4F36-8505-FFC3FEA32403}"/>
              </a:ext>
            </a:extLst>
          </p:cNvPr>
          <p:cNvSpPr txBox="1"/>
          <p:nvPr/>
        </p:nvSpPr>
        <p:spPr>
          <a:xfrm>
            <a:off x="4188871" y="6011543"/>
            <a:ext cx="1208026" cy="461665"/>
          </a:xfrm>
          <a:prstGeom prst="rect">
            <a:avLst/>
          </a:prstGeom>
          <a:noFill/>
        </p:spPr>
        <p:txBody>
          <a:bodyPr wrap="square" rtlCol="0">
            <a:spAutoFit/>
          </a:bodyPr>
          <a:lstStyle/>
          <a:p>
            <a:endParaRPr lang="en-US" sz="2400" b="1" dirty="0">
              <a:solidFill>
                <a:srgbClr val="0066CC"/>
              </a:solidFill>
            </a:endParaRPr>
          </a:p>
        </p:txBody>
      </p:sp>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478FE829-B016-4DFE-A6B4-DF04668E4B24}"/>
                  </a:ext>
                </a:extLst>
              </p:cNvPr>
              <p:cNvSpPr txBox="1"/>
              <p:nvPr/>
            </p:nvSpPr>
            <p:spPr>
              <a:xfrm>
                <a:off x="2324744" y="2805453"/>
                <a:ext cx="5537157" cy="36273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𝒗</m:t>
                      </m:r>
                      <m:d>
                        <m:dPr>
                          <m:ctrlPr>
                            <a:rPr lang="en-US" sz="2400" b="1" i="1" smtClean="0">
                              <a:solidFill>
                                <a:srgbClr val="0066CC"/>
                              </a:solidFill>
                              <a:latin typeface="Cambria Math" panose="02040503050406030204" pitchFamily="18" charset="0"/>
                            </a:rPr>
                          </m:ctrlPr>
                        </m:dPr>
                        <m:e>
                          <m:r>
                            <a:rPr lang="en-US" sz="2400" b="1" i="1" smtClean="0">
                              <a:solidFill>
                                <a:srgbClr val="0066CC"/>
                              </a:solidFill>
                              <a:latin typeface="Cambria Math" panose="02040503050406030204" pitchFamily="18" charset="0"/>
                            </a:rPr>
                            <m:t>𝒇</m:t>
                          </m:r>
                        </m:e>
                      </m:d>
                      <m:r>
                        <a:rPr lang="en-US" sz="2400" b="1" i="1" smtClean="0">
                          <a:solidFill>
                            <a:srgbClr val="0066CC"/>
                          </a:solidFill>
                          <a:latin typeface="Cambria Math" panose="02040503050406030204" pitchFamily="18" charset="0"/>
                        </a:rPr>
                        <m:t>=</m:t>
                      </m:r>
                      <m:nary>
                        <m:naryPr>
                          <m:chr m:val="∑"/>
                          <m:supHide m:val="on"/>
                          <m:ctrlPr>
                            <a:rPr lang="en-US" sz="2400" b="1" i="1" smtClean="0">
                              <a:solidFill>
                                <a:srgbClr val="0066CC"/>
                              </a:solidFill>
                              <a:latin typeface="Cambria Math" panose="02040503050406030204" pitchFamily="18" charset="0"/>
                            </a:rPr>
                          </m:ctrlPr>
                        </m:naryPr>
                        <m:sub>
                          <m:r>
                            <a:rPr lang="en-US" sz="2400" b="1" i="1">
                              <a:solidFill>
                                <a:srgbClr val="0066CC"/>
                              </a:solidFill>
                              <a:latin typeface="Cambria Math" panose="02040503050406030204" pitchFamily="18" charset="0"/>
                            </a:rPr>
                            <m:t>𝒆</m:t>
                          </m:r>
                          <m:r>
                            <a:rPr lang="en-US" sz="2400" b="1" i="1">
                              <a:solidFill>
                                <a:srgbClr val="0066CC"/>
                              </a:solidFill>
                              <a:latin typeface="Cambria Math" panose="02040503050406030204" pitchFamily="18" charset="0"/>
                            </a:rPr>
                            <m:t> </m:t>
                          </m:r>
                          <m:r>
                            <m:rPr>
                              <m:sty m:val="p"/>
                            </m:rPr>
                            <a:rPr lang="en-US" sz="2400">
                              <a:latin typeface="Cambria Math" panose="02040503050406030204" pitchFamily="18" charset="0"/>
                            </a:rPr>
                            <m:t>out</m:t>
                          </m:r>
                          <m:r>
                            <a:rPr lang="en-US" sz="2400" b="1" i="1">
                              <a:latin typeface="Cambria Math" panose="02040503050406030204" pitchFamily="18" charset="0"/>
                            </a:rPr>
                            <m:t> </m:t>
                          </m:r>
                          <m:r>
                            <m:rPr>
                              <m:sty m:val="p"/>
                            </m:rPr>
                            <a:rPr lang="en-US" sz="2400">
                              <a:latin typeface="Cambria Math" panose="02040503050406030204" pitchFamily="18" charset="0"/>
                            </a:rPr>
                            <m:t>of</m:t>
                          </m:r>
                          <m:r>
                            <a:rPr lang="en-US" sz="2400">
                              <a:solidFill>
                                <a:srgbClr val="0066CC"/>
                              </a:solidFill>
                              <a:latin typeface="Cambria Math" panose="02040503050406030204" pitchFamily="18" charset="0"/>
                            </a:rPr>
                            <m:t> </m:t>
                          </m:r>
                          <m:r>
                            <a:rPr lang="en-US" sz="2400" b="1" i="1">
                              <a:solidFill>
                                <a:srgbClr val="0066CC"/>
                              </a:solidFill>
                              <a:latin typeface="Cambria Math" panose="02040503050406030204" pitchFamily="18" charset="0"/>
                            </a:rPr>
                            <m:t>𝑨</m:t>
                          </m:r>
                        </m:sub>
                        <m:sup/>
                        <m:e>
                          <m:r>
                            <a:rPr lang="en-US" sz="2400" b="1" i="1">
                              <a:solidFill>
                                <a:srgbClr val="0066CC"/>
                              </a:solidFill>
                              <a:latin typeface="Cambria Math" panose="02040503050406030204" pitchFamily="18" charset="0"/>
                            </a:rPr>
                            <m:t>𝒇</m:t>
                          </m:r>
                          <m:d>
                            <m:dPr>
                              <m:ctrlPr>
                                <a:rPr lang="en-US" sz="2400" b="1" i="1">
                                  <a:solidFill>
                                    <a:srgbClr val="0066CC"/>
                                  </a:solidFill>
                                  <a:latin typeface="Cambria Math" panose="02040503050406030204" pitchFamily="18" charset="0"/>
                                </a:rPr>
                              </m:ctrlPr>
                            </m:dPr>
                            <m:e>
                              <m:r>
                                <a:rPr lang="en-US" sz="2400" b="1" i="1">
                                  <a:solidFill>
                                    <a:srgbClr val="0066CC"/>
                                  </a:solidFill>
                                  <a:latin typeface="Cambria Math" panose="02040503050406030204" pitchFamily="18" charset="0"/>
                                </a:rPr>
                                <m:t>𝒆</m:t>
                              </m:r>
                            </m:e>
                          </m:d>
                          <m:r>
                            <a:rPr lang="en-US" sz="2400" b="1" i="1">
                              <a:solidFill>
                                <a:srgbClr val="0066CC"/>
                              </a:solidFill>
                              <a:latin typeface="Cambria Math" panose="02040503050406030204" pitchFamily="18" charset="0"/>
                            </a:rPr>
                            <m:t>−</m:t>
                          </m:r>
                          <m:nary>
                            <m:naryPr>
                              <m:chr m:val="∑"/>
                              <m:supHide m:val="on"/>
                              <m:ctrlPr>
                                <a:rPr lang="en-US" sz="2400" b="1" i="1" smtClean="0">
                                  <a:solidFill>
                                    <a:srgbClr val="C00000"/>
                                  </a:solidFill>
                                  <a:latin typeface="Cambria Math" panose="02040503050406030204" pitchFamily="18" charset="0"/>
                                </a:rPr>
                              </m:ctrlPr>
                            </m:naryPr>
                            <m:sub>
                              <m:r>
                                <a:rPr lang="en-US" sz="2400" b="1" i="1">
                                  <a:solidFill>
                                    <a:srgbClr val="C00000"/>
                                  </a:solidFill>
                                  <a:latin typeface="Cambria Math" panose="02040503050406030204" pitchFamily="18" charset="0"/>
                                </a:rPr>
                                <m:t>𝒆</m:t>
                              </m:r>
                              <m:r>
                                <a:rPr lang="en-US" sz="2400" b="1" i="1">
                                  <a:solidFill>
                                    <a:srgbClr val="C00000"/>
                                  </a:solidFill>
                                  <a:latin typeface="Cambria Math" panose="02040503050406030204" pitchFamily="18" charset="0"/>
                                </a:rPr>
                                <m:t> </m:t>
                              </m:r>
                              <m:r>
                                <m:rPr>
                                  <m:sty m:val="p"/>
                                </m:rPr>
                                <a:rPr lang="en-US" sz="2400" smtClean="0">
                                  <a:solidFill>
                                    <a:schemeClr val="tx1"/>
                                  </a:solidFill>
                                  <a:latin typeface="Cambria Math" panose="02040503050406030204" pitchFamily="18" charset="0"/>
                                </a:rPr>
                                <m:t>into</m:t>
                              </m:r>
                              <m:r>
                                <a:rPr lang="en-US" sz="2400" b="1" i="1">
                                  <a:solidFill>
                                    <a:srgbClr val="C00000"/>
                                  </a:solidFill>
                                  <a:latin typeface="Cambria Math" panose="02040503050406030204" pitchFamily="18" charset="0"/>
                                </a:rPr>
                                <m:t> </m:t>
                              </m:r>
                              <m:r>
                                <a:rPr lang="en-US" sz="2400" b="1" i="1">
                                  <a:solidFill>
                                    <a:srgbClr val="C00000"/>
                                  </a:solidFill>
                                  <a:latin typeface="Cambria Math" panose="02040503050406030204" pitchFamily="18" charset="0"/>
                                </a:rPr>
                                <m:t>𝑨</m:t>
                              </m:r>
                            </m:sub>
                            <m:sup/>
                            <m:e>
                              <m:r>
                                <a:rPr lang="en-US" sz="2400" b="1" i="1">
                                  <a:solidFill>
                                    <a:srgbClr val="C00000"/>
                                  </a:solidFill>
                                  <a:latin typeface="Cambria Math" panose="02040503050406030204" pitchFamily="18" charset="0"/>
                                </a:rPr>
                                <m:t>𝒇</m:t>
                              </m:r>
                              <m:d>
                                <m:dPr>
                                  <m:ctrlPr>
                                    <a:rPr lang="en-US" sz="2400" b="1" i="1">
                                      <a:solidFill>
                                        <a:srgbClr val="C00000"/>
                                      </a:solidFill>
                                      <a:latin typeface="Cambria Math" panose="02040503050406030204" pitchFamily="18" charset="0"/>
                                    </a:rPr>
                                  </m:ctrlPr>
                                </m:dPr>
                                <m:e>
                                  <m:r>
                                    <a:rPr lang="en-US" sz="2400" b="1" i="1">
                                      <a:solidFill>
                                        <a:srgbClr val="C00000"/>
                                      </a:solidFill>
                                      <a:latin typeface="Cambria Math" panose="02040503050406030204" pitchFamily="18" charset="0"/>
                                    </a:rPr>
                                    <m:t>𝒆</m:t>
                                  </m:r>
                                </m:e>
                              </m:d>
                              <m:r>
                                <a:rPr lang="en-US" sz="2400" b="1" i="1" smtClean="0">
                                  <a:solidFill>
                                    <a:srgbClr val="C00000"/>
                                  </a:solidFill>
                                  <a:latin typeface="Cambria Math" panose="02040503050406030204" pitchFamily="18" charset="0"/>
                                </a:rPr>
                                <m:t>           </m:t>
                              </m:r>
                            </m:e>
                          </m:nary>
                        </m:e>
                      </m:nary>
                    </m:oMath>
                  </m:oMathPara>
                </a14:m>
                <a:endParaRPr lang="en-US" sz="2400" b="1" dirty="0">
                  <a:solidFill>
                    <a:srgbClr val="0066CC"/>
                  </a:solidFill>
                </a:endParaRPr>
              </a:p>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m:t>
                      </m:r>
                      <m:nary>
                        <m:naryPr>
                          <m:chr m:val="∑"/>
                          <m:supHide m:val="on"/>
                          <m:ctrlPr>
                            <a:rPr lang="en-US" sz="2400" b="1" i="1">
                              <a:solidFill>
                                <a:srgbClr val="0066CC"/>
                              </a:solidFill>
                              <a:latin typeface="Cambria Math" panose="02040503050406030204" pitchFamily="18" charset="0"/>
                            </a:rPr>
                          </m:ctrlPr>
                        </m:naryPr>
                        <m:sub>
                          <m:r>
                            <a:rPr lang="en-US" sz="2400" b="1" i="1">
                              <a:solidFill>
                                <a:srgbClr val="0066CC"/>
                              </a:solidFill>
                              <a:latin typeface="Cambria Math" panose="02040503050406030204" pitchFamily="18" charset="0"/>
                            </a:rPr>
                            <m:t>𝒆</m:t>
                          </m:r>
                          <m:r>
                            <a:rPr lang="en-US" sz="2400" b="1" i="1">
                              <a:solidFill>
                                <a:srgbClr val="0066CC"/>
                              </a:solidFill>
                              <a:latin typeface="Cambria Math" panose="02040503050406030204" pitchFamily="18" charset="0"/>
                            </a:rPr>
                            <m:t> </m:t>
                          </m:r>
                          <m:r>
                            <m:rPr>
                              <m:sty m:val="p"/>
                            </m:rPr>
                            <a:rPr lang="en-US" sz="2400">
                              <a:latin typeface="Cambria Math" panose="02040503050406030204" pitchFamily="18" charset="0"/>
                            </a:rPr>
                            <m:t>out</m:t>
                          </m:r>
                          <m:r>
                            <a:rPr lang="en-US" sz="2400" b="1" i="1">
                              <a:latin typeface="Cambria Math" panose="02040503050406030204" pitchFamily="18" charset="0"/>
                            </a:rPr>
                            <m:t> </m:t>
                          </m:r>
                          <m:r>
                            <m:rPr>
                              <m:sty m:val="p"/>
                            </m:rPr>
                            <a:rPr lang="en-US" sz="2400">
                              <a:latin typeface="Cambria Math" panose="02040503050406030204" pitchFamily="18" charset="0"/>
                            </a:rPr>
                            <m:t>of</m:t>
                          </m:r>
                          <m:r>
                            <a:rPr lang="en-US" sz="2400">
                              <a:solidFill>
                                <a:srgbClr val="0066CC"/>
                              </a:solidFill>
                              <a:latin typeface="Cambria Math" panose="02040503050406030204" pitchFamily="18" charset="0"/>
                            </a:rPr>
                            <m:t> </m:t>
                          </m:r>
                          <m:r>
                            <a:rPr lang="en-US" sz="2400" b="1" i="1">
                              <a:solidFill>
                                <a:srgbClr val="0066CC"/>
                              </a:solidFill>
                              <a:latin typeface="Cambria Math" panose="02040503050406030204" pitchFamily="18" charset="0"/>
                            </a:rPr>
                            <m:t>𝑨</m:t>
                          </m:r>
                        </m:sub>
                        <m:sup/>
                        <m:e>
                          <m:r>
                            <a:rPr lang="en-US" sz="2400" b="1" i="1">
                              <a:solidFill>
                                <a:srgbClr val="0066CC"/>
                              </a:solidFill>
                              <a:latin typeface="Cambria Math" panose="02040503050406030204" pitchFamily="18" charset="0"/>
                            </a:rPr>
                            <m:t>𝒇</m:t>
                          </m:r>
                          <m:d>
                            <m:dPr>
                              <m:ctrlPr>
                                <a:rPr lang="en-US" sz="2400" b="1" i="1">
                                  <a:solidFill>
                                    <a:srgbClr val="0066CC"/>
                                  </a:solidFill>
                                  <a:latin typeface="Cambria Math" panose="02040503050406030204" pitchFamily="18" charset="0"/>
                                </a:rPr>
                              </m:ctrlPr>
                            </m:dPr>
                            <m:e>
                              <m:r>
                                <a:rPr lang="en-US" sz="2400" b="1" i="1">
                                  <a:solidFill>
                                    <a:srgbClr val="0066CC"/>
                                  </a:solidFill>
                                  <a:latin typeface="Cambria Math" panose="02040503050406030204" pitchFamily="18" charset="0"/>
                                </a:rPr>
                                <m:t>𝒆</m:t>
                              </m:r>
                            </m:e>
                          </m:d>
                          <m:r>
                            <a:rPr lang="en-US" sz="2400" b="1" i="1" smtClean="0">
                              <a:solidFill>
                                <a:srgbClr val="0066CC"/>
                              </a:solidFill>
                              <a:latin typeface="Cambria Math" panose="02040503050406030204" pitchFamily="18" charset="0"/>
                            </a:rPr>
                            <m:t>                            </m:t>
                          </m:r>
                        </m:e>
                      </m:nary>
                    </m:oMath>
                  </m:oMathPara>
                </a14:m>
                <a:endParaRPr lang="en-US" sz="2400" b="1" dirty="0">
                  <a:solidFill>
                    <a:srgbClr val="0066CC"/>
                  </a:solidFill>
                </a:endParaRPr>
              </a:p>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m:t>
                      </m:r>
                      <m:nary>
                        <m:naryPr>
                          <m:chr m:val="∑"/>
                          <m:supHide m:val="on"/>
                          <m:ctrlPr>
                            <a:rPr lang="en-US" sz="2400" b="1" i="1">
                              <a:solidFill>
                                <a:srgbClr val="0066CC"/>
                              </a:solidFill>
                              <a:latin typeface="Cambria Math" panose="02040503050406030204" pitchFamily="18" charset="0"/>
                            </a:rPr>
                          </m:ctrlPr>
                        </m:naryPr>
                        <m:sub>
                          <m:r>
                            <a:rPr lang="en-US" sz="2400" b="1" i="1">
                              <a:solidFill>
                                <a:srgbClr val="0066CC"/>
                              </a:solidFill>
                              <a:latin typeface="Cambria Math" panose="02040503050406030204" pitchFamily="18" charset="0"/>
                            </a:rPr>
                            <m:t>𝒆</m:t>
                          </m:r>
                          <m:r>
                            <a:rPr lang="en-US" sz="2400" b="1" i="1">
                              <a:solidFill>
                                <a:srgbClr val="0066CC"/>
                              </a:solidFill>
                              <a:latin typeface="Cambria Math" panose="02040503050406030204" pitchFamily="18" charset="0"/>
                            </a:rPr>
                            <m:t> </m:t>
                          </m:r>
                          <m:r>
                            <m:rPr>
                              <m:sty m:val="p"/>
                            </m:rPr>
                            <a:rPr lang="en-US" sz="2400">
                              <a:latin typeface="Cambria Math" panose="02040503050406030204" pitchFamily="18" charset="0"/>
                            </a:rPr>
                            <m:t>out</m:t>
                          </m:r>
                          <m:r>
                            <a:rPr lang="en-US" sz="2400" b="1" i="1">
                              <a:latin typeface="Cambria Math" panose="02040503050406030204" pitchFamily="18" charset="0"/>
                            </a:rPr>
                            <m:t> </m:t>
                          </m:r>
                          <m:r>
                            <m:rPr>
                              <m:sty m:val="p"/>
                            </m:rPr>
                            <a:rPr lang="en-US" sz="2400">
                              <a:latin typeface="Cambria Math" panose="02040503050406030204" pitchFamily="18" charset="0"/>
                            </a:rPr>
                            <m:t>of</m:t>
                          </m:r>
                          <m:r>
                            <a:rPr lang="en-US" sz="2400">
                              <a:solidFill>
                                <a:srgbClr val="0066CC"/>
                              </a:solidFill>
                              <a:latin typeface="Cambria Math" panose="02040503050406030204" pitchFamily="18" charset="0"/>
                            </a:rPr>
                            <m:t> </m:t>
                          </m:r>
                          <m:r>
                            <a:rPr lang="en-US" sz="2400" b="1" i="1">
                              <a:solidFill>
                                <a:srgbClr val="0066CC"/>
                              </a:solidFill>
                              <a:latin typeface="Cambria Math" panose="02040503050406030204" pitchFamily="18" charset="0"/>
                            </a:rPr>
                            <m:t>𝑨</m:t>
                          </m:r>
                        </m:sub>
                        <m:sup/>
                        <m:e>
                          <m:r>
                            <a:rPr lang="en-US" sz="2400" b="1" i="1" smtClean="0">
                              <a:solidFill>
                                <a:srgbClr val="0066CC"/>
                              </a:solidFill>
                              <a:latin typeface="Cambria Math" panose="02040503050406030204" pitchFamily="18" charset="0"/>
                            </a:rPr>
                            <m:t>𝒄</m:t>
                          </m:r>
                          <m:d>
                            <m:dPr>
                              <m:ctrlPr>
                                <a:rPr lang="en-US" sz="2400" b="1" i="1">
                                  <a:solidFill>
                                    <a:srgbClr val="0066CC"/>
                                  </a:solidFill>
                                  <a:latin typeface="Cambria Math" panose="02040503050406030204" pitchFamily="18" charset="0"/>
                                </a:rPr>
                              </m:ctrlPr>
                            </m:dPr>
                            <m:e>
                              <m:r>
                                <a:rPr lang="en-US" sz="2400" b="1" i="1">
                                  <a:solidFill>
                                    <a:srgbClr val="0066CC"/>
                                  </a:solidFill>
                                  <a:latin typeface="Cambria Math" panose="02040503050406030204" pitchFamily="18" charset="0"/>
                                </a:rPr>
                                <m:t>𝒆</m:t>
                              </m:r>
                            </m:e>
                          </m:d>
                          <m:r>
                            <a:rPr lang="en-US" sz="2400" b="1" i="1" smtClean="0">
                              <a:solidFill>
                                <a:srgbClr val="0066CC"/>
                              </a:solidFill>
                              <a:latin typeface="Cambria Math" panose="02040503050406030204" pitchFamily="18" charset="0"/>
                            </a:rPr>
                            <m:t>                            </m:t>
                          </m:r>
                        </m:e>
                      </m:nary>
                    </m:oMath>
                  </m:oMathPara>
                </a14:m>
                <a:endParaRPr lang="en-US" sz="2400" b="1" dirty="0">
                  <a:solidFill>
                    <a:srgbClr val="0066CC"/>
                  </a:solidFill>
                </a:endParaRPr>
              </a:p>
              <a:p>
                <a:pPr>
                  <a:spcBef>
                    <a:spcPts val="600"/>
                  </a:spcBef>
                </a:pPr>
                <a:r>
                  <a:rPr lang="en-US" sz="3200" b="1" dirty="0">
                    <a:solidFill>
                      <a:srgbClr val="0066CC"/>
                    </a:solidFill>
                  </a:rPr>
                  <a:t>        </a:t>
                </a:r>
                <a14:m>
                  <m:oMath xmlns:m="http://schemas.openxmlformats.org/officeDocument/2006/math">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𝒄</m:t>
                    </m:r>
                    <m:d>
                      <m:dPr>
                        <m:ctrlPr>
                          <a:rPr lang="en-US" sz="2400" b="1" i="1" smtClean="0">
                            <a:solidFill>
                              <a:srgbClr val="0066CC"/>
                            </a:solidFill>
                            <a:latin typeface="Cambria Math" panose="02040503050406030204" pitchFamily="18" charset="0"/>
                          </a:rPr>
                        </m:ctrlPr>
                      </m:dPr>
                      <m:e>
                        <m:r>
                          <a:rPr lang="en-US" sz="2400" b="1" i="1" smtClean="0">
                            <a:solidFill>
                              <a:srgbClr val="0066CC"/>
                            </a:solidFill>
                            <a:latin typeface="Cambria Math" panose="02040503050406030204" pitchFamily="18" charset="0"/>
                          </a:rPr>
                          <m:t>𝑨</m:t>
                        </m:r>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𝑩</m:t>
                        </m:r>
                      </m:e>
                    </m:d>
                    <m:r>
                      <a:rPr lang="en-US" sz="2400" b="1" i="1" smtClean="0">
                        <a:solidFill>
                          <a:srgbClr val="0066CC"/>
                        </a:solidFill>
                        <a:latin typeface="Cambria Math" panose="02040503050406030204" pitchFamily="18" charset="0"/>
                      </a:rPr>
                      <m:t>                                        </m:t>
                    </m:r>
                  </m:oMath>
                </a14:m>
                <a:endParaRPr lang="en-US" sz="2000" b="1" dirty="0">
                  <a:solidFill>
                    <a:srgbClr val="0066CC"/>
                  </a:solidFill>
                </a:endParaRPr>
              </a:p>
              <a:p>
                <a:endParaRPr lang="en-US" b="1" dirty="0"/>
              </a:p>
            </p:txBody>
          </p:sp>
        </mc:Choice>
        <mc:Fallback>
          <p:sp>
            <p:nvSpPr>
              <p:cNvPr id="55" name="TextBox 54">
                <a:extLst>
                  <a:ext uri="{FF2B5EF4-FFF2-40B4-BE49-F238E27FC236}">
                    <a16:creationId xmlns:a16="http://schemas.microsoft.com/office/drawing/2014/main" id="{478FE829-B016-4DFE-A6B4-DF04668E4B24}"/>
                  </a:ext>
                </a:extLst>
              </p:cNvPr>
              <p:cNvSpPr txBox="1">
                <a:spLocks noRot="1" noChangeAspect="1" noMove="1" noResize="1" noEditPoints="1" noAdjustHandles="1" noChangeArrowheads="1" noChangeShapeType="1" noTextEdit="1"/>
              </p:cNvSpPr>
              <p:nvPr/>
            </p:nvSpPr>
            <p:spPr>
              <a:xfrm>
                <a:off x="2324744" y="2805453"/>
                <a:ext cx="5537157" cy="3627340"/>
              </a:xfrm>
              <a:prstGeom prst="rect">
                <a:avLst/>
              </a:prstGeom>
              <a:blipFill>
                <a:blip r:embed="rId4"/>
                <a:stretch>
                  <a:fillRect/>
                </a:stretch>
              </a:blipFill>
            </p:spPr>
            <p:txBody>
              <a:bodyPr/>
              <a:lstStyle/>
              <a:p>
                <a:r>
                  <a:rPr lang="en-US">
                    <a:noFill/>
                  </a:rPr>
                  <a:t> </a:t>
                </a:r>
              </a:p>
            </p:txBody>
          </p:sp>
        </mc:Fallback>
      </mc:AlternateContent>
      <p:sp>
        <p:nvSpPr>
          <p:cNvPr id="56" name="Rectangle 55">
            <a:extLst>
              <a:ext uri="{FF2B5EF4-FFF2-40B4-BE49-F238E27FC236}">
                <a16:creationId xmlns:a16="http://schemas.microsoft.com/office/drawing/2014/main" id="{75208741-4F40-435C-8D90-EDC12F100D0B}"/>
              </a:ext>
            </a:extLst>
          </p:cNvPr>
          <p:cNvSpPr>
            <a:spLocks noChangeAspect="1"/>
          </p:cNvSpPr>
          <p:nvPr/>
        </p:nvSpPr>
        <p:spPr bwMode="auto">
          <a:xfrm>
            <a:off x="10748670" y="5690133"/>
            <a:ext cx="182880" cy="182880"/>
          </a:xfrm>
          <a:prstGeom prst="rect">
            <a:avLst/>
          </a:prstGeom>
          <a:solidFill>
            <a:srgbClr val="006600"/>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6106C94-ED31-40E4-91B6-C0785C017D9A}"/>
                  </a:ext>
                </a:extLst>
              </p:cNvPr>
              <p:cNvSpPr txBox="1"/>
              <p:nvPr/>
            </p:nvSpPr>
            <p:spPr>
              <a:xfrm>
                <a:off x="6570921" y="3978041"/>
                <a:ext cx="2124043" cy="461665"/>
              </a:xfrm>
              <a:prstGeom prst="rect">
                <a:avLst/>
              </a:prstGeom>
              <a:noFill/>
            </p:spPr>
            <p:txBody>
              <a:bodyPr wrap="none" rtlCol="0">
                <a:spAutoFit/>
              </a:bodyPr>
              <a:lstStyle/>
              <a:p>
                <a:r>
                  <a:rPr lang="en-US" sz="2400" dirty="0"/>
                  <a:t>since </a:t>
                </a:r>
                <a14:m>
                  <m:oMath xmlns:m="http://schemas.openxmlformats.org/officeDocument/2006/math">
                    <m:r>
                      <a:rPr lang="en-US" sz="2400" b="1" i="1" smtClean="0">
                        <a:solidFill>
                          <a:srgbClr val="C00000"/>
                        </a:solidFill>
                        <a:latin typeface="Cambria Math" panose="02040503050406030204" pitchFamily="18" charset="0"/>
                      </a:rPr>
                      <m:t>𝒇</m:t>
                    </m:r>
                    <m:d>
                      <m:dPr>
                        <m:ctrlPr>
                          <a:rPr lang="en-US" sz="2400" b="1" i="1" smtClean="0">
                            <a:solidFill>
                              <a:srgbClr val="C00000"/>
                            </a:solidFill>
                            <a:latin typeface="Cambria Math" panose="02040503050406030204" pitchFamily="18" charset="0"/>
                          </a:rPr>
                        </m:ctrlPr>
                      </m:dPr>
                      <m:e>
                        <m:r>
                          <a:rPr lang="en-US" sz="2400" b="1" i="1" smtClean="0">
                            <a:solidFill>
                              <a:srgbClr val="C00000"/>
                            </a:solidFill>
                            <a:latin typeface="Cambria Math" panose="02040503050406030204" pitchFamily="18" charset="0"/>
                          </a:rPr>
                          <m:t>𝒆</m:t>
                        </m:r>
                      </m:e>
                    </m:d>
                    <m:r>
                      <a:rPr lang="en-US" sz="2400" b="1" i="1" smtClean="0">
                        <a:solidFill>
                          <a:srgbClr val="C00000"/>
                        </a:solidFill>
                        <a:latin typeface="Cambria Math" panose="02040503050406030204" pitchFamily="18" charset="0"/>
                      </a:rPr>
                      <m:t>≥</m:t>
                    </m:r>
                    <m:r>
                      <a:rPr lang="en-US" sz="2400" b="1" i="1" smtClean="0">
                        <a:solidFill>
                          <a:srgbClr val="C00000"/>
                        </a:solidFill>
                        <a:latin typeface="Cambria Math" panose="02040503050406030204" pitchFamily="18" charset="0"/>
                      </a:rPr>
                      <m:t>𝟎</m:t>
                    </m:r>
                  </m:oMath>
                </a14:m>
                <a:r>
                  <a:rPr lang="en-US" sz="2400" b="1" dirty="0">
                    <a:solidFill>
                      <a:srgbClr val="0066CC"/>
                    </a:solidFill>
                  </a:rPr>
                  <a:t> </a:t>
                </a:r>
                <a:endParaRPr lang="en-US" sz="2400" b="1" dirty="0"/>
              </a:p>
            </p:txBody>
          </p:sp>
        </mc:Choice>
        <mc:Fallback>
          <p:sp>
            <p:nvSpPr>
              <p:cNvPr id="3" name="TextBox 2">
                <a:extLst>
                  <a:ext uri="{FF2B5EF4-FFF2-40B4-BE49-F238E27FC236}">
                    <a16:creationId xmlns:a16="http://schemas.microsoft.com/office/drawing/2014/main" id="{26106C94-ED31-40E4-91B6-C0785C017D9A}"/>
                  </a:ext>
                </a:extLst>
              </p:cNvPr>
              <p:cNvSpPr txBox="1">
                <a:spLocks noRot="1" noChangeAspect="1" noMove="1" noResize="1" noEditPoints="1" noAdjustHandles="1" noChangeArrowheads="1" noChangeShapeType="1" noTextEdit="1"/>
              </p:cNvSpPr>
              <p:nvPr/>
            </p:nvSpPr>
            <p:spPr>
              <a:xfrm>
                <a:off x="6570921" y="3978041"/>
                <a:ext cx="2124043" cy="461665"/>
              </a:xfrm>
              <a:prstGeom prst="rect">
                <a:avLst/>
              </a:prstGeom>
              <a:blipFill>
                <a:blip r:embed="rId5"/>
                <a:stretch>
                  <a:fillRect l="-4598" t="-10667" b="-30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7" name="TextBox 56">
                <a:extLst>
                  <a:ext uri="{FF2B5EF4-FFF2-40B4-BE49-F238E27FC236}">
                    <a16:creationId xmlns:a16="http://schemas.microsoft.com/office/drawing/2014/main" id="{8972555C-2BE5-42FF-A95D-ACD3E2DAC214}"/>
                  </a:ext>
                </a:extLst>
              </p:cNvPr>
              <p:cNvSpPr txBox="1"/>
              <p:nvPr/>
            </p:nvSpPr>
            <p:spPr>
              <a:xfrm>
                <a:off x="6570921" y="4743705"/>
                <a:ext cx="2537874" cy="461665"/>
              </a:xfrm>
              <a:prstGeom prst="rect">
                <a:avLst/>
              </a:prstGeom>
              <a:noFill/>
            </p:spPr>
            <p:txBody>
              <a:bodyPr wrap="none" rtlCol="0">
                <a:spAutoFit/>
              </a:bodyPr>
              <a:lstStyle/>
              <a:p>
                <a:r>
                  <a:rPr lang="en-US" sz="2400" dirty="0"/>
                  <a:t>since </a:t>
                </a:r>
                <a14:m>
                  <m:oMath xmlns:m="http://schemas.openxmlformats.org/officeDocument/2006/math">
                    <m:r>
                      <a:rPr lang="en-US" sz="2400" b="1" i="1" smtClean="0">
                        <a:solidFill>
                          <a:srgbClr val="0066CC"/>
                        </a:solidFill>
                        <a:latin typeface="Cambria Math" panose="02040503050406030204" pitchFamily="18" charset="0"/>
                      </a:rPr>
                      <m:t>𝒇</m:t>
                    </m:r>
                    <m:d>
                      <m:dPr>
                        <m:ctrlPr>
                          <a:rPr lang="en-US" sz="2400" b="1" i="1" smtClean="0">
                            <a:solidFill>
                              <a:srgbClr val="0066CC"/>
                            </a:solidFill>
                            <a:latin typeface="Cambria Math" panose="02040503050406030204" pitchFamily="18" charset="0"/>
                          </a:rPr>
                        </m:ctrlPr>
                      </m:dPr>
                      <m:e>
                        <m:r>
                          <a:rPr lang="en-US" sz="2400" b="1" i="1" smtClean="0">
                            <a:solidFill>
                              <a:srgbClr val="0066CC"/>
                            </a:solidFill>
                            <a:latin typeface="Cambria Math" panose="02040503050406030204" pitchFamily="18" charset="0"/>
                          </a:rPr>
                          <m:t>𝒆</m:t>
                        </m:r>
                      </m:e>
                    </m:d>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𝒄</m:t>
                    </m:r>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𝒆</m:t>
                    </m:r>
                    <m:r>
                      <a:rPr lang="en-US" sz="2400" b="1" i="1" smtClean="0">
                        <a:solidFill>
                          <a:srgbClr val="0066CC"/>
                        </a:solidFill>
                        <a:latin typeface="Cambria Math" panose="02040503050406030204" pitchFamily="18" charset="0"/>
                      </a:rPr>
                      <m:t>)</m:t>
                    </m:r>
                  </m:oMath>
                </a14:m>
                <a:r>
                  <a:rPr lang="en-US" sz="2400" b="1" dirty="0">
                    <a:solidFill>
                      <a:srgbClr val="0066CC"/>
                    </a:solidFill>
                  </a:rPr>
                  <a:t> </a:t>
                </a:r>
                <a:endParaRPr lang="en-US" sz="2400" b="1" dirty="0"/>
              </a:p>
            </p:txBody>
          </p:sp>
        </mc:Choice>
        <mc:Fallback>
          <p:sp>
            <p:nvSpPr>
              <p:cNvPr id="57" name="TextBox 56">
                <a:extLst>
                  <a:ext uri="{FF2B5EF4-FFF2-40B4-BE49-F238E27FC236}">
                    <a16:creationId xmlns:a16="http://schemas.microsoft.com/office/drawing/2014/main" id="{8972555C-2BE5-42FF-A95D-ACD3E2DAC214}"/>
                  </a:ext>
                </a:extLst>
              </p:cNvPr>
              <p:cNvSpPr txBox="1">
                <a:spLocks noRot="1" noChangeAspect="1" noMove="1" noResize="1" noEditPoints="1" noAdjustHandles="1" noChangeArrowheads="1" noChangeShapeType="1" noTextEdit="1"/>
              </p:cNvSpPr>
              <p:nvPr/>
            </p:nvSpPr>
            <p:spPr>
              <a:xfrm>
                <a:off x="6570921" y="4743705"/>
                <a:ext cx="2537874" cy="461665"/>
              </a:xfrm>
              <a:prstGeom prst="rect">
                <a:avLst/>
              </a:prstGeom>
              <a:blipFill>
                <a:blip r:embed="rId6"/>
                <a:stretch>
                  <a:fillRect l="-3846"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862259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a:extLst>
              <a:ext uri="{FF2B5EF4-FFF2-40B4-BE49-F238E27FC236}">
                <a16:creationId xmlns:a16="http://schemas.microsoft.com/office/drawing/2014/main" id="{207D5C22-D8D1-48BA-A8EC-846358BDD13C}"/>
              </a:ext>
            </a:extLst>
          </p:cNvPr>
          <p:cNvSpPr>
            <a:spLocks noGrp="1" noChangeArrowheads="1"/>
          </p:cNvSpPr>
          <p:nvPr>
            <p:ph type="title"/>
          </p:nvPr>
        </p:nvSpPr>
        <p:spPr/>
        <p:txBody>
          <a:bodyPr/>
          <a:lstStyle/>
          <a:p>
            <a:r>
              <a:rPr lang="en-US" altLang="en-US" dirty="0"/>
              <a:t>Proof of Max-Flow Min-Cut Theorem</a:t>
            </a:r>
          </a:p>
        </p:txBody>
      </p:sp>
      <mc:AlternateContent xmlns:mc="http://schemas.openxmlformats.org/markup-compatibility/2006">
        <mc:Choice xmlns:a14="http://schemas.microsoft.com/office/drawing/2010/main" Requires="a14">
          <p:sp>
            <p:nvSpPr>
              <p:cNvPr id="489475" name="Rectangle 3">
                <a:extLst>
                  <a:ext uri="{FF2B5EF4-FFF2-40B4-BE49-F238E27FC236}">
                    <a16:creationId xmlns:a16="http://schemas.microsoft.com/office/drawing/2014/main" id="{A5AAA59D-1107-43F0-B01B-A3EAF2CF582A}"/>
                  </a:ext>
                </a:extLst>
              </p:cNvPr>
              <p:cNvSpPr>
                <a:spLocks noGrp="1" noChangeArrowheads="1"/>
              </p:cNvSpPr>
              <p:nvPr>
                <p:ph type="body" idx="1"/>
              </p:nvPr>
            </p:nvSpPr>
            <p:spPr>
              <a:xfrm>
                <a:off x="63314" y="1456313"/>
                <a:ext cx="11135888" cy="5200045"/>
              </a:xfrm>
            </p:spPr>
            <p:txBody>
              <a:bodyPr/>
              <a:lstStyle/>
              <a:p>
                <a:pPr marL="0" indent="0">
                  <a:buNone/>
                </a:pPr>
                <a:r>
                  <a:rPr lang="en-US" altLang="en-US" sz="2000" u="sng" dirty="0">
                    <a:solidFill>
                      <a:srgbClr val="695082"/>
                    </a:solidFill>
                    <a:sym typeface="Symbol" panose="05050102010706020507" pitchFamily="18" charset="2"/>
                  </a:rPr>
                  <a:t>(</a:t>
                </a:r>
                <a:r>
                  <a:rPr lang="en-US" altLang="en-US" sz="2000" b="1" u="sng" dirty="0">
                    <a:solidFill>
                      <a:srgbClr val="695082"/>
                    </a:solidFill>
                    <a:sym typeface="Symbol" panose="05050102010706020507" pitchFamily="18" charset="2"/>
                  </a:rPr>
                  <a:t>iii</a:t>
                </a:r>
                <a:r>
                  <a:rPr lang="en-US" altLang="en-US" sz="2000" u="sng" dirty="0">
                    <a:solidFill>
                      <a:srgbClr val="695082"/>
                    </a:solidFill>
                    <a:sym typeface="Symbol" panose="05050102010706020507" pitchFamily="18" charset="2"/>
                  </a:rPr>
                  <a:t>) </a:t>
                </a:r>
                <a:r>
                  <a:rPr lang="en-US" altLang="en-US" sz="2000" u="sng" dirty="0">
                    <a:solidFill>
                      <a:srgbClr val="695082"/>
                    </a:solidFill>
                    <a:ea typeface="Cambria Math" panose="02040503050406030204" pitchFamily="18" charset="0"/>
                    <a:sym typeface="Symbol" panose="05050102010706020507" pitchFamily="18" charset="2"/>
                  </a:rPr>
                  <a:t>⇒</a:t>
                </a:r>
                <a:r>
                  <a:rPr lang="en-US" altLang="en-US" sz="2000" u="sng" dirty="0">
                    <a:solidFill>
                      <a:srgbClr val="695082"/>
                    </a:solidFill>
                    <a:sym typeface="Symbol" panose="05050102010706020507" pitchFamily="18" charset="2"/>
                  </a:rPr>
                  <a:t> (</a:t>
                </a:r>
                <a:r>
                  <a:rPr lang="en-US" altLang="en-US" sz="2000" b="1" u="sng" dirty="0" err="1">
                    <a:solidFill>
                      <a:srgbClr val="695082"/>
                    </a:solidFill>
                    <a:sym typeface="Symbol" panose="05050102010706020507" pitchFamily="18" charset="2"/>
                  </a:rPr>
                  <a:t>i</a:t>
                </a:r>
                <a:r>
                  <a:rPr lang="en-US" altLang="en-US" sz="2000" u="sng" dirty="0">
                    <a:solidFill>
                      <a:srgbClr val="695082"/>
                    </a:solidFill>
                    <a:sym typeface="Symbol" panose="05050102010706020507" pitchFamily="18" charset="2"/>
                  </a:rPr>
                  <a:t>):</a:t>
                </a:r>
                <a:r>
                  <a:rPr lang="en-US" altLang="en-US" sz="2000" dirty="0">
                    <a:sym typeface="Symbol" panose="05050102010706020507" pitchFamily="18" charset="2"/>
                  </a:rPr>
                  <a:t> </a:t>
                </a:r>
              </a:p>
              <a:p>
                <a:pPr marL="0" indent="0">
                  <a:buNone/>
                </a:pPr>
                <a:r>
                  <a:rPr lang="en-US" altLang="en-US" sz="2000" b="1" dirty="0">
                    <a:solidFill>
                      <a:srgbClr val="006600"/>
                    </a:solidFill>
                    <a:sym typeface="Symbol" panose="05050102010706020507" pitchFamily="18" charset="2"/>
                  </a:rPr>
                  <a:t>Claim:</a:t>
                </a:r>
                <a:r>
                  <a:rPr lang="en-US" altLang="en-US" sz="2000" dirty="0">
                    <a:sym typeface="Symbol" panose="05050102010706020507" pitchFamily="18" charset="2"/>
                  </a:rPr>
                  <a:t> If there is no augmenting path w.r.t.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𝒇</m:t>
                    </m:r>
                  </m:oMath>
                </a14:m>
                <a:r>
                  <a:rPr lang="en-US" altLang="en-US" sz="2000" dirty="0">
                    <a:solidFill>
                      <a:prstClr val="black"/>
                    </a:solidFill>
                    <a:ea typeface="Cambria Math" panose="02040503050406030204" pitchFamily="18" charset="0"/>
                    <a:sym typeface="Symbol" panose="05050102010706020507" pitchFamily="18" charset="2"/>
                  </a:rPr>
                  <a:t>, </a:t>
                </a:r>
                <a:r>
                  <a:rPr lang="en-US" altLang="en-US" sz="2000" dirty="0">
                    <a:solidFill>
                      <a:prstClr val="black"/>
                    </a:solidFill>
                    <a:sym typeface="Symbol" panose="05050102010706020507" pitchFamily="18" charset="2"/>
                  </a:rPr>
                  <a:t>there is a cut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𝑨</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sym typeface="Symbol" panose="05050102010706020507" pitchFamily="18" charset="2"/>
                      </a:rPr>
                      <m:t>𝑩</m:t>
                    </m:r>
                    <m:r>
                      <a:rPr lang="en-US" altLang="en-US" sz="2000" b="1" i="1" dirty="0">
                        <a:solidFill>
                          <a:srgbClr val="0066CC"/>
                        </a:solidFill>
                        <a:latin typeface="Cambria Math" panose="02040503050406030204" pitchFamily="18" charset="0"/>
                        <a:sym typeface="Symbol" panose="05050102010706020507" pitchFamily="18" charset="2"/>
                      </a:rPr>
                      <m:t>)</m:t>
                    </m:r>
                  </m:oMath>
                </a14:m>
                <a:r>
                  <a:rPr lang="en-US" altLang="en-US" sz="2000" dirty="0">
                    <a:solidFill>
                      <a:prstClr val="black"/>
                    </a:solidFill>
                    <a:sym typeface="Symbol" panose="05050102010706020507" pitchFamily="18" charset="2"/>
                  </a:rPr>
                  <a:t> s.t.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𝒗</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𝒇</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𝒄</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𝑨</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sym typeface="Symbol" panose="05050102010706020507" pitchFamily="18" charset="2"/>
                      </a:rPr>
                      <m:t>𝑩</m:t>
                    </m:r>
                    <m:r>
                      <a:rPr lang="en-US" altLang="en-US" sz="2000" b="1" i="1" dirty="0">
                        <a:solidFill>
                          <a:srgbClr val="0066CC"/>
                        </a:solidFill>
                        <a:latin typeface="Cambria Math" panose="02040503050406030204" pitchFamily="18" charset="0"/>
                        <a:sym typeface="Symbol" panose="05050102010706020507" pitchFamily="18" charset="2"/>
                      </a:rPr>
                      <m:t>)</m:t>
                    </m:r>
                  </m:oMath>
                </a14:m>
                <a:r>
                  <a:rPr lang="en-US" altLang="en-US" sz="2000" dirty="0">
                    <a:solidFill>
                      <a:prstClr val="black"/>
                    </a:solidFill>
                    <a:sym typeface="Symbol" panose="05050102010706020507" pitchFamily="18" charset="2"/>
                  </a:rPr>
                  <a:t>.</a:t>
                </a:r>
                <a:endParaRPr lang="en-US" altLang="en-US" sz="2000" dirty="0">
                  <a:sym typeface="Symbol" panose="05050102010706020507" pitchFamily="18" charset="2"/>
                </a:endParaRPr>
              </a:p>
              <a:p>
                <a:pPr marL="0" indent="0">
                  <a:buNone/>
                </a:pPr>
                <a:r>
                  <a:rPr lang="en-US" altLang="en-US" sz="2000" b="1" dirty="0">
                    <a:solidFill>
                      <a:srgbClr val="006600"/>
                    </a:solidFill>
                    <a:sym typeface="Symbol" panose="05050102010706020507" pitchFamily="18" charset="2"/>
                  </a:rPr>
                  <a:t>Proof of Claim:</a:t>
                </a:r>
                <a:r>
                  <a:rPr lang="en-US" altLang="en-US" sz="2000" dirty="0">
                    <a:sym typeface="Symbol" panose="05050102010706020507" pitchFamily="18" charset="2"/>
                  </a:rPr>
                  <a:t> </a:t>
                </a:r>
                <a:r>
                  <a:rPr lang="en-US" altLang="en-US" sz="2000" dirty="0"/>
                  <a:t>Let </a:t>
                </a:r>
                <a14:m>
                  <m:oMath xmlns:m="http://schemas.openxmlformats.org/officeDocument/2006/math">
                    <m:r>
                      <a:rPr lang="en-US" altLang="en-US" sz="2000" b="1" i="1" dirty="0" smtClean="0">
                        <a:solidFill>
                          <a:srgbClr val="0066CC"/>
                        </a:solidFill>
                        <a:latin typeface="Cambria Math" panose="02040503050406030204" pitchFamily="18" charset="0"/>
                      </a:rPr>
                      <m:t>𝒇</m:t>
                    </m:r>
                  </m:oMath>
                </a14:m>
                <a:r>
                  <a:rPr lang="en-US" altLang="en-US" sz="2000" dirty="0"/>
                  <a:t> be a flow with no augmenting paths.</a:t>
                </a:r>
              </a:p>
              <a:p>
                <a:pPr marL="457200" lvl="1" indent="0">
                  <a:buNone/>
                </a:pPr>
                <a:r>
                  <a:rPr lang="en-US" altLang="en-US" sz="2000" dirty="0"/>
                  <a:t>Let </a:t>
                </a:r>
                <a14:m>
                  <m:oMath xmlns:m="http://schemas.openxmlformats.org/officeDocument/2006/math">
                    <m:r>
                      <a:rPr lang="en-US" altLang="en-US" sz="2000" b="1" i="1" dirty="0" smtClean="0">
                        <a:solidFill>
                          <a:srgbClr val="0066CC"/>
                        </a:solidFill>
                        <a:latin typeface="Cambria Math" panose="02040503050406030204" pitchFamily="18" charset="0"/>
                      </a:rPr>
                      <m:t>𝑨</m:t>
                    </m:r>
                  </m:oMath>
                </a14:m>
                <a:r>
                  <a:rPr lang="en-US" altLang="en-US" sz="2000" dirty="0"/>
                  <a:t> be the set of vertices reachable from </a:t>
                </a:r>
                <a14:m>
                  <m:oMath xmlns:m="http://schemas.openxmlformats.org/officeDocument/2006/math">
                    <m:r>
                      <a:rPr lang="en-US" altLang="en-US" sz="2000" b="1" i="1" dirty="0" smtClean="0">
                        <a:solidFill>
                          <a:srgbClr val="0066CC"/>
                        </a:solidFill>
                        <a:latin typeface="Cambria Math" panose="02040503050406030204" pitchFamily="18" charset="0"/>
                      </a:rPr>
                      <m:t>𝒔</m:t>
                    </m:r>
                  </m:oMath>
                </a14:m>
                <a:r>
                  <a:rPr lang="en-US" altLang="en-US" sz="2000" dirty="0"/>
                  <a:t> in residual graph </a:t>
                </a:r>
                <a14:m>
                  <m:oMath xmlns:m="http://schemas.openxmlformats.org/officeDocument/2006/math">
                    <m:sSub>
                      <m:sSubPr>
                        <m:ctrlPr>
                          <a:rPr lang="en-US" altLang="en-US" sz="2000" b="1" i="1" smtClean="0">
                            <a:solidFill>
                              <a:srgbClr val="0066CC"/>
                            </a:solidFill>
                            <a:latin typeface="Cambria Math" panose="02040503050406030204" pitchFamily="18" charset="0"/>
                          </a:rPr>
                        </m:ctrlPr>
                      </m:sSubPr>
                      <m:e>
                        <m:r>
                          <a:rPr lang="en-US" altLang="en-US" sz="2000" b="1" i="1" smtClean="0">
                            <a:solidFill>
                              <a:srgbClr val="0066CC"/>
                            </a:solidFill>
                            <a:latin typeface="Cambria Math" panose="02040503050406030204" pitchFamily="18" charset="0"/>
                          </a:rPr>
                          <m:t>𝑮</m:t>
                        </m:r>
                      </m:e>
                      <m:sub>
                        <m:r>
                          <a:rPr lang="en-US" altLang="en-US" sz="2000" b="1" i="1" smtClean="0">
                            <a:solidFill>
                              <a:srgbClr val="0066CC"/>
                            </a:solidFill>
                            <a:latin typeface="Cambria Math" panose="02040503050406030204" pitchFamily="18" charset="0"/>
                          </a:rPr>
                          <m:t>𝒇</m:t>
                        </m:r>
                      </m:sub>
                    </m:sSub>
                  </m:oMath>
                </a14:m>
                <a:r>
                  <a:rPr lang="en-US" altLang="en-US" sz="2000" dirty="0"/>
                  <a:t>.</a:t>
                </a:r>
              </a:p>
              <a:p>
                <a:pPr lvl="1"/>
                <a:r>
                  <a:rPr lang="en-US" altLang="en-US" sz="2000" dirty="0"/>
                  <a:t>By definition of </a:t>
                </a:r>
                <a14:m>
                  <m:oMath xmlns:m="http://schemas.openxmlformats.org/officeDocument/2006/math">
                    <m:r>
                      <a:rPr lang="en-US" altLang="en-US" sz="2000" b="1" i="1" dirty="0" smtClean="0">
                        <a:solidFill>
                          <a:srgbClr val="0066CC"/>
                        </a:solidFill>
                        <a:latin typeface="Cambria Math" panose="02040503050406030204" pitchFamily="18" charset="0"/>
                      </a:rPr>
                      <m:t>𝑨</m:t>
                    </m:r>
                  </m:oMath>
                </a14:m>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𝒔</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sym typeface="Symbol" panose="05050102010706020507" pitchFamily="18" charset="2"/>
                      </a:rPr>
                      <m:t>𝑨</m:t>
                    </m:r>
                  </m:oMath>
                </a14:m>
                <a:r>
                  <a:rPr lang="en-US" altLang="en-US" sz="2000" dirty="0">
                    <a:sym typeface="Symbol" panose="05050102010706020507" pitchFamily="18" charset="2"/>
                  </a:rPr>
                  <a:t>.</a:t>
                </a:r>
              </a:p>
              <a:p>
                <a:pPr lvl="1"/>
                <a:r>
                  <a:rPr lang="en-US" altLang="en-US" sz="2000" dirty="0">
                    <a:sym typeface="Symbol" panose="05050102010706020507" pitchFamily="18" charset="2"/>
                  </a:rPr>
                  <a:t>Since no augmenting path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𝒔</m:t>
                    </m:r>
                  </m:oMath>
                </a14:m>
                <a:r>
                  <a:rPr lang="en-US" altLang="en-US" sz="2000" dirty="0">
                    <a:sym typeface="Symbol" panose="05050102010706020507" pitchFamily="18" charset="2"/>
                  </a:rPr>
                  <a:t>-</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𝒕</m:t>
                    </m:r>
                  </m:oMath>
                </a14:m>
                <a:r>
                  <a:rPr lang="en-US" altLang="en-US" sz="2000" dirty="0">
                    <a:sym typeface="Symbol" panose="05050102010706020507" pitchFamily="18" charset="2"/>
                  </a:rPr>
                  <a:t> path in </a:t>
                </a:r>
                <a14:m>
                  <m:oMath xmlns:m="http://schemas.openxmlformats.org/officeDocument/2006/math">
                    <m:sSub>
                      <m:sSubPr>
                        <m:ctrlPr>
                          <a:rPr lang="en-US" altLang="en-US" sz="2000" b="1" i="1">
                            <a:solidFill>
                              <a:srgbClr val="0066CC"/>
                            </a:solidFill>
                            <a:latin typeface="Cambria Math" panose="02040503050406030204" pitchFamily="18" charset="0"/>
                          </a:rPr>
                        </m:ctrlPr>
                      </m:sSubPr>
                      <m:e>
                        <m:r>
                          <a:rPr lang="en-US" altLang="en-US" sz="2000" b="1" i="1">
                            <a:solidFill>
                              <a:srgbClr val="0066CC"/>
                            </a:solidFill>
                            <a:latin typeface="Cambria Math" panose="02040503050406030204" pitchFamily="18" charset="0"/>
                          </a:rPr>
                          <m:t>𝑮</m:t>
                        </m:r>
                      </m:e>
                      <m:sub>
                        <m:r>
                          <a:rPr lang="en-US" altLang="en-US" sz="2000" b="1" i="1">
                            <a:solidFill>
                              <a:srgbClr val="0066CC"/>
                            </a:solidFill>
                            <a:latin typeface="Cambria Math" panose="02040503050406030204" pitchFamily="18" charset="0"/>
                          </a:rPr>
                          <m:t>𝒇</m:t>
                        </m:r>
                      </m:sub>
                    </m:sSub>
                  </m:oMath>
                </a14:m>
                <a:r>
                  <a:rPr lang="en-US" altLang="en-US" sz="2000" dirty="0">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rPr>
                      <m:t>𝒕</m:t>
                    </m:r>
                    <m:r>
                      <a:rPr lang="en-US" altLang="en-US" sz="2000" b="1" i="1" dirty="0" smtClean="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sym typeface="Symbol" panose="05050102010706020507" pitchFamily="18" charset="2"/>
                      </a:rPr>
                      <m:t>𝑨</m:t>
                    </m:r>
                  </m:oMath>
                </a14:m>
                <a:r>
                  <a:rPr lang="en-US" altLang="en-US" sz="2000" dirty="0">
                    <a:sym typeface="Symbol" panose="05050102010706020507" pitchFamily="18" charset="2"/>
                  </a:rPr>
                  <a:t>.</a:t>
                </a:r>
              </a:p>
            </p:txBody>
          </p:sp>
        </mc:Choice>
        <mc:Fallback>
          <p:sp>
            <p:nvSpPr>
              <p:cNvPr id="489475" name="Rectangle 3">
                <a:extLst>
                  <a:ext uri="{FF2B5EF4-FFF2-40B4-BE49-F238E27FC236}">
                    <a16:creationId xmlns:a16="http://schemas.microsoft.com/office/drawing/2014/main" id="{A5AAA59D-1107-43F0-B01B-A3EAF2CF582A}"/>
                  </a:ext>
                </a:extLst>
              </p:cNvPr>
              <p:cNvSpPr>
                <a:spLocks noGrp="1" noRot="1" noChangeAspect="1" noMove="1" noResize="1" noEditPoints="1" noAdjustHandles="1" noChangeArrowheads="1" noChangeShapeType="1" noTextEdit="1"/>
              </p:cNvSpPr>
              <p:nvPr>
                <p:ph type="body" idx="1"/>
              </p:nvPr>
            </p:nvSpPr>
            <p:spPr>
              <a:xfrm>
                <a:off x="63314" y="1456313"/>
                <a:ext cx="11135888" cy="5200045"/>
              </a:xfrm>
              <a:blipFill>
                <a:blip r:embed="rId3"/>
                <a:stretch>
                  <a:fillRect l="-547" t="-1524"/>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48EC599F-726E-AAF0-C56F-7B0E57CE2A2C}"/>
              </a:ext>
            </a:extLst>
          </p:cNvPr>
          <p:cNvGrpSpPr/>
          <p:nvPr/>
        </p:nvGrpSpPr>
        <p:grpSpPr>
          <a:xfrm>
            <a:off x="8732540" y="4617873"/>
            <a:ext cx="3442682" cy="2228958"/>
            <a:chOff x="7840237" y="3503047"/>
            <a:chExt cx="3924300" cy="2540776"/>
          </a:xfrm>
        </p:grpSpPr>
        <p:sp>
          <p:nvSpPr>
            <p:cNvPr id="489492" name="Text Box 20">
              <a:extLst>
                <a:ext uri="{FF2B5EF4-FFF2-40B4-BE49-F238E27FC236}">
                  <a16:creationId xmlns:a16="http://schemas.microsoft.com/office/drawing/2014/main" id="{3DE4C1BE-33AD-4B79-BCE7-C5EC43B33CEE}"/>
                </a:ext>
              </a:extLst>
            </p:cNvPr>
            <p:cNvSpPr txBox="1">
              <a:spLocks noChangeArrowheads="1"/>
            </p:cNvSpPr>
            <p:nvPr/>
          </p:nvSpPr>
          <p:spPr bwMode="auto">
            <a:xfrm>
              <a:off x="8916563" y="5674000"/>
              <a:ext cx="1747838"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924" tIns="45963" rIns="91924" bIns="45963">
              <a:spAutoFit/>
            </a:bodyPr>
            <a:lstStyle/>
            <a:p>
              <a:pPr>
                <a:spcBef>
                  <a:spcPct val="50000"/>
                </a:spcBef>
              </a:pPr>
              <a:r>
                <a:rPr lang="en-US" altLang="en-US" dirty="0"/>
                <a:t>residual graph</a:t>
              </a:r>
            </a:p>
          </p:txBody>
        </p:sp>
        <p:sp>
          <p:nvSpPr>
            <p:cNvPr id="489497" name="Freeform 25">
              <a:extLst>
                <a:ext uri="{FF2B5EF4-FFF2-40B4-BE49-F238E27FC236}">
                  <a16:creationId xmlns:a16="http://schemas.microsoft.com/office/drawing/2014/main" id="{C84487C3-2669-46C3-B7DD-3B8631B714BB}"/>
                </a:ext>
              </a:extLst>
            </p:cNvPr>
            <p:cNvSpPr>
              <a:spLocks/>
            </p:cNvSpPr>
            <p:nvPr/>
          </p:nvSpPr>
          <p:spPr bwMode="auto">
            <a:xfrm>
              <a:off x="10369125" y="3582421"/>
              <a:ext cx="1395412" cy="2152650"/>
            </a:xfrm>
            <a:custGeom>
              <a:avLst/>
              <a:gdLst>
                <a:gd name="T0" fmla="*/ 31 w 879"/>
                <a:gd name="T1" fmla="*/ 119 h 1356"/>
                <a:gd name="T2" fmla="*/ 49 w 879"/>
                <a:gd name="T3" fmla="*/ 113 h 1356"/>
                <a:gd name="T4" fmla="*/ 61 w 879"/>
                <a:gd name="T5" fmla="*/ 99 h 1356"/>
                <a:gd name="T6" fmla="*/ 142 w 879"/>
                <a:gd name="T7" fmla="*/ 65 h 1356"/>
                <a:gd name="T8" fmla="*/ 260 w 879"/>
                <a:gd name="T9" fmla="*/ 25 h 1356"/>
                <a:gd name="T10" fmla="*/ 513 w 879"/>
                <a:gd name="T11" fmla="*/ 4 h 1356"/>
                <a:gd name="T12" fmla="*/ 651 w 879"/>
                <a:gd name="T13" fmla="*/ 22 h 1356"/>
                <a:gd name="T14" fmla="*/ 780 w 879"/>
                <a:gd name="T15" fmla="*/ 92 h 1356"/>
                <a:gd name="T16" fmla="*/ 848 w 879"/>
                <a:gd name="T17" fmla="*/ 179 h 1356"/>
                <a:gd name="T18" fmla="*/ 879 w 879"/>
                <a:gd name="T19" fmla="*/ 337 h 1356"/>
                <a:gd name="T20" fmla="*/ 836 w 879"/>
                <a:gd name="T21" fmla="*/ 815 h 1356"/>
                <a:gd name="T22" fmla="*/ 829 w 879"/>
                <a:gd name="T23" fmla="*/ 902 h 1356"/>
                <a:gd name="T24" fmla="*/ 755 w 879"/>
                <a:gd name="T25" fmla="*/ 1042 h 1356"/>
                <a:gd name="T26" fmla="*/ 699 w 879"/>
                <a:gd name="T27" fmla="*/ 1157 h 1356"/>
                <a:gd name="T28" fmla="*/ 609 w 879"/>
                <a:gd name="T29" fmla="*/ 1327 h 1356"/>
                <a:gd name="T30" fmla="*/ 411 w 879"/>
                <a:gd name="T31" fmla="*/ 1345 h 1356"/>
                <a:gd name="T32" fmla="*/ 167 w 879"/>
                <a:gd name="T33" fmla="*/ 1258 h 1356"/>
                <a:gd name="T34" fmla="*/ 99 w 879"/>
                <a:gd name="T35" fmla="*/ 1197 h 1356"/>
                <a:gd name="T36" fmla="*/ 86 w 879"/>
                <a:gd name="T37" fmla="*/ 1176 h 1356"/>
                <a:gd name="T38" fmla="*/ 68 w 879"/>
                <a:gd name="T39" fmla="*/ 1164 h 1356"/>
                <a:gd name="T40" fmla="*/ 43 w 879"/>
                <a:gd name="T41" fmla="*/ 1124 h 1356"/>
                <a:gd name="T42" fmla="*/ 0 w 879"/>
                <a:gd name="T43" fmla="*/ 594 h 1356"/>
                <a:gd name="T44" fmla="*/ 6 w 879"/>
                <a:gd name="T45" fmla="*/ 300 h 1356"/>
                <a:gd name="T46" fmla="*/ 31 w 879"/>
                <a:gd name="T47" fmla="*/ 153 h 1356"/>
                <a:gd name="T48" fmla="*/ 31 w 879"/>
                <a:gd name="T49" fmla="*/ 119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9" h="1356">
                  <a:moveTo>
                    <a:pt x="31" y="119"/>
                  </a:moveTo>
                  <a:cubicBezTo>
                    <a:pt x="37" y="117"/>
                    <a:pt x="44" y="116"/>
                    <a:pt x="49" y="113"/>
                  </a:cubicBezTo>
                  <a:cubicBezTo>
                    <a:pt x="54" y="109"/>
                    <a:pt x="56" y="102"/>
                    <a:pt x="61" y="99"/>
                  </a:cubicBezTo>
                  <a:cubicBezTo>
                    <a:pt x="78" y="89"/>
                    <a:pt x="121" y="73"/>
                    <a:pt x="142" y="65"/>
                  </a:cubicBezTo>
                  <a:cubicBezTo>
                    <a:pt x="182" y="50"/>
                    <a:pt x="221" y="46"/>
                    <a:pt x="260" y="25"/>
                  </a:cubicBezTo>
                  <a:cubicBezTo>
                    <a:pt x="367" y="27"/>
                    <a:pt x="406" y="0"/>
                    <a:pt x="513" y="4"/>
                  </a:cubicBezTo>
                  <a:cubicBezTo>
                    <a:pt x="533" y="6"/>
                    <a:pt x="633" y="14"/>
                    <a:pt x="651" y="22"/>
                  </a:cubicBezTo>
                  <a:cubicBezTo>
                    <a:pt x="693" y="38"/>
                    <a:pt x="736" y="84"/>
                    <a:pt x="780" y="92"/>
                  </a:cubicBezTo>
                  <a:cubicBezTo>
                    <a:pt x="799" y="123"/>
                    <a:pt x="818" y="158"/>
                    <a:pt x="848" y="179"/>
                  </a:cubicBezTo>
                  <a:cubicBezTo>
                    <a:pt x="855" y="201"/>
                    <a:pt x="872" y="315"/>
                    <a:pt x="879" y="337"/>
                  </a:cubicBezTo>
                  <a:cubicBezTo>
                    <a:pt x="879" y="580"/>
                    <a:pt x="879" y="622"/>
                    <a:pt x="836" y="815"/>
                  </a:cubicBezTo>
                  <a:cubicBezTo>
                    <a:pt x="834" y="845"/>
                    <a:pt x="832" y="873"/>
                    <a:pt x="829" y="902"/>
                  </a:cubicBezTo>
                  <a:cubicBezTo>
                    <a:pt x="825" y="934"/>
                    <a:pt x="774" y="1013"/>
                    <a:pt x="755" y="1042"/>
                  </a:cubicBezTo>
                  <a:cubicBezTo>
                    <a:pt x="733" y="1084"/>
                    <a:pt x="721" y="1127"/>
                    <a:pt x="699" y="1157"/>
                  </a:cubicBezTo>
                  <a:cubicBezTo>
                    <a:pt x="672" y="1176"/>
                    <a:pt x="638" y="1315"/>
                    <a:pt x="609" y="1327"/>
                  </a:cubicBezTo>
                  <a:cubicBezTo>
                    <a:pt x="562" y="1352"/>
                    <a:pt x="485" y="1356"/>
                    <a:pt x="411" y="1345"/>
                  </a:cubicBezTo>
                  <a:cubicBezTo>
                    <a:pt x="337" y="1334"/>
                    <a:pt x="219" y="1283"/>
                    <a:pt x="167" y="1258"/>
                  </a:cubicBezTo>
                  <a:cubicBezTo>
                    <a:pt x="141" y="1229"/>
                    <a:pt x="130" y="1214"/>
                    <a:pt x="99" y="1197"/>
                  </a:cubicBezTo>
                  <a:cubicBezTo>
                    <a:pt x="95" y="1191"/>
                    <a:pt x="91" y="1182"/>
                    <a:pt x="86" y="1176"/>
                  </a:cubicBezTo>
                  <a:cubicBezTo>
                    <a:pt x="81" y="1171"/>
                    <a:pt x="73" y="1169"/>
                    <a:pt x="68" y="1164"/>
                  </a:cubicBezTo>
                  <a:cubicBezTo>
                    <a:pt x="58" y="1152"/>
                    <a:pt x="43" y="1124"/>
                    <a:pt x="43" y="1124"/>
                  </a:cubicBezTo>
                  <a:cubicBezTo>
                    <a:pt x="12" y="949"/>
                    <a:pt x="26" y="770"/>
                    <a:pt x="0" y="594"/>
                  </a:cubicBezTo>
                  <a:cubicBezTo>
                    <a:pt x="2" y="495"/>
                    <a:pt x="3" y="398"/>
                    <a:pt x="6" y="300"/>
                  </a:cubicBezTo>
                  <a:cubicBezTo>
                    <a:pt x="7" y="264"/>
                    <a:pt x="3" y="181"/>
                    <a:pt x="31" y="153"/>
                  </a:cubicBezTo>
                  <a:cubicBezTo>
                    <a:pt x="37" y="117"/>
                    <a:pt x="48" y="119"/>
                    <a:pt x="31" y="119"/>
                  </a:cubicBezTo>
                  <a:close/>
                </a:path>
              </a:pathLst>
            </a:custGeom>
            <a:solidFill>
              <a:schemeClr val="accent2">
                <a:lumMod val="20000"/>
                <a:lumOff val="80000"/>
              </a:schemeClr>
            </a:solidFill>
            <a:ln w="9525" cap="flat" cmpd="sng">
              <a:solidFill>
                <a:schemeClr val="tx1"/>
              </a:solidFill>
              <a:prstDash val="solid"/>
              <a:round/>
              <a:headEnd type="none" w="med" len="med"/>
              <a:tailEnd type="none" w="sm" len="sm"/>
            </a:ln>
            <a:effectLst/>
          </p:spPr>
          <p:txBody>
            <a:bodyPr wrap="none" anchor="ctr"/>
            <a:lstStyle/>
            <a:p>
              <a:endParaRPr lang="en-US"/>
            </a:p>
          </p:txBody>
        </p:sp>
        <p:sp>
          <p:nvSpPr>
            <p:cNvPr id="489498" name="Freeform 26">
              <a:extLst>
                <a:ext uri="{FF2B5EF4-FFF2-40B4-BE49-F238E27FC236}">
                  <a16:creationId xmlns:a16="http://schemas.microsoft.com/office/drawing/2014/main" id="{F1A58700-402D-40A1-814F-0D9067F3AF96}"/>
                </a:ext>
              </a:extLst>
            </p:cNvPr>
            <p:cNvSpPr>
              <a:spLocks/>
            </p:cNvSpPr>
            <p:nvPr/>
          </p:nvSpPr>
          <p:spPr bwMode="auto">
            <a:xfrm>
              <a:off x="7840237" y="3503047"/>
              <a:ext cx="1747838" cy="2193925"/>
            </a:xfrm>
            <a:custGeom>
              <a:avLst/>
              <a:gdLst>
                <a:gd name="T0" fmla="*/ 443 w 1019"/>
                <a:gd name="T1" fmla="*/ 4 h 1190"/>
                <a:gd name="T2" fmla="*/ 629 w 1019"/>
                <a:gd name="T3" fmla="*/ 23 h 1190"/>
                <a:gd name="T4" fmla="*/ 715 w 1019"/>
                <a:gd name="T5" fmla="*/ 66 h 1190"/>
                <a:gd name="T6" fmla="*/ 765 w 1019"/>
                <a:gd name="T7" fmla="*/ 85 h 1190"/>
                <a:gd name="T8" fmla="*/ 827 w 1019"/>
                <a:gd name="T9" fmla="*/ 116 h 1190"/>
                <a:gd name="T10" fmla="*/ 883 w 1019"/>
                <a:gd name="T11" fmla="*/ 147 h 1190"/>
                <a:gd name="T12" fmla="*/ 932 w 1019"/>
                <a:gd name="T13" fmla="*/ 196 h 1190"/>
                <a:gd name="T14" fmla="*/ 963 w 1019"/>
                <a:gd name="T15" fmla="*/ 258 h 1190"/>
                <a:gd name="T16" fmla="*/ 969 w 1019"/>
                <a:gd name="T17" fmla="*/ 277 h 1190"/>
                <a:gd name="T18" fmla="*/ 895 w 1019"/>
                <a:gd name="T19" fmla="*/ 909 h 1190"/>
                <a:gd name="T20" fmla="*/ 814 w 1019"/>
                <a:gd name="T21" fmla="*/ 1082 h 1190"/>
                <a:gd name="T22" fmla="*/ 653 w 1019"/>
                <a:gd name="T23" fmla="*/ 1138 h 1190"/>
                <a:gd name="T24" fmla="*/ 399 w 1019"/>
                <a:gd name="T25" fmla="*/ 1169 h 1190"/>
                <a:gd name="T26" fmla="*/ 307 w 1019"/>
                <a:gd name="T27" fmla="*/ 1156 h 1190"/>
                <a:gd name="T28" fmla="*/ 288 w 1019"/>
                <a:gd name="T29" fmla="*/ 1144 h 1190"/>
                <a:gd name="T30" fmla="*/ 263 w 1019"/>
                <a:gd name="T31" fmla="*/ 1138 h 1190"/>
                <a:gd name="T32" fmla="*/ 170 w 1019"/>
                <a:gd name="T33" fmla="*/ 1088 h 1190"/>
                <a:gd name="T34" fmla="*/ 115 w 1019"/>
                <a:gd name="T35" fmla="*/ 1014 h 1190"/>
                <a:gd name="T36" fmla="*/ 90 w 1019"/>
                <a:gd name="T37" fmla="*/ 977 h 1190"/>
                <a:gd name="T38" fmla="*/ 46 w 1019"/>
                <a:gd name="T39" fmla="*/ 871 h 1190"/>
                <a:gd name="T40" fmla="*/ 28 w 1019"/>
                <a:gd name="T41" fmla="*/ 828 h 1190"/>
                <a:gd name="T42" fmla="*/ 15 w 1019"/>
                <a:gd name="T43" fmla="*/ 748 h 1190"/>
                <a:gd name="T44" fmla="*/ 46 w 1019"/>
                <a:gd name="T45" fmla="*/ 370 h 1190"/>
                <a:gd name="T46" fmla="*/ 59 w 1019"/>
                <a:gd name="T47" fmla="*/ 326 h 1190"/>
                <a:gd name="T48" fmla="*/ 164 w 1019"/>
                <a:gd name="T49" fmla="*/ 246 h 1190"/>
                <a:gd name="T50" fmla="*/ 226 w 1019"/>
                <a:gd name="T51" fmla="*/ 165 h 1190"/>
                <a:gd name="T52" fmla="*/ 307 w 1019"/>
                <a:gd name="T53" fmla="*/ 73 h 1190"/>
                <a:gd name="T54" fmla="*/ 368 w 1019"/>
                <a:gd name="T55" fmla="*/ 17 h 1190"/>
                <a:gd name="T56" fmla="*/ 443 w 1019"/>
                <a:gd name="T57" fmla="*/ 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9" h="1190">
                  <a:moveTo>
                    <a:pt x="443" y="4"/>
                  </a:moveTo>
                  <a:cubicBezTo>
                    <a:pt x="617" y="18"/>
                    <a:pt x="557" y="0"/>
                    <a:pt x="629" y="23"/>
                  </a:cubicBezTo>
                  <a:cubicBezTo>
                    <a:pt x="660" y="44"/>
                    <a:pt x="679" y="57"/>
                    <a:pt x="715" y="66"/>
                  </a:cubicBezTo>
                  <a:cubicBezTo>
                    <a:pt x="741" y="92"/>
                    <a:pt x="714" y="70"/>
                    <a:pt x="765" y="85"/>
                  </a:cubicBezTo>
                  <a:cubicBezTo>
                    <a:pt x="788" y="92"/>
                    <a:pt x="804" y="109"/>
                    <a:pt x="827" y="116"/>
                  </a:cubicBezTo>
                  <a:cubicBezTo>
                    <a:pt x="870" y="145"/>
                    <a:pt x="850" y="137"/>
                    <a:pt x="883" y="147"/>
                  </a:cubicBezTo>
                  <a:cubicBezTo>
                    <a:pt x="901" y="165"/>
                    <a:pt x="918" y="175"/>
                    <a:pt x="932" y="196"/>
                  </a:cubicBezTo>
                  <a:cubicBezTo>
                    <a:pt x="939" y="219"/>
                    <a:pt x="950" y="238"/>
                    <a:pt x="963" y="258"/>
                  </a:cubicBezTo>
                  <a:cubicBezTo>
                    <a:pt x="965" y="264"/>
                    <a:pt x="969" y="270"/>
                    <a:pt x="969" y="277"/>
                  </a:cubicBezTo>
                  <a:cubicBezTo>
                    <a:pt x="969" y="326"/>
                    <a:pt x="1019" y="774"/>
                    <a:pt x="895" y="909"/>
                  </a:cubicBezTo>
                  <a:cubicBezTo>
                    <a:pt x="875" y="969"/>
                    <a:pt x="833" y="1020"/>
                    <a:pt x="814" y="1082"/>
                  </a:cubicBezTo>
                  <a:cubicBezTo>
                    <a:pt x="774" y="1120"/>
                    <a:pt x="722" y="1124"/>
                    <a:pt x="653" y="1138"/>
                  </a:cubicBezTo>
                  <a:cubicBezTo>
                    <a:pt x="549" y="1190"/>
                    <a:pt x="639" y="1162"/>
                    <a:pt x="399" y="1169"/>
                  </a:cubicBezTo>
                  <a:cubicBezTo>
                    <a:pt x="384" y="1167"/>
                    <a:pt x="326" y="1163"/>
                    <a:pt x="307" y="1156"/>
                  </a:cubicBezTo>
                  <a:cubicBezTo>
                    <a:pt x="300" y="1154"/>
                    <a:pt x="295" y="1147"/>
                    <a:pt x="288" y="1144"/>
                  </a:cubicBezTo>
                  <a:cubicBezTo>
                    <a:pt x="280" y="1141"/>
                    <a:pt x="271" y="1140"/>
                    <a:pt x="263" y="1138"/>
                  </a:cubicBezTo>
                  <a:cubicBezTo>
                    <a:pt x="239" y="1121"/>
                    <a:pt x="198" y="1097"/>
                    <a:pt x="170" y="1088"/>
                  </a:cubicBezTo>
                  <a:cubicBezTo>
                    <a:pt x="148" y="1066"/>
                    <a:pt x="132" y="1040"/>
                    <a:pt x="115" y="1014"/>
                  </a:cubicBezTo>
                  <a:cubicBezTo>
                    <a:pt x="107" y="1002"/>
                    <a:pt x="90" y="977"/>
                    <a:pt x="90" y="977"/>
                  </a:cubicBezTo>
                  <a:cubicBezTo>
                    <a:pt x="79" y="941"/>
                    <a:pt x="73" y="898"/>
                    <a:pt x="46" y="871"/>
                  </a:cubicBezTo>
                  <a:cubicBezTo>
                    <a:pt x="41" y="856"/>
                    <a:pt x="32" y="843"/>
                    <a:pt x="28" y="828"/>
                  </a:cubicBezTo>
                  <a:cubicBezTo>
                    <a:pt x="22" y="802"/>
                    <a:pt x="15" y="748"/>
                    <a:pt x="15" y="748"/>
                  </a:cubicBezTo>
                  <a:cubicBezTo>
                    <a:pt x="17" y="683"/>
                    <a:pt x="0" y="438"/>
                    <a:pt x="46" y="370"/>
                  </a:cubicBezTo>
                  <a:cubicBezTo>
                    <a:pt x="50" y="355"/>
                    <a:pt x="51" y="339"/>
                    <a:pt x="59" y="326"/>
                  </a:cubicBezTo>
                  <a:cubicBezTo>
                    <a:pt x="73" y="304"/>
                    <a:pt x="136" y="265"/>
                    <a:pt x="164" y="246"/>
                  </a:cubicBezTo>
                  <a:cubicBezTo>
                    <a:pt x="174" y="214"/>
                    <a:pt x="198" y="184"/>
                    <a:pt x="226" y="165"/>
                  </a:cubicBezTo>
                  <a:cubicBezTo>
                    <a:pt x="239" y="125"/>
                    <a:pt x="278" y="101"/>
                    <a:pt x="307" y="73"/>
                  </a:cubicBezTo>
                  <a:cubicBezTo>
                    <a:pt x="326" y="55"/>
                    <a:pt x="344" y="29"/>
                    <a:pt x="368" y="17"/>
                  </a:cubicBezTo>
                  <a:cubicBezTo>
                    <a:pt x="387" y="8"/>
                    <a:pt x="430" y="6"/>
                    <a:pt x="443" y="4"/>
                  </a:cubicBezTo>
                  <a:close/>
                </a:path>
              </a:pathLst>
            </a:custGeom>
            <a:solidFill>
              <a:schemeClr val="accent1">
                <a:lumMod val="20000"/>
                <a:lumOff val="80000"/>
              </a:schemeClr>
            </a:solidFill>
            <a:ln w="9525" cap="flat" cmpd="sng">
              <a:solidFill>
                <a:schemeClr val="tx1"/>
              </a:solidFill>
              <a:prstDash val="solid"/>
              <a:round/>
              <a:headEnd type="none" w="med" len="med"/>
              <a:tailEnd type="none" w="sm" len="sm"/>
            </a:ln>
            <a:effectLst/>
          </p:spPr>
          <p:txBody>
            <a:bodyPr wrap="none" anchor="ctr"/>
            <a:lstStyle/>
            <a:p>
              <a:endParaRPr lang="en-US"/>
            </a:p>
          </p:txBody>
        </p:sp>
        <p:sp>
          <p:nvSpPr>
            <p:cNvPr id="489499" name="Oval 27">
              <a:extLst>
                <a:ext uri="{FF2B5EF4-FFF2-40B4-BE49-F238E27FC236}">
                  <a16:creationId xmlns:a16="http://schemas.microsoft.com/office/drawing/2014/main" id="{2E534C0D-5337-4CCE-BD5C-CC9711726352}"/>
                </a:ext>
              </a:extLst>
            </p:cNvPr>
            <p:cNvSpPr>
              <a:spLocks noChangeAspect="1" noChangeArrowheads="1"/>
            </p:cNvSpPr>
            <p:nvPr/>
          </p:nvSpPr>
          <p:spPr bwMode="auto">
            <a:xfrm>
              <a:off x="8183137" y="5057209"/>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b="1"/>
                <a:t>s</a:t>
              </a:r>
            </a:p>
          </p:txBody>
        </p:sp>
        <p:sp>
          <p:nvSpPr>
            <p:cNvPr id="489500" name="Oval 28">
              <a:extLst>
                <a:ext uri="{FF2B5EF4-FFF2-40B4-BE49-F238E27FC236}">
                  <a16:creationId xmlns:a16="http://schemas.microsoft.com/office/drawing/2014/main" id="{9B7E4E6B-2619-430A-BE4C-323F4BBFFAE7}"/>
                </a:ext>
              </a:extLst>
            </p:cNvPr>
            <p:cNvSpPr>
              <a:spLocks noChangeAspect="1" noChangeArrowheads="1"/>
            </p:cNvSpPr>
            <p:nvPr/>
          </p:nvSpPr>
          <p:spPr bwMode="auto">
            <a:xfrm>
              <a:off x="8848300" y="4469834"/>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489501" name="Oval 29">
              <a:extLst>
                <a:ext uri="{FF2B5EF4-FFF2-40B4-BE49-F238E27FC236}">
                  <a16:creationId xmlns:a16="http://schemas.microsoft.com/office/drawing/2014/main" id="{352216CD-7E05-4975-ADF0-AE6246AC9FC7}"/>
                </a:ext>
              </a:extLst>
            </p:cNvPr>
            <p:cNvSpPr>
              <a:spLocks noChangeAspect="1" noChangeArrowheads="1"/>
            </p:cNvSpPr>
            <p:nvPr/>
          </p:nvSpPr>
          <p:spPr bwMode="auto">
            <a:xfrm>
              <a:off x="7997400" y="4484121"/>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489502" name="Oval 30">
              <a:extLst>
                <a:ext uri="{FF2B5EF4-FFF2-40B4-BE49-F238E27FC236}">
                  <a16:creationId xmlns:a16="http://schemas.microsoft.com/office/drawing/2014/main" id="{B578EBB0-0A2D-4603-88A7-E60D16BD7845}"/>
                </a:ext>
              </a:extLst>
            </p:cNvPr>
            <p:cNvSpPr>
              <a:spLocks noChangeAspect="1" noChangeArrowheads="1"/>
            </p:cNvSpPr>
            <p:nvPr/>
          </p:nvSpPr>
          <p:spPr bwMode="auto">
            <a:xfrm>
              <a:off x="8676850" y="5242946"/>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489503" name="Oval 31">
              <a:extLst>
                <a:ext uri="{FF2B5EF4-FFF2-40B4-BE49-F238E27FC236}">
                  <a16:creationId xmlns:a16="http://schemas.microsoft.com/office/drawing/2014/main" id="{8D1C2FBB-F5F9-4077-AC53-076BD9DDD3EE}"/>
                </a:ext>
              </a:extLst>
            </p:cNvPr>
            <p:cNvSpPr>
              <a:spLocks noChangeAspect="1" noChangeArrowheads="1"/>
            </p:cNvSpPr>
            <p:nvPr/>
          </p:nvSpPr>
          <p:spPr bwMode="auto">
            <a:xfrm>
              <a:off x="8999112" y="3971359"/>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489504" name="Oval 32">
              <a:extLst>
                <a:ext uri="{FF2B5EF4-FFF2-40B4-BE49-F238E27FC236}">
                  <a16:creationId xmlns:a16="http://schemas.microsoft.com/office/drawing/2014/main" id="{05B18E15-ED8F-4A29-9157-4ABA6CDAA3C9}"/>
                </a:ext>
              </a:extLst>
            </p:cNvPr>
            <p:cNvSpPr>
              <a:spLocks noChangeAspect="1" noChangeArrowheads="1"/>
            </p:cNvSpPr>
            <p:nvPr/>
          </p:nvSpPr>
          <p:spPr bwMode="auto">
            <a:xfrm>
              <a:off x="10724725" y="4122171"/>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489505" name="Oval 33">
              <a:extLst>
                <a:ext uri="{FF2B5EF4-FFF2-40B4-BE49-F238E27FC236}">
                  <a16:creationId xmlns:a16="http://schemas.microsoft.com/office/drawing/2014/main" id="{0527788B-8D5D-466F-BA8A-200CF23D6296}"/>
                </a:ext>
              </a:extLst>
            </p:cNvPr>
            <p:cNvSpPr>
              <a:spLocks noChangeAspect="1" noChangeArrowheads="1"/>
            </p:cNvSpPr>
            <p:nvPr/>
          </p:nvSpPr>
          <p:spPr bwMode="auto">
            <a:xfrm>
              <a:off x="11235900" y="4125346"/>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b="1"/>
                <a:t>t</a:t>
              </a:r>
            </a:p>
          </p:txBody>
        </p:sp>
        <p:sp>
          <p:nvSpPr>
            <p:cNvPr id="489506" name="Oval 34">
              <a:extLst>
                <a:ext uri="{FF2B5EF4-FFF2-40B4-BE49-F238E27FC236}">
                  <a16:creationId xmlns:a16="http://schemas.microsoft.com/office/drawing/2014/main" id="{D20BC42C-68CC-4F0C-AB73-9A42965CB3DD}"/>
                </a:ext>
              </a:extLst>
            </p:cNvPr>
            <p:cNvSpPr>
              <a:spLocks noChangeAspect="1" noChangeArrowheads="1"/>
            </p:cNvSpPr>
            <p:nvPr/>
          </p:nvSpPr>
          <p:spPr bwMode="auto">
            <a:xfrm>
              <a:off x="10926337" y="5312796"/>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489507" name="Oval 35">
              <a:extLst>
                <a:ext uri="{FF2B5EF4-FFF2-40B4-BE49-F238E27FC236}">
                  <a16:creationId xmlns:a16="http://schemas.microsoft.com/office/drawing/2014/main" id="{2A4BA74C-3329-4265-879C-F84F19FDD274}"/>
                </a:ext>
              </a:extLst>
            </p:cNvPr>
            <p:cNvSpPr>
              <a:spLocks noChangeAspect="1" noChangeArrowheads="1"/>
            </p:cNvSpPr>
            <p:nvPr/>
          </p:nvSpPr>
          <p:spPr bwMode="auto">
            <a:xfrm>
              <a:off x="10867600" y="4795271"/>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cxnSp>
          <p:nvCxnSpPr>
            <p:cNvPr id="489508" name="AutoShape 36">
              <a:extLst>
                <a:ext uri="{FF2B5EF4-FFF2-40B4-BE49-F238E27FC236}">
                  <a16:creationId xmlns:a16="http://schemas.microsoft.com/office/drawing/2014/main" id="{EC4C9EC8-5A4C-41D5-B6F7-7A0B048BF010}"/>
                </a:ext>
              </a:extLst>
            </p:cNvPr>
            <p:cNvCxnSpPr>
              <a:cxnSpLocks noChangeShapeType="1"/>
              <a:stCxn id="489500" idx="6"/>
              <a:endCxn id="489504" idx="3"/>
            </p:cNvCxnSpPr>
            <p:nvPr/>
          </p:nvCxnSpPr>
          <p:spPr bwMode="auto">
            <a:xfrm flipV="1">
              <a:off x="9095951" y="4333309"/>
              <a:ext cx="1665287" cy="260350"/>
            </a:xfrm>
            <a:prstGeom prst="straightConnector1">
              <a:avLst/>
            </a:prstGeom>
            <a:noFill/>
            <a:ln w="9525">
              <a:solidFill>
                <a:schemeClr val="tx1"/>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09" name="AutoShape 37">
              <a:extLst>
                <a:ext uri="{FF2B5EF4-FFF2-40B4-BE49-F238E27FC236}">
                  <a16:creationId xmlns:a16="http://schemas.microsoft.com/office/drawing/2014/main" id="{8F5F421F-3B46-447A-A1D4-25BD700841BE}"/>
                </a:ext>
              </a:extLst>
            </p:cNvPr>
            <p:cNvCxnSpPr>
              <a:cxnSpLocks noChangeShapeType="1"/>
              <a:stCxn id="489500" idx="4"/>
              <a:endCxn id="489502" idx="0"/>
            </p:cNvCxnSpPr>
            <p:nvPr/>
          </p:nvCxnSpPr>
          <p:spPr bwMode="auto">
            <a:xfrm flipH="1">
              <a:off x="8800675" y="4717484"/>
              <a:ext cx="171450"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10" name="AutoShape 38">
              <a:extLst>
                <a:ext uri="{FF2B5EF4-FFF2-40B4-BE49-F238E27FC236}">
                  <a16:creationId xmlns:a16="http://schemas.microsoft.com/office/drawing/2014/main" id="{99EA764D-D940-4B3C-9771-1E4B45DA69D3}"/>
                </a:ext>
              </a:extLst>
            </p:cNvPr>
            <p:cNvCxnSpPr>
              <a:cxnSpLocks noChangeShapeType="1"/>
              <a:stCxn id="489501" idx="6"/>
              <a:endCxn id="489500" idx="2"/>
            </p:cNvCxnSpPr>
            <p:nvPr/>
          </p:nvCxnSpPr>
          <p:spPr bwMode="auto">
            <a:xfrm flipV="1">
              <a:off x="8245050" y="4593660"/>
              <a:ext cx="603250" cy="142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11" name="AutoShape 39">
              <a:extLst>
                <a:ext uri="{FF2B5EF4-FFF2-40B4-BE49-F238E27FC236}">
                  <a16:creationId xmlns:a16="http://schemas.microsoft.com/office/drawing/2014/main" id="{5B6703CA-B9B6-4350-8047-DB13ED5A3BE9}"/>
                </a:ext>
              </a:extLst>
            </p:cNvPr>
            <p:cNvCxnSpPr>
              <a:cxnSpLocks noChangeShapeType="1"/>
              <a:stCxn id="489507" idx="2"/>
              <a:endCxn id="489500" idx="5"/>
            </p:cNvCxnSpPr>
            <p:nvPr/>
          </p:nvCxnSpPr>
          <p:spPr bwMode="auto">
            <a:xfrm flipH="1" flipV="1">
              <a:off x="9059438" y="4680972"/>
              <a:ext cx="1808163" cy="2381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12" name="Text Box 40">
              <a:extLst>
                <a:ext uri="{FF2B5EF4-FFF2-40B4-BE49-F238E27FC236}">
                  <a16:creationId xmlns:a16="http://schemas.microsoft.com/office/drawing/2014/main" id="{301C2031-AD27-4029-8D45-9E101C9C59AE}"/>
                </a:ext>
              </a:extLst>
            </p:cNvPr>
            <p:cNvSpPr txBox="1">
              <a:spLocks noChangeArrowheads="1"/>
            </p:cNvSpPr>
            <p:nvPr/>
          </p:nvSpPr>
          <p:spPr bwMode="auto">
            <a:xfrm>
              <a:off x="8614937" y="3622110"/>
              <a:ext cx="344488"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24" tIns="45963" rIns="91924" bIns="45963">
              <a:spAutoFit/>
            </a:bodyPr>
            <a:lstStyle/>
            <a:p>
              <a:pPr>
                <a:spcBef>
                  <a:spcPct val="50000"/>
                </a:spcBef>
              </a:pPr>
              <a:r>
                <a:rPr lang="en-US" altLang="en-US"/>
                <a:t>A</a:t>
              </a:r>
            </a:p>
          </p:txBody>
        </p:sp>
        <p:sp>
          <p:nvSpPr>
            <p:cNvPr id="489513" name="Text Box 41">
              <a:extLst>
                <a:ext uri="{FF2B5EF4-FFF2-40B4-BE49-F238E27FC236}">
                  <a16:creationId xmlns:a16="http://schemas.microsoft.com/office/drawing/2014/main" id="{D679D167-D09A-4134-808D-741A3689A798}"/>
                </a:ext>
              </a:extLst>
            </p:cNvPr>
            <p:cNvSpPr txBox="1">
              <a:spLocks noChangeArrowheads="1"/>
            </p:cNvSpPr>
            <p:nvPr/>
          </p:nvSpPr>
          <p:spPr bwMode="auto">
            <a:xfrm>
              <a:off x="10923162" y="3652272"/>
              <a:ext cx="344488"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24" tIns="45963" rIns="91924" bIns="45963">
              <a:spAutoFit/>
            </a:bodyPr>
            <a:lstStyle/>
            <a:p>
              <a:pPr>
                <a:spcBef>
                  <a:spcPct val="50000"/>
                </a:spcBef>
              </a:pPr>
              <a:r>
                <a:rPr lang="en-US" altLang="en-US"/>
                <a:t>B</a:t>
              </a:r>
            </a:p>
          </p:txBody>
        </p:sp>
        <p:cxnSp>
          <p:nvCxnSpPr>
            <p:cNvPr id="489514" name="AutoShape 42">
              <a:extLst>
                <a:ext uri="{FF2B5EF4-FFF2-40B4-BE49-F238E27FC236}">
                  <a16:creationId xmlns:a16="http://schemas.microsoft.com/office/drawing/2014/main" id="{6C4631E5-0669-4F66-AF70-912FF8020209}"/>
                </a:ext>
              </a:extLst>
            </p:cNvPr>
            <p:cNvCxnSpPr>
              <a:cxnSpLocks noChangeShapeType="1"/>
              <a:stCxn id="489503" idx="6"/>
              <a:endCxn id="489504" idx="2"/>
            </p:cNvCxnSpPr>
            <p:nvPr/>
          </p:nvCxnSpPr>
          <p:spPr bwMode="auto">
            <a:xfrm>
              <a:off x="9246763" y="4095184"/>
              <a:ext cx="1477963" cy="150812"/>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15" name="AutoShape 43">
              <a:extLst>
                <a:ext uri="{FF2B5EF4-FFF2-40B4-BE49-F238E27FC236}">
                  <a16:creationId xmlns:a16="http://schemas.microsoft.com/office/drawing/2014/main" id="{3AC40979-3CC6-4162-A18A-6B2E934C182F}"/>
                </a:ext>
              </a:extLst>
            </p:cNvPr>
            <p:cNvCxnSpPr>
              <a:cxnSpLocks noChangeShapeType="1"/>
              <a:stCxn id="489506" idx="2"/>
              <a:endCxn id="489502" idx="6"/>
            </p:cNvCxnSpPr>
            <p:nvPr/>
          </p:nvCxnSpPr>
          <p:spPr bwMode="auto">
            <a:xfrm flipH="1" flipV="1">
              <a:off x="8924501" y="5366771"/>
              <a:ext cx="2001837" cy="69850"/>
            </a:xfrm>
            <a:prstGeom prst="straightConnector1">
              <a:avLst/>
            </a:prstGeom>
            <a:noFill/>
            <a:ln w="9525">
              <a:solidFill>
                <a:schemeClr val="tx1"/>
              </a:solidFill>
              <a:round/>
              <a:headEnd type="none" w="med" len="me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0" name="AutoShape 48">
              <a:extLst>
                <a:ext uri="{FF2B5EF4-FFF2-40B4-BE49-F238E27FC236}">
                  <a16:creationId xmlns:a16="http://schemas.microsoft.com/office/drawing/2014/main" id="{57686EBC-8B6E-4FF3-BD6A-ED95B593C004}"/>
                </a:ext>
              </a:extLst>
            </p:cNvPr>
            <p:cNvCxnSpPr>
              <a:cxnSpLocks noChangeShapeType="1"/>
              <a:stCxn id="489499" idx="7"/>
              <a:endCxn id="489500" idx="3"/>
            </p:cNvCxnSpPr>
            <p:nvPr/>
          </p:nvCxnSpPr>
          <p:spPr bwMode="auto">
            <a:xfrm flipV="1">
              <a:off x="8394276" y="4680971"/>
              <a:ext cx="490537" cy="4127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1" name="AutoShape 49">
              <a:extLst>
                <a:ext uri="{FF2B5EF4-FFF2-40B4-BE49-F238E27FC236}">
                  <a16:creationId xmlns:a16="http://schemas.microsoft.com/office/drawing/2014/main" id="{FD8F58DD-A14E-4D0B-8BDE-29CB1F8B22F8}"/>
                </a:ext>
              </a:extLst>
            </p:cNvPr>
            <p:cNvCxnSpPr>
              <a:cxnSpLocks noChangeShapeType="1"/>
              <a:stCxn id="489501" idx="7"/>
              <a:endCxn id="489503" idx="2"/>
            </p:cNvCxnSpPr>
            <p:nvPr/>
          </p:nvCxnSpPr>
          <p:spPr bwMode="auto">
            <a:xfrm flipV="1">
              <a:off x="8208538" y="4095184"/>
              <a:ext cx="790575" cy="4254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2" name="AutoShape 50">
              <a:extLst>
                <a:ext uri="{FF2B5EF4-FFF2-40B4-BE49-F238E27FC236}">
                  <a16:creationId xmlns:a16="http://schemas.microsoft.com/office/drawing/2014/main" id="{D5EB92F3-D091-452B-A29F-454C4B45A75F}"/>
                </a:ext>
              </a:extLst>
            </p:cNvPr>
            <p:cNvCxnSpPr>
              <a:cxnSpLocks noChangeShapeType="1"/>
              <a:stCxn id="489505" idx="4"/>
              <a:endCxn id="489507" idx="7"/>
            </p:cNvCxnSpPr>
            <p:nvPr/>
          </p:nvCxnSpPr>
          <p:spPr bwMode="auto">
            <a:xfrm flipH="1">
              <a:off x="11078737" y="4372996"/>
              <a:ext cx="280988" cy="458788"/>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3" name="AutoShape 51">
              <a:extLst>
                <a:ext uri="{FF2B5EF4-FFF2-40B4-BE49-F238E27FC236}">
                  <a16:creationId xmlns:a16="http://schemas.microsoft.com/office/drawing/2014/main" id="{F6CA30A1-5CA6-40F7-878D-B76F17DB8227}"/>
                </a:ext>
              </a:extLst>
            </p:cNvPr>
            <p:cNvCxnSpPr>
              <a:cxnSpLocks noChangeShapeType="1"/>
              <a:stCxn id="489507" idx="0"/>
              <a:endCxn id="489504" idx="4"/>
            </p:cNvCxnSpPr>
            <p:nvPr/>
          </p:nvCxnSpPr>
          <p:spPr bwMode="auto">
            <a:xfrm flipH="1" flipV="1">
              <a:off x="10848551" y="4369821"/>
              <a:ext cx="142875" cy="425450"/>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4" name="AutoShape 52">
              <a:extLst>
                <a:ext uri="{FF2B5EF4-FFF2-40B4-BE49-F238E27FC236}">
                  <a16:creationId xmlns:a16="http://schemas.microsoft.com/office/drawing/2014/main" id="{D97C75CE-71EE-4691-AE86-354CD4196A57}"/>
                </a:ext>
              </a:extLst>
            </p:cNvPr>
            <p:cNvCxnSpPr>
              <a:cxnSpLocks noChangeShapeType="1"/>
              <a:stCxn id="489507" idx="4"/>
              <a:endCxn id="489506" idx="0"/>
            </p:cNvCxnSpPr>
            <p:nvPr/>
          </p:nvCxnSpPr>
          <p:spPr bwMode="auto">
            <a:xfrm>
              <a:off x="10991426" y="5042922"/>
              <a:ext cx="58737" cy="269875"/>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7" name="Group 26">
            <a:extLst>
              <a:ext uri="{FF2B5EF4-FFF2-40B4-BE49-F238E27FC236}">
                <a16:creationId xmlns:a16="http://schemas.microsoft.com/office/drawing/2014/main" id="{052EC67A-1297-0031-FE92-DBD047D8D5B8}"/>
              </a:ext>
            </a:extLst>
          </p:cNvPr>
          <p:cNvGrpSpPr/>
          <p:nvPr/>
        </p:nvGrpSpPr>
        <p:grpSpPr>
          <a:xfrm>
            <a:off x="8722096" y="2242757"/>
            <a:ext cx="3442682" cy="2228958"/>
            <a:chOff x="-61332" y="3496696"/>
            <a:chExt cx="3924300" cy="2540776"/>
          </a:xfrm>
        </p:grpSpPr>
        <p:sp>
          <p:nvSpPr>
            <p:cNvPr id="2" name="Text Box 20">
              <a:extLst>
                <a:ext uri="{FF2B5EF4-FFF2-40B4-BE49-F238E27FC236}">
                  <a16:creationId xmlns:a16="http://schemas.microsoft.com/office/drawing/2014/main" id="{27E79AA9-95FE-FD7F-7DA0-D10F3CC59753}"/>
                </a:ext>
              </a:extLst>
            </p:cNvPr>
            <p:cNvSpPr txBox="1">
              <a:spLocks noChangeArrowheads="1"/>
            </p:cNvSpPr>
            <p:nvPr/>
          </p:nvSpPr>
          <p:spPr bwMode="auto">
            <a:xfrm>
              <a:off x="1014994" y="5667649"/>
              <a:ext cx="2238375"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24" tIns="45963" rIns="91924" bIns="45963">
              <a:spAutoFit/>
            </a:bodyPr>
            <a:lstStyle/>
            <a:p>
              <a:pPr>
                <a:spcBef>
                  <a:spcPct val="50000"/>
                </a:spcBef>
              </a:pPr>
              <a:r>
                <a:rPr lang="en-US" altLang="en-US" dirty="0"/>
                <a:t>original network</a:t>
              </a:r>
            </a:p>
          </p:txBody>
        </p:sp>
        <p:sp>
          <p:nvSpPr>
            <p:cNvPr id="3" name="Freeform 25">
              <a:extLst>
                <a:ext uri="{FF2B5EF4-FFF2-40B4-BE49-F238E27FC236}">
                  <a16:creationId xmlns:a16="http://schemas.microsoft.com/office/drawing/2014/main" id="{51C8FDD5-089B-65B4-D0E3-EFEC266F7CBA}"/>
                </a:ext>
              </a:extLst>
            </p:cNvPr>
            <p:cNvSpPr>
              <a:spLocks/>
            </p:cNvSpPr>
            <p:nvPr/>
          </p:nvSpPr>
          <p:spPr bwMode="auto">
            <a:xfrm>
              <a:off x="2467556" y="3576070"/>
              <a:ext cx="1395412" cy="2152650"/>
            </a:xfrm>
            <a:custGeom>
              <a:avLst/>
              <a:gdLst>
                <a:gd name="T0" fmla="*/ 31 w 879"/>
                <a:gd name="T1" fmla="*/ 119 h 1356"/>
                <a:gd name="T2" fmla="*/ 49 w 879"/>
                <a:gd name="T3" fmla="*/ 113 h 1356"/>
                <a:gd name="T4" fmla="*/ 61 w 879"/>
                <a:gd name="T5" fmla="*/ 99 h 1356"/>
                <a:gd name="T6" fmla="*/ 142 w 879"/>
                <a:gd name="T7" fmla="*/ 65 h 1356"/>
                <a:gd name="T8" fmla="*/ 260 w 879"/>
                <a:gd name="T9" fmla="*/ 25 h 1356"/>
                <a:gd name="T10" fmla="*/ 513 w 879"/>
                <a:gd name="T11" fmla="*/ 4 h 1356"/>
                <a:gd name="T12" fmla="*/ 651 w 879"/>
                <a:gd name="T13" fmla="*/ 22 h 1356"/>
                <a:gd name="T14" fmla="*/ 780 w 879"/>
                <a:gd name="T15" fmla="*/ 92 h 1356"/>
                <a:gd name="T16" fmla="*/ 848 w 879"/>
                <a:gd name="T17" fmla="*/ 179 h 1356"/>
                <a:gd name="T18" fmla="*/ 879 w 879"/>
                <a:gd name="T19" fmla="*/ 337 h 1356"/>
                <a:gd name="T20" fmla="*/ 836 w 879"/>
                <a:gd name="T21" fmla="*/ 815 h 1356"/>
                <a:gd name="T22" fmla="*/ 829 w 879"/>
                <a:gd name="T23" fmla="*/ 902 h 1356"/>
                <a:gd name="T24" fmla="*/ 755 w 879"/>
                <a:gd name="T25" fmla="*/ 1042 h 1356"/>
                <a:gd name="T26" fmla="*/ 699 w 879"/>
                <a:gd name="T27" fmla="*/ 1157 h 1356"/>
                <a:gd name="T28" fmla="*/ 609 w 879"/>
                <a:gd name="T29" fmla="*/ 1327 h 1356"/>
                <a:gd name="T30" fmla="*/ 411 w 879"/>
                <a:gd name="T31" fmla="*/ 1345 h 1356"/>
                <a:gd name="T32" fmla="*/ 167 w 879"/>
                <a:gd name="T33" fmla="*/ 1258 h 1356"/>
                <a:gd name="T34" fmla="*/ 99 w 879"/>
                <a:gd name="T35" fmla="*/ 1197 h 1356"/>
                <a:gd name="T36" fmla="*/ 86 w 879"/>
                <a:gd name="T37" fmla="*/ 1176 h 1356"/>
                <a:gd name="T38" fmla="*/ 68 w 879"/>
                <a:gd name="T39" fmla="*/ 1164 h 1356"/>
                <a:gd name="T40" fmla="*/ 43 w 879"/>
                <a:gd name="T41" fmla="*/ 1124 h 1356"/>
                <a:gd name="T42" fmla="*/ 0 w 879"/>
                <a:gd name="T43" fmla="*/ 594 h 1356"/>
                <a:gd name="T44" fmla="*/ 6 w 879"/>
                <a:gd name="T45" fmla="*/ 300 h 1356"/>
                <a:gd name="T46" fmla="*/ 31 w 879"/>
                <a:gd name="T47" fmla="*/ 153 h 1356"/>
                <a:gd name="T48" fmla="*/ 31 w 879"/>
                <a:gd name="T49" fmla="*/ 119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9" h="1356">
                  <a:moveTo>
                    <a:pt x="31" y="119"/>
                  </a:moveTo>
                  <a:cubicBezTo>
                    <a:pt x="37" y="117"/>
                    <a:pt x="44" y="116"/>
                    <a:pt x="49" y="113"/>
                  </a:cubicBezTo>
                  <a:cubicBezTo>
                    <a:pt x="54" y="109"/>
                    <a:pt x="56" y="102"/>
                    <a:pt x="61" y="99"/>
                  </a:cubicBezTo>
                  <a:cubicBezTo>
                    <a:pt x="78" y="89"/>
                    <a:pt x="121" y="73"/>
                    <a:pt x="142" y="65"/>
                  </a:cubicBezTo>
                  <a:cubicBezTo>
                    <a:pt x="182" y="50"/>
                    <a:pt x="221" y="46"/>
                    <a:pt x="260" y="25"/>
                  </a:cubicBezTo>
                  <a:cubicBezTo>
                    <a:pt x="367" y="27"/>
                    <a:pt x="406" y="0"/>
                    <a:pt x="513" y="4"/>
                  </a:cubicBezTo>
                  <a:cubicBezTo>
                    <a:pt x="533" y="6"/>
                    <a:pt x="633" y="14"/>
                    <a:pt x="651" y="22"/>
                  </a:cubicBezTo>
                  <a:cubicBezTo>
                    <a:pt x="693" y="38"/>
                    <a:pt x="736" y="84"/>
                    <a:pt x="780" y="92"/>
                  </a:cubicBezTo>
                  <a:cubicBezTo>
                    <a:pt x="799" y="123"/>
                    <a:pt x="818" y="158"/>
                    <a:pt x="848" y="179"/>
                  </a:cubicBezTo>
                  <a:cubicBezTo>
                    <a:pt x="855" y="201"/>
                    <a:pt x="872" y="315"/>
                    <a:pt x="879" y="337"/>
                  </a:cubicBezTo>
                  <a:cubicBezTo>
                    <a:pt x="879" y="580"/>
                    <a:pt x="879" y="622"/>
                    <a:pt x="836" y="815"/>
                  </a:cubicBezTo>
                  <a:cubicBezTo>
                    <a:pt x="834" y="845"/>
                    <a:pt x="832" y="873"/>
                    <a:pt x="829" y="902"/>
                  </a:cubicBezTo>
                  <a:cubicBezTo>
                    <a:pt x="825" y="934"/>
                    <a:pt x="774" y="1013"/>
                    <a:pt x="755" y="1042"/>
                  </a:cubicBezTo>
                  <a:cubicBezTo>
                    <a:pt x="733" y="1084"/>
                    <a:pt x="721" y="1127"/>
                    <a:pt x="699" y="1157"/>
                  </a:cubicBezTo>
                  <a:cubicBezTo>
                    <a:pt x="672" y="1176"/>
                    <a:pt x="638" y="1315"/>
                    <a:pt x="609" y="1327"/>
                  </a:cubicBezTo>
                  <a:cubicBezTo>
                    <a:pt x="562" y="1352"/>
                    <a:pt x="485" y="1356"/>
                    <a:pt x="411" y="1345"/>
                  </a:cubicBezTo>
                  <a:cubicBezTo>
                    <a:pt x="337" y="1334"/>
                    <a:pt x="219" y="1283"/>
                    <a:pt x="167" y="1258"/>
                  </a:cubicBezTo>
                  <a:cubicBezTo>
                    <a:pt x="141" y="1229"/>
                    <a:pt x="130" y="1214"/>
                    <a:pt x="99" y="1197"/>
                  </a:cubicBezTo>
                  <a:cubicBezTo>
                    <a:pt x="95" y="1191"/>
                    <a:pt x="91" y="1182"/>
                    <a:pt x="86" y="1176"/>
                  </a:cubicBezTo>
                  <a:cubicBezTo>
                    <a:pt x="81" y="1171"/>
                    <a:pt x="73" y="1169"/>
                    <a:pt x="68" y="1164"/>
                  </a:cubicBezTo>
                  <a:cubicBezTo>
                    <a:pt x="58" y="1152"/>
                    <a:pt x="43" y="1124"/>
                    <a:pt x="43" y="1124"/>
                  </a:cubicBezTo>
                  <a:cubicBezTo>
                    <a:pt x="12" y="949"/>
                    <a:pt x="26" y="770"/>
                    <a:pt x="0" y="594"/>
                  </a:cubicBezTo>
                  <a:cubicBezTo>
                    <a:pt x="2" y="495"/>
                    <a:pt x="3" y="398"/>
                    <a:pt x="6" y="300"/>
                  </a:cubicBezTo>
                  <a:cubicBezTo>
                    <a:pt x="7" y="264"/>
                    <a:pt x="3" y="181"/>
                    <a:pt x="31" y="153"/>
                  </a:cubicBezTo>
                  <a:cubicBezTo>
                    <a:pt x="37" y="117"/>
                    <a:pt x="48" y="119"/>
                    <a:pt x="31" y="119"/>
                  </a:cubicBezTo>
                  <a:close/>
                </a:path>
              </a:pathLst>
            </a:custGeom>
            <a:solidFill>
              <a:schemeClr val="accent2">
                <a:lumMod val="20000"/>
                <a:lumOff val="80000"/>
              </a:schemeClr>
            </a:solidFill>
            <a:ln w="9525" cap="flat" cmpd="sng">
              <a:solidFill>
                <a:schemeClr val="tx1"/>
              </a:solidFill>
              <a:prstDash val="solid"/>
              <a:round/>
              <a:headEnd type="none" w="med" len="med"/>
              <a:tailEnd type="none" w="sm" len="sm"/>
            </a:ln>
            <a:effectLst/>
          </p:spPr>
          <p:txBody>
            <a:bodyPr wrap="none" anchor="ctr"/>
            <a:lstStyle/>
            <a:p>
              <a:endParaRPr lang="en-US"/>
            </a:p>
          </p:txBody>
        </p:sp>
        <p:sp>
          <p:nvSpPr>
            <p:cNvPr id="4" name="Freeform 26">
              <a:extLst>
                <a:ext uri="{FF2B5EF4-FFF2-40B4-BE49-F238E27FC236}">
                  <a16:creationId xmlns:a16="http://schemas.microsoft.com/office/drawing/2014/main" id="{420037C8-3D7B-339F-A3E0-32950B59E712}"/>
                </a:ext>
              </a:extLst>
            </p:cNvPr>
            <p:cNvSpPr>
              <a:spLocks/>
            </p:cNvSpPr>
            <p:nvPr/>
          </p:nvSpPr>
          <p:spPr bwMode="auto">
            <a:xfrm>
              <a:off x="-61332" y="3496696"/>
              <a:ext cx="1747838" cy="2193925"/>
            </a:xfrm>
            <a:custGeom>
              <a:avLst/>
              <a:gdLst>
                <a:gd name="T0" fmla="*/ 443 w 1019"/>
                <a:gd name="T1" fmla="*/ 4 h 1190"/>
                <a:gd name="T2" fmla="*/ 629 w 1019"/>
                <a:gd name="T3" fmla="*/ 23 h 1190"/>
                <a:gd name="T4" fmla="*/ 715 w 1019"/>
                <a:gd name="T5" fmla="*/ 66 h 1190"/>
                <a:gd name="T6" fmla="*/ 765 w 1019"/>
                <a:gd name="T7" fmla="*/ 85 h 1190"/>
                <a:gd name="T8" fmla="*/ 827 w 1019"/>
                <a:gd name="T9" fmla="*/ 116 h 1190"/>
                <a:gd name="T10" fmla="*/ 883 w 1019"/>
                <a:gd name="T11" fmla="*/ 147 h 1190"/>
                <a:gd name="T12" fmla="*/ 932 w 1019"/>
                <a:gd name="T13" fmla="*/ 196 h 1190"/>
                <a:gd name="T14" fmla="*/ 963 w 1019"/>
                <a:gd name="T15" fmla="*/ 258 h 1190"/>
                <a:gd name="T16" fmla="*/ 969 w 1019"/>
                <a:gd name="T17" fmla="*/ 277 h 1190"/>
                <a:gd name="T18" fmla="*/ 895 w 1019"/>
                <a:gd name="T19" fmla="*/ 909 h 1190"/>
                <a:gd name="T20" fmla="*/ 814 w 1019"/>
                <a:gd name="T21" fmla="*/ 1082 h 1190"/>
                <a:gd name="T22" fmla="*/ 653 w 1019"/>
                <a:gd name="T23" fmla="*/ 1138 h 1190"/>
                <a:gd name="T24" fmla="*/ 399 w 1019"/>
                <a:gd name="T25" fmla="*/ 1169 h 1190"/>
                <a:gd name="T26" fmla="*/ 307 w 1019"/>
                <a:gd name="T27" fmla="*/ 1156 h 1190"/>
                <a:gd name="T28" fmla="*/ 288 w 1019"/>
                <a:gd name="T29" fmla="*/ 1144 h 1190"/>
                <a:gd name="T30" fmla="*/ 263 w 1019"/>
                <a:gd name="T31" fmla="*/ 1138 h 1190"/>
                <a:gd name="T32" fmla="*/ 170 w 1019"/>
                <a:gd name="T33" fmla="*/ 1088 h 1190"/>
                <a:gd name="T34" fmla="*/ 115 w 1019"/>
                <a:gd name="T35" fmla="*/ 1014 h 1190"/>
                <a:gd name="T36" fmla="*/ 90 w 1019"/>
                <a:gd name="T37" fmla="*/ 977 h 1190"/>
                <a:gd name="T38" fmla="*/ 46 w 1019"/>
                <a:gd name="T39" fmla="*/ 871 h 1190"/>
                <a:gd name="T40" fmla="*/ 28 w 1019"/>
                <a:gd name="T41" fmla="*/ 828 h 1190"/>
                <a:gd name="T42" fmla="*/ 15 w 1019"/>
                <a:gd name="T43" fmla="*/ 748 h 1190"/>
                <a:gd name="T44" fmla="*/ 46 w 1019"/>
                <a:gd name="T45" fmla="*/ 370 h 1190"/>
                <a:gd name="T46" fmla="*/ 59 w 1019"/>
                <a:gd name="T47" fmla="*/ 326 h 1190"/>
                <a:gd name="T48" fmla="*/ 164 w 1019"/>
                <a:gd name="T49" fmla="*/ 246 h 1190"/>
                <a:gd name="T50" fmla="*/ 226 w 1019"/>
                <a:gd name="T51" fmla="*/ 165 h 1190"/>
                <a:gd name="T52" fmla="*/ 307 w 1019"/>
                <a:gd name="T53" fmla="*/ 73 h 1190"/>
                <a:gd name="T54" fmla="*/ 368 w 1019"/>
                <a:gd name="T55" fmla="*/ 17 h 1190"/>
                <a:gd name="T56" fmla="*/ 443 w 1019"/>
                <a:gd name="T57" fmla="*/ 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9" h="1190">
                  <a:moveTo>
                    <a:pt x="443" y="4"/>
                  </a:moveTo>
                  <a:cubicBezTo>
                    <a:pt x="617" y="18"/>
                    <a:pt x="557" y="0"/>
                    <a:pt x="629" y="23"/>
                  </a:cubicBezTo>
                  <a:cubicBezTo>
                    <a:pt x="660" y="44"/>
                    <a:pt x="679" y="57"/>
                    <a:pt x="715" y="66"/>
                  </a:cubicBezTo>
                  <a:cubicBezTo>
                    <a:pt x="741" y="92"/>
                    <a:pt x="714" y="70"/>
                    <a:pt x="765" y="85"/>
                  </a:cubicBezTo>
                  <a:cubicBezTo>
                    <a:pt x="788" y="92"/>
                    <a:pt x="804" y="109"/>
                    <a:pt x="827" y="116"/>
                  </a:cubicBezTo>
                  <a:cubicBezTo>
                    <a:pt x="870" y="145"/>
                    <a:pt x="850" y="137"/>
                    <a:pt x="883" y="147"/>
                  </a:cubicBezTo>
                  <a:cubicBezTo>
                    <a:pt x="901" y="165"/>
                    <a:pt x="918" y="175"/>
                    <a:pt x="932" y="196"/>
                  </a:cubicBezTo>
                  <a:cubicBezTo>
                    <a:pt x="939" y="219"/>
                    <a:pt x="950" y="238"/>
                    <a:pt x="963" y="258"/>
                  </a:cubicBezTo>
                  <a:cubicBezTo>
                    <a:pt x="965" y="264"/>
                    <a:pt x="969" y="270"/>
                    <a:pt x="969" y="277"/>
                  </a:cubicBezTo>
                  <a:cubicBezTo>
                    <a:pt x="969" y="326"/>
                    <a:pt x="1019" y="774"/>
                    <a:pt x="895" y="909"/>
                  </a:cubicBezTo>
                  <a:cubicBezTo>
                    <a:pt x="875" y="969"/>
                    <a:pt x="833" y="1020"/>
                    <a:pt x="814" y="1082"/>
                  </a:cubicBezTo>
                  <a:cubicBezTo>
                    <a:pt x="774" y="1120"/>
                    <a:pt x="722" y="1124"/>
                    <a:pt x="653" y="1138"/>
                  </a:cubicBezTo>
                  <a:cubicBezTo>
                    <a:pt x="549" y="1190"/>
                    <a:pt x="639" y="1162"/>
                    <a:pt x="399" y="1169"/>
                  </a:cubicBezTo>
                  <a:cubicBezTo>
                    <a:pt x="384" y="1167"/>
                    <a:pt x="326" y="1163"/>
                    <a:pt x="307" y="1156"/>
                  </a:cubicBezTo>
                  <a:cubicBezTo>
                    <a:pt x="300" y="1154"/>
                    <a:pt x="295" y="1147"/>
                    <a:pt x="288" y="1144"/>
                  </a:cubicBezTo>
                  <a:cubicBezTo>
                    <a:pt x="280" y="1141"/>
                    <a:pt x="271" y="1140"/>
                    <a:pt x="263" y="1138"/>
                  </a:cubicBezTo>
                  <a:cubicBezTo>
                    <a:pt x="239" y="1121"/>
                    <a:pt x="198" y="1097"/>
                    <a:pt x="170" y="1088"/>
                  </a:cubicBezTo>
                  <a:cubicBezTo>
                    <a:pt x="148" y="1066"/>
                    <a:pt x="132" y="1040"/>
                    <a:pt x="115" y="1014"/>
                  </a:cubicBezTo>
                  <a:cubicBezTo>
                    <a:pt x="107" y="1002"/>
                    <a:pt x="90" y="977"/>
                    <a:pt x="90" y="977"/>
                  </a:cubicBezTo>
                  <a:cubicBezTo>
                    <a:pt x="79" y="941"/>
                    <a:pt x="73" y="898"/>
                    <a:pt x="46" y="871"/>
                  </a:cubicBezTo>
                  <a:cubicBezTo>
                    <a:pt x="41" y="856"/>
                    <a:pt x="32" y="843"/>
                    <a:pt x="28" y="828"/>
                  </a:cubicBezTo>
                  <a:cubicBezTo>
                    <a:pt x="22" y="802"/>
                    <a:pt x="15" y="748"/>
                    <a:pt x="15" y="748"/>
                  </a:cubicBezTo>
                  <a:cubicBezTo>
                    <a:pt x="17" y="683"/>
                    <a:pt x="0" y="438"/>
                    <a:pt x="46" y="370"/>
                  </a:cubicBezTo>
                  <a:cubicBezTo>
                    <a:pt x="50" y="355"/>
                    <a:pt x="51" y="339"/>
                    <a:pt x="59" y="326"/>
                  </a:cubicBezTo>
                  <a:cubicBezTo>
                    <a:pt x="73" y="304"/>
                    <a:pt x="136" y="265"/>
                    <a:pt x="164" y="246"/>
                  </a:cubicBezTo>
                  <a:cubicBezTo>
                    <a:pt x="174" y="214"/>
                    <a:pt x="198" y="184"/>
                    <a:pt x="226" y="165"/>
                  </a:cubicBezTo>
                  <a:cubicBezTo>
                    <a:pt x="239" y="125"/>
                    <a:pt x="278" y="101"/>
                    <a:pt x="307" y="73"/>
                  </a:cubicBezTo>
                  <a:cubicBezTo>
                    <a:pt x="326" y="55"/>
                    <a:pt x="344" y="29"/>
                    <a:pt x="368" y="17"/>
                  </a:cubicBezTo>
                  <a:cubicBezTo>
                    <a:pt x="387" y="8"/>
                    <a:pt x="430" y="6"/>
                    <a:pt x="443" y="4"/>
                  </a:cubicBezTo>
                  <a:close/>
                </a:path>
              </a:pathLst>
            </a:custGeom>
            <a:solidFill>
              <a:schemeClr val="accent1">
                <a:lumMod val="20000"/>
                <a:lumOff val="80000"/>
              </a:schemeClr>
            </a:solidFill>
            <a:ln w="9525" cap="flat" cmpd="sng">
              <a:solidFill>
                <a:schemeClr val="tx1"/>
              </a:solidFill>
              <a:prstDash val="solid"/>
              <a:round/>
              <a:headEnd type="none" w="med" len="med"/>
              <a:tailEnd type="none" w="sm" len="sm"/>
            </a:ln>
            <a:effectLst/>
          </p:spPr>
          <p:txBody>
            <a:bodyPr wrap="none" anchor="ctr"/>
            <a:lstStyle/>
            <a:p>
              <a:endParaRPr lang="en-US"/>
            </a:p>
          </p:txBody>
        </p:sp>
        <p:sp>
          <p:nvSpPr>
            <p:cNvPr id="5" name="Oval 27">
              <a:extLst>
                <a:ext uri="{FF2B5EF4-FFF2-40B4-BE49-F238E27FC236}">
                  <a16:creationId xmlns:a16="http://schemas.microsoft.com/office/drawing/2014/main" id="{D8F6559D-9F1C-1F39-0C5A-69541ED0C7F2}"/>
                </a:ext>
              </a:extLst>
            </p:cNvPr>
            <p:cNvSpPr>
              <a:spLocks noChangeAspect="1" noChangeArrowheads="1"/>
            </p:cNvSpPr>
            <p:nvPr/>
          </p:nvSpPr>
          <p:spPr bwMode="auto">
            <a:xfrm>
              <a:off x="281568" y="5050858"/>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b="1" dirty="0"/>
                <a:t>s</a:t>
              </a:r>
            </a:p>
          </p:txBody>
        </p:sp>
        <p:sp>
          <p:nvSpPr>
            <p:cNvPr id="6" name="Oval 28">
              <a:extLst>
                <a:ext uri="{FF2B5EF4-FFF2-40B4-BE49-F238E27FC236}">
                  <a16:creationId xmlns:a16="http://schemas.microsoft.com/office/drawing/2014/main" id="{87839A24-4604-C0D9-5EAC-DDBF0D1224ED}"/>
                </a:ext>
              </a:extLst>
            </p:cNvPr>
            <p:cNvSpPr>
              <a:spLocks noChangeAspect="1" noChangeArrowheads="1"/>
            </p:cNvSpPr>
            <p:nvPr/>
          </p:nvSpPr>
          <p:spPr bwMode="auto">
            <a:xfrm>
              <a:off x="946731" y="4463483"/>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7" name="Oval 29">
              <a:extLst>
                <a:ext uri="{FF2B5EF4-FFF2-40B4-BE49-F238E27FC236}">
                  <a16:creationId xmlns:a16="http://schemas.microsoft.com/office/drawing/2014/main" id="{A79CC1A0-D013-AC3C-2383-96CE69C7A621}"/>
                </a:ext>
              </a:extLst>
            </p:cNvPr>
            <p:cNvSpPr>
              <a:spLocks noChangeAspect="1" noChangeArrowheads="1"/>
            </p:cNvSpPr>
            <p:nvPr/>
          </p:nvSpPr>
          <p:spPr bwMode="auto">
            <a:xfrm>
              <a:off x="95831" y="4477770"/>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8" name="Oval 30">
              <a:extLst>
                <a:ext uri="{FF2B5EF4-FFF2-40B4-BE49-F238E27FC236}">
                  <a16:creationId xmlns:a16="http://schemas.microsoft.com/office/drawing/2014/main" id="{6049A0A8-3383-AC13-D125-17D48D7B2895}"/>
                </a:ext>
              </a:extLst>
            </p:cNvPr>
            <p:cNvSpPr>
              <a:spLocks noChangeAspect="1" noChangeArrowheads="1"/>
            </p:cNvSpPr>
            <p:nvPr/>
          </p:nvSpPr>
          <p:spPr bwMode="auto">
            <a:xfrm>
              <a:off x="775281" y="5236595"/>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9" name="Oval 31">
              <a:extLst>
                <a:ext uri="{FF2B5EF4-FFF2-40B4-BE49-F238E27FC236}">
                  <a16:creationId xmlns:a16="http://schemas.microsoft.com/office/drawing/2014/main" id="{0667C385-5CA2-5F07-3A82-513D53734245}"/>
                </a:ext>
              </a:extLst>
            </p:cNvPr>
            <p:cNvSpPr>
              <a:spLocks noChangeAspect="1" noChangeArrowheads="1"/>
            </p:cNvSpPr>
            <p:nvPr/>
          </p:nvSpPr>
          <p:spPr bwMode="auto">
            <a:xfrm>
              <a:off x="1097543" y="3965008"/>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10" name="Oval 32">
              <a:extLst>
                <a:ext uri="{FF2B5EF4-FFF2-40B4-BE49-F238E27FC236}">
                  <a16:creationId xmlns:a16="http://schemas.microsoft.com/office/drawing/2014/main" id="{2B55466D-369A-71BA-3061-80DB2D6F5DF0}"/>
                </a:ext>
              </a:extLst>
            </p:cNvPr>
            <p:cNvSpPr>
              <a:spLocks noChangeAspect="1" noChangeArrowheads="1"/>
            </p:cNvSpPr>
            <p:nvPr/>
          </p:nvSpPr>
          <p:spPr bwMode="auto">
            <a:xfrm>
              <a:off x="2823156" y="4115820"/>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11" name="Oval 33">
              <a:extLst>
                <a:ext uri="{FF2B5EF4-FFF2-40B4-BE49-F238E27FC236}">
                  <a16:creationId xmlns:a16="http://schemas.microsoft.com/office/drawing/2014/main" id="{B3D58FFB-2E42-CA8A-FA8B-EB20588B1CDD}"/>
                </a:ext>
              </a:extLst>
            </p:cNvPr>
            <p:cNvSpPr>
              <a:spLocks noChangeAspect="1" noChangeArrowheads="1"/>
            </p:cNvSpPr>
            <p:nvPr/>
          </p:nvSpPr>
          <p:spPr bwMode="auto">
            <a:xfrm>
              <a:off x="3334331" y="4118995"/>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b="1"/>
                <a:t>t</a:t>
              </a:r>
            </a:p>
          </p:txBody>
        </p:sp>
        <p:sp>
          <p:nvSpPr>
            <p:cNvPr id="12" name="Oval 34">
              <a:extLst>
                <a:ext uri="{FF2B5EF4-FFF2-40B4-BE49-F238E27FC236}">
                  <a16:creationId xmlns:a16="http://schemas.microsoft.com/office/drawing/2014/main" id="{BC6A76DE-D2A1-430B-75EE-2719967A885A}"/>
                </a:ext>
              </a:extLst>
            </p:cNvPr>
            <p:cNvSpPr>
              <a:spLocks noChangeAspect="1" noChangeArrowheads="1"/>
            </p:cNvSpPr>
            <p:nvPr/>
          </p:nvSpPr>
          <p:spPr bwMode="auto">
            <a:xfrm>
              <a:off x="3024768" y="5306445"/>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13" name="Oval 35">
              <a:extLst>
                <a:ext uri="{FF2B5EF4-FFF2-40B4-BE49-F238E27FC236}">
                  <a16:creationId xmlns:a16="http://schemas.microsoft.com/office/drawing/2014/main" id="{3D3D7429-640C-0E91-6364-2B515E211D34}"/>
                </a:ext>
              </a:extLst>
            </p:cNvPr>
            <p:cNvSpPr>
              <a:spLocks noChangeAspect="1" noChangeArrowheads="1"/>
            </p:cNvSpPr>
            <p:nvPr/>
          </p:nvSpPr>
          <p:spPr bwMode="auto">
            <a:xfrm>
              <a:off x="2966031" y="4788920"/>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cxnSp>
          <p:nvCxnSpPr>
            <p:cNvPr id="14" name="AutoShape 36">
              <a:extLst>
                <a:ext uri="{FF2B5EF4-FFF2-40B4-BE49-F238E27FC236}">
                  <a16:creationId xmlns:a16="http://schemas.microsoft.com/office/drawing/2014/main" id="{D3FED683-0B97-1483-88F0-C553B72585F1}"/>
                </a:ext>
              </a:extLst>
            </p:cNvPr>
            <p:cNvCxnSpPr>
              <a:cxnSpLocks noChangeShapeType="1"/>
              <a:stCxn id="6" idx="6"/>
              <a:endCxn id="10" idx="3"/>
            </p:cNvCxnSpPr>
            <p:nvPr/>
          </p:nvCxnSpPr>
          <p:spPr bwMode="auto">
            <a:xfrm flipV="1">
              <a:off x="1194382" y="4326958"/>
              <a:ext cx="1665287" cy="2603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AutoShape 37">
              <a:extLst>
                <a:ext uri="{FF2B5EF4-FFF2-40B4-BE49-F238E27FC236}">
                  <a16:creationId xmlns:a16="http://schemas.microsoft.com/office/drawing/2014/main" id="{A4DCCD55-85E7-6848-F476-95F7F3803B03}"/>
                </a:ext>
              </a:extLst>
            </p:cNvPr>
            <p:cNvCxnSpPr>
              <a:cxnSpLocks noChangeShapeType="1"/>
              <a:stCxn id="6" idx="4"/>
              <a:endCxn id="8" idx="0"/>
            </p:cNvCxnSpPr>
            <p:nvPr/>
          </p:nvCxnSpPr>
          <p:spPr bwMode="auto">
            <a:xfrm flipH="1">
              <a:off x="899106" y="4711133"/>
              <a:ext cx="171450"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AutoShape 38">
              <a:extLst>
                <a:ext uri="{FF2B5EF4-FFF2-40B4-BE49-F238E27FC236}">
                  <a16:creationId xmlns:a16="http://schemas.microsoft.com/office/drawing/2014/main" id="{E806AE0C-94DC-CBDC-29BA-4EAFF627D92A}"/>
                </a:ext>
              </a:extLst>
            </p:cNvPr>
            <p:cNvCxnSpPr>
              <a:cxnSpLocks noChangeShapeType="1"/>
              <a:stCxn id="7" idx="6"/>
              <a:endCxn id="6" idx="2"/>
            </p:cNvCxnSpPr>
            <p:nvPr/>
          </p:nvCxnSpPr>
          <p:spPr bwMode="auto">
            <a:xfrm flipV="1">
              <a:off x="343481" y="4587309"/>
              <a:ext cx="603250" cy="142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AutoShape 39">
              <a:extLst>
                <a:ext uri="{FF2B5EF4-FFF2-40B4-BE49-F238E27FC236}">
                  <a16:creationId xmlns:a16="http://schemas.microsoft.com/office/drawing/2014/main" id="{BDFA7737-9CF5-D355-AF15-A950736BB549}"/>
                </a:ext>
              </a:extLst>
            </p:cNvPr>
            <p:cNvCxnSpPr>
              <a:cxnSpLocks noChangeShapeType="1"/>
              <a:stCxn id="13" idx="2"/>
              <a:endCxn id="6" idx="5"/>
            </p:cNvCxnSpPr>
            <p:nvPr/>
          </p:nvCxnSpPr>
          <p:spPr bwMode="auto">
            <a:xfrm flipH="1" flipV="1">
              <a:off x="1157869" y="4674621"/>
              <a:ext cx="1808163" cy="2381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8" name="Text Box 40">
              <a:extLst>
                <a:ext uri="{FF2B5EF4-FFF2-40B4-BE49-F238E27FC236}">
                  <a16:creationId xmlns:a16="http://schemas.microsoft.com/office/drawing/2014/main" id="{F9F5FB76-0E5F-56C4-0E8F-1414D85D896F}"/>
                </a:ext>
              </a:extLst>
            </p:cNvPr>
            <p:cNvSpPr txBox="1">
              <a:spLocks noChangeArrowheads="1"/>
            </p:cNvSpPr>
            <p:nvPr/>
          </p:nvSpPr>
          <p:spPr bwMode="auto">
            <a:xfrm>
              <a:off x="713368" y="3615759"/>
              <a:ext cx="344488"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24" tIns="45963" rIns="91924" bIns="45963">
              <a:spAutoFit/>
            </a:bodyPr>
            <a:lstStyle/>
            <a:p>
              <a:pPr>
                <a:spcBef>
                  <a:spcPct val="50000"/>
                </a:spcBef>
              </a:pPr>
              <a:r>
                <a:rPr lang="en-US" altLang="en-US"/>
                <a:t>A</a:t>
              </a:r>
            </a:p>
          </p:txBody>
        </p:sp>
        <p:sp>
          <p:nvSpPr>
            <p:cNvPr id="19" name="Text Box 41">
              <a:extLst>
                <a:ext uri="{FF2B5EF4-FFF2-40B4-BE49-F238E27FC236}">
                  <a16:creationId xmlns:a16="http://schemas.microsoft.com/office/drawing/2014/main" id="{E4E1C272-1696-FD2D-DBBC-EAFB7639A3D6}"/>
                </a:ext>
              </a:extLst>
            </p:cNvPr>
            <p:cNvSpPr txBox="1">
              <a:spLocks noChangeArrowheads="1"/>
            </p:cNvSpPr>
            <p:nvPr/>
          </p:nvSpPr>
          <p:spPr bwMode="auto">
            <a:xfrm>
              <a:off x="3021593" y="3645921"/>
              <a:ext cx="344488"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24" tIns="45963" rIns="91924" bIns="45963">
              <a:spAutoFit/>
            </a:bodyPr>
            <a:lstStyle/>
            <a:p>
              <a:pPr>
                <a:spcBef>
                  <a:spcPct val="50000"/>
                </a:spcBef>
              </a:pPr>
              <a:r>
                <a:rPr lang="en-US" altLang="en-US"/>
                <a:t>B</a:t>
              </a:r>
            </a:p>
          </p:txBody>
        </p:sp>
        <p:cxnSp>
          <p:nvCxnSpPr>
            <p:cNvPr id="20" name="AutoShape 42">
              <a:extLst>
                <a:ext uri="{FF2B5EF4-FFF2-40B4-BE49-F238E27FC236}">
                  <a16:creationId xmlns:a16="http://schemas.microsoft.com/office/drawing/2014/main" id="{9ADBA6C5-D942-CB2D-6406-605ACBBD0043}"/>
                </a:ext>
              </a:extLst>
            </p:cNvPr>
            <p:cNvCxnSpPr>
              <a:cxnSpLocks noChangeShapeType="1"/>
              <a:stCxn id="9" idx="6"/>
              <a:endCxn id="10" idx="2"/>
            </p:cNvCxnSpPr>
            <p:nvPr/>
          </p:nvCxnSpPr>
          <p:spPr bwMode="auto">
            <a:xfrm>
              <a:off x="1345194" y="4088833"/>
              <a:ext cx="1477963" cy="150812"/>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AutoShape 43">
              <a:extLst>
                <a:ext uri="{FF2B5EF4-FFF2-40B4-BE49-F238E27FC236}">
                  <a16:creationId xmlns:a16="http://schemas.microsoft.com/office/drawing/2014/main" id="{1DF43AC9-477E-3026-820A-25FCA8D81BBD}"/>
                </a:ext>
              </a:extLst>
            </p:cNvPr>
            <p:cNvCxnSpPr>
              <a:cxnSpLocks noChangeShapeType="1"/>
              <a:stCxn id="12" idx="2"/>
              <a:endCxn id="8" idx="6"/>
            </p:cNvCxnSpPr>
            <p:nvPr/>
          </p:nvCxnSpPr>
          <p:spPr bwMode="auto">
            <a:xfrm flipH="1" flipV="1">
              <a:off x="1022932" y="5360420"/>
              <a:ext cx="2001837" cy="69850"/>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AutoShape 48">
              <a:extLst>
                <a:ext uri="{FF2B5EF4-FFF2-40B4-BE49-F238E27FC236}">
                  <a16:creationId xmlns:a16="http://schemas.microsoft.com/office/drawing/2014/main" id="{0B40E722-138A-38D0-3B7C-FBAB8E167278}"/>
                </a:ext>
              </a:extLst>
            </p:cNvPr>
            <p:cNvCxnSpPr>
              <a:cxnSpLocks noChangeShapeType="1"/>
              <a:stCxn id="5" idx="7"/>
              <a:endCxn id="6" idx="3"/>
            </p:cNvCxnSpPr>
            <p:nvPr/>
          </p:nvCxnSpPr>
          <p:spPr bwMode="auto">
            <a:xfrm flipV="1">
              <a:off x="492707" y="4674620"/>
              <a:ext cx="490537" cy="4127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AutoShape 49">
              <a:extLst>
                <a:ext uri="{FF2B5EF4-FFF2-40B4-BE49-F238E27FC236}">
                  <a16:creationId xmlns:a16="http://schemas.microsoft.com/office/drawing/2014/main" id="{CE54AAE9-7E73-6B23-B160-8FCEF43CC348}"/>
                </a:ext>
              </a:extLst>
            </p:cNvPr>
            <p:cNvCxnSpPr>
              <a:cxnSpLocks noChangeShapeType="1"/>
              <a:stCxn id="7" idx="7"/>
              <a:endCxn id="9" idx="2"/>
            </p:cNvCxnSpPr>
            <p:nvPr/>
          </p:nvCxnSpPr>
          <p:spPr bwMode="auto">
            <a:xfrm flipV="1">
              <a:off x="306969" y="4088833"/>
              <a:ext cx="790575" cy="4254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AutoShape 50">
              <a:extLst>
                <a:ext uri="{FF2B5EF4-FFF2-40B4-BE49-F238E27FC236}">
                  <a16:creationId xmlns:a16="http://schemas.microsoft.com/office/drawing/2014/main" id="{088F4DC5-9118-91CA-52F7-39DD0697B873}"/>
                </a:ext>
              </a:extLst>
            </p:cNvPr>
            <p:cNvCxnSpPr>
              <a:cxnSpLocks noChangeShapeType="1"/>
              <a:stCxn id="11" idx="4"/>
              <a:endCxn id="13" idx="7"/>
            </p:cNvCxnSpPr>
            <p:nvPr/>
          </p:nvCxnSpPr>
          <p:spPr bwMode="auto">
            <a:xfrm flipH="1">
              <a:off x="3177168" y="4366645"/>
              <a:ext cx="280988" cy="458788"/>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AutoShape 51">
              <a:extLst>
                <a:ext uri="{FF2B5EF4-FFF2-40B4-BE49-F238E27FC236}">
                  <a16:creationId xmlns:a16="http://schemas.microsoft.com/office/drawing/2014/main" id="{4B37DC72-31F5-20B0-B256-E7D897AFC83D}"/>
                </a:ext>
              </a:extLst>
            </p:cNvPr>
            <p:cNvCxnSpPr>
              <a:cxnSpLocks noChangeShapeType="1"/>
              <a:stCxn id="13" idx="0"/>
              <a:endCxn id="10" idx="4"/>
            </p:cNvCxnSpPr>
            <p:nvPr/>
          </p:nvCxnSpPr>
          <p:spPr bwMode="auto">
            <a:xfrm flipH="1" flipV="1">
              <a:off x="2946982" y="4363470"/>
              <a:ext cx="142875" cy="425450"/>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AutoShape 52">
              <a:extLst>
                <a:ext uri="{FF2B5EF4-FFF2-40B4-BE49-F238E27FC236}">
                  <a16:creationId xmlns:a16="http://schemas.microsoft.com/office/drawing/2014/main" id="{49C54A7A-9DEE-B523-DC6B-2EDF90E6F12C}"/>
                </a:ext>
              </a:extLst>
            </p:cNvPr>
            <p:cNvCxnSpPr>
              <a:cxnSpLocks noChangeShapeType="1"/>
              <a:stCxn id="13" idx="4"/>
              <a:endCxn id="12" idx="0"/>
            </p:cNvCxnSpPr>
            <p:nvPr/>
          </p:nvCxnSpPr>
          <p:spPr bwMode="auto">
            <a:xfrm>
              <a:off x="3089857" y="5036571"/>
              <a:ext cx="58737" cy="269875"/>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490655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a:extLst>
              <a:ext uri="{FF2B5EF4-FFF2-40B4-BE49-F238E27FC236}">
                <a16:creationId xmlns:a16="http://schemas.microsoft.com/office/drawing/2014/main" id="{207D5C22-D8D1-48BA-A8EC-846358BDD13C}"/>
              </a:ext>
            </a:extLst>
          </p:cNvPr>
          <p:cNvSpPr>
            <a:spLocks noGrp="1" noChangeArrowheads="1"/>
          </p:cNvSpPr>
          <p:nvPr>
            <p:ph type="title"/>
          </p:nvPr>
        </p:nvSpPr>
        <p:spPr/>
        <p:txBody>
          <a:bodyPr/>
          <a:lstStyle/>
          <a:p>
            <a:r>
              <a:rPr lang="en-US" altLang="en-US" dirty="0"/>
              <a:t>Proof: Identifying the Min Cut</a:t>
            </a:r>
          </a:p>
        </p:txBody>
      </p:sp>
      <mc:AlternateContent xmlns:mc="http://schemas.openxmlformats.org/markup-compatibility/2006">
        <mc:Choice xmlns:a14="http://schemas.microsoft.com/office/drawing/2010/main" Requires="a14">
          <p:sp>
            <p:nvSpPr>
              <p:cNvPr id="489475" name="Rectangle 3">
                <a:extLst>
                  <a:ext uri="{FF2B5EF4-FFF2-40B4-BE49-F238E27FC236}">
                    <a16:creationId xmlns:a16="http://schemas.microsoft.com/office/drawing/2014/main" id="{A5AAA59D-1107-43F0-B01B-A3EAF2CF582A}"/>
                  </a:ext>
                </a:extLst>
              </p:cNvPr>
              <p:cNvSpPr>
                <a:spLocks noGrp="1" noChangeArrowheads="1"/>
              </p:cNvSpPr>
              <p:nvPr>
                <p:ph type="body" idx="1"/>
              </p:nvPr>
            </p:nvSpPr>
            <p:spPr>
              <a:xfrm>
                <a:off x="99979" y="1447638"/>
                <a:ext cx="11135888" cy="5200045"/>
              </a:xfrm>
            </p:spPr>
            <p:txBody>
              <a:bodyPr/>
              <a:lstStyle/>
              <a:p>
                <a:pPr marL="0" indent="0">
                  <a:buNone/>
                </a:pPr>
                <a:r>
                  <a:rPr lang="en-US" altLang="en-US" sz="2000" u="sng" dirty="0">
                    <a:solidFill>
                      <a:srgbClr val="695082"/>
                    </a:solidFill>
                    <a:sym typeface="Symbol" panose="05050102010706020507" pitchFamily="18" charset="2"/>
                  </a:rPr>
                  <a:t>(</a:t>
                </a:r>
                <a:r>
                  <a:rPr lang="en-US" altLang="en-US" sz="2000" b="1" u="sng" dirty="0">
                    <a:solidFill>
                      <a:srgbClr val="695082"/>
                    </a:solidFill>
                    <a:sym typeface="Symbol" panose="05050102010706020507" pitchFamily="18" charset="2"/>
                  </a:rPr>
                  <a:t>iii</a:t>
                </a:r>
                <a:r>
                  <a:rPr lang="en-US" altLang="en-US" sz="2000" u="sng" dirty="0">
                    <a:solidFill>
                      <a:srgbClr val="695082"/>
                    </a:solidFill>
                    <a:sym typeface="Symbol" panose="05050102010706020507" pitchFamily="18" charset="2"/>
                  </a:rPr>
                  <a:t>) </a:t>
                </a:r>
                <a:r>
                  <a:rPr lang="en-US" altLang="en-US" sz="2000" u="sng" dirty="0">
                    <a:solidFill>
                      <a:srgbClr val="695082"/>
                    </a:solidFill>
                    <a:ea typeface="Cambria Math" panose="02040503050406030204" pitchFamily="18" charset="0"/>
                    <a:sym typeface="Symbol" panose="05050102010706020507" pitchFamily="18" charset="2"/>
                  </a:rPr>
                  <a:t>⇒</a:t>
                </a:r>
                <a:r>
                  <a:rPr lang="en-US" altLang="en-US" sz="2000" u="sng" dirty="0">
                    <a:solidFill>
                      <a:srgbClr val="695082"/>
                    </a:solidFill>
                    <a:sym typeface="Symbol" panose="05050102010706020507" pitchFamily="18" charset="2"/>
                  </a:rPr>
                  <a:t> (</a:t>
                </a:r>
                <a:r>
                  <a:rPr lang="en-US" altLang="en-US" sz="2000" b="1" u="sng" dirty="0" err="1">
                    <a:solidFill>
                      <a:srgbClr val="695082"/>
                    </a:solidFill>
                    <a:sym typeface="Symbol" panose="05050102010706020507" pitchFamily="18" charset="2"/>
                  </a:rPr>
                  <a:t>i</a:t>
                </a:r>
                <a:r>
                  <a:rPr lang="en-US" altLang="en-US" sz="2000" u="sng" dirty="0">
                    <a:solidFill>
                      <a:srgbClr val="695082"/>
                    </a:solidFill>
                    <a:sym typeface="Symbol" panose="05050102010706020507" pitchFamily="18" charset="2"/>
                  </a:rPr>
                  <a:t>):</a:t>
                </a:r>
                <a:r>
                  <a:rPr lang="en-US" altLang="en-US" sz="2000" dirty="0">
                    <a:sym typeface="Symbol" panose="05050102010706020507" pitchFamily="18" charset="2"/>
                  </a:rPr>
                  <a:t> </a:t>
                </a:r>
              </a:p>
              <a:p>
                <a:pPr marL="0" indent="0">
                  <a:buNone/>
                </a:pPr>
                <a:r>
                  <a:rPr lang="en-US" altLang="en-US" sz="2000" b="1" dirty="0">
                    <a:solidFill>
                      <a:srgbClr val="006600"/>
                    </a:solidFill>
                    <a:sym typeface="Symbol" panose="05050102010706020507" pitchFamily="18" charset="2"/>
                  </a:rPr>
                  <a:t>Claim:</a:t>
                </a:r>
                <a:r>
                  <a:rPr lang="en-US" altLang="en-US" sz="2000" dirty="0">
                    <a:sym typeface="Symbol" panose="05050102010706020507" pitchFamily="18" charset="2"/>
                  </a:rPr>
                  <a:t> If there is no augmenting path w.r.t.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𝒇</m:t>
                    </m:r>
                  </m:oMath>
                </a14:m>
                <a:r>
                  <a:rPr lang="en-US" altLang="en-US" sz="2000" dirty="0">
                    <a:solidFill>
                      <a:prstClr val="black"/>
                    </a:solidFill>
                    <a:ea typeface="Cambria Math" panose="02040503050406030204" pitchFamily="18" charset="0"/>
                    <a:sym typeface="Symbol" panose="05050102010706020507" pitchFamily="18" charset="2"/>
                  </a:rPr>
                  <a:t>, </a:t>
                </a:r>
                <a:r>
                  <a:rPr lang="en-US" altLang="en-US" sz="2000" dirty="0">
                    <a:solidFill>
                      <a:prstClr val="black"/>
                    </a:solidFill>
                    <a:sym typeface="Symbol" panose="05050102010706020507" pitchFamily="18" charset="2"/>
                  </a:rPr>
                  <a:t>there is a cut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𝑨</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sym typeface="Symbol" panose="05050102010706020507" pitchFamily="18" charset="2"/>
                      </a:rPr>
                      <m:t>𝑩</m:t>
                    </m:r>
                    <m:r>
                      <a:rPr lang="en-US" altLang="en-US" sz="2000" b="1" i="1" dirty="0">
                        <a:solidFill>
                          <a:srgbClr val="0066CC"/>
                        </a:solidFill>
                        <a:latin typeface="Cambria Math" panose="02040503050406030204" pitchFamily="18" charset="0"/>
                        <a:sym typeface="Symbol" panose="05050102010706020507" pitchFamily="18" charset="2"/>
                      </a:rPr>
                      <m:t>)</m:t>
                    </m:r>
                  </m:oMath>
                </a14:m>
                <a:r>
                  <a:rPr lang="en-US" altLang="en-US" sz="2000" dirty="0">
                    <a:solidFill>
                      <a:prstClr val="black"/>
                    </a:solidFill>
                    <a:sym typeface="Symbol" panose="05050102010706020507" pitchFamily="18" charset="2"/>
                  </a:rPr>
                  <a:t> s.t.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𝒗</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𝒇</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𝒄</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𝑨</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sym typeface="Symbol" panose="05050102010706020507" pitchFamily="18" charset="2"/>
                      </a:rPr>
                      <m:t>𝑩</m:t>
                    </m:r>
                    <m:r>
                      <a:rPr lang="en-US" altLang="en-US" sz="2000" b="1" i="1" dirty="0">
                        <a:solidFill>
                          <a:srgbClr val="0066CC"/>
                        </a:solidFill>
                        <a:latin typeface="Cambria Math" panose="02040503050406030204" pitchFamily="18" charset="0"/>
                        <a:sym typeface="Symbol" panose="05050102010706020507" pitchFamily="18" charset="2"/>
                      </a:rPr>
                      <m:t>)</m:t>
                    </m:r>
                  </m:oMath>
                </a14:m>
                <a:r>
                  <a:rPr lang="en-US" altLang="en-US" sz="2000" dirty="0">
                    <a:solidFill>
                      <a:prstClr val="black"/>
                    </a:solidFill>
                    <a:sym typeface="Symbol" panose="05050102010706020507" pitchFamily="18" charset="2"/>
                  </a:rPr>
                  <a:t>.</a:t>
                </a:r>
                <a:endParaRPr lang="en-US" altLang="en-US" sz="2000" dirty="0">
                  <a:sym typeface="Symbol" panose="05050102010706020507" pitchFamily="18" charset="2"/>
                </a:endParaRPr>
              </a:p>
              <a:p>
                <a:pPr marL="0" indent="0">
                  <a:buNone/>
                </a:pPr>
                <a:r>
                  <a:rPr lang="en-US" altLang="en-US" sz="2000" b="1" dirty="0">
                    <a:solidFill>
                      <a:srgbClr val="006600"/>
                    </a:solidFill>
                    <a:sym typeface="Symbol" panose="05050102010706020507" pitchFamily="18" charset="2"/>
                  </a:rPr>
                  <a:t>Proof of Claim:</a:t>
                </a:r>
                <a:r>
                  <a:rPr lang="en-US" altLang="en-US" sz="2000" dirty="0">
                    <a:sym typeface="Symbol" panose="05050102010706020507" pitchFamily="18" charset="2"/>
                  </a:rPr>
                  <a:t> </a:t>
                </a:r>
                <a:r>
                  <a:rPr lang="en-US" altLang="en-US" sz="2000" dirty="0"/>
                  <a:t>Let </a:t>
                </a:r>
                <a14:m>
                  <m:oMath xmlns:m="http://schemas.openxmlformats.org/officeDocument/2006/math">
                    <m:r>
                      <a:rPr lang="en-US" altLang="en-US" sz="2000" b="1" i="1" dirty="0" smtClean="0">
                        <a:solidFill>
                          <a:srgbClr val="0066CC"/>
                        </a:solidFill>
                        <a:latin typeface="Cambria Math" panose="02040503050406030204" pitchFamily="18" charset="0"/>
                      </a:rPr>
                      <m:t>𝒇</m:t>
                    </m:r>
                  </m:oMath>
                </a14:m>
                <a:r>
                  <a:rPr lang="en-US" altLang="en-US" sz="2000" dirty="0"/>
                  <a:t> be a flow with no augmenting paths.</a:t>
                </a:r>
              </a:p>
              <a:p>
                <a:pPr marL="457200" lvl="1" indent="0">
                  <a:buNone/>
                </a:pPr>
                <a:r>
                  <a:rPr lang="en-US" altLang="en-US" sz="2000" dirty="0"/>
                  <a:t>Let </a:t>
                </a:r>
                <a14:m>
                  <m:oMath xmlns:m="http://schemas.openxmlformats.org/officeDocument/2006/math">
                    <m:r>
                      <a:rPr lang="en-US" altLang="en-US" sz="2000" b="1" i="1" dirty="0" smtClean="0">
                        <a:solidFill>
                          <a:srgbClr val="0066CC"/>
                        </a:solidFill>
                        <a:latin typeface="Cambria Math" panose="02040503050406030204" pitchFamily="18" charset="0"/>
                      </a:rPr>
                      <m:t>𝑨</m:t>
                    </m:r>
                  </m:oMath>
                </a14:m>
                <a:r>
                  <a:rPr lang="en-US" altLang="en-US" sz="2000" dirty="0"/>
                  <a:t> be the set of vertices reachable from </a:t>
                </a:r>
                <a14:m>
                  <m:oMath xmlns:m="http://schemas.openxmlformats.org/officeDocument/2006/math">
                    <m:r>
                      <a:rPr lang="en-US" altLang="en-US" sz="2000" b="1" i="1" dirty="0" smtClean="0">
                        <a:solidFill>
                          <a:srgbClr val="0066CC"/>
                        </a:solidFill>
                        <a:latin typeface="Cambria Math" panose="02040503050406030204" pitchFamily="18" charset="0"/>
                      </a:rPr>
                      <m:t>𝒔</m:t>
                    </m:r>
                  </m:oMath>
                </a14:m>
                <a:r>
                  <a:rPr lang="en-US" altLang="en-US" sz="2000" dirty="0"/>
                  <a:t> in residual graph </a:t>
                </a:r>
                <a14:m>
                  <m:oMath xmlns:m="http://schemas.openxmlformats.org/officeDocument/2006/math">
                    <m:sSub>
                      <m:sSubPr>
                        <m:ctrlPr>
                          <a:rPr lang="en-US" altLang="en-US" sz="2000" b="1" i="1" smtClean="0">
                            <a:solidFill>
                              <a:srgbClr val="0066CC"/>
                            </a:solidFill>
                            <a:latin typeface="Cambria Math" panose="02040503050406030204" pitchFamily="18" charset="0"/>
                          </a:rPr>
                        </m:ctrlPr>
                      </m:sSubPr>
                      <m:e>
                        <m:r>
                          <a:rPr lang="en-US" altLang="en-US" sz="2000" b="1" i="1" smtClean="0">
                            <a:solidFill>
                              <a:srgbClr val="0066CC"/>
                            </a:solidFill>
                            <a:latin typeface="Cambria Math" panose="02040503050406030204" pitchFamily="18" charset="0"/>
                          </a:rPr>
                          <m:t>𝑮</m:t>
                        </m:r>
                      </m:e>
                      <m:sub>
                        <m:r>
                          <a:rPr lang="en-US" altLang="en-US" sz="2000" b="1" i="1" smtClean="0">
                            <a:solidFill>
                              <a:srgbClr val="0066CC"/>
                            </a:solidFill>
                            <a:latin typeface="Cambria Math" panose="02040503050406030204" pitchFamily="18" charset="0"/>
                          </a:rPr>
                          <m:t>𝒇</m:t>
                        </m:r>
                      </m:sub>
                    </m:sSub>
                  </m:oMath>
                </a14:m>
                <a:r>
                  <a:rPr lang="en-US" altLang="en-US" sz="2000" dirty="0"/>
                  <a:t>.</a:t>
                </a:r>
              </a:p>
              <a:p>
                <a:pPr lvl="1"/>
                <a:r>
                  <a:rPr lang="en-US" altLang="en-US" sz="2000" dirty="0"/>
                  <a:t>By definition of </a:t>
                </a:r>
                <a14:m>
                  <m:oMath xmlns:m="http://schemas.openxmlformats.org/officeDocument/2006/math">
                    <m:r>
                      <a:rPr lang="en-US" altLang="en-US" sz="2000" b="1" i="1" dirty="0" smtClean="0">
                        <a:solidFill>
                          <a:srgbClr val="0066CC"/>
                        </a:solidFill>
                        <a:latin typeface="Cambria Math" panose="02040503050406030204" pitchFamily="18" charset="0"/>
                      </a:rPr>
                      <m:t>𝑨</m:t>
                    </m:r>
                  </m:oMath>
                </a14:m>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𝒔</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sym typeface="Symbol" panose="05050102010706020507" pitchFamily="18" charset="2"/>
                      </a:rPr>
                      <m:t>𝑨</m:t>
                    </m:r>
                  </m:oMath>
                </a14:m>
                <a:r>
                  <a:rPr lang="en-US" altLang="en-US" sz="2000" dirty="0">
                    <a:sym typeface="Symbol" panose="05050102010706020507" pitchFamily="18" charset="2"/>
                  </a:rPr>
                  <a:t>.</a:t>
                </a:r>
              </a:p>
              <a:p>
                <a:pPr lvl="1"/>
                <a:r>
                  <a:rPr lang="en-US" altLang="en-US" sz="2000" dirty="0">
                    <a:sym typeface="Symbol" panose="05050102010706020507" pitchFamily="18" charset="2"/>
                  </a:rPr>
                  <a:t>Since no augmenting path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𝒔</m:t>
                    </m:r>
                  </m:oMath>
                </a14:m>
                <a:r>
                  <a:rPr lang="en-US" altLang="en-US" sz="2000" dirty="0">
                    <a:sym typeface="Symbol" panose="05050102010706020507" pitchFamily="18" charset="2"/>
                  </a:rPr>
                  <a:t>-</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𝒕</m:t>
                    </m:r>
                  </m:oMath>
                </a14:m>
                <a:r>
                  <a:rPr lang="en-US" altLang="en-US" sz="2000" dirty="0">
                    <a:sym typeface="Symbol" panose="05050102010706020507" pitchFamily="18" charset="2"/>
                  </a:rPr>
                  <a:t> path in </a:t>
                </a:r>
                <a14:m>
                  <m:oMath xmlns:m="http://schemas.openxmlformats.org/officeDocument/2006/math">
                    <m:sSub>
                      <m:sSubPr>
                        <m:ctrlPr>
                          <a:rPr lang="en-US" altLang="en-US" sz="2000" b="1" i="1">
                            <a:solidFill>
                              <a:srgbClr val="0066CC"/>
                            </a:solidFill>
                            <a:latin typeface="Cambria Math" panose="02040503050406030204" pitchFamily="18" charset="0"/>
                          </a:rPr>
                        </m:ctrlPr>
                      </m:sSubPr>
                      <m:e>
                        <m:r>
                          <a:rPr lang="en-US" altLang="en-US" sz="2000" b="1" i="1">
                            <a:solidFill>
                              <a:srgbClr val="0066CC"/>
                            </a:solidFill>
                            <a:latin typeface="Cambria Math" panose="02040503050406030204" pitchFamily="18" charset="0"/>
                          </a:rPr>
                          <m:t>𝑮</m:t>
                        </m:r>
                      </m:e>
                      <m:sub>
                        <m:r>
                          <a:rPr lang="en-US" altLang="en-US" sz="2000" b="1" i="1">
                            <a:solidFill>
                              <a:srgbClr val="0066CC"/>
                            </a:solidFill>
                            <a:latin typeface="Cambria Math" panose="02040503050406030204" pitchFamily="18" charset="0"/>
                          </a:rPr>
                          <m:t>𝒇</m:t>
                        </m:r>
                      </m:sub>
                    </m:sSub>
                  </m:oMath>
                </a14:m>
                <a:r>
                  <a:rPr lang="en-US" altLang="en-US" sz="2000" dirty="0">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rPr>
                      <m:t>𝒕</m:t>
                    </m:r>
                    <m:r>
                      <a:rPr lang="en-US" altLang="en-US" sz="2000" b="1" i="1" dirty="0" smtClean="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sym typeface="Symbol" panose="05050102010706020507" pitchFamily="18" charset="2"/>
                      </a:rPr>
                      <m:t>𝑨</m:t>
                    </m:r>
                  </m:oMath>
                </a14:m>
                <a:r>
                  <a:rPr lang="en-US" altLang="en-US" sz="2000" dirty="0">
                    <a:sym typeface="Symbol" panose="05050102010706020507" pitchFamily="18" charset="2"/>
                  </a:rPr>
                  <a:t>.</a:t>
                </a:r>
              </a:p>
              <a:p>
                <a:pPr marL="0" indent="0">
                  <a:buNone/>
                </a:pPr>
                <a:r>
                  <a:rPr lang="en-US" altLang="en-US" sz="2000" dirty="0">
                    <a:sym typeface="Symbol" panose="05050102010706020507" pitchFamily="18" charset="2"/>
                  </a:rPr>
                  <a:t>Then</a:t>
                </a:r>
              </a:p>
            </p:txBody>
          </p:sp>
        </mc:Choice>
        <mc:Fallback>
          <p:sp>
            <p:nvSpPr>
              <p:cNvPr id="489475" name="Rectangle 3">
                <a:extLst>
                  <a:ext uri="{FF2B5EF4-FFF2-40B4-BE49-F238E27FC236}">
                    <a16:creationId xmlns:a16="http://schemas.microsoft.com/office/drawing/2014/main" id="{A5AAA59D-1107-43F0-B01B-A3EAF2CF582A}"/>
                  </a:ext>
                </a:extLst>
              </p:cNvPr>
              <p:cNvSpPr>
                <a:spLocks noGrp="1" noRot="1" noChangeAspect="1" noMove="1" noResize="1" noEditPoints="1" noAdjustHandles="1" noChangeArrowheads="1" noChangeShapeType="1" noTextEdit="1"/>
              </p:cNvSpPr>
              <p:nvPr>
                <p:ph type="body" idx="1"/>
              </p:nvPr>
            </p:nvSpPr>
            <p:spPr>
              <a:xfrm>
                <a:off x="99979" y="1447638"/>
                <a:ext cx="11135888" cy="5200045"/>
              </a:xfrm>
              <a:blipFill>
                <a:blip r:embed="rId3"/>
                <a:stretch>
                  <a:fillRect l="-547" t="-14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p:cNvSpPr txBox="1"/>
              <p:nvPr/>
            </p:nvSpPr>
            <p:spPr>
              <a:xfrm>
                <a:off x="934162" y="3756252"/>
                <a:ext cx="5563959" cy="839269"/>
              </a:xfrm>
              <a:prstGeom prst="rect">
                <a:avLst/>
              </a:prstGeom>
              <a:noFill/>
            </p:spPr>
            <p:txBody>
              <a:bodyPr wrap="none" rtlCol="0">
                <a:spAutoFit/>
              </a:bodyPr>
              <a:lstStyle/>
              <a:p>
                <a:pPr lvl="1" defTabSz="914400">
                  <a:spcBef>
                    <a:spcPts val="500"/>
                  </a:spcBef>
                </a:pPr>
                <a14:m>
                  <m:oMathPara xmlns:m="http://schemas.openxmlformats.org/officeDocument/2006/math">
                    <m:oMathParaPr>
                      <m:jc m:val="centerGroup"/>
                    </m:oMathParaPr>
                    <m:oMath xmlns:m="http://schemas.openxmlformats.org/officeDocument/2006/math">
                      <m:r>
                        <a:rPr lang="en-US" sz="2000" b="1" i="1" dirty="0" smtClean="0">
                          <a:solidFill>
                            <a:srgbClr val="0066CC"/>
                          </a:solidFill>
                          <a:latin typeface="Cambria Math" panose="02040503050406030204" pitchFamily="18" charset="0"/>
                        </a:rPr>
                        <m:t>𝒗</m:t>
                      </m:r>
                      <m:d>
                        <m:dPr>
                          <m:ctrlPr>
                            <a:rPr lang="en-US" sz="2000" b="1" i="1" dirty="0">
                              <a:solidFill>
                                <a:srgbClr val="0066CC"/>
                              </a:solidFill>
                              <a:latin typeface="Cambria Math" panose="02040503050406030204" pitchFamily="18" charset="0"/>
                            </a:rPr>
                          </m:ctrlPr>
                        </m:dPr>
                        <m:e>
                          <m:r>
                            <a:rPr lang="en-US" sz="2000" b="1" i="1" dirty="0">
                              <a:solidFill>
                                <a:srgbClr val="0066CC"/>
                              </a:solidFill>
                              <a:latin typeface="Cambria Math" panose="02040503050406030204" pitchFamily="18" charset="0"/>
                            </a:rPr>
                            <m:t>𝒇</m:t>
                          </m:r>
                        </m:e>
                      </m:d>
                      <m:r>
                        <a:rPr lang="en-US" sz="2000" b="1" dirty="0">
                          <a:solidFill>
                            <a:srgbClr val="0066CC"/>
                          </a:solidFill>
                          <a:latin typeface="Cambria Math" panose="02040503050406030204" pitchFamily="18" charset="0"/>
                        </a:rPr>
                        <m:t>=</m:t>
                      </m:r>
                      <m:nary>
                        <m:naryPr>
                          <m:chr m:val="∑"/>
                          <m:supHide m:val="on"/>
                          <m:ctrlPr>
                            <a:rPr lang="en-US" sz="2000" b="1" i="1">
                              <a:solidFill>
                                <a:srgbClr val="0066CC"/>
                              </a:solidFill>
                              <a:latin typeface="Cambria Math" panose="02040503050406030204" pitchFamily="18" charset="0"/>
                            </a:rPr>
                          </m:ctrlPr>
                        </m:naryPr>
                        <m:sub>
                          <m:r>
                            <a:rPr lang="en-US" sz="2000" b="1" i="1">
                              <a:solidFill>
                                <a:srgbClr val="0066CC"/>
                              </a:solidFill>
                              <a:latin typeface="Cambria Math" panose="02040503050406030204" pitchFamily="18" charset="0"/>
                            </a:rPr>
                            <m:t>𝒆</m:t>
                          </m:r>
                          <m:r>
                            <a:rPr lang="en-US" sz="2000" b="1" i="1">
                              <a:solidFill>
                                <a:srgbClr val="0066CC"/>
                              </a:solidFill>
                              <a:latin typeface="Cambria Math" panose="02040503050406030204" pitchFamily="18" charset="0"/>
                            </a:rPr>
                            <m:t> </m:t>
                          </m:r>
                          <m:r>
                            <m:rPr>
                              <m:sty m:val="p"/>
                            </m:rPr>
                            <a:rPr lang="en-US" sz="2000">
                              <a:solidFill>
                                <a:prstClr val="black"/>
                              </a:solidFill>
                              <a:latin typeface="Cambria Math" panose="02040503050406030204" pitchFamily="18" charset="0"/>
                            </a:rPr>
                            <m:t>out</m:t>
                          </m:r>
                          <m:r>
                            <a:rPr lang="en-US" sz="2000" b="1" i="1">
                              <a:solidFill>
                                <a:prstClr val="black"/>
                              </a:solidFill>
                              <a:latin typeface="Cambria Math" panose="02040503050406030204" pitchFamily="18" charset="0"/>
                            </a:rPr>
                            <m:t> </m:t>
                          </m:r>
                          <m:r>
                            <m:rPr>
                              <m:sty m:val="p"/>
                            </m:rPr>
                            <a:rPr lang="en-US" sz="2000">
                              <a:solidFill>
                                <a:prstClr val="black"/>
                              </a:solidFill>
                              <a:latin typeface="Cambria Math" panose="02040503050406030204" pitchFamily="18" charset="0"/>
                            </a:rPr>
                            <m:t>of</m:t>
                          </m:r>
                          <m:r>
                            <a:rPr lang="en-US" sz="2000">
                              <a:solidFill>
                                <a:srgbClr val="0066CC"/>
                              </a:solidFill>
                              <a:latin typeface="Cambria Math" panose="02040503050406030204" pitchFamily="18" charset="0"/>
                            </a:rPr>
                            <m:t> </m:t>
                          </m:r>
                          <m:r>
                            <a:rPr lang="en-US" sz="2000" b="1" i="1">
                              <a:solidFill>
                                <a:srgbClr val="0066CC"/>
                              </a:solidFill>
                              <a:latin typeface="Cambria Math" panose="02040503050406030204" pitchFamily="18" charset="0"/>
                            </a:rPr>
                            <m:t>𝑨</m:t>
                          </m:r>
                        </m:sub>
                        <m:sup/>
                        <m:e>
                          <m:r>
                            <a:rPr lang="en-US" sz="2000" b="1" i="1">
                              <a:solidFill>
                                <a:srgbClr val="0066CC"/>
                              </a:solidFill>
                              <a:latin typeface="Cambria Math" panose="02040503050406030204" pitchFamily="18" charset="0"/>
                            </a:rPr>
                            <m:t>𝒇</m:t>
                          </m:r>
                          <m:d>
                            <m:dPr>
                              <m:ctrlPr>
                                <a:rPr lang="en-US" sz="2000" b="1" i="1">
                                  <a:solidFill>
                                    <a:srgbClr val="0066CC"/>
                                  </a:solidFill>
                                  <a:latin typeface="Cambria Math" panose="02040503050406030204" pitchFamily="18" charset="0"/>
                                </a:rPr>
                              </m:ctrlPr>
                            </m:dPr>
                            <m:e>
                              <m:r>
                                <a:rPr lang="en-US" sz="2000" b="1" i="1">
                                  <a:solidFill>
                                    <a:srgbClr val="0066CC"/>
                                  </a:solidFill>
                                  <a:latin typeface="Cambria Math" panose="02040503050406030204" pitchFamily="18" charset="0"/>
                                </a:rPr>
                                <m:t>𝒆</m:t>
                              </m:r>
                            </m:e>
                          </m:d>
                          <m:r>
                            <a:rPr lang="en-US" sz="2000" b="1" i="1" smtClean="0">
                              <a:solidFill>
                                <a:schemeClr val="tx1"/>
                              </a:solidFill>
                              <a:latin typeface="Cambria Math" panose="02040503050406030204" pitchFamily="18" charset="0"/>
                            </a:rPr>
                            <m:t>−</m:t>
                          </m:r>
                          <m:nary>
                            <m:naryPr>
                              <m:chr m:val="∑"/>
                              <m:supHide m:val="on"/>
                              <m:ctrlPr>
                                <a:rPr lang="en-US" sz="2000" b="1" i="1" smtClean="0">
                                  <a:solidFill>
                                    <a:srgbClr val="C00000"/>
                                  </a:solidFill>
                                  <a:latin typeface="Cambria Math" panose="02040503050406030204" pitchFamily="18" charset="0"/>
                                </a:rPr>
                              </m:ctrlPr>
                            </m:naryPr>
                            <m:sub>
                              <m:r>
                                <a:rPr lang="en-US" sz="2000" b="1" i="1">
                                  <a:solidFill>
                                    <a:srgbClr val="C00000"/>
                                  </a:solidFill>
                                  <a:latin typeface="Cambria Math" panose="02040503050406030204" pitchFamily="18" charset="0"/>
                                </a:rPr>
                                <m:t>𝒆</m:t>
                              </m:r>
                              <m:r>
                                <a:rPr lang="en-US" sz="2000" b="1" i="1">
                                  <a:solidFill>
                                    <a:srgbClr val="C00000"/>
                                  </a:solidFill>
                                  <a:latin typeface="Cambria Math" panose="02040503050406030204" pitchFamily="18" charset="0"/>
                                </a:rPr>
                                <m:t> </m:t>
                              </m:r>
                              <m:r>
                                <m:rPr>
                                  <m:sty m:val="p"/>
                                </m:rPr>
                                <a:rPr lang="en-US" sz="2000" smtClean="0">
                                  <a:solidFill>
                                    <a:schemeClr val="tx1"/>
                                  </a:solidFill>
                                  <a:latin typeface="Cambria Math" panose="02040503050406030204" pitchFamily="18" charset="0"/>
                                </a:rPr>
                                <m:t>into</m:t>
                              </m:r>
                              <m:r>
                                <a:rPr lang="en-US" sz="2000" b="1" i="1">
                                  <a:solidFill>
                                    <a:srgbClr val="C00000"/>
                                  </a:solidFill>
                                  <a:latin typeface="Cambria Math" panose="02040503050406030204" pitchFamily="18" charset="0"/>
                                </a:rPr>
                                <m:t> </m:t>
                              </m:r>
                              <m:r>
                                <a:rPr lang="en-US" sz="2000" b="1" i="1">
                                  <a:solidFill>
                                    <a:srgbClr val="C00000"/>
                                  </a:solidFill>
                                  <a:latin typeface="Cambria Math" panose="02040503050406030204" pitchFamily="18" charset="0"/>
                                </a:rPr>
                                <m:t>𝑨</m:t>
                              </m:r>
                            </m:sub>
                            <m:sup/>
                            <m:e>
                              <m:r>
                                <a:rPr lang="en-US" sz="2000" b="1" i="1">
                                  <a:solidFill>
                                    <a:srgbClr val="C00000"/>
                                  </a:solidFill>
                                  <a:latin typeface="Cambria Math" panose="02040503050406030204" pitchFamily="18" charset="0"/>
                                </a:rPr>
                                <m:t>𝒇</m:t>
                              </m:r>
                              <m:d>
                                <m:dPr>
                                  <m:ctrlPr>
                                    <a:rPr lang="en-US" sz="2000" b="1" i="1">
                                      <a:solidFill>
                                        <a:srgbClr val="C00000"/>
                                      </a:solidFill>
                                      <a:latin typeface="Cambria Math" panose="02040503050406030204" pitchFamily="18" charset="0"/>
                                    </a:rPr>
                                  </m:ctrlPr>
                                </m:dPr>
                                <m:e>
                                  <m:r>
                                    <a:rPr lang="en-US" sz="2000" b="1" i="1">
                                      <a:solidFill>
                                        <a:srgbClr val="C00000"/>
                                      </a:solidFill>
                                      <a:latin typeface="Cambria Math" panose="02040503050406030204" pitchFamily="18" charset="0"/>
                                    </a:rPr>
                                    <m:t>𝒆</m:t>
                                  </m:r>
                                </m:e>
                              </m:d>
                              <m:r>
                                <a:rPr lang="en-US" sz="2000" b="1" i="1" smtClean="0">
                                  <a:solidFill>
                                    <a:srgbClr val="C00000"/>
                                  </a:solidFill>
                                  <a:latin typeface="Cambria Math" panose="02040503050406030204" pitchFamily="18" charset="0"/>
                                </a:rPr>
                                <m:t>                    </m:t>
                              </m:r>
                            </m:e>
                          </m:nary>
                        </m:e>
                      </m:nary>
                    </m:oMath>
                  </m:oMathPara>
                </a14:m>
                <a:endParaRPr lang="en-US" sz="2000" b="1" i="1" dirty="0">
                  <a:solidFill>
                    <a:srgbClr val="0066CC"/>
                  </a:solidFill>
                  <a:latin typeface="Cambria Math" panose="020405030504060302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934162" y="3756252"/>
                <a:ext cx="5563959" cy="839269"/>
              </a:xfrm>
              <a:prstGeom prst="rect">
                <a:avLst/>
              </a:prstGeom>
              <a:blipFill>
                <a:blip r:embed="rId4"/>
                <a:stretch>
                  <a:fillRect/>
                </a:stretch>
              </a:blipFill>
            </p:spPr>
            <p:txBody>
              <a:bodyPr/>
              <a:lstStyle/>
              <a:p>
                <a:r>
                  <a:rPr lang="en-US">
                    <a:noFill/>
                  </a:rPr>
                  <a:t> </a:t>
                </a:r>
              </a:p>
            </p:txBody>
          </p:sp>
        </mc:Fallback>
      </mc:AlternateContent>
      <p:sp>
        <p:nvSpPr>
          <p:cNvPr id="32" name="Slide Number Placeholder 1">
            <a:extLst>
              <a:ext uri="{FF2B5EF4-FFF2-40B4-BE49-F238E27FC236}">
                <a16:creationId xmlns:a16="http://schemas.microsoft.com/office/drawing/2014/main" id="{5246F414-892B-470C-B796-B8F504C44A2C}"/>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38</a:t>
            </a:fld>
            <a:endParaRPr lang="en-US" dirty="0"/>
          </a:p>
        </p:txBody>
      </p:sp>
      <p:grpSp>
        <p:nvGrpSpPr>
          <p:cNvPr id="3" name="Group 2">
            <a:extLst>
              <a:ext uri="{FF2B5EF4-FFF2-40B4-BE49-F238E27FC236}">
                <a16:creationId xmlns:a16="http://schemas.microsoft.com/office/drawing/2014/main" id="{FC3F9B79-6637-95E1-E6EB-3ED1AD3DBFAE}"/>
              </a:ext>
            </a:extLst>
          </p:cNvPr>
          <p:cNvGrpSpPr/>
          <p:nvPr/>
        </p:nvGrpSpPr>
        <p:grpSpPr>
          <a:xfrm>
            <a:off x="8732540" y="4617873"/>
            <a:ext cx="3442682" cy="2228958"/>
            <a:chOff x="7840237" y="3503047"/>
            <a:chExt cx="3924300" cy="2540776"/>
          </a:xfrm>
        </p:grpSpPr>
        <p:sp>
          <p:nvSpPr>
            <p:cNvPr id="4" name="Text Box 20">
              <a:extLst>
                <a:ext uri="{FF2B5EF4-FFF2-40B4-BE49-F238E27FC236}">
                  <a16:creationId xmlns:a16="http://schemas.microsoft.com/office/drawing/2014/main" id="{A5B05506-50E8-7B67-E302-21FB1898F53A}"/>
                </a:ext>
              </a:extLst>
            </p:cNvPr>
            <p:cNvSpPr txBox="1">
              <a:spLocks noChangeArrowheads="1"/>
            </p:cNvSpPr>
            <p:nvPr/>
          </p:nvSpPr>
          <p:spPr bwMode="auto">
            <a:xfrm>
              <a:off x="8916563" y="5674000"/>
              <a:ext cx="1747838"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924" tIns="45963" rIns="91924" bIns="45963">
              <a:spAutoFit/>
            </a:bodyPr>
            <a:lstStyle/>
            <a:p>
              <a:pPr>
                <a:spcBef>
                  <a:spcPct val="50000"/>
                </a:spcBef>
              </a:pPr>
              <a:r>
                <a:rPr lang="en-US" altLang="en-US" dirty="0"/>
                <a:t>residual graph</a:t>
              </a:r>
            </a:p>
          </p:txBody>
        </p:sp>
        <p:sp>
          <p:nvSpPr>
            <p:cNvPr id="5" name="Freeform 25">
              <a:extLst>
                <a:ext uri="{FF2B5EF4-FFF2-40B4-BE49-F238E27FC236}">
                  <a16:creationId xmlns:a16="http://schemas.microsoft.com/office/drawing/2014/main" id="{4260A9BB-8588-1649-F5D8-AF166CE30F48}"/>
                </a:ext>
              </a:extLst>
            </p:cNvPr>
            <p:cNvSpPr>
              <a:spLocks/>
            </p:cNvSpPr>
            <p:nvPr/>
          </p:nvSpPr>
          <p:spPr bwMode="auto">
            <a:xfrm>
              <a:off x="10369125" y="3582421"/>
              <a:ext cx="1395412" cy="2152650"/>
            </a:xfrm>
            <a:custGeom>
              <a:avLst/>
              <a:gdLst>
                <a:gd name="T0" fmla="*/ 31 w 879"/>
                <a:gd name="T1" fmla="*/ 119 h 1356"/>
                <a:gd name="T2" fmla="*/ 49 w 879"/>
                <a:gd name="T3" fmla="*/ 113 h 1356"/>
                <a:gd name="T4" fmla="*/ 61 w 879"/>
                <a:gd name="T5" fmla="*/ 99 h 1356"/>
                <a:gd name="T6" fmla="*/ 142 w 879"/>
                <a:gd name="T7" fmla="*/ 65 h 1356"/>
                <a:gd name="T8" fmla="*/ 260 w 879"/>
                <a:gd name="T9" fmla="*/ 25 h 1356"/>
                <a:gd name="T10" fmla="*/ 513 w 879"/>
                <a:gd name="T11" fmla="*/ 4 h 1356"/>
                <a:gd name="T12" fmla="*/ 651 w 879"/>
                <a:gd name="T13" fmla="*/ 22 h 1356"/>
                <a:gd name="T14" fmla="*/ 780 w 879"/>
                <a:gd name="T15" fmla="*/ 92 h 1356"/>
                <a:gd name="T16" fmla="*/ 848 w 879"/>
                <a:gd name="T17" fmla="*/ 179 h 1356"/>
                <a:gd name="T18" fmla="*/ 879 w 879"/>
                <a:gd name="T19" fmla="*/ 337 h 1356"/>
                <a:gd name="T20" fmla="*/ 836 w 879"/>
                <a:gd name="T21" fmla="*/ 815 h 1356"/>
                <a:gd name="T22" fmla="*/ 829 w 879"/>
                <a:gd name="T23" fmla="*/ 902 h 1356"/>
                <a:gd name="T24" fmla="*/ 755 w 879"/>
                <a:gd name="T25" fmla="*/ 1042 h 1356"/>
                <a:gd name="T26" fmla="*/ 699 w 879"/>
                <a:gd name="T27" fmla="*/ 1157 h 1356"/>
                <a:gd name="T28" fmla="*/ 609 w 879"/>
                <a:gd name="T29" fmla="*/ 1327 h 1356"/>
                <a:gd name="T30" fmla="*/ 411 w 879"/>
                <a:gd name="T31" fmla="*/ 1345 h 1356"/>
                <a:gd name="T32" fmla="*/ 167 w 879"/>
                <a:gd name="T33" fmla="*/ 1258 h 1356"/>
                <a:gd name="T34" fmla="*/ 99 w 879"/>
                <a:gd name="T35" fmla="*/ 1197 h 1356"/>
                <a:gd name="T36" fmla="*/ 86 w 879"/>
                <a:gd name="T37" fmla="*/ 1176 h 1356"/>
                <a:gd name="T38" fmla="*/ 68 w 879"/>
                <a:gd name="T39" fmla="*/ 1164 h 1356"/>
                <a:gd name="T40" fmla="*/ 43 w 879"/>
                <a:gd name="T41" fmla="*/ 1124 h 1356"/>
                <a:gd name="T42" fmla="*/ 0 w 879"/>
                <a:gd name="T43" fmla="*/ 594 h 1356"/>
                <a:gd name="T44" fmla="*/ 6 w 879"/>
                <a:gd name="T45" fmla="*/ 300 h 1356"/>
                <a:gd name="T46" fmla="*/ 31 w 879"/>
                <a:gd name="T47" fmla="*/ 153 h 1356"/>
                <a:gd name="T48" fmla="*/ 31 w 879"/>
                <a:gd name="T49" fmla="*/ 119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9" h="1356">
                  <a:moveTo>
                    <a:pt x="31" y="119"/>
                  </a:moveTo>
                  <a:cubicBezTo>
                    <a:pt x="37" y="117"/>
                    <a:pt x="44" y="116"/>
                    <a:pt x="49" y="113"/>
                  </a:cubicBezTo>
                  <a:cubicBezTo>
                    <a:pt x="54" y="109"/>
                    <a:pt x="56" y="102"/>
                    <a:pt x="61" y="99"/>
                  </a:cubicBezTo>
                  <a:cubicBezTo>
                    <a:pt x="78" y="89"/>
                    <a:pt x="121" y="73"/>
                    <a:pt x="142" y="65"/>
                  </a:cubicBezTo>
                  <a:cubicBezTo>
                    <a:pt x="182" y="50"/>
                    <a:pt x="221" y="46"/>
                    <a:pt x="260" y="25"/>
                  </a:cubicBezTo>
                  <a:cubicBezTo>
                    <a:pt x="367" y="27"/>
                    <a:pt x="406" y="0"/>
                    <a:pt x="513" y="4"/>
                  </a:cubicBezTo>
                  <a:cubicBezTo>
                    <a:pt x="533" y="6"/>
                    <a:pt x="633" y="14"/>
                    <a:pt x="651" y="22"/>
                  </a:cubicBezTo>
                  <a:cubicBezTo>
                    <a:pt x="693" y="38"/>
                    <a:pt x="736" y="84"/>
                    <a:pt x="780" y="92"/>
                  </a:cubicBezTo>
                  <a:cubicBezTo>
                    <a:pt x="799" y="123"/>
                    <a:pt x="818" y="158"/>
                    <a:pt x="848" y="179"/>
                  </a:cubicBezTo>
                  <a:cubicBezTo>
                    <a:pt x="855" y="201"/>
                    <a:pt x="872" y="315"/>
                    <a:pt x="879" y="337"/>
                  </a:cubicBezTo>
                  <a:cubicBezTo>
                    <a:pt x="879" y="580"/>
                    <a:pt x="879" y="622"/>
                    <a:pt x="836" y="815"/>
                  </a:cubicBezTo>
                  <a:cubicBezTo>
                    <a:pt x="834" y="845"/>
                    <a:pt x="832" y="873"/>
                    <a:pt x="829" y="902"/>
                  </a:cubicBezTo>
                  <a:cubicBezTo>
                    <a:pt x="825" y="934"/>
                    <a:pt x="774" y="1013"/>
                    <a:pt x="755" y="1042"/>
                  </a:cubicBezTo>
                  <a:cubicBezTo>
                    <a:pt x="733" y="1084"/>
                    <a:pt x="721" y="1127"/>
                    <a:pt x="699" y="1157"/>
                  </a:cubicBezTo>
                  <a:cubicBezTo>
                    <a:pt x="672" y="1176"/>
                    <a:pt x="638" y="1315"/>
                    <a:pt x="609" y="1327"/>
                  </a:cubicBezTo>
                  <a:cubicBezTo>
                    <a:pt x="562" y="1352"/>
                    <a:pt x="485" y="1356"/>
                    <a:pt x="411" y="1345"/>
                  </a:cubicBezTo>
                  <a:cubicBezTo>
                    <a:pt x="337" y="1334"/>
                    <a:pt x="219" y="1283"/>
                    <a:pt x="167" y="1258"/>
                  </a:cubicBezTo>
                  <a:cubicBezTo>
                    <a:pt x="141" y="1229"/>
                    <a:pt x="130" y="1214"/>
                    <a:pt x="99" y="1197"/>
                  </a:cubicBezTo>
                  <a:cubicBezTo>
                    <a:pt x="95" y="1191"/>
                    <a:pt x="91" y="1182"/>
                    <a:pt x="86" y="1176"/>
                  </a:cubicBezTo>
                  <a:cubicBezTo>
                    <a:pt x="81" y="1171"/>
                    <a:pt x="73" y="1169"/>
                    <a:pt x="68" y="1164"/>
                  </a:cubicBezTo>
                  <a:cubicBezTo>
                    <a:pt x="58" y="1152"/>
                    <a:pt x="43" y="1124"/>
                    <a:pt x="43" y="1124"/>
                  </a:cubicBezTo>
                  <a:cubicBezTo>
                    <a:pt x="12" y="949"/>
                    <a:pt x="26" y="770"/>
                    <a:pt x="0" y="594"/>
                  </a:cubicBezTo>
                  <a:cubicBezTo>
                    <a:pt x="2" y="495"/>
                    <a:pt x="3" y="398"/>
                    <a:pt x="6" y="300"/>
                  </a:cubicBezTo>
                  <a:cubicBezTo>
                    <a:pt x="7" y="264"/>
                    <a:pt x="3" y="181"/>
                    <a:pt x="31" y="153"/>
                  </a:cubicBezTo>
                  <a:cubicBezTo>
                    <a:pt x="37" y="117"/>
                    <a:pt x="48" y="119"/>
                    <a:pt x="31" y="119"/>
                  </a:cubicBezTo>
                  <a:close/>
                </a:path>
              </a:pathLst>
            </a:custGeom>
            <a:solidFill>
              <a:schemeClr val="accent2">
                <a:lumMod val="20000"/>
                <a:lumOff val="80000"/>
              </a:schemeClr>
            </a:solidFill>
            <a:ln w="9525" cap="flat" cmpd="sng">
              <a:solidFill>
                <a:schemeClr val="tx1"/>
              </a:solidFill>
              <a:prstDash val="solid"/>
              <a:round/>
              <a:headEnd type="none" w="med" len="med"/>
              <a:tailEnd type="none" w="sm" len="sm"/>
            </a:ln>
            <a:effectLst/>
          </p:spPr>
          <p:txBody>
            <a:bodyPr wrap="none" anchor="ctr"/>
            <a:lstStyle/>
            <a:p>
              <a:endParaRPr lang="en-US"/>
            </a:p>
          </p:txBody>
        </p:sp>
        <p:sp>
          <p:nvSpPr>
            <p:cNvPr id="6" name="Freeform 26">
              <a:extLst>
                <a:ext uri="{FF2B5EF4-FFF2-40B4-BE49-F238E27FC236}">
                  <a16:creationId xmlns:a16="http://schemas.microsoft.com/office/drawing/2014/main" id="{394B1044-C6C6-5F24-64F5-5C6A23361FCB}"/>
                </a:ext>
              </a:extLst>
            </p:cNvPr>
            <p:cNvSpPr>
              <a:spLocks/>
            </p:cNvSpPr>
            <p:nvPr/>
          </p:nvSpPr>
          <p:spPr bwMode="auto">
            <a:xfrm>
              <a:off x="7840237" y="3503047"/>
              <a:ext cx="1747838" cy="2193925"/>
            </a:xfrm>
            <a:custGeom>
              <a:avLst/>
              <a:gdLst>
                <a:gd name="T0" fmla="*/ 443 w 1019"/>
                <a:gd name="T1" fmla="*/ 4 h 1190"/>
                <a:gd name="T2" fmla="*/ 629 w 1019"/>
                <a:gd name="T3" fmla="*/ 23 h 1190"/>
                <a:gd name="T4" fmla="*/ 715 w 1019"/>
                <a:gd name="T5" fmla="*/ 66 h 1190"/>
                <a:gd name="T6" fmla="*/ 765 w 1019"/>
                <a:gd name="T7" fmla="*/ 85 h 1190"/>
                <a:gd name="T8" fmla="*/ 827 w 1019"/>
                <a:gd name="T9" fmla="*/ 116 h 1190"/>
                <a:gd name="T10" fmla="*/ 883 w 1019"/>
                <a:gd name="T11" fmla="*/ 147 h 1190"/>
                <a:gd name="T12" fmla="*/ 932 w 1019"/>
                <a:gd name="T13" fmla="*/ 196 h 1190"/>
                <a:gd name="T14" fmla="*/ 963 w 1019"/>
                <a:gd name="T15" fmla="*/ 258 h 1190"/>
                <a:gd name="T16" fmla="*/ 969 w 1019"/>
                <a:gd name="T17" fmla="*/ 277 h 1190"/>
                <a:gd name="T18" fmla="*/ 895 w 1019"/>
                <a:gd name="T19" fmla="*/ 909 h 1190"/>
                <a:gd name="T20" fmla="*/ 814 w 1019"/>
                <a:gd name="T21" fmla="*/ 1082 h 1190"/>
                <a:gd name="T22" fmla="*/ 653 w 1019"/>
                <a:gd name="T23" fmla="*/ 1138 h 1190"/>
                <a:gd name="T24" fmla="*/ 399 w 1019"/>
                <a:gd name="T25" fmla="*/ 1169 h 1190"/>
                <a:gd name="T26" fmla="*/ 307 w 1019"/>
                <a:gd name="T27" fmla="*/ 1156 h 1190"/>
                <a:gd name="T28" fmla="*/ 288 w 1019"/>
                <a:gd name="T29" fmla="*/ 1144 h 1190"/>
                <a:gd name="T30" fmla="*/ 263 w 1019"/>
                <a:gd name="T31" fmla="*/ 1138 h 1190"/>
                <a:gd name="T32" fmla="*/ 170 w 1019"/>
                <a:gd name="T33" fmla="*/ 1088 h 1190"/>
                <a:gd name="T34" fmla="*/ 115 w 1019"/>
                <a:gd name="T35" fmla="*/ 1014 h 1190"/>
                <a:gd name="T36" fmla="*/ 90 w 1019"/>
                <a:gd name="T37" fmla="*/ 977 h 1190"/>
                <a:gd name="T38" fmla="*/ 46 w 1019"/>
                <a:gd name="T39" fmla="*/ 871 h 1190"/>
                <a:gd name="T40" fmla="*/ 28 w 1019"/>
                <a:gd name="T41" fmla="*/ 828 h 1190"/>
                <a:gd name="T42" fmla="*/ 15 w 1019"/>
                <a:gd name="T43" fmla="*/ 748 h 1190"/>
                <a:gd name="T44" fmla="*/ 46 w 1019"/>
                <a:gd name="T45" fmla="*/ 370 h 1190"/>
                <a:gd name="T46" fmla="*/ 59 w 1019"/>
                <a:gd name="T47" fmla="*/ 326 h 1190"/>
                <a:gd name="T48" fmla="*/ 164 w 1019"/>
                <a:gd name="T49" fmla="*/ 246 h 1190"/>
                <a:gd name="T50" fmla="*/ 226 w 1019"/>
                <a:gd name="T51" fmla="*/ 165 h 1190"/>
                <a:gd name="T52" fmla="*/ 307 w 1019"/>
                <a:gd name="T53" fmla="*/ 73 h 1190"/>
                <a:gd name="T54" fmla="*/ 368 w 1019"/>
                <a:gd name="T55" fmla="*/ 17 h 1190"/>
                <a:gd name="T56" fmla="*/ 443 w 1019"/>
                <a:gd name="T57" fmla="*/ 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9" h="1190">
                  <a:moveTo>
                    <a:pt x="443" y="4"/>
                  </a:moveTo>
                  <a:cubicBezTo>
                    <a:pt x="617" y="18"/>
                    <a:pt x="557" y="0"/>
                    <a:pt x="629" y="23"/>
                  </a:cubicBezTo>
                  <a:cubicBezTo>
                    <a:pt x="660" y="44"/>
                    <a:pt x="679" y="57"/>
                    <a:pt x="715" y="66"/>
                  </a:cubicBezTo>
                  <a:cubicBezTo>
                    <a:pt x="741" y="92"/>
                    <a:pt x="714" y="70"/>
                    <a:pt x="765" y="85"/>
                  </a:cubicBezTo>
                  <a:cubicBezTo>
                    <a:pt x="788" y="92"/>
                    <a:pt x="804" y="109"/>
                    <a:pt x="827" y="116"/>
                  </a:cubicBezTo>
                  <a:cubicBezTo>
                    <a:pt x="870" y="145"/>
                    <a:pt x="850" y="137"/>
                    <a:pt x="883" y="147"/>
                  </a:cubicBezTo>
                  <a:cubicBezTo>
                    <a:pt x="901" y="165"/>
                    <a:pt x="918" y="175"/>
                    <a:pt x="932" y="196"/>
                  </a:cubicBezTo>
                  <a:cubicBezTo>
                    <a:pt x="939" y="219"/>
                    <a:pt x="950" y="238"/>
                    <a:pt x="963" y="258"/>
                  </a:cubicBezTo>
                  <a:cubicBezTo>
                    <a:pt x="965" y="264"/>
                    <a:pt x="969" y="270"/>
                    <a:pt x="969" y="277"/>
                  </a:cubicBezTo>
                  <a:cubicBezTo>
                    <a:pt x="969" y="326"/>
                    <a:pt x="1019" y="774"/>
                    <a:pt x="895" y="909"/>
                  </a:cubicBezTo>
                  <a:cubicBezTo>
                    <a:pt x="875" y="969"/>
                    <a:pt x="833" y="1020"/>
                    <a:pt x="814" y="1082"/>
                  </a:cubicBezTo>
                  <a:cubicBezTo>
                    <a:pt x="774" y="1120"/>
                    <a:pt x="722" y="1124"/>
                    <a:pt x="653" y="1138"/>
                  </a:cubicBezTo>
                  <a:cubicBezTo>
                    <a:pt x="549" y="1190"/>
                    <a:pt x="639" y="1162"/>
                    <a:pt x="399" y="1169"/>
                  </a:cubicBezTo>
                  <a:cubicBezTo>
                    <a:pt x="384" y="1167"/>
                    <a:pt x="326" y="1163"/>
                    <a:pt x="307" y="1156"/>
                  </a:cubicBezTo>
                  <a:cubicBezTo>
                    <a:pt x="300" y="1154"/>
                    <a:pt x="295" y="1147"/>
                    <a:pt x="288" y="1144"/>
                  </a:cubicBezTo>
                  <a:cubicBezTo>
                    <a:pt x="280" y="1141"/>
                    <a:pt x="271" y="1140"/>
                    <a:pt x="263" y="1138"/>
                  </a:cubicBezTo>
                  <a:cubicBezTo>
                    <a:pt x="239" y="1121"/>
                    <a:pt x="198" y="1097"/>
                    <a:pt x="170" y="1088"/>
                  </a:cubicBezTo>
                  <a:cubicBezTo>
                    <a:pt x="148" y="1066"/>
                    <a:pt x="132" y="1040"/>
                    <a:pt x="115" y="1014"/>
                  </a:cubicBezTo>
                  <a:cubicBezTo>
                    <a:pt x="107" y="1002"/>
                    <a:pt x="90" y="977"/>
                    <a:pt x="90" y="977"/>
                  </a:cubicBezTo>
                  <a:cubicBezTo>
                    <a:pt x="79" y="941"/>
                    <a:pt x="73" y="898"/>
                    <a:pt x="46" y="871"/>
                  </a:cubicBezTo>
                  <a:cubicBezTo>
                    <a:pt x="41" y="856"/>
                    <a:pt x="32" y="843"/>
                    <a:pt x="28" y="828"/>
                  </a:cubicBezTo>
                  <a:cubicBezTo>
                    <a:pt x="22" y="802"/>
                    <a:pt x="15" y="748"/>
                    <a:pt x="15" y="748"/>
                  </a:cubicBezTo>
                  <a:cubicBezTo>
                    <a:pt x="17" y="683"/>
                    <a:pt x="0" y="438"/>
                    <a:pt x="46" y="370"/>
                  </a:cubicBezTo>
                  <a:cubicBezTo>
                    <a:pt x="50" y="355"/>
                    <a:pt x="51" y="339"/>
                    <a:pt x="59" y="326"/>
                  </a:cubicBezTo>
                  <a:cubicBezTo>
                    <a:pt x="73" y="304"/>
                    <a:pt x="136" y="265"/>
                    <a:pt x="164" y="246"/>
                  </a:cubicBezTo>
                  <a:cubicBezTo>
                    <a:pt x="174" y="214"/>
                    <a:pt x="198" y="184"/>
                    <a:pt x="226" y="165"/>
                  </a:cubicBezTo>
                  <a:cubicBezTo>
                    <a:pt x="239" y="125"/>
                    <a:pt x="278" y="101"/>
                    <a:pt x="307" y="73"/>
                  </a:cubicBezTo>
                  <a:cubicBezTo>
                    <a:pt x="326" y="55"/>
                    <a:pt x="344" y="29"/>
                    <a:pt x="368" y="17"/>
                  </a:cubicBezTo>
                  <a:cubicBezTo>
                    <a:pt x="387" y="8"/>
                    <a:pt x="430" y="6"/>
                    <a:pt x="443" y="4"/>
                  </a:cubicBezTo>
                  <a:close/>
                </a:path>
              </a:pathLst>
            </a:custGeom>
            <a:solidFill>
              <a:schemeClr val="accent1">
                <a:lumMod val="20000"/>
                <a:lumOff val="80000"/>
              </a:schemeClr>
            </a:solidFill>
            <a:ln w="9525" cap="flat" cmpd="sng">
              <a:solidFill>
                <a:schemeClr val="tx1"/>
              </a:solidFill>
              <a:prstDash val="solid"/>
              <a:round/>
              <a:headEnd type="none" w="med" len="med"/>
              <a:tailEnd type="none" w="sm" len="sm"/>
            </a:ln>
            <a:effectLst/>
          </p:spPr>
          <p:txBody>
            <a:bodyPr wrap="none" anchor="ctr"/>
            <a:lstStyle/>
            <a:p>
              <a:endParaRPr lang="en-US"/>
            </a:p>
          </p:txBody>
        </p:sp>
        <p:sp>
          <p:nvSpPr>
            <p:cNvPr id="7" name="Oval 27">
              <a:extLst>
                <a:ext uri="{FF2B5EF4-FFF2-40B4-BE49-F238E27FC236}">
                  <a16:creationId xmlns:a16="http://schemas.microsoft.com/office/drawing/2014/main" id="{8BB58B1D-F677-7F89-1B88-BDEFF6FF6CA3}"/>
                </a:ext>
              </a:extLst>
            </p:cNvPr>
            <p:cNvSpPr>
              <a:spLocks noChangeAspect="1" noChangeArrowheads="1"/>
            </p:cNvSpPr>
            <p:nvPr/>
          </p:nvSpPr>
          <p:spPr bwMode="auto">
            <a:xfrm>
              <a:off x="8183137" y="5057209"/>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b="1"/>
                <a:t>s</a:t>
              </a:r>
            </a:p>
          </p:txBody>
        </p:sp>
        <p:sp>
          <p:nvSpPr>
            <p:cNvPr id="8" name="Oval 28">
              <a:extLst>
                <a:ext uri="{FF2B5EF4-FFF2-40B4-BE49-F238E27FC236}">
                  <a16:creationId xmlns:a16="http://schemas.microsoft.com/office/drawing/2014/main" id="{5F5E19B0-7099-E443-77F5-092F9299E043}"/>
                </a:ext>
              </a:extLst>
            </p:cNvPr>
            <p:cNvSpPr>
              <a:spLocks noChangeAspect="1" noChangeArrowheads="1"/>
            </p:cNvSpPr>
            <p:nvPr/>
          </p:nvSpPr>
          <p:spPr bwMode="auto">
            <a:xfrm>
              <a:off x="8848300" y="4469834"/>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9" name="Oval 29">
              <a:extLst>
                <a:ext uri="{FF2B5EF4-FFF2-40B4-BE49-F238E27FC236}">
                  <a16:creationId xmlns:a16="http://schemas.microsoft.com/office/drawing/2014/main" id="{2D75AB13-C888-5AAE-B8AB-164E371C5C7F}"/>
                </a:ext>
              </a:extLst>
            </p:cNvPr>
            <p:cNvSpPr>
              <a:spLocks noChangeAspect="1" noChangeArrowheads="1"/>
            </p:cNvSpPr>
            <p:nvPr/>
          </p:nvSpPr>
          <p:spPr bwMode="auto">
            <a:xfrm>
              <a:off x="7997400" y="4484121"/>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10" name="Oval 30">
              <a:extLst>
                <a:ext uri="{FF2B5EF4-FFF2-40B4-BE49-F238E27FC236}">
                  <a16:creationId xmlns:a16="http://schemas.microsoft.com/office/drawing/2014/main" id="{0883D675-698E-8647-3955-351F3AC84931}"/>
                </a:ext>
              </a:extLst>
            </p:cNvPr>
            <p:cNvSpPr>
              <a:spLocks noChangeAspect="1" noChangeArrowheads="1"/>
            </p:cNvSpPr>
            <p:nvPr/>
          </p:nvSpPr>
          <p:spPr bwMode="auto">
            <a:xfrm>
              <a:off x="8676850" y="5242946"/>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11" name="Oval 31">
              <a:extLst>
                <a:ext uri="{FF2B5EF4-FFF2-40B4-BE49-F238E27FC236}">
                  <a16:creationId xmlns:a16="http://schemas.microsoft.com/office/drawing/2014/main" id="{CDF59014-1919-9829-204C-081F36263224}"/>
                </a:ext>
              </a:extLst>
            </p:cNvPr>
            <p:cNvSpPr>
              <a:spLocks noChangeAspect="1" noChangeArrowheads="1"/>
            </p:cNvSpPr>
            <p:nvPr/>
          </p:nvSpPr>
          <p:spPr bwMode="auto">
            <a:xfrm>
              <a:off x="8999112" y="3971359"/>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12" name="Oval 32">
              <a:extLst>
                <a:ext uri="{FF2B5EF4-FFF2-40B4-BE49-F238E27FC236}">
                  <a16:creationId xmlns:a16="http://schemas.microsoft.com/office/drawing/2014/main" id="{E95462B6-85B4-56FA-1CBC-AEAA6619A765}"/>
                </a:ext>
              </a:extLst>
            </p:cNvPr>
            <p:cNvSpPr>
              <a:spLocks noChangeAspect="1" noChangeArrowheads="1"/>
            </p:cNvSpPr>
            <p:nvPr/>
          </p:nvSpPr>
          <p:spPr bwMode="auto">
            <a:xfrm>
              <a:off x="10724725" y="4122171"/>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13" name="Oval 33">
              <a:extLst>
                <a:ext uri="{FF2B5EF4-FFF2-40B4-BE49-F238E27FC236}">
                  <a16:creationId xmlns:a16="http://schemas.microsoft.com/office/drawing/2014/main" id="{BAEDAB30-1F6C-F969-516A-D4B1C6F7069C}"/>
                </a:ext>
              </a:extLst>
            </p:cNvPr>
            <p:cNvSpPr>
              <a:spLocks noChangeAspect="1" noChangeArrowheads="1"/>
            </p:cNvSpPr>
            <p:nvPr/>
          </p:nvSpPr>
          <p:spPr bwMode="auto">
            <a:xfrm>
              <a:off x="11235900" y="4125346"/>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b="1"/>
                <a:t>t</a:t>
              </a:r>
            </a:p>
          </p:txBody>
        </p:sp>
        <p:sp>
          <p:nvSpPr>
            <p:cNvPr id="14" name="Oval 34">
              <a:extLst>
                <a:ext uri="{FF2B5EF4-FFF2-40B4-BE49-F238E27FC236}">
                  <a16:creationId xmlns:a16="http://schemas.microsoft.com/office/drawing/2014/main" id="{B47BFD7C-7D2F-87DE-CF41-B1F87AFB5364}"/>
                </a:ext>
              </a:extLst>
            </p:cNvPr>
            <p:cNvSpPr>
              <a:spLocks noChangeAspect="1" noChangeArrowheads="1"/>
            </p:cNvSpPr>
            <p:nvPr/>
          </p:nvSpPr>
          <p:spPr bwMode="auto">
            <a:xfrm>
              <a:off x="10926337" y="5312796"/>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15" name="Oval 35">
              <a:extLst>
                <a:ext uri="{FF2B5EF4-FFF2-40B4-BE49-F238E27FC236}">
                  <a16:creationId xmlns:a16="http://schemas.microsoft.com/office/drawing/2014/main" id="{F1C609E3-9DD9-3D0F-3F52-CA293EEFFBCA}"/>
                </a:ext>
              </a:extLst>
            </p:cNvPr>
            <p:cNvSpPr>
              <a:spLocks noChangeAspect="1" noChangeArrowheads="1"/>
            </p:cNvSpPr>
            <p:nvPr/>
          </p:nvSpPr>
          <p:spPr bwMode="auto">
            <a:xfrm>
              <a:off x="10867600" y="4795271"/>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cxnSp>
          <p:nvCxnSpPr>
            <p:cNvPr id="16" name="AutoShape 36">
              <a:extLst>
                <a:ext uri="{FF2B5EF4-FFF2-40B4-BE49-F238E27FC236}">
                  <a16:creationId xmlns:a16="http://schemas.microsoft.com/office/drawing/2014/main" id="{AECD7154-70E4-4E52-1FBC-7B48BF9820CB}"/>
                </a:ext>
              </a:extLst>
            </p:cNvPr>
            <p:cNvCxnSpPr>
              <a:cxnSpLocks noChangeShapeType="1"/>
              <a:stCxn id="8" idx="6"/>
              <a:endCxn id="12" idx="3"/>
            </p:cNvCxnSpPr>
            <p:nvPr/>
          </p:nvCxnSpPr>
          <p:spPr bwMode="auto">
            <a:xfrm flipV="1">
              <a:off x="9095951" y="4333309"/>
              <a:ext cx="1665287" cy="260350"/>
            </a:xfrm>
            <a:prstGeom prst="straightConnector1">
              <a:avLst/>
            </a:prstGeom>
            <a:noFill/>
            <a:ln w="9525">
              <a:solidFill>
                <a:schemeClr val="tx1"/>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AutoShape 37">
              <a:extLst>
                <a:ext uri="{FF2B5EF4-FFF2-40B4-BE49-F238E27FC236}">
                  <a16:creationId xmlns:a16="http://schemas.microsoft.com/office/drawing/2014/main" id="{5614B0BA-380F-1BC5-0950-E9C7A3E8C3F8}"/>
                </a:ext>
              </a:extLst>
            </p:cNvPr>
            <p:cNvCxnSpPr>
              <a:cxnSpLocks noChangeShapeType="1"/>
              <a:stCxn id="8" idx="4"/>
              <a:endCxn id="10" idx="0"/>
            </p:cNvCxnSpPr>
            <p:nvPr/>
          </p:nvCxnSpPr>
          <p:spPr bwMode="auto">
            <a:xfrm flipH="1">
              <a:off x="8800675" y="4717484"/>
              <a:ext cx="171450"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AutoShape 38">
              <a:extLst>
                <a:ext uri="{FF2B5EF4-FFF2-40B4-BE49-F238E27FC236}">
                  <a16:creationId xmlns:a16="http://schemas.microsoft.com/office/drawing/2014/main" id="{0B171CE0-C8A4-652A-B623-798202567612}"/>
                </a:ext>
              </a:extLst>
            </p:cNvPr>
            <p:cNvCxnSpPr>
              <a:cxnSpLocks noChangeShapeType="1"/>
              <a:stCxn id="9" idx="6"/>
              <a:endCxn id="8" idx="2"/>
            </p:cNvCxnSpPr>
            <p:nvPr/>
          </p:nvCxnSpPr>
          <p:spPr bwMode="auto">
            <a:xfrm flipV="1">
              <a:off x="8245050" y="4593660"/>
              <a:ext cx="603250" cy="142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AutoShape 39">
              <a:extLst>
                <a:ext uri="{FF2B5EF4-FFF2-40B4-BE49-F238E27FC236}">
                  <a16:creationId xmlns:a16="http://schemas.microsoft.com/office/drawing/2014/main" id="{61A81B1F-049C-5201-3349-08F5638D6BBB}"/>
                </a:ext>
              </a:extLst>
            </p:cNvPr>
            <p:cNvCxnSpPr>
              <a:cxnSpLocks noChangeShapeType="1"/>
              <a:stCxn id="15" idx="2"/>
              <a:endCxn id="8" idx="5"/>
            </p:cNvCxnSpPr>
            <p:nvPr/>
          </p:nvCxnSpPr>
          <p:spPr bwMode="auto">
            <a:xfrm flipH="1" flipV="1">
              <a:off x="9059438" y="4680972"/>
              <a:ext cx="1808163" cy="2381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 name="Text Box 40">
              <a:extLst>
                <a:ext uri="{FF2B5EF4-FFF2-40B4-BE49-F238E27FC236}">
                  <a16:creationId xmlns:a16="http://schemas.microsoft.com/office/drawing/2014/main" id="{1BC8ED79-102C-C8C2-EA8B-547B5F9F6497}"/>
                </a:ext>
              </a:extLst>
            </p:cNvPr>
            <p:cNvSpPr txBox="1">
              <a:spLocks noChangeArrowheads="1"/>
            </p:cNvSpPr>
            <p:nvPr/>
          </p:nvSpPr>
          <p:spPr bwMode="auto">
            <a:xfrm>
              <a:off x="8614937" y="3622110"/>
              <a:ext cx="344488"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24" tIns="45963" rIns="91924" bIns="45963">
              <a:spAutoFit/>
            </a:bodyPr>
            <a:lstStyle/>
            <a:p>
              <a:pPr>
                <a:spcBef>
                  <a:spcPct val="50000"/>
                </a:spcBef>
              </a:pPr>
              <a:r>
                <a:rPr lang="en-US" altLang="en-US"/>
                <a:t>A</a:t>
              </a:r>
            </a:p>
          </p:txBody>
        </p:sp>
        <p:sp>
          <p:nvSpPr>
            <p:cNvPr id="21" name="Text Box 41">
              <a:extLst>
                <a:ext uri="{FF2B5EF4-FFF2-40B4-BE49-F238E27FC236}">
                  <a16:creationId xmlns:a16="http://schemas.microsoft.com/office/drawing/2014/main" id="{E03B6CF4-26F2-2331-2A50-EED795AC92DF}"/>
                </a:ext>
              </a:extLst>
            </p:cNvPr>
            <p:cNvSpPr txBox="1">
              <a:spLocks noChangeArrowheads="1"/>
            </p:cNvSpPr>
            <p:nvPr/>
          </p:nvSpPr>
          <p:spPr bwMode="auto">
            <a:xfrm>
              <a:off x="10923162" y="3652272"/>
              <a:ext cx="344488"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24" tIns="45963" rIns="91924" bIns="45963">
              <a:spAutoFit/>
            </a:bodyPr>
            <a:lstStyle/>
            <a:p>
              <a:pPr>
                <a:spcBef>
                  <a:spcPct val="50000"/>
                </a:spcBef>
              </a:pPr>
              <a:r>
                <a:rPr lang="en-US" altLang="en-US"/>
                <a:t>B</a:t>
              </a:r>
            </a:p>
          </p:txBody>
        </p:sp>
        <p:cxnSp>
          <p:nvCxnSpPr>
            <p:cNvPr id="22" name="AutoShape 42">
              <a:extLst>
                <a:ext uri="{FF2B5EF4-FFF2-40B4-BE49-F238E27FC236}">
                  <a16:creationId xmlns:a16="http://schemas.microsoft.com/office/drawing/2014/main" id="{9B471B36-F3D7-F960-12A3-C14524853883}"/>
                </a:ext>
              </a:extLst>
            </p:cNvPr>
            <p:cNvCxnSpPr>
              <a:cxnSpLocks noChangeShapeType="1"/>
              <a:stCxn id="11" idx="6"/>
              <a:endCxn id="12" idx="2"/>
            </p:cNvCxnSpPr>
            <p:nvPr/>
          </p:nvCxnSpPr>
          <p:spPr bwMode="auto">
            <a:xfrm>
              <a:off x="9246763" y="4095184"/>
              <a:ext cx="1477963" cy="150812"/>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AutoShape 43">
              <a:extLst>
                <a:ext uri="{FF2B5EF4-FFF2-40B4-BE49-F238E27FC236}">
                  <a16:creationId xmlns:a16="http://schemas.microsoft.com/office/drawing/2014/main" id="{5409A505-D5C5-F9BF-FD2D-B312DD771D9D}"/>
                </a:ext>
              </a:extLst>
            </p:cNvPr>
            <p:cNvCxnSpPr>
              <a:cxnSpLocks noChangeShapeType="1"/>
              <a:stCxn id="14" idx="2"/>
              <a:endCxn id="10" idx="6"/>
            </p:cNvCxnSpPr>
            <p:nvPr/>
          </p:nvCxnSpPr>
          <p:spPr bwMode="auto">
            <a:xfrm flipH="1" flipV="1">
              <a:off x="8924501" y="5366771"/>
              <a:ext cx="2001837" cy="69850"/>
            </a:xfrm>
            <a:prstGeom prst="straightConnector1">
              <a:avLst/>
            </a:prstGeom>
            <a:noFill/>
            <a:ln w="9525">
              <a:solidFill>
                <a:schemeClr val="tx1"/>
              </a:solidFill>
              <a:round/>
              <a:headEnd type="none" w="med" len="me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AutoShape 48">
              <a:extLst>
                <a:ext uri="{FF2B5EF4-FFF2-40B4-BE49-F238E27FC236}">
                  <a16:creationId xmlns:a16="http://schemas.microsoft.com/office/drawing/2014/main" id="{0C4A53E7-5F24-6E8D-9E8F-1927428563BF}"/>
                </a:ext>
              </a:extLst>
            </p:cNvPr>
            <p:cNvCxnSpPr>
              <a:cxnSpLocks noChangeShapeType="1"/>
              <a:stCxn id="7" idx="7"/>
              <a:endCxn id="8" idx="3"/>
            </p:cNvCxnSpPr>
            <p:nvPr/>
          </p:nvCxnSpPr>
          <p:spPr bwMode="auto">
            <a:xfrm flipV="1">
              <a:off x="8394276" y="4680971"/>
              <a:ext cx="490537" cy="4127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AutoShape 49">
              <a:extLst>
                <a:ext uri="{FF2B5EF4-FFF2-40B4-BE49-F238E27FC236}">
                  <a16:creationId xmlns:a16="http://schemas.microsoft.com/office/drawing/2014/main" id="{3411AEAE-87BB-53A7-3544-EDD6EAA95D5D}"/>
                </a:ext>
              </a:extLst>
            </p:cNvPr>
            <p:cNvCxnSpPr>
              <a:cxnSpLocks noChangeShapeType="1"/>
              <a:stCxn id="9" idx="7"/>
              <a:endCxn id="11" idx="2"/>
            </p:cNvCxnSpPr>
            <p:nvPr/>
          </p:nvCxnSpPr>
          <p:spPr bwMode="auto">
            <a:xfrm flipV="1">
              <a:off x="8208538" y="4095184"/>
              <a:ext cx="790575" cy="4254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AutoShape 50">
              <a:extLst>
                <a:ext uri="{FF2B5EF4-FFF2-40B4-BE49-F238E27FC236}">
                  <a16:creationId xmlns:a16="http://schemas.microsoft.com/office/drawing/2014/main" id="{C5FD2567-1586-21DA-B205-3768F0000010}"/>
                </a:ext>
              </a:extLst>
            </p:cNvPr>
            <p:cNvCxnSpPr>
              <a:cxnSpLocks noChangeShapeType="1"/>
              <a:stCxn id="13" idx="4"/>
              <a:endCxn id="15" idx="7"/>
            </p:cNvCxnSpPr>
            <p:nvPr/>
          </p:nvCxnSpPr>
          <p:spPr bwMode="auto">
            <a:xfrm flipH="1">
              <a:off x="11078737" y="4372996"/>
              <a:ext cx="280988" cy="458788"/>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AutoShape 51">
              <a:extLst>
                <a:ext uri="{FF2B5EF4-FFF2-40B4-BE49-F238E27FC236}">
                  <a16:creationId xmlns:a16="http://schemas.microsoft.com/office/drawing/2014/main" id="{8FDCB51C-2B61-F478-D4FC-51F0779C503A}"/>
                </a:ext>
              </a:extLst>
            </p:cNvPr>
            <p:cNvCxnSpPr>
              <a:cxnSpLocks noChangeShapeType="1"/>
              <a:stCxn id="15" idx="0"/>
              <a:endCxn id="12" idx="4"/>
            </p:cNvCxnSpPr>
            <p:nvPr/>
          </p:nvCxnSpPr>
          <p:spPr bwMode="auto">
            <a:xfrm flipH="1" flipV="1">
              <a:off x="10848551" y="4369821"/>
              <a:ext cx="142875" cy="425450"/>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AutoShape 52">
              <a:extLst>
                <a:ext uri="{FF2B5EF4-FFF2-40B4-BE49-F238E27FC236}">
                  <a16:creationId xmlns:a16="http://schemas.microsoft.com/office/drawing/2014/main" id="{490196CC-6CBD-06AC-493C-65AC9BD41E68}"/>
                </a:ext>
              </a:extLst>
            </p:cNvPr>
            <p:cNvCxnSpPr>
              <a:cxnSpLocks noChangeShapeType="1"/>
              <a:stCxn id="15" idx="4"/>
              <a:endCxn id="14" idx="0"/>
            </p:cNvCxnSpPr>
            <p:nvPr/>
          </p:nvCxnSpPr>
          <p:spPr bwMode="auto">
            <a:xfrm>
              <a:off x="10991426" y="5042922"/>
              <a:ext cx="58737" cy="269875"/>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9" name="Group 28">
            <a:extLst>
              <a:ext uri="{FF2B5EF4-FFF2-40B4-BE49-F238E27FC236}">
                <a16:creationId xmlns:a16="http://schemas.microsoft.com/office/drawing/2014/main" id="{F6E54A8E-7EA4-3D7C-8DC1-FC26B2EB73F7}"/>
              </a:ext>
            </a:extLst>
          </p:cNvPr>
          <p:cNvGrpSpPr/>
          <p:nvPr/>
        </p:nvGrpSpPr>
        <p:grpSpPr>
          <a:xfrm>
            <a:off x="8722096" y="2242757"/>
            <a:ext cx="3442682" cy="2228958"/>
            <a:chOff x="-61332" y="3496696"/>
            <a:chExt cx="3924300" cy="2540776"/>
          </a:xfrm>
        </p:grpSpPr>
        <p:sp>
          <p:nvSpPr>
            <p:cNvPr id="30" name="Text Box 20">
              <a:extLst>
                <a:ext uri="{FF2B5EF4-FFF2-40B4-BE49-F238E27FC236}">
                  <a16:creationId xmlns:a16="http://schemas.microsoft.com/office/drawing/2014/main" id="{8C349DC4-B2B2-038E-D5E8-E198C5C7D90D}"/>
                </a:ext>
              </a:extLst>
            </p:cNvPr>
            <p:cNvSpPr txBox="1">
              <a:spLocks noChangeArrowheads="1"/>
            </p:cNvSpPr>
            <p:nvPr/>
          </p:nvSpPr>
          <p:spPr bwMode="auto">
            <a:xfrm>
              <a:off x="1014994" y="5667649"/>
              <a:ext cx="2238375"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24" tIns="45963" rIns="91924" bIns="45963">
              <a:spAutoFit/>
            </a:bodyPr>
            <a:lstStyle/>
            <a:p>
              <a:pPr>
                <a:spcBef>
                  <a:spcPct val="50000"/>
                </a:spcBef>
              </a:pPr>
              <a:r>
                <a:rPr lang="en-US" altLang="en-US" dirty="0"/>
                <a:t>original network</a:t>
              </a:r>
            </a:p>
          </p:txBody>
        </p:sp>
        <p:sp>
          <p:nvSpPr>
            <p:cNvPr id="33" name="Freeform 25">
              <a:extLst>
                <a:ext uri="{FF2B5EF4-FFF2-40B4-BE49-F238E27FC236}">
                  <a16:creationId xmlns:a16="http://schemas.microsoft.com/office/drawing/2014/main" id="{1550E82C-BBA1-A1AC-56FD-2878DD2EAAB3}"/>
                </a:ext>
              </a:extLst>
            </p:cNvPr>
            <p:cNvSpPr>
              <a:spLocks/>
            </p:cNvSpPr>
            <p:nvPr/>
          </p:nvSpPr>
          <p:spPr bwMode="auto">
            <a:xfrm>
              <a:off x="2467556" y="3576070"/>
              <a:ext cx="1395412" cy="2152650"/>
            </a:xfrm>
            <a:custGeom>
              <a:avLst/>
              <a:gdLst>
                <a:gd name="T0" fmla="*/ 31 w 879"/>
                <a:gd name="T1" fmla="*/ 119 h 1356"/>
                <a:gd name="T2" fmla="*/ 49 w 879"/>
                <a:gd name="T3" fmla="*/ 113 h 1356"/>
                <a:gd name="T4" fmla="*/ 61 w 879"/>
                <a:gd name="T5" fmla="*/ 99 h 1356"/>
                <a:gd name="T6" fmla="*/ 142 w 879"/>
                <a:gd name="T7" fmla="*/ 65 h 1356"/>
                <a:gd name="T8" fmla="*/ 260 w 879"/>
                <a:gd name="T9" fmla="*/ 25 h 1356"/>
                <a:gd name="T10" fmla="*/ 513 w 879"/>
                <a:gd name="T11" fmla="*/ 4 h 1356"/>
                <a:gd name="T12" fmla="*/ 651 w 879"/>
                <a:gd name="T13" fmla="*/ 22 h 1356"/>
                <a:gd name="T14" fmla="*/ 780 w 879"/>
                <a:gd name="T15" fmla="*/ 92 h 1356"/>
                <a:gd name="T16" fmla="*/ 848 w 879"/>
                <a:gd name="T17" fmla="*/ 179 h 1356"/>
                <a:gd name="T18" fmla="*/ 879 w 879"/>
                <a:gd name="T19" fmla="*/ 337 h 1356"/>
                <a:gd name="T20" fmla="*/ 836 w 879"/>
                <a:gd name="T21" fmla="*/ 815 h 1356"/>
                <a:gd name="T22" fmla="*/ 829 w 879"/>
                <a:gd name="T23" fmla="*/ 902 h 1356"/>
                <a:gd name="T24" fmla="*/ 755 w 879"/>
                <a:gd name="T25" fmla="*/ 1042 h 1356"/>
                <a:gd name="T26" fmla="*/ 699 w 879"/>
                <a:gd name="T27" fmla="*/ 1157 h 1356"/>
                <a:gd name="T28" fmla="*/ 609 w 879"/>
                <a:gd name="T29" fmla="*/ 1327 h 1356"/>
                <a:gd name="T30" fmla="*/ 411 w 879"/>
                <a:gd name="T31" fmla="*/ 1345 h 1356"/>
                <a:gd name="T32" fmla="*/ 167 w 879"/>
                <a:gd name="T33" fmla="*/ 1258 h 1356"/>
                <a:gd name="T34" fmla="*/ 99 w 879"/>
                <a:gd name="T35" fmla="*/ 1197 h 1356"/>
                <a:gd name="T36" fmla="*/ 86 w 879"/>
                <a:gd name="T37" fmla="*/ 1176 h 1356"/>
                <a:gd name="T38" fmla="*/ 68 w 879"/>
                <a:gd name="T39" fmla="*/ 1164 h 1356"/>
                <a:gd name="T40" fmla="*/ 43 w 879"/>
                <a:gd name="T41" fmla="*/ 1124 h 1356"/>
                <a:gd name="T42" fmla="*/ 0 w 879"/>
                <a:gd name="T43" fmla="*/ 594 h 1356"/>
                <a:gd name="T44" fmla="*/ 6 w 879"/>
                <a:gd name="T45" fmla="*/ 300 h 1356"/>
                <a:gd name="T46" fmla="*/ 31 w 879"/>
                <a:gd name="T47" fmla="*/ 153 h 1356"/>
                <a:gd name="T48" fmla="*/ 31 w 879"/>
                <a:gd name="T49" fmla="*/ 119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9" h="1356">
                  <a:moveTo>
                    <a:pt x="31" y="119"/>
                  </a:moveTo>
                  <a:cubicBezTo>
                    <a:pt x="37" y="117"/>
                    <a:pt x="44" y="116"/>
                    <a:pt x="49" y="113"/>
                  </a:cubicBezTo>
                  <a:cubicBezTo>
                    <a:pt x="54" y="109"/>
                    <a:pt x="56" y="102"/>
                    <a:pt x="61" y="99"/>
                  </a:cubicBezTo>
                  <a:cubicBezTo>
                    <a:pt x="78" y="89"/>
                    <a:pt x="121" y="73"/>
                    <a:pt x="142" y="65"/>
                  </a:cubicBezTo>
                  <a:cubicBezTo>
                    <a:pt x="182" y="50"/>
                    <a:pt x="221" y="46"/>
                    <a:pt x="260" y="25"/>
                  </a:cubicBezTo>
                  <a:cubicBezTo>
                    <a:pt x="367" y="27"/>
                    <a:pt x="406" y="0"/>
                    <a:pt x="513" y="4"/>
                  </a:cubicBezTo>
                  <a:cubicBezTo>
                    <a:pt x="533" y="6"/>
                    <a:pt x="633" y="14"/>
                    <a:pt x="651" y="22"/>
                  </a:cubicBezTo>
                  <a:cubicBezTo>
                    <a:pt x="693" y="38"/>
                    <a:pt x="736" y="84"/>
                    <a:pt x="780" y="92"/>
                  </a:cubicBezTo>
                  <a:cubicBezTo>
                    <a:pt x="799" y="123"/>
                    <a:pt x="818" y="158"/>
                    <a:pt x="848" y="179"/>
                  </a:cubicBezTo>
                  <a:cubicBezTo>
                    <a:pt x="855" y="201"/>
                    <a:pt x="872" y="315"/>
                    <a:pt x="879" y="337"/>
                  </a:cubicBezTo>
                  <a:cubicBezTo>
                    <a:pt x="879" y="580"/>
                    <a:pt x="879" y="622"/>
                    <a:pt x="836" y="815"/>
                  </a:cubicBezTo>
                  <a:cubicBezTo>
                    <a:pt x="834" y="845"/>
                    <a:pt x="832" y="873"/>
                    <a:pt x="829" y="902"/>
                  </a:cubicBezTo>
                  <a:cubicBezTo>
                    <a:pt x="825" y="934"/>
                    <a:pt x="774" y="1013"/>
                    <a:pt x="755" y="1042"/>
                  </a:cubicBezTo>
                  <a:cubicBezTo>
                    <a:pt x="733" y="1084"/>
                    <a:pt x="721" y="1127"/>
                    <a:pt x="699" y="1157"/>
                  </a:cubicBezTo>
                  <a:cubicBezTo>
                    <a:pt x="672" y="1176"/>
                    <a:pt x="638" y="1315"/>
                    <a:pt x="609" y="1327"/>
                  </a:cubicBezTo>
                  <a:cubicBezTo>
                    <a:pt x="562" y="1352"/>
                    <a:pt x="485" y="1356"/>
                    <a:pt x="411" y="1345"/>
                  </a:cubicBezTo>
                  <a:cubicBezTo>
                    <a:pt x="337" y="1334"/>
                    <a:pt x="219" y="1283"/>
                    <a:pt x="167" y="1258"/>
                  </a:cubicBezTo>
                  <a:cubicBezTo>
                    <a:pt x="141" y="1229"/>
                    <a:pt x="130" y="1214"/>
                    <a:pt x="99" y="1197"/>
                  </a:cubicBezTo>
                  <a:cubicBezTo>
                    <a:pt x="95" y="1191"/>
                    <a:pt x="91" y="1182"/>
                    <a:pt x="86" y="1176"/>
                  </a:cubicBezTo>
                  <a:cubicBezTo>
                    <a:pt x="81" y="1171"/>
                    <a:pt x="73" y="1169"/>
                    <a:pt x="68" y="1164"/>
                  </a:cubicBezTo>
                  <a:cubicBezTo>
                    <a:pt x="58" y="1152"/>
                    <a:pt x="43" y="1124"/>
                    <a:pt x="43" y="1124"/>
                  </a:cubicBezTo>
                  <a:cubicBezTo>
                    <a:pt x="12" y="949"/>
                    <a:pt x="26" y="770"/>
                    <a:pt x="0" y="594"/>
                  </a:cubicBezTo>
                  <a:cubicBezTo>
                    <a:pt x="2" y="495"/>
                    <a:pt x="3" y="398"/>
                    <a:pt x="6" y="300"/>
                  </a:cubicBezTo>
                  <a:cubicBezTo>
                    <a:pt x="7" y="264"/>
                    <a:pt x="3" y="181"/>
                    <a:pt x="31" y="153"/>
                  </a:cubicBezTo>
                  <a:cubicBezTo>
                    <a:pt x="37" y="117"/>
                    <a:pt x="48" y="119"/>
                    <a:pt x="31" y="119"/>
                  </a:cubicBezTo>
                  <a:close/>
                </a:path>
              </a:pathLst>
            </a:custGeom>
            <a:solidFill>
              <a:schemeClr val="accent2">
                <a:lumMod val="20000"/>
                <a:lumOff val="80000"/>
              </a:schemeClr>
            </a:solidFill>
            <a:ln w="9525" cap="flat" cmpd="sng">
              <a:solidFill>
                <a:schemeClr val="tx1"/>
              </a:solidFill>
              <a:prstDash val="solid"/>
              <a:round/>
              <a:headEnd type="none" w="med" len="med"/>
              <a:tailEnd type="none" w="sm" len="sm"/>
            </a:ln>
            <a:effectLst/>
          </p:spPr>
          <p:txBody>
            <a:bodyPr wrap="none" anchor="ctr"/>
            <a:lstStyle/>
            <a:p>
              <a:endParaRPr lang="en-US"/>
            </a:p>
          </p:txBody>
        </p:sp>
        <p:sp>
          <p:nvSpPr>
            <p:cNvPr id="34" name="Freeform 26">
              <a:extLst>
                <a:ext uri="{FF2B5EF4-FFF2-40B4-BE49-F238E27FC236}">
                  <a16:creationId xmlns:a16="http://schemas.microsoft.com/office/drawing/2014/main" id="{2F548E39-1417-939F-FE64-70B9A10F604C}"/>
                </a:ext>
              </a:extLst>
            </p:cNvPr>
            <p:cNvSpPr>
              <a:spLocks/>
            </p:cNvSpPr>
            <p:nvPr/>
          </p:nvSpPr>
          <p:spPr bwMode="auto">
            <a:xfrm>
              <a:off x="-61332" y="3496696"/>
              <a:ext cx="1747838" cy="2193925"/>
            </a:xfrm>
            <a:custGeom>
              <a:avLst/>
              <a:gdLst>
                <a:gd name="T0" fmla="*/ 443 w 1019"/>
                <a:gd name="T1" fmla="*/ 4 h 1190"/>
                <a:gd name="T2" fmla="*/ 629 w 1019"/>
                <a:gd name="T3" fmla="*/ 23 h 1190"/>
                <a:gd name="T4" fmla="*/ 715 w 1019"/>
                <a:gd name="T5" fmla="*/ 66 h 1190"/>
                <a:gd name="T6" fmla="*/ 765 w 1019"/>
                <a:gd name="T7" fmla="*/ 85 h 1190"/>
                <a:gd name="T8" fmla="*/ 827 w 1019"/>
                <a:gd name="T9" fmla="*/ 116 h 1190"/>
                <a:gd name="T10" fmla="*/ 883 w 1019"/>
                <a:gd name="T11" fmla="*/ 147 h 1190"/>
                <a:gd name="T12" fmla="*/ 932 w 1019"/>
                <a:gd name="T13" fmla="*/ 196 h 1190"/>
                <a:gd name="T14" fmla="*/ 963 w 1019"/>
                <a:gd name="T15" fmla="*/ 258 h 1190"/>
                <a:gd name="T16" fmla="*/ 969 w 1019"/>
                <a:gd name="T17" fmla="*/ 277 h 1190"/>
                <a:gd name="T18" fmla="*/ 895 w 1019"/>
                <a:gd name="T19" fmla="*/ 909 h 1190"/>
                <a:gd name="T20" fmla="*/ 814 w 1019"/>
                <a:gd name="T21" fmla="*/ 1082 h 1190"/>
                <a:gd name="T22" fmla="*/ 653 w 1019"/>
                <a:gd name="T23" fmla="*/ 1138 h 1190"/>
                <a:gd name="T24" fmla="*/ 399 w 1019"/>
                <a:gd name="T25" fmla="*/ 1169 h 1190"/>
                <a:gd name="T26" fmla="*/ 307 w 1019"/>
                <a:gd name="T27" fmla="*/ 1156 h 1190"/>
                <a:gd name="T28" fmla="*/ 288 w 1019"/>
                <a:gd name="T29" fmla="*/ 1144 h 1190"/>
                <a:gd name="T30" fmla="*/ 263 w 1019"/>
                <a:gd name="T31" fmla="*/ 1138 h 1190"/>
                <a:gd name="T32" fmla="*/ 170 w 1019"/>
                <a:gd name="T33" fmla="*/ 1088 h 1190"/>
                <a:gd name="T34" fmla="*/ 115 w 1019"/>
                <a:gd name="T35" fmla="*/ 1014 h 1190"/>
                <a:gd name="T36" fmla="*/ 90 w 1019"/>
                <a:gd name="T37" fmla="*/ 977 h 1190"/>
                <a:gd name="T38" fmla="*/ 46 w 1019"/>
                <a:gd name="T39" fmla="*/ 871 h 1190"/>
                <a:gd name="T40" fmla="*/ 28 w 1019"/>
                <a:gd name="T41" fmla="*/ 828 h 1190"/>
                <a:gd name="T42" fmla="*/ 15 w 1019"/>
                <a:gd name="T43" fmla="*/ 748 h 1190"/>
                <a:gd name="T44" fmla="*/ 46 w 1019"/>
                <a:gd name="T45" fmla="*/ 370 h 1190"/>
                <a:gd name="T46" fmla="*/ 59 w 1019"/>
                <a:gd name="T47" fmla="*/ 326 h 1190"/>
                <a:gd name="T48" fmla="*/ 164 w 1019"/>
                <a:gd name="T49" fmla="*/ 246 h 1190"/>
                <a:gd name="T50" fmla="*/ 226 w 1019"/>
                <a:gd name="T51" fmla="*/ 165 h 1190"/>
                <a:gd name="T52" fmla="*/ 307 w 1019"/>
                <a:gd name="T53" fmla="*/ 73 h 1190"/>
                <a:gd name="T54" fmla="*/ 368 w 1019"/>
                <a:gd name="T55" fmla="*/ 17 h 1190"/>
                <a:gd name="T56" fmla="*/ 443 w 1019"/>
                <a:gd name="T57" fmla="*/ 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9" h="1190">
                  <a:moveTo>
                    <a:pt x="443" y="4"/>
                  </a:moveTo>
                  <a:cubicBezTo>
                    <a:pt x="617" y="18"/>
                    <a:pt x="557" y="0"/>
                    <a:pt x="629" y="23"/>
                  </a:cubicBezTo>
                  <a:cubicBezTo>
                    <a:pt x="660" y="44"/>
                    <a:pt x="679" y="57"/>
                    <a:pt x="715" y="66"/>
                  </a:cubicBezTo>
                  <a:cubicBezTo>
                    <a:pt x="741" y="92"/>
                    <a:pt x="714" y="70"/>
                    <a:pt x="765" y="85"/>
                  </a:cubicBezTo>
                  <a:cubicBezTo>
                    <a:pt x="788" y="92"/>
                    <a:pt x="804" y="109"/>
                    <a:pt x="827" y="116"/>
                  </a:cubicBezTo>
                  <a:cubicBezTo>
                    <a:pt x="870" y="145"/>
                    <a:pt x="850" y="137"/>
                    <a:pt x="883" y="147"/>
                  </a:cubicBezTo>
                  <a:cubicBezTo>
                    <a:pt x="901" y="165"/>
                    <a:pt x="918" y="175"/>
                    <a:pt x="932" y="196"/>
                  </a:cubicBezTo>
                  <a:cubicBezTo>
                    <a:pt x="939" y="219"/>
                    <a:pt x="950" y="238"/>
                    <a:pt x="963" y="258"/>
                  </a:cubicBezTo>
                  <a:cubicBezTo>
                    <a:pt x="965" y="264"/>
                    <a:pt x="969" y="270"/>
                    <a:pt x="969" y="277"/>
                  </a:cubicBezTo>
                  <a:cubicBezTo>
                    <a:pt x="969" y="326"/>
                    <a:pt x="1019" y="774"/>
                    <a:pt x="895" y="909"/>
                  </a:cubicBezTo>
                  <a:cubicBezTo>
                    <a:pt x="875" y="969"/>
                    <a:pt x="833" y="1020"/>
                    <a:pt x="814" y="1082"/>
                  </a:cubicBezTo>
                  <a:cubicBezTo>
                    <a:pt x="774" y="1120"/>
                    <a:pt x="722" y="1124"/>
                    <a:pt x="653" y="1138"/>
                  </a:cubicBezTo>
                  <a:cubicBezTo>
                    <a:pt x="549" y="1190"/>
                    <a:pt x="639" y="1162"/>
                    <a:pt x="399" y="1169"/>
                  </a:cubicBezTo>
                  <a:cubicBezTo>
                    <a:pt x="384" y="1167"/>
                    <a:pt x="326" y="1163"/>
                    <a:pt x="307" y="1156"/>
                  </a:cubicBezTo>
                  <a:cubicBezTo>
                    <a:pt x="300" y="1154"/>
                    <a:pt x="295" y="1147"/>
                    <a:pt x="288" y="1144"/>
                  </a:cubicBezTo>
                  <a:cubicBezTo>
                    <a:pt x="280" y="1141"/>
                    <a:pt x="271" y="1140"/>
                    <a:pt x="263" y="1138"/>
                  </a:cubicBezTo>
                  <a:cubicBezTo>
                    <a:pt x="239" y="1121"/>
                    <a:pt x="198" y="1097"/>
                    <a:pt x="170" y="1088"/>
                  </a:cubicBezTo>
                  <a:cubicBezTo>
                    <a:pt x="148" y="1066"/>
                    <a:pt x="132" y="1040"/>
                    <a:pt x="115" y="1014"/>
                  </a:cubicBezTo>
                  <a:cubicBezTo>
                    <a:pt x="107" y="1002"/>
                    <a:pt x="90" y="977"/>
                    <a:pt x="90" y="977"/>
                  </a:cubicBezTo>
                  <a:cubicBezTo>
                    <a:pt x="79" y="941"/>
                    <a:pt x="73" y="898"/>
                    <a:pt x="46" y="871"/>
                  </a:cubicBezTo>
                  <a:cubicBezTo>
                    <a:pt x="41" y="856"/>
                    <a:pt x="32" y="843"/>
                    <a:pt x="28" y="828"/>
                  </a:cubicBezTo>
                  <a:cubicBezTo>
                    <a:pt x="22" y="802"/>
                    <a:pt x="15" y="748"/>
                    <a:pt x="15" y="748"/>
                  </a:cubicBezTo>
                  <a:cubicBezTo>
                    <a:pt x="17" y="683"/>
                    <a:pt x="0" y="438"/>
                    <a:pt x="46" y="370"/>
                  </a:cubicBezTo>
                  <a:cubicBezTo>
                    <a:pt x="50" y="355"/>
                    <a:pt x="51" y="339"/>
                    <a:pt x="59" y="326"/>
                  </a:cubicBezTo>
                  <a:cubicBezTo>
                    <a:pt x="73" y="304"/>
                    <a:pt x="136" y="265"/>
                    <a:pt x="164" y="246"/>
                  </a:cubicBezTo>
                  <a:cubicBezTo>
                    <a:pt x="174" y="214"/>
                    <a:pt x="198" y="184"/>
                    <a:pt x="226" y="165"/>
                  </a:cubicBezTo>
                  <a:cubicBezTo>
                    <a:pt x="239" y="125"/>
                    <a:pt x="278" y="101"/>
                    <a:pt x="307" y="73"/>
                  </a:cubicBezTo>
                  <a:cubicBezTo>
                    <a:pt x="326" y="55"/>
                    <a:pt x="344" y="29"/>
                    <a:pt x="368" y="17"/>
                  </a:cubicBezTo>
                  <a:cubicBezTo>
                    <a:pt x="387" y="8"/>
                    <a:pt x="430" y="6"/>
                    <a:pt x="443" y="4"/>
                  </a:cubicBezTo>
                  <a:close/>
                </a:path>
              </a:pathLst>
            </a:custGeom>
            <a:solidFill>
              <a:schemeClr val="accent1">
                <a:lumMod val="20000"/>
                <a:lumOff val="80000"/>
              </a:schemeClr>
            </a:solidFill>
            <a:ln w="9525" cap="flat" cmpd="sng">
              <a:solidFill>
                <a:schemeClr val="tx1"/>
              </a:solidFill>
              <a:prstDash val="solid"/>
              <a:round/>
              <a:headEnd type="none" w="med" len="med"/>
              <a:tailEnd type="none" w="sm" len="sm"/>
            </a:ln>
            <a:effectLst/>
          </p:spPr>
          <p:txBody>
            <a:bodyPr wrap="none" anchor="ctr"/>
            <a:lstStyle/>
            <a:p>
              <a:endParaRPr lang="en-US"/>
            </a:p>
          </p:txBody>
        </p:sp>
        <p:sp>
          <p:nvSpPr>
            <p:cNvPr id="35" name="Oval 27">
              <a:extLst>
                <a:ext uri="{FF2B5EF4-FFF2-40B4-BE49-F238E27FC236}">
                  <a16:creationId xmlns:a16="http://schemas.microsoft.com/office/drawing/2014/main" id="{A28C4F90-1DD7-3F40-D9CC-A4A8C86F48E7}"/>
                </a:ext>
              </a:extLst>
            </p:cNvPr>
            <p:cNvSpPr>
              <a:spLocks noChangeAspect="1" noChangeArrowheads="1"/>
            </p:cNvSpPr>
            <p:nvPr/>
          </p:nvSpPr>
          <p:spPr bwMode="auto">
            <a:xfrm>
              <a:off x="281568" y="5050858"/>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b="1" dirty="0"/>
                <a:t>s</a:t>
              </a:r>
            </a:p>
          </p:txBody>
        </p:sp>
        <p:sp>
          <p:nvSpPr>
            <p:cNvPr id="36" name="Oval 28">
              <a:extLst>
                <a:ext uri="{FF2B5EF4-FFF2-40B4-BE49-F238E27FC236}">
                  <a16:creationId xmlns:a16="http://schemas.microsoft.com/office/drawing/2014/main" id="{668C4BCA-197F-644C-182F-2B75A74B8C26}"/>
                </a:ext>
              </a:extLst>
            </p:cNvPr>
            <p:cNvSpPr>
              <a:spLocks noChangeAspect="1" noChangeArrowheads="1"/>
            </p:cNvSpPr>
            <p:nvPr/>
          </p:nvSpPr>
          <p:spPr bwMode="auto">
            <a:xfrm>
              <a:off x="946731" y="4463483"/>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37" name="Oval 29">
              <a:extLst>
                <a:ext uri="{FF2B5EF4-FFF2-40B4-BE49-F238E27FC236}">
                  <a16:creationId xmlns:a16="http://schemas.microsoft.com/office/drawing/2014/main" id="{CA1A8E97-3E08-8CA6-FA22-B4137A376018}"/>
                </a:ext>
              </a:extLst>
            </p:cNvPr>
            <p:cNvSpPr>
              <a:spLocks noChangeAspect="1" noChangeArrowheads="1"/>
            </p:cNvSpPr>
            <p:nvPr/>
          </p:nvSpPr>
          <p:spPr bwMode="auto">
            <a:xfrm>
              <a:off x="95831" y="4477770"/>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38" name="Oval 30">
              <a:extLst>
                <a:ext uri="{FF2B5EF4-FFF2-40B4-BE49-F238E27FC236}">
                  <a16:creationId xmlns:a16="http://schemas.microsoft.com/office/drawing/2014/main" id="{C2A2338A-80D6-9E6A-7B20-7C5D604CEF09}"/>
                </a:ext>
              </a:extLst>
            </p:cNvPr>
            <p:cNvSpPr>
              <a:spLocks noChangeAspect="1" noChangeArrowheads="1"/>
            </p:cNvSpPr>
            <p:nvPr/>
          </p:nvSpPr>
          <p:spPr bwMode="auto">
            <a:xfrm>
              <a:off x="775281" y="5236595"/>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39" name="Oval 31">
              <a:extLst>
                <a:ext uri="{FF2B5EF4-FFF2-40B4-BE49-F238E27FC236}">
                  <a16:creationId xmlns:a16="http://schemas.microsoft.com/office/drawing/2014/main" id="{38885490-F484-4138-CB9A-361A71AC3B3E}"/>
                </a:ext>
              </a:extLst>
            </p:cNvPr>
            <p:cNvSpPr>
              <a:spLocks noChangeAspect="1" noChangeArrowheads="1"/>
            </p:cNvSpPr>
            <p:nvPr/>
          </p:nvSpPr>
          <p:spPr bwMode="auto">
            <a:xfrm>
              <a:off x="1097543" y="3965008"/>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40" name="Oval 32">
              <a:extLst>
                <a:ext uri="{FF2B5EF4-FFF2-40B4-BE49-F238E27FC236}">
                  <a16:creationId xmlns:a16="http://schemas.microsoft.com/office/drawing/2014/main" id="{511612B2-6D33-A256-72D1-311F18F86794}"/>
                </a:ext>
              </a:extLst>
            </p:cNvPr>
            <p:cNvSpPr>
              <a:spLocks noChangeAspect="1" noChangeArrowheads="1"/>
            </p:cNvSpPr>
            <p:nvPr/>
          </p:nvSpPr>
          <p:spPr bwMode="auto">
            <a:xfrm>
              <a:off x="2823156" y="4115820"/>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41" name="Oval 33">
              <a:extLst>
                <a:ext uri="{FF2B5EF4-FFF2-40B4-BE49-F238E27FC236}">
                  <a16:creationId xmlns:a16="http://schemas.microsoft.com/office/drawing/2014/main" id="{16C983C3-2BF3-6382-0947-36408963AD0B}"/>
                </a:ext>
              </a:extLst>
            </p:cNvPr>
            <p:cNvSpPr>
              <a:spLocks noChangeAspect="1" noChangeArrowheads="1"/>
            </p:cNvSpPr>
            <p:nvPr/>
          </p:nvSpPr>
          <p:spPr bwMode="auto">
            <a:xfrm>
              <a:off x="3334331" y="4118995"/>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b="1"/>
                <a:t>t</a:t>
              </a:r>
            </a:p>
          </p:txBody>
        </p:sp>
        <p:sp>
          <p:nvSpPr>
            <p:cNvPr id="42" name="Oval 34">
              <a:extLst>
                <a:ext uri="{FF2B5EF4-FFF2-40B4-BE49-F238E27FC236}">
                  <a16:creationId xmlns:a16="http://schemas.microsoft.com/office/drawing/2014/main" id="{D658D246-3793-F137-15C3-7F9F1851149A}"/>
                </a:ext>
              </a:extLst>
            </p:cNvPr>
            <p:cNvSpPr>
              <a:spLocks noChangeAspect="1" noChangeArrowheads="1"/>
            </p:cNvSpPr>
            <p:nvPr/>
          </p:nvSpPr>
          <p:spPr bwMode="auto">
            <a:xfrm>
              <a:off x="3024768" y="5306445"/>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43" name="Oval 35">
              <a:extLst>
                <a:ext uri="{FF2B5EF4-FFF2-40B4-BE49-F238E27FC236}">
                  <a16:creationId xmlns:a16="http://schemas.microsoft.com/office/drawing/2014/main" id="{255D2C92-3084-F828-6159-CB086A35655F}"/>
                </a:ext>
              </a:extLst>
            </p:cNvPr>
            <p:cNvSpPr>
              <a:spLocks noChangeAspect="1" noChangeArrowheads="1"/>
            </p:cNvSpPr>
            <p:nvPr/>
          </p:nvSpPr>
          <p:spPr bwMode="auto">
            <a:xfrm>
              <a:off x="2966031" y="4788920"/>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cxnSp>
          <p:nvCxnSpPr>
            <p:cNvPr id="44" name="AutoShape 36">
              <a:extLst>
                <a:ext uri="{FF2B5EF4-FFF2-40B4-BE49-F238E27FC236}">
                  <a16:creationId xmlns:a16="http://schemas.microsoft.com/office/drawing/2014/main" id="{68CA6AF3-9EE8-0017-6956-1FFFBEF69EB4}"/>
                </a:ext>
              </a:extLst>
            </p:cNvPr>
            <p:cNvCxnSpPr>
              <a:cxnSpLocks noChangeShapeType="1"/>
              <a:stCxn id="36" idx="6"/>
              <a:endCxn id="40" idx="3"/>
            </p:cNvCxnSpPr>
            <p:nvPr/>
          </p:nvCxnSpPr>
          <p:spPr bwMode="auto">
            <a:xfrm flipV="1">
              <a:off x="1194382" y="4326958"/>
              <a:ext cx="1665287" cy="2603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 name="AutoShape 37">
              <a:extLst>
                <a:ext uri="{FF2B5EF4-FFF2-40B4-BE49-F238E27FC236}">
                  <a16:creationId xmlns:a16="http://schemas.microsoft.com/office/drawing/2014/main" id="{79A68637-DC04-813D-E492-0A68EFFFC3E6}"/>
                </a:ext>
              </a:extLst>
            </p:cNvPr>
            <p:cNvCxnSpPr>
              <a:cxnSpLocks noChangeShapeType="1"/>
              <a:stCxn id="36" idx="4"/>
              <a:endCxn id="38" idx="0"/>
            </p:cNvCxnSpPr>
            <p:nvPr/>
          </p:nvCxnSpPr>
          <p:spPr bwMode="auto">
            <a:xfrm flipH="1">
              <a:off x="899106" y="4711133"/>
              <a:ext cx="171450"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 name="AutoShape 38">
              <a:extLst>
                <a:ext uri="{FF2B5EF4-FFF2-40B4-BE49-F238E27FC236}">
                  <a16:creationId xmlns:a16="http://schemas.microsoft.com/office/drawing/2014/main" id="{D140C165-2F12-1753-F432-4AD2EDE0466B}"/>
                </a:ext>
              </a:extLst>
            </p:cNvPr>
            <p:cNvCxnSpPr>
              <a:cxnSpLocks noChangeShapeType="1"/>
              <a:stCxn id="37" idx="6"/>
              <a:endCxn id="36" idx="2"/>
            </p:cNvCxnSpPr>
            <p:nvPr/>
          </p:nvCxnSpPr>
          <p:spPr bwMode="auto">
            <a:xfrm flipV="1">
              <a:off x="343481" y="4587309"/>
              <a:ext cx="603250" cy="142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 name="AutoShape 39">
              <a:extLst>
                <a:ext uri="{FF2B5EF4-FFF2-40B4-BE49-F238E27FC236}">
                  <a16:creationId xmlns:a16="http://schemas.microsoft.com/office/drawing/2014/main" id="{32829ADA-EAFD-FDB1-626C-B472413FCA65}"/>
                </a:ext>
              </a:extLst>
            </p:cNvPr>
            <p:cNvCxnSpPr>
              <a:cxnSpLocks noChangeShapeType="1"/>
              <a:stCxn id="43" idx="2"/>
              <a:endCxn id="36" idx="5"/>
            </p:cNvCxnSpPr>
            <p:nvPr/>
          </p:nvCxnSpPr>
          <p:spPr bwMode="auto">
            <a:xfrm flipH="1" flipV="1">
              <a:off x="1157869" y="4674621"/>
              <a:ext cx="1808163" cy="2381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 name="Text Box 40">
              <a:extLst>
                <a:ext uri="{FF2B5EF4-FFF2-40B4-BE49-F238E27FC236}">
                  <a16:creationId xmlns:a16="http://schemas.microsoft.com/office/drawing/2014/main" id="{8D3C4C9C-D834-4E87-A783-357111A101D0}"/>
                </a:ext>
              </a:extLst>
            </p:cNvPr>
            <p:cNvSpPr txBox="1">
              <a:spLocks noChangeArrowheads="1"/>
            </p:cNvSpPr>
            <p:nvPr/>
          </p:nvSpPr>
          <p:spPr bwMode="auto">
            <a:xfrm>
              <a:off x="713368" y="3615759"/>
              <a:ext cx="344488"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24" tIns="45963" rIns="91924" bIns="45963">
              <a:spAutoFit/>
            </a:bodyPr>
            <a:lstStyle/>
            <a:p>
              <a:pPr>
                <a:spcBef>
                  <a:spcPct val="50000"/>
                </a:spcBef>
              </a:pPr>
              <a:r>
                <a:rPr lang="en-US" altLang="en-US"/>
                <a:t>A</a:t>
              </a:r>
            </a:p>
          </p:txBody>
        </p:sp>
        <p:sp>
          <p:nvSpPr>
            <p:cNvPr id="49" name="Text Box 41">
              <a:extLst>
                <a:ext uri="{FF2B5EF4-FFF2-40B4-BE49-F238E27FC236}">
                  <a16:creationId xmlns:a16="http://schemas.microsoft.com/office/drawing/2014/main" id="{7DBFF890-A2BF-C108-24E8-5CAF2F399C8B}"/>
                </a:ext>
              </a:extLst>
            </p:cNvPr>
            <p:cNvSpPr txBox="1">
              <a:spLocks noChangeArrowheads="1"/>
            </p:cNvSpPr>
            <p:nvPr/>
          </p:nvSpPr>
          <p:spPr bwMode="auto">
            <a:xfrm>
              <a:off x="3021593" y="3645921"/>
              <a:ext cx="344488"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24" tIns="45963" rIns="91924" bIns="45963">
              <a:spAutoFit/>
            </a:bodyPr>
            <a:lstStyle/>
            <a:p>
              <a:pPr>
                <a:spcBef>
                  <a:spcPct val="50000"/>
                </a:spcBef>
              </a:pPr>
              <a:r>
                <a:rPr lang="en-US" altLang="en-US"/>
                <a:t>B</a:t>
              </a:r>
            </a:p>
          </p:txBody>
        </p:sp>
        <p:cxnSp>
          <p:nvCxnSpPr>
            <p:cNvPr id="50" name="AutoShape 42">
              <a:extLst>
                <a:ext uri="{FF2B5EF4-FFF2-40B4-BE49-F238E27FC236}">
                  <a16:creationId xmlns:a16="http://schemas.microsoft.com/office/drawing/2014/main" id="{281634CE-613A-59BA-C377-8F6EB47E4FBA}"/>
                </a:ext>
              </a:extLst>
            </p:cNvPr>
            <p:cNvCxnSpPr>
              <a:cxnSpLocks noChangeShapeType="1"/>
              <a:stCxn id="39" idx="6"/>
              <a:endCxn id="40" idx="2"/>
            </p:cNvCxnSpPr>
            <p:nvPr/>
          </p:nvCxnSpPr>
          <p:spPr bwMode="auto">
            <a:xfrm>
              <a:off x="1345194" y="4088833"/>
              <a:ext cx="1477963" cy="150812"/>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 name="AutoShape 43">
              <a:extLst>
                <a:ext uri="{FF2B5EF4-FFF2-40B4-BE49-F238E27FC236}">
                  <a16:creationId xmlns:a16="http://schemas.microsoft.com/office/drawing/2014/main" id="{9F79CFCA-6ECE-25A4-B353-559A85D7DCE9}"/>
                </a:ext>
              </a:extLst>
            </p:cNvPr>
            <p:cNvCxnSpPr>
              <a:cxnSpLocks noChangeShapeType="1"/>
              <a:stCxn id="42" idx="2"/>
              <a:endCxn id="38" idx="6"/>
            </p:cNvCxnSpPr>
            <p:nvPr/>
          </p:nvCxnSpPr>
          <p:spPr bwMode="auto">
            <a:xfrm flipH="1" flipV="1">
              <a:off x="1022932" y="5360420"/>
              <a:ext cx="2001837" cy="69850"/>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 name="AutoShape 48">
              <a:extLst>
                <a:ext uri="{FF2B5EF4-FFF2-40B4-BE49-F238E27FC236}">
                  <a16:creationId xmlns:a16="http://schemas.microsoft.com/office/drawing/2014/main" id="{69FB698C-595B-19CC-BE26-5BAAFCD44FC3}"/>
                </a:ext>
              </a:extLst>
            </p:cNvPr>
            <p:cNvCxnSpPr>
              <a:cxnSpLocks noChangeShapeType="1"/>
              <a:stCxn id="35" idx="7"/>
              <a:endCxn id="36" idx="3"/>
            </p:cNvCxnSpPr>
            <p:nvPr/>
          </p:nvCxnSpPr>
          <p:spPr bwMode="auto">
            <a:xfrm flipV="1">
              <a:off x="492707" y="4674620"/>
              <a:ext cx="490537" cy="4127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 name="AutoShape 49">
              <a:extLst>
                <a:ext uri="{FF2B5EF4-FFF2-40B4-BE49-F238E27FC236}">
                  <a16:creationId xmlns:a16="http://schemas.microsoft.com/office/drawing/2014/main" id="{0275392E-5CC7-A538-7AA6-1D3E6897724C}"/>
                </a:ext>
              </a:extLst>
            </p:cNvPr>
            <p:cNvCxnSpPr>
              <a:cxnSpLocks noChangeShapeType="1"/>
              <a:stCxn id="37" idx="7"/>
              <a:endCxn id="39" idx="2"/>
            </p:cNvCxnSpPr>
            <p:nvPr/>
          </p:nvCxnSpPr>
          <p:spPr bwMode="auto">
            <a:xfrm flipV="1">
              <a:off x="306969" y="4088833"/>
              <a:ext cx="790575" cy="4254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AutoShape 50">
              <a:extLst>
                <a:ext uri="{FF2B5EF4-FFF2-40B4-BE49-F238E27FC236}">
                  <a16:creationId xmlns:a16="http://schemas.microsoft.com/office/drawing/2014/main" id="{777B2B91-D4F9-7ED2-50A9-C061179C2A6B}"/>
                </a:ext>
              </a:extLst>
            </p:cNvPr>
            <p:cNvCxnSpPr>
              <a:cxnSpLocks noChangeShapeType="1"/>
              <a:stCxn id="41" idx="4"/>
              <a:endCxn id="43" idx="7"/>
            </p:cNvCxnSpPr>
            <p:nvPr/>
          </p:nvCxnSpPr>
          <p:spPr bwMode="auto">
            <a:xfrm flipH="1">
              <a:off x="3177168" y="4366645"/>
              <a:ext cx="280988" cy="458788"/>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AutoShape 51">
              <a:extLst>
                <a:ext uri="{FF2B5EF4-FFF2-40B4-BE49-F238E27FC236}">
                  <a16:creationId xmlns:a16="http://schemas.microsoft.com/office/drawing/2014/main" id="{CB852049-EF5E-91A5-7984-C545841EC28E}"/>
                </a:ext>
              </a:extLst>
            </p:cNvPr>
            <p:cNvCxnSpPr>
              <a:cxnSpLocks noChangeShapeType="1"/>
              <a:stCxn id="43" idx="0"/>
              <a:endCxn id="40" idx="4"/>
            </p:cNvCxnSpPr>
            <p:nvPr/>
          </p:nvCxnSpPr>
          <p:spPr bwMode="auto">
            <a:xfrm flipH="1" flipV="1">
              <a:off x="2946982" y="4363470"/>
              <a:ext cx="142875" cy="425450"/>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6" name="AutoShape 52">
              <a:extLst>
                <a:ext uri="{FF2B5EF4-FFF2-40B4-BE49-F238E27FC236}">
                  <a16:creationId xmlns:a16="http://schemas.microsoft.com/office/drawing/2014/main" id="{F132918F-5050-4059-9508-304FA2374951}"/>
                </a:ext>
              </a:extLst>
            </p:cNvPr>
            <p:cNvCxnSpPr>
              <a:cxnSpLocks noChangeShapeType="1"/>
              <a:stCxn id="43" idx="4"/>
              <a:endCxn id="42" idx="0"/>
            </p:cNvCxnSpPr>
            <p:nvPr/>
          </p:nvCxnSpPr>
          <p:spPr bwMode="auto">
            <a:xfrm>
              <a:off x="3089857" y="5036571"/>
              <a:ext cx="58737" cy="269875"/>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57" name="TextBox 56">
            <a:extLst>
              <a:ext uri="{FF2B5EF4-FFF2-40B4-BE49-F238E27FC236}">
                <a16:creationId xmlns:a16="http://schemas.microsoft.com/office/drawing/2014/main" id="{99B41A6E-E1C5-6337-2711-3EF18DCDBCB7}"/>
              </a:ext>
            </a:extLst>
          </p:cNvPr>
          <p:cNvSpPr txBox="1"/>
          <p:nvPr/>
        </p:nvSpPr>
        <p:spPr>
          <a:xfrm>
            <a:off x="5653364" y="3939032"/>
            <a:ext cx="2383538" cy="369332"/>
          </a:xfrm>
          <a:prstGeom prst="rect">
            <a:avLst/>
          </a:prstGeom>
          <a:noFill/>
        </p:spPr>
        <p:txBody>
          <a:bodyPr wrap="none" rtlCol="0">
            <a:spAutoFit/>
          </a:bodyPr>
          <a:lstStyle/>
          <a:p>
            <a:r>
              <a:rPr lang="en-US" dirty="0"/>
              <a:t>(by Flow-Value Lemma)</a:t>
            </a:r>
          </a:p>
        </p:txBody>
      </p:sp>
    </p:spTree>
    <p:extLst>
      <p:ext uri="{BB962C8B-B14F-4D97-AF65-F5344CB8AC3E}">
        <p14:creationId xmlns:p14="http://schemas.microsoft.com/office/powerpoint/2010/main" val="1746348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a:extLst>
              <a:ext uri="{FF2B5EF4-FFF2-40B4-BE49-F238E27FC236}">
                <a16:creationId xmlns:a16="http://schemas.microsoft.com/office/drawing/2014/main" id="{FC2EE445-2B1E-4E7A-8D50-88D4F7599F7F}"/>
              </a:ext>
            </a:extLst>
          </p:cNvPr>
          <p:cNvSpPr>
            <a:spLocks noGrp="1"/>
          </p:cNvSpPr>
          <p:nvPr>
            <p:ph type="sldNum" sz="quarter" idx="10"/>
          </p:nvPr>
        </p:nvSpPr>
        <p:spPr/>
        <p:txBody>
          <a:bodyPr/>
          <a:lstStyle/>
          <a:p>
            <a:fld id="{C1D3FE17-48A3-423B-9409-F66496513EDB}" type="slidenum">
              <a:rPr lang="en-US" altLang="en-US"/>
              <a:pPr/>
              <a:t>39</a:t>
            </a:fld>
            <a:endParaRPr lang="en-US" altLang="en-US" sz="1400"/>
          </a:p>
        </p:txBody>
      </p:sp>
      <p:sp>
        <p:nvSpPr>
          <p:cNvPr id="489474" name="Rectangle 2">
            <a:extLst>
              <a:ext uri="{FF2B5EF4-FFF2-40B4-BE49-F238E27FC236}">
                <a16:creationId xmlns:a16="http://schemas.microsoft.com/office/drawing/2014/main" id="{207D5C22-D8D1-48BA-A8EC-846358BDD13C}"/>
              </a:ext>
            </a:extLst>
          </p:cNvPr>
          <p:cNvSpPr>
            <a:spLocks noGrp="1" noChangeArrowheads="1"/>
          </p:cNvSpPr>
          <p:nvPr>
            <p:ph type="title"/>
          </p:nvPr>
        </p:nvSpPr>
        <p:spPr/>
        <p:txBody>
          <a:bodyPr/>
          <a:lstStyle/>
          <a:p>
            <a:r>
              <a:rPr lang="en-US" altLang="en-US" dirty="0"/>
              <a:t>Identifying the Min Cut: No Inflow </a:t>
            </a:r>
          </a:p>
        </p:txBody>
      </p:sp>
      <mc:AlternateContent xmlns:mc="http://schemas.openxmlformats.org/markup-compatibility/2006">
        <mc:Choice xmlns:a14="http://schemas.microsoft.com/office/drawing/2010/main" Requires="a14">
          <p:sp>
            <p:nvSpPr>
              <p:cNvPr id="489475" name="Rectangle 3">
                <a:extLst>
                  <a:ext uri="{FF2B5EF4-FFF2-40B4-BE49-F238E27FC236}">
                    <a16:creationId xmlns:a16="http://schemas.microsoft.com/office/drawing/2014/main" id="{A5AAA59D-1107-43F0-B01B-A3EAF2CF582A}"/>
                  </a:ext>
                </a:extLst>
              </p:cNvPr>
              <p:cNvSpPr>
                <a:spLocks noGrp="1" noChangeArrowheads="1"/>
              </p:cNvSpPr>
              <p:nvPr>
                <p:ph type="body" idx="1"/>
              </p:nvPr>
            </p:nvSpPr>
            <p:spPr>
              <a:xfrm>
                <a:off x="121950" y="1428274"/>
                <a:ext cx="11135888" cy="5200045"/>
              </a:xfrm>
            </p:spPr>
            <p:txBody>
              <a:bodyPr/>
              <a:lstStyle/>
              <a:p>
                <a:pPr marL="0" indent="0">
                  <a:buNone/>
                </a:pPr>
                <a:r>
                  <a:rPr lang="en-US" altLang="en-US" sz="2000" u="sng" dirty="0">
                    <a:solidFill>
                      <a:srgbClr val="695082"/>
                    </a:solidFill>
                    <a:sym typeface="Symbol" panose="05050102010706020507" pitchFamily="18" charset="2"/>
                  </a:rPr>
                  <a:t>(</a:t>
                </a:r>
                <a:r>
                  <a:rPr lang="en-US" altLang="en-US" sz="2000" b="1" u="sng" dirty="0">
                    <a:solidFill>
                      <a:srgbClr val="695082"/>
                    </a:solidFill>
                    <a:sym typeface="Symbol" panose="05050102010706020507" pitchFamily="18" charset="2"/>
                  </a:rPr>
                  <a:t>iii</a:t>
                </a:r>
                <a:r>
                  <a:rPr lang="en-US" altLang="en-US" sz="2000" u="sng" dirty="0">
                    <a:solidFill>
                      <a:srgbClr val="695082"/>
                    </a:solidFill>
                    <a:sym typeface="Symbol" panose="05050102010706020507" pitchFamily="18" charset="2"/>
                  </a:rPr>
                  <a:t>) </a:t>
                </a:r>
                <a:r>
                  <a:rPr lang="en-US" altLang="en-US" sz="2000" u="sng" dirty="0">
                    <a:solidFill>
                      <a:srgbClr val="695082"/>
                    </a:solidFill>
                    <a:ea typeface="Cambria Math" panose="02040503050406030204" pitchFamily="18" charset="0"/>
                    <a:sym typeface="Symbol" panose="05050102010706020507" pitchFamily="18" charset="2"/>
                  </a:rPr>
                  <a:t>⇒</a:t>
                </a:r>
                <a:r>
                  <a:rPr lang="en-US" altLang="en-US" sz="2000" u="sng" dirty="0">
                    <a:solidFill>
                      <a:srgbClr val="695082"/>
                    </a:solidFill>
                    <a:sym typeface="Symbol" panose="05050102010706020507" pitchFamily="18" charset="2"/>
                  </a:rPr>
                  <a:t> (</a:t>
                </a:r>
                <a:r>
                  <a:rPr lang="en-US" altLang="en-US" sz="2000" b="1" u="sng" dirty="0" err="1">
                    <a:solidFill>
                      <a:srgbClr val="695082"/>
                    </a:solidFill>
                    <a:sym typeface="Symbol" panose="05050102010706020507" pitchFamily="18" charset="2"/>
                  </a:rPr>
                  <a:t>i</a:t>
                </a:r>
                <a:r>
                  <a:rPr lang="en-US" altLang="en-US" sz="2000" u="sng" dirty="0">
                    <a:solidFill>
                      <a:srgbClr val="695082"/>
                    </a:solidFill>
                    <a:sym typeface="Symbol" panose="05050102010706020507" pitchFamily="18" charset="2"/>
                  </a:rPr>
                  <a:t>):</a:t>
                </a:r>
                <a:r>
                  <a:rPr lang="en-US" altLang="en-US" sz="2000" dirty="0">
                    <a:sym typeface="Symbol" panose="05050102010706020507" pitchFamily="18" charset="2"/>
                  </a:rPr>
                  <a:t> </a:t>
                </a:r>
              </a:p>
              <a:p>
                <a:pPr marL="0" indent="0">
                  <a:buNone/>
                </a:pPr>
                <a:r>
                  <a:rPr lang="en-US" altLang="en-US" sz="2000" b="1" dirty="0">
                    <a:solidFill>
                      <a:srgbClr val="006600"/>
                    </a:solidFill>
                    <a:sym typeface="Symbol" panose="05050102010706020507" pitchFamily="18" charset="2"/>
                  </a:rPr>
                  <a:t>Claim:</a:t>
                </a:r>
                <a:r>
                  <a:rPr lang="en-US" altLang="en-US" sz="2000" dirty="0">
                    <a:sym typeface="Symbol" panose="05050102010706020507" pitchFamily="18" charset="2"/>
                  </a:rPr>
                  <a:t> If there is no augmenting path w.r.t.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𝒇</m:t>
                    </m:r>
                  </m:oMath>
                </a14:m>
                <a:r>
                  <a:rPr lang="en-US" altLang="en-US" sz="2000" dirty="0">
                    <a:solidFill>
                      <a:prstClr val="black"/>
                    </a:solidFill>
                    <a:ea typeface="Cambria Math" panose="02040503050406030204" pitchFamily="18" charset="0"/>
                    <a:sym typeface="Symbol" panose="05050102010706020507" pitchFamily="18" charset="2"/>
                  </a:rPr>
                  <a:t>, </a:t>
                </a:r>
                <a:r>
                  <a:rPr lang="en-US" altLang="en-US" sz="2000" dirty="0">
                    <a:solidFill>
                      <a:prstClr val="black"/>
                    </a:solidFill>
                    <a:sym typeface="Symbol" panose="05050102010706020507" pitchFamily="18" charset="2"/>
                  </a:rPr>
                  <a:t>there is a cut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𝑨</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sym typeface="Symbol" panose="05050102010706020507" pitchFamily="18" charset="2"/>
                      </a:rPr>
                      <m:t>𝑩</m:t>
                    </m:r>
                    <m:r>
                      <a:rPr lang="en-US" altLang="en-US" sz="2000" b="1" i="1" dirty="0">
                        <a:solidFill>
                          <a:srgbClr val="0066CC"/>
                        </a:solidFill>
                        <a:latin typeface="Cambria Math" panose="02040503050406030204" pitchFamily="18" charset="0"/>
                        <a:sym typeface="Symbol" panose="05050102010706020507" pitchFamily="18" charset="2"/>
                      </a:rPr>
                      <m:t>)</m:t>
                    </m:r>
                  </m:oMath>
                </a14:m>
                <a:r>
                  <a:rPr lang="en-US" altLang="en-US" sz="2000" dirty="0">
                    <a:solidFill>
                      <a:prstClr val="black"/>
                    </a:solidFill>
                    <a:sym typeface="Symbol" panose="05050102010706020507" pitchFamily="18" charset="2"/>
                  </a:rPr>
                  <a:t> s.t.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𝒗</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𝒇</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𝒄</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𝑨</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sym typeface="Symbol" panose="05050102010706020507" pitchFamily="18" charset="2"/>
                      </a:rPr>
                      <m:t>𝑩</m:t>
                    </m:r>
                    <m:r>
                      <a:rPr lang="en-US" altLang="en-US" sz="2000" b="1" i="1" dirty="0">
                        <a:solidFill>
                          <a:srgbClr val="0066CC"/>
                        </a:solidFill>
                        <a:latin typeface="Cambria Math" panose="02040503050406030204" pitchFamily="18" charset="0"/>
                        <a:sym typeface="Symbol" panose="05050102010706020507" pitchFamily="18" charset="2"/>
                      </a:rPr>
                      <m:t>)</m:t>
                    </m:r>
                  </m:oMath>
                </a14:m>
                <a:r>
                  <a:rPr lang="en-US" altLang="en-US" sz="2000" dirty="0">
                    <a:solidFill>
                      <a:prstClr val="black"/>
                    </a:solidFill>
                    <a:sym typeface="Symbol" panose="05050102010706020507" pitchFamily="18" charset="2"/>
                  </a:rPr>
                  <a:t>.</a:t>
                </a:r>
                <a:endParaRPr lang="en-US" altLang="en-US" sz="2000" dirty="0">
                  <a:sym typeface="Symbol" panose="05050102010706020507" pitchFamily="18" charset="2"/>
                </a:endParaRPr>
              </a:p>
              <a:p>
                <a:pPr marL="0" indent="0">
                  <a:buNone/>
                </a:pPr>
                <a:r>
                  <a:rPr lang="en-US" altLang="en-US" sz="2000" b="1" dirty="0">
                    <a:solidFill>
                      <a:srgbClr val="006600"/>
                    </a:solidFill>
                    <a:sym typeface="Symbol" panose="05050102010706020507" pitchFamily="18" charset="2"/>
                  </a:rPr>
                  <a:t>Proof of Claim:</a:t>
                </a:r>
                <a:r>
                  <a:rPr lang="en-US" altLang="en-US" sz="2000" dirty="0">
                    <a:sym typeface="Symbol" panose="05050102010706020507" pitchFamily="18" charset="2"/>
                  </a:rPr>
                  <a:t> </a:t>
                </a:r>
                <a:r>
                  <a:rPr lang="en-US" altLang="en-US" sz="2000" dirty="0"/>
                  <a:t>Let </a:t>
                </a:r>
                <a14:m>
                  <m:oMath xmlns:m="http://schemas.openxmlformats.org/officeDocument/2006/math">
                    <m:r>
                      <a:rPr lang="en-US" altLang="en-US" sz="2000" b="1" i="1" dirty="0" smtClean="0">
                        <a:solidFill>
                          <a:srgbClr val="0066CC"/>
                        </a:solidFill>
                        <a:latin typeface="Cambria Math" panose="02040503050406030204" pitchFamily="18" charset="0"/>
                      </a:rPr>
                      <m:t>𝒇</m:t>
                    </m:r>
                  </m:oMath>
                </a14:m>
                <a:r>
                  <a:rPr lang="en-US" altLang="en-US" sz="2000" dirty="0"/>
                  <a:t> be a flow with no augmenting paths.</a:t>
                </a:r>
              </a:p>
              <a:p>
                <a:pPr marL="457200" lvl="1" indent="0">
                  <a:buNone/>
                </a:pPr>
                <a:r>
                  <a:rPr lang="en-US" altLang="en-US" sz="2000" dirty="0"/>
                  <a:t>Let </a:t>
                </a:r>
                <a14:m>
                  <m:oMath xmlns:m="http://schemas.openxmlformats.org/officeDocument/2006/math">
                    <m:r>
                      <a:rPr lang="en-US" altLang="en-US" sz="2000" b="1" i="1" dirty="0" smtClean="0">
                        <a:solidFill>
                          <a:srgbClr val="0066CC"/>
                        </a:solidFill>
                        <a:latin typeface="Cambria Math" panose="02040503050406030204" pitchFamily="18" charset="0"/>
                      </a:rPr>
                      <m:t>𝑨</m:t>
                    </m:r>
                  </m:oMath>
                </a14:m>
                <a:r>
                  <a:rPr lang="en-US" altLang="en-US" sz="2000" dirty="0"/>
                  <a:t> be the set of vertices reachable from </a:t>
                </a:r>
                <a14:m>
                  <m:oMath xmlns:m="http://schemas.openxmlformats.org/officeDocument/2006/math">
                    <m:r>
                      <a:rPr lang="en-US" altLang="en-US" sz="2000" b="1" i="1" dirty="0" smtClean="0">
                        <a:solidFill>
                          <a:srgbClr val="0066CC"/>
                        </a:solidFill>
                        <a:latin typeface="Cambria Math" panose="02040503050406030204" pitchFamily="18" charset="0"/>
                      </a:rPr>
                      <m:t>𝒔</m:t>
                    </m:r>
                  </m:oMath>
                </a14:m>
                <a:r>
                  <a:rPr lang="en-US" altLang="en-US" sz="2000" dirty="0"/>
                  <a:t> in residual graph </a:t>
                </a:r>
                <a14:m>
                  <m:oMath xmlns:m="http://schemas.openxmlformats.org/officeDocument/2006/math">
                    <m:sSub>
                      <m:sSubPr>
                        <m:ctrlPr>
                          <a:rPr lang="en-US" altLang="en-US" sz="2000" b="1" i="1" smtClean="0">
                            <a:solidFill>
                              <a:srgbClr val="0066CC"/>
                            </a:solidFill>
                            <a:latin typeface="Cambria Math" panose="02040503050406030204" pitchFamily="18" charset="0"/>
                          </a:rPr>
                        </m:ctrlPr>
                      </m:sSubPr>
                      <m:e>
                        <m:r>
                          <a:rPr lang="en-US" altLang="en-US" sz="2000" b="1" i="1" smtClean="0">
                            <a:solidFill>
                              <a:srgbClr val="0066CC"/>
                            </a:solidFill>
                            <a:latin typeface="Cambria Math" panose="02040503050406030204" pitchFamily="18" charset="0"/>
                          </a:rPr>
                          <m:t>𝑮</m:t>
                        </m:r>
                      </m:e>
                      <m:sub>
                        <m:r>
                          <a:rPr lang="en-US" altLang="en-US" sz="2000" b="1" i="1" smtClean="0">
                            <a:solidFill>
                              <a:srgbClr val="0066CC"/>
                            </a:solidFill>
                            <a:latin typeface="Cambria Math" panose="02040503050406030204" pitchFamily="18" charset="0"/>
                          </a:rPr>
                          <m:t>𝒇</m:t>
                        </m:r>
                      </m:sub>
                    </m:sSub>
                  </m:oMath>
                </a14:m>
                <a:r>
                  <a:rPr lang="en-US" altLang="en-US" sz="2000" dirty="0"/>
                  <a:t>.</a:t>
                </a:r>
              </a:p>
              <a:p>
                <a:pPr lvl="1"/>
                <a:r>
                  <a:rPr lang="en-US" altLang="en-US" sz="2000" dirty="0"/>
                  <a:t>By definition of </a:t>
                </a:r>
                <a14:m>
                  <m:oMath xmlns:m="http://schemas.openxmlformats.org/officeDocument/2006/math">
                    <m:r>
                      <a:rPr lang="en-US" altLang="en-US" sz="2000" b="1" i="1" dirty="0" smtClean="0">
                        <a:solidFill>
                          <a:srgbClr val="0066CC"/>
                        </a:solidFill>
                        <a:latin typeface="Cambria Math" panose="02040503050406030204" pitchFamily="18" charset="0"/>
                      </a:rPr>
                      <m:t>𝑨</m:t>
                    </m:r>
                  </m:oMath>
                </a14:m>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𝒔</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sym typeface="Symbol" panose="05050102010706020507" pitchFamily="18" charset="2"/>
                      </a:rPr>
                      <m:t>𝑨</m:t>
                    </m:r>
                  </m:oMath>
                </a14:m>
                <a:r>
                  <a:rPr lang="en-US" altLang="en-US" sz="2000" dirty="0">
                    <a:sym typeface="Symbol" panose="05050102010706020507" pitchFamily="18" charset="2"/>
                  </a:rPr>
                  <a:t>.</a:t>
                </a:r>
              </a:p>
              <a:p>
                <a:pPr lvl="1"/>
                <a:r>
                  <a:rPr lang="en-US" altLang="en-US" sz="2000" dirty="0">
                    <a:sym typeface="Symbol" panose="05050102010706020507" pitchFamily="18" charset="2"/>
                  </a:rPr>
                  <a:t>Since no augmenting path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𝒔</m:t>
                    </m:r>
                  </m:oMath>
                </a14:m>
                <a:r>
                  <a:rPr lang="en-US" altLang="en-US" sz="2000" dirty="0">
                    <a:sym typeface="Symbol" panose="05050102010706020507" pitchFamily="18" charset="2"/>
                  </a:rPr>
                  <a:t>-</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𝒕</m:t>
                    </m:r>
                  </m:oMath>
                </a14:m>
                <a:r>
                  <a:rPr lang="en-US" altLang="en-US" sz="2000" dirty="0">
                    <a:sym typeface="Symbol" panose="05050102010706020507" pitchFamily="18" charset="2"/>
                  </a:rPr>
                  <a:t> path in </a:t>
                </a:r>
                <a14:m>
                  <m:oMath xmlns:m="http://schemas.openxmlformats.org/officeDocument/2006/math">
                    <m:sSub>
                      <m:sSubPr>
                        <m:ctrlPr>
                          <a:rPr lang="en-US" altLang="en-US" sz="2000" b="1" i="1">
                            <a:solidFill>
                              <a:srgbClr val="0066CC"/>
                            </a:solidFill>
                            <a:latin typeface="Cambria Math" panose="02040503050406030204" pitchFamily="18" charset="0"/>
                          </a:rPr>
                        </m:ctrlPr>
                      </m:sSubPr>
                      <m:e>
                        <m:r>
                          <a:rPr lang="en-US" altLang="en-US" sz="2000" b="1" i="1">
                            <a:solidFill>
                              <a:srgbClr val="0066CC"/>
                            </a:solidFill>
                            <a:latin typeface="Cambria Math" panose="02040503050406030204" pitchFamily="18" charset="0"/>
                          </a:rPr>
                          <m:t>𝑮</m:t>
                        </m:r>
                      </m:e>
                      <m:sub>
                        <m:r>
                          <a:rPr lang="en-US" altLang="en-US" sz="2000" b="1" i="1">
                            <a:solidFill>
                              <a:srgbClr val="0066CC"/>
                            </a:solidFill>
                            <a:latin typeface="Cambria Math" panose="02040503050406030204" pitchFamily="18" charset="0"/>
                          </a:rPr>
                          <m:t>𝒇</m:t>
                        </m:r>
                      </m:sub>
                    </m:sSub>
                  </m:oMath>
                </a14:m>
                <a:r>
                  <a:rPr lang="en-US" altLang="en-US" sz="2000" dirty="0">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rPr>
                      <m:t>𝒕</m:t>
                    </m:r>
                    <m:r>
                      <a:rPr lang="en-US" altLang="en-US" sz="2000" b="1" i="1" dirty="0" smtClean="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sym typeface="Symbol" panose="05050102010706020507" pitchFamily="18" charset="2"/>
                      </a:rPr>
                      <m:t>𝑨</m:t>
                    </m:r>
                  </m:oMath>
                </a14:m>
                <a:r>
                  <a:rPr lang="en-US" altLang="en-US" sz="2000" dirty="0">
                    <a:sym typeface="Symbol" panose="05050102010706020507" pitchFamily="18" charset="2"/>
                  </a:rPr>
                  <a:t>.</a:t>
                </a:r>
              </a:p>
              <a:p>
                <a:pPr marL="0" indent="0">
                  <a:buNone/>
                </a:pPr>
                <a:r>
                  <a:rPr lang="en-US" altLang="en-US" sz="2000" dirty="0">
                    <a:sym typeface="Symbol" panose="05050102010706020507" pitchFamily="18" charset="2"/>
                  </a:rPr>
                  <a:t>Then</a:t>
                </a:r>
              </a:p>
            </p:txBody>
          </p:sp>
        </mc:Choice>
        <mc:Fallback>
          <p:sp>
            <p:nvSpPr>
              <p:cNvPr id="489475" name="Rectangle 3">
                <a:extLst>
                  <a:ext uri="{FF2B5EF4-FFF2-40B4-BE49-F238E27FC236}">
                    <a16:creationId xmlns:a16="http://schemas.microsoft.com/office/drawing/2014/main" id="{A5AAA59D-1107-43F0-B01B-A3EAF2CF582A}"/>
                  </a:ext>
                </a:extLst>
              </p:cNvPr>
              <p:cNvSpPr>
                <a:spLocks noGrp="1" noRot="1" noChangeAspect="1" noMove="1" noResize="1" noEditPoints="1" noAdjustHandles="1" noChangeArrowheads="1" noChangeShapeType="1" noTextEdit="1"/>
              </p:cNvSpPr>
              <p:nvPr>
                <p:ph type="body" idx="1"/>
              </p:nvPr>
            </p:nvSpPr>
            <p:spPr>
              <a:xfrm>
                <a:off x="121950" y="1428274"/>
                <a:ext cx="11135888" cy="5200045"/>
              </a:xfrm>
              <a:blipFill>
                <a:blip r:embed="rId3"/>
                <a:stretch>
                  <a:fillRect l="-547" t="-14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p:cNvSpPr txBox="1"/>
              <p:nvPr/>
            </p:nvSpPr>
            <p:spPr>
              <a:xfrm>
                <a:off x="934162" y="3613639"/>
                <a:ext cx="5563959" cy="1586203"/>
              </a:xfrm>
              <a:prstGeom prst="rect">
                <a:avLst/>
              </a:prstGeom>
              <a:noFill/>
            </p:spPr>
            <p:txBody>
              <a:bodyPr wrap="none" rtlCol="0">
                <a:spAutoFit/>
              </a:bodyPr>
              <a:lstStyle/>
              <a:p>
                <a:pPr lvl="1" defTabSz="914400">
                  <a:spcBef>
                    <a:spcPts val="500"/>
                  </a:spcBef>
                </a:pPr>
                <a14:m>
                  <m:oMathPara xmlns:m="http://schemas.openxmlformats.org/officeDocument/2006/math">
                    <m:oMathParaPr>
                      <m:jc m:val="centerGroup"/>
                    </m:oMathParaPr>
                    <m:oMath xmlns:m="http://schemas.openxmlformats.org/officeDocument/2006/math">
                      <m:r>
                        <a:rPr lang="en-US" sz="2000" b="1" i="1" dirty="0" smtClean="0">
                          <a:solidFill>
                            <a:srgbClr val="0066CC"/>
                          </a:solidFill>
                          <a:latin typeface="Cambria Math" panose="02040503050406030204" pitchFamily="18" charset="0"/>
                        </a:rPr>
                        <m:t>𝒗</m:t>
                      </m:r>
                      <m:d>
                        <m:dPr>
                          <m:ctrlPr>
                            <a:rPr lang="en-US" sz="2000" b="1" i="1" dirty="0">
                              <a:solidFill>
                                <a:srgbClr val="0066CC"/>
                              </a:solidFill>
                              <a:latin typeface="Cambria Math" panose="02040503050406030204" pitchFamily="18" charset="0"/>
                            </a:rPr>
                          </m:ctrlPr>
                        </m:dPr>
                        <m:e>
                          <m:r>
                            <a:rPr lang="en-US" sz="2000" b="1" i="1" dirty="0">
                              <a:solidFill>
                                <a:srgbClr val="0066CC"/>
                              </a:solidFill>
                              <a:latin typeface="Cambria Math" panose="02040503050406030204" pitchFamily="18" charset="0"/>
                            </a:rPr>
                            <m:t>𝒇</m:t>
                          </m:r>
                        </m:e>
                      </m:d>
                      <m:r>
                        <a:rPr lang="en-US" sz="2000" b="1" dirty="0">
                          <a:solidFill>
                            <a:srgbClr val="0066CC"/>
                          </a:solidFill>
                          <a:latin typeface="Cambria Math" panose="02040503050406030204" pitchFamily="18" charset="0"/>
                        </a:rPr>
                        <m:t>=</m:t>
                      </m:r>
                      <m:nary>
                        <m:naryPr>
                          <m:chr m:val="∑"/>
                          <m:supHide m:val="on"/>
                          <m:ctrlPr>
                            <a:rPr lang="en-US" sz="2000" b="1" i="1">
                              <a:solidFill>
                                <a:srgbClr val="0066CC"/>
                              </a:solidFill>
                              <a:latin typeface="Cambria Math" panose="02040503050406030204" pitchFamily="18" charset="0"/>
                            </a:rPr>
                          </m:ctrlPr>
                        </m:naryPr>
                        <m:sub>
                          <m:r>
                            <a:rPr lang="en-US" sz="2000" b="1" i="1">
                              <a:solidFill>
                                <a:srgbClr val="0066CC"/>
                              </a:solidFill>
                              <a:latin typeface="Cambria Math" panose="02040503050406030204" pitchFamily="18" charset="0"/>
                            </a:rPr>
                            <m:t>𝒆</m:t>
                          </m:r>
                          <m:r>
                            <a:rPr lang="en-US" sz="2000" b="1" i="1">
                              <a:solidFill>
                                <a:srgbClr val="0066CC"/>
                              </a:solidFill>
                              <a:latin typeface="Cambria Math" panose="02040503050406030204" pitchFamily="18" charset="0"/>
                            </a:rPr>
                            <m:t> </m:t>
                          </m:r>
                          <m:r>
                            <m:rPr>
                              <m:sty m:val="p"/>
                            </m:rPr>
                            <a:rPr lang="en-US" sz="2000">
                              <a:solidFill>
                                <a:prstClr val="black"/>
                              </a:solidFill>
                              <a:latin typeface="Cambria Math" panose="02040503050406030204" pitchFamily="18" charset="0"/>
                            </a:rPr>
                            <m:t>out</m:t>
                          </m:r>
                          <m:r>
                            <a:rPr lang="en-US" sz="2000" b="1" i="1">
                              <a:solidFill>
                                <a:prstClr val="black"/>
                              </a:solidFill>
                              <a:latin typeface="Cambria Math" panose="02040503050406030204" pitchFamily="18" charset="0"/>
                            </a:rPr>
                            <m:t> </m:t>
                          </m:r>
                          <m:r>
                            <m:rPr>
                              <m:sty m:val="p"/>
                            </m:rPr>
                            <a:rPr lang="en-US" sz="2000">
                              <a:solidFill>
                                <a:prstClr val="black"/>
                              </a:solidFill>
                              <a:latin typeface="Cambria Math" panose="02040503050406030204" pitchFamily="18" charset="0"/>
                            </a:rPr>
                            <m:t>of</m:t>
                          </m:r>
                          <m:r>
                            <a:rPr lang="en-US" sz="2000">
                              <a:solidFill>
                                <a:srgbClr val="0066CC"/>
                              </a:solidFill>
                              <a:latin typeface="Cambria Math" panose="02040503050406030204" pitchFamily="18" charset="0"/>
                            </a:rPr>
                            <m:t> </m:t>
                          </m:r>
                          <m:r>
                            <a:rPr lang="en-US" sz="2000" b="1" i="1">
                              <a:solidFill>
                                <a:srgbClr val="0066CC"/>
                              </a:solidFill>
                              <a:latin typeface="Cambria Math" panose="02040503050406030204" pitchFamily="18" charset="0"/>
                            </a:rPr>
                            <m:t>𝑨</m:t>
                          </m:r>
                        </m:sub>
                        <m:sup/>
                        <m:e>
                          <m:r>
                            <a:rPr lang="en-US" sz="2000" b="1" i="1">
                              <a:solidFill>
                                <a:srgbClr val="0066CC"/>
                              </a:solidFill>
                              <a:latin typeface="Cambria Math" panose="02040503050406030204" pitchFamily="18" charset="0"/>
                            </a:rPr>
                            <m:t>𝒇</m:t>
                          </m:r>
                          <m:d>
                            <m:dPr>
                              <m:ctrlPr>
                                <a:rPr lang="en-US" sz="2000" b="1" i="1">
                                  <a:solidFill>
                                    <a:srgbClr val="0066CC"/>
                                  </a:solidFill>
                                  <a:latin typeface="Cambria Math" panose="02040503050406030204" pitchFamily="18" charset="0"/>
                                </a:rPr>
                              </m:ctrlPr>
                            </m:dPr>
                            <m:e>
                              <m:r>
                                <a:rPr lang="en-US" sz="2000" b="1" i="1">
                                  <a:solidFill>
                                    <a:srgbClr val="0066CC"/>
                                  </a:solidFill>
                                  <a:latin typeface="Cambria Math" panose="02040503050406030204" pitchFamily="18" charset="0"/>
                                </a:rPr>
                                <m:t>𝒆</m:t>
                              </m:r>
                            </m:e>
                          </m:d>
                          <m:r>
                            <a:rPr lang="en-US" sz="2000" b="1" i="1" smtClean="0">
                              <a:solidFill>
                                <a:srgbClr val="0066CC"/>
                              </a:solidFill>
                              <a:latin typeface="Cambria Math" panose="02040503050406030204" pitchFamily="18" charset="0"/>
                            </a:rPr>
                            <m:t>−</m:t>
                          </m:r>
                          <m:nary>
                            <m:naryPr>
                              <m:chr m:val="∑"/>
                              <m:supHide m:val="on"/>
                              <m:ctrlPr>
                                <a:rPr lang="en-US" sz="2000" b="1" i="1" smtClean="0">
                                  <a:solidFill>
                                    <a:srgbClr val="C00000"/>
                                  </a:solidFill>
                                  <a:latin typeface="Cambria Math" panose="02040503050406030204" pitchFamily="18" charset="0"/>
                                </a:rPr>
                              </m:ctrlPr>
                            </m:naryPr>
                            <m:sub>
                              <m:r>
                                <a:rPr lang="en-US" sz="2000" b="1" i="1">
                                  <a:solidFill>
                                    <a:srgbClr val="C00000"/>
                                  </a:solidFill>
                                  <a:latin typeface="Cambria Math" panose="02040503050406030204" pitchFamily="18" charset="0"/>
                                </a:rPr>
                                <m:t>𝒆</m:t>
                              </m:r>
                              <m:r>
                                <a:rPr lang="en-US" sz="2000" b="1" i="1">
                                  <a:solidFill>
                                    <a:srgbClr val="C00000"/>
                                  </a:solidFill>
                                  <a:latin typeface="Cambria Math" panose="02040503050406030204" pitchFamily="18" charset="0"/>
                                </a:rPr>
                                <m:t> </m:t>
                              </m:r>
                              <m:r>
                                <m:rPr>
                                  <m:sty m:val="p"/>
                                </m:rPr>
                                <a:rPr lang="en-US" sz="2000" smtClean="0">
                                  <a:solidFill>
                                    <a:schemeClr val="tx1"/>
                                  </a:solidFill>
                                  <a:latin typeface="Cambria Math" panose="02040503050406030204" pitchFamily="18" charset="0"/>
                                </a:rPr>
                                <m:t>into</m:t>
                              </m:r>
                              <m:r>
                                <a:rPr lang="en-US" sz="2000" b="1" i="1">
                                  <a:solidFill>
                                    <a:schemeClr val="tx1"/>
                                  </a:solidFill>
                                  <a:latin typeface="Cambria Math" panose="02040503050406030204" pitchFamily="18" charset="0"/>
                                </a:rPr>
                                <m:t> </m:t>
                              </m:r>
                              <m:r>
                                <a:rPr lang="en-US" sz="2000" b="1" i="1">
                                  <a:solidFill>
                                    <a:srgbClr val="C00000"/>
                                  </a:solidFill>
                                  <a:latin typeface="Cambria Math" panose="02040503050406030204" pitchFamily="18" charset="0"/>
                                </a:rPr>
                                <m:t>𝑨</m:t>
                              </m:r>
                            </m:sub>
                            <m:sup/>
                            <m:e>
                              <m:r>
                                <a:rPr lang="en-US" sz="2000" b="1" i="1">
                                  <a:solidFill>
                                    <a:srgbClr val="C00000"/>
                                  </a:solidFill>
                                  <a:latin typeface="Cambria Math" panose="02040503050406030204" pitchFamily="18" charset="0"/>
                                </a:rPr>
                                <m:t>𝒇</m:t>
                              </m:r>
                              <m:d>
                                <m:dPr>
                                  <m:ctrlPr>
                                    <a:rPr lang="en-US" sz="2000" b="1" i="1">
                                      <a:solidFill>
                                        <a:srgbClr val="C00000"/>
                                      </a:solidFill>
                                      <a:latin typeface="Cambria Math" panose="02040503050406030204" pitchFamily="18" charset="0"/>
                                    </a:rPr>
                                  </m:ctrlPr>
                                </m:dPr>
                                <m:e>
                                  <m:r>
                                    <a:rPr lang="en-US" sz="2000" b="1" i="1">
                                      <a:solidFill>
                                        <a:srgbClr val="C00000"/>
                                      </a:solidFill>
                                      <a:latin typeface="Cambria Math" panose="02040503050406030204" pitchFamily="18" charset="0"/>
                                    </a:rPr>
                                    <m:t>𝒆</m:t>
                                  </m:r>
                                </m:e>
                              </m:d>
                              <m:r>
                                <a:rPr lang="en-US" sz="2000" b="1" i="1" smtClean="0">
                                  <a:solidFill>
                                    <a:srgbClr val="C00000"/>
                                  </a:solidFill>
                                  <a:latin typeface="Cambria Math" panose="02040503050406030204" pitchFamily="18" charset="0"/>
                                </a:rPr>
                                <m:t>                    </m:t>
                              </m:r>
                            </m:e>
                          </m:nary>
                        </m:e>
                      </m:nary>
                    </m:oMath>
                  </m:oMathPara>
                </a14:m>
                <a:endParaRPr lang="en-US" sz="2000" b="1" i="1" dirty="0">
                  <a:solidFill>
                    <a:srgbClr val="0066CC"/>
                  </a:solidFill>
                  <a:latin typeface="Cambria Math" panose="02040503050406030204" pitchFamily="18" charset="0"/>
                </a:endParaRPr>
              </a:p>
              <a:p>
                <a:pPr lvl="1" defTabSz="914400">
                  <a:spcBef>
                    <a:spcPts val="500"/>
                  </a:spcBef>
                </a:pPr>
                <a14:m>
                  <m:oMathPara xmlns:m="http://schemas.openxmlformats.org/officeDocument/2006/math">
                    <m:oMathParaPr>
                      <m:jc m:val="centerGroup"/>
                    </m:oMathParaPr>
                    <m:oMath xmlns:m="http://schemas.openxmlformats.org/officeDocument/2006/math">
                      <m:r>
                        <a:rPr lang="en-US" altLang="en-US" sz="2000" b="0" i="1" smtClean="0">
                          <a:solidFill>
                            <a:srgbClr val="0066CC"/>
                          </a:solidFill>
                          <a:latin typeface="Cambria Math" panose="02040503050406030204" pitchFamily="18" charset="0"/>
                          <a:sym typeface="Symbol" panose="05050102010706020507" pitchFamily="18" charset="2"/>
                        </a:rPr>
                        <m:t>    </m:t>
                      </m:r>
                      <m:r>
                        <a:rPr lang="en-US" altLang="en-US" sz="2000" i="1">
                          <a:solidFill>
                            <a:srgbClr val="0066CC"/>
                          </a:solidFill>
                          <a:latin typeface="Cambria Math" panose="02040503050406030204" pitchFamily="18" charset="0"/>
                          <a:sym typeface="Symbol" panose="05050102010706020507" pitchFamily="18" charset="2"/>
                        </a:rPr>
                        <m:t>=</m:t>
                      </m:r>
                      <m:nary>
                        <m:naryPr>
                          <m:chr m:val="∑"/>
                          <m:supHide m:val="on"/>
                          <m:ctrlPr>
                            <a:rPr lang="en-US" sz="2000" b="1" i="1">
                              <a:solidFill>
                                <a:srgbClr val="0066CC"/>
                              </a:solidFill>
                              <a:latin typeface="Cambria Math" panose="02040503050406030204" pitchFamily="18" charset="0"/>
                            </a:rPr>
                          </m:ctrlPr>
                        </m:naryPr>
                        <m:sub>
                          <m:r>
                            <a:rPr lang="en-US" sz="2000" b="1" i="1">
                              <a:solidFill>
                                <a:srgbClr val="0066CC"/>
                              </a:solidFill>
                              <a:latin typeface="Cambria Math" panose="02040503050406030204" pitchFamily="18" charset="0"/>
                            </a:rPr>
                            <m:t>𝒆</m:t>
                          </m:r>
                          <m:r>
                            <a:rPr lang="en-US" sz="2000" b="1" i="1">
                              <a:solidFill>
                                <a:srgbClr val="0066CC"/>
                              </a:solidFill>
                              <a:latin typeface="Cambria Math" panose="02040503050406030204" pitchFamily="18" charset="0"/>
                            </a:rPr>
                            <m:t> </m:t>
                          </m:r>
                          <m:r>
                            <m:rPr>
                              <m:sty m:val="p"/>
                            </m:rPr>
                            <a:rPr lang="en-US" sz="2000">
                              <a:solidFill>
                                <a:prstClr val="black"/>
                              </a:solidFill>
                              <a:latin typeface="Cambria Math" panose="02040503050406030204" pitchFamily="18" charset="0"/>
                            </a:rPr>
                            <m:t>out</m:t>
                          </m:r>
                          <m:r>
                            <a:rPr lang="en-US" sz="2000" b="1" i="1">
                              <a:solidFill>
                                <a:prstClr val="black"/>
                              </a:solidFill>
                              <a:latin typeface="Cambria Math" panose="02040503050406030204" pitchFamily="18" charset="0"/>
                            </a:rPr>
                            <m:t> </m:t>
                          </m:r>
                          <m:r>
                            <m:rPr>
                              <m:sty m:val="p"/>
                            </m:rPr>
                            <a:rPr lang="en-US" sz="2000">
                              <a:solidFill>
                                <a:prstClr val="black"/>
                              </a:solidFill>
                              <a:latin typeface="Cambria Math" panose="02040503050406030204" pitchFamily="18" charset="0"/>
                            </a:rPr>
                            <m:t>of</m:t>
                          </m:r>
                          <m:r>
                            <a:rPr lang="en-US" sz="2000">
                              <a:solidFill>
                                <a:srgbClr val="0066CC"/>
                              </a:solidFill>
                              <a:latin typeface="Cambria Math" panose="02040503050406030204" pitchFamily="18" charset="0"/>
                            </a:rPr>
                            <m:t> </m:t>
                          </m:r>
                          <m:r>
                            <a:rPr lang="en-US" sz="2000" b="1" i="1">
                              <a:solidFill>
                                <a:srgbClr val="0066CC"/>
                              </a:solidFill>
                              <a:latin typeface="Cambria Math" panose="02040503050406030204" pitchFamily="18" charset="0"/>
                            </a:rPr>
                            <m:t>𝑨</m:t>
                          </m:r>
                        </m:sub>
                        <m:sup/>
                        <m:e>
                          <m:r>
                            <a:rPr lang="en-US" sz="2000" b="1" i="1" smtClean="0">
                              <a:solidFill>
                                <a:srgbClr val="0066CC"/>
                              </a:solidFill>
                              <a:latin typeface="Cambria Math" panose="02040503050406030204" pitchFamily="18" charset="0"/>
                            </a:rPr>
                            <m:t>𝒇</m:t>
                          </m:r>
                          <m:d>
                            <m:dPr>
                              <m:ctrlPr>
                                <a:rPr lang="en-US" sz="2000" b="1" i="1">
                                  <a:solidFill>
                                    <a:srgbClr val="0066CC"/>
                                  </a:solidFill>
                                  <a:latin typeface="Cambria Math" panose="02040503050406030204" pitchFamily="18" charset="0"/>
                                </a:rPr>
                              </m:ctrlPr>
                            </m:dPr>
                            <m:e>
                              <m:r>
                                <a:rPr lang="en-US" sz="2000" b="1" i="1">
                                  <a:solidFill>
                                    <a:srgbClr val="0066CC"/>
                                  </a:solidFill>
                                  <a:latin typeface="Cambria Math" panose="02040503050406030204" pitchFamily="18" charset="0"/>
                                </a:rPr>
                                <m:t>𝒆</m:t>
                              </m:r>
                            </m:e>
                          </m:d>
                          <m:r>
                            <a:rPr lang="en-US" sz="2000" b="1" i="1" smtClean="0">
                              <a:solidFill>
                                <a:srgbClr val="0066CC"/>
                              </a:solidFill>
                              <a:latin typeface="Cambria Math" panose="02040503050406030204" pitchFamily="18" charset="0"/>
                            </a:rPr>
                            <m:t>                            </m:t>
                          </m:r>
                        </m:e>
                      </m:nary>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934162" y="3613639"/>
                <a:ext cx="5563959" cy="158620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BECDA08-096F-CC58-EA0D-EACD992E72DB}"/>
                  </a:ext>
                </a:extLst>
              </p:cNvPr>
              <p:cNvSpPr txBox="1"/>
              <p:nvPr/>
            </p:nvSpPr>
            <p:spPr>
              <a:xfrm>
                <a:off x="3822460" y="4595814"/>
                <a:ext cx="3885018" cy="1200329"/>
              </a:xfrm>
              <a:prstGeom prst="rect">
                <a:avLst/>
              </a:prstGeom>
              <a:noFill/>
            </p:spPr>
            <p:txBody>
              <a:bodyPr wrap="square" rtlCol="0">
                <a:spAutoFit/>
              </a:bodyPr>
              <a:lstStyle/>
              <a:p>
                <a:r>
                  <a:rPr lang="en-US" dirty="0"/>
                  <a:t>(</a:t>
                </a:r>
                <a:r>
                  <a:rPr lang="en-US" b="1" dirty="0"/>
                  <a:t>By contradiction:</a:t>
                </a:r>
                <a:r>
                  <a:rPr lang="en-US" dirty="0"/>
                  <a:t> If an edge going into </a:t>
                </a:r>
                <a14:m>
                  <m:oMath xmlns:m="http://schemas.openxmlformats.org/officeDocument/2006/math">
                    <m:r>
                      <a:rPr lang="en-US" b="0" i="1" smtClean="0">
                        <a:latin typeface="Cambria Math" panose="02040503050406030204" pitchFamily="18" charset="0"/>
                      </a:rPr>
                      <m:t>𝐴</m:t>
                    </m:r>
                  </m:oMath>
                </a14:m>
                <a:r>
                  <a:rPr lang="en-US" dirty="0"/>
                  <a:t> had flow then the backward edge would be in the residual graph, so the edge should not cross the cut)</a:t>
                </a:r>
              </a:p>
            </p:txBody>
          </p:sp>
        </mc:Choice>
        <mc:Fallback>
          <p:sp>
            <p:nvSpPr>
              <p:cNvPr id="6" name="TextBox 5">
                <a:extLst>
                  <a:ext uri="{FF2B5EF4-FFF2-40B4-BE49-F238E27FC236}">
                    <a16:creationId xmlns:a16="http://schemas.microsoft.com/office/drawing/2014/main" id="{6BECDA08-096F-CC58-EA0D-EACD992E72DB}"/>
                  </a:ext>
                </a:extLst>
              </p:cNvPr>
              <p:cNvSpPr txBox="1">
                <a:spLocks noRot="1" noChangeAspect="1" noMove="1" noResize="1" noEditPoints="1" noAdjustHandles="1" noChangeArrowheads="1" noChangeShapeType="1" noTextEdit="1"/>
              </p:cNvSpPr>
              <p:nvPr/>
            </p:nvSpPr>
            <p:spPr>
              <a:xfrm>
                <a:off x="3822460" y="4595814"/>
                <a:ext cx="3885018" cy="1200329"/>
              </a:xfrm>
              <a:prstGeom prst="rect">
                <a:avLst/>
              </a:prstGeom>
              <a:blipFill>
                <a:blip r:embed="rId5"/>
                <a:stretch>
                  <a:fillRect l="-1256" t="-3046" r="-785" b="-7107"/>
                </a:stretch>
              </a:blipFill>
            </p:spPr>
            <p:txBody>
              <a:bodyPr/>
              <a:lstStyle/>
              <a:p>
                <a:r>
                  <a:rPr lang="en-US">
                    <a:noFill/>
                  </a:rPr>
                  <a:t> </a:t>
                </a:r>
              </a:p>
            </p:txBody>
          </p:sp>
        </mc:Fallback>
      </mc:AlternateContent>
      <p:grpSp>
        <p:nvGrpSpPr>
          <p:cNvPr id="74" name="Group 73">
            <a:extLst>
              <a:ext uri="{FF2B5EF4-FFF2-40B4-BE49-F238E27FC236}">
                <a16:creationId xmlns:a16="http://schemas.microsoft.com/office/drawing/2014/main" id="{0A9F0A37-0DF8-450D-B00A-F5A30F8B9C93}"/>
              </a:ext>
            </a:extLst>
          </p:cNvPr>
          <p:cNvGrpSpPr/>
          <p:nvPr/>
        </p:nvGrpSpPr>
        <p:grpSpPr>
          <a:xfrm>
            <a:off x="8721291" y="1669318"/>
            <a:ext cx="3442682" cy="2415339"/>
            <a:chOff x="8721291" y="1669318"/>
            <a:chExt cx="3442682" cy="2415339"/>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1FA7AE8-3D82-4F41-BD4F-772FCFCB1F58}"/>
                    </a:ext>
                  </a:extLst>
                </p:cNvPr>
                <p:cNvSpPr txBox="1"/>
                <p:nvPr/>
              </p:nvSpPr>
              <p:spPr>
                <a:xfrm>
                  <a:off x="9917404" y="1669318"/>
                  <a:ext cx="122802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a:solidFill>
                              <a:srgbClr val="0066CC"/>
                            </a:solidFill>
                            <a:latin typeface="Cambria Math" panose="02040503050406030204" pitchFamily="18" charset="0"/>
                          </a:rPr>
                          <m:t>𝒇</m:t>
                        </m:r>
                        <m:r>
                          <a:rPr lang="en-US" sz="2000" b="1" i="1">
                            <a:solidFill>
                              <a:srgbClr val="0066CC"/>
                            </a:solidFill>
                            <a:latin typeface="Cambria Math" panose="02040503050406030204" pitchFamily="18" charset="0"/>
                          </a:rPr>
                          <m:t>(</m:t>
                        </m:r>
                        <m:r>
                          <a:rPr lang="en-US" sz="2000" b="1" i="1">
                            <a:solidFill>
                              <a:srgbClr val="C00000"/>
                            </a:solidFill>
                            <a:latin typeface="Cambria Math" panose="02040503050406030204" pitchFamily="18" charset="0"/>
                          </a:rPr>
                          <m:t>𝒆</m:t>
                        </m:r>
                        <m:r>
                          <a:rPr lang="en-US" sz="2000" b="1" i="1">
                            <a:solidFill>
                              <a:srgbClr val="0066CC"/>
                            </a:solidFill>
                            <a:latin typeface="Cambria Math" panose="02040503050406030204" pitchFamily="18" charset="0"/>
                          </a:rPr>
                          <m:t>)</m:t>
                        </m:r>
                        <m:r>
                          <a:rPr lang="en-US" sz="2000" b="1" i="1" smtClean="0">
                            <a:solidFill>
                              <a:srgbClr val="0066CC"/>
                            </a:solidFill>
                            <a:latin typeface="Cambria Math" panose="02040503050406030204" pitchFamily="18" charset="0"/>
                          </a:rPr>
                          <m:t>=</m:t>
                        </m:r>
                        <m:r>
                          <a:rPr lang="en-US" sz="2000" b="1" i="1">
                            <a:solidFill>
                              <a:srgbClr val="C00000"/>
                            </a:solidFill>
                            <a:latin typeface="Cambria Math" panose="02040503050406030204" pitchFamily="18" charset="0"/>
                          </a:rPr>
                          <m:t>𝟎</m:t>
                        </m:r>
                      </m:oMath>
                    </m:oMathPara>
                  </a14:m>
                  <a:endParaRPr lang="en-US" b="1" dirty="0"/>
                </a:p>
              </p:txBody>
            </p:sp>
          </mc:Choice>
          <mc:Fallback>
            <p:sp>
              <p:nvSpPr>
                <p:cNvPr id="3" name="TextBox 2">
                  <a:extLst>
                    <a:ext uri="{FF2B5EF4-FFF2-40B4-BE49-F238E27FC236}">
                      <a16:creationId xmlns:a16="http://schemas.microsoft.com/office/drawing/2014/main" id="{C1FA7AE8-3D82-4F41-BD4F-772FCFCB1F58}"/>
                    </a:ext>
                  </a:extLst>
                </p:cNvPr>
                <p:cNvSpPr txBox="1">
                  <a:spLocks noRot="1" noChangeAspect="1" noMove="1" noResize="1" noEditPoints="1" noAdjustHandles="1" noChangeArrowheads="1" noChangeShapeType="1" noTextEdit="1"/>
                </p:cNvSpPr>
                <p:nvPr/>
              </p:nvSpPr>
              <p:spPr>
                <a:xfrm>
                  <a:off x="9917404" y="1669318"/>
                  <a:ext cx="1228028" cy="400110"/>
                </a:xfrm>
                <a:prstGeom prst="rect">
                  <a:avLst/>
                </a:prstGeom>
                <a:blipFill>
                  <a:blip r:embed="rId6"/>
                  <a:stretch>
                    <a:fillRect b="-15385"/>
                  </a:stretch>
                </a:blipFill>
              </p:spPr>
              <p:txBody>
                <a:bodyPr/>
                <a:lstStyle/>
                <a:p>
                  <a:r>
                    <a:rPr lang="en-US">
                      <a:noFill/>
                    </a:rPr>
                    <a:t> </a:t>
                  </a:r>
                </a:p>
              </p:txBody>
            </p:sp>
          </mc:Fallback>
        </mc:AlternateContent>
        <p:grpSp>
          <p:nvGrpSpPr>
            <p:cNvPr id="67" name="Group 66">
              <a:extLst>
                <a:ext uri="{FF2B5EF4-FFF2-40B4-BE49-F238E27FC236}">
                  <a16:creationId xmlns:a16="http://schemas.microsoft.com/office/drawing/2014/main" id="{B7192A05-B9F0-CFFA-2F0E-73118FF916FC}"/>
                </a:ext>
              </a:extLst>
            </p:cNvPr>
            <p:cNvGrpSpPr/>
            <p:nvPr/>
          </p:nvGrpSpPr>
          <p:grpSpPr>
            <a:xfrm>
              <a:off x="8721291" y="1855699"/>
              <a:ext cx="3442682" cy="2228958"/>
              <a:chOff x="114875" y="2257210"/>
              <a:chExt cx="3442682" cy="2228958"/>
            </a:xfrm>
          </p:grpSpPr>
          <p:grpSp>
            <p:nvGrpSpPr>
              <p:cNvPr id="39" name="Group 38">
                <a:extLst>
                  <a:ext uri="{FF2B5EF4-FFF2-40B4-BE49-F238E27FC236}">
                    <a16:creationId xmlns:a16="http://schemas.microsoft.com/office/drawing/2014/main" id="{F29B0F21-A2E0-ECCA-87EB-F4E1344F8C01}"/>
                  </a:ext>
                </a:extLst>
              </p:cNvPr>
              <p:cNvGrpSpPr/>
              <p:nvPr/>
            </p:nvGrpSpPr>
            <p:grpSpPr>
              <a:xfrm>
                <a:off x="114875" y="2257210"/>
                <a:ext cx="3442682" cy="2228958"/>
                <a:chOff x="-61332" y="3496696"/>
                <a:chExt cx="3924300" cy="2540776"/>
              </a:xfrm>
            </p:grpSpPr>
            <p:sp>
              <p:nvSpPr>
                <p:cNvPr id="40" name="Text Box 20">
                  <a:extLst>
                    <a:ext uri="{FF2B5EF4-FFF2-40B4-BE49-F238E27FC236}">
                      <a16:creationId xmlns:a16="http://schemas.microsoft.com/office/drawing/2014/main" id="{4D61E874-F7DE-CF73-AA9F-BEB5E562D5DE}"/>
                    </a:ext>
                  </a:extLst>
                </p:cNvPr>
                <p:cNvSpPr txBox="1">
                  <a:spLocks noChangeArrowheads="1"/>
                </p:cNvSpPr>
                <p:nvPr/>
              </p:nvSpPr>
              <p:spPr bwMode="auto">
                <a:xfrm>
                  <a:off x="1014994" y="5667649"/>
                  <a:ext cx="2238375"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24" tIns="45963" rIns="91924" bIns="45963">
                  <a:spAutoFit/>
                </a:bodyPr>
                <a:lstStyle/>
                <a:p>
                  <a:pPr>
                    <a:spcBef>
                      <a:spcPct val="50000"/>
                    </a:spcBef>
                  </a:pPr>
                  <a:r>
                    <a:rPr lang="en-US" altLang="en-US" dirty="0"/>
                    <a:t>original network</a:t>
                  </a:r>
                </a:p>
              </p:txBody>
            </p:sp>
            <p:sp>
              <p:nvSpPr>
                <p:cNvPr id="41" name="Freeform 25">
                  <a:extLst>
                    <a:ext uri="{FF2B5EF4-FFF2-40B4-BE49-F238E27FC236}">
                      <a16:creationId xmlns:a16="http://schemas.microsoft.com/office/drawing/2014/main" id="{08BD4737-2C0D-89CB-563B-90506FF4DDDC}"/>
                    </a:ext>
                  </a:extLst>
                </p:cNvPr>
                <p:cNvSpPr>
                  <a:spLocks/>
                </p:cNvSpPr>
                <p:nvPr/>
              </p:nvSpPr>
              <p:spPr bwMode="auto">
                <a:xfrm>
                  <a:off x="2467556" y="3576070"/>
                  <a:ext cx="1395412" cy="2152650"/>
                </a:xfrm>
                <a:custGeom>
                  <a:avLst/>
                  <a:gdLst>
                    <a:gd name="T0" fmla="*/ 31 w 879"/>
                    <a:gd name="T1" fmla="*/ 119 h 1356"/>
                    <a:gd name="T2" fmla="*/ 49 w 879"/>
                    <a:gd name="T3" fmla="*/ 113 h 1356"/>
                    <a:gd name="T4" fmla="*/ 61 w 879"/>
                    <a:gd name="T5" fmla="*/ 99 h 1356"/>
                    <a:gd name="T6" fmla="*/ 142 w 879"/>
                    <a:gd name="T7" fmla="*/ 65 h 1356"/>
                    <a:gd name="T8" fmla="*/ 260 w 879"/>
                    <a:gd name="T9" fmla="*/ 25 h 1356"/>
                    <a:gd name="T10" fmla="*/ 513 w 879"/>
                    <a:gd name="T11" fmla="*/ 4 h 1356"/>
                    <a:gd name="T12" fmla="*/ 651 w 879"/>
                    <a:gd name="T13" fmla="*/ 22 h 1356"/>
                    <a:gd name="T14" fmla="*/ 780 w 879"/>
                    <a:gd name="T15" fmla="*/ 92 h 1356"/>
                    <a:gd name="T16" fmla="*/ 848 w 879"/>
                    <a:gd name="T17" fmla="*/ 179 h 1356"/>
                    <a:gd name="T18" fmla="*/ 879 w 879"/>
                    <a:gd name="T19" fmla="*/ 337 h 1356"/>
                    <a:gd name="T20" fmla="*/ 836 w 879"/>
                    <a:gd name="T21" fmla="*/ 815 h 1356"/>
                    <a:gd name="T22" fmla="*/ 829 w 879"/>
                    <a:gd name="T23" fmla="*/ 902 h 1356"/>
                    <a:gd name="T24" fmla="*/ 755 w 879"/>
                    <a:gd name="T25" fmla="*/ 1042 h 1356"/>
                    <a:gd name="T26" fmla="*/ 699 w 879"/>
                    <a:gd name="T27" fmla="*/ 1157 h 1356"/>
                    <a:gd name="T28" fmla="*/ 609 w 879"/>
                    <a:gd name="T29" fmla="*/ 1327 h 1356"/>
                    <a:gd name="T30" fmla="*/ 411 w 879"/>
                    <a:gd name="T31" fmla="*/ 1345 h 1356"/>
                    <a:gd name="T32" fmla="*/ 167 w 879"/>
                    <a:gd name="T33" fmla="*/ 1258 h 1356"/>
                    <a:gd name="T34" fmla="*/ 99 w 879"/>
                    <a:gd name="T35" fmla="*/ 1197 h 1356"/>
                    <a:gd name="T36" fmla="*/ 86 w 879"/>
                    <a:gd name="T37" fmla="*/ 1176 h 1356"/>
                    <a:gd name="T38" fmla="*/ 68 w 879"/>
                    <a:gd name="T39" fmla="*/ 1164 h 1356"/>
                    <a:gd name="T40" fmla="*/ 43 w 879"/>
                    <a:gd name="T41" fmla="*/ 1124 h 1356"/>
                    <a:gd name="T42" fmla="*/ 0 w 879"/>
                    <a:gd name="T43" fmla="*/ 594 h 1356"/>
                    <a:gd name="T44" fmla="*/ 6 w 879"/>
                    <a:gd name="T45" fmla="*/ 300 h 1356"/>
                    <a:gd name="T46" fmla="*/ 31 w 879"/>
                    <a:gd name="T47" fmla="*/ 153 h 1356"/>
                    <a:gd name="T48" fmla="*/ 31 w 879"/>
                    <a:gd name="T49" fmla="*/ 119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9" h="1356">
                      <a:moveTo>
                        <a:pt x="31" y="119"/>
                      </a:moveTo>
                      <a:cubicBezTo>
                        <a:pt x="37" y="117"/>
                        <a:pt x="44" y="116"/>
                        <a:pt x="49" y="113"/>
                      </a:cubicBezTo>
                      <a:cubicBezTo>
                        <a:pt x="54" y="109"/>
                        <a:pt x="56" y="102"/>
                        <a:pt x="61" y="99"/>
                      </a:cubicBezTo>
                      <a:cubicBezTo>
                        <a:pt x="78" y="89"/>
                        <a:pt x="121" y="73"/>
                        <a:pt x="142" y="65"/>
                      </a:cubicBezTo>
                      <a:cubicBezTo>
                        <a:pt x="182" y="50"/>
                        <a:pt x="221" y="46"/>
                        <a:pt x="260" y="25"/>
                      </a:cubicBezTo>
                      <a:cubicBezTo>
                        <a:pt x="367" y="27"/>
                        <a:pt x="406" y="0"/>
                        <a:pt x="513" y="4"/>
                      </a:cubicBezTo>
                      <a:cubicBezTo>
                        <a:pt x="533" y="6"/>
                        <a:pt x="633" y="14"/>
                        <a:pt x="651" y="22"/>
                      </a:cubicBezTo>
                      <a:cubicBezTo>
                        <a:pt x="693" y="38"/>
                        <a:pt x="736" y="84"/>
                        <a:pt x="780" y="92"/>
                      </a:cubicBezTo>
                      <a:cubicBezTo>
                        <a:pt x="799" y="123"/>
                        <a:pt x="818" y="158"/>
                        <a:pt x="848" y="179"/>
                      </a:cubicBezTo>
                      <a:cubicBezTo>
                        <a:pt x="855" y="201"/>
                        <a:pt x="872" y="315"/>
                        <a:pt x="879" y="337"/>
                      </a:cubicBezTo>
                      <a:cubicBezTo>
                        <a:pt x="879" y="580"/>
                        <a:pt x="879" y="622"/>
                        <a:pt x="836" y="815"/>
                      </a:cubicBezTo>
                      <a:cubicBezTo>
                        <a:pt x="834" y="845"/>
                        <a:pt x="832" y="873"/>
                        <a:pt x="829" y="902"/>
                      </a:cubicBezTo>
                      <a:cubicBezTo>
                        <a:pt x="825" y="934"/>
                        <a:pt x="774" y="1013"/>
                        <a:pt x="755" y="1042"/>
                      </a:cubicBezTo>
                      <a:cubicBezTo>
                        <a:pt x="733" y="1084"/>
                        <a:pt x="721" y="1127"/>
                        <a:pt x="699" y="1157"/>
                      </a:cubicBezTo>
                      <a:cubicBezTo>
                        <a:pt x="672" y="1176"/>
                        <a:pt x="638" y="1315"/>
                        <a:pt x="609" y="1327"/>
                      </a:cubicBezTo>
                      <a:cubicBezTo>
                        <a:pt x="562" y="1352"/>
                        <a:pt x="485" y="1356"/>
                        <a:pt x="411" y="1345"/>
                      </a:cubicBezTo>
                      <a:cubicBezTo>
                        <a:pt x="337" y="1334"/>
                        <a:pt x="219" y="1283"/>
                        <a:pt x="167" y="1258"/>
                      </a:cubicBezTo>
                      <a:cubicBezTo>
                        <a:pt x="141" y="1229"/>
                        <a:pt x="130" y="1214"/>
                        <a:pt x="99" y="1197"/>
                      </a:cubicBezTo>
                      <a:cubicBezTo>
                        <a:pt x="95" y="1191"/>
                        <a:pt x="91" y="1182"/>
                        <a:pt x="86" y="1176"/>
                      </a:cubicBezTo>
                      <a:cubicBezTo>
                        <a:pt x="81" y="1171"/>
                        <a:pt x="73" y="1169"/>
                        <a:pt x="68" y="1164"/>
                      </a:cubicBezTo>
                      <a:cubicBezTo>
                        <a:pt x="58" y="1152"/>
                        <a:pt x="43" y="1124"/>
                        <a:pt x="43" y="1124"/>
                      </a:cubicBezTo>
                      <a:cubicBezTo>
                        <a:pt x="12" y="949"/>
                        <a:pt x="26" y="770"/>
                        <a:pt x="0" y="594"/>
                      </a:cubicBezTo>
                      <a:cubicBezTo>
                        <a:pt x="2" y="495"/>
                        <a:pt x="3" y="398"/>
                        <a:pt x="6" y="300"/>
                      </a:cubicBezTo>
                      <a:cubicBezTo>
                        <a:pt x="7" y="264"/>
                        <a:pt x="3" y="181"/>
                        <a:pt x="31" y="153"/>
                      </a:cubicBezTo>
                      <a:cubicBezTo>
                        <a:pt x="37" y="117"/>
                        <a:pt x="48" y="119"/>
                        <a:pt x="31" y="119"/>
                      </a:cubicBezTo>
                      <a:close/>
                    </a:path>
                  </a:pathLst>
                </a:custGeom>
                <a:solidFill>
                  <a:schemeClr val="accent2">
                    <a:lumMod val="20000"/>
                    <a:lumOff val="80000"/>
                  </a:schemeClr>
                </a:solidFill>
                <a:ln w="9525" cap="flat" cmpd="sng">
                  <a:solidFill>
                    <a:schemeClr val="tx1"/>
                  </a:solidFill>
                  <a:prstDash val="solid"/>
                  <a:round/>
                  <a:headEnd type="none" w="med" len="med"/>
                  <a:tailEnd type="none" w="sm" len="sm"/>
                </a:ln>
                <a:effectLst/>
              </p:spPr>
              <p:txBody>
                <a:bodyPr wrap="none" anchor="ctr"/>
                <a:lstStyle/>
                <a:p>
                  <a:endParaRPr lang="en-US"/>
                </a:p>
              </p:txBody>
            </p:sp>
            <p:sp>
              <p:nvSpPr>
                <p:cNvPr id="42" name="Freeform 26">
                  <a:extLst>
                    <a:ext uri="{FF2B5EF4-FFF2-40B4-BE49-F238E27FC236}">
                      <a16:creationId xmlns:a16="http://schemas.microsoft.com/office/drawing/2014/main" id="{5476E301-919E-167A-AE10-F113E83748C6}"/>
                    </a:ext>
                  </a:extLst>
                </p:cNvPr>
                <p:cNvSpPr>
                  <a:spLocks/>
                </p:cNvSpPr>
                <p:nvPr/>
              </p:nvSpPr>
              <p:spPr bwMode="auto">
                <a:xfrm>
                  <a:off x="-61332" y="3496696"/>
                  <a:ext cx="1747838" cy="2193925"/>
                </a:xfrm>
                <a:custGeom>
                  <a:avLst/>
                  <a:gdLst>
                    <a:gd name="T0" fmla="*/ 443 w 1019"/>
                    <a:gd name="T1" fmla="*/ 4 h 1190"/>
                    <a:gd name="T2" fmla="*/ 629 w 1019"/>
                    <a:gd name="T3" fmla="*/ 23 h 1190"/>
                    <a:gd name="T4" fmla="*/ 715 w 1019"/>
                    <a:gd name="T5" fmla="*/ 66 h 1190"/>
                    <a:gd name="T6" fmla="*/ 765 w 1019"/>
                    <a:gd name="T7" fmla="*/ 85 h 1190"/>
                    <a:gd name="T8" fmla="*/ 827 w 1019"/>
                    <a:gd name="T9" fmla="*/ 116 h 1190"/>
                    <a:gd name="T10" fmla="*/ 883 w 1019"/>
                    <a:gd name="T11" fmla="*/ 147 h 1190"/>
                    <a:gd name="T12" fmla="*/ 932 w 1019"/>
                    <a:gd name="T13" fmla="*/ 196 h 1190"/>
                    <a:gd name="T14" fmla="*/ 963 w 1019"/>
                    <a:gd name="T15" fmla="*/ 258 h 1190"/>
                    <a:gd name="T16" fmla="*/ 969 w 1019"/>
                    <a:gd name="T17" fmla="*/ 277 h 1190"/>
                    <a:gd name="T18" fmla="*/ 895 w 1019"/>
                    <a:gd name="T19" fmla="*/ 909 h 1190"/>
                    <a:gd name="T20" fmla="*/ 814 w 1019"/>
                    <a:gd name="T21" fmla="*/ 1082 h 1190"/>
                    <a:gd name="T22" fmla="*/ 653 w 1019"/>
                    <a:gd name="T23" fmla="*/ 1138 h 1190"/>
                    <a:gd name="T24" fmla="*/ 399 w 1019"/>
                    <a:gd name="T25" fmla="*/ 1169 h 1190"/>
                    <a:gd name="T26" fmla="*/ 307 w 1019"/>
                    <a:gd name="T27" fmla="*/ 1156 h 1190"/>
                    <a:gd name="T28" fmla="*/ 288 w 1019"/>
                    <a:gd name="T29" fmla="*/ 1144 h 1190"/>
                    <a:gd name="T30" fmla="*/ 263 w 1019"/>
                    <a:gd name="T31" fmla="*/ 1138 h 1190"/>
                    <a:gd name="T32" fmla="*/ 170 w 1019"/>
                    <a:gd name="T33" fmla="*/ 1088 h 1190"/>
                    <a:gd name="T34" fmla="*/ 115 w 1019"/>
                    <a:gd name="T35" fmla="*/ 1014 h 1190"/>
                    <a:gd name="T36" fmla="*/ 90 w 1019"/>
                    <a:gd name="T37" fmla="*/ 977 h 1190"/>
                    <a:gd name="T38" fmla="*/ 46 w 1019"/>
                    <a:gd name="T39" fmla="*/ 871 h 1190"/>
                    <a:gd name="T40" fmla="*/ 28 w 1019"/>
                    <a:gd name="T41" fmla="*/ 828 h 1190"/>
                    <a:gd name="T42" fmla="*/ 15 w 1019"/>
                    <a:gd name="T43" fmla="*/ 748 h 1190"/>
                    <a:gd name="T44" fmla="*/ 46 w 1019"/>
                    <a:gd name="T45" fmla="*/ 370 h 1190"/>
                    <a:gd name="T46" fmla="*/ 59 w 1019"/>
                    <a:gd name="T47" fmla="*/ 326 h 1190"/>
                    <a:gd name="T48" fmla="*/ 164 w 1019"/>
                    <a:gd name="T49" fmla="*/ 246 h 1190"/>
                    <a:gd name="T50" fmla="*/ 226 w 1019"/>
                    <a:gd name="T51" fmla="*/ 165 h 1190"/>
                    <a:gd name="T52" fmla="*/ 307 w 1019"/>
                    <a:gd name="T53" fmla="*/ 73 h 1190"/>
                    <a:gd name="T54" fmla="*/ 368 w 1019"/>
                    <a:gd name="T55" fmla="*/ 17 h 1190"/>
                    <a:gd name="T56" fmla="*/ 443 w 1019"/>
                    <a:gd name="T57" fmla="*/ 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9" h="1190">
                      <a:moveTo>
                        <a:pt x="443" y="4"/>
                      </a:moveTo>
                      <a:cubicBezTo>
                        <a:pt x="617" y="18"/>
                        <a:pt x="557" y="0"/>
                        <a:pt x="629" y="23"/>
                      </a:cubicBezTo>
                      <a:cubicBezTo>
                        <a:pt x="660" y="44"/>
                        <a:pt x="679" y="57"/>
                        <a:pt x="715" y="66"/>
                      </a:cubicBezTo>
                      <a:cubicBezTo>
                        <a:pt x="741" y="92"/>
                        <a:pt x="714" y="70"/>
                        <a:pt x="765" y="85"/>
                      </a:cubicBezTo>
                      <a:cubicBezTo>
                        <a:pt x="788" y="92"/>
                        <a:pt x="804" y="109"/>
                        <a:pt x="827" y="116"/>
                      </a:cubicBezTo>
                      <a:cubicBezTo>
                        <a:pt x="870" y="145"/>
                        <a:pt x="850" y="137"/>
                        <a:pt x="883" y="147"/>
                      </a:cubicBezTo>
                      <a:cubicBezTo>
                        <a:pt x="901" y="165"/>
                        <a:pt x="918" y="175"/>
                        <a:pt x="932" y="196"/>
                      </a:cubicBezTo>
                      <a:cubicBezTo>
                        <a:pt x="939" y="219"/>
                        <a:pt x="950" y="238"/>
                        <a:pt x="963" y="258"/>
                      </a:cubicBezTo>
                      <a:cubicBezTo>
                        <a:pt x="965" y="264"/>
                        <a:pt x="969" y="270"/>
                        <a:pt x="969" y="277"/>
                      </a:cubicBezTo>
                      <a:cubicBezTo>
                        <a:pt x="969" y="326"/>
                        <a:pt x="1019" y="774"/>
                        <a:pt x="895" y="909"/>
                      </a:cubicBezTo>
                      <a:cubicBezTo>
                        <a:pt x="875" y="969"/>
                        <a:pt x="833" y="1020"/>
                        <a:pt x="814" y="1082"/>
                      </a:cubicBezTo>
                      <a:cubicBezTo>
                        <a:pt x="774" y="1120"/>
                        <a:pt x="722" y="1124"/>
                        <a:pt x="653" y="1138"/>
                      </a:cubicBezTo>
                      <a:cubicBezTo>
                        <a:pt x="549" y="1190"/>
                        <a:pt x="639" y="1162"/>
                        <a:pt x="399" y="1169"/>
                      </a:cubicBezTo>
                      <a:cubicBezTo>
                        <a:pt x="384" y="1167"/>
                        <a:pt x="326" y="1163"/>
                        <a:pt x="307" y="1156"/>
                      </a:cubicBezTo>
                      <a:cubicBezTo>
                        <a:pt x="300" y="1154"/>
                        <a:pt x="295" y="1147"/>
                        <a:pt x="288" y="1144"/>
                      </a:cubicBezTo>
                      <a:cubicBezTo>
                        <a:pt x="280" y="1141"/>
                        <a:pt x="271" y="1140"/>
                        <a:pt x="263" y="1138"/>
                      </a:cubicBezTo>
                      <a:cubicBezTo>
                        <a:pt x="239" y="1121"/>
                        <a:pt x="198" y="1097"/>
                        <a:pt x="170" y="1088"/>
                      </a:cubicBezTo>
                      <a:cubicBezTo>
                        <a:pt x="148" y="1066"/>
                        <a:pt x="132" y="1040"/>
                        <a:pt x="115" y="1014"/>
                      </a:cubicBezTo>
                      <a:cubicBezTo>
                        <a:pt x="107" y="1002"/>
                        <a:pt x="90" y="977"/>
                        <a:pt x="90" y="977"/>
                      </a:cubicBezTo>
                      <a:cubicBezTo>
                        <a:pt x="79" y="941"/>
                        <a:pt x="73" y="898"/>
                        <a:pt x="46" y="871"/>
                      </a:cubicBezTo>
                      <a:cubicBezTo>
                        <a:pt x="41" y="856"/>
                        <a:pt x="32" y="843"/>
                        <a:pt x="28" y="828"/>
                      </a:cubicBezTo>
                      <a:cubicBezTo>
                        <a:pt x="22" y="802"/>
                        <a:pt x="15" y="748"/>
                        <a:pt x="15" y="748"/>
                      </a:cubicBezTo>
                      <a:cubicBezTo>
                        <a:pt x="17" y="683"/>
                        <a:pt x="0" y="438"/>
                        <a:pt x="46" y="370"/>
                      </a:cubicBezTo>
                      <a:cubicBezTo>
                        <a:pt x="50" y="355"/>
                        <a:pt x="51" y="339"/>
                        <a:pt x="59" y="326"/>
                      </a:cubicBezTo>
                      <a:cubicBezTo>
                        <a:pt x="73" y="304"/>
                        <a:pt x="136" y="265"/>
                        <a:pt x="164" y="246"/>
                      </a:cubicBezTo>
                      <a:cubicBezTo>
                        <a:pt x="174" y="214"/>
                        <a:pt x="198" y="184"/>
                        <a:pt x="226" y="165"/>
                      </a:cubicBezTo>
                      <a:cubicBezTo>
                        <a:pt x="239" y="125"/>
                        <a:pt x="278" y="101"/>
                        <a:pt x="307" y="73"/>
                      </a:cubicBezTo>
                      <a:cubicBezTo>
                        <a:pt x="326" y="55"/>
                        <a:pt x="344" y="29"/>
                        <a:pt x="368" y="17"/>
                      </a:cubicBezTo>
                      <a:cubicBezTo>
                        <a:pt x="387" y="8"/>
                        <a:pt x="430" y="6"/>
                        <a:pt x="443" y="4"/>
                      </a:cubicBezTo>
                      <a:close/>
                    </a:path>
                  </a:pathLst>
                </a:custGeom>
                <a:solidFill>
                  <a:schemeClr val="accent1">
                    <a:lumMod val="20000"/>
                    <a:lumOff val="80000"/>
                  </a:schemeClr>
                </a:solidFill>
                <a:ln w="9525" cap="flat" cmpd="sng">
                  <a:solidFill>
                    <a:schemeClr val="tx1"/>
                  </a:solidFill>
                  <a:prstDash val="solid"/>
                  <a:round/>
                  <a:headEnd type="none" w="med" len="med"/>
                  <a:tailEnd type="none" w="sm" len="sm"/>
                </a:ln>
                <a:effectLst/>
              </p:spPr>
              <p:txBody>
                <a:bodyPr wrap="none" anchor="ctr"/>
                <a:lstStyle/>
                <a:p>
                  <a:endParaRPr lang="en-US"/>
                </a:p>
              </p:txBody>
            </p:sp>
            <p:sp>
              <p:nvSpPr>
                <p:cNvPr id="43" name="Oval 27">
                  <a:extLst>
                    <a:ext uri="{FF2B5EF4-FFF2-40B4-BE49-F238E27FC236}">
                      <a16:creationId xmlns:a16="http://schemas.microsoft.com/office/drawing/2014/main" id="{BBF99DFE-D552-C1F3-3BBF-A758A7313F75}"/>
                    </a:ext>
                  </a:extLst>
                </p:cNvPr>
                <p:cNvSpPr>
                  <a:spLocks noChangeAspect="1" noChangeArrowheads="1"/>
                </p:cNvSpPr>
                <p:nvPr/>
              </p:nvSpPr>
              <p:spPr bwMode="auto">
                <a:xfrm>
                  <a:off x="281568" y="5050858"/>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b="1" dirty="0"/>
                    <a:t>s</a:t>
                  </a:r>
                </a:p>
              </p:txBody>
            </p:sp>
            <p:sp>
              <p:nvSpPr>
                <p:cNvPr id="44" name="Oval 28">
                  <a:extLst>
                    <a:ext uri="{FF2B5EF4-FFF2-40B4-BE49-F238E27FC236}">
                      <a16:creationId xmlns:a16="http://schemas.microsoft.com/office/drawing/2014/main" id="{35D61636-04EF-C7C3-D59B-70C70E5A76FC}"/>
                    </a:ext>
                  </a:extLst>
                </p:cNvPr>
                <p:cNvSpPr>
                  <a:spLocks noChangeAspect="1" noChangeArrowheads="1"/>
                </p:cNvSpPr>
                <p:nvPr/>
              </p:nvSpPr>
              <p:spPr bwMode="auto">
                <a:xfrm>
                  <a:off x="946731" y="4463483"/>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45" name="Oval 29">
                  <a:extLst>
                    <a:ext uri="{FF2B5EF4-FFF2-40B4-BE49-F238E27FC236}">
                      <a16:creationId xmlns:a16="http://schemas.microsoft.com/office/drawing/2014/main" id="{AB3DB251-B66B-5256-51B6-CE81BB8BEB75}"/>
                    </a:ext>
                  </a:extLst>
                </p:cNvPr>
                <p:cNvSpPr>
                  <a:spLocks noChangeAspect="1" noChangeArrowheads="1"/>
                </p:cNvSpPr>
                <p:nvPr/>
              </p:nvSpPr>
              <p:spPr bwMode="auto">
                <a:xfrm>
                  <a:off x="95831" y="4477770"/>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46" name="Oval 30">
                  <a:extLst>
                    <a:ext uri="{FF2B5EF4-FFF2-40B4-BE49-F238E27FC236}">
                      <a16:creationId xmlns:a16="http://schemas.microsoft.com/office/drawing/2014/main" id="{41327D4E-0557-3ABE-F727-F2DF99AF08C2}"/>
                    </a:ext>
                  </a:extLst>
                </p:cNvPr>
                <p:cNvSpPr>
                  <a:spLocks noChangeAspect="1" noChangeArrowheads="1"/>
                </p:cNvSpPr>
                <p:nvPr/>
              </p:nvSpPr>
              <p:spPr bwMode="auto">
                <a:xfrm>
                  <a:off x="775281" y="5236595"/>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47" name="Oval 31">
                  <a:extLst>
                    <a:ext uri="{FF2B5EF4-FFF2-40B4-BE49-F238E27FC236}">
                      <a16:creationId xmlns:a16="http://schemas.microsoft.com/office/drawing/2014/main" id="{D26598C4-EFDA-4815-9930-4FB9A2EDAC06}"/>
                    </a:ext>
                  </a:extLst>
                </p:cNvPr>
                <p:cNvSpPr>
                  <a:spLocks noChangeAspect="1" noChangeArrowheads="1"/>
                </p:cNvSpPr>
                <p:nvPr/>
              </p:nvSpPr>
              <p:spPr bwMode="auto">
                <a:xfrm>
                  <a:off x="1097543" y="3965008"/>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b="1" dirty="0"/>
                    <a:t>x</a:t>
                  </a:r>
                </a:p>
              </p:txBody>
            </p:sp>
            <p:sp>
              <p:nvSpPr>
                <p:cNvPr id="48" name="Oval 32">
                  <a:extLst>
                    <a:ext uri="{FF2B5EF4-FFF2-40B4-BE49-F238E27FC236}">
                      <a16:creationId xmlns:a16="http://schemas.microsoft.com/office/drawing/2014/main" id="{A1A68F8E-43D1-7305-0F33-256649D10322}"/>
                    </a:ext>
                  </a:extLst>
                </p:cNvPr>
                <p:cNvSpPr>
                  <a:spLocks noChangeAspect="1" noChangeArrowheads="1"/>
                </p:cNvSpPr>
                <p:nvPr/>
              </p:nvSpPr>
              <p:spPr bwMode="auto">
                <a:xfrm>
                  <a:off x="2823156" y="4115820"/>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b="1" dirty="0"/>
                    <a:t>y</a:t>
                  </a:r>
                </a:p>
              </p:txBody>
            </p:sp>
            <p:sp>
              <p:nvSpPr>
                <p:cNvPr id="49" name="Oval 33">
                  <a:extLst>
                    <a:ext uri="{FF2B5EF4-FFF2-40B4-BE49-F238E27FC236}">
                      <a16:creationId xmlns:a16="http://schemas.microsoft.com/office/drawing/2014/main" id="{39FC31E1-E176-CF5B-A4C8-68C6EA7B0A8B}"/>
                    </a:ext>
                  </a:extLst>
                </p:cNvPr>
                <p:cNvSpPr>
                  <a:spLocks noChangeAspect="1" noChangeArrowheads="1"/>
                </p:cNvSpPr>
                <p:nvPr/>
              </p:nvSpPr>
              <p:spPr bwMode="auto">
                <a:xfrm>
                  <a:off x="3334331" y="4118995"/>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b="1"/>
                    <a:t>t</a:t>
                  </a:r>
                </a:p>
              </p:txBody>
            </p:sp>
            <p:sp>
              <p:nvSpPr>
                <p:cNvPr id="50" name="Oval 34">
                  <a:extLst>
                    <a:ext uri="{FF2B5EF4-FFF2-40B4-BE49-F238E27FC236}">
                      <a16:creationId xmlns:a16="http://schemas.microsoft.com/office/drawing/2014/main" id="{C98322C7-68E5-992A-65D7-0993FB0A65A2}"/>
                    </a:ext>
                  </a:extLst>
                </p:cNvPr>
                <p:cNvSpPr>
                  <a:spLocks noChangeAspect="1" noChangeArrowheads="1"/>
                </p:cNvSpPr>
                <p:nvPr/>
              </p:nvSpPr>
              <p:spPr bwMode="auto">
                <a:xfrm>
                  <a:off x="3024768" y="5306445"/>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51" name="Oval 35">
                  <a:extLst>
                    <a:ext uri="{FF2B5EF4-FFF2-40B4-BE49-F238E27FC236}">
                      <a16:creationId xmlns:a16="http://schemas.microsoft.com/office/drawing/2014/main" id="{3A9D439D-796D-F0D7-9C42-4CF3201FAF41}"/>
                    </a:ext>
                  </a:extLst>
                </p:cNvPr>
                <p:cNvSpPr>
                  <a:spLocks noChangeAspect="1" noChangeArrowheads="1"/>
                </p:cNvSpPr>
                <p:nvPr/>
              </p:nvSpPr>
              <p:spPr bwMode="auto">
                <a:xfrm>
                  <a:off x="2966031" y="4788920"/>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cxnSp>
              <p:nvCxnSpPr>
                <p:cNvPr id="52" name="AutoShape 36">
                  <a:extLst>
                    <a:ext uri="{FF2B5EF4-FFF2-40B4-BE49-F238E27FC236}">
                      <a16:creationId xmlns:a16="http://schemas.microsoft.com/office/drawing/2014/main" id="{A011B06F-3696-E69F-E45F-7BE3011218CF}"/>
                    </a:ext>
                  </a:extLst>
                </p:cNvPr>
                <p:cNvCxnSpPr>
                  <a:cxnSpLocks noChangeShapeType="1"/>
                  <a:stCxn id="44" idx="6"/>
                  <a:endCxn id="48" idx="3"/>
                </p:cNvCxnSpPr>
                <p:nvPr/>
              </p:nvCxnSpPr>
              <p:spPr bwMode="auto">
                <a:xfrm flipV="1">
                  <a:off x="1194382" y="4326958"/>
                  <a:ext cx="1665287" cy="260350"/>
                </a:xfrm>
                <a:prstGeom prst="straightConnector1">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 name="AutoShape 37">
                  <a:extLst>
                    <a:ext uri="{FF2B5EF4-FFF2-40B4-BE49-F238E27FC236}">
                      <a16:creationId xmlns:a16="http://schemas.microsoft.com/office/drawing/2014/main" id="{9BFC4122-6F7B-EABC-C01F-2C9E92F5E070}"/>
                    </a:ext>
                  </a:extLst>
                </p:cNvPr>
                <p:cNvCxnSpPr>
                  <a:cxnSpLocks noChangeShapeType="1"/>
                  <a:stCxn id="44" idx="4"/>
                  <a:endCxn id="46" idx="0"/>
                </p:cNvCxnSpPr>
                <p:nvPr/>
              </p:nvCxnSpPr>
              <p:spPr bwMode="auto">
                <a:xfrm flipH="1">
                  <a:off x="899106" y="4711133"/>
                  <a:ext cx="171450"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AutoShape 38">
                  <a:extLst>
                    <a:ext uri="{FF2B5EF4-FFF2-40B4-BE49-F238E27FC236}">
                      <a16:creationId xmlns:a16="http://schemas.microsoft.com/office/drawing/2014/main" id="{533F8191-A166-EDA7-FAA8-44B5D2E7BC16}"/>
                    </a:ext>
                  </a:extLst>
                </p:cNvPr>
                <p:cNvCxnSpPr>
                  <a:cxnSpLocks noChangeShapeType="1"/>
                  <a:stCxn id="45" idx="6"/>
                  <a:endCxn id="44" idx="2"/>
                </p:cNvCxnSpPr>
                <p:nvPr/>
              </p:nvCxnSpPr>
              <p:spPr bwMode="auto">
                <a:xfrm flipV="1">
                  <a:off x="343481" y="4587309"/>
                  <a:ext cx="603250" cy="142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AutoShape 39">
                  <a:extLst>
                    <a:ext uri="{FF2B5EF4-FFF2-40B4-BE49-F238E27FC236}">
                      <a16:creationId xmlns:a16="http://schemas.microsoft.com/office/drawing/2014/main" id="{DC95E406-0A56-456D-3F6C-A59761BFBF23}"/>
                    </a:ext>
                  </a:extLst>
                </p:cNvPr>
                <p:cNvCxnSpPr>
                  <a:cxnSpLocks noChangeShapeType="1"/>
                  <a:stCxn id="51" idx="2"/>
                  <a:endCxn id="44" idx="5"/>
                </p:cNvCxnSpPr>
                <p:nvPr/>
              </p:nvCxnSpPr>
              <p:spPr bwMode="auto">
                <a:xfrm flipH="1" flipV="1">
                  <a:off x="1157869" y="4674621"/>
                  <a:ext cx="1808163" cy="238125"/>
                </a:xfrm>
                <a:prstGeom prst="straightConnector1">
                  <a:avLst/>
                </a:prstGeom>
                <a:noFill/>
                <a:ln w="28575">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6" name="Text Box 40">
                  <a:extLst>
                    <a:ext uri="{FF2B5EF4-FFF2-40B4-BE49-F238E27FC236}">
                      <a16:creationId xmlns:a16="http://schemas.microsoft.com/office/drawing/2014/main" id="{4DB9EC63-A6DF-3E4D-10D7-3049021F62D4}"/>
                    </a:ext>
                  </a:extLst>
                </p:cNvPr>
                <p:cNvSpPr txBox="1">
                  <a:spLocks noChangeArrowheads="1"/>
                </p:cNvSpPr>
                <p:nvPr/>
              </p:nvSpPr>
              <p:spPr bwMode="auto">
                <a:xfrm>
                  <a:off x="713368" y="3615759"/>
                  <a:ext cx="344488"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24" tIns="45963" rIns="91924" bIns="45963">
                  <a:spAutoFit/>
                </a:bodyPr>
                <a:lstStyle/>
                <a:p>
                  <a:pPr>
                    <a:spcBef>
                      <a:spcPct val="50000"/>
                    </a:spcBef>
                  </a:pPr>
                  <a:r>
                    <a:rPr lang="en-US" altLang="en-US"/>
                    <a:t>A</a:t>
                  </a:r>
                </a:p>
              </p:txBody>
            </p:sp>
            <p:sp>
              <p:nvSpPr>
                <p:cNvPr id="57" name="Text Box 41">
                  <a:extLst>
                    <a:ext uri="{FF2B5EF4-FFF2-40B4-BE49-F238E27FC236}">
                      <a16:creationId xmlns:a16="http://schemas.microsoft.com/office/drawing/2014/main" id="{A275A0AF-3D4D-E437-1A86-637A4DE3BB5B}"/>
                    </a:ext>
                  </a:extLst>
                </p:cNvPr>
                <p:cNvSpPr txBox="1">
                  <a:spLocks noChangeArrowheads="1"/>
                </p:cNvSpPr>
                <p:nvPr/>
              </p:nvSpPr>
              <p:spPr bwMode="auto">
                <a:xfrm>
                  <a:off x="3021593" y="3645921"/>
                  <a:ext cx="344488"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24" tIns="45963" rIns="91924" bIns="45963">
                  <a:spAutoFit/>
                </a:bodyPr>
                <a:lstStyle/>
                <a:p>
                  <a:pPr>
                    <a:spcBef>
                      <a:spcPct val="50000"/>
                    </a:spcBef>
                  </a:pPr>
                  <a:r>
                    <a:rPr lang="en-US" altLang="en-US"/>
                    <a:t>B</a:t>
                  </a:r>
                </a:p>
              </p:txBody>
            </p:sp>
            <p:cxnSp>
              <p:nvCxnSpPr>
                <p:cNvPr id="58" name="AutoShape 42">
                  <a:extLst>
                    <a:ext uri="{FF2B5EF4-FFF2-40B4-BE49-F238E27FC236}">
                      <a16:creationId xmlns:a16="http://schemas.microsoft.com/office/drawing/2014/main" id="{BBDDA114-28E7-70FD-D3DD-F929FDF3F295}"/>
                    </a:ext>
                  </a:extLst>
                </p:cNvPr>
                <p:cNvCxnSpPr>
                  <a:cxnSpLocks noChangeShapeType="1"/>
                  <a:stCxn id="47" idx="6"/>
                  <a:endCxn id="48" idx="2"/>
                </p:cNvCxnSpPr>
                <p:nvPr/>
              </p:nvCxnSpPr>
              <p:spPr bwMode="auto">
                <a:xfrm>
                  <a:off x="1345194" y="4088833"/>
                  <a:ext cx="1477963" cy="150812"/>
                </a:xfrm>
                <a:prstGeom prst="straightConnector1">
                  <a:avLst/>
                </a:prstGeom>
                <a:noFill/>
                <a:ln w="28575">
                  <a:solidFill>
                    <a:srgbClr val="C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9" name="AutoShape 43">
                  <a:extLst>
                    <a:ext uri="{FF2B5EF4-FFF2-40B4-BE49-F238E27FC236}">
                      <a16:creationId xmlns:a16="http://schemas.microsoft.com/office/drawing/2014/main" id="{E52B236D-B90A-0AC8-CF06-7F22E4AEB71B}"/>
                    </a:ext>
                  </a:extLst>
                </p:cNvPr>
                <p:cNvCxnSpPr>
                  <a:cxnSpLocks noChangeShapeType="1"/>
                  <a:stCxn id="50" idx="2"/>
                  <a:endCxn id="46" idx="6"/>
                </p:cNvCxnSpPr>
                <p:nvPr/>
              </p:nvCxnSpPr>
              <p:spPr bwMode="auto">
                <a:xfrm flipH="1" flipV="1">
                  <a:off x="1022932" y="5360420"/>
                  <a:ext cx="2001837" cy="69850"/>
                </a:xfrm>
                <a:prstGeom prst="straightConnector1">
                  <a:avLst/>
                </a:prstGeom>
                <a:noFill/>
                <a:ln w="28575">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 name="AutoShape 48">
                  <a:extLst>
                    <a:ext uri="{FF2B5EF4-FFF2-40B4-BE49-F238E27FC236}">
                      <a16:creationId xmlns:a16="http://schemas.microsoft.com/office/drawing/2014/main" id="{2614F09D-F7B2-2033-AEEA-A35B42A6D91F}"/>
                    </a:ext>
                  </a:extLst>
                </p:cNvPr>
                <p:cNvCxnSpPr>
                  <a:cxnSpLocks noChangeShapeType="1"/>
                  <a:stCxn id="43" idx="7"/>
                  <a:endCxn id="44" idx="3"/>
                </p:cNvCxnSpPr>
                <p:nvPr/>
              </p:nvCxnSpPr>
              <p:spPr bwMode="auto">
                <a:xfrm flipV="1">
                  <a:off x="492707" y="4674620"/>
                  <a:ext cx="490537" cy="4127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1" name="AutoShape 49">
                  <a:extLst>
                    <a:ext uri="{FF2B5EF4-FFF2-40B4-BE49-F238E27FC236}">
                      <a16:creationId xmlns:a16="http://schemas.microsoft.com/office/drawing/2014/main" id="{FEE41992-8B95-2810-515E-F591285A1CA0}"/>
                    </a:ext>
                  </a:extLst>
                </p:cNvPr>
                <p:cNvCxnSpPr>
                  <a:cxnSpLocks noChangeShapeType="1"/>
                  <a:stCxn id="45" idx="7"/>
                  <a:endCxn id="47" idx="2"/>
                </p:cNvCxnSpPr>
                <p:nvPr/>
              </p:nvCxnSpPr>
              <p:spPr bwMode="auto">
                <a:xfrm flipV="1">
                  <a:off x="306969" y="4088833"/>
                  <a:ext cx="790575" cy="4254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2" name="AutoShape 50">
                  <a:extLst>
                    <a:ext uri="{FF2B5EF4-FFF2-40B4-BE49-F238E27FC236}">
                      <a16:creationId xmlns:a16="http://schemas.microsoft.com/office/drawing/2014/main" id="{E8E01DDD-E5FA-0746-32F1-6271062CD91C}"/>
                    </a:ext>
                  </a:extLst>
                </p:cNvPr>
                <p:cNvCxnSpPr>
                  <a:cxnSpLocks noChangeShapeType="1"/>
                  <a:stCxn id="49" idx="4"/>
                  <a:endCxn id="51" idx="7"/>
                </p:cNvCxnSpPr>
                <p:nvPr/>
              </p:nvCxnSpPr>
              <p:spPr bwMode="auto">
                <a:xfrm flipH="1">
                  <a:off x="3177168" y="4366645"/>
                  <a:ext cx="280988" cy="458788"/>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 name="AutoShape 51">
                  <a:extLst>
                    <a:ext uri="{FF2B5EF4-FFF2-40B4-BE49-F238E27FC236}">
                      <a16:creationId xmlns:a16="http://schemas.microsoft.com/office/drawing/2014/main" id="{C15DFD2A-5AB0-59C1-ACA2-972A82CAC651}"/>
                    </a:ext>
                  </a:extLst>
                </p:cNvPr>
                <p:cNvCxnSpPr>
                  <a:cxnSpLocks noChangeShapeType="1"/>
                  <a:stCxn id="51" idx="0"/>
                  <a:endCxn id="48" idx="4"/>
                </p:cNvCxnSpPr>
                <p:nvPr/>
              </p:nvCxnSpPr>
              <p:spPr bwMode="auto">
                <a:xfrm flipH="1" flipV="1">
                  <a:off x="2946982" y="4363470"/>
                  <a:ext cx="142875" cy="425450"/>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4" name="AutoShape 52">
                  <a:extLst>
                    <a:ext uri="{FF2B5EF4-FFF2-40B4-BE49-F238E27FC236}">
                      <a16:creationId xmlns:a16="http://schemas.microsoft.com/office/drawing/2014/main" id="{FAB07334-2821-3B89-A0CA-C30A6815AA6C}"/>
                    </a:ext>
                  </a:extLst>
                </p:cNvPr>
                <p:cNvCxnSpPr>
                  <a:cxnSpLocks noChangeShapeType="1"/>
                  <a:stCxn id="51" idx="4"/>
                  <a:endCxn id="50" idx="0"/>
                </p:cNvCxnSpPr>
                <p:nvPr/>
              </p:nvCxnSpPr>
              <p:spPr bwMode="auto">
                <a:xfrm>
                  <a:off x="3089857" y="5036571"/>
                  <a:ext cx="58737" cy="269875"/>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mc:AlternateContent xmlns:mc="http://schemas.openxmlformats.org/markup-compatibility/2006">
            <mc:Choice xmlns:a14="http://schemas.microsoft.com/office/drawing/2010/main" Requires="a14">
              <p:sp>
                <p:nvSpPr>
                  <p:cNvPr id="66" name="TextBox 65">
                    <a:extLst>
                      <a:ext uri="{FF2B5EF4-FFF2-40B4-BE49-F238E27FC236}">
                        <a16:creationId xmlns:a16="http://schemas.microsoft.com/office/drawing/2014/main" id="{AB409827-3E61-C443-DCD9-6077BD87B13A}"/>
                      </a:ext>
                    </a:extLst>
                  </p:cNvPr>
                  <p:cNvSpPr txBox="1"/>
                  <p:nvPr/>
                </p:nvSpPr>
                <p:spPr>
                  <a:xfrm>
                    <a:off x="1762269" y="2450005"/>
                    <a:ext cx="3642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dirty="0" smtClean="0">
                              <a:solidFill>
                                <a:srgbClr val="C00000"/>
                              </a:solidFill>
                              <a:latin typeface="Cambria Math" panose="02040503050406030204" pitchFamily="18" charset="0"/>
                            </a:rPr>
                            <m:t>𝒆</m:t>
                          </m:r>
                        </m:oMath>
                      </m:oMathPara>
                    </a14:m>
                    <a:endParaRPr lang="en-US" b="1" dirty="0">
                      <a:solidFill>
                        <a:srgbClr val="C00000"/>
                      </a:solidFill>
                    </a:endParaRPr>
                  </a:p>
                </p:txBody>
              </p:sp>
            </mc:Choice>
            <mc:Fallback>
              <p:sp>
                <p:nvSpPr>
                  <p:cNvPr id="66" name="TextBox 65">
                    <a:extLst>
                      <a:ext uri="{FF2B5EF4-FFF2-40B4-BE49-F238E27FC236}">
                        <a16:creationId xmlns:a16="http://schemas.microsoft.com/office/drawing/2014/main" id="{AB409827-3E61-C443-DCD9-6077BD87B13A}"/>
                      </a:ext>
                    </a:extLst>
                  </p:cNvPr>
                  <p:cNvSpPr txBox="1">
                    <a:spLocks noRot="1" noChangeAspect="1" noMove="1" noResize="1" noEditPoints="1" noAdjustHandles="1" noChangeArrowheads="1" noChangeShapeType="1" noTextEdit="1"/>
                  </p:cNvSpPr>
                  <p:nvPr/>
                </p:nvSpPr>
                <p:spPr>
                  <a:xfrm>
                    <a:off x="1762269" y="2450005"/>
                    <a:ext cx="364202" cy="369332"/>
                  </a:xfrm>
                  <a:prstGeom prst="rect">
                    <a:avLst/>
                  </a:prstGeom>
                  <a:blipFill>
                    <a:blip r:embed="rId7"/>
                    <a:stretch>
                      <a:fillRect/>
                    </a:stretch>
                  </a:blipFill>
                </p:spPr>
                <p:txBody>
                  <a:bodyPr/>
                  <a:lstStyle/>
                  <a:p>
                    <a:r>
                      <a:rPr lang="en-US">
                        <a:noFill/>
                      </a:rPr>
                      <a:t> </a:t>
                    </a:r>
                  </a:p>
                </p:txBody>
              </p:sp>
            </mc:Fallback>
          </mc:AlternateContent>
        </p:grpSp>
      </p:grpSp>
      <p:grpSp>
        <p:nvGrpSpPr>
          <p:cNvPr id="73" name="Group 72">
            <a:extLst>
              <a:ext uri="{FF2B5EF4-FFF2-40B4-BE49-F238E27FC236}">
                <a16:creationId xmlns:a16="http://schemas.microsoft.com/office/drawing/2014/main" id="{8C68EA96-4EEA-7FCB-494A-DBC41EE3D9C0}"/>
              </a:ext>
            </a:extLst>
          </p:cNvPr>
          <p:cNvGrpSpPr/>
          <p:nvPr/>
        </p:nvGrpSpPr>
        <p:grpSpPr>
          <a:xfrm>
            <a:off x="8731735" y="4131280"/>
            <a:ext cx="3442682" cy="2688033"/>
            <a:chOff x="8731735" y="4131280"/>
            <a:chExt cx="3442682" cy="2688033"/>
          </a:xfrm>
        </p:grpSpPr>
        <p:grpSp>
          <p:nvGrpSpPr>
            <p:cNvPr id="71" name="Group 70">
              <a:extLst>
                <a:ext uri="{FF2B5EF4-FFF2-40B4-BE49-F238E27FC236}">
                  <a16:creationId xmlns:a16="http://schemas.microsoft.com/office/drawing/2014/main" id="{A5783021-5AAB-4A6D-DDB0-F90E2972F61B}"/>
                </a:ext>
              </a:extLst>
            </p:cNvPr>
            <p:cNvGrpSpPr/>
            <p:nvPr/>
          </p:nvGrpSpPr>
          <p:grpSpPr>
            <a:xfrm>
              <a:off x="8731735" y="4590355"/>
              <a:ext cx="3442682" cy="2228958"/>
              <a:chOff x="7767142" y="4926077"/>
              <a:chExt cx="3442682" cy="2228958"/>
            </a:xfrm>
          </p:grpSpPr>
          <p:grpSp>
            <p:nvGrpSpPr>
              <p:cNvPr id="8" name="Group 7">
                <a:extLst>
                  <a:ext uri="{FF2B5EF4-FFF2-40B4-BE49-F238E27FC236}">
                    <a16:creationId xmlns:a16="http://schemas.microsoft.com/office/drawing/2014/main" id="{207361E4-0448-F8F2-26D2-9425D8B6A7E9}"/>
                  </a:ext>
                </a:extLst>
              </p:cNvPr>
              <p:cNvGrpSpPr/>
              <p:nvPr/>
            </p:nvGrpSpPr>
            <p:grpSpPr>
              <a:xfrm>
                <a:off x="7767142" y="4926077"/>
                <a:ext cx="3442682" cy="2228958"/>
                <a:chOff x="7840237" y="3503047"/>
                <a:chExt cx="3924300" cy="2540776"/>
              </a:xfrm>
            </p:grpSpPr>
            <p:sp>
              <p:nvSpPr>
                <p:cNvPr id="10" name="Text Box 20">
                  <a:extLst>
                    <a:ext uri="{FF2B5EF4-FFF2-40B4-BE49-F238E27FC236}">
                      <a16:creationId xmlns:a16="http://schemas.microsoft.com/office/drawing/2014/main" id="{489470FC-A6AB-956B-A204-80990555A368}"/>
                    </a:ext>
                  </a:extLst>
                </p:cNvPr>
                <p:cNvSpPr txBox="1">
                  <a:spLocks noChangeArrowheads="1"/>
                </p:cNvSpPr>
                <p:nvPr/>
              </p:nvSpPr>
              <p:spPr bwMode="auto">
                <a:xfrm>
                  <a:off x="8916563" y="5674000"/>
                  <a:ext cx="1747838"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924" tIns="45963" rIns="91924" bIns="45963">
                  <a:spAutoFit/>
                </a:bodyPr>
                <a:lstStyle/>
                <a:p>
                  <a:pPr>
                    <a:spcBef>
                      <a:spcPct val="50000"/>
                    </a:spcBef>
                  </a:pPr>
                  <a:r>
                    <a:rPr lang="en-US" altLang="en-US" dirty="0"/>
                    <a:t>residual graph</a:t>
                  </a:r>
                </a:p>
              </p:txBody>
            </p:sp>
            <p:sp>
              <p:nvSpPr>
                <p:cNvPr id="11" name="Freeform 25">
                  <a:extLst>
                    <a:ext uri="{FF2B5EF4-FFF2-40B4-BE49-F238E27FC236}">
                      <a16:creationId xmlns:a16="http://schemas.microsoft.com/office/drawing/2014/main" id="{64017DB0-B85C-6B0F-4AA4-8BE9003EBECC}"/>
                    </a:ext>
                  </a:extLst>
                </p:cNvPr>
                <p:cNvSpPr>
                  <a:spLocks/>
                </p:cNvSpPr>
                <p:nvPr/>
              </p:nvSpPr>
              <p:spPr bwMode="auto">
                <a:xfrm>
                  <a:off x="10369125" y="3582421"/>
                  <a:ext cx="1395412" cy="2152650"/>
                </a:xfrm>
                <a:custGeom>
                  <a:avLst/>
                  <a:gdLst>
                    <a:gd name="T0" fmla="*/ 31 w 879"/>
                    <a:gd name="T1" fmla="*/ 119 h 1356"/>
                    <a:gd name="T2" fmla="*/ 49 w 879"/>
                    <a:gd name="T3" fmla="*/ 113 h 1356"/>
                    <a:gd name="T4" fmla="*/ 61 w 879"/>
                    <a:gd name="T5" fmla="*/ 99 h 1356"/>
                    <a:gd name="T6" fmla="*/ 142 w 879"/>
                    <a:gd name="T7" fmla="*/ 65 h 1356"/>
                    <a:gd name="T8" fmla="*/ 260 w 879"/>
                    <a:gd name="T9" fmla="*/ 25 h 1356"/>
                    <a:gd name="T10" fmla="*/ 513 w 879"/>
                    <a:gd name="T11" fmla="*/ 4 h 1356"/>
                    <a:gd name="T12" fmla="*/ 651 w 879"/>
                    <a:gd name="T13" fmla="*/ 22 h 1356"/>
                    <a:gd name="T14" fmla="*/ 780 w 879"/>
                    <a:gd name="T15" fmla="*/ 92 h 1356"/>
                    <a:gd name="T16" fmla="*/ 848 w 879"/>
                    <a:gd name="T17" fmla="*/ 179 h 1356"/>
                    <a:gd name="T18" fmla="*/ 879 w 879"/>
                    <a:gd name="T19" fmla="*/ 337 h 1356"/>
                    <a:gd name="T20" fmla="*/ 836 w 879"/>
                    <a:gd name="T21" fmla="*/ 815 h 1356"/>
                    <a:gd name="T22" fmla="*/ 829 w 879"/>
                    <a:gd name="T23" fmla="*/ 902 h 1356"/>
                    <a:gd name="T24" fmla="*/ 755 w 879"/>
                    <a:gd name="T25" fmla="*/ 1042 h 1356"/>
                    <a:gd name="T26" fmla="*/ 699 w 879"/>
                    <a:gd name="T27" fmla="*/ 1157 h 1356"/>
                    <a:gd name="T28" fmla="*/ 609 w 879"/>
                    <a:gd name="T29" fmla="*/ 1327 h 1356"/>
                    <a:gd name="T30" fmla="*/ 411 w 879"/>
                    <a:gd name="T31" fmla="*/ 1345 h 1356"/>
                    <a:gd name="T32" fmla="*/ 167 w 879"/>
                    <a:gd name="T33" fmla="*/ 1258 h 1356"/>
                    <a:gd name="T34" fmla="*/ 99 w 879"/>
                    <a:gd name="T35" fmla="*/ 1197 h 1356"/>
                    <a:gd name="T36" fmla="*/ 86 w 879"/>
                    <a:gd name="T37" fmla="*/ 1176 h 1356"/>
                    <a:gd name="T38" fmla="*/ 68 w 879"/>
                    <a:gd name="T39" fmla="*/ 1164 h 1356"/>
                    <a:gd name="T40" fmla="*/ 43 w 879"/>
                    <a:gd name="T41" fmla="*/ 1124 h 1356"/>
                    <a:gd name="T42" fmla="*/ 0 w 879"/>
                    <a:gd name="T43" fmla="*/ 594 h 1356"/>
                    <a:gd name="T44" fmla="*/ 6 w 879"/>
                    <a:gd name="T45" fmla="*/ 300 h 1356"/>
                    <a:gd name="T46" fmla="*/ 31 w 879"/>
                    <a:gd name="T47" fmla="*/ 153 h 1356"/>
                    <a:gd name="T48" fmla="*/ 31 w 879"/>
                    <a:gd name="T49" fmla="*/ 119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9" h="1356">
                      <a:moveTo>
                        <a:pt x="31" y="119"/>
                      </a:moveTo>
                      <a:cubicBezTo>
                        <a:pt x="37" y="117"/>
                        <a:pt x="44" y="116"/>
                        <a:pt x="49" y="113"/>
                      </a:cubicBezTo>
                      <a:cubicBezTo>
                        <a:pt x="54" y="109"/>
                        <a:pt x="56" y="102"/>
                        <a:pt x="61" y="99"/>
                      </a:cubicBezTo>
                      <a:cubicBezTo>
                        <a:pt x="78" y="89"/>
                        <a:pt x="121" y="73"/>
                        <a:pt x="142" y="65"/>
                      </a:cubicBezTo>
                      <a:cubicBezTo>
                        <a:pt x="182" y="50"/>
                        <a:pt x="221" y="46"/>
                        <a:pt x="260" y="25"/>
                      </a:cubicBezTo>
                      <a:cubicBezTo>
                        <a:pt x="367" y="27"/>
                        <a:pt x="406" y="0"/>
                        <a:pt x="513" y="4"/>
                      </a:cubicBezTo>
                      <a:cubicBezTo>
                        <a:pt x="533" y="6"/>
                        <a:pt x="633" y="14"/>
                        <a:pt x="651" y="22"/>
                      </a:cubicBezTo>
                      <a:cubicBezTo>
                        <a:pt x="693" y="38"/>
                        <a:pt x="736" y="84"/>
                        <a:pt x="780" y="92"/>
                      </a:cubicBezTo>
                      <a:cubicBezTo>
                        <a:pt x="799" y="123"/>
                        <a:pt x="818" y="158"/>
                        <a:pt x="848" y="179"/>
                      </a:cubicBezTo>
                      <a:cubicBezTo>
                        <a:pt x="855" y="201"/>
                        <a:pt x="872" y="315"/>
                        <a:pt x="879" y="337"/>
                      </a:cubicBezTo>
                      <a:cubicBezTo>
                        <a:pt x="879" y="580"/>
                        <a:pt x="879" y="622"/>
                        <a:pt x="836" y="815"/>
                      </a:cubicBezTo>
                      <a:cubicBezTo>
                        <a:pt x="834" y="845"/>
                        <a:pt x="832" y="873"/>
                        <a:pt x="829" y="902"/>
                      </a:cubicBezTo>
                      <a:cubicBezTo>
                        <a:pt x="825" y="934"/>
                        <a:pt x="774" y="1013"/>
                        <a:pt x="755" y="1042"/>
                      </a:cubicBezTo>
                      <a:cubicBezTo>
                        <a:pt x="733" y="1084"/>
                        <a:pt x="721" y="1127"/>
                        <a:pt x="699" y="1157"/>
                      </a:cubicBezTo>
                      <a:cubicBezTo>
                        <a:pt x="672" y="1176"/>
                        <a:pt x="638" y="1315"/>
                        <a:pt x="609" y="1327"/>
                      </a:cubicBezTo>
                      <a:cubicBezTo>
                        <a:pt x="562" y="1352"/>
                        <a:pt x="485" y="1356"/>
                        <a:pt x="411" y="1345"/>
                      </a:cubicBezTo>
                      <a:cubicBezTo>
                        <a:pt x="337" y="1334"/>
                        <a:pt x="219" y="1283"/>
                        <a:pt x="167" y="1258"/>
                      </a:cubicBezTo>
                      <a:cubicBezTo>
                        <a:pt x="141" y="1229"/>
                        <a:pt x="130" y="1214"/>
                        <a:pt x="99" y="1197"/>
                      </a:cubicBezTo>
                      <a:cubicBezTo>
                        <a:pt x="95" y="1191"/>
                        <a:pt x="91" y="1182"/>
                        <a:pt x="86" y="1176"/>
                      </a:cubicBezTo>
                      <a:cubicBezTo>
                        <a:pt x="81" y="1171"/>
                        <a:pt x="73" y="1169"/>
                        <a:pt x="68" y="1164"/>
                      </a:cubicBezTo>
                      <a:cubicBezTo>
                        <a:pt x="58" y="1152"/>
                        <a:pt x="43" y="1124"/>
                        <a:pt x="43" y="1124"/>
                      </a:cubicBezTo>
                      <a:cubicBezTo>
                        <a:pt x="12" y="949"/>
                        <a:pt x="26" y="770"/>
                        <a:pt x="0" y="594"/>
                      </a:cubicBezTo>
                      <a:cubicBezTo>
                        <a:pt x="2" y="495"/>
                        <a:pt x="3" y="398"/>
                        <a:pt x="6" y="300"/>
                      </a:cubicBezTo>
                      <a:cubicBezTo>
                        <a:pt x="7" y="264"/>
                        <a:pt x="3" y="181"/>
                        <a:pt x="31" y="153"/>
                      </a:cubicBezTo>
                      <a:cubicBezTo>
                        <a:pt x="37" y="117"/>
                        <a:pt x="48" y="119"/>
                        <a:pt x="31" y="119"/>
                      </a:cubicBezTo>
                      <a:close/>
                    </a:path>
                  </a:pathLst>
                </a:custGeom>
                <a:solidFill>
                  <a:schemeClr val="accent2">
                    <a:lumMod val="20000"/>
                    <a:lumOff val="80000"/>
                  </a:schemeClr>
                </a:solidFill>
                <a:ln w="9525" cap="flat" cmpd="sng">
                  <a:solidFill>
                    <a:schemeClr val="tx1"/>
                  </a:solidFill>
                  <a:prstDash val="solid"/>
                  <a:round/>
                  <a:headEnd type="none" w="med" len="med"/>
                  <a:tailEnd type="none" w="sm" len="sm"/>
                </a:ln>
                <a:effectLst/>
              </p:spPr>
              <p:txBody>
                <a:bodyPr wrap="none" anchor="ctr"/>
                <a:lstStyle/>
                <a:p>
                  <a:endParaRPr lang="en-US"/>
                </a:p>
              </p:txBody>
            </p:sp>
            <p:sp>
              <p:nvSpPr>
                <p:cNvPr id="12" name="Freeform 26">
                  <a:extLst>
                    <a:ext uri="{FF2B5EF4-FFF2-40B4-BE49-F238E27FC236}">
                      <a16:creationId xmlns:a16="http://schemas.microsoft.com/office/drawing/2014/main" id="{D7BBE459-DF0A-92AA-11B3-D867B2D18F71}"/>
                    </a:ext>
                  </a:extLst>
                </p:cNvPr>
                <p:cNvSpPr>
                  <a:spLocks/>
                </p:cNvSpPr>
                <p:nvPr/>
              </p:nvSpPr>
              <p:spPr bwMode="auto">
                <a:xfrm>
                  <a:off x="7840237" y="3503047"/>
                  <a:ext cx="1747838" cy="2193925"/>
                </a:xfrm>
                <a:custGeom>
                  <a:avLst/>
                  <a:gdLst>
                    <a:gd name="T0" fmla="*/ 443 w 1019"/>
                    <a:gd name="T1" fmla="*/ 4 h 1190"/>
                    <a:gd name="T2" fmla="*/ 629 w 1019"/>
                    <a:gd name="T3" fmla="*/ 23 h 1190"/>
                    <a:gd name="T4" fmla="*/ 715 w 1019"/>
                    <a:gd name="T5" fmla="*/ 66 h 1190"/>
                    <a:gd name="T6" fmla="*/ 765 w 1019"/>
                    <a:gd name="T7" fmla="*/ 85 h 1190"/>
                    <a:gd name="T8" fmla="*/ 827 w 1019"/>
                    <a:gd name="T9" fmla="*/ 116 h 1190"/>
                    <a:gd name="T10" fmla="*/ 883 w 1019"/>
                    <a:gd name="T11" fmla="*/ 147 h 1190"/>
                    <a:gd name="T12" fmla="*/ 932 w 1019"/>
                    <a:gd name="T13" fmla="*/ 196 h 1190"/>
                    <a:gd name="T14" fmla="*/ 963 w 1019"/>
                    <a:gd name="T15" fmla="*/ 258 h 1190"/>
                    <a:gd name="T16" fmla="*/ 969 w 1019"/>
                    <a:gd name="T17" fmla="*/ 277 h 1190"/>
                    <a:gd name="T18" fmla="*/ 895 w 1019"/>
                    <a:gd name="T19" fmla="*/ 909 h 1190"/>
                    <a:gd name="T20" fmla="*/ 814 w 1019"/>
                    <a:gd name="T21" fmla="*/ 1082 h 1190"/>
                    <a:gd name="T22" fmla="*/ 653 w 1019"/>
                    <a:gd name="T23" fmla="*/ 1138 h 1190"/>
                    <a:gd name="T24" fmla="*/ 399 w 1019"/>
                    <a:gd name="T25" fmla="*/ 1169 h 1190"/>
                    <a:gd name="T26" fmla="*/ 307 w 1019"/>
                    <a:gd name="T27" fmla="*/ 1156 h 1190"/>
                    <a:gd name="T28" fmla="*/ 288 w 1019"/>
                    <a:gd name="T29" fmla="*/ 1144 h 1190"/>
                    <a:gd name="T30" fmla="*/ 263 w 1019"/>
                    <a:gd name="T31" fmla="*/ 1138 h 1190"/>
                    <a:gd name="T32" fmla="*/ 170 w 1019"/>
                    <a:gd name="T33" fmla="*/ 1088 h 1190"/>
                    <a:gd name="T34" fmla="*/ 115 w 1019"/>
                    <a:gd name="T35" fmla="*/ 1014 h 1190"/>
                    <a:gd name="T36" fmla="*/ 90 w 1019"/>
                    <a:gd name="T37" fmla="*/ 977 h 1190"/>
                    <a:gd name="T38" fmla="*/ 46 w 1019"/>
                    <a:gd name="T39" fmla="*/ 871 h 1190"/>
                    <a:gd name="T40" fmla="*/ 28 w 1019"/>
                    <a:gd name="T41" fmla="*/ 828 h 1190"/>
                    <a:gd name="T42" fmla="*/ 15 w 1019"/>
                    <a:gd name="T43" fmla="*/ 748 h 1190"/>
                    <a:gd name="T44" fmla="*/ 46 w 1019"/>
                    <a:gd name="T45" fmla="*/ 370 h 1190"/>
                    <a:gd name="T46" fmla="*/ 59 w 1019"/>
                    <a:gd name="T47" fmla="*/ 326 h 1190"/>
                    <a:gd name="T48" fmla="*/ 164 w 1019"/>
                    <a:gd name="T49" fmla="*/ 246 h 1190"/>
                    <a:gd name="T50" fmla="*/ 226 w 1019"/>
                    <a:gd name="T51" fmla="*/ 165 h 1190"/>
                    <a:gd name="T52" fmla="*/ 307 w 1019"/>
                    <a:gd name="T53" fmla="*/ 73 h 1190"/>
                    <a:gd name="T54" fmla="*/ 368 w 1019"/>
                    <a:gd name="T55" fmla="*/ 17 h 1190"/>
                    <a:gd name="T56" fmla="*/ 443 w 1019"/>
                    <a:gd name="T57" fmla="*/ 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9" h="1190">
                      <a:moveTo>
                        <a:pt x="443" y="4"/>
                      </a:moveTo>
                      <a:cubicBezTo>
                        <a:pt x="617" y="18"/>
                        <a:pt x="557" y="0"/>
                        <a:pt x="629" y="23"/>
                      </a:cubicBezTo>
                      <a:cubicBezTo>
                        <a:pt x="660" y="44"/>
                        <a:pt x="679" y="57"/>
                        <a:pt x="715" y="66"/>
                      </a:cubicBezTo>
                      <a:cubicBezTo>
                        <a:pt x="741" y="92"/>
                        <a:pt x="714" y="70"/>
                        <a:pt x="765" y="85"/>
                      </a:cubicBezTo>
                      <a:cubicBezTo>
                        <a:pt x="788" y="92"/>
                        <a:pt x="804" y="109"/>
                        <a:pt x="827" y="116"/>
                      </a:cubicBezTo>
                      <a:cubicBezTo>
                        <a:pt x="870" y="145"/>
                        <a:pt x="850" y="137"/>
                        <a:pt x="883" y="147"/>
                      </a:cubicBezTo>
                      <a:cubicBezTo>
                        <a:pt x="901" y="165"/>
                        <a:pt x="918" y="175"/>
                        <a:pt x="932" y="196"/>
                      </a:cubicBezTo>
                      <a:cubicBezTo>
                        <a:pt x="939" y="219"/>
                        <a:pt x="950" y="238"/>
                        <a:pt x="963" y="258"/>
                      </a:cubicBezTo>
                      <a:cubicBezTo>
                        <a:pt x="965" y="264"/>
                        <a:pt x="969" y="270"/>
                        <a:pt x="969" y="277"/>
                      </a:cubicBezTo>
                      <a:cubicBezTo>
                        <a:pt x="969" y="326"/>
                        <a:pt x="1019" y="774"/>
                        <a:pt x="895" y="909"/>
                      </a:cubicBezTo>
                      <a:cubicBezTo>
                        <a:pt x="875" y="969"/>
                        <a:pt x="833" y="1020"/>
                        <a:pt x="814" y="1082"/>
                      </a:cubicBezTo>
                      <a:cubicBezTo>
                        <a:pt x="774" y="1120"/>
                        <a:pt x="722" y="1124"/>
                        <a:pt x="653" y="1138"/>
                      </a:cubicBezTo>
                      <a:cubicBezTo>
                        <a:pt x="549" y="1190"/>
                        <a:pt x="639" y="1162"/>
                        <a:pt x="399" y="1169"/>
                      </a:cubicBezTo>
                      <a:cubicBezTo>
                        <a:pt x="384" y="1167"/>
                        <a:pt x="326" y="1163"/>
                        <a:pt x="307" y="1156"/>
                      </a:cubicBezTo>
                      <a:cubicBezTo>
                        <a:pt x="300" y="1154"/>
                        <a:pt x="295" y="1147"/>
                        <a:pt x="288" y="1144"/>
                      </a:cubicBezTo>
                      <a:cubicBezTo>
                        <a:pt x="280" y="1141"/>
                        <a:pt x="271" y="1140"/>
                        <a:pt x="263" y="1138"/>
                      </a:cubicBezTo>
                      <a:cubicBezTo>
                        <a:pt x="239" y="1121"/>
                        <a:pt x="198" y="1097"/>
                        <a:pt x="170" y="1088"/>
                      </a:cubicBezTo>
                      <a:cubicBezTo>
                        <a:pt x="148" y="1066"/>
                        <a:pt x="132" y="1040"/>
                        <a:pt x="115" y="1014"/>
                      </a:cubicBezTo>
                      <a:cubicBezTo>
                        <a:pt x="107" y="1002"/>
                        <a:pt x="90" y="977"/>
                        <a:pt x="90" y="977"/>
                      </a:cubicBezTo>
                      <a:cubicBezTo>
                        <a:pt x="79" y="941"/>
                        <a:pt x="73" y="898"/>
                        <a:pt x="46" y="871"/>
                      </a:cubicBezTo>
                      <a:cubicBezTo>
                        <a:pt x="41" y="856"/>
                        <a:pt x="32" y="843"/>
                        <a:pt x="28" y="828"/>
                      </a:cubicBezTo>
                      <a:cubicBezTo>
                        <a:pt x="22" y="802"/>
                        <a:pt x="15" y="748"/>
                        <a:pt x="15" y="748"/>
                      </a:cubicBezTo>
                      <a:cubicBezTo>
                        <a:pt x="17" y="683"/>
                        <a:pt x="0" y="438"/>
                        <a:pt x="46" y="370"/>
                      </a:cubicBezTo>
                      <a:cubicBezTo>
                        <a:pt x="50" y="355"/>
                        <a:pt x="51" y="339"/>
                        <a:pt x="59" y="326"/>
                      </a:cubicBezTo>
                      <a:cubicBezTo>
                        <a:pt x="73" y="304"/>
                        <a:pt x="136" y="265"/>
                        <a:pt x="164" y="246"/>
                      </a:cubicBezTo>
                      <a:cubicBezTo>
                        <a:pt x="174" y="214"/>
                        <a:pt x="198" y="184"/>
                        <a:pt x="226" y="165"/>
                      </a:cubicBezTo>
                      <a:cubicBezTo>
                        <a:pt x="239" y="125"/>
                        <a:pt x="278" y="101"/>
                        <a:pt x="307" y="73"/>
                      </a:cubicBezTo>
                      <a:cubicBezTo>
                        <a:pt x="326" y="55"/>
                        <a:pt x="344" y="29"/>
                        <a:pt x="368" y="17"/>
                      </a:cubicBezTo>
                      <a:cubicBezTo>
                        <a:pt x="387" y="8"/>
                        <a:pt x="430" y="6"/>
                        <a:pt x="443" y="4"/>
                      </a:cubicBezTo>
                      <a:close/>
                    </a:path>
                  </a:pathLst>
                </a:custGeom>
                <a:solidFill>
                  <a:schemeClr val="accent1">
                    <a:lumMod val="20000"/>
                    <a:lumOff val="80000"/>
                  </a:schemeClr>
                </a:solidFill>
                <a:ln w="9525" cap="flat" cmpd="sng">
                  <a:solidFill>
                    <a:schemeClr val="tx1"/>
                  </a:solidFill>
                  <a:prstDash val="solid"/>
                  <a:round/>
                  <a:headEnd type="none" w="med" len="med"/>
                  <a:tailEnd type="none" w="sm" len="sm"/>
                </a:ln>
                <a:effectLst/>
              </p:spPr>
              <p:txBody>
                <a:bodyPr wrap="none" anchor="ctr"/>
                <a:lstStyle/>
                <a:p>
                  <a:endParaRPr lang="en-US"/>
                </a:p>
              </p:txBody>
            </p:sp>
            <p:sp>
              <p:nvSpPr>
                <p:cNvPr id="13" name="Oval 27">
                  <a:extLst>
                    <a:ext uri="{FF2B5EF4-FFF2-40B4-BE49-F238E27FC236}">
                      <a16:creationId xmlns:a16="http://schemas.microsoft.com/office/drawing/2014/main" id="{6FC015D4-B127-0FEA-BE95-6FFBD07ED0D9}"/>
                    </a:ext>
                  </a:extLst>
                </p:cNvPr>
                <p:cNvSpPr>
                  <a:spLocks noChangeAspect="1" noChangeArrowheads="1"/>
                </p:cNvSpPr>
                <p:nvPr/>
              </p:nvSpPr>
              <p:spPr bwMode="auto">
                <a:xfrm>
                  <a:off x="8183137" y="5057209"/>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b="1"/>
                    <a:t>s</a:t>
                  </a:r>
                </a:p>
              </p:txBody>
            </p:sp>
            <p:sp>
              <p:nvSpPr>
                <p:cNvPr id="16" name="Oval 28">
                  <a:extLst>
                    <a:ext uri="{FF2B5EF4-FFF2-40B4-BE49-F238E27FC236}">
                      <a16:creationId xmlns:a16="http://schemas.microsoft.com/office/drawing/2014/main" id="{818D707C-AD6C-58B0-EACD-F30DEC8BAD7E}"/>
                    </a:ext>
                  </a:extLst>
                </p:cNvPr>
                <p:cNvSpPr>
                  <a:spLocks noChangeAspect="1" noChangeArrowheads="1"/>
                </p:cNvSpPr>
                <p:nvPr/>
              </p:nvSpPr>
              <p:spPr bwMode="auto">
                <a:xfrm>
                  <a:off x="8848300" y="4469834"/>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17" name="Oval 29">
                  <a:extLst>
                    <a:ext uri="{FF2B5EF4-FFF2-40B4-BE49-F238E27FC236}">
                      <a16:creationId xmlns:a16="http://schemas.microsoft.com/office/drawing/2014/main" id="{8039596D-1878-4E22-8440-7E65D3BD89DD}"/>
                    </a:ext>
                  </a:extLst>
                </p:cNvPr>
                <p:cNvSpPr>
                  <a:spLocks noChangeAspect="1" noChangeArrowheads="1"/>
                </p:cNvSpPr>
                <p:nvPr/>
              </p:nvSpPr>
              <p:spPr bwMode="auto">
                <a:xfrm>
                  <a:off x="7997400" y="4484121"/>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18" name="Oval 30">
                  <a:extLst>
                    <a:ext uri="{FF2B5EF4-FFF2-40B4-BE49-F238E27FC236}">
                      <a16:creationId xmlns:a16="http://schemas.microsoft.com/office/drawing/2014/main" id="{29EC8E8A-8842-82FC-BA87-DB5EA4F5EE40}"/>
                    </a:ext>
                  </a:extLst>
                </p:cNvPr>
                <p:cNvSpPr>
                  <a:spLocks noChangeAspect="1" noChangeArrowheads="1"/>
                </p:cNvSpPr>
                <p:nvPr/>
              </p:nvSpPr>
              <p:spPr bwMode="auto">
                <a:xfrm>
                  <a:off x="8676850" y="5242946"/>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19" name="Oval 31">
                  <a:extLst>
                    <a:ext uri="{FF2B5EF4-FFF2-40B4-BE49-F238E27FC236}">
                      <a16:creationId xmlns:a16="http://schemas.microsoft.com/office/drawing/2014/main" id="{A11AF7FF-4202-1C7B-E1C5-AFA866B41E0A}"/>
                    </a:ext>
                  </a:extLst>
                </p:cNvPr>
                <p:cNvSpPr>
                  <a:spLocks noChangeAspect="1" noChangeArrowheads="1"/>
                </p:cNvSpPr>
                <p:nvPr/>
              </p:nvSpPr>
              <p:spPr bwMode="auto">
                <a:xfrm>
                  <a:off x="8999112" y="3971359"/>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b="1" dirty="0"/>
                    <a:t>x</a:t>
                  </a:r>
                </a:p>
              </p:txBody>
            </p:sp>
            <p:sp>
              <p:nvSpPr>
                <p:cNvPr id="20" name="Oval 32">
                  <a:extLst>
                    <a:ext uri="{FF2B5EF4-FFF2-40B4-BE49-F238E27FC236}">
                      <a16:creationId xmlns:a16="http://schemas.microsoft.com/office/drawing/2014/main" id="{1BA83ACA-09DA-33F8-4D05-AF898EBC32E4}"/>
                    </a:ext>
                  </a:extLst>
                </p:cNvPr>
                <p:cNvSpPr>
                  <a:spLocks noChangeAspect="1" noChangeArrowheads="1"/>
                </p:cNvSpPr>
                <p:nvPr/>
              </p:nvSpPr>
              <p:spPr bwMode="auto">
                <a:xfrm>
                  <a:off x="10724725" y="4122171"/>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b="1" dirty="0"/>
                    <a:t>y</a:t>
                  </a:r>
                </a:p>
              </p:txBody>
            </p:sp>
            <p:sp>
              <p:nvSpPr>
                <p:cNvPr id="21" name="Oval 33">
                  <a:extLst>
                    <a:ext uri="{FF2B5EF4-FFF2-40B4-BE49-F238E27FC236}">
                      <a16:creationId xmlns:a16="http://schemas.microsoft.com/office/drawing/2014/main" id="{A368FA7B-3A96-C1D4-8386-C31B6CDEB0F9}"/>
                    </a:ext>
                  </a:extLst>
                </p:cNvPr>
                <p:cNvSpPr>
                  <a:spLocks noChangeAspect="1" noChangeArrowheads="1"/>
                </p:cNvSpPr>
                <p:nvPr/>
              </p:nvSpPr>
              <p:spPr bwMode="auto">
                <a:xfrm>
                  <a:off x="11235900" y="4125346"/>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b="1"/>
                    <a:t>t</a:t>
                  </a:r>
                </a:p>
              </p:txBody>
            </p:sp>
            <p:sp>
              <p:nvSpPr>
                <p:cNvPr id="22" name="Oval 34">
                  <a:extLst>
                    <a:ext uri="{FF2B5EF4-FFF2-40B4-BE49-F238E27FC236}">
                      <a16:creationId xmlns:a16="http://schemas.microsoft.com/office/drawing/2014/main" id="{ED8D07BC-DFB4-59FC-F44C-83E3C32C6680}"/>
                    </a:ext>
                  </a:extLst>
                </p:cNvPr>
                <p:cNvSpPr>
                  <a:spLocks noChangeAspect="1" noChangeArrowheads="1"/>
                </p:cNvSpPr>
                <p:nvPr/>
              </p:nvSpPr>
              <p:spPr bwMode="auto">
                <a:xfrm>
                  <a:off x="10926337" y="5312796"/>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23" name="Oval 35">
                  <a:extLst>
                    <a:ext uri="{FF2B5EF4-FFF2-40B4-BE49-F238E27FC236}">
                      <a16:creationId xmlns:a16="http://schemas.microsoft.com/office/drawing/2014/main" id="{7DC8AFF9-0091-45AB-EE62-77E2647E2E01}"/>
                    </a:ext>
                  </a:extLst>
                </p:cNvPr>
                <p:cNvSpPr>
                  <a:spLocks noChangeAspect="1" noChangeArrowheads="1"/>
                </p:cNvSpPr>
                <p:nvPr/>
              </p:nvSpPr>
              <p:spPr bwMode="auto">
                <a:xfrm>
                  <a:off x="10867600" y="4795271"/>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cxnSp>
              <p:nvCxnSpPr>
                <p:cNvPr id="24" name="AutoShape 36">
                  <a:extLst>
                    <a:ext uri="{FF2B5EF4-FFF2-40B4-BE49-F238E27FC236}">
                      <a16:creationId xmlns:a16="http://schemas.microsoft.com/office/drawing/2014/main" id="{5FF94948-E6C0-73A1-E34C-CFFAC9C9368C}"/>
                    </a:ext>
                  </a:extLst>
                </p:cNvPr>
                <p:cNvCxnSpPr>
                  <a:cxnSpLocks noChangeShapeType="1"/>
                  <a:stCxn id="16" idx="6"/>
                  <a:endCxn id="20" idx="3"/>
                </p:cNvCxnSpPr>
                <p:nvPr/>
              </p:nvCxnSpPr>
              <p:spPr bwMode="auto">
                <a:xfrm flipV="1">
                  <a:off x="9095951" y="4333309"/>
                  <a:ext cx="1665287" cy="260350"/>
                </a:xfrm>
                <a:prstGeom prst="straightConnector1">
                  <a:avLst/>
                </a:prstGeom>
                <a:noFill/>
                <a:ln w="9525">
                  <a:solidFill>
                    <a:schemeClr val="tx1"/>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AutoShape 37">
                  <a:extLst>
                    <a:ext uri="{FF2B5EF4-FFF2-40B4-BE49-F238E27FC236}">
                      <a16:creationId xmlns:a16="http://schemas.microsoft.com/office/drawing/2014/main" id="{84E0FD1B-C312-66C2-A7B5-B84AF732351E}"/>
                    </a:ext>
                  </a:extLst>
                </p:cNvPr>
                <p:cNvCxnSpPr>
                  <a:cxnSpLocks noChangeShapeType="1"/>
                  <a:stCxn id="16" idx="4"/>
                  <a:endCxn id="18" idx="0"/>
                </p:cNvCxnSpPr>
                <p:nvPr/>
              </p:nvCxnSpPr>
              <p:spPr bwMode="auto">
                <a:xfrm flipH="1">
                  <a:off x="8800675" y="4717484"/>
                  <a:ext cx="171450"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AutoShape 38">
                  <a:extLst>
                    <a:ext uri="{FF2B5EF4-FFF2-40B4-BE49-F238E27FC236}">
                      <a16:creationId xmlns:a16="http://schemas.microsoft.com/office/drawing/2014/main" id="{EA377989-4A09-E2FA-4209-DEAC8BDE861C}"/>
                    </a:ext>
                  </a:extLst>
                </p:cNvPr>
                <p:cNvCxnSpPr>
                  <a:cxnSpLocks noChangeShapeType="1"/>
                  <a:stCxn id="17" idx="6"/>
                  <a:endCxn id="16" idx="2"/>
                </p:cNvCxnSpPr>
                <p:nvPr/>
              </p:nvCxnSpPr>
              <p:spPr bwMode="auto">
                <a:xfrm flipV="1">
                  <a:off x="8245050" y="4593660"/>
                  <a:ext cx="603250" cy="142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AutoShape 39">
                  <a:extLst>
                    <a:ext uri="{FF2B5EF4-FFF2-40B4-BE49-F238E27FC236}">
                      <a16:creationId xmlns:a16="http://schemas.microsoft.com/office/drawing/2014/main" id="{359751B7-7FE4-3F4E-AC1F-6F7779F2EFFD}"/>
                    </a:ext>
                  </a:extLst>
                </p:cNvPr>
                <p:cNvCxnSpPr>
                  <a:cxnSpLocks noChangeShapeType="1"/>
                  <a:stCxn id="23" idx="2"/>
                  <a:endCxn id="16" idx="5"/>
                </p:cNvCxnSpPr>
                <p:nvPr/>
              </p:nvCxnSpPr>
              <p:spPr bwMode="auto">
                <a:xfrm flipH="1" flipV="1">
                  <a:off x="9059438" y="4680972"/>
                  <a:ext cx="1808163" cy="2381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 name="Text Box 40">
                  <a:extLst>
                    <a:ext uri="{FF2B5EF4-FFF2-40B4-BE49-F238E27FC236}">
                      <a16:creationId xmlns:a16="http://schemas.microsoft.com/office/drawing/2014/main" id="{5FCD4D20-2783-F9C2-1190-DB4BE3323150}"/>
                    </a:ext>
                  </a:extLst>
                </p:cNvPr>
                <p:cNvSpPr txBox="1">
                  <a:spLocks noChangeArrowheads="1"/>
                </p:cNvSpPr>
                <p:nvPr/>
              </p:nvSpPr>
              <p:spPr bwMode="auto">
                <a:xfrm>
                  <a:off x="8614937" y="3622110"/>
                  <a:ext cx="344488"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24" tIns="45963" rIns="91924" bIns="45963">
                  <a:spAutoFit/>
                </a:bodyPr>
                <a:lstStyle/>
                <a:p>
                  <a:pPr>
                    <a:spcBef>
                      <a:spcPct val="50000"/>
                    </a:spcBef>
                  </a:pPr>
                  <a:r>
                    <a:rPr lang="en-US" altLang="en-US"/>
                    <a:t>A</a:t>
                  </a:r>
                </a:p>
              </p:txBody>
            </p:sp>
            <p:sp>
              <p:nvSpPr>
                <p:cNvPr id="29" name="Text Box 41">
                  <a:extLst>
                    <a:ext uri="{FF2B5EF4-FFF2-40B4-BE49-F238E27FC236}">
                      <a16:creationId xmlns:a16="http://schemas.microsoft.com/office/drawing/2014/main" id="{4F5EC631-AC43-1D97-F13E-E168CFDA9B98}"/>
                    </a:ext>
                  </a:extLst>
                </p:cNvPr>
                <p:cNvSpPr txBox="1">
                  <a:spLocks noChangeArrowheads="1"/>
                </p:cNvSpPr>
                <p:nvPr/>
              </p:nvSpPr>
              <p:spPr bwMode="auto">
                <a:xfrm>
                  <a:off x="10923162" y="3652272"/>
                  <a:ext cx="344488"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24" tIns="45963" rIns="91924" bIns="45963">
                  <a:spAutoFit/>
                </a:bodyPr>
                <a:lstStyle/>
                <a:p>
                  <a:pPr>
                    <a:spcBef>
                      <a:spcPct val="50000"/>
                    </a:spcBef>
                  </a:pPr>
                  <a:r>
                    <a:rPr lang="en-US" altLang="en-US"/>
                    <a:t>B</a:t>
                  </a:r>
                </a:p>
              </p:txBody>
            </p:sp>
            <p:cxnSp>
              <p:nvCxnSpPr>
                <p:cNvPr id="30" name="AutoShape 42">
                  <a:extLst>
                    <a:ext uri="{FF2B5EF4-FFF2-40B4-BE49-F238E27FC236}">
                      <a16:creationId xmlns:a16="http://schemas.microsoft.com/office/drawing/2014/main" id="{994EF067-B0D0-4461-76ED-36CEA47BA1D0}"/>
                    </a:ext>
                  </a:extLst>
                </p:cNvPr>
                <p:cNvCxnSpPr>
                  <a:cxnSpLocks noChangeShapeType="1"/>
                  <a:stCxn id="19" idx="6"/>
                  <a:endCxn id="20" idx="2"/>
                </p:cNvCxnSpPr>
                <p:nvPr/>
              </p:nvCxnSpPr>
              <p:spPr bwMode="auto">
                <a:xfrm>
                  <a:off x="9246763" y="4095184"/>
                  <a:ext cx="1477963" cy="150812"/>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AutoShape 43">
                  <a:extLst>
                    <a:ext uri="{FF2B5EF4-FFF2-40B4-BE49-F238E27FC236}">
                      <a16:creationId xmlns:a16="http://schemas.microsoft.com/office/drawing/2014/main" id="{6F8D388A-948F-2D31-3F89-56B335514BD5}"/>
                    </a:ext>
                  </a:extLst>
                </p:cNvPr>
                <p:cNvCxnSpPr>
                  <a:cxnSpLocks noChangeShapeType="1"/>
                  <a:stCxn id="22" idx="2"/>
                  <a:endCxn id="18" idx="6"/>
                </p:cNvCxnSpPr>
                <p:nvPr/>
              </p:nvCxnSpPr>
              <p:spPr bwMode="auto">
                <a:xfrm flipH="1" flipV="1">
                  <a:off x="8924501" y="5366771"/>
                  <a:ext cx="2001837" cy="69850"/>
                </a:xfrm>
                <a:prstGeom prst="straightConnector1">
                  <a:avLst/>
                </a:prstGeom>
                <a:noFill/>
                <a:ln w="9525">
                  <a:solidFill>
                    <a:schemeClr val="tx1"/>
                  </a:solidFill>
                  <a:round/>
                  <a:headEnd type="none" w="med" len="me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AutoShape 48">
                  <a:extLst>
                    <a:ext uri="{FF2B5EF4-FFF2-40B4-BE49-F238E27FC236}">
                      <a16:creationId xmlns:a16="http://schemas.microsoft.com/office/drawing/2014/main" id="{17318FB0-75F8-8895-8067-4F5149D44082}"/>
                    </a:ext>
                  </a:extLst>
                </p:cNvPr>
                <p:cNvCxnSpPr>
                  <a:cxnSpLocks noChangeShapeType="1"/>
                  <a:stCxn id="13" idx="7"/>
                  <a:endCxn id="16" idx="3"/>
                </p:cNvCxnSpPr>
                <p:nvPr/>
              </p:nvCxnSpPr>
              <p:spPr bwMode="auto">
                <a:xfrm flipV="1">
                  <a:off x="8394276" y="4680971"/>
                  <a:ext cx="490537" cy="4127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 name="AutoShape 49">
                  <a:extLst>
                    <a:ext uri="{FF2B5EF4-FFF2-40B4-BE49-F238E27FC236}">
                      <a16:creationId xmlns:a16="http://schemas.microsoft.com/office/drawing/2014/main" id="{83C3576A-9FAF-96F3-885D-AF889115DB78}"/>
                    </a:ext>
                  </a:extLst>
                </p:cNvPr>
                <p:cNvCxnSpPr>
                  <a:cxnSpLocks noChangeShapeType="1"/>
                  <a:stCxn id="17" idx="7"/>
                  <a:endCxn id="19" idx="2"/>
                </p:cNvCxnSpPr>
                <p:nvPr/>
              </p:nvCxnSpPr>
              <p:spPr bwMode="auto">
                <a:xfrm flipV="1">
                  <a:off x="8208538" y="4095184"/>
                  <a:ext cx="790575" cy="4254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AutoShape 50">
                  <a:extLst>
                    <a:ext uri="{FF2B5EF4-FFF2-40B4-BE49-F238E27FC236}">
                      <a16:creationId xmlns:a16="http://schemas.microsoft.com/office/drawing/2014/main" id="{B8146491-8252-338F-A4CE-C951A5213ECE}"/>
                    </a:ext>
                  </a:extLst>
                </p:cNvPr>
                <p:cNvCxnSpPr>
                  <a:cxnSpLocks noChangeShapeType="1"/>
                  <a:stCxn id="21" idx="4"/>
                  <a:endCxn id="23" idx="7"/>
                </p:cNvCxnSpPr>
                <p:nvPr/>
              </p:nvCxnSpPr>
              <p:spPr bwMode="auto">
                <a:xfrm flipH="1">
                  <a:off x="11078737" y="4372996"/>
                  <a:ext cx="280988" cy="458788"/>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AutoShape 51">
                  <a:extLst>
                    <a:ext uri="{FF2B5EF4-FFF2-40B4-BE49-F238E27FC236}">
                      <a16:creationId xmlns:a16="http://schemas.microsoft.com/office/drawing/2014/main" id="{E32EF38E-D14B-0067-8A50-D77E3CE5C830}"/>
                    </a:ext>
                  </a:extLst>
                </p:cNvPr>
                <p:cNvCxnSpPr>
                  <a:cxnSpLocks noChangeShapeType="1"/>
                  <a:stCxn id="23" idx="0"/>
                  <a:endCxn id="20" idx="4"/>
                </p:cNvCxnSpPr>
                <p:nvPr/>
              </p:nvCxnSpPr>
              <p:spPr bwMode="auto">
                <a:xfrm flipH="1" flipV="1">
                  <a:off x="10848551" y="4369821"/>
                  <a:ext cx="142875" cy="425450"/>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AutoShape 52">
                  <a:extLst>
                    <a:ext uri="{FF2B5EF4-FFF2-40B4-BE49-F238E27FC236}">
                      <a16:creationId xmlns:a16="http://schemas.microsoft.com/office/drawing/2014/main" id="{528EFFFD-4BF8-C031-8099-74449CB1E264}"/>
                    </a:ext>
                  </a:extLst>
                </p:cNvPr>
                <p:cNvCxnSpPr>
                  <a:cxnSpLocks noChangeShapeType="1"/>
                  <a:stCxn id="23" idx="4"/>
                  <a:endCxn id="22" idx="0"/>
                </p:cNvCxnSpPr>
                <p:nvPr/>
              </p:nvCxnSpPr>
              <p:spPr bwMode="auto">
                <a:xfrm>
                  <a:off x="10991426" y="5042922"/>
                  <a:ext cx="58737" cy="269875"/>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68" name="Freeform: Shape 67">
                <a:extLst>
                  <a:ext uri="{FF2B5EF4-FFF2-40B4-BE49-F238E27FC236}">
                    <a16:creationId xmlns:a16="http://schemas.microsoft.com/office/drawing/2014/main" id="{A563CA9E-5AFD-6150-905F-24D782222ECB}"/>
                  </a:ext>
                </a:extLst>
              </p:cNvPr>
              <p:cNvSpPr/>
              <p:nvPr/>
            </p:nvSpPr>
            <p:spPr bwMode="auto">
              <a:xfrm>
                <a:off x="9035865" y="5230361"/>
                <a:ext cx="1245047" cy="330928"/>
              </a:xfrm>
              <a:custGeom>
                <a:avLst/>
                <a:gdLst>
                  <a:gd name="connsiteX0" fmla="*/ 914400 w 914400"/>
                  <a:gd name="connsiteY0" fmla="*/ 254181 h 254181"/>
                  <a:gd name="connsiteX1" fmla="*/ 466530 w 914400"/>
                  <a:gd name="connsiteY1" fmla="*/ 2254 h 254181"/>
                  <a:gd name="connsiteX2" fmla="*/ 0 w 914400"/>
                  <a:gd name="connsiteY2" fmla="*/ 151544 h 254181"/>
                </a:gdLst>
                <a:ahLst/>
                <a:cxnLst>
                  <a:cxn ang="0">
                    <a:pos x="connsiteX0" y="connsiteY0"/>
                  </a:cxn>
                  <a:cxn ang="0">
                    <a:pos x="connsiteX1" y="connsiteY1"/>
                  </a:cxn>
                  <a:cxn ang="0">
                    <a:pos x="connsiteX2" y="connsiteY2"/>
                  </a:cxn>
                </a:cxnLst>
                <a:rect l="l" t="t" r="r" b="b"/>
                <a:pathLst>
                  <a:path w="914400" h="254181">
                    <a:moveTo>
                      <a:pt x="914400" y="254181"/>
                    </a:moveTo>
                    <a:cubicBezTo>
                      <a:pt x="766665" y="136770"/>
                      <a:pt x="618930" y="19360"/>
                      <a:pt x="466530" y="2254"/>
                    </a:cubicBezTo>
                    <a:cubicBezTo>
                      <a:pt x="314130" y="-14852"/>
                      <a:pt x="157065" y="68346"/>
                      <a:pt x="0" y="151544"/>
                    </a:cubicBezTo>
                  </a:path>
                </a:pathLst>
              </a:custGeom>
              <a:noFill/>
              <a:ln w="19050" cap="flat" cmpd="sng">
                <a:solidFill>
                  <a:schemeClr val="tx2"/>
                </a:solidFill>
                <a:prstDash val="sysDot"/>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mc:AlternateContent xmlns:mc="http://schemas.openxmlformats.org/markup-compatibility/2006">
            <mc:Choice xmlns:a14="http://schemas.microsoft.com/office/drawing/2010/main" Requires="a14">
              <p:sp>
                <p:nvSpPr>
                  <p:cNvPr id="70" name="TextBox 69">
                    <a:extLst>
                      <a:ext uri="{FF2B5EF4-FFF2-40B4-BE49-F238E27FC236}">
                        <a16:creationId xmlns:a16="http://schemas.microsoft.com/office/drawing/2014/main" id="{9C4F0FD6-9B7C-23D6-AF40-2B26F4EB4AAA}"/>
                      </a:ext>
                    </a:extLst>
                  </p:cNvPr>
                  <p:cNvSpPr txBox="1"/>
                  <p:nvPr/>
                </p:nvSpPr>
                <p:spPr>
                  <a:xfrm>
                    <a:off x="9417490" y="5009493"/>
                    <a:ext cx="534177" cy="2803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0" lang="en-US" sz="1200" b="1"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pPr>
                            <m:e>
                              <m:r>
                                <a:rPr kumimoji="0" lang="en-US" sz="1200" b="1"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𝒆</m:t>
                              </m:r>
                            </m:e>
                            <m:sup>
                              <m:r>
                                <m:rPr>
                                  <m:sty m:val="p"/>
                                </m:rPr>
                                <a:rPr kumimoji="0" lang="en-US" sz="1200" b="0" i="0"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R</m:t>
                              </m:r>
                            </m:sup>
                          </m:sSup>
                        </m:oMath>
                      </m:oMathPara>
                    </a14:m>
                    <a:endParaRPr lang="en-US" dirty="0"/>
                  </a:p>
                </p:txBody>
              </p:sp>
            </mc:Choice>
            <mc:Fallback>
              <p:sp>
                <p:nvSpPr>
                  <p:cNvPr id="70" name="TextBox 69">
                    <a:extLst>
                      <a:ext uri="{FF2B5EF4-FFF2-40B4-BE49-F238E27FC236}">
                        <a16:creationId xmlns:a16="http://schemas.microsoft.com/office/drawing/2014/main" id="{9C4F0FD6-9B7C-23D6-AF40-2B26F4EB4AAA}"/>
                      </a:ext>
                    </a:extLst>
                  </p:cNvPr>
                  <p:cNvSpPr txBox="1">
                    <a:spLocks noRot="1" noChangeAspect="1" noMove="1" noResize="1" noEditPoints="1" noAdjustHandles="1" noChangeArrowheads="1" noChangeShapeType="1" noTextEdit="1"/>
                  </p:cNvSpPr>
                  <p:nvPr/>
                </p:nvSpPr>
                <p:spPr>
                  <a:xfrm>
                    <a:off x="9417490" y="5009493"/>
                    <a:ext cx="534177" cy="280333"/>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72" name="TextBox 71">
                  <a:extLst>
                    <a:ext uri="{FF2B5EF4-FFF2-40B4-BE49-F238E27FC236}">
                      <a16:creationId xmlns:a16="http://schemas.microsoft.com/office/drawing/2014/main" id="{D8B7AFB1-6743-E089-529A-6FE21E951188}"/>
                    </a:ext>
                  </a:extLst>
                </p:cNvPr>
                <p:cNvSpPr txBox="1"/>
                <p:nvPr/>
              </p:nvSpPr>
              <p:spPr>
                <a:xfrm>
                  <a:off x="9417319" y="4131280"/>
                  <a:ext cx="2587327" cy="584775"/>
                </a:xfrm>
                <a:prstGeom prst="rect">
                  <a:avLst/>
                </a:prstGeom>
                <a:noFill/>
              </p:spPr>
              <p:txBody>
                <a:bodyPr wrap="square" rtlCol="0">
                  <a:spAutoFit/>
                </a:bodyPr>
                <a:lstStyle/>
                <a:p>
                  <a14:m>
                    <m:oMath xmlns:m="http://schemas.openxmlformats.org/officeDocument/2006/math">
                      <m:sSup>
                        <m:sSupPr>
                          <m:ctrlPr>
                            <a:rPr lang="en-US" sz="1600" b="0" i="1" smtClean="0">
                              <a:solidFill>
                                <a:srgbClr val="C00000"/>
                              </a:solidFill>
                              <a:latin typeface="Cambria Math" panose="02040503050406030204" pitchFamily="18" charset="0"/>
                            </a:rPr>
                          </m:ctrlPr>
                        </m:sSupPr>
                        <m:e>
                          <m:r>
                            <a:rPr lang="en-US" sz="1600" b="0" i="1" smtClean="0">
                              <a:solidFill>
                                <a:srgbClr val="C00000"/>
                              </a:solidFill>
                              <a:latin typeface="Cambria Math" panose="02040503050406030204" pitchFamily="18" charset="0"/>
                            </a:rPr>
                            <m:t>𝑒</m:t>
                          </m:r>
                        </m:e>
                        <m:sup>
                          <m:r>
                            <a:rPr lang="en-US" sz="1600" b="0" i="1" smtClean="0">
                              <a:solidFill>
                                <a:srgbClr val="C00000"/>
                              </a:solidFill>
                              <a:latin typeface="Cambria Math" panose="02040503050406030204" pitchFamily="18" charset="0"/>
                            </a:rPr>
                            <m:t>𝑅</m:t>
                          </m:r>
                        </m:sup>
                      </m:sSup>
                    </m:oMath>
                  </a14:m>
                  <a:r>
                    <a:rPr lang="en-US" sz="1600" dirty="0"/>
                    <a:t> can’t exist because then </a:t>
                  </a:r>
                  <a14:m>
                    <m:oMath xmlns:m="http://schemas.openxmlformats.org/officeDocument/2006/math">
                      <m:r>
                        <a:rPr lang="en-US" sz="1600" b="0" i="1" smtClean="0">
                          <a:latin typeface="Cambria Math" panose="02040503050406030204" pitchFamily="18" charset="0"/>
                        </a:rPr>
                        <m:t>𝑦</m:t>
                      </m:r>
                    </m:oMath>
                  </a14:m>
                  <a:r>
                    <a:rPr lang="en-US" sz="1600" dirty="0"/>
                    <a:t> would be reachable from </a:t>
                  </a:r>
                  <a14:m>
                    <m:oMath xmlns:m="http://schemas.openxmlformats.org/officeDocument/2006/math">
                      <m:r>
                        <a:rPr lang="en-US" sz="1600" b="0" i="1" smtClean="0">
                          <a:latin typeface="Cambria Math" panose="02040503050406030204" pitchFamily="18" charset="0"/>
                        </a:rPr>
                        <m:t>𝑠</m:t>
                      </m:r>
                    </m:oMath>
                  </a14:m>
                  <a:r>
                    <a:rPr lang="en-US" sz="1600" dirty="0"/>
                    <a:t> </a:t>
                  </a:r>
                </a:p>
              </p:txBody>
            </p:sp>
          </mc:Choice>
          <mc:Fallback>
            <p:sp>
              <p:nvSpPr>
                <p:cNvPr id="72" name="TextBox 71">
                  <a:extLst>
                    <a:ext uri="{FF2B5EF4-FFF2-40B4-BE49-F238E27FC236}">
                      <a16:creationId xmlns:a16="http://schemas.microsoft.com/office/drawing/2014/main" id="{D8B7AFB1-6743-E089-529A-6FE21E951188}"/>
                    </a:ext>
                  </a:extLst>
                </p:cNvPr>
                <p:cNvSpPr txBox="1">
                  <a:spLocks noRot="1" noChangeAspect="1" noMove="1" noResize="1" noEditPoints="1" noAdjustHandles="1" noChangeArrowheads="1" noChangeShapeType="1" noTextEdit="1"/>
                </p:cNvSpPr>
                <p:nvPr/>
              </p:nvSpPr>
              <p:spPr>
                <a:xfrm>
                  <a:off x="9417319" y="4131280"/>
                  <a:ext cx="2587327" cy="584775"/>
                </a:xfrm>
                <a:prstGeom prst="rect">
                  <a:avLst/>
                </a:prstGeom>
                <a:blipFill>
                  <a:blip r:embed="rId9"/>
                  <a:stretch>
                    <a:fillRect t="-3125" b="-12500"/>
                  </a:stretch>
                </a:blipFill>
              </p:spPr>
              <p:txBody>
                <a:bodyPr/>
                <a:lstStyle/>
                <a:p>
                  <a:r>
                    <a:rPr lang="en-US">
                      <a:noFill/>
                    </a:rPr>
                    <a:t> </a:t>
                  </a:r>
                </a:p>
              </p:txBody>
            </p:sp>
          </mc:Fallback>
        </mc:AlternateContent>
      </p:grpSp>
    </p:spTree>
    <p:extLst>
      <p:ext uri="{BB962C8B-B14F-4D97-AF65-F5344CB8AC3E}">
        <p14:creationId xmlns:p14="http://schemas.microsoft.com/office/powerpoint/2010/main" val="120016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98590-7AC3-4AE0-9AAE-68A001DD507D}"/>
              </a:ext>
            </a:extLst>
          </p:cNvPr>
          <p:cNvSpPr/>
          <p:nvPr/>
        </p:nvSpPr>
        <p:spPr bwMode="auto">
          <a:xfrm>
            <a:off x="3840479" y="1732644"/>
            <a:ext cx="2432304" cy="402059"/>
          </a:xfrm>
          <a:prstGeom prst="rect">
            <a:avLst/>
          </a:prstGeom>
          <a:solidFill>
            <a:schemeClr val="accent6">
              <a:lumMod val="20000"/>
              <a:lumOff val="80000"/>
            </a:schemeClr>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mc:AlternateContent xmlns:mc="http://schemas.openxmlformats.org/markup-compatibility/2006">
        <mc:Choice xmlns:a14="http://schemas.microsoft.com/office/drawing/2010/main"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278147"/>
                <a:ext cx="10811510" cy="5200045"/>
              </a:xfrm>
            </p:spPr>
            <p:txBody>
              <a:bodyPr>
                <a:normAutofit/>
              </a:bodyPr>
              <a:lstStyle/>
              <a:p>
                <a:pPr marL="0" indent="0">
                  <a:lnSpc>
                    <a:spcPct val="85000"/>
                  </a:lnSpc>
                  <a:buNone/>
                </a:pPr>
                <a:r>
                  <a:rPr lang="en-US" altLang="en-US" sz="2800" b="1" dirty="0">
                    <a:solidFill>
                      <a:srgbClr val="695082"/>
                    </a:solidFill>
                  </a:rPr>
                  <a:t>Defn: </a:t>
                </a:r>
                <a:r>
                  <a:rPr lang="en-US" altLang="en-US" sz="2800" dirty="0"/>
                  <a:t>An </a:t>
                </a:r>
                <a14:m>
                  <m:oMath xmlns:m="http://schemas.openxmlformats.org/officeDocument/2006/math">
                    <m:r>
                      <a:rPr lang="en-US" altLang="en-US" sz="2800" b="1" i="1" dirty="0" smtClean="0">
                        <a:solidFill>
                          <a:srgbClr val="C00000"/>
                        </a:solidFill>
                        <a:latin typeface="Cambria Math" panose="02040503050406030204" pitchFamily="18" charset="0"/>
                      </a:rPr>
                      <m:t>𝒔</m:t>
                    </m:r>
                  </m:oMath>
                </a14:m>
                <a:r>
                  <a:rPr lang="en-US" altLang="en-US" sz="2800" dirty="0">
                    <a:solidFill>
                      <a:srgbClr val="C00000"/>
                    </a:solidFill>
                  </a:rPr>
                  <a:t>-</a:t>
                </a:r>
                <a14:m>
                  <m:oMath xmlns:m="http://schemas.openxmlformats.org/officeDocument/2006/math">
                    <m:r>
                      <a:rPr lang="en-US" altLang="en-US" sz="2800" b="1" i="1" dirty="0" smtClean="0">
                        <a:solidFill>
                          <a:srgbClr val="C00000"/>
                        </a:solidFill>
                        <a:latin typeface="Cambria Math" panose="02040503050406030204" pitchFamily="18" charset="0"/>
                      </a:rPr>
                      <m:t>𝒕</m:t>
                    </m:r>
                  </m:oMath>
                </a14:m>
                <a:r>
                  <a:rPr lang="en-US" altLang="en-US" sz="2800" dirty="0">
                    <a:solidFill>
                      <a:srgbClr val="C00000"/>
                    </a:solidFill>
                  </a:rPr>
                  <a:t> flow</a:t>
                </a:r>
                <a:r>
                  <a:rPr lang="en-US" altLang="en-US" sz="2800" dirty="0"/>
                  <a:t> in a flow network is a function </a:t>
                </a:r>
                <a14:m>
                  <m:oMath xmlns:m="http://schemas.openxmlformats.org/officeDocument/2006/math">
                    <m:r>
                      <a:rPr lang="en-US" altLang="en-US" sz="2800" b="1" i="1" dirty="0">
                        <a:solidFill>
                          <a:srgbClr val="0066CC"/>
                        </a:solidFill>
                        <a:latin typeface="Cambria Math" panose="02040503050406030204" pitchFamily="18" charset="0"/>
                      </a:rPr>
                      <m:t>𝒇</m:t>
                    </m:r>
                    <m:r>
                      <a:rPr lang="en-US" altLang="en-US" sz="2800" i="1" dirty="0">
                        <a:solidFill>
                          <a:srgbClr val="0066CC"/>
                        </a:solidFill>
                        <a:latin typeface="Cambria Math" panose="02040503050406030204" pitchFamily="18" charset="0"/>
                      </a:rPr>
                      <m:t>: </m:t>
                    </m:r>
                    <m:r>
                      <a:rPr lang="en-US" altLang="en-US" sz="2800" b="1" i="1" dirty="0">
                        <a:solidFill>
                          <a:srgbClr val="0066CC"/>
                        </a:solidFill>
                        <a:latin typeface="Cambria Math" panose="02040503050406030204" pitchFamily="18" charset="0"/>
                      </a:rPr>
                      <m:t>𝑬</m:t>
                    </m:r>
                    <m:r>
                      <a:rPr lang="en-US" altLang="en-US" sz="2800" i="1" dirty="0">
                        <a:solidFill>
                          <a:srgbClr val="0066CC"/>
                        </a:solidFill>
                        <a:latin typeface="Cambria Math" panose="02040503050406030204" pitchFamily="18" charset="0"/>
                      </a:rPr>
                      <m:t> </m:t>
                    </m:r>
                    <m:r>
                      <a:rPr lang="en-US" altLang="en-US" sz="2800" i="1" dirty="0">
                        <a:solidFill>
                          <a:srgbClr val="0066CC"/>
                        </a:solidFill>
                        <a:latin typeface="Cambria Math" panose="02040503050406030204" pitchFamily="18" charset="0"/>
                        <a:sym typeface="Symbol" panose="05050102010706020507" pitchFamily="18" charset="2"/>
                      </a:rPr>
                      <m:t> </m:t>
                    </m:r>
                    <m:r>
                      <a:rPr lang="en-US" altLang="en-US" sz="2800" b="1" i="1" dirty="0">
                        <a:solidFill>
                          <a:srgbClr val="0066CC"/>
                        </a:solidFill>
                        <a:latin typeface="Cambria Math" panose="02040503050406030204" pitchFamily="18" charset="0"/>
                        <a:ea typeface="Cambria Math" panose="02040503050406030204" pitchFamily="18" charset="0"/>
                        <a:sym typeface="Symbol" panose="05050102010706020507" pitchFamily="18" charset="2"/>
                      </a:rPr>
                      <m:t>ℝ</m:t>
                    </m:r>
                  </m:oMath>
                </a14:m>
                <a:r>
                  <a:rPr lang="en-US" altLang="en-US" sz="2800" dirty="0"/>
                  <a:t> that satisfies:</a:t>
                </a:r>
              </a:p>
              <a:p>
                <a:pPr lvl="2"/>
                <a:r>
                  <a:rPr lang="en-US" altLang="en-US" sz="2400" dirty="0"/>
                  <a:t>For each </a:t>
                </a:r>
                <a14:m>
                  <m:oMath xmlns:m="http://schemas.openxmlformats.org/officeDocument/2006/math">
                    <m:r>
                      <a:rPr lang="en-US" altLang="en-US" sz="2400" b="1" i="1" smtClean="0">
                        <a:solidFill>
                          <a:srgbClr val="0066CC"/>
                        </a:solidFill>
                        <a:latin typeface="Cambria Math" panose="02040503050406030204" pitchFamily="18" charset="0"/>
                      </a:rPr>
                      <m:t>𝒆</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𝑬</m:t>
                    </m:r>
                  </m:oMath>
                </a14:m>
                <a:r>
                  <a:rPr lang="en-US" altLang="en-US" sz="2400" dirty="0"/>
                  <a:t>: </a:t>
                </a:r>
                <a14:m>
                  <m:oMath xmlns:m="http://schemas.openxmlformats.org/officeDocument/2006/math">
                    <m:r>
                      <a:rPr lang="en-US" altLang="en-US" sz="2400" b="1" i="1" dirty="0">
                        <a:solidFill>
                          <a:srgbClr val="0066CC"/>
                        </a:solidFill>
                        <a:latin typeface="Cambria Math" panose="02040503050406030204" pitchFamily="18" charset="0"/>
                      </a:rPr>
                      <m:t>𝟎</m:t>
                    </m:r>
                    <m:r>
                      <a:rPr lang="en-US" altLang="en-US" sz="2400" b="1" i="1" dirty="0">
                        <a:solidFill>
                          <a:srgbClr val="0066CC"/>
                        </a:solidFill>
                        <a:latin typeface="Cambria Math" panose="02040503050406030204" pitchFamily="18" charset="0"/>
                        <a:sym typeface="Symbol" panose="05050102010706020507" pitchFamily="18" charset="2"/>
                      </a:rPr>
                      <m:t>≤ </m:t>
                    </m:r>
                    <m:r>
                      <a:rPr lang="en-US" altLang="en-US" sz="2400" b="1" i="1" dirty="0">
                        <a:solidFill>
                          <a:srgbClr val="0066CC"/>
                        </a:solidFill>
                        <a:latin typeface="Cambria Math" panose="02040503050406030204" pitchFamily="18" charset="0"/>
                      </a:rPr>
                      <m:t>𝒇</m:t>
                    </m:r>
                    <m:d>
                      <m:dPr>
                        <m:ctrlPr>
                          <a:rPr lang="en-US" altLang="en-US" sz="2400" b="1" i="1" dirty="0">
                            <a:solidFill>
                              <a:srgbClr val="0066CC"/>
                            </a:solidFill>
                            <a:latin typeface="Cambria Math" panose="02040503050406030204" pitchFamily="18" charset="0"/>
                          </a:rPr>
                        </m:ctrlPr>
                      </m:dPr>
                      <m:e>
                        <m:r>
                          <a:rPr lang="en-US" altLang="en-US" sz="2400" b="1" i="1" dirty="0" smtClean="0">
                            <a:solidFill>
                              <a:srgbClr val="0066CC"/>
                            </a:solidFill>
                            <a:latin typeface="Cambria Math" panose="02040503050406030204" pitchFamily="18" charset="0"/>
                          </a:rPr>
                          <m:t>𝒆</m:t>
                        </m:r>
                      </m:e>
                    </m:d>
                    <m:r>
                      <a:rPr lang="en-US" altLang="en-US" sz="2400" i="1" dirty="0">
                        <a:solidFill>
                          <a:srgbClr val="0066CC"/>
                        </a:solidFill>
                        <a:latin typeface="Cambria Math" panose="02040503050406030204" pitchFamily="18" charset="0"/>
                        <a:sym typeface="Symbol" panose="05050102010706020507" pitchFamily="18" charset="2"/>
                      </a:rPr>
                      <m:t>≤ </m:t>
                    </m:r>
                    <m:r>
                      <a:rPr lang="en-US" altLang="en-US" sz="2400" b="1" i="1" dirty="0">
                        <a:solidFill>
                          <a:srgbClr val="0066CC"/>
                        </a:solidFill>
                        <a:latin typeface="Cambria Math" panose="02040503050406030204" pitchFamily="18" charset="0"/>
                        <a:sym typeface="Symbol" panose="05050102010706020507" pitchFamily="18" charset="2"/>
                      </a:rPr>
                      <m:t>𝒄</m:t>
                    </m:r>
                    <m:r>
                      <a:rPr lang="en-US" altLang="en-US" sz="2400" i="1" dirty="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𝒆</m:t>
                    </m:r>
                    <m:r>
                      <a:rPr lang="en-US" altLang="en-US" sz="2400" i="1" dirty="0">
                        <a:solidFill>
                          <a:srgbClr val="0066CC"/>
                        </a:solidFill>
                        <a:latin typeface="Cambria Math" panose="02040503050406030204" pitchFamily="18" charset="0"/>
                        <a:sym typeface="Symbol" panose="05050102010706020507" pitchFamily="18" charset="2"/>
                      </a:rPr>
                      <m:t>)</m:t>
                    </m:r>
                  </m:oMath>
                </a14:m>
                <a:r>
                  <a:rPr lang="en-US" altLang="en-US" sz="2400" dirty="0"/>
                  <a:t>                                     </a:t>
                </a:r>
                <a:r>
                  <a:rPr lang="en-US" altLang="en-US" sz="2400" dirty="0">
                    <a:solidFill>
                      <a:srgbClr val="695082"/>
                    </a:solidFill>
                  </a:rPr>
                  <a:t>[capacity constraints]</a:t>
                </a:r>
              </a:p>
              <a:p>
                <a:pPr lvl="2">
                  <a:spcBef>
                    <a:spcPts val="1800"/>
                  </a:spcBef>
                </a:pPr>
                <a:r>
                  <a:rPr lang="en-US" altLang="en-US" sz="2400" dirty="0">
                    <a:solidFill>
                      <a:srgbClr val="695082"/>
                    </a:solidFill>
                  </a:rPr>
                  <a:t>For each </a:t>
                </a:r>
                <a14:m>
                  <m:oMath xmlns:m="http://schemas.openxmlformats.org/officeDocument/2006/math">
                    <m:r>
                      <a:rPr lang="en-US" altLang="en-US" sz="2400" b="1" i="1" smtClean="0">
                        <a:solidFill>
                          <a:srgbClr val="0066CC"/>
                        </a:solidFill>
                        <a:latin typeface="Cambria Math" panose="02040503050406030204" pitchFamily="18" charset="0"/>
                      </a:rPr>
                      <m:t>𝒗</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𝑽</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𝒔</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𝒕</m:t>
                    </m:r>
                    <m:r>
                      <a:rPr lang="en-US" altLang="en-US" sz="2400" b="1" i="1" smtClean="0">
                        <a:solidFill>
                          <a:srgbClr val="0066CC"/>
                        </a:solidFill>
                        <a:latin typeface="Cambria Math" panose="02040503050406030204" pitchFamily="18" charset="0"/>
                      </a:rPr>
                      <m:t>} </m:t>
                    </m:r>
                  </m:oMath>
                </a14:m>
                <a:r>
                  <a:rPr lang="en-US" altLang="en-US" sz="2400" dirty="0">
                    <a:solidFill>
                      <a:srgbClr val="695082"/>
                    </a:solidFill>
                  </a:rPr>
                  <a:t>:</a:t>
                </a:r>
                <a:endParaRPr lang="en-US" altLang="en-US" sz="700" dirty="0">
                  <a:solidFill>
                    <a:srgbClr val="695082"/>
                  </a:solidFill>
                </a:endParaRPr>
              </a:p>
              <a:p>
                <a:pPr marL="0" indent="0">
                  <a:spcBef>
                    <a:spcPts val="3000"/>
                  </a:spcBef>
                  <a:buNone/>
                </a:pPr>
                <a:r>
                  <a:rPr lang="en-US" altLang="en-US" sz="2800" b="1" dirty="0" err="1">
                    <a:solidFill>
                      <a:srgbClr val="695082"/>
                    </a:solidFill>
                  </a:rPr>
                  <a:t>Defn</a:t>
                </a:r>
                <a:r>
                  <a:rPr lang="en-US" altLang="en-US" sz="2800" b="1" dirty="0">
                    <a:solidFill>
                      <a:srgbClr val="695082"/>
                    </a:solidFill>
                  </a:rPr>
                  <a:t>:</a:t>
                </a:r>
                <a:r>
                  <a:rPr lang="en-US" altLang="en-US" sz="2800" dirty="0">
                    <a:solidFill>
                      <a:srgbClr val="695082"/>
                    </a:solidFill>
                  </a:rPr>
                  <a:t> The </a:t>
                </a:r>
                <a:r>
                  <a:rPr lang="en-US" altLang="en-US" sz="2800" dirty="0">
                    <a:solidFill>
                      <a:srgbClr val="C00000"/>
                    </a:solidFill>
                  </a:rPr>
                  <a:t>value</a:t>
                </a:r>
                <a:r>
                  <a:rPr lang="en-US" altLang="en-US" sz="2800" dirty="0">
                    <a:solidFill>
                      <a:srgbClr val="695082"/>
                    </a:solidFill>
                  </a:rPr>
                  <a:t> of flow </a:t>
                </a:r>
                <a14:m>
                  <m:oMath xmlns:m="http://schemas.openxmlformats.org/officeDocument/2006/math">
                    <m:r>
                      <a:rPr lang="en-US" altLang="en-US" sz="2800" b="1" i="1" dirty="0" smtClean="0">
                        <a:solidFill>
                          <a:srgbClr val="0066CC"/>
                        </a:solidFill>
                        <a:latin typeface="Cambria Math" panose="02040503050406030204" pitchFamily="18" charset="0"/>
                      </a:rPr>
                      <m:t>𝒇</m:t>
                    </m:r>
                  </m:oMath>
                </a14:m>
                <a:r>
                  <a:rPr lang="en-US" altLang="en-US" sz="2800" dirty="0">
                    <a:solidFill>
                      <a:srgbClr val="695082"/>
                    </a:solidFill>
                  </a:rPr>
                  <a:t>,</a:t>
                </a:r>
              </a:p>
              <a:p>
                <a:pPr marL="0" indent="0">
                  <a:lnSpc>
                    <a:spcPct val="85000"/>
                  </a:lnSpc>
                  <a:buNone/>
                </a:pPr>
                <a:r>
                  <a:rPr lang="en-US" altLang="en-US" sz="2800" dirty="0"/>
                  <a:t> </a:t>
                </a:r>
              </a:p>
            </p:txBody>
          </p:sp>
        </mc:Choice>
        <mc:Fallback>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278147"/>
                <a:ext cx="10811510" cy="5200045"/>
              </a:xfrm>
              <a:blipFill>
                <a:blip r:embed="rId3"/>
                <a:stretch>
                  <a:fillRect l="-1127" t="-2345" r="-4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13E0566-505E-4499-9D80-46D31A1C9999}"/>
                  </a:ext>
                </a:extLst>
              </p:cNvPr>
              <p:cNvSpPr txBox="1"/>
              <p:nvPr/>
            </p:nvSpPr>
            <p:spPr>
              <a:xfrm>
                <a:off x="4900201" y="2245597"/>
                <a:ext cx="3140668" cy="839269"/>
              </a:xfrm>
              <a:prstGeom prst="rect">
                <a:avLst/>
              </a:prstGeom>
              <a:solidFill>
                <a:schemeClr val="accent6">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into</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𝒗</m:t>
                          </m:r>
                        </m:sub>
                        <m:sup/>
                        <m:e>
                          <m:r>
                            <a:rPr lang="en-US" sz="2000" b="1" i="1" smtClean="0">
                              <a:solidFill>
                                <a:srgbClr val="0066CC"/>
                              </a:solidFill>
                              <a:latin typeface="Cambria Math" panose="02040503050406030204" pitchFamily="18" charset="0"/>
                            </a:rPr>
                            <m:t>𝒇</m:t>
                          </m:r>
                          <m:d>
                            <m:dPr>
                              <m:ctrlPr>
                                <a:rPr lang="en-US" sz="2000" b="1" i="1" smtClean="0">
                                  <a:solidFill>
                                    <a:srgbClr val="0066CC"/>
                                  </a:solidFill>
                                  <a:latin typeface="Cambria Math" panose="02040503050406030204" pitchFamily="18" charset="0"/>
                                </a:rPr>
                              </m:ctrlPr>
                            </m:dPr>
                            <m:e>
                              <m:r>
                                <a:rPr lang="en-US" sz="2000" b="1" i="1" smtClean="0">
                                  <a:solidFill>
                                    <a:srgbClr val="0066CC"/>
                                  </a:solidFill>
                                  <a:latin typeface="Cambria Math" panose="02040503050406030204" pitchFamily="18" charset="0"/>
                                </a:rPr>
                                <m:t>𝒆</m:t>
                              </m:r>
                            </m:e>
                          </m:d>
                          <m:r>
                            <a:rPr lang="en-US" sz="2000" b="1" i="1" smtClean="0">
                              <a:solidFill>
                                <a:srgbClr val="0066CC"/>
                              </a:solidFill>
                              <a:latin typeface="Cambria Math" panose="02040503050406030204" pitchFamily="18" charset="0"/>
                            </a:rPr>
                            <m:t>=</m:t>
                          </m:r>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out</m:t>
                              </m:r>
                              <m:r>
                                <a:rPr lang="en-US" sz="2000" b="0" i="0" smtClean="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of</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𝒗</m:t>
                              </m:r>
                            </m:sub>
                            <m:sup/>
                            <m:e>
                              <m:r>
                                <a:rPr lang="en-US" sz="2000" b="1" i="1" smtClean="0">
                                  <a:solidFill>
                                    <a:srgbClr val="0066CC"/>
                                  </a:solidFill>
                                  <a:latin typeface="Cambria Math" panose="02040503050406030204" pitchFamily="18" charset="0"/>
                                </a:rPr>
                                <m:t>𝒇</m:t>
                              </m:r>
                              <m:r>
                                <a:rPr lang="en-US" sz="2000" b="1" i="1" smtClean="0">
                                  <a:solidFill>
                                    <a:srgbClr val="0066CC"/>
                                  </a:solidFill>
                                  <a:latin typeface="Cambria Math" panose="02040503050406030204" pitchFamily="18" charset="0"/>
                                </a:rPr>
                                <m:t>(</m:t>
                              </m:r>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m:t>
                              </m:r>
                            </m:e>
                          </m:nary>
                        </m:e>
                      </m:nary>
                    </m:oMath>
                  </m:oMathPara>
                </a14:m>
                <a:endParaRPr lang="en-US" b="1" dirty="0"/>
              </a:p>
            </p:txBody>
          </p:sp>
        </mc:Choice>
        <mc:Fallback>
          <p:sp>
            <p:nvSpPr>
              <p:cNvPr id="3" name="TextBox 2">
                <a:extLst>
                  <a:ext uri="{FF2B5EF4-FFF2-40B4-BE49-F238E27FC236}">
                    <a16:creationId xmlns:a16="http://schemas.microsoft.com/office/drawing/2014/main" id="{B13E0566-505E-4499-9D80-46D31A1C9999}"/>
                  </a:ext>
                </a:extLst>
              </p:cNvPr>
              <p:cNvSpPr txBox="1">
                <a:spLocks noRot="1" noChangeAspect="1" noMove="1" noResize="1" noEditPoints="1" noAdjustHandles="1" noChangeArrowheads="1" noChangeShapeType="1" noTextEdit="1"/>
              </p:cNvSpPr>
              <p:nvPr/>
            </p:nvSpPr>
            <p:spPr>
              <a:xfrm>
                <a:off x="4900201" y="2245597"/>
                <a:ext cx="3140668" cy="839269"/>
              </a:xfrm>
              <a:prstGeom prst="rect">
                <a:avLst/>
              </a:prstGeom>
              <a:blipFill>
                <a:blip r:embed="rId4"/>
                <a:stretch>
                  <a:fillRect/>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4</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Flows</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4395659" y="3250309"/>
            <a:ext cx="6599476" cy="3137327"/>
            <a:chOff x="4395659" y="2923138"/>
            <a:chExt cx="6599476"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127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420920" y="5112122"/>
              <a:ext cx="612528"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49" y="4352895"/>
              <a:ext cx="45333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331165" y="5713346"/>
              <a:ext cx="624271" cy="307777"/>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36366" y="4983795"/>
              <a:ext cx="60078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300960" y="3595078"/>
              <a:ext cx="68567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6922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4</a:t>
              </a: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62427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400" b="1" dirty="0">
                  <a:solidFill>
                    <a:srgbClr val="C00000"/>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78052" y="5087101"/>
              <a:ext cx="62284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5960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4/</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68964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54505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grpSp>
      <p:sp>
        <p:nvSpPr>
          <p:cNvPr id="5" name="TextBox 4">
            <a:extLst>
              <a:ext uri="{FF2B5EF4-FFF2-40B4-BE49-F238E27FC236}">
                <a16:creationId xmlns:a16="http://schemas.microsoft.com/office/drawing/2014/main" id="{801BE216-F86A-437E-9107-5392525B598F}"/>
              </a:ext>
            </a:extLst>
          </p:cNvPr>
          <p:cNvSpPr txBox="1"/>
          <p:nvPr/>
        </p:nvSpPr>
        <p:spPr>
          <a:xfrm>
            <a:off x="8589960" y="2382040"/>
            <a:ext cx="2591870" cy="461665"/>
          </a:xfrm>
          <a:prstGeom prst="rect">
            <a:avLst/>
          </a:prstGeom>
          <a:noFill/>
        </p:spPr>
        <p:txBody>
          <a:bodyPr wrap="square" rtlCol="0">
            <a:spAutoFit/>
          </a:bodyPr>
          <a:lstStyle/>
          <a:p>
            <a:r>
              <a:rPr lang="en-US" altLang="en-US" sz="2400" dirty="0">
                <a:solidFill>
                  <a:srgbClr val="695082"/>
                </a:solidFill>
              </a:rPr>
              <a:t>[flow conservation]</a:t>
            </a:r>
          </a:p>
        </p:txBody>
      </p: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7F3EBBB8-DE6C-4C8A-B1F4-58976503B7BF}"/>
                  </a:ext>
                </a:extLst>
              </p:cNvPr>
              <p:cNvSpPr txBox="1"/>
              <p:nvPr/>
            </p:nvSpPr>
            <p:spPr>
              <a:xfrm>
                <a:off x="1600200" y="3683019"/>
                <a:ext cx="2432333" cy="839269"/>
              </a:xfrm>
              <a:prstGeom prst="rect">
                <a:avLst/>
              </a:prstGeom>
              <a:solidFill>
                <a:schemeClr val="accent6">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C00000"/>
                          </a:solidFill>
                          <a:latin typeface="Cambria Math" panose="02040503050406030204" pitchFamily="18" charset="0"/>
                        </a:rPr>
                        <m:t>𝒗</m:t>
                      </m:r>
                      <m:d>
                        <m:dPr>
                          <m:ctrlPr>
                            <a:rPr lang="en-US" sz="2000" b="1" i="1" smtClean="0">
                              <a:solidFill>
                                <a:srgbClr val="C00000"/>
                              </a:solidFill>
                              <a:latin typeface="Cambria Math" panose="02040503050406030204" pitchFamily="18" charset="0"/>
                            </a:rPr>
                          </m:ctrlPr>
                        </m:dPr>
                        <m:e>
                          <m:r>
                            <a:rPr lang="en-US" sz="2000" b="1" i="1" smtClean="0">
                              <a:solidFill>
                                <a:srgbClr val="C00000"/>
                              </a:solidFill>
                              <a:latin typeface="Cambria Math" panose="02040503050406030204" pitchFamily="18" charset="0"/>
                            </a:rPr>
                            <m:t>𝒇</m:t>
                          </m:r>
                        </m:e>
                      </m:d>
                      <m:r>
                        <a:rPr lang="en-US" sz="2000" b="1" i="1" smtClean="0">
                          <a:solidFill>
                            <a:srgbClr val="0066CC"/>
                          </a:solidFill>
                          <a:latin typeface="Cambria Math" panose="02040503050406030204" pitchFamily="18" charset="0"/>
                        </a:rPr>
                        <m:t>=</m:t>
                      </m:r>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out</m:t>
                          </m:r>
                          <m:r>
                            <a:rPr lang="en-US" sz="2000" b="0" i="0" smtClean="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of</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𝒔</m:t>
                          </m:r>
                        </m:sub>
                        <m:sup/>
                        <m:e>
                          <m:r>
                            <a:rPr lang="en-US" sz="2000" b="1" i="1" smtClean="0">
                              <a:solidFill>
                                <a:srgbClr val="0066CC"/>
                              </a:solidFill>
                              <a:latin typeface="Cambria Math" panose="02040503050406030204" pitchFamily="18" charset="0"/>
                            </a:rPr>
                            <m:t>𝒇</m:t>
                          </m:r>
                          <m:d>
                            <m:dPr>
                              <m:ctrlPr>
                                <a:rPr lang="en-US" sz="2000" b="1" i="1" smtClean="0">
                                  <a:solidFill>
                                    <a:srgbClr val="0066CC"/>
                                  </a:solidFill>
                                  <a:latin typeface="Cambria Math" panose="02040503050406030204" pitchFamily="18" charset="0"/>
                                </a:rPr>
                              </m:ctrlPr>
                            </m:dPr>
                            <m:e>
                              <m:r>
                                <a:rPr lang="en-US" sz="2000" b="1" i="1" smtClean="0">
                                  <a:solidFill>
                                    <a:srgbClr val="0066CC"/>
                                  </a:solidFill>
                                  <a:latin typeface="Cambria Math" panose="02040503050406030204" pitchFamily="18" charset="0"/>
                                </a:rPr>
                                <m:t>𝒆</m:t>
                              </m:r>
                            </m:e>
                          </m:d>
                        </m:e>
                      </m:nary>
                    </m:oMath>
                  </m:oMathPara>
                </a14:m>
                <a:endParaRPr lang="en-US" b="1" dirty="0"/>
              </a:p>
            </p:txBody>
          </p:sp>
        </mc:Choice>
        <mc:Fallback>
          <p:sp>
            <p:nvSpPr>
              <p:cNvPr id="53" name="TextBox 52">
                <a:extLst>
                  <a:ext uri="{FF2B5EF4-FFF2-40B4-BE49-F238E27FC236}">
                    <a16:creationId xmlns:a16="http://schemas.microsoft.com/office/drawing/2014/main" id="{7F3EBBB8-DE6C-4C8A-B1F4-58976503B7BF}"/>
                  </a:ext>
                </a:extLst>
              </p:cNvPr>
              <p:cNvSpPr txBox="1">
                <a:spLocks noRot="1" noChangeAspect="1" noMove="1" noResize="1" noEditPoints="1" noAdjustHandles="1" noChangeArrowheads="1" noChangeShapeType="1" noTextEdit="1"/>
              </p:cNvSpPr>
              <p:nvPr/>
            </p:nvSpPr>
            <p:spPr>
              <a:xfrm>
                <a:off x="1600200" y="3683019"/>
                <a:ext cx="2432333" cy="839269"/>
              </a:xfrm>
              <a:prstGeom prst="rect">
                <a:avLst/>
              </a:prstGeom>
              <a:blipFill>
                <a:blip r:embed="rId5"/>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0BDA5399-575F-4399-9653-CA691F5F7CC4}"/>
              </a:ext>
            </a:extLst>
          </p:cNvPr>
          <p:cNvSpPr txBox="1"/>
          <p:nvPr/>
        </p:nvSpPr>
        <p:spPr>
          <a:xfrm>
            <a:off x="3612996" y="5555653"/>
            <a:ext cx="1300677" cy="461665"/>
          </a:xfrm>
          <a:prstGeom prst="rect">
            <a:avLst/>
          </a:prstGeom>
          <a:noFill/>
        </p:spPr>
        <p:txBody>
          <a:bodyPr wrap="none" rtlCol="0">
            <a:spAutoFit/>
          </a:bodyPr>
          <a:lstStyle/>
          <a:p>
            <a:r>
              <a:rPr lang="en-US" sz="2400" dirty="0"/>
              <a:t>value = </a:t>
            </a:r>
            <a:r>
              <a:rPr lang="en-US" sz="2400" b="1" dirty="0">
                <a:solidFill>
                  <a:srgbClr val="C00000"/>
                </a:solidFill>
              </a:rPr>
              <a:t>4</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0AD3FC7D-3B7B-4C31-ADAF-B7FD7828F8A4}"/>
                  </a:ext>
                </a:extLst>
              </p:cNvPr>
              <p:cNvSpPr txBox="1"/>
              <p:nvPr/>
            </p:nvSpPr>
            <p:spPr>
              <a:xfrm>
                <a:off x="401690" y="5024148"/>
                <a:ext cx="4099264" cy="461665"/>
              </a:xfrm>
              <a:prstGeom prst="rect">
                <a:avLst/>
              </a:prstGeom>
              <a:noFill/>
            </p:spPr>
            <p:txBody>
              <a:bodyPr wrap="none" rtlCol="0">
                <a:spAutoFit/>
              </a:bodyPr>
              <a:lstStyle/>
              <a:p>
                <a:r>
                  <a:rPr lang="en-US" sz="2400" dirty="0"/>
                  <a:t>Only show non-zero values of </a:t>
                </a:r>
                <a14:m>
                  <m:oMath xmlns:m="http://schemas.openxmlformats.org/officeDocument/2006/math">
                    <m:r>
                      <a:rPr lang="en-US" sz="2400" b="1" i="1" dirty="0" smtClean="0">
                        <a:solidFill>
                          <a:srgbClr val="C00000"/>
                        </a:solidFill>
                        <a:latin typeface="Cambria Math" panose="02040503050406030204" pitchFamily="18" charset="0"/>
                      </a:rPr>
                      <m:t>𝒇</m:t>
                    </m:r>
                  </m:oMath>
                </a14:m>
                <a:endParaRPr lang="en-US" sz="2400" b="1" dirty="0">
                  <a:solidFill>
                    <a:srgbClr val="0066CC"/>
                  </a:solidFill>
                </a:endParaRPr>
              </a:p>
            </p:txBody>
          </p:sp>
        </mc:Choice>
        <mc:Fallback>
          <p:sp>
            <p:nvSpPr>
              <p:cNvPr id="2" name="TextBox 1">
                <a:extLst>
                  <a:ext uri="{FF2B5EF4-FFF2-40B4-BE49-F238E27FC236}">
                    <a16:creationId xmlns:a16="http://schemas.microsoft.com/office/drawing/2014/main" id="{0AD3FC7D-3B7B-4C31-ADAF-B7FD7828F8A4}"/>
                  </a:ext>
                </a:extLst>
              </p:cNvPr>
              <p:cNvSpPr txBox="1">
                <a:spLocks noRot="1" noChangeAspect="1" noMove="1" noResize="1" noEditPoints="1" noAdjustHandles="1" noChangeArrowheads="1" noChangeShapeType="1" noTextEdit="1"/>
              </p:cNvSpPr>
              <p:nvPr/>
            </p:nvSpPr>
            <p:spPr>
              <a:xfrm>
                <a:off x="401690" y="5024148"/>
                <a:ext cx="4099264" cy="461665"/>
              </a:xfrm>
              <a:prstGeom prst="rect">
                <a:avLst/>
              </a:prstGeom>
              <a:blipFill>
                <a:blip r:embed="rId6"/>
                <a:stretch>
                  <a:fillRect l="-2381" t="-10526" r="-298" b="-28947"/>
                </a:stretch>
              </a:blipFill>
            </p:spPr>
            <p:txBody>
              <a:bodyPr/>
              <a:lstStyle/>
              <a:p>
                <a:r>
                  <a:rPr lang="en-US">
                    <a:noFill/>
                  </a:rPr>
                  <a:t> </a:t>
                </a:r>
              </a:p>
            </p:txBody>
          </p:sp>
        </mc:Fallback>
      </mc:AlternateContent>
    </p:spTree>
    <p:extLst>
      <p:ext uri="{BB962C8B-B14F-4D97-AF65-F5344CB8AC3E}">
        <p14:creationId xmlns:p14="http://schemas.microsoft.com/office/powerpoint/2010/main" val="214807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a:extLst>
              <a:ext uri="{FF2B5EF4-FFF2-40B4-BE49-F238E27FC236}">
                <a16:creationId xmlns:a16="http://schemas.microsoft.com/office/drawing/2014/main" id="{FC2EE445-2B1E-4E7A-8D50-88D4F7599F7F}"/>
              </a:ext>
            </a:extLst>
          </p:cNvPr>
          <p:cNvSpPr>
            <a:spLocks noGrp="1"/>
          </p:cNvSpPr>
          <p:nvPr>
            <p:ph type="sldNum" sz="quarter" idx="10"/>
          </p:nvPr>
        </p:nvSpPr>
        <p:spPr>
          <a:xfrm>
            <a:off x="838200" y="6465407"/>
            <a:ext cx="2743200" cy="365125"/>
          </a:xfrm>
        </p:spPr>
        <p:txBody>
          <a:bodyPr/>
          <a:lstStyle/>
          <a:p>
            <a:fld id="{C1D3FE17-48A3-423B-9409-F66496513EDB}" type="slidenum">
              <a:rPr lang="en-US" altLang="en-US"/>
              <a:pPr/>
              <a:t>40</a:t>
            </a:fld>
            <a:endParaRPr lang="en-US" altLang="en-US" sz="1400"/>
          </a:p>
        </p:txBody>
      </p:sp>
      <p:sp>
        <p:nvSpPr>
          <p:cNvPr id="489474" name="Rectangle 2">
            <a:extLst>
              <a:ext uri="{FF2B5EF4-FFF2-40B4-BE49-F238E27FC236}">
                <a16:creationId xmlns:a16="http://schemas.microsoft.com/office/drawing/2014/main" id="{207D5C22-D8D1-48BA-A8EC-846358BDD13C}"/>
              </a:ext>
            </a:extLst>
          </p:cNvPr>
          <p:cNvSpPr>
            <a:spLocks noGrp="1" noChangeArrowheads="1"/>
          </p:cNvSpPr>
          <p:nvPr>
            <p:ph type="title"/>
          </p:nvPr>
        </p:nvSpPr>
        <p:spPr/>
        <p:txBody>
          <a:bodyPr/>
          <a:lstStyle/>
          <a:p>
            <a:r>
              <a:rPr lang="en-US" altLang="en-US" dirty="0"/>
              <a:t>Identifying the Min Cut: Saturated Outflow</a:t>
            </a:r>
          </a:p>
        </p:txBody>
      </p:sp>
      <mc:AlternateContent xmlns:mc="http://schemas.openxmlformats.org/markup-compatibility/2006">
        <mc:Choice xmlns:a14="http://schemas.microsoft.com/office/drawing/2010/main" Requires="a14">
          <p:sp>
            <p:nvSpPr>
              <p:cNvPr id="489475" name="Rectangle 3">
                <a:extLst>
                  <a:ext uri="{FF2B5EF4-FFF2-40B4-BE49-F238E27FC236}">
                    <a16:creationId xmlns:a16="http://schemas.microsoft.com/office/drawing/2014/main" id="{A5AAA59D-1107-43F0-B01B-A3EAF2CF582A}"/>
                  </a:ext>
                </a:extLst>
              </p:cNvPr>
              <p:cNvSpPr>
                <a:spLocks noGrp="1" noChangeArrowheads="1"/>
              </p:cNvSpPr>
              <p:nvPr>
                <p:ph type="body" idx="1"/>
              </p:nvPr>
            </p:nvSpPr>
            <p:spPr>
              <a:xfrm>
                <a:off x="74975" y="1257418"/>
                <a:ext cx="11135888" cy="5200045"/>
              </a:xfrm>
            </p:spPr>
            <p:txBody>
              <a:bodyPr/>
              <a:lstStyle/>
              <a:p>
                <a:pPr marL="0" indent="0">
                  <a:buNone/>
                </a:pPr>
                <a:r>
                  <a:rPr lang="en-US" altLang="en-US" sz="2000" u="sng" dirty="0">
                    <a:solidFill>
                      <a:srgbClr val="695082"/>
                    </a:solidFill>
                    <a:sym typeface="Symbol" panose="05050102010706020507" pitchFamily="18" charset="2"/>
                  </a:rPr>
                  <a:t>(</a:t>
                </a:r>
                <a:r>
                  <a:rPr lang="en-US" altLang="en-US" sz="2000" b="1" u="sng" dirty="0">
                    <a:solidFill>
                      <a:srgbClr val="695082"/>
                    </a:solidFill>
                    <a:sym typeface="Symbol" panose="05050102010706020507" pitchFamily="18" charset="2"/>
                  </a:rPr>
                  <a:t>iii</a:t>
                </a:r>
                <a:r>
                  <a:rPr lang="en-US" altLang="en-US" sz="2000" u="sng" dirty="0">
                    <a:solidFill>
                      <a:srgbClr val="695082"/>
                    </a:solidFill>
                    <a:sym typeface="Symbol" panose="05050102010706020507" pitchFamily="18" charset="2"/>
                  </a:rPr>
                  <a:t>) </a:t>
                </a:r>
                <a:r>
                  <a:rPr lang="en-US" altLang="en-US" sz="2000" u="sng" dirty="0">
                    <a:solidFill>
                      <a:srgbClr val="695082"/>
                    </a:solidFill>
                    <a:ea typeface="Cambria Math" panose="02040503050406030204" pitchFamily="18" charset="0"/>
                    <a:sym typeface="Symbol" panose="05050102010706020507" pitchFamily="18" charset="2"/>
                  </a:rPr>
                  <a:t>⇒</a:t>
                </a:r>
                <a:r>
                  <a:rPr lang="en-US" altLang="en-US" sz="2000" u="sng" dirty="0">
                    <a:solidFill>
                      <a:srgbClr val="695082"/>
                    </a:solidFill>
                    <a:sym typeface="Symbol" panose="05050102010706020507" pitchFamily="18" charset="2"/>
                  </a:rPr>
                  <a:t> (</a:t>
                </a:r>
                <a:r>
                  <a:rPr lang="en-US" altLang="en-US" sz="2000" b="1" u="sng" dirty="0" err="1">
                    <a:solidFill>
                      <a:srgbClr val="695082"/>
                    </a:solidFill>
                    <a:sym typeface="Symbol" panose="05050102010706020507" pitchFamily="18" charset="2"/>
                  </a:rPr>
                  <a:t>i</a:t>
                </a:r>
                <a:r>
                  <a:rPr lang="en-US" altLang="en-US" sz="2000" u="sng" dirty="0">
                    <a:solidFill>
                      <a:srgbClr val="695082"/>
                    </a:solidFill>
                    <a:sym typeface="Symbol" panose="05050102010706020507" pitchFamily="18" charset="2"/>
                  </a:rPr>
                  <a:t>):</a:t>
                </a:r>
                <a:r>
                  <a:rPr lang="en-US" altLang="en-US" sz="2000" dirty="0">
                    <a:sym typeface="Symbol" panose="05050102010706020507" pitchFamily="18" charset="2"/>
                  </a:rPr>
                  <a:t> </a:t>
                </a:r>
              </a:p>
              <a:p>
                <a:pPr marL="0" indent="0">
                  <a:buNone/>
                </a:pPr>
                <a:r>
                  <a:rPr lang="en-US" altLang="en-US" sz="2000" b="1" dirty="0">
                    <a:solidFill>
                      <a:srgbClr val="006600"/>
                    </a:solidFill>
                    <a:sym typeface="Symbol" panose="05050102010706020507" pitchFamily="18" charset="2"/>
                  </a:rPr>
                  <a:t>Claim:</a:t>
                </a:r>
                <a:r>
                  <a:rPr lang="en-US" altLang="en-US" sz="2000" dirty="0">
                    <a:sym typeface="Symbol" panose="05050102010706020507" pitchFamily="18" charset="2"/>
                  </a:rPr>
                  <a:t> If there is no augmenting path w.r.t.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𝒇</m:t>
                    </m:r>
                  </m:oMath>
                </a14:m>
                <a:r>
                  <a:rPr lang="en-US" altLang="en-US" sz="2000" dirty="0">
                    <a:solidFill>
                      <a:prstClr val="black"/>
                    </a:solidFill>
                    <a:ea typeface="Cambria Math" panose="02040503050406030204" pitchFamily="18" charset="0"/>
                    <a:sym typeface="Symbol" panose="05050102010706020507" pitchFamily="18" charset="2"/>
                  </a:rPr>
                  <a:t>, </a:t>
                </a:r>
                <a:r>
                  <a:rPr lang="en-US" altLang="en-US" sz="2000" dirty="0">
                    <a:solidFill>
                      <a:prstClr val="black"/>
                    </a:solidFill>
                    <a:sym typeface="Symbol" panose="05050102010706020507" pitchFamily="18" charset="2"/>
                  </a:rPr>
                  <a:t>there is a cut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𝑨</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sym typeface="Symbol" panose="05050102010706020507" pitchFamily="18" charset="2"/>
                      </a:rPr>
                      <m:t>𝑩</m:t>
                    </m:r>
                    <m:r>
                      <a:rPr lang="en-US" altLang="en-US" sz="2000" b="1" i="1" dirty="0">
                        <a:solidFill>
                          <a:srgbClr val="0066CC"/>
                        </a:solidFill>
                        <a:latin typeface="Cambria Math" panose="02040503050406030204" pitchFamily="18" charset="0"/>
                        <a:sym typeface="Symbol" panose="05050102010706020507" pitchFamily="18" charset="2"/>
                      </a:rPr>
                      <m:t>)</m:t>
                    </m:r>
                  </m:oMath>
                </a14:m>
                <a:r>
                  <a:rPr lang="en-US" altLang="en-US" sz="2000" dirty="0">
                    <a:solidFill>
                      <a:prstClr val="black"/>
                    </a:solidFill>
                    <a:sym typeface="Symbol" panose="05050102010706020507" pitchFamily="18" charset="2"/>
                  </a:rPr>
                  <a:t> s.t.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𝒗</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𝒇</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𝒄</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𝑨</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sym typeface="Symbol" panose="05050102010706020507" pitchFamily="18" charset="2"/>
                      </a:rPr>
                      <m:t>𝑩</m:t>
                    </m:r>
                    <m:r>
                      <a:rPr lang="en-US" altLang="en-US" sz="2000" b="1" i="1" dirty="0">
                        <a:solidFill>
                          <a:srgbClr val="0066CC"/>
                        </a:solidFill>
                        <a:latin typeface="Cambria Math" panose="02040503050406030204" pitchFamily="18" charset="0"/>
                        <a:sym typeface="Symbol" panose="05050102010706020507" pitchFamily="18" charset="2"/>
                      </a:rPr>
                      <m:t>)</m:t>
                    </m:r>
                  </m:oMath>
                </a14:m>
                <a:r>
                  <a:rPr lang="en-US" altLang="en-US" sz="2000" dirty="0">
                    <a:solidFill>
                      <a:prstClr val="black"/>
                    </a:solidFill>
                    <a:sym typeface="Symbol" panose="05050102010706020507" pitchFamily="18" charset="2"/>
                  </a:rPr>
                  <a:t>.</a:t>
                </a:r>
                <a:endParaRPr lang="en-US" altLang="en-US" sz="2000" dirty="0">
                  <a:sym typeface="Symbol" panose="05050102010706020507" pitchFamily="18" charset="2"/>
                </a:endParaRPr>
              </a:p>
              <a:p>
                <a:pPr marL="0" indent="0">
                  <a:buNone/>
                </a:pPr>
                <a:r>
                  <a:rPr lang="en-US" altLang="en-US" sz="2000" b="1" dirty="0">
                    <a:solidFill>
                      <a:srgbClr val="006600"/>
                    </a:solidFill>
                    <a:sym typeface="Symbol" panose="05050102010706020507" pitchFamily="18" charset="2"/>
                  </a:rPr>
                  <a:t>Proof of Claim:</a:t>
                </a:r>
                <a:r>
                  <a:rPr lang="en-US" altLang="en-US" sz="2000" dirty="0">
                    <a:sym typeface="Symbol" panose="05050102010706020507" pitchFamily="18" charset="2"/>
                  </a:rPr>
                  <a:t> </a:t>
                </a:r>
                <a:r>
                  <a:rPr lang="en-US" altLang="en-US" sz="2000" dirty="0"/>
                  <a:t>Let </a:t>
                </a:r>
                <a14:m>
                  <m:oMath xmlns:m="http://schemas.openxmlformats.org/officeDocument/2006/math">
                    <m:r>
                      <a:rPr lang="en-US" altLang="en-US" sz="2000" b="1" i="1" dirty="0" smtClean="0">
                        <a:solidFill>
                          <a:srgbClr val="0066CC"/>
                        </a:solidFill>
                        <a:latin typeface="Cambria Math" panose="02040503050406030204" pitchFamily="18" charset="0"/>
                      </a:rPr>
                      <m:t>𝒇</m:t>
                    </m:r>
                  </m:oMath>
                </a14:m>
                <a:r>
                  <a:rPr lang="en-US" altLang="en-US" sz="2000" dirty="0"/>
                  <a:t> be a flow with no augmenting paths.</a:t>
                </a:r>
              </a:p>
              <a:p>
                <a:pPr marL="457200" lvl="1" indent="0">
                  <a:buNone/>
                </a:pPr>
                <a:r>
                  <a:rPr lang="en-US" altLang="en-US" sz="2000" dirty="0"/>
                  <a:t>Let </a:t>
                </a:r>
                <a14:m>
                  <m:oMath xmlns:m="http://schemas.openxmlformats.org/officeDocument/2006/math">
                    <m:r>
                      <a:rPr lang="en-US" altLang="en-US" sz="2000" b="1" i="1" dirty="0" smtClean="0">
                        <a:solidFill>
                          <a:srgbClr val="0066CC"/>
                        </a:solidFill>
                        <a:latin typeface="Cambria Math" panose="02040503050406030204" pitchFamily="18" charset="0"/>
                      </a:rPr>
                      <m:t>𝑨</m:t>
                    </m:r>
                  </m:oMath>
                </a14:m>
                <a:r>
                  <a:rPr lang="en-US" altLang="en-US" sz="2000" dirty="0"/>
                  <a:t> be the set of vertices reachable from </a:t>
                </a:r>
                <a14:m>
                  <m:oMath xmlns:m="http://schemas.openxmlformats.org/officeDocument/2006/math">
                    <m:r>
                      <a:rPr lang="en-US" altLang="en-US" sz="2000" b="1" i="1" dirty="0" smtClean="0">
                        <a:solidFill>
                          <a:srgbClr val="0066CC"/>
                        </a:solidFill>
                        <a:latin typeface="Cambria Math" panose="02040503050406030204" pitchFamily="18" charset="0"/>
                      </a:rPr>
                      <m:t>𝒔</m:t>
                    </m:r>
                  </m:oMath>
                </a14:m>
                <a:r>
                  <a:rPr lang="en-US" altLang="en-US" sz="2000" dirty="0"/>
                  <a:t> in residual graph </a:t>
                </a:r>
                <a14:m>
                  <m:oMath xmlns:m="http://schemas.openxmlformats.org/officeDocument/2006/math">
                    <m:sSub>
                      <m:sSubPr>
                        <m:ctrlPr>
                          <a:rPr lang="en-US" altLang="en-US" sz="2000" b="1" i="1" smtClean="0">
                            <a:solidFill>
                              <a:srgbClr val="0066CC"/>
                            </a:solidFill>
                            <a:latin typeface="Cambria Math" panose="02040503050406030204" pitchFamily="18" charset="0"/>
                          </a:rPr>
                        </m:ctrlPr>
                      </m:sSubPr>
                      <m:e>
                        <m:r>
                          <a:rPr lang="en-US" altLang="en-US" sz="2000" b="1" i="1" smtClean="0">
                            <a:solidFill>
                              <a:srgbClr val="0066CC"/>
                            </a:solidFill>
                            <a:latin typeface="Cambria Math" panose="02040503050406030204" pitchFamily="18" charset="0"/>
                          </a:rPr>
                          <m:t>𝑮</m:t>
                        </m:r>
                      </m:e>
                      <m:sub>
                        <m:r>
                          <a:rPr lang="en-US" altLang="en-US" sz="2000" b="1" i="1" smtClean="0">
                            <a:solidFill>
                              <a:srgbClr val="0066CC"/>
                            </a:solidFill>
                            <a:latin typeface="Cambria Math" panose="02040503050406030204" pitchFamily="18" charset="0"/>
                          </a:rPr>
                          <m:t>𝒇</m:t>
                        </m:r>
                      </m:sub>
                    </m:sSub>
                  </m:oMath>
                </a14:m>
                <a:r>
                  <a:rPr lang="en-US" altLang="en-US" sz="2000" dirty="0"/>
                  <a:t>.</a:t>
                </a:r>
              </a:p>
              <a:p>
                <a:pPr lvl="1"/>
                <a:r>
                  <a:rPr lang="en-US" altLang="en-US" sz="2000" dirty="0"/>
                  <a:t>By definition of </a:t>
                </a:r>
                <a14:m>
                  <m:oMath xmlns:m="http://schemas.openxmlformats.org/officeDocument/2006/math">
                    <m:r>
                      <a:rPr lang="en-US" altLang="en-US" sz="2000" b="1" i="1" dirty="0" smtClean="0">
                        <a:solidFill>
                          <a:srgbClr val="0066CC"/>
                        </a:solidFill>
                        <a:latin typeface="Cambria Math" panose="02040503050406030204" pitchFamily="18" charset="0"/>
                      </a:rPr>
                      <m:t>𝑨</m:t>
                    </m:r>
                  </m:oMath>
                </a14:m>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𝒔</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sym typeface="Symbol" panose="05050102010706020507" pitchFamily="18" charset="2"/>
                      </a:rPr>
                      <m:t>𝑨</m:t>
                    </m:r>
                  </m:oMath>
                </a14:m>
                <a:r>
                  <a:rPr lang="en-US" altLang="en-US" sz="2000" dirty="0">
                    <a:sym typeface="Symbol" panose="05050102010706020507" pitchFamily="18" charset="2"/>
                  </a:rPr>
                  <a:t>.</a:t>
                </a:r>
              </a:p>
              <a:p>
                <a:pPr lvl="1"/>
                <a:r>
                  <a:rPr lang="en-US" altLang="en-US" sz="2000" dirty="0">
                    <a:sym typeface="Symbol" panose="05050102010706020507" pitchFamily="18" charset="2"/>
                  </a:rPr>
                  <a:t>Since no augmenting path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𝒔</m:t>
                    </m:r>
                  </m:oMath>
                </a14:m>
                <a:r>
                  <a:rPr lang="en-US" altLang="en-US" sz="2000" dirty="0">
                    <a:sym typeface="Symbol" panose="05050102010706020507" pitchFamily="18" charset="2"/>
                  </a:rPr>
                  <a:t>-</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𝒕</m:t>
                    </m:r>
                  </m:oMath>
                </a14:m>
                <a:r>
                  <a:rPr lang="en-US" altLang="en-US" sz="2000" dirty="0">
                    <a:sym typeface="Symbol" panose="05050102010706020507" pitchFamily="18" charset="2"/>
                  </a:rPr>
                  <a:t> path in </a:t>
                </a:r>
                <a14:m>
                  <m:oMath xmlns:m="http://schemas.openxmlformats.org/officeDocument/2006/math">
                    <m:sSub>
                      <m:sSubPr>
                        <m:ctrlPr>
                          <a:rPr lang="en-US" altLang="en-US" sz="2000" b="1" i="1">
                            <a:solidFill>
                              <a:srgbClr val="0066CC"/>
                            </a:solidFill>
                            <a:latin typeface="Cambria Math" panose="02040503050406030204" pitchFamily="18" charset="0"/>
                          </a:rPr>
                        </m:ctrlPr>
                      </m:sSubPr>
                      <m:e>
                        <m:r>
                          <a:rPr lang="en-US" altLang="en-US" sz="2000" b="1" i="1">
                            <a:solidFill>
                              <a:srgbClr val="0066CC"/>
                            </a:solidFill>
                            <a:latin typeface="Cambria Math" panose="02040503050406030204" pitchFamily="18" charset="0"/>
                          </a:rPr>
                          <m:t>𝑮</m:t>
                        </m:r>
                      </m:e>
                      <m:sub>
                        <m:r>
                          <a:rPr lang="en-US" altLang="en-US" sz="2000" b="1" i="1">
                            <a:solidFill>
                              <a:srgbClr val="0066CC"/>
                            </a:solidFill>
                            <a:latin typeface="Cambria Math" panose="02040503050406030204" pitchFamily="18" charset="0"/>
                          </a:rPr>
                          <m:t>𝒇</m:t>
                        </m:r>
                      </m:sub>
                    </m:sSub>
                  </m:oMath>
                </a14:m>
                <a:r>
                  <a:rPr lang="en-US" altLang="en-US" sz="2000" dirty="0">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rPr>
                      <m:t>𝒕</m:t>
                    </m:r>
                    <m:r>
                      <a:rPr lang="en-US" altLang="en-US" sz="2000" b="1" i="1" dirty="0" smtClean="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sym typeface="Symbol" panose="05050102010706020507" pitchFamily="18" charset="2"/>
                      </a:rPr>
                      <m:t>𝑨</m:t>
                    </m:r>
                  </m:oMath>
                </a14:m>
                <a:r>
                  <a:rPr lang="en-US" altLang="en-US" sz="2000" dirty="0">
                    <a:sym typeface="Symbol" panose="05050102010706020507" pitchFamily="18" charset="2"/>
                  </a:rPr>
                  <a:t>.</a:t>
                </a:r>
              </a:p>
              <a:p>
                <a:pPr marL="0" indent="0">
                  <a:buNone/>
                </a:pPr>
                <a:r>
                  <a:rPr lang="en-US" altLang="en-US" sz="2000" dirty="0">
                    <a:sym typeface="Symbol" panose="05050102010706020507" pitchFamily="18" charset="2"/>
                  </a:rPr>
                  <a:t>Then</a:t>
                </a:r>
              </a:p>
            </p:txBody>
          </p:sp>
        </mc:Choice>
        <mc:Fallback>
          <p:sp>
            <p:nvSpPr>
              <p:cNvPr id="489475" name="Rectangle 3">
                <a:extLst>
                  <a:ext uri="{FF2B5EF4-FFF2-40B4-BE49-F238E27FC236}">
                    <a16:creationId xmlns:a16="http://schemas.microsoft.com/office/drawing/2014/main" id="{A5AAA59D-1107-43F0-B01B-A3EAF2CF582A}"/>
                  </a:ext>
                </a:extLst>
              </p:cNvPr>
              <p:cNvSpPr>
                <a:spLocks noGrp="1" noRot="1" noChangeAspect="1" noMove="1" noResize="1" noEditPoints="1" noAdjustHandles="1" noChangeArrowheads="1" noChangeShapeType="1" noTextEdit="1"/>
              </p:cNvSpPr>
              <p:nvPr>
                <p:ph type="body" idx="1"/>
              </p:nvPr>
            </p:nvSpPr>
            <p:spPr>
              <a:xfrm>
                <a:off x="74975" y="1257418"/>
                <a:ext cx="11135888" cy="5200045"/>
              </a:xfrm>
              <a:blipFill>
                <a:blip r:embed="rId3"/>
                <a:stretch>
                  <a:fillRect l="-547" t="-14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p:cNvSpPr txBox="1"/>
              <p:nvPr/>
            </p:nvSpPr>
            <p:spPr>
              <a:xfrm>
                <a:off x="380488" y="3554916"/>
                <a:ext cx="5563959" cy="2333139"/>
              </a:xfrm>
              <a:prstGeom prst="rect">
                <a:avLst/>
              </a:prstGeom>
              <a:noFill/>
            </p:spPr>
            <p:txBody>
              <a:bodyPr wrap="none" rtlCol="0">
                <a:spAutoFit/>
              </a:bodyPr>
              <a:lstStyle/>
              <a:p>
                <a:pPr lvl="1" defTabSz="914400">
                  <a:spcBef>
                    <a:spcPts val="500"/>
                  </a:spcBef>
                </a:pPr>
                <a14:m>
                  <m:oMathPara xmlns:m="http://schemas.openxmlformats.org/officeDocument/2006/math">
                    <m:oMathParaPr>
                      <m:jc m:val="centerGroup"/>
                    </m:oMathParaPr>
                    <m:oMath xmlns:m="http://schemas.openxmlformats.org/officeDocument/2006/math">
                      <m:r>
                        <a:rPr lang="en-US" sz="2000" b="1" i="1" dirty="0" smtClean="0">
                          <a:solidFill>
                            <a:srgbClr val="0066CC"/>
                          </a:solidFill>
                          <a:latin typeface="Cambria Math" panose="02040503050406030204" pitchFamily="18" charset="0"/>
                        </a:rPr>
                        <m:t>𝒗</m:t>
                      </m:r>
                      <m:d>
                        <m:dPr>
                          <m:ctrlPr>
                            <a:rPr lang="en-US" sz="2000" b="1" i="1" dirty="0">
                              <a:solidFill>
                                <a:srgbClr val="0066CC"/>
                              </a:solidFill>
                              <a:latin typeface="Cambria Math" panose="02040503050406030204" pitchFamily="18" charset="0"/>
                            </a:rPr>
                          </m:ctrlPr>
                        </m:dPr>
                        <m:e>
                          <m:r>
                            <a:rPr lang="en-US" sz="2000" b="1" i="1" dirty="0">
                              <a:solidFill>
                                <a:srgbClr val="0066CC"/>
                              </a:solidFill>
                              <a:latin typeface="Cambria Math" panose="02040503050406030204" pitchFamily="18" charset="0"/>
                            </a:rPr>
                            <m:t>𝒇</m:t>
                          </m:r>
                        </m:e>
                      </m:d>
                      <m:r>
                        <a:rPr lang="en-US" sz="2000" b="1" dirty="0">
                          <a:solidFill>
                            <a:srgbClr val="0066CC"/>
                          </a:solidFill>
                          <a:latin typeface="Cambria Math" panose="02040503050406030204" pitchFamily="18" charset="0"/>
                        </a:rPr>
                        <m:t>=</m:t>
                      </m:r>
                      <m:nary>
                        <m:naryPr>
                          <m:chr m:val="∑"/>
                          <m:supHide m:val="on"/>
                          <m:ctrlPr>
                            <a:rPr lang="en-US" sz="2000" b="1" i="1">
                              <a:solidFill>
                                <a:srgbClr val="0066CC"/>
                              </a:solidFill>
                              <a:latin typeface="Cambria Math" panose="02040503050406030204" pitchFamily="18" charset="0"/>
                            </a:rPr>
                          </m:ctrlPr>
                        </m:naryPr>
                        <m:sub>
                          <m:r>
                            <a:rPr lang="en-US" sz="2000" b="1" i="1">
                              <a:solidFill>
                                <a:srgbClr val="0066CC"/>
                              </a:solidFill>
                              <a:latin typeface="Cambria Math" panose="02040503050406030204" pitchFamily="18" charset="0"/>
                            </a:rPr>
                            <m:t>𝒆</m:t>
                          </m:r>
                          <m:r>
                            <a:rPr lang="en-US" sz="2000" b="1" i="1">
                              <a:solidFill>
                                <a:srgbClr val="0066CC"/>
                              </a:solidFill>
                              <a:latin typeface="Cambria Math" panose="02040503050406030204" pitchFamily="18" charset="0"/>
                            </a:rPr>
                            <m:t> </m:t>
                          </m:r>
                          <m:r>
                            <m:rPr>
                              <m:sty m:val="p"/>
                            </m:rPr>
                            <a:rPr lang="en-US" sz="2000">
                              <a:solidFill>
                                <a:prstClr val="black"/>
                              </a:solidFill>
                              <a:latin typeface="Cambria Math" panose="02040503050406030204" pitchFamily="18" charset="0"/>
                            </a:rPr>
                            <m:t>out</m:t>
                          </m:r>
                          <m:r>
                            <a:rPr lang="en-US" sz="2000" b="1" i="1">
                              <a:solidFill>
                                <a:prstClr val="black"/>
                              </a:solidFill>
                              <a:latin typeface="Cambria Math" panose="02040503050406030204" pitchFamily="18" charset="0"/>
                            </a:rPr>
                            <m:t> </m:t>
                          </m:r>
                          <m:r>
                            <m:rPr>
                              <m:sty m:val="p"/>
                            </m:rPr>
                            <a:rPr lang="en-US" sz="2000">
                              <a:solidFill>
                                <a:prstClr val="black"/>
                              </a:solidFill>
                              <a:latin typeface="Cambria Math" panose="02040503050406030204" pitchFamily="18" charset="0"/>
                            </a:rPr>
                            <m:t>of</m:t>
                          </m:r>
                          <m:r>
                            <a:rPr lang="en-US" sz="2000">
                              <a:solidFill>
                                <a:srgbClr val="0066CC"/>
                              </a:solidFill>
                              <a:latin typeface="Cambria Math" panose="02040503050406030204" pitchFamily="18" charset="0"/>
                            </a:rPr>
                            <m:t> </m:t>
                          </m:r>
                          <m:r>
                            <a:rPr lang="en-US" sz="2000" b="1" i="1">
                              <a:solidFill>
                                <a:srgbClr val="0066CC"/>
                              </a:solidFill>
                              <a:latin typeface="Cambria Math" panose="02040503050406030204" pitchFamily="18" charset="0"/>
                            </a:rPr>
                            <m:t>𝑨</m:t>
                          </m:r>
                        </m:sub>
                        <m:sup/>
                        <m:e>
                          <m:r>
                            <a:rPr lang="en-US" sz="2000" b="1" i="1">
                              <a:solidFill>
                                <a:srgbClr val="0066CC"/>
                              </a:solidFill>
                              <a:latin typeface="Cambria Math" panose="02040503050406030204" pitchFamily="18" charset="0"/>
                            </a:rPr>
                            <m:t>𝒇</m:t>
                          </m:r>
                          <m:d>
                            <m:dPr>
                              <m:ctrlPr>
                                <a:rPr lang="en-US" sz="2000" b="1" i="1">
                                  <a:solidFill>
                                    <a:srgbClr val="0066CC"/>
                                  </a:solidFill>
                                  <a:latin typeface="Cambria Math" panose="02040503050406030204" pitchFamily="18" charset="0"/>
                                </a:rPr>
                              </m:ctrlPr>
                            </m:dPr>
                            <m:e>
                              <m:r>
                                <a:rPr lang="en-US" sz="2000" b="1" i="1">
                                  <a:solidFill>
                                    <a:srgbClr val="0066CC"/>
                                  </a:solidFill>
                                  <a:latin typeface="Cambria Math" panose="02040503050406030204" pitchFamily="18" charset="0"/>
                                </a:rPr>
                                <m:t>𝒆</m:t>
                              </m:r>
                            </m:e>
                          </m:d>
                          <m:r>
                            <a:rPr lang="en-US" sz="2000" b="1" i="1" smtClean="0">
                              <a:solidFill>
                                <a:srgbClr val="0066CC"/>
                              </a:solidFill>
                              <a:latin typeface="Cambria Math" panose="02040503050406030204" pitchFamily="18" charset="0"/>
                            </a:rPr>
                            <m:t>−</m:t>
                          </m:r>
                          <m:nary>
                            <m:naryPr>
                              <m:chr m:val="∑"/>
                              <m:supHide m:val="on"/>
                              <m:ctrlPr>
                                <a:rPr lang="en-US" sz="2000" b="1" i="1" smtClean="0">
                                  <a:solidFill>
                                    <a:srgbClr val="C00000"/>
                                  </a:solidFill>
                                  <a:latin typeface="Cambria Math" panose="02040503050406030204" pitchFamily="18" charset="0"/>
                                </a:rPr>
                              </m:ctrlPr>
                            </m:naryPr>
                            <m:sub>
                              <m:r>
                                <a:rPr lang="en-US" sz="2000" b="1" i="1">
                                  <a:solidFill>
                                    <a:srgbClr val="C00000"/>
                                  </a:solidFill>
                                  <a:latin typeface="Cambria Math" panose="02040503050406030204" pitchFamily="18" charset="0"/>
                                </a:rPr>
                                <m:t>𝒆</m:t>
                              </m:r>
                              <m:r>
                                <a:rPr lang="en-US" sz="2000" b="1" i="1">
                                  <a:solidFill>
                                    <a:srgbClr val="C00000"/>
                                  </a:solidFill>
                                  <a:latin typeface="Cambria Math" panose="02040503050406030204" pitchFamily="18" charset="0"/>
                                </a:rPr>
                                <m:t> </m:t>
                              </m:r>
                              <m:r>
                                <m:rPr>
                                  <m:sty m:val="p"/>
                                </m:rPr>
                                <a:rPr lang="en-US" sz="2000" smtClean="0">
                                  <a:solidFill>
                                    <a:schemeClr val="tx1"/>
                                  </a:solidFill>
                                  <a:latin typeface="Cambria Math" panose="02040503050406030204" pitchFamily="18" charset="0"/>
                                </a:rPr>
                                <m:t>into</m:t>
                              </m:r>
                              <m:r>
                                <a:rPr lang="en-US" sz="2000" b="1" i="1">
                                  <a:solidFill>
                                    <a:schemeClr val="tx1"/>
                                  </a:solidFill>
                                  <a:latin typeface="Cambria Math" panose="02040503050406030204" pitchFamily="18" charset="0"/>
                                </a:rPr>
                                <m:t> </m:t>
                              </m:r>
                              <m:r>
                                <a:rPr lang="en-US" sz="2000" b="1" i="1">
                                  <a:solidFill>
                                    <a:srgbClr val="C00000"/>
                                  </a:solidFill>
                                  <a:latin typeface="Cambria Math" panose="02040503050406030204" pitchFamily="18" charset="0"/>
                                </a:rPr>
                                <m:t>𝑨</m:t>
                              </m:r>
                            </m:sub>
                            <m:sup/>
                            <m:e>
                              <m:r>
                                <a:rPr lang="en-US" sz="2000" b="1" i="1">
                                  <a:solidFill>
                                    <a:srgbClr val="C00000"/>
                                  </a:solidFill>
                                  <a:latin typeface="Cambria Math" panose="02040503050406030204" pitchFamily="18" charset="0"/>
                                </a:rPr>
                                <m:t>𝒇</m:t>
                              </m:r>
                              <m:d>
                                <m:dPr>
                                  <m:ctrlPr>
                                    <a:rPr lang="en-US" sz="2000" b="1" i="1">
                                      <a:solidFill>
                                        <a:srgbClr val="C00000"/>
                                      </a:solidFill>
                                      <a:latin typeface="Cambria Math" panose="02040503050406030204" pitchFamily="18" charset="0"/>
                                    </a:rPr>
                                  </m:ctrlPr>
                                </m:dPr>
                                <m:e>
                                  <m:r>
                                    <a:rPr lang="en-US" sz="2000" b="1" i="1">
                                      <a:solidFill>
                                        <a:srgbClr val="C00000"/>
                                      </a:solidFill>
                                      <a:latin typeface="Cambria Math" panose="02040503050406030204" pitchFamily="18" charset="0"/>
                                    </a:rPr>
                                    <m:t>𝒆</m:t>
                                  </m:r>
                                </m:e>
                              </m:d>
                              <m:r>
                                <a:rPr lang="en-US" sz="2000" b="1" i="1" smtClean="0">
                                  <a:solidFill>
                                    <a:srgbClr val="C00000"/>
                                  </a:solidFill>
                                  <a:latin typeface="Cambria Math" panose="02040503050406030204" pitchFamily="18" charset="0"/>
                                </a:rPr>
                                <m:t>                    </m:t>
                              </m:r>
                            </m:e>
                          </m:nary>
                        </m:e>
                      </m:nary>
                    </m:oMath>
                  </m:oMathPara>
                </a14:m>
                <a:endParaRPr lang="en-US" sz="2000" b="1" i="1" dirty="0">
                  <a:solidFill>
                    <a:srgbClr val="0066CC"/>
                  </a:solidFill>
                  <a:latin typeface="Cambria Math" panose="02040503050406030204" pitchFamily="18" charset="0"/>
                </a:endParaRPr>
              </a:p>
              <a:p>
                <a:pPr lvl="1" defTabSz="914400">
                  <a:spcBef>
                    <a:spcPts val="500"/>
                  </a:spcBef>
                </a:pPr>
                <a14:m>
                  <m:oMathPara xmlns:m="http://schemas.openxmlformats.org/officeDocument/2006/math">
                    <m:oMathParaPr>
                      <m:jc m:val="centerGroup"/>
                    </m:oMathParaPr>
                    <m:oMath xmlns:m="http://schemas.openxmlformats.org/officeDocument/2006/math">
                      <m:r>
                        <a:rPr lang="en-US" altLang="en-US" sz="2000" b="0" i="1" smtClean="0">
                          <a:solidFill>
                            <a:srgbClr val="0066CC"/>
                          </a:solidFill>
                          <a:latin typeface="Cambria Math" panose="02040503050406030204" pitchFamily="18" charset="0"/>
                          <a:sym typeface="Symbol" panose="05050102010706020507" pitchFamily="18" charset="2"/>
                        </a:rPr>
                        <m:t>    </m:t>
                      </m:r>
                      <m:r>
                        <a:rPr lang="en-US" altLang="en-US" sz="2000" i="1">
                          <a:solidFill>
                            <a:srgbClr val="0066CC"/>
                          </a:solidFill>
                          <a:latin typeface="Cambria Math" panose="02040503050406030204" pitchFamily="18" charset="0"/>
                          <a:sym typeface="Symbol" panose="05050102010706020507" pitchFamily="18" charset="2"/>
                        </a:rPr>
                        <m:t>=</m:t>
                      </m:r>
                      <m:nary>
                        <m:naryPr>
                          <m:chr m:val="∑"/>
                          <m:supHide m:val="on"/>
                          <m:ctrlPr>
                            <a:rPr lang="en-US" sz="2000" b="1" i="1">
                              <a:solidFill>
                                <a:srgbClr val="0066CC"/>
                              </a:solidFill>
                              <a:latin typeface="Cambria Math" panose="02040503050406030204" pitchFamily="18" charset="0"/>
                            </a:rPr>
                          </m:ctrlPr>
                        </m:naryPr>
                        <m:sub>
                          <m:r>
                            <a:rPr lang="en-US" sz="2000" b="1" i="1">
                              <a:solidFill>
                                <a:srgbClr val="0066CC"/>
                              </a:solidFill>
                              <a:latin typeface="Cambria Math" panose="02040503050406030204" pitchFamily="18" charset="0"/>
                            </a:rPr>
                            <m:t>𝒆</m:t>
                          </m:r>
                          <m:r>
                            <a:rPr lang="en-US" sz="2000" b="1" i="1">
                              <a:solidFill>
                                <a:srgbClr val="0066CC"/>
                              </a:solidFill>
                              <a:latin typeface="Cambria Math" panose="02040503050406030204" pitchFamily="18" charset="0"/>
                            </a:rPr>
                            <m:t> </m:t>
                          </m:r>
                          <m:r>
                            <m:rPr>
                              <m:sty m:val="p"/>
                            </m:rPr>
                            <a:rPr lang="en-US" sz="2000">
                              <a:solidFill>
                                <a:prstClr val="black"/>
                              </a:solidFill>
                              <a:latin typeface="Cambria Math" panose="02040503050406030204" pitchFamily="18" charset="0"/>
                            </a:rPr>
                            <m:t>out</m:t>
                          </m:r>
                          <m:r>
                            <a:rPr lang="en-US" sz="2000" b="1" i="1">
                              <a:solidFill>
                                <a:prstClr val="black"/>
                              </a:solidFill>
                              <a:latin typeface="Cambria Math" panose="02040503050406030204" pitchFamily="18" charset="0"/>
                            </a:rPr>
                            <m:t> </m:t>
                          </m:r>
                          <m:r>
                            <m:rPr>
                              <m:sty m:val="p"/>
                            </m:rPr>
                            <a:rPr lang="en-US" sz="2000">
                              <a:solidFill>
                                <a:prstClr val="black"/>
                              </a:solidFill>
                              <a:latin typeface="Cambria Math" panose="02040503050406030204" pitchFamily="18" charset="0"/>
                            </a:rPr>
                            <m:t>of</m:t>
                          </m:r>
                          <m:r>
                            <a:rPr lang="en-US" sz="2000">
                              <a:solidFill>
                                <a:srgbClr val="0066CC"/>
                              </a:solidFill>
                              <a:latin typeface="Cambria Math" panose="02040503050406030204" pitchFamily="18" charset="0"/>
                            </a:rPr>
                            <m:t> </m:t>
                          </m:r>
                          <m:r>
                            <a:rPr lang="en-US" sz="2000" b="1" i="1">
                              <a:solidFill>
                                <a:srgbClr val="0066CC"/>
                              </a:solidFill>
                              <a:latin typeface="Cambria Math" panose="02040503050406030204" pitchFamily="18" charset="0"/>
                            </a:rPr>
                            <m:t>𝑨</m:t>
                          </m:r>
                        </m:sub>
                        <m:sup/>
                        <m:e>
                          <m:r>
                            <a:rPr lang="en-US" sz="2000" b="1" i="1" smtClean="0">
                              <a:solidFill>
                                <a:srgbClr val="0066CC"/>
                              </a:solidFill>
                              <a:latin typeface="Cambria Math" panose="02040503050406030204" pitchFamily="18" charset="0"/>
                            </a:rPr>
                            <m:t>𝒇</m:t>
                          </m:r>
                          <m:d>
                            <m:dPr>
                              <m:ctrlPr>
                                <a:rPr lang="en-US" sz="2000" b="1" i="1">
                                  <a:solidFill>
                                    <a:srgbClr val="0066CC"/>
                                  </a:solidFill>
                                  <a:latin typeface="Cambria Math" panose="02040503050406030204" pitchFamily="18" charset="0"/>
                                </a:rPr>
                              </m:ctrlPr>
                            </m:dPr>
                            <m:e>
                              <m:r>
                                <a:rPr lang="en-US" sz="2000" b="1" i="1">
                                  <a:solidFill>
                                    <a:srgbClr val="0066CC"/>
                                  </a:solidFill>
                                  <a:latin typeface="Cambria Math" panose="02040503050406030204" pitchFamily="18" charset="0"/>
                                </a:rPr>
                                <m:t>𝒆</m:t>
                              </m:r>
                            </m:e>
                          </m:d>
                          <m:r>
                            <a:rPr lang="en-US" sz="2000" b="1" i="1" smtClean="0">
                              <a:solidFill>
                                <a:srgbClr val="0066CC"/>
                              </a:solidFill>
                              <a:latin typeface="Cambria Math" panose="02040503050406030204" pitchFamily="18" charset="0"/>
                            </a:rPr>
                            <m:t>                            </m:t>
                          </m:r>
                        </m:e>
                      </m:nary>
                    </m:oMath>
                  </m:oMathPara>
                </a14:m>
                <a:endParaRPr lang="en-US" dirty="0"/>
              </a:p>
              <a:p>
                <a:pPr lvl="1" defTabSz="914400">
                  <a:spcBef>
                    <a:spcPts val="500"/>
                  </a:spcBef>
                </a:pPr>
                <a14:m>
                  <m:oMathPara xmlns:m="http://schemas.openxmlformats.org/officeDocument/2006/math">
                    <m:oMathParaPr>
                      <m:jc m:val="centerGroup"/>
                    </m:oMathParaPr>
                    <m:oMath xmlns:m="http://schemas.openxmlformats.org/officeDocument/2006/math">
                      <m:r>
                        <a:rPr lang="en-US" sz="2000" b="1" i="1" smtClean="0">
                          <a:solidFill>
                            <a:srgbClr val="0066CC"/>
                          </a:solidFill>
                          <a:latin typeface="Cambria Math" panose="02040503050406030204" pitchFamily="18" charset="0"/>
                        </a:rPr>
                        <m:t>=</m:t>
                      </m:r>
                      <m:nary>
                        <m:naryPr>
                          <m:chr m:val="∑"/>
                          <m:supHide m:val="on"/>
                          <m:ctrlPr>
                            <a:rPr lang="en-US" sz="2000" b="1" i="1">
                              <a:solidFill>
                                <a:srgbClr val="0066CC"/>
                              </a:solidFill>
                              <a:latin typeface="Cambria Math" panose="02040503050406030204" pitchFamily="18" charset="0"/>
                            </a:rPr>
                          </m:ctrlPr>
                        </m:naryPr>
                        <m:sub>
                          <m:r>
                            <a:rPr lang="en-US" sz="2000" b="1" i="1">
                              <a:solidFill>
                                <a:srgbClr val="0066CC"/>
                              </a:solidFill>
                              <a:latin typeface="Cambria Math" panose="02040503050406030204" pitchFamily="18" charset="0"/>
                            </a:rPr>
                            <m:t>𝒆</m:t>
                          </m:r>
                          <m:r>
                            <a:rPr lang="en-US" sz="2000" b="1" i="1">
                              <a:solidFill>
                                <a:srgbClr val="0066CC"/>
                              </a:solidFill>
                              <a:latin typeface="Cambria Math" panose="02040503050406030204" pitchFamily="18" charset="0"/>
                            </a:rPr>
                            <m:t> </m:t>
                          </m:r>
                          <m:r>
                            <m:rPr>
                              <m:sty m:val="p"/>
                            </m:rPr>
                            <a:rPr lang="en-US" sz="2000">
                              <a:solidFill>
                                <a:prstClr val="black"/>
                              </a:solidFill>
                              <a:latin typeface="Cambria Math" panose="02040503050406030204" pitchFamily="18" charset="0"/>
                            </a:rPr>
                            <m:t>out</m:t>
                          </m:r>
                          <m:r>
                            <a:rPr lang="en-US" sz="2000" b="1" i="1">
                              <a:solidFill>
                                <a:prstClr val="black"/>
                              </a:solidFill>
                              <a:latin typeface="Cambria Math" panose="02040503050406030204" pitchFamily="18" charset="0"/>
                            </a:rPr>
                            <m:t> </m:t>
                          </m:r>
                          <m:r>
                            <m:rPr>
                              <m:sty m:val="p"/>
                            </m:rPr>
                            <a:rPr lang="en-US" sz="2000">
                              <a:solidFill>
                                <a:prstClr val="black"/>
                              </a:solidFill>
                              <a:latin typeface="Cambria Math" panose="02040503050406030204" pitchFamily="18" charset="0"/>
                            </a:rPr>
                            <m:t>of</m:t>
                          </m:r>
                          <m:r>
                            <a:rPr lang="en-US" sz="2000">
                              <a:solidFill>
                                <a:srgbClr val="0066CC"/>
                              </a:solidFill>
                              <a:latin typeface="Cambria Math" panose="02040503050406030204" pitchFamily="18" charset="0"/>
                            </a:rPr>
                            <m:t> </m:t>
                          </m:r>
                          <m:r>
                            <a:rPr lang="en-US" sz="2000" b="1" i="1">
                              <a:solidFill>
                                <a:srgbClr val="0066CC"/>
                              </a:solidFill>
                              <a:latin typeface="Cambria Math" panose="02040503050406030204" pitchFamily="18" charset="0"/>
                            </a:rPr>
                            <m:t>𝑨</m:t>
                          </m:r>
                        </m:sub>
                        <m:sup/>
                        <m:e>
                          <m:r>
                            <a:rPr lang="en-US" sz="2000" b="1" i="1" smtClean="0">
                              <a:solidFill>
                                <a:srgbClr val="0066CC"/>
                              </a:solidFill>
                              <a:latin typeface="Cambria Math" panose="02040503050406030204" pitchFamily="18" charset="0"/>
                            </a:rPr>
                            <m:t>𝒄</m:t>
                          </m:r>
                          <m:d>
                            <m:dPr>
                              <m:ctrlPr>
                                <a:rPr lang="en-US" sz="2000" b="1" i="1">
                                  <a:solidFill>
                                    <a:srgbClr val="0066CC"/>
                                  </a:solidFill>
                                  <a:latin typeface="Cambria Math" panose="02040503050406030204" pitchFamily="18" charset="0"/>
                                </a:rPr>
                              </m:ctrlPr>
                            </m:dPr>
                            <m:e>
                              <m:r>
                                <a:rPr lang="en-US" sz="2000" b="1" i="1">
                                  <a:solidFill>
                                    <a:srgbClr val="0066CC"/>
                                  </a:solidFill>
                                  <a:latin typeface="Cambria Math" panose="02040503050406030204" pitchFamily="18" charset="0"/>
                                </a:rPr>
                                <m:t>𝒆</m:t>
                              </m:r>
                            </m:e>
                          </m:d>
                          <m:r>
                            <a:rPr lang="en-US" sz="2000" b="1" i="1">
                              <a:solidFill>
                                <a:srgbClr val="0066CC"/>
                              </a:solidFill>
                              <a:latin typeface="Cambria Math" panose="02040503050406030204" pitchFamily="18" charset="0"/>
                            </a:rPr>
                            <m:t>                          </m:t>
                          </m:r>
                        </m:e>
                      </m:nary>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380488" y="3554916"/>
                <a:ext cx="5563959" cy="233313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CCAC6D17-9953-472A-B73C-809F06200FBA}"/>
                  </a:ext>
                </a:extLst>
              </p:cNvPr>
              <p:cNvSpPr txBox="1"/>
              <p:nvPr/>
            </p:nvSpPr>
            <p:spPr>
              <a:xfrm>
                <a:off x="9836361" y="1218035"/>
                <a:ext cx="1660776" cy="369332"/>
              </a:xfrm>
              <a:prstGeom prst="rect">
                <a:avLst/>
              </a:prstGeom>
              <a:noFill/>
            </p:spPr>
            <p:txBody>
              <a:bodyPr wrap="none" rtlCol="0">
                <a:spAutoFit/>
              </a:bodyPr>
              <a:lstStyle/>
              <a:p>
                <a:r>
                  <a:rPr lang="en-US" dirty="0">
                    <a:solidFill>
                      <a:srgbClr val="0066CC"/>
                    </a:solidFill>
                  </a:rPr>
                  <a:t>“</a:t>
                </a:r>
                <a14:m>
                  <m:oMath xmlns:m="http://schemas.openxmlformats.org/officeDocument/2006/math">
                    <m:r>
                      <a:rPr lang="en-US" b="1" i="1" dirty="0" smtClean="0">
                        <a:solidFill>
                          <a:srgbClr val="0066CC"/>
                        </a:solidFill>
                        <a:latin typeface="Cambria Math" panose="02040503050406030204" pitchFamily="18" charset="0"/>
                      </a:rPr>
                      <m:t>𝒆</m:t>
                    </m:r>
                  </m:oMath>
                </a14:m>
                <a:r>
                  <a:rPr lang="en-US" dirty="0">
                    <a:solidFill>
                      <a:srgbClr val="0066CC"/>
                    </a:solidFill>
                  </a:rPr>
                  <a:t> is saturated”</a:t>
                </a:r>
              </a:p>
            </p:txBody>
          </p:sp>
        </mc:Choice>
        <mc:Fallback>
          <p:sp>
            <p:nvSpPr>
              <p:cNvPr id="5" name="TextBox 4">
                <a:extLst>
                  <a:ext uri="{FF2B5EF4-FFF2-40B4-BE49-F238E27FC236}">
                    <a16:creationId xmlns:a16="http://schemas.microsoft.com/office/drawing/2014/main" id="{CCAC6D17-9953-472A-B73C-809F06200FBA}"/>
                  </a:ext>
                </a:extLst>
              </p:cNvPr>
              <p:cNvSpPr txBox="1">
                <a:spLocks noRot="1" noChangeAspect="1" noMove="1" noResize="1" noEditPoints="1" noAdjustHandles="1" noChangeArrowheads="1" noChangeShapeType="1" noTextEdit="1"/>
              </p:cNvSpPr>
              <p:nvPr/>
            </p:nvSpPr>
            <p:spPr>
              <a:xfrm>
                <a:off x="9836361" y="1218035"/>
                <a:ext cx="1660776" cy="369332"/>
              </a:xfrm>
              <a:prstGeom prst="rect">
                <a:avLst/>
              </a:prstGeom>
              <a:blipFill>
                <a:blip r:embed="rId5"/>
                <a:stretch>
                  <a:fillRect l="-3309" t="-10000" r="-2574"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id="{C74C6A33-1B67-487D-9E75-EA1288C3B297}"/>
                  </a:ext>
                </a:extLst>
              </p:cNvPr>
              <p:cNvSpPr txBox="1"/>
              <p:nvPr/>
            </p:nvSpPr>
            <p:spPr>
              <a:xfrm>
                <a:off x="9432738" y="1419380"/>
                <a:ext cx="2907833" cy="400110"/>
              </a:xfrm>
              <a:prstGeom prst="rect">
                <a:avLst/>
              </a:prstGeom>
              <a:noFill/>
            </p:spPr>
            <p:txBody>
              <a:bodyPr wrap="square">
                <a:spAutoFit/>
              </a:bodyPr>
              <a:lstStyle/>
              <a:p>
                <a:r>
                  <a:rPr lang="en-US" dirty="0">
                    <a:solidFill>
                      <a:srgbClr val="0066CC"/>
                    </a:solidFill>
                  </a:rPr>
                  <a:t>No unused capacity on</a:t>
                </a:r>
                <a:r>
                  <a:rPr kumimoji="0" lang="en-US" sz="2000" b="1" i="0" u="none" strike="noStrike" kern="1200" cap="none" spc="0" normalizeH="0" baseline="0" noProof="0" dirty="0">
                    <a:ln>
                      <a:noFill/>
                    </a:ln>
                    <a:solidFill>
                      <a:srgbClr val="0066CC"/>
                    </a:solidFill>
                    <a:effectLst/>
                    <a:uLnTx/>
                    <a:uFillTx/>
                    <a:latin typeface="Calibri" panose="020F0502020204030204"/>
                    <a:ea typeface="+mn-ea"/>
                    <a:cs typeface="+mn-cs"/>
                  </a:rPr>
                  <a:t> </a:t>
                </a:r>
                <a14:m>
                  <m:oMath xmlns:m="http://schemas.openxmlformats.org/officeDocument/2006/math">
                    <m:r>
                      <a:rPr kumimoji="0" lang="en-US" b="1" i="1" u="none" strike="noStrike" kern="1200" cap="none" spc="0" normalizeH="0" baseline="0" noProof="0" smtClean="0">
                        <a:ln>
                          <a:noFill/>
                        </a:ln>
                        <a:solidFill>
                          <a:srgbClr val="0066CC"/>
                        </a:solidFill>
                        <a:effectLst/>
                        <a:uLnTx/>
                        <a:uFillTx/>
                        <a:latin typeface="Cambria Math" panose="02040503050406030204" pitchFamily="18" charset="0"/>
                      </a:rPr>
                      <m:t>𝒆</m:t>
                    </m:r>
                  </m:oMath>
                </a14:m>
                <a:r>
                  <a:rPr lang="en-US" dirty="0">
                    <a:solidFill>
                      <a:srgbClr val="C00000"/>
                    </a:solidFill>
                  </a:rPr>
                  <a:t>  </a:t>
                </a:r>
              </a:p>
            </p:txBody>
          </p:sp>
        </mc:Choice>
        <mc:Fallback>
          <p:sp>
            <p:nvSpPr>
              <p:cNvPr id="46" name="TextBox 45">
                <a:extLst>
                  <a:ext uri="{FF2B5EF4-FFF2-40B4-BE49-F238E27FC236}">
                    <a16:creationId xmlns:a16="http://schemas.microsoft.com/office/drawing/2014/main" id="{C74C6A33-1B67-487D-9E75-EA1288C3B297}"/>
                  </a:ext>
                </a:extLst>
              </p:cNvPr>
              <p:cNvSpPr txBox="1">
                <a:spLocks noRot="1" noChangeAspect="1" noMove="1" noResize="1" noEditPoints="1" noAdjustHandles="1" noChangeArrowheads="1" noChangeShapeType="1" noTextEdit="1"/>
              </p:cNvSpPr>
              <p:nvPr/>
            </p:nvSpPr>
            <p:spPr>
              <a:xfrm>
                <a:off x="9432738" y="1419380"/>
                <a:ext cx="2907833" cy="400110"/>
              </a:xfrm>
              <a:prstGeom prst="rect">
                <a:avLst/>
              </a:prstGeom>
              <a:blipFill>
                <a:blip r:embed="rId6"/>
                <a:stretch>
                  <a:fillRect l="-1677" t="-3077" b="-23077"/>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1B8EF838-DF2E-6185-1A7D-C184D9B165E8}"/>
              </a:ext>
            </a:extLst>
          </p:cNvPr>
          <p:cNvGrpSpPr/>
          <p:nvPr/>
        </p:nvGrpSpPr>
        <p:grpSpPr>
          <a:xfrm>
            <a:off x="8721291" y="1658940"/>
            <a:ext cx="3442682" cy="2425717"/>
            <a:chOff x="8721291" y="1658940"/>
            <a:chExt cx="3442682" cy="2425717"/>
          </a:xfrm>
        </p:grpSpPr>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EF239FD-E3EF-EA81-072B-634F15D38E30}"/>
                    </a:ext>
                  </a:extLst>
                </p:cNvPr>
                <p:cNvSpPr txBox="1"/>
                <p:nvPr/>
              </p:nvSpPr>
              <p:spPr>
                <a:xfrm>
                  <a:off x="9790863" y="1658940"/>
                  <a:ext cx="155792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66CC"/>
                            </a:solidFill>
                            <a:latin typeface="Cambria Math" panose="02040503050406030204" pitchFamily="18" charset="0"/>
                          </a:rPr>
                          <m:t>𝒇</m:t>
                        </m:r>
                        <m:d>
                          <m:dPr>
                            <m:ctrlPr>
                              <a:rPr lang="en-US" sz="2000" b="1" i="1">
                                <a:solidFill>
                                  <a:srgbClr val="0066CC"/>
                                </a:solidFill>
                                <a:latin typeface="Cambria Math" panose="02040503050406030204" pitchFamily="18" charset="0"/>
                              </a:rPr>
                            </m:ctrlPr>
                          </m:dPr>
                          <m:e>
                            <m:r>
                              <a:rPr lang="en-US" sz="2000" b="1" i="1" smtClean="0">
                                <a:solidFill>
                                  <a:schemeClr val="accent1"/>
                                </a:solidFill>
                                <a:latin typeface="Cambria Math" panose="02040503050406030204" pitchFamily="18" charset="0"/>
                              </a:rPr>
                              <m:t>𝒆</m:t>
                            </m:r>
                          </m:e>
                        </m:d>
                        <m:r>
                          <a:rPr lang="en-US" sz="2000" b="1" i="1" smtClean="0">
                            <a:solidFill>
                              <a:srgbClr val="0066CC"/>
                            </a:solidFill>
                            <a:latin typeface="Cambria Math" panose="02040503050406030204" pitchFamily="18" charset="0"/>
                          </a:rPr>
                          <m:t>=</m:t>
                        </m:r>
                        <m:r>
                          <a:rPr lang="en-US" sz="2000" b="1" i="1" smtClean="0">
                            <a:solidFill>
                              <a:srgbClr val="0066CC"/>
                            </a:solidFill>
                            <a:latin typeface="Cambria Math" panose="02040503050406030204" pitchFamily="18" charset="0"/>
                          </a:rPr>
                          <m:t>𝒄</m:t>
                        </m:r>
                        <m:r>
                          <a:rPr lang="en-US" sz="2000" b="1" i="1" smtClean="0">
                            <a:solidFill>
                              <a:srgbClr val="0066CC"/>
                            </a:solidFill>
                            <a:latin typeface="Cambria Math" panose="02040503050406030204" pitchFamily="18" charset="0"/>
                          </a:rPr>
                          <m:t>(</m:t>
                        </m:r>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m:t>
                        </m:r>
                      </m:oMath>
                    </m:oMathPara>
                  </a14:m>
                  <a:endParaRPr lang="en-US" b="1" dirty="0"/>
                </a:p>
              </p:txBody>
            </p:sp>
          </mc:Choice>
          <mc:Fallback>
            <p:sp>
              <p:nvSpPr>
                <p:cNvPr id="8" name="TextBox 7">
                  <a:extLst>
                    <a:ext uri="{FF2B5EF4-FFF2-40B4-BE49-F238E27FC236}">
                      <a16:creationId xmlns:a16="http://schemas.microsoft.com/office/drawing/2014/main" id="{AEF239FD-E3EF-EA81-072B-634F15D38E30}"/>
                    </a:ext>
                  </a:extLst>
                </p:cNvPr>
                <p:cNvSpPr txBox="1">
                  <a:spLocks noRot="1" noChangeAspect="1" noMove="1" noResize="1" noEditPoints="1" noAdjustHandles="1" noChangeArrowheads="1" noChangeShapeType="1" noTextEdit="1"/>
                </p:cNvSpPr>
                <p:nvPr/>
              </p:nvSpPr>
              <p:spPr>
                <a:xfrm>
                  <a:off x="9790863" y="1658940"/>
                  <a:ext cx="1557927" cy="400110"/>
                </a:xfrm>
                <a:prstGeom prst="rect">
                  <a:avLst/>
                </a:prstGeom>
                <a:blipFill>
                  <a:blip r:embed="rId7"/>
                  <a:stretch>
                    <a:fillRect b="-15152"/>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D10A3840-2580-737B-B312-570FCBCEC6F3}"/>
                </a:ext>
              </a:extLst>
            </p:cNvPr>
            <p:cNvGrpSpPr/>
            <p:nvPr/>
          </p:nvGrpSpPr>
          <p:grpSpPr>
            <a:xfrm>
              <a:off x="8721291" y="1855699"/>
              <a:ext cx="3442682" cy="2228958"/>
              <a:chOff x="114875" y="2257210"/>
              <a:chExt cx="3442682" cy="2228958"/>
            </a:xfrm>
          </p:grpSpPr>
          <p:grpSp>
            <p:nvGrpSpPr>
              <p:cNvPr id="11" name="Group 10">
                <a:extLst>
                  <a:ext uri="{FF2B5EF4-FFF2-40B4-BE49-F238E27FC236}">
                    <a16:creationId xmlns:a16="http://schemas.microsoft.com/office/drawing/2014/main" id="{4AE0DD12-28DC-7C85-7EEF-92CA809A3E56}"/>
                  </a:ext>
                </a:extLst>
              </p:cNvPr>
              <p:cNvGrpSpPr/>
              <p:nvPr/>
            </p:nvGrpSpPr>
            <p:grpSpPr>
              <a:xfrm>
                <a:off x="114875" y="2257210"/>
                <a:ext cx="3442682" cy="2228958"/>
                <a:chOff x="-61332" y="3496696"/>
                <a:chExt cx="3924300" cy="2540776"/>
              </a:xfrm>
            </p:grpSpPr>
            <p:sp>
              <p:nvSpPr>
                <p:cNvPr id="14" name="Text Box 20">
                  <a:extLst>
                    <a:ext uri="{FF2B5EF4-FFF2-40B4-BE49-F238E27FC236}">
                      <a16:creationId xmlns:a16="http://schemas.microsoft.com/office/drawing/2014/main" id="{89DAA330-B401-80FC-0BF2-326DDD350F8E}"/>
                    </a:ext>
                  </a:extLst>
                </p:cNvPr>
                <p:cNvSpPr txBox="1">
                  <a:spLocks noChangeArrowheads="1"/>
                </p:cNvSpPr>
                <p:nvPr/>
              </p:nvSpPr>
              <p:spPr bwMode="auto">
                <a:xfrm>
                  <a:off x="1014994" y="5667649"/>
                  <a:ext cx="2238375"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24" tIns="45963" rIns="91924" bIns="45963">
                  <a:spAutoFit/>
                </a:bodyPr>
                <a:lstStyle/>
                <a:p>
                  <a:pPr>
                    <a:spcBef>
                      <a:spcPct val="50000"/>
                    </a:spcBef>
                  </a:pPr>
                  <a:r>
                    <a:rPr lang="en-US" altLang="en-US" dirty="0"/>
                    <a:t>original network</a:t>
                  </a:r>
                </a:p>
              </p:txBody>
            </p:sp>
            <p:sp>
              <p:nvSpPr>
                <p:cNvPr id="15" name="Freeform 25">
                  <a:extLst>
                    <a:ext uri="{FF2B5EF4-FFF2-40B4-BE49-F238E27FC236}">
                      <a16:creationId xmlns:a16="http://schemas.microsoft.com/office/drawing/2014/main" id="{37E9105A-DABE-5DB0-018C-687FFCDE62B0}"/>
                    </a:ext>
                  </a:extLst>
                </p:cNvPr>
                <p:cNvSpPr>
                  <a:spLocks/>
                </p:cNvSpPr>
                <p:nvPr/>
              </p:nvSpPr>
              <p:spPr bwMode="auto">
                <a:xfrm>
                  <a:off x="2467556" y="3576070"/>
                  <a:ext cx="1395412" cy="2152650"/>
                </a:xfrm>
                <a:custGeom>
                  <a:avLst/>
                  <a:gdLst>
                    <a:gd name="T0" fmla="*/ 31 w 879"/>
                    <a:gd name="T1" fmla="*/ 119 h 1356"/>
                    <a:gd name="T2" fmla="*/ 49 w 879"/>
                    <a:gd name="T3" fmla="*/ 113 h 1356"/>
                    <a:gd name="T4" fmla="*/ 61 w 879"/>
                    <a:gd name="T5" fmla="*/ 99 h 1356"/>
                    <a:gd name="T6" fmla="*/ 142 w 879"/>
                    <a:gd name="T7" fmla="*/ 65 h 1356"/>
                    <a:gd name="T8" fmla="*/ 260 w 879"/>
                    <a:gd name="T9" fmla="*/ 25 h 1356"/>
                    <a:gd name="T10" fmla="*/ 513 w 879"/>
                    <a:gd name="T11" fmla="*/ 4 h 1356"/>
                    <a:gd name="T12" fmla="*/ 651 w 879"/>
                    <a:gd name="T13" fmla="*/ 22 h 1356"/>
                    <a:gd name="T14" fmla="*/ 780 w 879"/>
                    <a:gd name="T15" fmla="*/ 92 h 1356"/>
                    <a:gd name="T16" fmla="*/ 848 w 879"/>
                    <a:gd name="T17" fmla="*/ 179 h 1356"/>
                    <a:gd name="T18" fmla="*/ 879 w 879"/>
                    <a:gd name="T19" fmla="*/ 337 h 1356"/>
                    <a:gd name="T20" fmla="*/ 836 w 879"/>
                    <a:gd name="T21" fmla="*/ 815 h 1356"/>
                    <a:gd name="T22" fmla="*/ 829 w 879"/>
                    <a:gd name="T23" fmla="*/ 902 h 1356"/>
                    <a:gd name="T24" fmla="*/ 755 w 879"/>
                    <a:gd name="T25" fmla="*/ 1042 h 1356"/>
                    <a:gd name="T26" fmla="*/ 699 w 879"/>
                    <a:gd name="T27" fmla="*/ 1157 h 1356"/>
                    <a:gd name="T28" fmla="*/ 609 w 879"/>
                    <a:gd name="T29" fmla="*/ 1327 h 1356"/>
                    <a:gd name="T30" fmla="*/ 411 w 879"/>
                    <a:gd name="T31" fmla="*/ 1345 h 1356"/>
                    <a:gd name="T32" fmla="*/ 167 w 879"/>
                    <a:gd name="T33" fmla="*/ 1258 h 1356"/>
                    <a:gd name="T34" fmla="*/ 99 w 879"/>
                    <a:gd name="T35" fmla="*/ 1197 h 1356"/>
                    <a:gd name="T36" fmla="*/ 86 w 879"/>
                    <a:gd name="T37" fmla="*/ 1176 h 1356"/>
                    <a:gd name="T38" fmla="*/ 68 w 879"/>
                    <a:gd name="T39" fmla="*/ 1164 h 1356"/>
                    <a:gd name="T40" fmla="*/ 43 w 879"/>
                    <a:gd name="T41" fmla="*/ 1124 h 1356"/>
                    <a:gd name="T42" fmla="*/ 0 w 879"/>
                    <a:gd name="T43" fmla="*/ 594 h 1356"/>
                    <a:gd name="T44" fmla="*/ 6 w 879"/>
                    <a:gd name="T45" fmla="*/ 300 h 1356"/>
                    <a:gd name="T46" fmla="*/ 31 w 879"/>
                    <a:gd name="T47" fmla="*/ 153 h 1356"/>
                    <a:gd name="T48" fmla="*/ 31 w 879"/>
                    <a:gd name="T49" fmla="*/ 119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9" h="1356">
                      <a:moveTo>
                        <a:pt x="31" y="119"/>
                      </a:moveTo>
                      <a:cubicBezTo>
                        <a:pt x="37" y="117"/>
                        <a:pt x="44" y="116"/>
                        <a:pt x="49" y="113"/>
                      </a:cubicBezTo>
                      <a:cubicBezTo>
                        <a:pt x="54" y="109"/>
                        <a:pt x="56" y="102"/>
                        <a:pt x="61" y="99"/>
                      </a:cubicBezTo>
                      <a:cubicBezTo>
                        <a:pt x="78" y="89"/>
                        <a:pt x="121" y="73"/>
                        <a:pt x="142" y="65"/>
                      </a:cubicBezTo>
                      <a:cubicBezTo>
                        <a:pt x="182" y="50"/>
                        <a:pt x="221" y="46"/>
                        <a:pt x="260" y="25"/>
                      </a:cubicBezTo>
                      <a:cubicBezTo>
                        <a:pt x="367" y="27"/>
                        <a:pt x="406" y="0"/>
                        <a:pt x="513" y="4"/>
                      </a:cubicBezTo>
                      <a:cubicBezTo>
                        <a:pt x="533" y="6"/>
                        <a:pt x="633" y="14"/>
                        <a:pt x="651" y="22"/>
                      </a:cubicBezTo>
                      <a:cubicBezTo>
                        <a:pt x="693" y="38"/>
                        <a:pt x="736" y="84"/>
                        <a:pt x="780" y="92"/>
                      </a:cubicBezTo>
                      <a:cubicBezTo>
                        <a:pt x="799" y="123"/>
                        <a:pt x="818" y="158"/>
                        <a:pt x="848" y="179"/>
                      </a:cubicBezTo>
                      <a:cubicBezTo>
                        <a:pt x="855" y="201"/>
                        <a:pt x="872" y="315"/>
                        <a:pt x="879" y="337"/>
                      </a:cubicBezTo>
                      <a:cubicBezTo>
                        <a:pt x="879" y="580"/>
                        <a:pt x="879" y="622"/>
                        <a:pt x="836" y="815"/>
                      </a:cubicBezTo>
                      <a:cubicBezTo>
                        <a:pt x="834" y="845"/>
                        <a:pt x="832" y="873"/>
                        <a:pt x="829" y="902"/>
                      </a:cubicBezTo>
                      <a:cubicBezTo>
                        <a:pt x="825" y="934"/>
                        <a:pt x="774" y="1013"/>
                        <a:pt x="755" y="1042"/>
                      </a:cubicBezTo>
                      <a:cubicBezTo>
                        <a:pt x="733" y="1084"/>
                        <a:pt x="721" y="1127"/>
                        <a:pt x="699" y="1157"/>
                      </a:cubicBezTo>
                      <a:cubicBezTo>
                        <a:pt x="672" y="1176"/>
                        <a:pt x="638" y="1315"/>
                        <a:pt x="609" y="1327"/>
                      </a:cubicBezTo>
                      <a:cubicBezTo>
                        <a:pt x="562" y="1352"/>
                        <a:pt x="485" y="1356"/>
                        <a:pt x="411" y="1345"/>
                      </a:cubicBezTo>
                      <a:cubicBezTo>
                        <a:pt x="337" y="1334"/>
                        <a:pt x="219" y="1283"/>
                        <a:pt x="167" y="1258"/>
                      </a:cubicBezTo>
                      <a:cubicBezTo>
                        <a:pt x="141" y="1229"/>
                        <a:pt x="130" y="1214"/>
                        <a:pt x="99" y="1197"/>
                      </a:cubicBezTo>
                      <a:cubicBezTo>
                        <a:pt x="95" y="1191"/>
                        <a:pt x="91" y="1182"/>
                        <a:pt x="86" y="1176"/>
                      </a:cubicBezTo>
                      <a:cubicBezTo>
                        <a:pt x="81" y="1171"/>
                        <a:pt x="73" y="1169"/>
                        <a:pt x="68" y="1164"/>
                      </a:cubicBezTo>
                      <a:cubicBezTo>
                        <a:pt x="58" y="1152"/>
                        <a:pt x="43" y="1124"/>
                        <a:pt x="43" y="1124"/>
                      </a:cubicBezTo>
                      <a:cubicBezTo>
                        <a:pt x="12" y="949"/>
                        <a:pt x="26" y="770"/>
                        <a:pt x="0" y="594"/>
                      </a:cubicBezTo>
                      <a:cubicBezTo>
                        <a:pt x="2" y="495"/>
                        <a:pt x="3" y="398"/>
                        <a:pt x="6" y="300"/>
                      </a:cubicBezTo>
                      <a:cubicBezTo>
                        <a:pt x="7" y="264"/>
                        <a:pt x="3" y="181"/>
                        <a:pt x="31" y="153"/>
                      </a:cubicBezTo>
                      <a:cubicBezTo>
                        <a:pt x="37" y="117"/>
                        <a:pt x="48" y="119"/>
                        <a:pt x="31" y="119"/>
                      </a:cubicBezTo>
                      <a:close/>
                    </a:path>
                  </a:pathLst>
                </a:custGeom>
                <a:solidFill>
                  <a:schemeClr val="accent2">
                    <a:lumMod val="20000"/>
                    <a:lumOff val="80000"/>
                  </a:schemeClr>
                </a:solidFill>
                <a:ln w="9525" cap="flat" cmpd="sng">
                  <a:solidFill>
                    <a:schemeClr val="tx1"/>
                  </a:solidFill>
                  <a:prstDash val="solid"/>
                  <a:round/>
                  <a:headEnd type="none" w="med" len="med"/>
                  <a:tailEnd type="none" w="sm" len="sm"/>
                </a:ln>
                <a:effectLst/>
              </p:spPr>
              <p:txBody>
                <a:bodyPr wrap="none" anchor="ctr"/>
                <a:lstStyle/>
                <a:p>
                  <a:endParaRPr lang="en-US"/>
                </a:p>
              </p:txBody>
            </p:sp>
            <p:sp>
              <p:nvSpPr>
                <p:cNvPr id="16" name="Freeform 26">
                  <a:extLst>
                    <a:ext uri="{FF2B5EF4-FFF2-40B4-BE49-F238E27FC236}">
                      <a16:creationId xmlns:a16="http://schemas.microsoft.com/office/drawing/2014/main" id="{CF20021A-632A-F5FB-E4ED-9CB6EF212A48}"/>
                    </a:ext>
                  </a:extLst>
                </p:cNvPr>
                <p:cNvSpPr>
                  <a:spLocks/>
                </p:cNvSpPr>
                <p:nvPr/>
              </p:nvSpPr>
              <p:spPr bwMode="auto">
                <a:xfrm>
                  <a:off x="-61332" y="3496696"/>
                  <a:ext cx="1747838" cy="2193925"/>
                </a:xfrm>
                <a:custGeom>
                  <a:avLst/>
                  <a:gdLst>
                    <a:gd name="T0" fmla="*/ 443 w 1019"/>
                    <a:gd name="T1" fmla="*/ 4 h 1190"/>
                    <a:gd name="T2" fmla="*/ 629 w 1019"/>
                    <a:gd name="T3" fmla="*/ 23 h 1190"/>
                    <a:gd name="T4" fmla="*/ 715 w 1019"/>
                    <a:gd name="T5" fmla="*/ 66 h 1190"/>
                    <a:gd name="T6" fmla="*/ 765 w 1019"/>
                    <a:gd name="T7" fmla="*/ 85 h 1190"/>
                    <a:gd name="T8" fmla="*/ 827 w 1019"/>
                    <a:gd name="T9" fmla="*/ 116 h 1190"/>
                    <a:gd name="T10" fmla="*/ 883 w 1019"/>
                    <a:gd name="T11" fmla="*/ 147 h 1190"/>
                    <a:gd name="T12" fmla="*/ 932 w 1019"/>
                    <a:gd name="T13" fmla="*/ 196 h 1190"/>
                    <a:gd name="T14" fmla="*/ 963 w 1019"/>
                    <a:gd name="T15" fmla="*/ 258 h 1190"/>
                    <a:gd name="T16" fmla="*/ 969 w 1019"/>
                    <a:gd name="T17" fmla="*/ 277 h 1190"/>
                    <a:gd name="T18" fmla="*/ 895 w 1019"/>
                    <a:gd name="T19" fmla="*/ 909 h 1190"/>
                    <a:gd name="T20" fmla="*/ 814 w 1019"/>
                    <a:gd name="T21" fmla="*/ 1082 h 1190"/>
                    <a:gd name="T22" fmla="*/ 653 w 1019"/>
                    <a:gd name="T23" fmla="*/ 1138 h 1190"/>
                    <a:gd name="T24" fmla="*/ 399 w 1019"/>
                    <a:gd name="T25" fmla="*/ 1169 h 1190"/>
                    <a:gd name="T26" fmla="*/ 307 w 1019"/>
                    <a:gd name="T27" fmla="*/ 1156 h 1190"/>
                    <a:gd name="T28" fmla="*/ 288 w 1019"/>
                    <a:gd name="T29" fmla="*/ 1144 h 1190"/>
                    <a:gd name="T30" fmla="*/ 263 w 1019"/>
                    <a:gd name="T31" fmla="*/ 1138 h 1190"/>
                    <a:gd name="T32" fmla="*/ 170 w 1019"/>
                    <a:gd name="T33" fmla="*/ 1088 h 1190"/>
                    <a:gd name="T34" fmla="*/ 115 w 1019"/>
                    <a:gd name="T35" fmla="*/ 1014 h 1190"/>
                    <a:gd name="T36" fmla="*/ 90 w 1019"/>
                    <a:gd name="T37" fmla="*/ 977 h 1190"/>
                    <a:gd name="T38" fmla="*/ 46 w 1019"/>
                    <a:gd name="T39" fmla="*/ 871 h 1190"/>
                    <a:gd name="T40" fmla="*/ 28 w 1019"/>
                    <a:gd name="T41" fmla="*/ 828 h 1190"/>
                    <a:gd name="T42" fmla="*/ 15 w 1019"/>
                    <a:gd name="T43" fmla="*/ 748 h 1190"/>
                    <a:gd name="T44" fmla="*/ 46 w 1019"/>
                    <a:gd name="T45" fmla="*/ 370 h 1190"/>
                    <a:gd name="T46" fmla="*/ 59 w 1019"/>
                    <a:gd name="T47" fmla="*/ 326 h 1190"/>
                    <a:gd name="T48" fmla="*/ 164 w 1019"/>
                    <a:gd name="T49" fmla="*/ 246 h 1190"/>
                    <a:gd name="T50" fmla="*/ 226 w 1019"/>
                    <a:gd name="T51" fmla="*/ 165 h 1190"/>
                    <a:gd name="T52" fmla="*/ 307 w 1019"/>
                    <a:gd name="T53" fmla="*/ 73 h 1190"/>
                    <a:gd name="T54" fmla="*/ 368 w 1019"/>
                    <a:gd name="T55" fmla="*/ 17 h 1190"/>
                    <a:gd name="T56" fmla="*/ 443 w 1019"/>
                    <a:gd name="T57" fmla="*/ 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9" h="1190">
                      <a:moveTo>
                        <a:pt x="443" y="4"/>
                      </a:moveTo>
                      <a:cubicBezTo>
                        <a:pt x="617" y="18"/>
                        <a:pt x="557" y="0"/>
                        <a:pt x="629" y="23"/>
                      </a:cubicBezTo>
                      <a:cubicBezTo>
                        <a:pt x="660" y="44"/>
                        <a:pt x="679" y="57"/>
                        <a:pt x="715" y="66"/>
                      </a:cubicBezTo>
                      <a:cubicBezTo>
                        <a:pt x="741" y="92"/>
                        <a:pt x="714" y="70"/>
                        <a:pt x="765" y="85"/>
                      </a:cubicBezTo>
                      <a:cubicBezTo>
                        <a:pt x="788" y="92"/>
                        <a:pt x="804" y="109"/>
                        <a:pt x="827" y="116"/>
                      </a:cubicBezTo>
                      <a:cubicBezTo>
                        <a:pt x="870" y="145"/>
                        <a:pt x="850" y="137"/>
                        <a:pt x="883" y="147"/>
                      </a:cubicBezTo>
                      <a:cubicBezTo>
                        <a:pt x="901" y="165"/>
                        <a:pt x="918" y="175"/>
                        <a:pt x="932" y="196"/>
                      </a:cubicBezTo>
                      <a:cubicBezTo>
                        <a:pt x="939" y="219"/>
                        <a:pt x="950" y="238"/>
                        <a:pt x="963" y="258"/>
                      </a:cubicBezTo>
                      <a:cubicBezTo>
                        <a:pt x="965" y="264"/>
                        <a:pt x="969" y="270"/>
                        <a:pt x="969" y="277"/>
                      </a:cubicBezTo>
                      <a:cubicBezTo>
                        <a:pt x="969" y="326"/>
                        <a:pt x="1019" y="774"/>
                        <a:pt x="895" y="909"/>
                      </a:cubicBezTo>
                      <a:cubicBezTo>
                        <a:pt x="875" y="969"/>
                        <a:pt x="833" y="1020"/>
                        <a:pt x="814" y="1082"/>
                      </a:cubicBezTo>
                      <a:cubicBezTo>
                        <a:pt x="774" y="1120"/>
                        <a:pt x="722" y="1124"/>
                        <a:pt x="653" y="1138"/>
                      </a:cubicBezTo>
                      <a:cubicBezTo>
                        <a:pt x="549" y="1190"/>
                        <a:pt x="639" y="1162"/>
                        <a:pt x="399" y="1169"/>
                      </a:cubicBezTo>
                      <a:cubicBezTo>
                        <a:pt x="384" y="1167"/>
                        <a:pt x="326" y="1163"/>
                        <a:pt x="307" y="1156"/>
                      </a:cubicBezTo>
                      <a:cubicBezTo>
                        <a:pt x="300" y="1154"/>
                        <a:pt x="295" y="1147"/>
                        <a:pt x="288" y="1144"/>
                      </a:cubicBezTo>
                      <a:cubicBezTo>
                        <a:pt x="280" y="1141"/>
                        <a:pt x="271" y="1140"/>
                        <a:pt x="263" y="1138"/>
                      </a:cubicBezTo>
                      <a:cubicBezTo>
                        <a:pt x="239" y="1121"/>
                        <a:pt x="198" y="1097"/>
                        <a:pt x="170" y="1088"/>
                      </a:cubicBezTo>
                      <a:cubicBezTo>
                        <a:pt x="148" y="1066"/>
                        <a:pt x="132" y="1040"/>
                        <a:pt x="115" y="1014"/>
                      </a:cubicBezTo>
                      <a:cubicBezTo>
                        <a:pt x="107" y="1002"/>
                        <a:pt x="90" y="977"/>
                        <a:pt x="90" y="977"/>
                      </a:cubicBezTo>
                      <a:cubicBezTo>
                        <a:pt x="79" y="941"/>
                        <a:pt x="73" y="898"/>
                        <a:pt x="46" y="871"/>
                      </a:cubicBezTo>
                      <a:cubicBezTo>
                        <a:pt x="41" y="856"/>
                        <a:pt x="32" y="843"/>
                        <a:pt x="28" y="828"/>
                      </a:cubicBezTo>
                      <a:cubicBezTo>
                        <a:pt x="22" y="802"/>
                        <a:pt x="15" y="748"/>
                        <a:pt x="15" y="748"/>
                      </a:cubicBezTo>
                      <a:cubicBezTo>
                        <a:pt x="17" y="683"/>
                        <a:pt x="0" y="438"/>
                        <a:pt x="46" y="370"/>
                      </a:cubicBezTo>
                      <a:cubicBezTo>
                        <a:pt x="50" y="355"/>
                        <a:pt x="51" y="339"/>
                        <a:pt x="59" y="326"/>
                      </a:cubicBezTo>
                      <a:cubicBezTo>
                        <a:pt x="73" y="304"/>
                        <a:pt x="136" y="265"/>
                        <a:pt x="164" y="246"/>
                      </a:cubicBezTo>
                      <a:cubicBezTo>
                        <a:pt x="174" y="214"/>
                        <a:pt x="198" y="184"/>
                        <a:pt x="226" y="165"/>
                      </a:cubicBezTo>
                      <a:cubicBezTo>
                        <a:pt x="239" y="125"/>
                        <a:pt x="278" y="101"/>
                        <a:pt x="307" y="73"/>
                      </a:cubicBezTo>
                      <a:cubicBezTo>
                        <a:pt x="326" y="55"/>
                        <a:pt x="344" y="29"/>
                        <a:pt x="368" y="17"/>
                      </a:cubicBezTo>
                      <a:cubicBezTo>
                        <a:pt x="387" y="8"/>
                        <a:pt x="430" y="6"/>
                        <a:pt x="443" y="4"/>
                      </a:cubicBezTo>
                      <a:close/>
                    </a:path>
                  </a:pathLst>
                </a:custGeom>
                <a:solidFill>
                  <a:schemeClr val="accent1">
                    <a:lumMod val="20000"/>
                    <a:lumOff val="80000"/>
                  </a:schemeClr>
                </a:solidFill>
                <a:ln w="9525" cap="flat" cmpd="sng">
                  <a:solidFill>
                    <a:schemeClr val="tx1"/>
                  </a:solidFill>
                  <a:prstDash val="solid"/>
                  <a:round/>
                  <a:headEnd type="none" w="med" len="med"/>
                  <a:tailEnd type="none" w="sm" len="sm"/>
                </a:ln>
                <a:effectLst/>
              </p:spPr>
              <p:txBody>
                <a:bodyPr wrap="none" anchor="ctr"/>
                <a:lstStyle/>
                <a:p>
                  <a:endParaRPr lang="en-US"/>
                </a:p>
              </p:txBody>
            </p:sp>
            <p:sp>
              <p:nvSpPr>
                <p:cNvPr id="17" name="Oval 27">
                  <a:extLst>
                    <a:ext uri="{FF2B5EF4-FFF2-40B4-BE49-F238E27FC236}">
                      <a16:creationId xmlns:a16="http://schemas.microsoft.com/office/drawing/2014/main" id="{792D978F-74A5-4BE1-BA6C-88CF313B6D0A}"/>
                    </a:ext>
                  </a:extLst>
                </p:cNvPr>
                <p:cNvSpPr>
                  <a:spLocks noChangeAspect="1" noChangeArrowheads="1"/>
                </p:cNvSpPr>
                <p:nvPr/>
              </p:nvSpPr>
              <p:spPr bwMode="auto">
                <a:xfrm>
                  <a:off x="281568" y="5050858"/>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b="1" dirty="0"/>
                    <a:t>s</a:t>
                  </a:r>
                </a:p>
              </p:txBody>
            </p:sp>
            <p:sp>
              <p:nvSpPr>
                <p:cNvPr id="18" name="Oval 28">
                  <a:extLst>
                    <a:ext uri="{FF2B5EF4-FFF2-40B4-BE49-F238E27FC236}">
                      <a16:creationId xmlns:a16="http://schemas.microsoft.com/office/drawing/2014/main" id="{3801775B-4C11-63BC-80C9-96CD35F503FA}"/>
                    </a:ext>
                  </a:extLst>
                </p:cNvPr>
                <p:cNvSpPr>
                  <a:spLocks noChangeAspect="1" noChangeArrowheads="1"/>
                </p:cNvSpPr>
                <p:nvPr/>
              </p:nvSpPr>
              <p:spPr bwMode="auto">
                <a:xfrm>
                  <a:off x="946731" y="4463483"/>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19" name="Oval 29">
                  <a:extLst>
                    <a:ext uri="{FF2B5EF4-FFF2-40B4-BE49-F238E27FC236}">
                      <a16:creationId xmlns:a16="http://schemas.microsoft.com/office/drawing/2014/main" id="{999E65A7-EDAF-710D-4225-59B432E6FF55}"/>
                    </a:ext>
                  </a:extLst>
                </p:cNvPr>
                <p:cNvSpPr>
                  <a:spLocks noChangeAspect="1" noChangeArrowheads="1"/>
                </p:cNvSpPr>
                <p:nvPr/>
              </p:nvSpPr>
              <p:spPr bwMode="auto">
                <a:xfrm>
                  <a:off x="95831" y="4477770"/>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20" name="Oval 30">
                  <a:extLst>
                    <a:ext uri="{FF2B5EF4-FFF2-40B4-BE49-F238E27FC236}">
                      <a16:creationId xmlns:a16="http://schemas.microsoft.com/office/drawing/2014/main" id="{07AE86DF-0EE1-5A1A-7793-0AC892D606DC}"/>
                    </a:ext>
                  </a:extLst>
                </p:cNvPr>
                <p:cNvSpPr>
                  <a:spLocks noChangeAspect="1" noChangeArrowheads="1"/>
                </p:cNvSpPr>
                <p:nvPr/>
              </p:nvSpPr>
              <p:spPr bwMode="auto">
                <a:xfrm>
                  <a:off x="775281" y="5236595"/>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21" name="Oval 31">
                  <a:extLst>
                    <a:ext uri="{FF2B5EF4-FFF2-40B4-BE49-F238E27FC236}">
                      <a16:creationId xmlns:a16="http://schemas.microsoft.com/office/drawing/2014/main" id="{C03AC071-49ED-BA10-9B93-8835D9E26BBA}"/>
                    </a:ext>
                  </a:extLst>
                </p:cNvPr>
                <p:cNvSpPr>
                  <a:spLocks noChangeAspect="1" noChangeArrowheads="1"/>
                </p:cNvSpPr>
                <p:nvPr/>
              </p:nvSpPr>
              <p:spPr bwMode="auto">
                <a:xfrm>
                  <a:off x="1097543" y="3965008"/>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dirty="0"/>
                </a:p>
              </p:txBody>
            </p:sp>
            <p:sp>
              <p:nvSpPr>
                <p:cNvPr id="22" name="Oval 32">
                  <a:extLst>
                    <a:ext uri="{FF2B5EF4-FFF2-40B4-BE49-F238E27FC236}">
                      <a16:creationId xmlns:a16="http://schemas.microsoft.com/office/drawing/2014/main" id="{27BCBCCC-53CB-385D-BB7B-8308C62F523C}"/>
                    </a:ext>
                  </a:extLst>
                </p:cNvPr>
                <p:cNvSpPr>
                  <a:spLocks noChangeAspect="1" noChangeArrowheads="1"/>
                </p:cNvSpPr>
                <p:nvPr/>
              </p:nvSpPr>
              <p:spPr bwMode="auto">
                <a:xfrm>
                  <a:off x="2823156" y="4115820"/>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dirty="0"/>
                </a:p>
              </p:txBody>
            </p:sp>
            <p:sp>
              <p:nvSpPr>
                <p:cNvPr id="23" name="Oval 33">
                  <a:extLst>
                    <a:ext uri="{FF2B5EF4-FFF2-40B4-BE49-F238E27FC236}">
                      <a16:creationId xmlns:a16="http://schemas.microsoft.com/office/drawing/2014/main" id="{C8F69640-3590-A68E-A807-2BEAC5867C4B}"/>
                    </a:ext>
                  </a:extLst>
                </p:cNvPr>
                <p:cNvSpPr>
                  <a:spLocks noChangeAspect="1" noChangeArrowheads="1"/>
                </p:cNvSpPr>
                <p:nvPr/>
              </p:nvSpPr>
              <p:spPr bwMode="auto">
                <a:xfrm>
                  <a:off x="3334331" y="4118995"/>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b="1"/>
                    <a:t>t</a:t>
                  </a:r>
                </a:p>
              </p:txBody>
            </p:sp>
            <p:sp>
              <p:nvSpPr>
                <p:cNvPr id="24" name="Oval 34">
                  <a:extLst>
                    <a:ext uri="{FF2B5EF4-FFF2-40B4-BE49-F238E27FC236}">
                      <a16:creationId xmlns:a16="http://schemas.microsoft.com/office/drawing/2014/main" id="{CCBDCA3D-BF19-F84B-D730-487000DE0E4B}"/>
                    </a:ext>
                  </a:extLst>
                </p:cNvPr>
                <p:cNvSpPr>
                  <a:spLocks noChangeAspect="1" noChangeArrowheads="1"/>
                </p:cNvSpPr>
                <p:nvPr/>
              </p:nvSpPr>
              <p:spPr bwMode="auto">
                <a:xfrm>
                  <a:off x="3024768" y="5306445"/>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25" name="Oval 35">
                  <a:extLst>
                    <a:ext uri="{FF2B5EF4-FFF2-40B4-BE49-F238E27FC236}">
                      <a16:creationId xmlns:a16="http://schemas.microsoft.com/office/drawing/2014/main" id="{A92924B9-0841-BAA7-919E-404CAFF1D268}"/>
                    </a:ext>
                  </a:extLst>
                </p:cNvPr>
                <p:cNvSpPr>
                  <a:spLocks noChangeAspect="1" noChangeArrowheads="1"/>
                </p:cNvSpPr>
                <p:nvPr/>
              </p:nvSpPr>
              <p:spPr bwMode="auto">
                <a:xfrm>
                  <a:off x="2966031" y="4788920"/>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cxnSp>
              <p:nvCxnSpPr>
                <p:cNvPr id="26" name="AutoShape 36">
                  <a:extLst>
                    <a:ext uri="{FF2B5EF4-FFF2-40B4-BE49-F238E27FC236}">
                      <a16:creationId xmlns:a16="http://schemas.microsoft.com/office/drawing/2014/main" id="{0CCE57EC-AC1A-B3EF-FF6C-4C996CA7DF04}"/>
                    </a:ext>
                  </a:extLst>
                </p:cNvPr>
                <p:cNvCxnSpPr>
                  <a:cxnSpLocks noChangeShapeType="1"/>
                  <a:stCxn id="18" idx="6"/>
                  <a:endCxn id="22" idx="3"/>
                </p:cNvCxnSpPr>
                <p:nvPr/>
              </p:nvCxnSpPr>
              <p:spPr bwMode="auto">
                <a:xfrm flipV="1">
                  <a:off x="1194382" y="4326958"/>
                  <a:ext cx="1665287" cy="260350"/>
                </a:xfrm>
                <a:prstGeom prst="straightConnector1">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AutoShape 37">
                  <a:extLst>
                    <a:ext uri="{FF2B5EF4-FFF2-40B4-BE49-F238E27FC236}">
                      <a16:creationId xmlns:a16="http://schemas.microsoft.com/office/drawing/2014/main" id="{0286A7B7-80DA-C393-8A23-5AEDBBF678A0}"/>
                    </a:ext>
                  </a:extLst>
                </p:cNvPr>
                <p:cNvCxnSpPr>
                  <a:cxnSpLocks noChangeShapeType="1"/>
                  <a:stCxn id="18" idx="4"/>
                  <a:endCxn id="20" idx="0"/>
                </p:cNvCxnSpPr>
                <p:nvPr/>
              </p:nvCxnSpPr>
              <p:spPr bwMode="auto">
                <a:xfrm flipH="1">
                  <a:off x="899106" y="4711133"/>
                  <a:ext cx="171450"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AutoShape 38">
                  <a:extLst>
                    <a:ext uri="{FF2B5EF4-FFF2-40B4-BE49-F238E27FC236}">
                      <a16:creationId xmlns:a16="http://schemas.microsoft.com/office/drawing/2014/main" id="{9B1E9532-8D14-BF49-B9A0-1B839A15B5AD}"/>
                    </a:ext>
                  </a:extLst>
                </p:cNvPr>
                <p:cNvCxnSpPr>
                  <a:cxnSpLocks noChangeShapeType="1"/>
                  <a:stCxn id="19" idx="6"/>
                  <a:endCxn id="18" idx="2"/>
                </p:cNvCxnSpPr>
                <p:nvPr/>
              </p:nvCxnSpPr>
              <p:spPr bwMode="auto">
                <a:xfrm flipV="1">
                  <a:off x="343481" y="4587309"/>
                  <a:ext cx="603250" cy="142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AutoShape 39">
                  <a:extLst>
                    <a:ext uri="{FF2B5EF4-FFF2-40B4-BE49-F238E27FC236}">
                      <a16:creationId xmlns:a16="http://schemas.microsoft.com/office/drawing/2014/main" id="{85B1CC1C-E513-AFF3-D5FB-7D7A92DA9794}"/>
                    </a:ext>
                  </a:extLst>
                </p:cNvPr>
                <p:cNvCxnSpPr>
                  <a:cxnSpLocks noChangeShapeType="1"/>
                  <a:stCxn id="25" idx="2"/>
                  <a:endCxn id="18" idx="5"/>
                </p:cNvCxnSpPr>
                <p:nvPr/>
              </p:nvCxnSpPr>
              <p:spPr bwMode="auto">
                <a:xfrm flipH="1" flipV="1">
                  <a:off x="1157869" y="4674621"/>
                  <a:ext cx="1808163" cy="238125"/>
                </a:xfrm>
                <a:prstGeom prst="straightConnector1">
                  <a:avLst/>
                </a:prstGeom>
                <a:noFill/>
                <a:ln w="28575">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0" name="Text Box 40">
                  <a:extLst>
                    <a:ext uri="{FF2B5EF4-FFF2-40B4-BE49-F238E27FC236}">
                      <a16:creationId xmlns:a16="http://schemas.microsoft.com/office/drawing/2014/main" id="{4A8CC150-3963-46E2-4DD2-62766FD6197E}"/>
                    </a:ext>
                  </a:extLst>
                </p:cNvPr>
                <p:cNvSpPr txBox="1">
                  <a:spLocks noChangeArrowheads="1"/>
                </p:cNvSpPr>
                <p:nvPr/>
              </p:nvSpPr>
              <p:spPr bwMode="auto">
                <a:xfrm>
                  <a:off x="713368" y="3615759"/>
                  <a:ext cx="344488"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24" tIns="45963" rIns="91924" bIns="45963">
                  <a:spAutoFit/>
                </a:bodyPr>
                <a:lstStyle/>
                <a:p>
                  <a:pPr>
                    <a:spcBef>
                      <a:spcPct val="50000"/>
                    </a:spcBef>
                  </a:pPr>
                  <a:r>
                    <a:rPr lang="en-US" altLang="en-US"/>
                    <a:t>A</a:t>
                  </a:r>
                </a:p>
              </p:txBody>
            </p:sp>
            <p:sp>
              <p:nvSpPr>
                <p:cNvPr id="32" name="Text Box 41">
                  <a:extLst>
                    <a:ext uri="{FF2B5EF4-FFF2-40B4-BE49-F238E27FC236}">
                      <a16:creationId xmlns:a16="http://schemas.microsoft.com/office/drawing/2014/main" id="{AA0319DE-BB6E-ACC6-B681-746A7F2F8531}"/>
                    </a:ext>
                  </a:extLst>
                </p:cNvPr>
                <p:cNvSpPr txBox="1">
                  <a:spLocks noChangeArrowheads="1"/>
                </p:cNvSpPr>
                <p:nvPr/>
              </p:nvSpPr>
              <p:spPr bwMode="auto">
                <a:xfrm>
                  <a:off x="3021593" y="3645921"/>
                  <a:ext cx="344488"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24" tIns="45963" rIns="91924" bIns="45963">
                  <a:spAutoFit/>
                </a:bodyPr>
                <a:lstStyle/>
                <a:p>
                  <a:pPr>
                    <a:spcBef>
                      <a:spcPct val="50000"/>
                    </a:spcBef>
                  </a:pPr>
                  <a:r>
                    <a:rPr lang="en-US" altLang="en-US"/>
                    <a:t>B</a:t>
                  </a:r>
                </a:p>
              </p:txBody>
            </p:sp>
            <p:cxnSp>
              <p:nvCxnSpPr>
                <p:cNvPr id="33" name="AutoShape 42">
                  <a:extLst>
                    <a:ext uri="{FF2B5EF4-FFF2-40B4-BE49-F238E27FC236}">
                      <a16:creationId xmlns:a16="http://schemas.microsoft.com/office/drawing/2014/main" id="{DB595FD8-345F-5F7D-FED3-1C6880438FC1}"/>
                    </a:ext>
                  </a:extLst>
                </p:cNvPr>
                <p:cNvCxnSpPr>
                  <a:cxnSpLocks noChangeShapeType="1"/>
                  <a:stCxn id="21" idx="6"/>
                  <a:endCxn id="22" idx="2"/>
                </p:cNvCxnSpPr>
                <p:nvPr/>
              </p:nvCxnSpPr>
              <p:spPr bwMode="auto">
                <a:xfrm>
                  <a:off x="1345194" y="4088833"/>
                  <a:ext cx="1477963" cy="150812"/>
                </a:xfrm>
                <a:prstGeom prst="straightConnector1">
                  <a:avLst/>
                </a:prstGeom>
                <a:noFill/>
                <a:ln w="28575">
                  <a:solidFill>
                    <a:srgbClr val="C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 name="AutoShape 43">
                  <a:extLst>
                    <a:ext uri="{FF2B5EF4-FFF2-40B4-BE49-F238E27FC236}">
                      <a16:creationId xmlns:a16="http://schemas.microsoft.com/office/drawing/2014/main" id="{74A7665E-C9BD-F640-E633-B8A13087C2CA}"/>
                    </a:ext>
                  </a:extLst>
                </p:cNvPr>
                <p:cNvCxnSpPr>
                  <a:cxnSpLocks noChangeShapeType="1"/>
                  <a:stCxn id="24" idx="2"/>
                  <a:endCxn id="20" idx="6"/>
                </p:cNvCxnSpPr>
                <p:nvPr/>
              </p:nvCxnSpPr>
              <p:spPr bwMode="auto">
                <a:xfrm flipH="1" flipV="1">
                  <a:off x="1022932" y="5360420"/>
                  <a:ext cx="2001837" cy="69850"/>
                </a:xfrm>
                <a:prstGeom prst="straightConnector1">
                  <a:avLst/>
                </a:prstGeom>
                <a:noFill/>
                <a:ln w="28575">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AutoShape 48">
                  <a:extLst>
                    <a:ext uri="{FF2B5EF4-FFF2-40B4-BE49-F238E27FC236}">
                      <a16:creationId xmlns:a16="http://schemas.microsoft.com/office/drawing/2014/main" id="{E25953DE-C81D-770C-CCD8-D8BD8418848A}"/>
                    </a:ext>
                  </a:extLst>
                </p:cNvPr>
                <p:cNvCxnSpPr>
                  <a:cxnSpLocks noChangeShapeType="1"/>
                  <a:stCxn id="17" idx="7"/>
                  <a:endCxn id="18" idx="3"/>
                </p:cNvCxnSpPr>
                <p:nvPr/>
              </p:nvCxnSpPr>
              <p:spPr bwMode="auto">
                <a:xfrm flipV="1">
                  <a:off x="492707" y="4674620"/>
                  <a:ext cx="490537" cy="4127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AutoShape 49">
                  <a:extLst>
                    <a:ext uri="{FF2B5EF4-FFF2-40B4-BE49-F238E27FC236}">
                      <a16:creationId xmlns:a16="http://schemas.microsoft.com/office/drawing/2014/main" id="{5C02D387-4DA7-DEFF-33EC-93124445B5B4}"/>
                    </a:ext>
                  </a:extLst>
                </p:cNvPr>
                <p:cNvCxnSpPr>
                  <a:cxnSpLocks noChangeShapeType="1"/>
                  <a:stCxn id="19" idx="7"/>
                  <a:endCxn id="21" idx="2"/>
                </p:cNvCxnSpPr>
                <p:nvPr/>
              </p:nvCxnSpPr>
              <p:spPr bwMode="auto">
                <a:xfrm flipV="1">
                  <a:off x="306969" y="4088833"/>
                  <a:ext cx="790575" cy="4254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 name="AutoShape 50">
                  <a:extLst>
                    <a:ext uri="{FF2B5EF4-FFF2-40B4-BE49-F238E27FC236}">
                      <a16:creationId xmlns:a16="http://schemas.microsoft.com/office/drawing/2014/main" id="{99E2CCD6-5F3C-AEF0-923F-4C9997371448}"/>
                    </a:ext>
                  </a:extLst>
                </p:cNvPr>
                <p:cNvCxnSpPr>
                  <a:cxnSpLocks noChangeShapeType="1"/>
                  <a:stCxn id="23" idx="4"/>
                  <a:endCxn id="25" idx="7"/>
                </p:cNvCxnSpPr>
                <p:nvPr/>
              </p:nvCxnSpPr>
              <p:spPr bwMode="auto">
                <a:xfrm flipH="1">
                  <a:off x="3177168" y="4366645"/>
                  <a:ext cx="280988" cy="458788"/>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 name="AutoShape 51">
                  <a:extLst>
                    <a:ext uri="{FF2B5EF4-FFF2-40B4-BE49-F238E27FC236}">
                      <a16:creationId xmlns:a16="http://schemas.microsoft.com/office/drawing/2014/main" id="{F14284DE-20EE-DAA9-B740-A439220755B3}"/>
                    </a:ext>
                  </a:extLst>
                </p:cNvPr>
                <p:cNvCxnSpPr>
                  <a:cxnSpLocks noChangeShapeType="1"/>
                  <a:stCxn id="25" idx="0"/>
                  <a:endCxn id="22" idx="4"/>
                </p:cNvCxnSpPr>
                <p:nvPr/>
              </p:nvCxnSpPr>
              <p:spPr bwMode="auto">
                <a:xfrm flipH="1" flipV="1">
                  <a:off x="2946982" y="4363470"/>
                  <a:ext cx="142875" cy="425450"/>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AutoShape 52">
                  <a:extLst>
                    <a:ext uri="{FF2B5EF4-FFF2-40B4-BE49-F238E27FC236}">
                      <a16:creationId xmlns:a16="http://schemas.microsoft.com/office/drawing/2014/main" id="{9F47DACE-9980-DE0B-D5F2-7FC887222AA6}"/>
                    </a:ext>
                  </a:extLst>
                </p:cNvPr>
                <p:cNvCxnSpPr>
                  <a:cxnSpLocks noChangeShapeType="1"/>
                  <a:stCxn id="25" idx="4"/>
                  <a:endCxn id="24" idx="0"/>
                </p:cNvCxnSpPr>
                <p:nvPr/>
              </p:nvCxnSpPr>
              <p:spPr bwMode="auto">
                <a:xfrm>
                  <a:off x="3089857" y="5036571"/>
                  <a:ext cx="58737" cy="269875"/>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2E99AD5D-2FA8-3505-9524-88C1160A8E4F}"/>
                      </a:ext>
                    </a:extLst>
                  </p:cNvPr>
                  <p:cNvSpPr txBox="1"/>
                  <p:nvPr/>
                </p:nvSpPr>
                <p:spPr>
                  <a:xfrm>
                    <a:off x="1705307" y="3800952"/>
                    <a:ext cx="3642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accent1"/>
                              </a:solidFill>
                              <a:latin typeface="Cambria Math" panose="02040503050406030204" pitchFamily="18" charset="0"/>
                            </a:rPr>
                            <m:t>𝒆</m:t>
                          </m:r>
                        </m:oMath>
                      </m:oMathPara>
                    </a14:m>
                    <a:endParaRPr lang="en-US" b="1" dirty="0">
                      <a:solidFill>
                        <a:srgbClr val="C00000"/>
                      </a:solidFill>
                    </a:endParaRPr>
                  </a:p>
                </p:txBody>
              </p:sp>
            </mc:Choice>
            <mc:Fallback>
              <p:sp>
                <p:nvSpPr>
                  <p:cNvPr id="12" name="TextBox 11">
                    <a:extLst>
                      <a:ext uri="{FF2B5EF4-FFF2-40B4-BE49-F238E27FC236}">
                        <a16:creationId xmlns:a16="http://schemas.microsoft.com/office/drawing/2014/main" id="{2E99AD5D-2FA8-3505-9524-88C1160A8E4F}"/>
                      </a:ext>
                    </a:extLst>
                  </p:cNvPr>
                  <p:cNvSpPr txBox="1">
                    <a:spLocks noRot="1" noChangeAspect="1" noMove="1" noResize="1" noEditPoints="1" noAdjustHandles="1" noChangeArrowheads="1" noChangeShapeType="1" noTextEdit="1"/>
                  </p:cNvSpPr>
                  <p:nvPr/>
                </p:nvSpPr>
                <p:spPr>
                  <a:xfrm>
                    <a:off x="1705307" y="3800952"/>
                    <a:ext cx="364202" cy="369332"/>
                  </a:xfrm>
                  <a:prstGeom prst="rect">
                    <a:avLst/>
                  </a:prstGeom>
                  <a:blipFill>
                    <a:blip r:embed="rId8"/>
                    <a:stretch>
                      <a:fillRect/>
                    </a:stretch>
                  </a:blipFill>
                </p:spPr>
                <p:txBody>
                  <a:bodyPr/>
                  <a:lstStyle/>
                  <a:p>
                    <a:r>
                      <a:rPr lang="en-US">
                        <a:noFill/>
                      </a:rPr>
                      <a:t> </a:t>
                    </a:r>
                  </a:p>
                </p:txBody>
              </p:sp>
            </mc:Fallback>
          </mc:AlternateContent>
        </p:grpSp>
      </p:grpSp>
      <p:grpSp>
        <p:nvGrpSpPr>
          <p:cNvPr id="42" name="Group 41">
            <a:extLst>
              <a:ext uri="{FF2B5EF4-FFF2-40B4-BE49-F238E27FC236}">
                <a16:creationId xmlns:a16="http://schemas.microsoft.com/office/drawing/2014/main" id="{80E80D12-49FF-1264-76E2-A5D3B5D84804}"/>
              </a:ext>
            </a:extLst>
          </p:cNvPr>
          <p:cNvGrpSpPr/>
          <p:nvPr/>
        </p:nvGrpSpPr>
        <p:grpSpPr>
          <a:xfrm>
            <a:off x="8731735" y="4131280"/>
            <a:ext cx="3442682" cy="2688033"/>
            <a:chOff x="8731735" y="4131280"/>
            <a:chExt cx="3442682" cy="2688033"/>
          </a:xfrm>
        </p:grpSpPr>
        <p:grpSp>
          <p:nvGrpSpPr>
            <p:cNvPr id="45" name="Group 44">
              <a:extLst>
                <a:ext uri="{FF2B5EF4-FFF2-40B4-BE49-F238E27FC236}">
                  <a16:creationId xmlns:a16="http://schemas.microsoft.com/office/drawing/2014/main" id="{1865AE38-DD85-A40A-1D0E-DEEBEE284A1E}"/>
                </a:ext>
              </a:extLst>
            </p:cNvPr>
            <p:cNvGrpSpPr/>
            <p:nvPr/>
          </p:nvGrpSpPr>
          <p:grpSpPr>
            <a:xfrm>
              <a:off x="8731735" y="4590355"/>
              <a:ext cx="3442682" cy="2228958"/>
              <a:chOff x="7767142" y="4926077"/>
              <a:chExt cx="3442682" cy="2228958"/>
            </a:xfrm>
          </p:grpSpPr>
          <p:grpSp>
            <p:nvGrpSpPr>
              <p:cNvPr id="48" name="Group 47">
                <a:extLst>
                  <a:ext uri="{FF2B5EF4-FFF2-40B4-BE49-F238E27FC236}">
                    <a16:creationId xmlns:a16="http://schemas.microsoft.com/office/drawing/2014/main" id="{C531FA70-7689-C096-6B73-AB62603A632C}"/>
                  </a:ext>
                </a:extLst>
              </p:cNvPr>
              <p:cNvGrpSpPr/>
              <p:nvPr/>
            </p:nvGrpSpPr>
            <p:grpSpPr>
              <a:xfrm>
                <a:off x="7767142" y="4926077"/>
                <a:ext cx="3442682" cy="2228958"/>
                <a:chOff x="7840237" y="3503047"/>
                <a:chExt cx="3924300" cy="2540776"/>
              </a:xfrm>
            </p:grpSpPr>
            <p:sp>
              <p:nvSpPr>
                <p:cNvPr id="51" name="Text Box 20">
                  <a:extLst>
                    <a:ext uri="{FF2B5EF4-FFF2-40B4-BE49-F238E27FC236}">
                      <a16:creationId xmlns:a16="http://schemas.microsoft.com/office/drawing/2014/main" id="{B2F437E4-0DC2-85D3-229A-BB36B5CC32CB}"/>
                    </a:ext>
                  </a:extLst>
                </p:cNvPr>
                <p:cNvSpPr txBox="1">
                  <a:spLocks noChangeArrowheads="1"/>
                </p:cNvSpPr>
                <p:nvPr/>
              </p:nvSpPr>
              <p:spPr bwMode="auto">
                <a:xfrm>
                  <a:off x="8916563" y="5674000"/>
                  <a:ext cx="1747838"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924" tIns="45963" rIns="91924" bIns="45963">
                  <a:spAutoFit/>
                </a:bodyPr>
                <a:lstStyle/>
                <a:p>
                  <a:pPr>
                    <a:spcBef>
                      <a:spcPct val="50000"/>
                    </a:spcBef>
                  </a:pPr>
                  <a:r>
                    <a:rPr lang="en-US" altLang="en-US" dirty="0"/>
                    <a:t>residual graph</a:t>
                  </a:r>
                </a:p>
              </p:txBody>
            </p:sp>
            <p:sp>
              <p:nvSpPr>
                <p:cNvPr id="52" name="Freeform 25">
                  <a:extLst>
                    <a:ext uri="{FF2B5EF4-FFF2-40B4-BE49-F238E27FC236}">
                      <a16:creationId xmlns:a16="http://schemas.microsoft.com/office/drawing/2014/main" id="{95C947C1-578C-A893-4965-AC4D43C75D13}"/>
                    </a:ext>
                  </a:extLst>
                </p:cNvPr>
                <p:cNvSpPr>
                  <a:spLocks/>
                </p:cNvSpPr>
                <p:nvPr/>
              </p:nvSpPr>
              <p:spPr bwMode="auto">
                <a:xfrm>
                  <a:off x="10369125" y="3582421"/>
                  <a:ext cx="1395412" cy="2152650"/>
                </a:xfrm>
                <a:custGeom>
                  <a:avLst/>
                  <a:gdLst>
                    <a:gd name="T0" fmla="*/ 31 w 879"/>
                    <a:gd name="T1" fmla="*/ 119 h 1356"/>
                    <a:gd name="T2" fmla="*/ 49 w 879"/>
                    <a:gd name="T3" fmla="*/ 113 h 1356"/>
                    <a:gd name="T4" fmla="*/ 61 w 879"/>
                    <a:gd name="T5" fmla="*/ 99 h 1356"/>
                    <a:gd name="T6" fmla="*/ 142 w 879"/>
                    <a:gd name="T7" fmla="*/ 65 h 1356"/>
                    <a:gd name="T8" fmla="*/ 260 w 879"/>
                    <a:gd name="T9" fmla="*/ 25 h 1356"/>
                    <a:gd name="T10" fmla="*/ 513 w 879"/>
                    <a:gd name="T11" fmla="*/ 4 h 1356"/>
                    <a:gd name="T12" fmla="*/ 651 w 879"/>
                    <a:gd name="T13" fmla="*/ 22 h 1356"/>
                    <a:gd name="T14" fmla="*/ 780 w 879"/>
                    <a:gd name="T15" fmla="*/ 92 h 1356"/>
                    <a:gd name="T16" fmla="*/ 848 w 879"/>
                    <a:gd name="T17" fmla="*/ 179 h 1356"/>
                    <a:gd name="T18" fmla="*/ 879 w 879"/>
                    <a:gd name="T19" fmla="*/ 337 h 1356"/>
                    <a:gd name="T20" fmla="*/ 836 w 879"/>
                    <a:gd name="T21" fmla="*/ 815 h 1356"/>
                    <a:gd name="T22" fmla="*/ 829 w 879"/>
                    <a:gd name="T23" fmla="*/ 902 h 1356"/>
                    <a:gd name="T24" fmla="*/ 755 w 879"/>
                    <a:gd name="T25" fmla="*/ 1042 h 1356"/>
                    <a:gd name="T26" fmla="*/ 699 w 879"/>
                    <a:gd name="T27" fmla="*/ 1157 h 1356"/>
                    <a:gd name="T28" fmla="*/ 609 w 879"/>
                    <a:gd name="T29" fmla="*/ 1327 h 1356"/>
                    <a:gd name="T30" fmla="*/ 411 w 879"/>
                    <a:gd name="T31" fmla="*/ 1345 h 1356"/>
                    <a:gd name="T32" fmla="*/ 167 w 879"/>
                    <a:gd name="T33" fmla="*/ 1258 h 1356"/>
                    <a:gd name="T34" fmla="*/ 99 w 879"/>
                    <a:gd name="T35" fmla="*/ 1197 h 1356"/>
                    <a:gd name="T36" fmla="*/ 86 w 879"/>
                    <a:gd name="T37" fmla="*/ 1176 h 1356"/>
                    <a:gd name="T38" fmla="*/ 68 w 879"/>
                    <a:gd name="T39" fmla="*/ 1164 h 1356"/>
                    <a:gd name="T40" fmla="*/ 43 w 879"/>
                    <a:gd name="T41" fmla="*/ 1124 h 1356"/>
                    <a:gd name="T42" fmla="*/ 0 w 879"/>
                    <a:gd name="T43" fmla="*/ 594 h 1356"/>
                    <a:gd name="T44" fmla="*/ 6 w 879"/>
                    <a:gd name="T45" fmla="*/ 300 h 1356"/>
                    <a:gd name="T46" fmla="*/ 31 w 879"/>
                    <a:gd name="T47" fmla="*/ 153 h 1356"/>
                    <a:gd name="T48" fmla="*/ 31 w 879"/>
                    <a:gd name="T49" fmla="*/ 119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9" h="1356">
                      <a:moveTo>
                        <a:pt x="31" y="119"/>
                      </a:moveTo>
                      <a:cubicBezTo>
                        <a:pt x="37" y="117"/>
                        <a:pt x="44" y="116"/>
                        <a:pt x="49" y="113"/>
                      </a:cubicBezTo>
                      <a:cubicBezTo>
                        <a:pt x="54" y="109"/>
                        <a:pt x="56" y="102"/>
                        <a:pt x="61" y="99"/>
                      </a:cubicBezTo>
                      <a:cubicBezTo>
                        <a:pt x="78" y="89"/>
                        <a:pt x="121" y="73"/>
                        <a:pt x="142" y="65"/>
                      </a:cubicBezTo>
                      <a:cubicBezTo>
                        <a:pt x="182" y="50"/>
                        <a:pt x="221" y="46"/>
                        <a:pt x="260" y="25"/>
                      </a:cubicBezTo>
                      <a:cubicBezTo>
                        <a:pt x="367" y="27"/>
                        <a:pt x="406" y="0"/>
                        <a:pt x="513" y="4"/>
                      </a:cubicBezTo>
                      <a:cubicBezTo>
                        <a:pt x="533" y="6"/>
                        <a:pt x="633" y="14"/>
                        <a:pt x="651" y="22"/>
                      </a:cubicBezTo>
                      <a:cubicBezTo>
                        <a:pt x="693" y="38"/>
                        <a:pt x="736" y="84"/>
                        <a:pt x="780" y="92"/>
                      </a:cubicBezTo>
                      <a:cubicBezTo>
                        <a:pt x="799" y="123"/>
                        <a:pt x="818" y="158"/>
                        <a:pt x="848" y="179"/>
                      </a:cubicBezTo>
                      <a:cubicBezTo>
                        <a:pt x="855" y="201"/>
                        <a:pt x="872" y="315"/>
                        <a:pt x="879" y="337"/>
                      </a:cubicBezTo>
                      <a:cubicBezTo>
                        <a:pt x="879" y="580"/>
                        <a:pt x="879" y="622"/>
                        <a:pt x="836" y="815"/>
                      </a:cubicBezTo>
                      <a:cubicBezTo>
                        <a:pt x="834" y="845"/>
                        <a:pt x="832" y="873"/>
                        <a:pt x="829" y="902"/>
                      </a:cubicBezTo>
                      <a:cubicBezTo>
                        <a:pt x="825" y="934"/>
                        <a:pt x="774" y="1013"/>
                        <a:pt x="755" y="1042"/>
                      </a:cubicBezTo>
                      <a:cubicBezTo>
                        <a:pt x="733" y="1084"/>
                        <a:pt x="721" y="1127"/>
                        <a:pt x="699" y="1157"/>
                      </a:cubicBezTo>
                      <a:cubicBezTo>
                        <a:pt x="672" y="1176"/>
                        <a:pt x="638" y="1315"/>
                        <a:pt x="609" y="1327"/>
                      </a:cubicBezTo>
                      <a:cubicBezTo>
                        <a:pt x="562" y="1352"/>
                        <a:pt x="485" y="1356"/>
                        <a:pt x="411" y="1345"/>
                      </a:cubicBezTo>
                      <a:cubicBezTo>
                        <a:pt x="337" y="1334"/>
                        <a:pt x="219" y="1283"/>
                        <a:pt x="167" y="1258"/>
                      </a:cubicBezTo>
                      <a:cubicBezTo>
                        <a:pt x="141" y="1229"/>
                        <a:pt x="130" y="1214"/>
                        <a:pt x="99" y="1197"/>
                      </a:cubicBezTo>
                      <a:cubicBezTo>
                        <a:pt x="95" y="1191"/>
                        <a:pt x="91" y="1182"/>
                        <a:pt x="86" y="1176"/>
                      </a:cubicBezTo>
                      <a:cubicBezTo>
                        <a:pt x="81" y="1171"/>
                        <a:pt x="73" y="1169"/>
                        <a:pt x="68" y="1164"/>
                      </a:cubicBezTo>
                      <a:cubicBezTo>
                        <a:pt x="58" y="1152"/>
                        <a:pt x="43" y="1124"/>
                        <a:pt x="43" y="1124"/>
                      </a:cubicBezTo>
                      <a:cubicBezTo>
                        <a:pt x="12" y="949"/>
                        <a:pt x="26" y="770"/>
                        <a:pt x="0" y="594"/>
                      </a:cubicBezTo>
                      <a:cubicBezTo>
                        <a:pt x="2" y="495"/>
                        <a:pt x="3" y="398"/>
                        <a:pt x="6" y="300"/>
                      </a:cubicBezTo>
                      <a:cubicBezTo>
                        <a:pt x="7" y="264"/>
                        <a:pt x="3" y="181"/>
                        <a:pt x="31" y="153"/>
                      </a:cubicBezTo>
                      <a:cubicBezTo>
                        <a:pt x="37" y="117"/>
                        <a:pt x="48" y="119"/>
                        <a:pt x="31" y="119"/>
                      </a:cubicBezTo>
                      <a:close/>
                    </a:path>
                  </a:pathLst>
                </a:custGeom>
                <a:solidFill>
                  <a:schemeClr val="accent2">
                    <a:lumMod val="20000"/>
                    <a:lumOff val="80000"/>
                  </a:schemeClr>
                </a:solidFill>
                <a:ln w="9525" cap="flat" cmpd="sng">
                  <a:solidFill>
                    <a:schemeClr val="tx1"/>
                  </a:solidFill>
                  <a:prstDash val="solid"/>
                  <a:round/>
                  <a:headEnd type="none" w="med" len="med"/>
                  <a:tailEnd type="none" w="sm" len="sm"/>
                </a:ln>
                <a:effectLst/>
              </p:spPr>
              <p:txBody>
                <a:bodyPr wrap="none" anchor="ctr"/>
                <a:lstStyle/>
                <a:p>
                  <a:endParaRPr lang="en-US"/>
                </a:p>
              </p:txBody>
            </p:sp>
            <p:sp>
              <p:nvSpPr>
                <p:cNvPr id="53" name="Freeform 26">
                  <a:extLst>
                    <a:ext uri="{FF2B5EF4-FFF2-40B4-BE49-F238E27FC236}">
                      <a16:creationId xmlns:a16="http://schemas.microsoft.com/office/drawing/2014/main" id="{65677F73-688C-192D-2133-2188E6DD34EA}"/>
                    </a:ext>
                  </a:extLst>
                </p:cNvPr>
                <p:cNvSpPr>
                  <a:spLocks/>
                </p:cNvSpPr>
                <p:nvPr/>
              </p:nvSpPr>
              <p:spPr bwMode="auto">
                <a:xfrm>
                  <a:off x="7840237" y="3503047"/>
                  <a:ext cx="1747838" cy="2193925"/>
                </a:xfrm>
                <a:custGeom>
                  <a:avLst/>
                  <a:gdLst>
                    <a:gd name="T0" fmla="*/ 443 w 1019"/>
                    <a:gd name="T1" fmla="*/ 4 h 1190"/>
                    <a:gd name="T2" fmla="*/ 629 w 1019"/>
                    <a:gd name="T3" fmla="*/ 23 h 1190"/>
                    <a:gd name="T4" fmla="*/ 715 w 1019"/>
                    <a:gd name="T5" fmla="*/ 66 h 1190"/>
                    <a:gd name="T6" fmla="*/ 765 w 1019"/>
                    <a:gd name="T7" fmla="*/ 85 h 1190"/>
                    <a:gd name="T8" fmla="*/ 827 w 1019"/>
                    <a:gd name="T9" fmla="*/ 116 h 1190"/>
                    <a:gd name="T10" fmla="*/ 883 w 1019"/>
                    <a:gd name="T11" fmla="*/ 147 h 1190"/>
                    <a:gd name="T12" fmla="*/ 932 w 1019"/>
                    <a:gd name="T13" fmla="*/ 196 h 1190"/>
                    <a:gd name="T14" fmla="*/ 963 w 1019"/>
                    <a:gd name="T15" fmla="*/ 258 h 1190"/>
                    <a:gd name="T16" fmla="*/ 969 w 1019"/>
                    <a:gd name="T17" fmla="*/ 277 h 1190"/>
                    <a:gd name="T18" fmla="*/ 895 w 1019"/>
                    <a:gd name="T19" fmla="*/ 909 h 1190"/>
                    <a:gd name="T20" fmla="*/ 814 w 1019"/>
                    <a:gd name="T21" fmla="*/ 1082 h 1190"/>
                    <a:gd name="T22" fmla="*/ 653 w 1019"/>
                    <a:gd name="T23" fmla="*/ 1138 h 1190"/>
                    <a:gd name="T24" fmla="*/ 399 w 1019"/>
                    <a:gd name="T25" fmla="*/ 1169 h 1190"/>
                    <a:gd name="T26" fmla="*/ 307 w 1019"/>
                    <a:gd name="T27" fmla="*/ 1156 h 1190"/>
                    <a:gd name="T28" fmla="*/ 288 w 1019"/>
                    <a:gd name="T29" fmla="*/ 1144 h 1190"/>
                    <a:gd name="T30" fmla="*/ 263 w 1019"/>
                    <a:gd name="T31" fmla="*/ 1138 h 1190"/>
                    <a:gd name="T32" fmla="*/ 170 w 1019"/>
                    <a:gd name="T33" fmla="*/ 1088 h 1190"/>
                    <a:gd name="T34" fmla="*/ 115 w 1019"/>
                    <a:gd name="T35" fmla="*/ 1014 h 1190"/>
                    <a:gd name="T36" fmla="*/ 90 w 1019"/>
                    <a:gd name="T37" fmla="*/ 977 h 1190"/>
                    <a:gd name="T38" fmla="*/ 46 w 1019"/>
                    <a:gd name="T39" fmla="*/ 871 h 1190"/>
                    <a:gd name="T40" fmla="*/ 28 w 1019"/>
                    <a:gd name="T41" fmla="*/ 828 h 1190"/>
                    <a:gd name="T42" fmla="*/ 15 w 1019"/>
                    <a:gd name="T43" fmla="*/ 748 h 1190"/>
                    <a:gd name="T44" fmla="*/ 46 w 1019"/>
                    <a:gd name="T45" fmla="*/ 370 h 1190"/>
                    <a:gd name="T46" fmla="*/ 59 w 1019"/>
                    <a:gd name="T47" fmla="*/ 326 h 1190"/>
                    <a:gd name="T48" fmla="*/ 164 w 1019"/>
                    <a:gd name="T49" fmla="*/ 246 h 1190"/>
                    <a:gd name="T50" fmla="*/ 226 w 1019"/>
                    <a:gd name="T51" fmla="*/ 165 h 1190"/>
                    <a:gd name="T52" fmla="*/ 307 w 1019"/>
                    <a:gd name="T53" fmla="*/ 73 h 1190"/>
                    <a:gd name="T54" fmla="*/ 368 w 1019"/>
                    <a:gd name="T55" fmla="*/ 17 h 1190"/>
                    <a:gd name="T56" fmla="*/ 443 w 1019"/>
                    <a:gd name="T57" fmla="*/ 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9" h="1190">
                      <a:moveTo>
                        <a:pt x="443" y="4"/>
                      </a:moveTo>
                      <a:cubicBezTo>
                        <a:pt x="617" y="18"/>
                        <a:pt x="557" y="0"/>
                        <a:pt x="629" y="23"/>
                      </a:cubicBezTo>
                      <a:cubicBezTo>
                        <a:pt x="660" y="44"/>
                        <a:pt x="679" y="57"/>
                        <a:pt x="715" y="66"/>
                      </a:cubicBezTo>
                      <a:cubicBezTo>
                        <a:pt x="741" y="92"/>
                        <a:pt x="714" y="70"/>
                        <a:pt x="765" y="85"/>
                      </a:cubicBezTo>
                      <a:cubicBezTo>
                        <a:pt x="788" y="92"/>
                        <a:pt x="804" y="109"/>
                        <a:pt x="827" y="116"/>
                      </a:cubicBezTo>
                      <a:cubicBezTo>
                        <a:pt x="870" y="145"/>
                        <a:pt x="850" y="137"/>
                        <a:pt x="883" y="147"/>
                      </a:cubicBezTo>
                      <a:cubicBezTo>
                        <a:pt x="901" y="165"/>
                        <a:pt x="918" y="175"/>
                        <a:pt x="932" y="196"/>
                      </a:cubicBezTo>
                      <a:cubicBezTo>
                        <a:pt x="939" y="219"/>
                        <a:pt x="950" y="238"/>
                        <a:pt x="963" y="258"/>
                      </a:cubicBezTo>
                      <a:cubicBezTo>
                        <a:pt x="965" y="264"/>
                        <a:pt x="969" y="270"/>
                        <a:pt x="969" y="277"/>
                      </a:cubicBezTo>
                      <a:cubicBezTo>
                        <a:pt x="969" y="326"/>
                        <a:pt x="1019" y="774"/>
                        <a:pt x="895" y="909"/>
                      </a:cubicBezTo>
                      <a:cubicBezTo>
                        <a:pt x="875" y="969"/>
                        <a:pt x="833" y="1020"/>
                        <a:pt x="814" y="1082"/>
                      </a:cubicBezTo>
                      <a:cubicBezTo>
                        <a:pt x="774" y="1120"/>
                        <a:pt x="722" y="1124"/>
                        <a:pt x="653" y="1138"/>
                      </a:cubicBezTo>
                      <a:cubicBezTo>
                        <a:pt x="549" y="1190"/>
                        <a:pt x="639" y="1162"/>
                        <a:pt x="399" y="1169"/>
                      </a:cubicBezTo>
                      <a:cubicBezTo>
                        <a:pt x="384" y="1167"/>
                        <a:pt x="326" y="1163"/>
                        <a:pt x="307" y="1156"/>
                      </a:cubicBezTo>
                      <a:cubicBezTo>
                        <a:pt x="300" y="1154"/>
                        <a:pt x="295" y="1147"/>
                        <a:pt x="288" y="1144"/>
                      </a:cubicBezTo>
                      <a:cubicBezTo>
                        <a:pt x="280" y="1141"/>
                        <a:pt x="271" y="1140"/>
                        <a:pt x="263" y="1138"/>
                      </a:cubicBezTo>
                      <a:cubicBezTo>
                        <a:pt x="239" y="1121"/>
                        <a:pt x="198" y="1097"/>
                        <a:pt x="170" y="1088"/>
                      </a:cubicBezTo>
                      <a:cubicBezTo>
                        <a:pt x="148" y="1066"/>
                        <a:pt x="132" y="1040"/>
                        <a:pt x="115" y="1014"/>
                      </a:cubicBezTo>
                      <a:cubicBezTo>
                        <a:pt x="107" y="1002"/>
                        <a:pt x="90" y="977"/>
                        <a:pt x="90" y="977"/>
                      </a:cubicBezTo>
                      <a:cubicBezTo>
                        <a:pt x="79" y="941"/>
                        <a:pt x="73" y="898"/>
                        <a:pt x="46" y="871"/>
                      </a:cubicBezTo>
                      <a:cubicBezTo>
                        <a:pt x="41" y="856"/>
                        <a:pt x="32" y="843"/>
                        <a:pt x="28" y="828"/>
                      </a:cubicBezTo>
                      <a:cubicBezTo>
                        <a:pt x="22" y="802"/>
                        <a:pt x="15" y="748"/>
                        <a:pt x="15" y="748"/>
                      </a:cubicBezTo>
                      <a:cubicBezTo>
                        <a:pt x="17" y="683"/>
                        <a:pt x="0" y="438"/>
                        <a:pt x="46" y="370"/>
                      </a:cubicBezTo>
                      <a:cubicBezTo>
                        <a:pt x="50" y="355"/>
                        <a:pt x="51" y="339"/>
                        <a:pt x="59" y="326"/>
                      </a:cubicBezTo>
                      <a:cubicBezTo>
                        <a:pt x="73" y="304"/>
                        <a:pt x="136" y="265"/>
                        <a:pt x="164" y="246"/>
                      </a:cubicBezTo>
                      <a:cubicBezTo>
                        <a:pt x="174" y="214"/>
                        <a:pt x="198" y="184"/>
                        <a:pt x="226" y="165"/>
                      </a:cubicBezTo>
                      <a:cubicBezTo>
                        <a:pt x="239" y="125"/>
                        <a:pt x="278" y="101"/>
                        <a:pt x="307" y="73"/>
                      </a:cubicBezTo>
                      <a:cubicBezTo>
                        <a:pt x="326" y="55"/>
                        <a:pt x="344" y="29"/>
                        <a:pt x="368" y="17"/>
                      </a:cubicBezTo>
                      <a:cubicBezTo>
                        <a:pt x="387" y="8"/>
                        <a:pt x="430" y="6"/>
                        <a:pt x="443" y="4"/>
                      </a:cubicBezTo>
                      <a:close/>
                    </a:path>
                  </a:pathLst>
                </a:custGeom>
                <a:solidFill>
                  <a:schemeClr val="accent1">
                    <a:lumMod val="20000"/>
                    <a:lumOff val="80000"/>
                  </a:schemeClr>
                </a:solidFill>
                <a:ln w="9525" cap="flat" cmpd="sng">
                  <a:solidFill>
                    <a:schemeClr val="tx1"/>
                  </a:solidFill>
                  <a:prstDash val="solid"/>
                  <a:round/>
                  <a:headEnd type="none" w="med" len="med"/>
                  <a:tailEnd type="none" w="sm" len="sm"/>
                </a:ln>
                <a:effectLst/>
              </p:spPr>
              <p:txBody>
                <a:bodyPr wrap="none" anchor="ctr"/>
                <a:lstStyle/>
                <a:p>
                  <a:endParaRPr lang="en-US"/>
                </a:p>
              </p:txBody>
            </p:sp>
            <p:sp>
              <p:nvSpPr>
                <p:cNvPr id="54" name="Oval 27">
                  <a:extLst>
                    <a:ext uri="{FF2B5EF4-FFF2-40B4-BE49-F238E27FC236}">
                      <a16:creationId xmlns:a16="http://schemas.microsoft.com/office/drawing/2014/main" id="{D7275880-4629-092C-9BFB-BBD0643E7657}"/>
                    </a:ext>
                  </a:extLst>
                </p:cNvPr>
                <p:cNvSpPr>
                  <a:spLocks noChangeAspect="1" noChangeArrowheads="1"/>
                </p:cNvSpPr>
                <p:nvPr/>
              </p:nvSpPr>
              <p:spPr bwMode="auto">
                <a:xfrm>
                  <a:off x="8183137" y="5057209"/>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b="1"/>
                    <a:t>s</a:t>
                  </a:r>
                </a:p>
              </p:txBody>
            </p:sp>
            <p:sp>
              <p:nvSpPr>
                <p:cNvPr id="55" name="Oval 28">
                  <a:extLst>
                    <a:ext uri="{FF2B5EF4-FFF2-40B4-BE49-F238E27FC236}">
                      <a16:creationId xmlns:a16="http://schemas.microsoft.com/office/drawing/2014/main" id="{4A02FFB8-07D0-159A-357E-4DCBCE2A23DE}"/>
                    </a:ext>
                  </a:extLst>
                </p:cNvPr>
                <p:cNvSpPr>
                  <a:spLocks noChangeAspect="1" noChangeArrowheads="1"/>
                </p:cNvSpPr>
                <p:nvPr/>
              </p:nvSpPr>
              <p:spPr bwMode="auto">
                <a:xfrm>
                  <a:off x="8848300" y="4469834"/>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56" name="Oval 29">
                  <a:extLst>
                    <a:ext uri="{FF2B5EF4-FFF2-40B4-BE49-F238E27FC236}">
                      <a16:creationId xmlns:a16="http://schemas.microsoft.com/office/drawing/2014/main" id="{2302B633-7491-5038-69B6-F32526DCB3B6}"/>
                    </a:ext>
                  </a:extLst>
                </p:cNvPr>
                <p:cNvSpPr>
                  <a:spLocks noChangeAspect="1" noChangeArrowheads="1"/>
                </p:cNvSpPr>
                <p:nvPr/>
              </p:nvSpPr>
              <p:spPr bwMode="auto">
                <a:xfrm>
                  <a:off x="7997400" y="4484121"/>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57" name="Oval 30">
                  <a:extLst>
                    <a:ext uri="{FF2B5EF4-FFF2-40B4-BE49-F238E27FC236}">
                      <a16:creationId xmlns:a16="http://schemas.microsoft.com/office/drawing/2014/main" id="{C289952F-8707-3CE7-9228-4A3D5DB6E6CE}"/>
                    </a:ext>
                  </a:extLst>
                </p:cNvPr>
                <p:cNvSpPr>
                  <a:spLocks noChangeAspect="1" noChangeArrowheads="1"/>
                </p:cNvSpPr>
                <p:nvPr/>
              </p:nvSpPr>
              <p:spPr bwMode="auto">
                <a:xfrm>
                  <a:off x="8676850" y="5242946"/>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58" name="Oval 31">
                  <a:extLst>
                    <a:ext uri="{FF2B5EF4-FFF2-40B4-BE49-F238E27FC236}">
                      <a16:creationId xmlns:a16="http://schemas.microsoft.com/office/drawing/2014/main" id="{2BF126AC-8F84-D277-9DC6-8F3C4A85F2A1}"/>
                    </a:ext>
                  </a:extLst>
                </p:cNvPr>
                <p:cNvSpPr>
                  <a:spLocks noChangeAspect="1" noChangeArrowheads="1"/>
                </p:cNvSpPr>
                <p:nvPr/>
              </p:nvSpPr>
              <p:spPr bwMode="auto">
                <a:xfrm>
                  <a:off x="8999112" y="3971359"/>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dirty="0"/>
                </a:p>
              </p:txBody>
            </p:sp>
            <p:sp>
              <p:nvSpPr>
                <p:cNvPr id="59" name="Oval 32">
                  <a:extLst>
                    <a:ext uri="{FF2B5EF4-FFF2-40B4-BE49-F238E27FC236}">
                      <a16:creationId xmlns:a16="http://schemas.microsoft.com/office/drawing/2014/main" id="{52110E39-74C9-3AE7-3528-E07EA5814DAB}"/>
                    </a:ext>
                  </a:extLst>
                </p:cNvPr>
                <p:cNvSpPr>
                  <a:spLocks noChangeAspect="1" noChangeArrowheads="1"/>
                </p:cNvSpPr>
                <p:nvPr/>
              </p:nvSpPr>
              <p:spPr bwMode="auto">
                <a:xfrm>
                  <a:off x="10724725" y="4122171"/>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dirty="0"/>
                </a:p>
              </p:txBody>
            </p:sp>
            <p:sp>
              <p:nvSpPr>
                <p:cNvPr id="60" name="Oval 33">
                  <a:extLst>
                    <a:ext uri="{FF2B5EF4-FFF2-40B4-BE49-F238E27FC236}">
                      <a16:creationId xmlns:a16="http://schemas.microsoft.com/office/drawing/2014/main" id="{5197528F-8538-3AD1-008C-582643D9DD7A}"/>
                    </a:ext>
                  </a:extLst>
                </p:cNvPr>
                <p:cNvSpPr>
                  <a:spLocks noChangeAspect="1" noChangeArrowheads="1"/>
                </p:cNvSpPr>
                <p:nvPr/>
              </p:nvSpPr>
              <p:spPr bwMode="auto">
                <a:xfrm>
                  <a:off x="11235900" y="4125346"/>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b="1"/>
                    <a:t>t</a:t>
                  </a:r>
                </a:p>
              </p:txBody>
            </p:sp>
            <p:sp>
              <p:nvSpPr>
                <p:cNvPr id="61" name="Oval 34">
                  <a:extLst>
                    <a:ext uri="{FF2B5EF4-FFF2-40B4-BE49-F238E27FC236}">
                      <a16:creationId xmlns:a16="http://schemas.microsoft.com/office/drawing/2014/main" id="{CFDD4B44-2D44-0B48-5073-D7C78BEA5711}"/>
                    </a:ext>
                  </a:extLst>
                </p:cNvPr>
                <p:cNvSpPr>
                  <a:spLocks noChangeAspect="1" noChangeArrowheads="1"/>
                </p:cNvSpPr>
                <p:nvPr/>
              </p:nvSpPr>
              <p:spPr bwMode="auto">
                <a:xfrm>
                  <a:off x="10926337" y="5312796"/>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b="1" dirty="0"/>
                    <a:t>y</a:t>
                  </a:r>
                </a:p>
              </p:txBody>
            </p:sp>
            <p:sp>
              <p:nvSpPr>
                <p:cNvPr id="62" name="Oval 35">
                  <a:extLst>
                    <a:ext uri="{FF2B5EF4-FFF2-40B4-BE49-F238E27FC236}">
                      <a16:creationId xmlns:a16="http://schemas.microsoft.com/office/drawing/2014/main" id="{2691922A-AB6C-608C-AE29-22BA0A3036C8}"/>
                    </a:ext>
                  </a:extLst>
                </p:cNvPr>
                <p:cNvSpPr>
                  <a:spLocks noChangeAspect="1" noChangeArrowheads="1"/>
                </p:cNvSpPr>
                <p:nvPr/>
              </p:nvSpPr>
              <p:spPr bwMode="auto">
                <a:xfrm>
                  <a:off x="10867600" y="4795271"/>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cxnSp>
              <p:nvCxnSpPr>
                <p:cNvPr id="63" name="AutoShape 36">
                  <a:extLst>
                    <a:ext uri="{FF2B5EF4-FFF2-40B4-BE49-F238E27FC236}">
                      <a16:creationId xmlns:a16="http://schemas.microsoft.com/office/drawing/2014/main" id="{1E851B92-28B1-0101-41BC-36137C55E27F}"/>
                    </a:ext>
                  </a:extLst>
                </p:cNvPr>
                <p:cNvCxnSpPr>
                  <a:cxnSpLocks noChangeShapeType="1"/>
                  <a:stCxn id="55" idx="6"/>
                  <a:endCxn id="59" idx="3"/>
                </p:cNvCxnSpPr>
                <p:nvPr/>
              </p:nvCxnSpPr>
              <p:spPr bwMode="auto">
                <a:xfrm flipV="1">
                  <a:off x="9095951" y="4333309"/>
                  <a:ext cx="1665287" cy="260350"/>
                </a:xfrm>
                <a:prstGeom prst="straightConnector1">
                  <a:avLst/>
                </a:prstGeom>
                <a:noFill/>
                <a:ln w="9525">
                  <a:solidFill>
                    <a:schemeClr val="tx1"/>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72" name="AutoShape 37">
                  <a:extLst>
                    <a:ext uri="{FF2B5EF4-FFF2-40B4-BE49-F238E27FC236}">
                      <a16:creationId xmlns:a16="http://schemas.microsoft.com/office/drawing/2014/main" id="{F3532B6F-9472-9129-0CAD-AACB2DE19494}"/>
                    </a:ext>
                  </a:extLst>
                </p:cNvPr>
                <p:cNvCxnSpPr>
                  <a:cxnSpLocks noChangeShapeType="1"/>
                  <a:stCxn id="55" idx="4"/>
                  <a:endCxn id="57" idx="0"/>
                </p:cNvCxnSpPr>
                <p:nvPr/>
              </p:nvCxnSpPr>
              <p:spPr bwMode="auto">
                <a:xfrm flipH="1">
                  <a:off x="8800675" y="4717484"/>
                  <a:ext cx="171450"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73" name="AutoShape 38">
                  <a:extLst>
                    <a:ext uri="{FF2B5EF4-FFF2-40B4-BE49-F238E27FC236}">
                      <a16:creationId xmlns:a16="http://schemas.microsoft.com/office/drawing/2014/main" id="{DF314187-5064-542C-9F36-E7170281C816}"/>
                    </a:ext>
                  </a:extLst>
                </p:cNvPr>
                <p:cNvCxnSpPr>
                  <a:cxnSpLocks noChangeShapeType="1"/>
                  <a:stCxn id="56" idx="6"/>
                  <a:endCxn id="55" idx="2"/>
                </p:cNvCxnSpPr>
                <p:nvPr/>
              </p:nvCxnSpPr>
              <p:spPr bwMode="auto">
                <a:xfrm flipV="1">
                  <a:off x="8245050" y="4593660"/>
                  <a:ext cx="603250" cy="142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76" name="AutoShape 39">
                  <a:extLst>
                    <a:ext uri="{FF2B5EF4-FFF2-40B4-BE49-F238E27FC236}">
                      <a16:creationId xmlns:a16="http://schemas.microsoft.com/office/drawing/2014/main" id="{4CEC31D6-C30B-9531-572C-F47FECC519AE}"/>
                    </a:ext>
                  </a:extLst>
                </p:cNvPr>
                <p:cNvCxnSpPr>
                  <a:cxnSpLocks noChangeShapeType="1"/>
                  <a:stCxn id="62" idx="2"/>
                  <a:endCxn id="55" idx="5"/>
                </p:cNvCxnSpPr>
                <p:nvPr/>
              </p:nvCxnSpPr>
              <p:spPr bwMode="auto">
                <a:xfrm flipH="1" flipV="1">
                  <a:off x="9059438" y="4680972"/>
                  <a:ext cx="1808163" cy="2381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477" name="Text Box 40">
                  <a:extLst>
                    <a:ext uri="{FF2B5EF4-FFF2-40B4-BE49-F238E27FC236}">
                      <a16:creationId xmlns:a16="http://schemas.microsoft.com/office/drawing/2014/main" id="{6D1AEF53-33AB-9385-4C34-1D3953ED4301}"/>
                    </a:ext>
                  </a:extLst>
                </p:cNvPr>
                <p:cNvSpPr txBox="1">
                  <a:spLocks noChangeArrowheads="1"/>
                </p:cNvSpPr>
                <p:nvPr/>
              </p:nvSpPr>
              <p:spPr bwMode="auto">
                <a:xfrm>
                  <a:off x="8614937" y="3622110"/>
                  <a:ext cx="344488"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24" tIns="45963" rIns="91924" bIns="45963">
                  <a:spAutoFit/>
                </a:bodyPr>
                <a:lstStyle/>
                <a:p>
                  <a:pPr>
                    <a:spcBef>
                      <a:spcPct val="50000"/>
                    </a:spcBef>
                  </a:pPr>
                  <a:r>
                    <a:rPr lang="en-US" altLang="en-US"/>
                    <a:t>A</a:t>
                  </a:r>
                </a:p>
              </p:txBody>
            </p:sp>
            <p:sp>
              <p:nvSpPr>
                <p:cNvPr id="489478" name="Text Box 41">
                  <a:extLst>
                    <a:ext uri="{FF2B5EF4-FFF2-40B4-BE49-F238E27FC236}">
                      <a16:creationId xmlns:a16="http://schemas.microsoft.com/office/drawing/2014/main" id="{B1FD42A3-4BD7-236F-069E-28621AD67AF3}"/>
                    </a:ext>
                  </a:extLst>
                </p:cNvPr>
                <p:cNvSpPr txBox="1">
                  <a:spLocks noChangeArrowheads="1"/>
                </p:cNvSpPr>
                <p:nvPr/>
              </p:nvSpPr>
              <p:spPr bwMode="auto">
                <a:xfrm>
                  <a:off x="10923162" y="3652272"/>
                  <a:ext cx="344488"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24" tIns="45963" rIns="91924" bIns="45963">
                  <a:spAutoFit/>
                </a:bodyPr>
                <a:lstStyle/>
                <a:p>
                  <a:pPr>
                    <a:spcBef>
                      <a:spcPct val="50000"/>
                    </a:spcBef>
                  </a:pPr>
                  <a:r>
                    <a:rPr lang="en-US" altLang="en-US"/>
                    <a:t>B</a:t>
                  </a:r>
                </a:p>
              </p:txBody>
            </p:sp>
            <p:cxnSp>
              <p:nvCxnSpPr>
                <p:cNvPr id="489479" name="AutoShape 42">
                  <a:extLst>
                    <a:ext uri="{FF2B5EF4-FFF2-40B4-BE49-F238E27FC236}">
                      <a16:creationId xmlns:a16="http://schemas.microsoft.com/office/drawing/2014/main" id="{8920FF5C-EDCC-B8EE-999D-62801AAF8365}"/>
                    </a:ext>
                  </a:extLst>
                </p:cNvPr>
                <p:cNvCxnSpPr>
                  <a:cxnSpLocks noChangeShapeType="1"/>
                  <a:stCxn id="58" idx="6"/>
                  <a:endCxn id="59" idx="2"/>
                </p:cNvCxnSpPr>
                <p:nvPr/>
              </p:nvCxnSpPr>
              <p:spPr bwMode="auto">
                <a:xfrm>
                  <a:off x="9246763" y="4095184"/>
                  <a:ext cx="1477963" cy="150812"/>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0" name="AutoShape 43">
                  <a:extLst>
                    <a:ext uri="{FF2B5EF4-FFF2-40B4-BE49-F238E27FC236}">
                      <a16:creationId xmlns:a16="http://schemas.microsoft.com/office/drawing/2014/main" id="{F845F5F0-B1D6-421D-6EEF-45017C1C1ECC}"/>
                    </a:ext>
                  </a:extLst>
                </p:cNvPr>
                <p:cNvCxnSpPr>
                  <a:cxnSpLocks noChangeShapeType="1"/>
                  <a:stCxn id="61" idx="2"/>
                  <a:endCxn id="57" idx="6"/>
                </p:cNvCxnSpPr>
                <p:nvPr/>
              </p:nvCxnSpPr>
              <p:spPr bwMode="auto">
                <a:xfrm flipH="1" flipV="1">
                  <a:off x="8924501" y="5366771"/>
                  <a:ext cx="2001837" cy="69850"/>
                </a:xfrm>
                <a:prstGeom prst="straightConnector1">
                  <a:avLst/>
                </a:prstGeom>
                <a:noFill/>
                <a:ln w="9525">
                  <a:solidFill>
                    <a:schemeClr val="tx1"/>
                  </a:solidFill>
                  <a:round/>
                  <a:headEnd type="none" w="med" len="me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1" name="AutoShape 48">
                  <a:extLst>
                    <a:ext uri="{FF2B5EF4-FFF2-40B4-BE49-F238E27FC236}">
                      <a16:creationId xmlns:a16="http://schemas.microsoft.com/office/drawing/2014/main" id="{042707FC-94C0-8CCB-0D1F-A765B6B4B5FA}"/>
                    </a:ext>
                  </a:extLst>
                </p:cNvPr>
                <p:cNvCxnSpPr>
                  <a:cxnSpLocks noChangeShapeType="1"/>
                  <a:stCxn id="54" idx="7"/>
                  <a:endCxn id="55" idx="3"/>
                </p:cNvCxnSpPr>
                <p:nvPr/>
              </p:nvCxnSpPr>
              <p:spPr bwMode="auto">
                <a:xfrm flipV="1">
                  <a:off x="8394276" y="4680971"/>
                  <a:ext cx="490537" cy="4127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2" name="AutoShape 49">
                  <a:extLst>
                    <a:ext uri="{FF2B5EF4-FFF2-40B4-BE49-F238E27FC236}">
                      <a16:creationId xmlns:a16="http://schemas.microsoft.com/office/drawing/2014/main" id="{65613985-49AB-6C68-B4A6-D1842AD3F60F}"/>
                    </a:ext>
                  </a:extLst>
                </p:cNvPr>
                <p:cNvCxnSpPr>
                  <a:cxnSpLocks noChangeShapeType="1"/>
                  <a:stCxn id="56" idx="7"/>
                  <a:endCxn id="58" idx="2"/>
                </p:cNvCxnSpPr>
                <p:nvPr/>
              </p:nvCxnSpPr>
              <p:spPr bwMode="auto">
                <a:xfrm flipV="1">
                  <a:off x="8208538" y="4095184"/>
                  <a:ext cx="790575" cy="4254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3" name="AutoShape 50">
                  <a:extLst>
                    <a:ext uri="{FF2B5EF4-FFF2-40B4-BE49-F238E27FC236}">
                      <a16:creationId xmlns:a16="http://schemas.microsoft.com/office/drawing/2014/main" id="{B3D50E38-018B-844D-9F12-04A5B063C6A9}"/>
                    </a:ext>
                  </a:extLst>
                </p:cNvPr>
                <p:cNvCxnSpPr>
                  <a:cxnSpLocks noChangeShapeType="1"/>
                  <a:stCxn id="60" idx="4"/>
                  <a:endCxn id="62" idx="7"/>
                </p:cNvCxnSpPr>
                <p:nvPr/>
              </p:nvCxnSpPr>
              <p:spPr bwMode="auto">
                <a:xfrm flipH="1">
                  <a:off x="11078737" y="4372996"/>
                  <a:ext cx="280988" cy="458788"/>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4" name="AutoShape 51">
                  <a:extLst>
                    <a:ext uri="{FF2B5EF4-FFF2-40B4-BE49-F238E27FC236}">
                      <a16:creationId xmlns:a16="http://schemas.microsoft.com/office/drawing/2014/main" id="{AB8FD39A-AF6E-3ECE-1836-B388D7DA3491}"/>
                    </a:ext>
                  </a:extLst>
                </p:cNvPr>
                <p:cNvCxnSpPr>
                  <a:cxnSpLocks noChangeShapeType="1"/>
                  <a:stCxn id="62" idx="0"/>
                  <a:endCxn id="59" idx="4"/>
                </p:cNvCxnSpPr>
                <p:nvPr/>
              </p:nvCxnSpPr>
              <p:spPr bwMode="auto">
                <a:xfrm flipH="1" flipV="1">
                  <a:off x="10848551" y="4369821"/>
                  <a:ext cx="142875" cy="425450"/>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5" name="AutoShape 52">
                  <a:extLst>
                    <a:ext uri="{FF2B5EF4-FFF2-40B4-BE49-F238E27FC236}">
                      <a16:creationId xmlns:a16="http://schemas.microsoft.com/office/drawing/2014/main" id="{F8802322-B385-CE85-7F38-919025F5C150}"/>
                    </a:ext>
                  </a:extLst>
                </p:cNvPr>
                <p:cNvCxnSpPr>
                  <a:cxnSpLocks noChangeShapeType="1"/>
                  <a:stCxn id="62" idx="4"/>
                  <a:endCxn id="61" idx="0"/>
                </p:cNvCxnSpPr>
                <p:nvPr/>
              </p:nvCxnSpPr>
              <p:spPr bwMode="auto">
                <a:xfrm>
                  <a:off x="10991426" y="5042922"/>
                  <a:ext cx="58737" cy="269875"/>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49" name="Freeform: Shape 48">
                <a:extLst>
                  <a:ext uri="{FF2B5EF4-FFF2-40B4-BE49-F238E27FC236}">
                    <a16:creationId xmlns:a16="http://schemas.microsoft.com/office/drawing/2014/main" id="{A05399F1-F9CC-2302-3F71-7D4D84187767}"/>
                  </a:ext>
                </a:extLst>
              </p:cNvPr>
              <p:cNvSpPr/>
              <p:nvPr/>
            </p:nvSpPr>
            <p:spPr bwMode="auto">
              <a:xfrm>
                <a:off x="8718812" y="6319713"/>
                <a:ext cx="1742453" cy="263644"/>
              </a:xfrm>
              <a:custGeom>
                <a:avLst/>
                <a:gdLst>
                  <a:gd name="connsiteX0" fmla="*/ 914400 w 914400"/>
                  <a:gd name="connsiteY0" fmla="*/ 254181 h 254181"/>
                  <a:gd name="connsiteX1" fmla="*/ 466530 w 914400"/>
                  <a:gd name="connsiteY1" fmla="*/ 2254 h 254181"/>
                  <a:gd name="connsiteX2" fmla="*/ 0 w 914400"/>
                  <a:gd name="connsiteY2" fmla="*/ 151544 h 254181"/>
                </a:gdLst>
                <a:ahLst/>
                <a:cxnLst>
                  <a:cxn ang="0">
                    <a:pos x="connsiteX0" y="connsiteY0"/>
                  </a:cxn>
                  <a:cxn ang="0">
                    <a:pos x="connsiteX1" y="connsiteY1"/>
                  </a:cxn>
                  <a:cxn ang="0">
                    <a:pos x="connsiteX2" y="connsiteY2"/>
                  </a:cxn>
                </a:cxnLst>
                <a:rect l="l" t="t" r="r" b="b"/>
                <a:pathLst>
                  <a:path w="914400" h="254181">
                    <a:moveTo>
                      <a:pt x="914400" y="254181"/>
                    </a:moveTo>
                    <a:cubicBezTo>
                      <a:pt x="766665" y="136770"/>
                      <a:pt x="618930" y="19360"/>
                      <a:pt x="466530" y="2254"/>
                    </a:cubicBezTo>
                    <a:cubicBezTo>
                      <a:pt x="314130" y="-14852"/>
                      <a:pt x="157065" y="68346"/>
                      <a:pt x="0" y="151544"/>
                    </a:cubicBezTo>
                  </a:path>
                </a:pathLst>
              </a:custGeom>
              <a:noFill/>
              <a:ln w="19050" cap="flat" cmpd="sng">
                <a:solidFill>
                  <a:schemeClr val="tx2"/>
                </a:solidFill>
                <a:prstDash val="sysDot"/>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mc:AlternateContent xmlns:mc="http://schemas.openxmlformats.org/markup-compatibility/2006">
            <mc:Choice xmlns:a14="http://schemas.microsoft.com/office/drawing/2010/main" Requires="a14">
              <p:sp>
                <p:nvSpPr>
                  <p:cNvPr id="50" name="TextBox 49">
                    <a:extLst>
                      <a:ext uri="{FF2B5EF4-FFF2-40B4-BE49-F238E27FC236}">
                        <a16:creationId xmlns:a16="http://schemas.microsoft.com/office/drawing/2014/main" id="{FA6F79DA-9817-A1E4-6832-6BA7456BB056}"/>
                      </a:ext>
                    </a:extLst>
                  </p:cNvPr>
                  <p:cNvSpPr txBox="1"/>
                  <p:nvPr/>
                </p:nvSpPr>
                <p:spPr>
                  <a:xfrm>
                    <a:off x="9100437" y="6098845"/>
                    <a:ext cx="534177" cy="2803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smtClean="0">
                              <a:ln>
                                <a:noFill/>
                              </a:ln>
                              <a:solidFill>
                                <a:schemeClr val="accent1"/>
                              </a:solidFill>
                              <a:effectLst/>
                              <a:uLnTx/>
                              <a:uFillTx/>
                              <a:latin typeface="Cambria Math" panose="02040503050406030204" pitchFamily="18" charset="0"/>
                              <a:ea typeface="+mn-ea"/>
                              <a:cs typeface="+mn-cs"/>
                            </a:rPr>
                            <m:t>𝒆</m:t>
                          </m:r>
                        </m:oMath>
                      </m:oMathPara>
                    </a14:m>
                    <a:endParaRPr lang="en-US" dirty="0"/>
                  </a:p>
                </p:txBody>
              </p:sp>
            </mc:Choice>
            <mc:Fallback>
              <p:sp>
                <p:nvSpPr>
                  <p:cNvPr id="50" name="TextBox 49">
                    <a:extLst>
                      <a:ext uri="{FF2B5EF4-FFF2-40B4-BE49-F238E27FC236}">
                        <a16:creationId xmlns:a16="http://schemas.microsoft.com/office/drawing/2014/main" id="{FA6F79DA-9817-A1E4-6832-6BA7456BB056}"/>
                      </a:ext>
                    </a:extLst>
                  </p:cNvPr>
                  <p:cNvSpPr txBox="1">
                    <a:spLocks noRot="1" noChangeAspect="1" noMove="1" noResize="1" noEditPoints="1" noAdjustHandles="1" noChangeArrowheads="1" noChangeShapeType="1" noTextEdit="1"/>
                  </p:cNvSpPr>
                  <p:nvPr/>
                </p:nvSpPr>
                <p:spPr>
                  <a:xfrm>
                    <a:off x="9100437" y="6098845"/>
                    <a:ext cx="534177" cy="280333"/>
                  </a:xfrm>
                  <a:prstGeom prst="rect">
                    <a:avLst/>
                  </a:prstGeom>
                  <a:blipFill>
                    <a:blip r:embed="rId9"/>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FC60B97D-8BF4-EF1E-674E-37691112F760}"/>
                    </a:ext>
                  </a:extLst>
                </p:cNvPr>
                <p:cNvSpPr txBox="1"/>
                <p:nvPr/>
              </p:nvSpPr>
              <p:spPr>
                <a:xfrm>
                  <a:off x="9417319" y="4131280"/>
                  <a:ext cx="2587327" cy="584775"/>
                </a:xfrm>
                <a:prstGeom prst="rect">
                  <a:avLst/>
                </a:prstGeom>
                <a:noFill/>
              </p:spPr>
              <p:txBody>
                <a:bodyPr wrap="square" rtlCol="0">
                  <a:spAutoFit/>
                </a:bodyPr>
                <a:lstStyle/>
                <a:p>
                  <a14:m>
                    <m:oMath xmlns:m="http://schemas.openxmlformats.org/officeDocument/2006/math">
                      <m:sSup>
                        <m:sSupPr>
                          <m:ctrlPr>
                            <a:rPr lang="en-US" sz="1600" b="0" i="1" smtClean="0">
                              <a:solidFill>
                                <a:srgbClr val="C00000"/>
                              </a:solidFill>
                              <a:latin typeface="Cambria Math" panose="02040503050406030204" pitchFamily="18" charset="0"/>
                            </a:rPr>
                          </m:ctrlPr>
                        </m:sSupPr>
                        <m:e>
                          <m:r>
                            <a:rPr lang="en-US" sz="1600" b="0" i="1" smtClean="0">
                              <a:solidFill>
                                <a:srgbClr val="C00000"/>
                              </a:solidFill>
                              <a:latin typeface="Cambria Math" panose="02040503050406030204" pitchFamily="18" charset="0"/>
                            </a:rPr>
                            <m:t>𝑒</m:t>
                          </m:r>
                        </m:e>
                        <m:sup>
                          <m:r>
                            <a:rPr lang="en-US" sz="1600" b="0" i="1" smtClean="0">
                              <a:solidFill>
                                <a:srgbClr val="C00000"/>
                              </a:solidFill>
                              <a:latin typeface="Cambria Math" panose="02040503050406030204" pitchFamily="18" charset="0"/>
                            </a:rPr>
                            <m:t>𝑅</m:t>
                          </m:r>
                        </m:sup>
                      </m:sSup>
                    </m:oMath>
                  </a14:m>
                  <a:r>
                    <a:rPr lang="en-US" sz="1600" dirty="0"/>
                    <a:t> can’t exist because then </a:t>
                  </a:r>
                  <a14:m>
                    <m:oMath xmlns:m="http://schemas.openxmlformats.org/officeDocument/2006/math">
                      <m:r>
                        <a:rPr lang="en-US" sz="1600" b="0" i="1" smtClean="0">
                          <a:latin typeface="Cambria Math" panose="02040503050406030204" pitchFamily="18" charset="0"/>
                        </a:rPr>
                        <m:t>𝑦</m:t>
                      </m:r>
                    </m:oMath>
                  </a14:m>
                  <a:r>
                    <a:rPr lang="en-US" sz="1600" dirty="0"/>
                    <a:t> would be reachable from </a:t>
                  </a:r>
                  <a14:m>
                    <m:oMath xmlns:m="http://schemas.openxmlformats.org/officeDocument/2006/math">
                      <m:r>
                        <a:rPr lang="en-US" sz="1600" b="0" i="1" smtClean="0">
                          <a:latin typeface="Cambria Math" panose="02040503050406030204" pitchFamily="18" charset="0"/>
                        </a:rPr>
                        <m:t>𝑠</m:t>
                      </m:r>
                    </m:oMath>
                  </a14:m>
                  <a:r>
                    <a:rPr lang="en-US" sz="1600" dirty="0"/>
                    <a:t> </a:t>
                  </a:r>
                </a:p>
              </p:txBody>
            </p:sp>
          </mc:Choice>
          <mc:Fallback>
            <p:sp>
              <p:nvSpPr>
                <p:cNvPr id="47" name="TextBox 46">
                  <a:extLst>
                    <a:ext uri="{FF2B5EF4-FFF2-40B4-BE49-F238E27FC236}">
                      <a16:creationId xmlns:a16="http://schemas.microsoft.com/office/drawing/2014/main" id="{FC60B97D-8BF4-EF1E-674E-37691112F760}"/>
                    </a:ext>
                  </a:extLst>
                </p:cNvPr>
                <p:cNvSpPr txBox="1">
                  <a:spLocks noRot="1" noChangeAspect="1" noMove="1" noResize="1" noEditPoints="1" noAdjustHandles="1" noChangeArrowheads="1" noChangeShapeType="1" noTextEdit="1"/>
                </p:cNvSpPr>
                <p:nvPr/>
              </p:nvSpPr>
              <p:spPr>
                <a:xfrm>
                  <a:off x="9417319" y="4131280"/>
                  <a:ext cx="2587327" cy="584775"/>
                </a:xfrm>
                <a:prstGeom prst="rect">
                  <a:avLst/>
                </a:prstGeom>
                <a:blipFill>
                  <a:blip r:embed="rId10"/>
                  <a:stretch>
                    <a:fillRect t="-3125" b="-12500"/>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489486" name="TextBox 489485">
                <a:extLst>
                  <a:ext uri="{FF2B5EF4-FFF2-40B4-BE49-F238E27FC236}">
                    <a16:creationId xmlns:a16="http://schemas.microsoft.com/office/drawing/2014/main" id="{232D0110-4139-7829-C4DF-530F2ADEEB60}"/>
                  </a:ext>
                </a:extLst>
              </p:cNvPr>
              <p:cNvSpPr txBox="1"/>
              <p:nvPr/>
            </p:nvSpPr>
            <p:spPr>
              <a:xfrm>
                <a:off x="3274660" y="5133652"/>
                <a:ext cx="4141208" cy="1200329"/>
              </a:xfrm>
              <a:prstGeom prst="rect">
                <a:avLst/>
              </a:prstGeom>
              <a:noFill/>
            </p:spPr>
            <p:txBody>
              <a:bodyPr wrap="square" rtlCol="0">
                <a:spAutoFit/>
              </a:bodyPr>
              <a:lstStyle/>
              <a:p>
                <a:r>
                  <a:rPr lang="en-US" dirty="0"/>
                  <a:t>(</a:t>
                </a:r>
                <a:r>
                  <a:rPr lang="en-US" b="1" dirty="0"/>
                  <a:t>By contradiction:</a:t>
                </a:r>
                <a:r>
                  <a:rPr lang="en-US" dirty="0"/>
                  <a:t> If an edge going out of </a:t>
                </a:r>
                <a14:m>
                  <m:oMath xmlns:m="http://schemas.openxmlformats.org/officeDocument/2006/math">
                    <m:r>
                      <a:rPr lang="en-US" b="0" i="1" smtClean="0">
                        <a:latin typeface="Cambria Math" panose="02040503050406030204" pitchFamily="18" charset="0"/>
                      </a:rPr>
                      <m:t>𝐴</m:t>
                    </m:r>
                  </m:oMath>
                </a14:m>
                <a:r>
                  <a:rPr lang="en-US" dirty="0"/>
                  <a:t> had unused capacity then the forward edge would be in the residual graph, so the edge should not cross the cut)</a:t>
                </a:r>
              </a:p>
            </p:txBody>
          </p:sp>
        </mc:Choice>
        <mc:Fallback>
          <p:sp>
            <p:nvSpPr>
              <p:cNvPr id="489486" name="TextBox 489485">
                <a:extLst>
                  <a:ext uri="{FF2B5EF4-FFF2-40B4-BE49-F238E27FC236}">
                    <a16:creationId xmlns:a16="http://schemas.microsoft.com/office/drawing/2014/main" id="{232D0110-4139-7829-C4DF-530F2ADEEB60}"/>
                  </a:ext>
                </a:extLst>
              </p:cNvPr>
              <p:cNvSpPr txBox="1">
                <a:spLocks noRot="1" noChangeAspect="1" noMove="1" noResize="1" noEditPoints="1" noAdjustHandles="1" noChangeArrowheads="1" noChangeShapeType="1" noTextEdit="1"/>
              </p:cNvSpPr>
              <p:nvPr/>
            </p:nvSpPr>
            <p:spPr>
              <a:xfrm>
                <a:off x="3274660" y="5133652"/>
                <a:ext cx="4141208" cy="1200329"/>
              </a:xfrm>
              <a:prstGeom prst="rect">
                <a:avLst/>
              </a:prstGeom>
              <a:blipFill>
                <a:blip r:embed="rId11"/>
                <a:stretch>
                  <a:fillRect l="-1176" t="-2538" b="-7107"/>
                </a:stretch>
              </a:blipFill>
            </p:spPr>
            <p:txBody>
              <a:bodyPr/>
              <a:lstStyle/>
              <a:p>
                <a:r>
                  <a:rPr lang="en-US">
                    <a:noFill/>
                  </a:rPr>
                  <a:t> </a:t>
                </a:r>
              </a:p>
            </p:txBody>
          </p:sp>
        </mc:Fallback>
      </mc:AlternateContent>
    </p:spTree>
    <p:extLst>
      <p:ext uri="{BB962C8B-B14F-4D97-AF65-F5344CB8AC3E}">
        <p14:creationId xmlns:p14="http://schemas.microsoft.com/office/powerpoint/2010/main" val="419243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a:extLst>
              <a:ext uri="{FF2B5EF4-FFF2-40B4-BE49-F238E27FC236}">
                <a16:creationId xmlns:a16="http://schemas.microsoft.com/office/drawing/2014/main" id="{FC2EE445-2B1E-4E7A-8D50-88D4F7599F7F}"/>
              </a:ext>
            </a:extLst>
          </p:cNvPr>
          <p:cNvSpPr>
            <a:spLocks noGrp="1"/>
          </p:cNvSpPr>
          <p:nvPr>
            <p:ph type="sldNum" sz="quarter" idx="10"/>
          </p:nvPr>
        </p:nvSpPr>
        <p:spPr/>
        <p:txBody>
          <a:bodyPr/>
          <a:lstStyle/>
          <a:p>
            <a:fld id="{C1D3FE17-48A3-423B-9409-F66496513EDB}" type="slidenum">
              <a:rPr lang="en-US" altLang="en-US"/>
              <a:pPr/>
              <a:t>41</a:t>
            </a:fld>
            <a:endParaRPr lang="en-US" altLang="en-US" sz="1400"/>
          </a:p>
        </p:txBody>
      </p:sp>
      <p:sp>
        <p:nvSpPr>
          <p:cNvPr id="489474" name="Rectangle 2">
            <a:extLst>
              <a:ext uri="{FF2B5EF4-FFF2-40B4-BE49-F238E27FC236}">
                <a16:creationId xmlns:a16="http://schemas.microsoft.com/office/drawing/2014/main" id="{207D5C22-D8D1-48BA-A8EC-846358BDD13C}"/>
              </a:ext>
            </a:extLst>
          </p:cNvPr>
          <p:cNvSpPr>
            <a:spLocks noGrp="1" noChangeArrowheads="1"/>
          </p:cNvSpPr>
          <p:nvPr>
            <p:ph type="title"/>
          </p:nvPr>
        </p:nvSpPr>
        <p:spPr/>
        <p:txBody>
          <a:bodyPr/>
          <a:lstStyle/>
          <a:p>
            <a:r>
              <a:rPr lang="en-US" altLang="en-US" dirty="0"/>
              <a:t>Identifying the Min Cut: Conclusion</a:t>
            </a:r>
          </a:p>
        </p:txBody>
      </p:sp>
      <mc:AlternateContent xmlns:mc="http://schemas.openxmlformats.org/markup-compatibility/2006">
        <mc:Choice xmlns:a14="http://schemas.microsoft.com/office/drawing/2010/main" Requires="a14">
          <p:sp>
            <p:nvSpPr>
              <p:cNvPr id="489475" name="Rectangle 3">
                <a:extLst>
                  <a:ext uri="{FF2B5EF4-FFF2-40B4-BE49-F238E27FC236}">
                    <a16:creationId xmlns:a16="http://schemas.microsoft.com/office/drawing/2014/main" id="{A5AAA59D-1107-43F0-B01B-A3EAF2CF582A}"/>
                  </a:ext>
                </a:extLst>
              </p:cNvPr>
              <p:cNvSpPr>
                <a:spLocks noGrp="1" noChangeArrowheads="1"/>
              </p:cNvSpPr>
              <p:nvPr>
                <p:ph type="body" idx="1"/>
              </p:nvPr>
            </p:nvSpPr>
            <p:spPr>
              <a:xfrm>
                <a:off x="83364" y="1173528"/>
                <a:ext cx="11135888" cy="5200045"/>
              </a:xfrm>
            </p:spPr>
            <p:txBody>
              <a:bodyPr/>
              <a:lstStyle/>
              <a:p>
                <a:pPr marL="0" indent="0">
                  <a:buNone/>
                </a:pPr>
                <a:r>
                  <a:rPr lang="en-US" altLang="en-US" sz="2000" u="sng" dirty="0">
                    <a:solidFill>
                      <a:srgbClr val="695082"/>
                    </a:solidFill>
                    <a:sym typeface="Symbol" panose="05050102010706020507" pitchFamily="18" charset="2"/>
                  </a:rPr>
                  <a:t>(</a:t>
                </a:r>
                <a:r>
                  <a:rPr lang="en-US" altLang="en-US" sz="2000" b="1" u="sng" dirty="0">
                    <a:solidFill>
                      <a:srgbClr val="695082"/>
                    </a:solidFill>
                    <a:sym typeface="Symbol" panose="05050102010706020507" pitchFamily="18" charset="2"/>
                  </a:rPr>
                  <a:t>iii</a:t>
                </a:r>
                <a:r>
                  <a:rPr lang="en-US" altLang="en-US" sz="2000" u="sng" dirty="0">
                    <a:solidFill>
                      <a:srgbClr val="695082"/>
                    </a:solidFill>
                    <a:sym typeface="Symbol" panose="05050102010706020507" pitchFamily="18" charset="2"/>
                  </a:rPr>
                  <a:t>) </a:t>
                </a:r>
                <a:r>
                  <a:rPr lang="en-US" altLang="en-US" sz="2000" u="sng" dirty="0">
                    <a:solidFill>
                      <a:srgbClr val="695082"/>
                    </a:solidFill>
                    <a:ea typeface="Cambria Math" panose="02040503050406030204" pitchFamily="18" charset="0"/>
                    <a:sym typeface="Symbol" panose="05050102010706020507" pitchFamily="18" charset="2"/>
                  </a:rPr>
                  <a:t>⇒</a:t>
                </a:r>
                <a:r>
                  <a:rPr lang="en-US" altLang="en-US" sz="2000" u="sng" dirty="0">
                    <a:solidFill>
                      <a:srgbClr val="695082"/>
                    </a:solidFill>
                    <a:sym typeface="Symbol" panose="05050102010706020507" pitchFamily="18" charset="2"/>
                  </a:rPr>
                  <a:t> (</a:t>
                </a:r>
                <a:r>
                  <a:rPr lang="en-US" altLang="en-US" sz="2000" b="1" u="sng" dirty="0" err="1">
                    <a:solidFill>
                      <a:srgbClr val="695082"/>
                    </a:solidFill>
                    <a:sym typeface="Symbol" panose="05050102010706020507" pitchFamily="18" charset="2"/>
                  </a:rPr>
                  <a:t>i</a:t>
                </a:r>
                <a:r>
                  <a:rPr lang="en-US" altLang="en-US" sz="2000" u="sng" dirty="0">
                    <a:solidFill>
                      <a:srgbClr val="695082"/>
                    </a:solidFill>
                    <a:sym typeface="Symbol" panose="05050102010706020507" pitchFamily="18" charset="2"/>
                  </a:rPr>
                  <a:t>):</a:t>
                </a:r>
                <a:r>
                  <a:rPr lang="en-US" altLang="en-US" sz="2000" dirty="0">
                    <a:sym typeface="Symbol" panose="05050102010706020507" pitchFamily="18" charset="2"/>
                  </a:rPr>
                  <a:t> </a:t>
                </a:r>
              </a:p>
              <a:p>
                <a:pPr marL="0" indent="0">
                  <a:buNone/>
                </a:pPr>
                <a:r>
                  <a:rPr lang="en-US" altLang="en-US" sz="2000" b="1" dirty="0">
                    <a:solidFill>
                      <a:srgbClr val="006600"/>
                    </a:solidFill>
                    <a:sym typeface="Symbol" panose="05050102010706020507" pitchFamily="18" charset="2"/>
                  </a:rPr>
                  <a:t>Claim:</a:t>
                </a:r>
                <a:r>
                  <a:rPr lang="en-US" altLang="en-US" sz="2000" dirty="0">
                    <a:sym typeface="Symbol" panose="05050102010706020507" pitchFamily="18" charset="2"/>
                  </a:rPr>
                  <a:t> If there is no augmenting path w.r.t.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𝒇</m:t>
                    </m:r>
                  </m:oMath>
                </a14:m>
                <a:r>
                  <a:rPr lang="en-US" altLang="en-US" sz="2000" dirty="0">
                    <a:solidFill>
                      <a:prstClr val="black"/>
                    </a:solidFill>
                    <a:ea typeface="Cambria Math" panose="02040503050406030204" pitchFamily="18" charset="0"/>
                    <a:sym typeface="Symbol" panose="05050102010706020507" pitchFamily="18" charset="2"/>
                  </a:rPr>
                  <a:t>, </a:t>
                </a:r>
                <a:r>
                  <a:rPr lang="en-US" altLang="en-US" sz="2000" dirty="0">
                    <a:solidFill>
                      <a:prstClr val="black"/>
                    </a:solidFill>
                    <a:sym typeface="Symbol" panose="05050102010706020507" pitchFamily="18" charset="2"/>
                  </a:rPr>
                  <a:t>there is a cut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𝑨</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sym typeface="Symbol" panose="05050102010706020507" pitchFamily="18" charset="2"/>
                      </a:rPr>
                      <m:t>𝑩</m:t>
                    </m:r>
                    <m:r>
                      <a:rPr lang="en-US" altLang="en-US" sz="2000" b="1" i="1" dirty="0">
                        <a:solidFill>
                          <a:srgbClr val="0066CC"/>
                        </a:solidFill>
                        <a:latin typeface="Cambria Math" panose="02040503050406030204" pitchFamily="18" charset="0"/>
                        <a:sym typeface="Symbol" panose="05050102010706020507" pitchFamily="18" charset="2"/>
                      </a:rPr>
                      <m:t>)</m:t>
                    </m:r>
                  </m:oMath>
                </a14:m>
                <a:r>
                  <a:rPr lang="en-US" altLang="en-US" sz="2000" dirty="0">
                    <a:solidFill>
                      <a:prstClr val="black"/>
                    </a:solidFill>
                    <a:sym typeface="Symbol" panose="05050102010706020507" pitchFamily="18" charset="2"/>
                  </a:rPr>
                  <a:t> s.t.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𝒗</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𝒇</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𝒄</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𝑨</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sym typeface="Symbol" panose="05050102010706020507" pitchFamily="18" charset="2"/>
                      </a:rPr>
                      <m:t>𝑩</m:t>
                    </m:r>
                    <m:r>
                      <a:rPr lang="en-US" altLang="en-US" sz="2000" b="1" i="1" dirty="0">
                        <a:solidFill>
                          <a:srgbClr val="0066CC"/>
                        </a:solidFill>
                        <a:latin typeface="Cambria Math" panose="02040503050406030204" pitchFamily="18" charset="0"/>
                        <a:sym typeface="Symbol" panose="05050102010706020507" pitchFamily="18" charset="2"/>
                      </a:rPr>
                      <m:t>)</m:t>
                    </m:r>
                  </m:oMath>
                </a14:m>
                <a:r>
                  <a:rPr lang="en-US" altLang="en-US" sz="2000" dirty="0">
                    <a:solidFill>
                      <a:prstClr val="black"/>
                    </a:solidFill>
                    <a:sym typeface="Symbol" panose="05050102010706020507" pitchFamily="18" charset="2"/>
                  </a:rPr>
                  <a:t>.</a:t>
                </a:r>
                <a:endParaRPr lang="en-US" altLang="en-US" sz="2000" dirty="0">
                  <a:sym typeface="Symbol" panose="05050102010706020507" pitchFamily="18" charset="2"/>
                </a:endParaRPr>
              </a:p>
              <a:p>
                <a:pPr marL="0" indent="0">
                  <a:buNone/>
                </a:pPr>
                <a:r>
                  <a:rPr lang="en-US" altLang="en-US" sz="2000" b="1" dirty="0">
                    <a:solidFill>
                      <a:srgbClr val="006600"/>
                    </a:solidFill>
                    <a:sym typeface="Symbol" panose="05050102010706020507" pitchFamily="18" charset="2"/>
                  </a:rPr>
                  <a:t>Proof of Claim:</a:t>
                </a:r>
                <a:r>
                  <a:rPr lang="en-US" altLang="en-US" sz="2000" dirty="0">
                    <a:sym typeface="Symbol" panose="05050102010706020507" pitchFamily="18" charset="2"/>
                  </a:rPr>
                  <a:t> </a:t>
                </a:r>
                <a:r>
                  <a:rPr lang="en-US" altLang="en-US" sz="2000" dirty="0"/>
                  <a:t>Let </a:t>
                </a:r>
                <a14:m>
                  <m:oMath xmlns:m="http://schemas.openxmlformats.org/officeDocument/2006/math">
                    <m:r>
                      <a:rPr lang="en-US" altLang="en-US" sz="2000" b="1" i="1" dirty="0" smtClean="0">
                        <a:solidFill>
                          <a:srgbClr val="0066CC"/>
                        </a:solidFill>
                        <a:latin typeface="Cambria Math" panose="02040503050406030204" pitchFamily="18" charset="0"/>
                      </a:rPr>
                      <m:t>𝒇</m:t>
                    </m:r>
                  </m:oMath>
                </a14:m>
                <a:r>
                  <a:rPr lang="en-US" altLang="en-US" sz="2000" dirty="0"/>
                  <a:t> be a flow with no augmenting paths.</a:t>
                </a:r>
              </a:p>
              <a:p>
                <a:pPr marL="457200" lvl="1" indent="0">
                  <a:buNone/>
                </a:pPr>
                <a:r>
                  <a:rPr lang="en-US" altLang="en-US" sz="2000" dirty="0"/>
                  <a:t>Let </a:t>
                </a:r>
                <a14:m>
                  <m:oMath xmlns:m="http://schemas.openxmlformats.org/officeDocument/2006/math">
                    <m:r>
                      <a:rPr lang="en-US" altLang="en-US" sz="2000" b="1" i="1" dirty="0" smtClean="0">
                        <a:solidFill>
                          <a:srgbClr val="0066CC"/>
                        </a:solidFill>
                        <a:latin typeface="Cambria Math" panose="02040503050406030204" pitchFamily="18" charset="0"/>
                      </a:rPr>
                      <m:t>𝑨</m:t>
                    </m:r>
                  </m:oMath>
                </a14:m>
                <a:r>
                  <a:rPr lang="en-US" altLang="en-US" sz="2000" dirty="0"/>
                  <a:t> be the set of vertices reachable from </a:t>
                </a:r>
                <a14:m>
                  <m:oMath xmlns:m="http://schemas.openxmlformats.org/officeDocument/2006/math">
                    <m:r>
                      <a:rPr lang="en-US" altLang="en-US" sz="2000" b="1" i="1" dirty="0" smtClean="0">
                        <a:solidFill>
                          <a:srgbClr val="0066CC"/>
                        </a:solidFill>
                        <a:latin typeface="Cambria Math" panose="02040503050406030204" pitchFamily="18" charset="0"/>
                      </a:rPr>
                      <m:t>𝒔</m:t>
                    </m:r>
                  </m:oMath>
                </a14:m>
                <a:r>
                  <a:rPr lang="en-US" altLang="en-US" sz="2000" dirty="0"/>
                  <a:t> in residual graph </a:t>
                </a:r>
                <a14:m>
                  <m:oMath xmlns:m="http://schemas.openxmlformats.org/officeDocument/2006/math">
                    <m:sSub>
                      <m:sSubPr>
                        <m:ctrlPr>
                          <a:rPr lang="en-US" altLang="en-US" sz="2000" b="1" i="1" smtClean="0">
                            <a:solidFill>
                              <a:srgbClr val="0066CC"/>
                            </a:solidFill>
                            <a:latin typeface="Cambria Math" panose="02040503050406030204" pitchFamily="18" charset="0"/>
                          </a:rPr>
                        </m:ctrlPr>
                      </m:sSubPr>
                      <m:e>
                        <m:r>
                          <a:rPr lang="en-US" altLang="en-US" sz="2000" b="1" i="1" smtClean="0">
                            <a:solidFill>
                              <a:srgbClr val="0066CC"/>
                            </a:solidFill>
                            <a:latin typeface="Cambria Math" panose="02040503050406030204" pitchFamily="18" charset="0"/>
                          </a:rPr>
                          <m:t>𝑮</m:t>
                        </m:r>
                      </m:e>
                      <m:sub>
                        <m:r>
                          <a:rPr lang="en-US" altLang="en-US" sz="2000" b="1" i="1" smtClean="0">
                            <a:solidFill>
                              <a:srgbClr val="0066CC"/>
                            </a:solidFill>
                            <a:latin typeface="Cambria Math" panose="02040503050406030204" pitchFamily="18" charset="0"/>
                          </a:rPr>
                          <m:t>𝒇</m:t>
                        </m:r>
                      </m:sub>
                    </m:sSub>
                  </m:oMath>
                </a14:m>
                <a:r>
                  <a:rPr lang="en-US" altLang="en-US" sz="2000" dirty="0"/>
                  <a:t>.</a:t>
                </a:r>
              </a:p>
              <a:p>
                <a:pPr lvl="1"/>
                <a:r>
                  <a:rPr lang="en-US" altLang="en-US" sz="2000" dirty="0"/>
                  <a:t>By definition of </a:t>
                </a:r>
                <a14:m>
                  <m:oMath xmlns:m="http://schemas.openxmlformats.org/officeDocument/2006/math">
                    <m:r>
                      <a:rPr lang="en-US" altLang="en-US" sz="2000" b="1" i="1" dirty="0" smtClean="0">
                        <a:solidFill>
                          <a:srgbClr val="0066CC"/>
                        </a:solidFill>
                        <a:latin typeface="Cambria Math" panose="02040503050406030204" pitchFamily="18" charset="0"/>
                      </a:rPr>
                      <m:t>𝑨</m:t>
                    </m:r>
                  </m:oMath>
                </a14:m>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𝒔</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sym typeface="Symbol" panose="05050102010706020507" pitchFamily="18" charset="2"/>
                      </a:rPr>
                      <m:t>𝑨</m:t>
                    </m:r>
                  </m:oMath>
                </a14:m>
                <a:r>
                  <a:rPr lang="en-US" altLang="en-US" sz="2000" dirty="0">
                    <a:sym typeface="Symbol" panose="05050102010706020507" pitchFamily="18" charset="2"/>
                  </a:rPr>
                  <a:t>.</a:t>
                </a:r>
              </a:p>
              <a:p>
                <a:pPr lvl="1"/>
                <a:r>
                  <a:rPr lang="en-US" altLang="en-US" sz="2000" dirty="0">
                    <a:sym typeface="Symbol" panose="05050102010706020507" pitchFamily="18" charset="2"/>
                  </a:rPr>
                  <a:t>Since no augmenting path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𝒔</m:t>
                    </m:r>
                  </m:oMath>
                </a14:m>
                <a:r>
                  <a:rPr lang="en-US" altLang="en-US" sz="2000" dirty="0">
                    <a:sym typeface="Symbol" panose="05050102010706020507" pitchFamily="18" charset="2"/>
                  </a:rPr>
                  <a:t>-</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𝒕</m:t>
                    </m:r>
                  </m:oMath>
                </a14:m>
                <a:r>
                  <a:rPr lang="en-US" altLang="en-US" sz="2000" dirty="0">
                    <a:sym typeface="Symbol" panose="05050102010706020507" pitchFamily="18" charset="2"/>
                  </a:rPr>
                  <a:t> path in </a:t>
                </a:r>
                <a14:m>
                  <m:oMath xmlns:m="http://schemas.openxmlformats.org/officeDocument/2006/math">
                    <m:sSub>
                      <m:sSubPr>
                        <m:ctrlPr>
                          <a:rPr lang="en-US" altLang="en-US" sz="2000" b="1" i="1">
                            <a:solidFill>
                              <a:srgbClr val="0066CC"/>
                            </a:solidFill>
                            <a:latin typeface="Cambria Math" panose="02040503050406030204" pitchFamily="18" charset="0"/>
                          </a:rPr>
                        </m:ctrlPr>
                      </m:sSubPr>
                      <m:e>
                        <m:r>
                          <a:rPr lang="en-US" altLang="en-US" sz="2000" b="1" i="1">
                            <a:solidFill>
                              <a:srgbClr val="0066CC"/>
                            </a:solidFill>
                            <a:latin typeface="Cambria Math" panose="02040503050406030204" pitchFamily="18" charset="0"/>
                          </a:rPr>
                          <m:t>𝑮</m:t>
                        </m:r>
                      </m:e>
                      <m:sub>
                        <m:r>
                          <a:rPr lang="en-US" altLang="en-US" sz="2000" b="1" i="1">
                            <a:solidFill>
                              <a:srgbClr val="0066CC"/>
                            </a:solidFill>
                            <a:latin typeface="Cambria Math" panose="02040503050406030204" pitchFamily="18" charset="0"/>
                          </a:rPr>
                          <m:t>𝒇</m:t>
                        </m:r>
                      </m:sub>
                    </m:sSub>
                  </m:oMath>
                </a14:m>
                <a:r>
                  <a:rPr lang="en-US" altLang="en-US" sz="2000" dirty="0">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rPr>
                      <m:t>𝒕</m:t>
                    </m:r>
                    <m:r>
                      <a:rPr lang="en-US" altLang="en-US" sz="2000" b="1" i="1" dirty="0" smtClean="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sym typeface="Symbol" panose="05050102010706020507" pitchFamily="18" charset="2"/>
                      </a:rPr>
                      <m:t>𝑨</m:t>
                    </m:r>
                  </m:oMath>
                </a14:m>
                <a:r>
                  <a:rPr lang="en-US" altLang="en-US" sz="2000" dirty="0">
                    <a:sym typeface="Symbol" panose="05050102010706020507" pitchFamily="18" charset="2"/>
                  </a:rPr>
                  <a:t>.</a:t>
                </a:r>
              </a:p>
              <a:p>
                <a:pPr marL="0" indent="0">
                  <a:buNone/>
                </a:pPr>
                <a:r>
                  <a:rPr lang="en-US" altLang="en-US" sz="2000" dirty="0">
                    <a:sym typeface="Symbol" panose="05050102010706020507" pitchFamily="18" charset="2"/>
                  </a:rPr>
                  <a:t>Then</a:t>
                </a:r>
              </a:p>
            </p:txBody>
          </p:sp>
        </mc:Choice>
        <mc:Fallback>
          <p:sp>
            <p:nvSpPr>
              <p:cNvPr id="489475" name="Rectangle 3">
                <a:extLst>
                  <a:ext uri="{FF2B5EF4-FFF2-40B4-BE49-F238E27FC236}">
                    <a16:creationId xmlns:a16="http://schemas.microsoft.com/office/drawing/2014/main" id="{A5AAA59D-1107-43F0-B01B-A3EAF2CF582A}"/>
                  </a:ext>
                </a:extLst>
              </p:cNvPr>
              <p:cNvSpPr>
                <a:spLocks noGrp="1" noRot="1" noChangeAspect="1" noMove="1" noResize="1" noEditPoints="1" noAdjustHandles="1" noChangeArrowheads="1" noChangeShapeType="1" noTextEdit="1"/>
              </p:cNvSpPr>
              <p:nvPr>
                <p:ph type="body" idx="1"/>
              </p:nvPr>
            </p:nvSpPr>
            <p:spPr>
              <a:xfrm>
                <a:off x="83364" y="1173528"/>
                <a:ext cx="11135888" cy="5200045"/>
              </a:xfrm>
              <a:blipFill>
                <a:blip r:embed="rId3"/>
                <a:stretch>
                  <a:fillRect l="-602" t="-15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p:cNvSpPr txBox="1"/>
              <p:nvPr/>
            </p:nvSpPr>
            <p:spPr>
              <a:xfrm>
                <a:off x="388877" y="3462637"/>
                <a:ext cx="5563959" cy="2333139"/>
              </a:xfrm>
              <a:prstGeom prst="rect">
                <a:avLst/>
              </a:prstGeom>
              <a:noFill/>
            </p:spPr>
            <p:txBody>
              <a:bodyPr wrap="none" rtlCol="0">
                <a:spAutoFit/>
              </a:bodyPr>
              <a:lstStyle/>
              <a:p>
                <a:pPr lvl="1" defTabSz="914400">
                  <a:spcBef>
                    <a:spcPts val="500"/>
                  </a:spcBef>
                </a:pPr>
                <a14:m>
                  <m:oMathPara xmlns:m="http://schemas.openxmlformats.org/officeDocument/2006/math">
                    <m:oMathParaPr>
                      <m:jc m:val="centerGroup"/>
                    </m:oMathParaPr>
                    <m:oMath xmlns:m="http://schemas.openxmlformats.org/officeDocument/2006/math">
                      <m:r>
                        <a:rPr lang="en-US" sz="2000" b="1" i="1" dirty="0" smtClean="0">
                          <a:solidFill>
                            <a:srgbClr val="0066CC"/>
                          </a:solidFill>
                          <a:latin typeface="Cambria Math" panose="02040503050406030204" pitchFamily="18" charset="0"/>
                        </a:rPr>
                        <m:t>𝒗</m:t>
                      </m:r>
                      <m:d>
                        <m:dPr>
                          <m:ctrlPr>
                            <a:rPr lang="en-US" sz="2000" b="1" i="1" dirty="0">
                              <a:solidFill>
                                <a:srgbClr val="0066CC"/>
                              </a:solidFill>
                              <a:latin typeface="Cambria Math" panose="02040503050406030204" pitchFamily="18" charset="0"/>
                            </a:rPr>
                          </m:ctrlPr>
                        </m:dPr>
                        <m:e>
                          <m:r>
                            <a:rPr lang="en-US" sz="2000" b="1" i="1" dirty="0">
                              <a:solidFill>
                                <a:srgbClr val="0066CC"/>
                              </a:solidFill>
                              <a:latin typeface="Cambria Math" panose="02040503050406030204" pitchFamily="18" charset="0"/>
                            </a:rPr>
                            <m:t>𝒇</m:t>
                          </m:r>
                        </m:e>
                      </m:d>
                      <m:r>
                        <a:rPr lang="en-US" sz="2000" b="1" dirty="0">
                          <a:solidFill>
                            <a:srgbClr val="0066CC"/>
                          </a:solidFill>
                          <a:latin typeface="Cambria Math" panose="02040503050406030204" pitchFamily="18" charset="0"/>
                        </a:rPr>
                        <m:t>=</m:t>
                      </m:r>
                      <m:nary>
                        <m:naryPr>
                          <m:chr m:val="∑"/>
                          <m:supHide m:val="on"/>
                          <m:ctrlPr>
                            <a:rPr lang="en-US" sz="2000" b="1" i="1">
                              <a:solidFill>
                                <a:srgbClr val="0066CC"/>
                              </a:solidFill>
                              <a:latin typeface="Cambria Math" panose="02040503050406030204" pitchFamily="18" charset="0"/>
                            </a:rPr>
                          </m:ctrlPr>
                        </m:naryPr>
                        <m:sub>
                          <m:r>
                            <a:rPr lang="en-US" sz="2000" b="1" i="1">
                              <a:solidFill>
                                <a:srgbClr val="0066CC"/>
                              </a:solidFill>
                              <a:latin typeface="Cambria Math" panose="02040503050406030204" pitchFamily="18" charset="0"/>
                            </a:rPr>
                            <m:t>𝒆</m:t>
                          </m:r>
                          <m:r>
                            <a:rPr lang="en-US" sz="2000" b="1" i="1">
                              <a:solidFill>
                                <a:srgbClr val="0066CC"/>
                              </a:solidFill>
                              <a:latin typeface="Cambria Math" panose="02040503050406030204" pitchFamily="18" charset="0"/>
                            </a:rPr>
                            <m:t> </m:t>
                          </m:r>
                          <m:r>
                            <m:rPr>
                              <m:sty m:val="p"/>
                            </m:rPr>
                            <a:rPr lang="en-US" sz="2000">
                              <a:solidFill>
                                <a:prstClr val="black"/>
                              </a:solidFill>
                              <a:latin typeface="Cambria Math" panose="02040503050406030204" pitchFamily="18" charset="0"/>
                            </a:rPr>
                            <m:t>out</m:t>
                          </m:r>
                          <m:r>
                            <a:rPr lang="en-US" sz="2000" b="1" i="1">
                              <a:solidFill>
                                <a:prstClr val="black"/>
                              </a:solidFill>
                              <a:latin typeface="Cambria Math" panose="02040503050406030204" pitchFamily="18" charset="0"/>
                            </a:rPr>
                            <m:t> </m:t>
                          </m:r>
                          <m:r>
                            <m:rPr>
                              <m:sty m:val="p"/>
                            </m:rPr>
                            <a:rPr lang="en-US" sz="2000">
                              <a:solidFill>
                                <a:prstClr val="black"/>
                              </a:solidFill>
                              <a:latin typeface="Cambria Math" panose="02040503050406030204" pitchFamily="18" charset="0"/>
                            </a:rPr>
                            <m:t>of</m:t>
                          </m:r>
                          <m:r>
                            <a:rPr lang="en-US" sz="2000">
                              <a:solidFill>
                                <a:srgbClr val="0066CC"/>
                              </a:solidFill>
                              <a:latin typeface="Cambria Math" panose="02040503050406030204" pitchFamily="18" charset="0"/>
                            </a:rPr>
                            <m:t> </m:t>
                          </m:r>
                          <m:r>
                            <a:rPr lang="en-US" sz="2000" b="1" i="1">
                              <a:solidFill>
                                <a:srgbClr val="0066CC"/>
                              </a:solidFill>
                              <a:latin typeface="Cambria Math" panose="02040503050406030204" pitchFamily="18" charset="0"/>
                            </a:rPr>
                            <m:t>𝑨</m:t>
                          </m:r>
                        </m:sub>
                        <m:sup/>
                        <m:e>
                          <m:r>
                            <a:rPr lang="en-US" sz="2000" b="1" i="1">
                              <a:solidFill>
                                <a:srgbClr val="0066CC"/>
                              </a:solidFill>
                              <a:latin typeface="Cambria Math" panose="02040503050406030204" pitchFamily="18" charset="0"/>
                            </a:rPr>
                            <m:t>𝒇</m:t>
                          </m:r>
                          <m:d>
                            <m:dPr>
                              <m:ctrlPr>
                                <a:rPr lang="en-US" sz="2000" b="1" i="1">
                                  <a:solidFill>
                                    <a:srgbClr val="0066CC"/>
                                  </a:solidFill>
                                  <a:latin typeface="Cambria Math" panose="02040503050406030204" pitchFamily="18" charset="0"/>
                                </a:rPr>
                              </m:ctrlPr>
                            </m:dPr>
                            <m:e>
                              <m:r>
                                <a:rPr lang="en-US" sz="2000" b="1" i="1">
                                  <a:solidFill>
                                    <a:srgbClr val="0066CC"/>
                                  </a:solidFill>
                                  <a:latin typeface="Cambria Math" panose="02040503050406030204" pitchFamily="18" charset="0"/>
                                </a:rPr>
                                <m:t>𝒆</m:t>
                              </m:r>
                            </m:e>
                          </m:d>
                          <m:r>
                            <a:rPr lang="en-US" sz="2000" b="1" i="1" smtClean="0">
                              <a:solidFill>
                                <a:srgbClr val="0066CC"/>
                              </a:solidFill>
                              <a:latin typeface="Cambria Math" panose="02040503050406030204" pitchFamily="18" charset="0"/>
                            </a:rPr>
                            <m:t>−</m:t>
                          </m:r>
                          <m:nary>
                            <m:naryPr>
                              <m:chr m:val="∑"/>
                              <m:supHide m:val="on"/>
                              <m:ctrlPr>
                                <a:rPr lang="en-US" sz="2000" b="1" i="1" smtClean="0">
                                  <a:solidFill>
                                    <a:srgbClr val="C00000"/>
                                  </a:solidFill>
                                  <a:latin typeface="Cambria Math" panose="02040503050406030204" pitchFamily="18" charset="0"/>
                                </a:rPr>
                              </m:ctrlPr>
                            </m:naryPr>
                            <m:sub>
                              <m:r>
                                <a:rPr lang="en-US" sz="2000" b="1" i="1">
                                  <a:solidFill>
                                    <a:srgbClr val="C00000"/>
                                  </a:solidFill>
                                  <a:latin typeface="Cambria Math" panose="02040503050406030204" pitchFamily="18" charset="0"/>
                                </a:rPr>
                                <m:t>𝒆</m:t>
                              </m:r>
                              <m:r>
                                <a:rPr lang="en-US" sz="2000" b="1" i="1">
                                  <a:solidFill>
                                    <a:srgbClr val="C00000"/>
                                  </a:solidFill>
                                  <a:latin typeface="Cambria Math" panose="02040503050406030204" pitchFamily="18" charset="0"/>
                                </a:rPr>
                                <m:t> </m:t>
                              </m:r>
                              <m:r>
                                <m:rPr>
                                  <m:sty m:val="p"/>
                                </m:rPr>
                                <a:rPr lang="en-US" sz="2000" smtClean="0">
                                  <a:solidFill>
                                    <a:schemeClr val="tx1"/>
                                  </a:solidFill>
                                  <a:latin typeface="Cambria Math" panose="02040503050406030204" pitchFamily="18" charset="0"/>
                                </a:rPr>
                                <m:t>into</m:t>
                              </m:r>
                              <m:r>
                                <a:rPr lang="en-US" sz="2000" b="1" i="1">
                                  <a:solidFill>
                                    <a:schemeClr val="tx1"/>
                                  </a:solidFill>
                                  <a:latin typeface="Cambria Math" panose="02040503050406030204" pitchFamily="18" charset="0"/>
                                </a:rPr>
                                <m:t> </m:t>
                              </m:r>
                              <m:r>
                                <a:rPr lang="en-US" sz="2000" b="1" i="1">
                                  <a:solidFill>
                                    <a:srgbClr val="C00000"/>
                                  </a:solidFill>
                                  <a:latin typeface="Cambria Math" panose="02040503050406030204" pitchFamily="18" charset="0"/>
                                </a:rPr>
                                <m:t>𝑨</m:t>
                              </m:r>
                            </m:sub>
                            <m:sup/>
                            <m:e>
                              <m:r>
                                <a:rPr lang="en-US" sz="2000" b="1" i="1">
                                  <a:solidFill>
                                    <a:srgbClr val="C00000"/>
                                  </a:solidFill>
                                  <a:latin typeface="Cambria Math" panose="02040503050406030204" pitchFamily="18" charset="0"/>
                                </a:rPr>
                                <m:t>𝒇</m:t>
                              </m:r>
                              <m:d>
                                <m:dPr>
                                  <m:ctrlPr>
                                    <a:rPr lang="en-US" sz="2000" b="1" i="1">
                                      <a:solidFill>
                                        <a:srgbClr val="C00000"/>
                                      </a:solidFill>
                                      <a:latin typeface="Cambria Math" panose="02040503050406030204" pitchFamily="18" charset="0"/>
                                    </a:rPr>
                                  </m:ctrlPr>
                                </m:dPr>
                                <m:e>
                                  <m:r>
                                    <a:rPr lang="en-US" sz="2000" b="1" i="1">
                                      <a:solidFill>
                                        <a:srgbClr val="C00000"/>
                                      </a:solidFill>
                                      <a:latin typeface="Cambria Math" panose="02040503050406030204" pitchFamily="18" charset="0"/>
                                    </a:rPr>
                                    <m:t>𝒆</m:t>
                                  </m:r>
                                </m:e>
                              </m:d>
                              <m:r>
                                <a:rPr lang="en-US" sz="2000" b="1" i="1" smtClean="0">
                                  <a:solidFill>
                                    <a:srgbClr val="C00000"/>
                                  </a:solidFill>
                                  <a:latin typeface="Cambria Math" panose="02040503050406030204" pitchFamily="18" charset="0"/>
                                </a:rPr>
                                <m:t>                    </m:t>
                              </m:r>
                            </m:e>
                          </m:nary>
                        </m:e>
                      </m:nary>
                    </m:oMath>
                  </m:oMathPara>
                </a14:m>
                <a:endParaRPr lang="en-US" sz="2000" b="1" i="1" dirty="0">
                  <a:solidFill>
                    <a:srgbClr val="0066CC"/>
                  </a:solidFill>
                  <a:latin typeface="Cambria Math" panose="02040503050406030204" pitchFamily="18" charset="0"/>
                </a:endParaRPr>
              </a:p>
              <a:p>
                <a:pPr lvl="1" defTabSz="914400">
                  <a:spcBef>
                    <a:spcPts val="500"/>
                  </a:spcBef>
                </a:pPr>
                <a14:m>
                  <m:oMathPara xmlns:m="http://schemas.openxmlformats.org/officeDocument/2006/math">
                    <m:oMathParaPr>
                      <m:jc m:val="centerGroup"/>
                    </m:oMathParaPr>
                    <m:oMath xmlns:m="http://schemas.openxmlformats.org/officeDocument/2006/math">
                      <m:r>
                        <a:rPr lang="en-US" altLang="en-US" sz="2000" b="0" i="1" smtClean="0">
                          <a:solidFill>
                            <a:srgbClr val="0066CC"/>
                          </a:solidFill>
                          <a:latin typeface="Cambria Math" panose="02040503050406030204" pitchFamily="18" charset="0"/>
                          <a:sym typeface="Symbol" panose="05050102010706020507" pitchFamily="18" charset="2"/>
                        </a:rPr>
                        <m:t>    </m:t>
                      </m:r>
                      <m:r>
                        <a:rPr lang="en-US" altLang="en-US" sz="2000" i="1">
                          <a:solidFill>
                            <a:srgbClr val="0066CC"/>
                          </a:solidFill>
                          <a:latin typeface="Cambria Math" panose="02040503050406030204" pitchFamily="18" charset="0"/>
                          <a:sym typeface="Symbol" panose="05050102010706020507" pitchFamily="18" charset="2"/>
                        </a:rPr>
                        <m:t>=</m:t>
                      </m:r>
                      <m:nary>
                        <m:naryPr>
                          <m:chr m:val="∑"/>
                          <m:supHide m:val="on"/>
                          <m:ctrlPr>
                            <a:rPr lang="en-US" sz="2000" b="1" i="1">
                              <a:solidFill>
                                <a:srgbClr val="0066CC"/>
                              </a:solidFill>
                              <a:latin typeface="Cambria Math" panose="02040503050406030204" pitchFamily="18" charset="0"/>
                            </a:rPr>
                          </m:ctrlPr>
                        </m:naryPr>
                        <m:sub>
                          <m:r>
                            <a:rPr lang="en-US" sz="2000" b="1" i="1">
                              <a:solidFill>
                                <a:srgbClr val="0066CC"/>
                              </a:solidFill>
                              <a:latin typeface="Cambria Math" panose="02040503050406030204" pitchFamily="18" charset="0"/>
                            </a:rPr>
                            <m:t>𝒆</m:t>
                          </m:r>
                          <m:r>
                            <a:rPr lang="en-US" sz="2000" b="1" i="1">
                              <a:solidFill>
                                <a:srgbClr val="0066CC"/>
                              </a:solidFill>
                              <a:latin typeface="Cambria Math" panose="02040503050406030204" pitchFamily="18" charset="0"/>
                            </a:rPr>
                            <m:t> </m:t>
                          </m:r>
                          <m:r>
                            <m:rPr>
                              <m:sty m:val="p"/>
                            </m:rPr>
                            <a:rPr lang="en-US" sz="2000">
                              <a:solidFill>
                                <a:prstClr val="black"/>
                              </a:solidFill>
                              <a:latin typeface="Cambria Math" panose="02040503050406030204" pitchFamily="18" charset="0"/>
                            </a:rPr>
                            <m:t>out</m:t>
                          </m:r>
                          <m:r>
                            <a:rPr lang="en-US" sz="2000" b="1" i="1">
                              <a:solidFill>
                                <a:prstClr val="black"/>
                              </a:solidFill>
                              <a:latin typeface="Cambria Math" panose="02040503050406030204" pitchFamily="18" charset="0"/>
                            </a:rPr>
                            <m:t> </m:t>
                          </m:r>
                          <m:r>
                            <m:rPr>
                              <m:sty m:val="p"/>
                            </m:rPr>
                            <a:rPr lang="en-US" sz="2000">
                              <a:solidFill>
                                <a:prstClr val="black"/>
                              </a:solidFill>
                              <a:latin typeface="Cambria Math" panose="02040503050406030204" pitchFamily="18" charset="0"/>
                            </a:rPr>
                            <m:t>of</m:t>
                          </m:r>
                          <m:r>
                            <a:rPr lang="en-US" sz="2000">
                              <a:solidFill>
                                <a:srgbClr val="0066CC"/>
                              </a:solidFill>
                              <a:latin typeface="Cambria Math" panose="02040503050406030204" pitchFamily="18" charset="0"/>
                            </a:rPr>
                            <m:t> </m:t>
                          </m:r>
                          <m:r>
                            <a:rPr lang="en-US" sz="2000" b="1" i="1">
                              <a:solidFill>
                                <a:srgbClr val="0066CC"/>
                              </a:solidFill>
                              <a:latin typeface="Cambria Math" panose="02040503050406030204" pitchFamily="18" charset="0"/>
                            </a:rPr>
                            <m:t>𝑨</m:t>
                          </m:r>
                        </m:sub>
                        <m:sup/>
                        <m:e>
                          <m:r>
                            <a:rPr lang="en-US" sz="2000" b="1" i="1" smtClean="0">
                              <a:solidFill>
                                <a:srgbClr val="0066CC"/>
                              </a:solidFill>
                              <a:latin typeface="Cambria Math" panose="02040503050406030204" pitchFamily="18" charset="0"/>
                            </a:rPr>
                            <m:t>𝒇</m:t>
                          </m:r>
                          <m:d>
                            <m:dPr>
                              <m:ctrlPr>
                                <a:rPr lang="en-US" sz="2000" b="1" i="1">
                                  <a:solidFill>
                                    <a:srgbClr val="0066CC"/>
                                  </a:solidFill>
                                  <a:latin typeface="Cambria Math" panose="02040503050406030204" pitchFamily="18" charset="0"/>
                                </a:rPr>
                              </m:ctrlPr>
                            </m:dPr>
                            <m:e>
                              <m:r>
                                <a:rPr lang="en-US" sz="2000" b="1" i="1">
                                  <a:solidFill>
                                    <a:srgbClr val="0066CC"/>
                                  </a:solidFill>
                                  <a:latin typeface="Cambria Math" panose="02040503050406030204" pitchFamily="18" charset="0"/>
                                </a:rPr>
                                <m:t>𝒆</m:t>
                              </m:r>
                            </m:e>
                          </m:d>
                          <m:r>
                            <a:rPr lang="en-US" sz="2000" b="1" i="1" smtClean="0">
                              <a:solidFill>
                                <a:srgbClr val="0066CC"/>
                              </a:solidFill>
                              <a:latin typeface="Cambria Math" panose="02040503050406030204" pitchFamily="18" charset="0"/>
                            </a:rPr>
                            <m:t>                            </m:t>
                          </m:r>
                        </m:e>
                      </m:nary>
                    </m:oMath>
                  </m:oMathPara>
                </a14:m>
                <a:endParaRPr lang="en-US" dirty="0"/>
              </a:p>
              <a:p>
                <a:pPr lvl="1" defTabSz="914400">
                  <a:spcBef>
                    <a:spcPts val="500"/>
                  </a:spcBef>
                </a:pPr>
                <a14:m>
                  <m:oMathPara xmlns:m="http://schemas.openxmlformats.org/officeDocument/2006/math">
                    <m:oMathParaPr>
                      <m:jc m:val="centerGroup"/>
                    </m:oMathParaPr>
                    <m:oMath xmlns:m="http://schemas.openxmlformats.org/officeDocument/2006/math">
                      <m:r>
                        <a:rPr lang="en-US" sz="2000" b="1" i="1" smtClean="0">
                          <a:solidFill>
                            <a:srgbClr val="0066CC"/>
                          </a:solidFill>
                          <a:latin typeface="Cambria Math" panose="02040503050406030204" pitchFamily="18" charset="0"/>
                        </a:rPr>
                        <m:t>=</m:t>
                      </m:r>
                      <m:nary>
                        <m:naryPr>
                          <m:chr m:val="∑"/>
                          <m:supHide m:val="on"/>
                          <m:ctrlPr>
                            <a:rPr lang="en-US" sz="2000" b="1" i="1">
                              <a:solidFill>
                                <a:srgbClr val="0066CC"/>
                              </a:solidFill>
                              <a:latin typeface="Cambria Math" panose="02040503050406030204" pitchFamily="18" charset="0"/>
                            </a:rPr>
                          </m:ctrlPr>
                        </m:naryPr>
                        <m:sub>
                          <m:r>
                            <a:rPr lang="en-US" sz="2000" b="1" i="1">
                              <a:solidFill>
                                <a:srgbClr val="0066CC"/>
                              </a:solidFill>
                              <a:latin typeface="Cambria Math" panose="02040503050406030204" pitchFamily="18" charset="0"/>
                            </a:rPr>
                            <m:t>𝒆</m:t>
                          </m:r>
                          <m:r>
                            <a:rPr lang="en-US" sz="2000" b="1" i="1">
                              <a:solidFill>
                                <a:srgbClr val="0066CC"/>
                              </a:solidFill>
                              <a:latin typeface="Cambria Math" panose="02040503050406030204" pitchFamily="18" charset="0"/>
                            </a:rPr>
                            <m:t> </m:t>
                          </m:r>
                          <m:r>
                            <m:rPr>
                              <m:sty m:val="p"/>
                            </m:rPr>
                            <a:rPr lang="en-US" sz="2000">
                              <a:solidFill>
                                <a:prstClr val="black"/>
                              </a:solidFill>
                              <a:latin typeface="Cambria Math" panose="02040503050406030204" pitchFamily="18" charset="0"/>
                            </a:rPr>
                            <m:t>out</m:t>
                          </m:r>
                          <m:r>
                            <a:rPr lang="en-US" sz="2000" b="1" i="1">
                              <a:solidFill>
                                <a:prstClr val="black"/>
                              </a:solidFill>
                              <a:latin typeface="Cambria Math" panose="02040503050406030204" pitchFamily="18" charset="0"/>
                            </a:rPr>
                            <m:t> </m:t>
                          </m:r>
                          <m:r>
                            <m:rPr>
                              <m:sty m:val="p"/>
                            </m:rPr>
                            <a:rPr lang="en-US" sz="2000">
                              <a:solidFill>
                                <a:prstClr val="black"/>
                              </a:solidFill>
                              <a:latin typeface="Cambria Math" panose="02040503050406030204" pitchFamily="18" charset="0"/>
                            </a:rPr>
                            <m:t>of</m:t>
                          </m:r>
                          <m:r>
                            <a:rPr lang="en-US" sz="2000">
                              <a:solidFill>
                                <a:srgbClr val="0066CC"/>
                              </a:solidFill>
                              <a:latin typeface="Cambria Math" panose="02040503050406030204" pitchFamily="18" charset="0"/>
                            </a:rPr>
                            <m:t> </m:t>
                          </m:r>
                          <m:r>
                            <a:rPr lang="en-US" sz="2000" b="1" i="1">
                              <a:solidFill>
                                <a:srgbClr val="0066CC"/>
                              </a:solidFill>
                              <a:latin typeface="Cambria Math" panose="02040503050406030204" pitchFamily="18" charset="0"/>
                            </a:rPr>
                            <m:t>𝑨</m:t>
                          </m:r>
                        </m:sub>
                        <m:sup/>
                        <m:e>
                          <m:r>
                            <a:rPr lang="en-US" sz="2000" b="1" i="1" smtClean="0">
                              <a:solidFill>
                                <a:srgbClr val="0066CC"/>
                              </a:solidFill>
                              <a:latin typeface="Cambria Math" panose="02040503050406030204" pitchFamily="18" charset="0"/>
                            </a:rPr>
                            <m:t>𝒄</m:t>
                          </m:r>
                          <m:d>
                            <m:dPr>
                              <m:ctrlPr>
                                <a:rPr lang="en-US" sz="2000" b="1" i="1">
                                  <a:solidFill>
                                    <a:srgbClr val="0066CC"/>
                                  </a:solidFill>
                                  <a:latin typeface="Cambria Math" panose="02040503050406030204" pitchFamily="18" charset="0"/>
                                </a:rPr>
                              </m:ctrlPr>
                            </m:dPr>
                            <m:e>
                              <m:r>
                                <a:rPr lang="en-US" sz="2000" b="1" i="1">
                                  <a:solidFill>
                                    <a:srgbClr val="0066CC"/>
                                  </a:solidFill>
                                  <a:latin typeface="Cambria Math" panose="02040503050406030204" pitchFamily="18" charset="0"/>
                                </a:rPr>
                                <m:t>𝒆</m:t>
                              </m:r>
                            </m:e>
                          </m:d>
                          <m:r>
                            <a:rPr lang="en-US" sz="2000" b="1" i="1">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m:t>
                          </m:r>
                          <m:r>
                            <a:rPr lang="en-US" sz="2000" b="1" i="1" smtClean="0">
                              <a:solidFill>
                                <a:srgbClr val="0066CC"/>
                              </a:solidFill>
                              <a:latin typeface="Cambria Math" panose="02040503050406030204" pitchFamily="18" charset="0"/>
                            </a:rPr>
                            <m:t>𝒄</m:t>
                          </m:r>
                          <m:r>
                            <a:rPr lang="en-US" sz="2000" b="1" i="1" smtClean="0">
                              <a:solidFill>
                                <a:srgbClr val="0066CC"/>
                              </a:solidFill>
                              <a:latin typeface="Cambria Math" panose="02040503050406030204" pitchFamily="18" charset="0"/>
                            </a:rPr>
                            <m:t>(</m:t>
                          </m:r>
                          <m:r>
                            <a:rPr lang="en-US" sz="2000" b="1" i="1" smtClean="0">
                              <a:solidFill>
                                <a:srgbClr val="0066CC"/>
                              </a:solidFill>
                              <a:latin typeface="Cambria Math" panose="02040503050406030204" pitchFamily="18" charset="0"/>
                            </a:rPr>
                            <m:t>𝑨</m:t>
                          </m:r>
                          <m:r>
                            <a:rPr lang="en-US" sz="2000" b="1" i="1" smtClean="0">
                              <a:solidFill>
                                <a:srgbClr val="0066CC"/>
                              </a:solidFill>
                              <a:latin typeface="Cambria Math" panose="02040503050406030204" pitchFamily="18" charset="0"/>
                            </a:rPr>
                            <m:t>,</m:t>
                          </m:r>
                          <m:r>
                            <a:rPr lang="en-US" sz="2000" b="1" i="1" smtClean="0">
                              <a:solidFill>
                                <a:srgbClr val="0066CC"/>
                              </a:solidFill>
                              <a:latin typeface="Cambria Math" panose="02040503050406030204" pitchFamily="18" charset="0"/>
                            </a:rPr>
                            <m:t>𝑩</m:t>
                          </m:r>
                          <m:r>
                            <a:rPr lang="en-US" sz="2000" b="1" i="1" smtClean="0">
                              <a:solidFill>
                                <a:srgbClr val="0066CC"/>
                              </a:solidFill>
                              <a:latin typeface="Cambria Math" panose="02040503050406030204" pitchFamily="18" charset="0"/>
                            </a:rPr>
                            <m:t>) </m:t>
                          </m:r>
                        </m:e>
                      </m:nary>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388877" y="3462637"/>
                <a:ext cx="5563959" cy="2333139"/>
              </a:xfrm>
              <a:prstGeom prst="rect">
                <a:avLst/>
              </a:prstGeom>
              <a:blipFill>
                <a:blip r:embed="rId4"/>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DDF922F4-0C81-90E9-F8C1-72D257941596}"/>
              </a:ext>
            </a:extLst>
          </p:cNvPr>
          <p:cNvGrpSpPr/>
          <p:nvPr/>
        </p:nvGrpSpPr>
        <p:grpSpPr>
          <a:xfrm>
            <a:off x="8732540" y="4617873"/>
            <a:ext cx="3442682" cy="2228958"/>
            <a:chOff x="7840237" y="3503047"/>
            <a:chExt cx="3924300" cy="2540776"/>
          </a:xfrm>
        </p:grpSpPr>
        <p:sp>
          <p:nvSpPr>
            <p:cNvPr id="4" name="Text Box 20">
              <a:extLst>
                <a:ext uri="{FF2B5EF4-FFF2-40B4-BE49-F238E27FC236}">
                  <a16:creationId xmlns:a16="http://schemas.microsoft.com/office/drawing/2014/main" id="{635E11AB-6517-B4AB-3D27-29E83D9B653A}"/>
                </a:ext>
              </a:extLst>
            </p:cNvPr>
            <p:cNvSpPr txBox="1">
              <a:spLocks noChangeArrowheads="1"/>
            </p:cNvSpPr>
            <p:nvPr/>
          </p:nvSpPr>
          <p:spPr bwMode="auto">
            <a:xfrm>
              <a:off x="8916563" y="5674000"/>
              <a:ext cx="1747838"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924" tIns="45963" rIns="91924" bIns="45963">
              <a:spAutoFit/>
            </a:bodyPr>
            <a:lstStyle/>
            <a:p>
              <a:pPr>
                <a:spcBef>
                  <a:spcPct val="50000"/>
                </a:spcBef>
              </a:pPr>
              <a:r>
                <a:rPr lang="en-US" altLang="en-US" dirty="0"/>
                <a:t>residual graph</a:t>
              </a:r>
            </a:p>
          </p:txBody>
        </p:sp>
        <p:sp>
          <p:nvSpPr>
            <p:cNvPr id="6" name="Freeform 25">
              <a:extLst>
                <a:ext uri="{FF2B5EF4-FFF2-40B4-BE49-F238E27FC236}">
                  <a16:creationId xmlns:a16="http://schemas.microsoft.com/office/drawing/2014/main" id="{C2E4B1EE-819F-9869-3EFC-4FF0ABB6D0D8}"/>
                </a:ext>
              </a:extLst>
            </p:cNvPr>
            <p:cNvSpPr>
              <a:spLocks/>
            </p:cNvSpPr>
            <p:nvPr/>
          </p:nvSpPr>
          <p:spPr bwMode="auto">
            <a:xfrm>
              <a:off x="10369125" y="3582421"/>
              <a:ext cx="1395412" cy="2152650"/>
            </a:xfrm>
            <a:custGeom>
              <a:avLst/>
              <a:gdLst>
                <a:gd name="T0" fmla="*/ 31 w 879"/>
                <a:gd name="T1" fmla="*/ 119 h 1356"/>
                <a:gd name="T2" fmla="*/ 49 w 879"/>
                <a:gd name="T3" fmla="*/ 113 h 1356"/>
                <a:gd name="T4" fmla="*/ 61 w 879"/>
                <a:gd name="T5" fmla="*/ 99 h 1356"/>
                <a:gd name="T6" fmla="*/ 142 w 879"/>
                <a:gd name="T7" fmla="*/ 65 h 1356"/>
                <a:gd name="T8" fmla="*/ 260 w 879"/>
                <a:gd name="T9" fmla="*/ 25 h 1356"/>
                <a:gd name="T10" fmla="*/ 513 w 879"/>
                <a:gd name="T11" fmla="*/ 4 h 1356"/>
                <a:gd name="T12" fmla="*/ 651 w 879"/>
                <a:gd name="T13" fmla="*/ 22 h 1356"/>
                <a:gd name="T14" fmla="*/ 780 w 879"/>
                <a:gd name="T15" fmla="*/ 92 h 1356"/>
                <a:gd name="T16" fmla="*/ 848 w 879"/>
                <a:gd name="T17" fmla="*/ 179 h 1356"/>
                <a:gd name="T18" fmla="*/ 879 w 879"/>
                <a:gd name="T19" fmla="*/ 337 h 1356"/>
                <a:gd name="T20" fmla="*/ 836 w 879"/>
                <a:gd name="T21" fmla="*/ 815 h 1356"/>
                <a:gd name="T22" fmla="*/ 829 w 879"/>
                <a:gd name="T23" fmla="*/ 902 h 1356"/>
                <a:gd name="T24" fmla="*/ 755 w 879"/>
                <a:gd name="T25" fmla="*/ 1042 h 1356"/>
                <a:gd name="T26" fmla="*/ 699 w 879"/>
                <a:gd name="T27" fmla="*/ 1157 h 1356"/>
                <a:gd name="T28" fmla="*/ 609 w 879"/>
                <a:gd name="T29" fmla="*/ 1327 h 1356"/>
                <a:gd name="T30" fmla="*/ 411 w 879"/>
                <a:gd name="T31" fmla="*/ 1345 h 1356"/>
                <a:gd name="T32" fmla="*/ 167 w 879"/>
                <a:gd name="T33" fmla="*/ 1258 h 1356"/>
                <a:gd name="T34" fmla="*/ 99 w 879"/>
                <a:gd name="T35" fmla="*/ 1197 h 1356"/>
                <a:gd name="T36" fmla="*/ 86 w 879"/>
                <a:gd name="T37" fmla="*/ 1176 h 1356"/>
                <a:gd name="T38" fmla="*/ 68 w 879"/>
                <a:gd name="T39" fmla="*/ 1164 h 1356"/>
                <a:gd name="T40" fmla="*/ 43 w 879"/>
                <a:gd name="T41" fmla="*/ 1124 h 1356"/>
                <a:gd name="T42" fmla="*/ 0 w 879"/>
                <a:gd name="T43" fmla="*/ 594 h 1356"/>
                <a:gd name="T44" fmla="*/ 6 w 879"/>
                <a:gd name="T45" fmla="*/ 300 h 1356"/>
                <a:gd name="T46" fmla="*/ 31 w 879"/>
                <a:gd name="T47" fmla="*/ 153 h 1356"/>
                <a:gd name="T48" fmla="*/ 31 w 879"/>
                <a:gd name="T49" fmla="*/ 119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9" h="1356">
                  <a:moveTo>
                    <a:pt x="31" y="119"/>
                  </a:moveTo>
                  <a:cubicBezTo>
                    <a:pt x="37" y="117"/>
                    <a:pt x="44" y="116"/>
                    <a:pt x="49" y="113"/>
                  </a:cubicBezTo>
                  <a:cubicBezTo>
                    <a:pt x="54" y="109"/>
                    <a:pt x="56" y="102"/>
                    <a:pt x="61" y="99"/>
                  </a:cubicBezTo>
                  <a:cubicBezTo>
                    <a:pt x="78" y="89"/>
                    <a:pt x="121" y="73"/>
                    <a:pt x="142" y="65"/>
                  </a:cubicBezTo>
                  <a:cubicBezTo>
                    <a:pt x="182" y="50"/>
                    <a:pt x="221" y="46"/>
                    <a:pt x="260" y="25"/>
                  </a:cubicBezTo>
                  <a:cubicBezTo>
                    <a:pt x="367" y="27"/>
                    <a:pt x="406" y="0"/>
                    <a:pt x="513" y="4"/>
                  </a:cubicBezTo>
                  <a:cubicBezTo>
                    <a:pt x="533" y="6"/>
                    <a:pt x="633" y="14"/>
                    <a:pt x="651" y="22"/>
                  </a:cubicBezTo>
                  <a:cubicBezTo>
                    <a:pt x="693" y="38"/>
                    <a:pt x="736" y="84"/>
                    <a:pt x="780" y="92"/>
                  </a:cubicBezTo>
                  <a:cubicBezTo>
                    <a:pt x="799" y="123"/>
                    <a:pt x="818" y="158"/>
                    <a:pt x="848" y="179"/>
                  </a:cubicBezTo>
                  <a:cubicBezTo>
                    <a:pt x="855" y="201"/>
                    <a:pt x="872" y="315"/>
                    <a:pt x="879" y="337"/>
                  </a:cubicBezTo>
                  <a:cubicBezTo>
                    <a:pt x="879" y="580"/>
                    <a:pt x="879" y="622"/>
                    <a:pt x="836" y="815"/>
                  </a:cubicBezTo>
                  <a:cubicBezTo>
                    <a:pt x="834" y="845"/>
                    <a:pt x="832" y="873"/>
                    <a:pt x="829" y="902"/>
                  </a:cubicBezTo>
                  <a:cubicBezTo>
                    <a:pt x="825" y="934"/>
                    <a:pt x="774" y="1013"/>
                    <a:pt x="755" y="1042"/>
                  </a:cubicBezTo>
                  <a:cubicBezTo>
                    <a:pt x="733" y="1084"/>
                    <a:pt x="721" y="1127"/>
                    <a:pt x="699" y="1157"/>
                  </a:cubicBezTo>
                  <a:cubicBezTo>
                    <a:pt x="672" y="1176"/>
                    <a:pt x="638" y="1315"/>
                    <a:pt x="609" y="1327"/>
                  </a:cubicBezTo>
                  <a:cubicBezTo>
                    <a:pt x="562" y="1352"/>
                    <a:pt x="485" y="1356"/>
                    <a:pt x="411" y="1345"/>
                  </a:cubicBezTo>
                  <a:cubicBezTo>
                    <a:pt x="337" y="1334"/>
                    <a:pt x="219" y="1283"/>
                    <a:pt x="167" y="1258"/>
                  </a:cubicBezTo>
                  <a:cubicBezTo>
                    <a:pt x="141" y="1229"/>
                    <a:pt x="130" y="1214"/>
                    <a:pt x="99" y="1197"/>
                  </a:cubicBezTo>
                  <a:cubicBezTo>
                    <a:pt x="95" y="1191"/>
                    <a:pt x="91" y="1182"/>
                    <a:pt x="86" y="1176"/>
                  </a:cubicBezTo>
                  <a:cubicBezTo>
                    <a:pt x="81" y="1171"/>
                    <a:pt x="73" y="1169"/>
                    <a:pt x="68" y="1164"/>
                  </a:cubicBezTo>
                  <a:cubicBezTo>
                    <a:pt x="58" y="1152"/>
                    <a:pt x="43" y="1124"/>
                    <a:pt x="43" y="1124"/>
                  </a:cubicBezTo>
                  <a:cubicBezTo>
                    <a:pt x="12" y="949"/>
                    <a:pt x="26" y="770"/>
                    <a:pt x="0" y="594"/>
                  </a:cubicBezTo>
                  <a:cubicBezTo>
                    <a:pt x="2" y="495"/>
                    <a:pt x="3" y="398"/>
                    <a:pt x="6" y="300"/>
                  </a:cubicBezTo>
                  <a:cubicBezTo>
                    <a:pt x="7" y="264"/>
                    <a:pt x="3" y="181"/>
                    <a:pt x="31" y="153"/>
                  </a:cubicBezTo>
                  <a:cubicBezTo>
                    <a:pt x="37" y="117"/>
                    <a:pt x="48" y="119"/>
                    <a:pt x="31" y="119"/>
                  </a:cubicBezTo>
                  <a:close/>
                </a:path>
              </a:pathLst>
            </a:custGeom>
            <a:solidFill>
              <a:schemeClr val="accent2">
                <a:lumMod val="20000"/>
                <a:lumOff val="80000"/>
              </a:schemeClr>
            </a:solidFill>
            <a:ln w="9525" cap="flat" cmpd="sng">
              <a:solidFill>
                <a:schemeClr val="tx1"/>
              </a:solidFill>
              <a:prstDash val="solid"/>
              <a:round/>
              <a:headEnd type="none" w="med" len="med"/>
              <a:tailEnd type="none" w="sm" len="sm"/>
            </a:ln>
            <a:effectLst/>
          </p:spPr>
          <p:txBody>
            <a:bodyPr wrap="none" anchor="ctr"/>
            <a:lstStyle/>
            <a:p>
              <a:endParaRPr lang="en-US"/>
            </a:p>
          </p:txBody>
        </p:sp>
        <p:sp>
          <p:nvSpPr>
            <p:cNvPr id="7" name="Freeform 26">
              <a:extLst>
                <a:ext uri="{FF2B5EF4-FFF2-40B4-BE49-F238E27FC236}">
                  <a16:creationId xmlns:a16="http://schemas.microsoft.com/office/drawing/2014/main" id="{52A06C3B-EAF9-60C0-7CD8-B25981B329DA}"/>
                </a:ext>
              </a:extLst>
            </p:cNvPr>
            <p:cNvSpPr>
              <a:spLocks/>
            </p:cNvSpPr>
            <p:nvPr/>
          </p:nvSpPr>
          <p:spPr bwMode="auto">
            <a:xfrm>
              <a:off x="7840237" y="3503047"/>
              <a:ext cx="1747838" cy="2193925"/>
            </a:xfrm>
            <a:custGeom>
              <a:avLst/>
              <a:gdLst>
                <a:gd name="T0" fmla="*/ 443 w 1019"/>
                <a:gd name="T1" fmla="*/ 4 h 1190"/>
                <a:gd name="T2" fmla="*/ 629 w 1019"/>
                <a:gd name="T3" fmla="*/ 23 h 1190"/>
                <a:gd name="T4" fmla="*/ 715 w 1019"/>
                <a:gd name="T5" fmla="*/ 66 h 1190"/>
                <a:gd name="T6" fmla="*/ 765 w 1019"/>
                <a:gd name="T7" fmla="*/ 85 h 1190"/>
                <a:gd name="T8" fmla="*/ 827 w 1019"/>
                <a:gd name="T9" fmla="*/ 116 h 1190"/>
                <a:gd name="T10" fmla="*/ 883 w 1019"/>
                <a:gd name="T11" fmla="*/ 147 h 1190"/>
                <a:gd name="T12" fmla="*/ 932 w 1019"/>
                <a:gd name="T13" fmla="*/ 196 h 1190"/>
                <a:gd name="T14" fmla="*/ 963 w 1019"/>
                <a:gd name="T15" fmla="*/ 258 h 1190"/>
                <a:gd name="T16" fmla="*/ 969 w 1019"/>
                <a:gd name="T17" fmla="*/ 277 h 1190"/>
                <a:gd name="T18" fmla="*/ 895 w 1019"/>
                <a:gd name="T19" fmla="*/ 909 h 1190"/>
                <a:gd name="T20" fmla="*/ 814 w 1019"/>
                <a:gd name="T21" fmla="*/ 1082 h 1190"/>
                <a:gd name="T22" fmla="*/ 653 w 1019"/>
                <a:gd name="T23" fmla="*/ 1138 h 1190"/>
                <a:gd name="T24" fmla="*/ 399 w 1019"/>
                <a:gd name="T25" fmla="*/ 1169 h 1190"/>
                <a:gd name="T26" fmla="*/ 307 w 1019"/>
                <a:gd name="T27" fmla="*/ 1156 h 1190"/>
                <a:gd name="T28" fmla="*/ 288 w 1019"/>
                <a:gd name="T29" fmla="*/ 1144 h 1190"/>
                <a:gd name="T30" fmla="*/ 263 w 1019"/>
                <a:gd name="T31" fmla="*/ 1138 h 1190"/>
                <a:gd name="T32" fmla="*/ 170 w 1019"/>
                <a:gd name="T33" fmla="*/ 1088 h 1190"/>
                <a:gd name="T34" fmla="*/ 115 w 1019"/>
                <a:gd name="T35" fmla="*/ 1014 h 1190"/>
                <a:gd name="T36" fmla="*/ 90 w 1019"/>
                <a:gd name="T37" fmla="*/ 977 h 1190"/>
                <a:gd name="T38" fmla="*/ 46 w 1019"/>
                <a:gd name="T39" fmla="*/ 871 h 1190"/>
                <a:gd name="T40" fmla="*/ 28 w 1019"/>
                <a:gd name="T41" fmla="*/ 828 h 1190"/>
                <a:gd name="T42" fmla="*/ 15 w 1019"/>
                <a:gd name="T43" fmla="*/ 748 h 1190"/>
                <a:gd name="T44" fmla="*/ 46 w 1019"/>
                <a:gd name="T45" fmla="*/ 370 h 1190"/>
                <a:gd name="T46" fmla="*/ 59 w 1019"/>
                <a:gd name="T47" fmla="*/ 326 h 1190"/>
                <a:gd name="T48" fmla="*/ 164 w 1019"/>
                <a:gd name="T49" fmla="*/ 246 h 1190"/>
                <a:gd name="T50" fmla="*/ 226 w 1019"/>
                <a:gd name="T51" fmla="*/ 165 h 1190"/>
                <a:gd name="T52" fmla="*/ 307 w 1019"/>
                <a:gd name="T53" fmla="*/ 73 h 1190"/>
                <a:gd name="T54" fmla="*/ 368 w 1019"/>
                <a:gd name="T55" fmla="*/ 17 h 1190"/>
                <a:gd name="T56" fmla="*/ 443 w 1019"/>
                <a:gd name="T57" fmla="*/ 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9" h="1190">
                  <a:moveTo>
                    <a:pt x="443" y="4"/>
                  </a:moveTo>
                  <a:cubicBezTo>
                    <a:pt x="617" y="18"/>
                    <a:pt x="557" y="0"/>
                    <a:pt x="629" y="23"/>
                  </a:cubicBezTo>
                  <a:cubicBezTo>
                    <a:pt x="660" y="44"/>
                    <a:pt x="679" y="57"/>
                    <a:pt x="715" y="66"/>
                  </a:cubicBezTo>
                  <a:cubicBezTo>
                    <a:pt x="741" y="92"/>
                    <a:pt x="714" y="70"/>
                    <a:pt x="765" y="85"/>
                  </a:cubicBezTo>
                  <a:cubicBezTo>
                    <a:pt x="788" y="92"/>
                    <a:pt x="804" y="109"/>
                    <a:pt x="827" y="116"/>
                  </a:cubicBezTo>
                  <a:cubicBezTo>
                    <a:pt x="870" y="145"/>
                    <a:pt x="850" y="137"/>
                    <a:pt x="883" y="147"/>
                  </a:cubicBezTo>
                  <a:cubicBezTo>
                    <a:pt x="901" y="165"/>
                    <a:pt x="918" y="175"/>
                    <a:pt x="932" y="196"/>
                  </a:cubicBezTo>
                  <a:cubicBezTo>
                    <a:pt x="939" y="219"/>
                    <a:pt x="950" y="238"/>
                    <a:pt x="963" y="258"/>
                  </a:cubicBezTo>
                  <a:cubicBezTo>
                    <a:pt x="965" y="264"/>
                    <a:pt x="969" y="270"/>
                    <a:pt x="969" y="277"/>
                  </a:cubicBezTo>
                  <a:cubicBezTo>
                    <a:pt x="969" y="326"/>
                    <a:pt x="1019" y="774"/>
                    <a:pt x="895" y="909"/>
                  </a:cubicBezTo>
                  <a:cubicBezTo>
                    <a:pt x="875" y="969"/>
                    <a:pt x="833" y="1020"/>
                    <a:pt x="814" y="1082"/>
                  </a:cubicBezTo>
                  <a:cubicBezTo>
                    <a:pt x="774" y="1120"/>
                    <a:pt x="722" y="1124"/>
                    <a:pt x="653" y="1138"/>
                  </a:cubicBezTo>
                  <a:cubicBezTo>
                    <a:pt x="549" y="1190"/>
                    <a:pt x="639" y="1162"/>
                    <a:pt x="399" y="1169"/>
                  </a:cubicBezTo>
                  <a:cubicBezTo>
                    <a:pt x="384" y="1167"/>
                    <a:pt x="326" y="1163"/>
                    <a:pt x="307" y="1156"/>
                  </a:cubicBezTo>
                  <a:cubicBezTo>
                    <a:pt x="300" y="1154"/>
                    <a:pt x="295" y="1147"/>
                    <a:pt x="288" y="1144"/>
                  </a:cubicBezTo>
                  <a:cubicBezTo>
                    <a:pt x="280" y="1141"/>
                    <a:pt x="271" y="1140"/>
                    <a:pt x="263" y="1138"/>
                  </a:cubicBezTo>
                  <a:cubicBezTo>
                    <a:pt x="239" y="1121"/>
                    <a:pt x="198" y="1097"/>
                    <a:pt x="170" y="1088"/>
                  </a:cubicBezTo>
                  <a:cubicBezTo>
                    <a:pt x="148" y="1066"/>
                    <a:pt x="132" y="1040"/>
                    <a:pt x="115" y="1014"/>
                  </a:cubicBezTo>
                  <a:cubicBezTo>
                    <a:pt x="107" y="1002"/>
                    <a:pt x="90" y="977"/>
                    <a:pt x="90" y="977"/>
                  </a:cubicBezTo>
                  <a:cubicBezTo>
                    <a:pt x="79" y="941"/>
                    <a:pt x="73" y="898"/>
                    <a:pt x="46" y="871"/>
                  </a:cubicBezTo>
                  <a:cubicBezTo>
                    <a:pt x="41" y="856"/>
                    <a:pt x="32" y="843"/>
                    <a:pt x="28" y="828"/>
                  </a:cubicBezTo>
                  <a:cubicBezTo>
                    <a:pt x="22" y="802"/>
                    <a:pt x="15" y="748"/>
                    <a:pt x="15" y="748"/>
                  </a:cubicBezTo>
                  <a:cubicBezTo>
                    <a:pt x="17" y="683"/>
                    <a:pt x="0" y="438"/>
                    <a:pt x="46" y="370"/>
                  </a:cubicBezTo>
                  <a:cubicBezTo>
                    <a:pt x="50" y="355"/>
                    <a:pt x="51" y="339"/>
                    <a:pt x="59" y="326"/>
                  </a:cubicBezTo>
                  <a:cubicBezTo>
                    <a:pt x="73" y="304"/>
                    <a:pt x="136" y="265"/>
                    <a:pt x="164" y="246"/>
                  </a:cubicBezTo>
                  <a:cubicBezTo>
                    <a:pt x="174" y="214"/>
                    <a:pt x="198" y="184"/>
                    <a:pt x="226" y="165"/>
                  </a:cubicBezTo>
                  <a:cubicBezTo>
                    <a:pt x="239" y="125"/>
                    <a:pt x="278" y="101"/>
                    <a:pt x="307" y="73"/>
                  </a:cubicBezTo>
                  <a:cubicBezTo>
                    <a:pt x="326" y="55"/>
                    <a:pt x="344" y="29"/>
                    <a:pt x="368" y="17"/>
                  </a:cubicBezTo>
                  <a:cubicBezTo>
                    <a:pt x="387" y="8"/>
                    <a:pt x="430" y="6"/>
                    <a:pt x="443" y="4"/>
                  </a:cubicBezTo>
                  <a:close/>
                </a:path>
              </a:pathLst>
            </a:custGeom>
            <a:solidFill>
              <a:schemeClr val="accent1">
                <a:lumMod val="20000"/>
                <a:lumOff val="80000"/>
              </a:schemeClr>
            </a:solidFill>
            <a:ln w="9525" cap="flat" cmpd="sng">
              <a:solidFill>
                <a:schemeClr val="tx1"/>
              </a:solidFill>
              <a:prstDash val="solid"/>
              <a:round/>
              <a:headEnd type="none" w="med" len="med"/>
              <a:tailEnd type="none" w="sm" len="sm"/>
            </a:ln>
            <a:effectLst/>
          </p:spPr>
          <p:txBody>
            <a:bodyPr wrap="none" anchor="ctr"/>
            <a:lstStyle/>
            <a:p>
              <a:endParaRPr lang="en-US"/>
            </a:p>
          </p:txBody>
        </p:sp>
        <p:sp>
          <p:nvSpPr>
            <p:cNvPr id="8" name="Oval 27">
              <a:extLst>
                <a:ext uri="{FF2B5EF4-FFF2-40B4-BE49-F238E27FC236}">
                  <a16:creationId xmlns:a16="http://schemas.microsoft.com/office/drawing/2014/main" id="{A09D3C96-C2E7-47B1-45E2-0ACD82D2ACEF}"/>
                </a:ext>
              </a:extLst>
            </p:cNvPr>
            <p:cNvSpPr>
              <a:spLocks noChangeAspect="1" noChangeArrowheads="1"/>
            </p:cNvSpPr>
            <p:nvPr/>
          </p:nvSpPr>
          <p:spPr bwMode="auto">
            <a:xfrm>
              <a:off x="8183137" y="5057209"/>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b="1"/>
                <a:t>s</a:t>
              </a:r>
            </a:p>
          </p:txBody>
        </p:sp>
        <p:sp>
          <p:nvSpPr>
            <p:cNvPr id="9" name="Oval 28">
              <a:extLst>
                <a:ext uri="{FF2B5EF4-FFF2-40B4-BE49-F238E27FC236}">
                  <a16:creationId xmlns:a16="http://schemas.microsoft.com/office/drawing/2014/main" id="{F4964DB8-9DCF-A141-9C53-4601791911E6}"/>
                </a:ext>
              </a:extLst>
            </p:cNvPr>
            <p:cNvSpPr>
              <a:spLocks noChangeAspect="1" noChangeArrowheads="1"/>
            </p:cNvSpPr>
            <p:nvPr/>
          </p:nvSpPr>
          <p:spPr bwMode="auto">
            <a:xfrm>
              <a:off x="8848300" y="4469834"/>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10" name="Oval 29">
              <a:extLst>
                <a:ext uri="{FF2B5EF4-FFF2-40B4-BE49-F238E27FC236}">
                  <a16:creationId xmlns:a16="http://schemas.microsoft.com/office/drawing/2014/main" id="{BA0A7F0B-C5C9-ABF6-4556-451CE9C3FF82}"/>
                </a:ext>
              </a:extLst>
            </p:cNvPr>
            <p:cNvSpPr>
              <a:spLocks noChangeAspect="1" noChangeArrowheads="1"/>
            </p:cNvSpPr>
            <p:nvPr/>
          </p:nvSpPr>
          <p:spPr bwMode="auto">
            <a:xfrm>
              <a:off x="7997400" y="4484121"/>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11" name="Oval 30">
              <a:extLst>
                <a:ext uri="{FF2B5EF4-FFF2-40B4-BE49-F238E27FC236}">
                  <a16:creationId xmlns:a16="http://schemas.microsoft.com/office/drawing/2014/main" id="{A3347BF1-D076-6369-879C-E5A78CB9517B}"/>
                </a:ext>
              </a:extLst>
            </p:cNvPr>
            <p:cNvSpPr>
              <a:spLocks noChangeAspect="1" noChangeArrowheads="1"/>
            </p:cNvSpPr>
            <p:nvPr/>
          </p:nvSpPr>
          <p:spPr bwMode="auto">
            <a:xfrm>
              <a:off x="8676850" y="5242946"/>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12" name="Oval 31">
              <a:extLst>
                <a:ext uri="{FF2B5EF4-FFF2-40B4-BE49-F238E27FC236}">
                  <a16:creationId xmlns:a16="http://schemas.microsoft.com/office/drawing/2014/main" id="{B1ABECB1-FB09-1D85-1A05-586C32CD5A31}"/>
                </a:ext>
              </a:extLst>
            </p:cNvPr>
            <p:cNvSpPr>
              <a:spLocks noChangeAspect="1" noChangeArrowheads="1"/>
            </p:cNvSpPr>
            <p:nvPr/>
          </p:nvSpPr>
          <p:spPr bwMode="auto">
            <a:xfrm>
              <a:off x="8999112" y="3971359"/>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13" name="Oval 32">
              <a:extLst>
                <a:ext uri="{FF2B5EF4-FFF2-40B4-BE49-F238E27FC236}">
                  <a16:creationId xmlns:a16="http://schemas.microsoft.com/office/drawing/2014/main" id="{9BFC0824-5559-7BB5-EA3D-76D955859422}"/>
                </a:ext>
              </a:extLst>
            </p:cNvPr>
            <p:cNvSpPr>
              <a:spLocks noChangeAspect="1" noChangeArrowheads="1"/>
            </p:cNvSpPr>
            <p:nvPr/>
          </p:nvSpPr>
          <p:spPr bwMode="auto">
            <a:xfrm>
              <a:off x="10724725" y="4122171"/>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14" name="Oval 33">
              <a:extLst>
                <a:ext uri="{FF2B5EF4-FFF2-40B4-BE49-F238E27FC236}">
                  <a16:creationId xmlns:a16="http://schemas.microsoft.com/office/drawing/2014/main" id="{19194C63-EFD2-1503-F44B-988C1FD25EC0}"/>
                </a:ext>
              </a:extLst>
            </p:cNvPr>
            <p:cNvSpPr>
              <a:spLocks noChangeAspect="1" noChangeArrowheads="1"/>
            </p:cNvSpPr>
            <p:nvPr/>
          </p:nvSpPr>
          <p:spPr bwMode="auto">
            <a:xfrm>
              <a:off x="11235900" y="4125346"/>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b="1"/>
                <a:t>t</a:t>
              </a:r>
            </a:p>
          </p:txBody>
        </p:sp>
        <p:sp>
          <p:nvSpPr>
            <p:cNvPr id="15" name="Oval 34">
              <a:extLst>
                <a:ext uri="{FF2B5EF4-FFF2-40B4-BE49-F238E27FC236}">
                  <a16:creationId xmlns:a16="http://schemas.microsoft.com/office/drawing/2014/main" id="{A33FCD70-734F-C855-E875-BDE0445E042C}"/>
                </a:ext>
              </a:extLst>
            </p:cNvPr>
            <p:cNvSpPr>
              <a:spLocks noChangeAspect="1" noChangeArrowheads="1"/>
            </p:cNvSpPr>
            <p:nvPr/>
          </p:nvSpPr>
          <p:spPr bwMode="auto">
            <a:xfrm>
              <a:off x="10926337" y="5312796"/>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16" name="Oval 35">
              <a:extLst>
                <a:ext uri="{FF2B5EF4-FFF2-40B4-BE49-F238E27FC236}">
                  <a16:creationId xmlns:a16="http://schemas.microsoft.com/office/drawing/2014/main" id="{E64E1F1C-0DDC-241E-37BB-22546E7C2D27}"/>
                </a:ext>
              </a:extLst>
            </p:cNvPr>
            <p:cNvSpPr>
              <a:spLocks noChangeAspect="1" noChangeArrowheads="1"/>
            </p:cNvSpPr>
            <p:nvPr/>
          </p:nvSpPr>
          <p:spPr bwMode="auto">
            <a:xfrm>
              <a:off x="10867600" y="4795271"/>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cxnSp>
          <p:nvCxnSpPr>
            <p:cNvPr id="17" name="AutoShape 36">
              <a:extLst>
                <a:ext uri="{FF2B5EF4-FFF2-40B4-BE49-F238E27FC236}">
                  <a16:creationId xmlns:a16="http://schemas.microsoft.com/office/drawing/2014/main" id="{6D1BD3DD-6724-C181-C2CB-65EA479AC4DE}"/>
                </a:ext>
              </a:extLst>
            </p:cNvPr>
            <p:cNvCxnSpPr>
              <a:cxnSpLocks noChangeShapeType="1"/>
              <a:stCxn id="9" idx="6"/>
              <a:endCxn id="13" idx="3"/>
            </p:cNvCxnSpPr>
            <p:nvPr/>
          </p:nvCxnSpPr>
          <p:spPr bwMode="auto">
            <a:xfrm flipV="1">
              <a:off x="9095951" y="4333309"/>
              <a:ext cx="1665287" cy="260350"/>
            </a:xfrm>
            <a:prstGeom prst="straightConnector1">
              <a:avLst/>
            </a:prstGeom>
            <a:noFill/>
            <a:ln w="9525">
              <a:solidFill>
                <a:schemeClr val="tx1"/>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AutoShape 37">
              <a:extLst>
                <a:ext uri="{FF2B5EF4-FFF2-40B4-BE49-F238E27FC236}">
                  <a16:creationId xmlns:a16="http://schemas.microsoft.com/office/drawing/2014/main" id="{1F62B5E2-16DB-1007-A392-6F00AA685068}"/>
                </a:ext>
              </a:extLst>
            </p:cNvPr>
            <p:cNvCxnSpPr>
              <a:cxnSpLocks noChangeShapeType="1"/>
              <a:stCxn id="9" idx="4"/>
              <a:endCxn id="11" idx="0"/>
            </p:cNvCxnSpPr>
            <p:nvPr/>
          </p:nvCxnSpPr>
          <p:spPr bwMode="auto">
            <a:xfrm flipH="1">
              <a:off x="8800675" y="4717484"/>
              <a:ext cx="171450"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AutoShape 38">
              <a:extLst>
                <a:ext uri="{FF2B5EF4-FFF2-40B4-BE49-F238E27FC236}">
                  <a16:creationId xmlns:a16="http://schemas.microsoft.com/office/drawing/2014/main" id="{F7CAF32B-7BC9-554F-449D-B2C3789ECB30}"/>
                </a:ext>
              </a:extLst>
            </p:cNvPr>
            <p:cNvCxnSpPr>
              <a:cxnSpLocks noChangeShapeType="1"/>
              <a:stCxn id="10" idx="6"/>
              <a:endCxn id="9" idx="2"/>
            </p:cNvCxnSpPr>
            <p:nvPr/>
          </p:nvCxnSpPr>
          <p:spPr bwMode="auto">
            <a:xfrm flipV="1">
              <a:off x="8245050" y="4593660"/>
              <a:ext cx="603250" cy="142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AutoShape 39">
              <a:extLst>
                <a:ext uri="{FF2B5EF4-FFF2-40B4-BE49-F238E27FC236}">
                  <a16:creationId xmlns:a16="http://schemas.microsoft.com/office/drawing/2014/main" id="{9E46941F-A79E-3D64-DB2B-2B46C33FA180}"/>
                </a:ext>
              </a:extLst>
            </p:cNvPr>
            <p:cNvCxnSpPr>
              <a:cxnSpLocks noChangeShapeType="1"/>
              <a:stCxn id="16" idx="2"/>
              <a:endCxn id="9" idx="5"/>
            </p:cNvCxnSpPr>
            <p:nvPr/>
          </p:nvCxnSpPr>
          <p:spPr bwMode="auto">
            <a:xfrm flipH="1" flipV="1">
              <a:off x="9059438" y="4680972"/>
              <a:ext cx="1808163" cy="2381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1" name="Text Box 40">
              <a:extLst>
                <a:ext uri="{FF2B5EF4-FFF2-40B4-BE49-F238E27FC236}">
                  <a16:creationId xmlns:a16="http://schemas.microsoft.com/office/drawing/2014/main" id="{C2565778-4752-0456-64EB-0F65B64E4F7D}"/>
                </a:ext>
              </a:extLst>
            </p:cNvPr>
            <p:cNvSpPr txBox="1">
              <a:spLocks noChangeArrowheads="1"/>
            </p:cNvSpPr>
            <p:nvPr/>
          </p:nvSpPr>
          <p:spPr bwMode="auto">
            <a:xfrm>
              <a:off x="8614937" y="3622110"/>
              <a:ext cx="344488"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24" tIns="45963" rIns="91924" bIns="45963">
              <a:spAutoFit/>
            </a:bodyPr>
            <a:lstStyle/>
            <a:p>
              <a:pPr>
                <a:spcBef>
                  <a:spcPct val="50000"/>
                </a:spcBef>
              </a:pPr>
              <a:r>
                <a:rPr lang="en-US" altLang="en-US"/>
                <a:t>A</a:t>
              </a:r>
            </a:p>
          </p:txBody>
        </p:sp>
        <p:sp>
          <p:nvSpPr>
            <p:cNvPr id="22" name="Text Box 41">
              <a:extLst>
                <a:ext uri="{FF2B5EF4-FFF2-40B4-BE49-F238E27FC236}">
                  <a16:creationId xmlns:a16="http://schemas.microsoft.com/office/drawing/2014/main" id="{D91DA9BF-F72E-D2CE-744A-EB23D6741020}"/>
                </a:ext>
              </a:extLst>
            </p:cNvPr>
            <p:cNvSpPr txBox="1">
              <a:spLocks noChangeArrowheads="1"/>
            </p:cNvSpPr>
            <p:nvPr/>
          </p:nvSpPr>
          <p:spPr bwMode="auto">
            <a:xfrm>
              <a:off x="10923162" y="3652272"/>
              <a:ext cx="344488"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24" tIns="45963" rIns="91924" bIns="45963">
              <a:spAutoFit/>
            </a:bodyPr>
            <a:lstStyle/>
            <a:p>
              <a:pPr>
                <a:spcBef>
                  <a:spcPct val="50000"/>
                </a:spcBef>
              </a:pPr>
              <a:r>
                <a:rPr lang="en-US" altLang="en-US"/>
                <a:t>B</a:t>
              </a:r>
            </a:p>
          </p:txBody>
        </p:sp>
        <p:cxnSp>
          <p:nvCxnSpPr>
            <p:cNvPr id="23" name="AutoShape 42">
              <a:extLst>
                <a:ext uri="{FF2B5EF4-FFF2-40B4-BE49-F238E27FC236}">
                  <a16:creationId xmlns:a16="http://schemas.microsoft.com/office/drawing/2014/main" id="{48E4A64F-B49D-65C5-0BB8-F101E0C7D04A}"/>
                </a:ext>
              </a:extLst>
            </p:cNvPr>
            <p:cNvCxnSpPr>
              <a:cxnSpLocks noChangeShapeType="1"/>
              <a:stCxn id="12" idx="6"/>
              <a:endCxn id="13" idx="2"/>
            </p:cNvCxnSpPr>
            <p:nvPr/>
          </p:nvCxnSpPr>
          <p:spPr bwMode="auto">
            <a:xfrm>
              <a:off x="9246763" y="4095184"/>
              <a:ext cx="1477963" cy="150812"/>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AutoShape 43">
              <a:extLst>
                <a:ext uri="{FF2B5EF4-FFF2-40B4-BE49-F238E27FC236}">
                  <a16:creationId xmlns:a16="http://schemas.microsoft.com/office/drawing/2014/main" id="{DC2F38D1-9600-FAEA-CD4E-4F117F3A5F2E}"/>
                </a:ext>
              </a:extLst>
            </p:cNvPr>
            <p:cNvCxnSpPr>
              <a:cxnSpLocks noChangeShapeType="1"/>
              <a:stCxn id="15" idx="2"/>
              <a:endCxn id="11" idx="6"/>
            </p:cNvCxnSpPr>
            <p:nvPr/>
          </p:nvCxnSpPr>
          <p:spPr bwMode="auto">
            <a:xfrm flipH="1" flipV="1">
              <a:off x="8924501" y="5366771"/>
              <a:ext cx="2001837" cy="69850"/>
            </a:xfrm>
            <a:prstGeom prst="straightConnector1">
              <a:avLst/>
            </a:prstGeom>
            <a:noFill/>
            <a:ln w="9525">
              <a:solidFill>
                <a:schemeClr val="tx1"/>
              </a:solidFill>
              <a:round/>
              <a:headEnd type="none" w="med" len="me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AutoShape 48">
              <a:extLst>
                <a:ext uri="{FF2B5EF4-FFF2-40B4-BE49-F238E27FC236}">
                  <a16:creationId xmlns:a16="http://schemas.microsoft.com/office/drawing/2014/main" id="{1DC61DF3-FD17-6EED-CB34-B1EC3126464B}"/>
                </a:ext>
              </a:extLst>
            </p:cNvPr>
            <p:cNvCxnSpPr>
              <a:cxnSpLocks noChangeShapeType="1"/>
              <a:stCxn id="8" idx="7"/>
              <a:endCxn id="9" idx="3"/>
            </p:cNvCxnSpPr>
            <p:nvPr/>
          </p:nvCxnSpPr>
          <p:spPr bwMode="auto">
            <a:xfrm flipV="1">
              <a:off x="8394276" y="4680971"/>
              <a:ext cx="490537" cy="4127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AutoShape 49">
              <a:extLst>
                <a:ext uri="{FF2B5EF4-FFF2-40B4-BE49-F238E27FC236}">
                  <a16:creationId xmlns:a16="http://schemas.microsoft.com/office/drawing/2014/main" id="{39495196-B4E1-D9D0-76B6-D60389929A59}"/>
                </a:ext>
              </a:extLst>
            </p:cNvPr>
            <p:cNvCxnSpPr>
              <a:cxnSpLocks noChangeShapeType="1"/>
              <a:stCxn id="10" idx="7"/>
              <a:endCxn id="12" idx="2"/>
            </p:cNvCxnSpPr>
            <p:nvPr/>
          </p:nvCxnSpPr>
          <p:spPr bwMode="auto">
            <a:xfrm flipV="1">
              <a:off x="8208538" y="4095184"/>
              <a:ext cx="790575" cy="4254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AutoShape 50">
              <a:extLst>
                <a:ext uri="{FF2B5EF4-FFF2-40B4-BE49-F238E27FC236}">
                  <a16:creationId xmlns:a16="http://schemas.microsoft.com/office/drawing/2014/main" id="{9BD5D835-DFF1-B190-0800-7B6144166ECA}"/>
                </a:ext>
              </a:extLst>
            </p:cNvPr>
            <p:cNvCxnSpPr>
              <a:cxnSpLocks noChangeShapeType="1"/>
              <a:stCxn id="14" idx="4"/>
              <a:endCxn id="16" idx="7"/>
            </p:cNvCxnSpPr>
            <p:nvPr/>
          </p:nvCxnSpPr>
          <p:spPr bwMode="auto">
            <a:xfrm flipH="1">
              <a:off x="11078737" y="4372996"/>
              <a:ext cx="280988" cy="458788"/>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AutoShape 51">
              <a:extLst>
                <a:ext uri="{FF2B5EF4-FFF2-40B4-BE49-F238E27FC236}">
                  <a16:creationId xmlns:a16="http://schemas.microsoft.com/office/drawing/2014/main" id="{F13808A3-CFF6-E8F8-8BE5-3C3AD8993F34}"/>
                </a:ext>
              </a:extLst>
            </p:cNvPr>
            <p:cNvCxnSpPr>
              <a:cxnSpLocks noChangeShapeType="1"/>
              <a:stCxn id="16" idx="0"/>
              <a:endCxn id="13" idx="4"/>
            </p:cNvCxnSpPr>
            <p:nvPr/>
          </p:nvCxnSpPr>
          <p:spPr bwMode="auto">
            <a:xfrm flipH="1" flipV="1">
              <a:off x="10848551" y="4369821"/>
              <a:ext cx="142875" cy="425450"/>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AutoShape 52">
              <a:extLst>
                <a:ext uri="{FF2B5EF4-FFF2-40B4-BE49-F238E27FC236}">
                  <a16:creationId xmlns:a16="http://schemas.microsoft.com/office/drawing/2014/main" id="{BA4459C8-0D4A-5835-F0ED-A8CE6939BED9}"/>
                </a:ext>
              </a:extLst>
            </p:cNvPr>
            <p:cNvCxnSpPr>
              <a:cxnSpLocks noChangeShapeType="1"/>
              <a:stCxn id="16" idx="4"/>
              <a:endCxn id="15" idx="0"/>
            </p:cNvCxnSpPr>
            <p:nvPr/>
          </p:nvCxnSpPr>
          <p:spPr bwMode="auto">
            <a:xfrm>
              <a:off x="10991426" y="5042922"/>
              <a:ext cx="58737" cy="269875"/>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30" name="Group 29">
            <a:extLst>
              <a:ext uri="{FF2B5EF4-FFF2-40B4-BE49-F238E27FC236}">
                <a16:creationId xmlns:a16="http://schemas.microsoft.com/office/drawing/2014/main" id="{4A7C3F59-ACBB-72AD-1022-CCDC0551B6C6}"/>
              </a:ext>
            </a:extLst>
          </p:cNvPr>
          <p:cNvGrpSpPr/>
          <p:nvPr/>
        </p:nvGrpSpPr>
        <p:grpSpPr>
          <a:xfrm>
            <a:off x="8722096" y="2242757"/>
            <a:ext cx="3442682" cy="2228958"/>
            <a:chOff x="-61332" y="3496696"/>
            <a:chExt cx="3924300" cy="2540776"/>
          </a:xfrm>
        </p:grpSpPr>
        <p:sp>
          <p:nvSpPr>
            <p:cNvPr id="33" name="Text Box 20">
              <a:extLst>
                <a:ext uri="{FF2B5EF4-FFF2-40B4-BE49-F238E27FC236}">
                  <a16:creationId xmlns:a16="http://schemas.microsoft.com/office/drawing/2014/main" id="{6075E0BF-5350-7D05-8964-6BC4D9D07F9F}"/>
                </a:ext>
              </a:extLst>
            </p:cNvPr>
            <p:cNvSpPr txBox="1">
              <a:spLocks noChangeArrowheads="1"/>
            </p:cNvSpPr>
            <p:nvPr/>
          </p:nvSpPr>
          <p:spPr bwMode="auto">
            <a:xfrm>
              <a:off x="1014994" y="5667649"/>
              <a:ext cx="2238375"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24" tIns="45963" rIns="91924" bIns="45963">
              <a:spAutoFit/>
            </a:bodyPr>
            <a:lstStyle/>
            <a:p>
              <a:pPr>
                <a:spcBef>
                  <a:spcPct val="50000"/>
                </a:spcBef>
              </a:pPr>
              <a:r>
                <a:rPr lang="en-US" altLang="en-US" dirty="0"/>
                <a:t>original network</a:t>
              </a:r>
            </a:p>
          </p:txBody>
        </p:sp>
        <p:sp>
          <p:nvSpPr>
            <p:cNvPr id="34" name="Freeform 25">
              <a:extLst>
                <a:ext uri="{FF2B5EF4-FFF2-40B4-BE49-F238E27FC236}">
                  <a16:creationId xmlns:a16="http://schemas.microsoft.com/office/drawing/2014/main" id="{C83B9E63-AD29-6C38-902C-D3294F5CE3A2}"/>
                </a:ext>
              </a:extLst>
            </p:cNvPr>
            <p:cNvSpPr>
              <a:spLocks/>
            </p:cNvSpPr>
            <p:nvPr/>
          </p:nvSpPr>
          <p:spPr bwMode="auto">
            <a:xfrm>
              <a:off x="2467556" y="3576070"/>
              <a:ext cx="1395412" cy="2152650"/>
            </a:xfrm>
            <a:custGeom>
              <a:avLst/>
              <a:gdLst>
                <a:gd name="T0" fmla="*/ 31 w 879"/>
                <a:gd name="T1" fmla="*/ 119 h 1356"/>
                <a:gd name="T2" fmla="*/ 49 w 879"/>
                <a:gd name="T3" fmla="*/ 113 h 1356"/>
                <a:gd name="T4" fmla="*/ 61 w 879"/>
                <a:gd name="T5" fmla="*/ 99 h 1356"/>
                <a:gd name="T6" fmla="*/ 142 w 879"/>
                <a:gd name="T7" fmla="*/ 65 h 1356"/>
                <a:gd name="T8" fmla="*/ 260 w 879"/>
                <a:gd name="T9" fmla="*/ 25 h 1356"/>
                <a:gd name="T10" fmla="*/ 513 w 879"/>
                <a:gd name="T11" fmla="*/ 4 h 1356"/>
                <a:gd name="T12" fmla="*/ 651 w 879"/>
                <a:gd name="T13" fmla="*/ 22 h 1356"/>
                <a:gd name="T14" fmla="*/ 780 w 879"/>
                <a:gd name="T15" fmla="*/ 92 h 1356"/>
                <a:gd name="T16" fmla="*/ 848 w 879"/>
                <a:gd name="T17" fmla="*/ 179 h 1356"/>
                <a:gd name="T18" fmla="*/ 879 w 879"/>
                <a:gd name="T19" fmla="*/ 337 h 1356"/>
                <a:gd name="T20" fmla="*/ 836 w 879"/>
                <a:gd name="T21" fmla="*/ 815 h 1356"/>
                <a:gd name="T22" fmla="*/ 829 w 879"/>
                <a:gd name="T23" fmla="*/ 902 h 1356"/>
                <a:gd name="T24" fmla="*/ 755 w 879"/>
                <a:gd name="T25" fmla="*/ 1042 h 1356"/>
                <a:gd name="T26" fmla="*/ 699 w 879"/>
                <a:gd name="T27" fmla="*/ 1157 h 1356"/>
                <a:gd name="T28" fmla="*/ 609 w 879"/>
                <a:gd name="T29" fmla="*/ 1327 h 1356"/>
                <a:gd name="T30" fmla="*/ 411 w 879"/>
                <a:gd name="T31" fmla="*/ 1345 h 1356"/>
                <a:gd name="T32" fmla="*/ 167 w 879"/>
                <a:gd name="T33" fmla="*/ 1258 h 1356"/>
                <a:gd name="T34" fmla="*/ 99 w 879"/>
                <a:gd name="T35" fmla="*/ 1197 h 1356"/>
                <a:gd name="T36" fmla="*/ 86 w 879"/>
                <a:gd name="T37" fmla="*/ 1176 h 1356"/>
                <a:gd name="T38" fmla="*/ 68 w 879"/>
                <a:gd name="T39" fmla="*/ 1164 h 1356"/>
                <a:gd name="T40" fmla="*/ 43 w 879"/>
                <a:gd name="T41" fmla="*/ 1124 h 1356"/>
                <a:gd name="T42" fmla="*/ 0 w 879"/>
                <a:gd name="T43" fmla="*/ 594 h 1356"/>
                <a:gd name="T44" fmla="*/ 6 w 879"/>
                <a:gd name="T45" fmla="*/ 300 h 1356"/>
                <a:gd name="T46" fmla="*/ 31 w 879"/>
                <a:gd name="T47" fmla="*/ 153 h 1356"/>
                <a:gd name="T48" fmla="*/ 31 w 879"/>
                <a:gd name="T49" fmla="*/ 119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9" h="1356">
                  <a:moveTo>
                    <a:pt x="31" y="119"/>
                  </a:moveTo>
                  <a:cubicBezTo>
                    <a:pt x="37" y="117"/>
                    <a:pt x="44" y="116"/>
                    <a:pt x="49" y="113"/>
                  </a:cubicBezTo>
                  <a:cubicBezTo>
                    <a:pt x="54" y="109"/>
                    <a:pt x="56" y="102"/>
                    <a:pt x="61" y="99"/>
                  </a:cubicBezTo>
                  <a:cubicBezTo>
                    <a:pt x="78" y="89"/>
                    <a:pt x="121" y="73"/>
                    <a:pt x="142" y="65"/>
                  </a:cubicBezTo>
                  <a:cubicBezTo>
                    <a:pt x="182" y="50"/>
                    <a:pt x="221" y="46"/>
                    <a:pt x="260" y="25"/>
                  </a:cubicBezTo>
                  <a:cubicBezTo>
                    <a:pt x="367" y="27"/>
                    <a:pt x="406" y="0"/>
                    <a:pt x="513" y="4"/>
                  </a:cubicBezTo>
                  <a:cubicBezTo>
                    <a:pt x="533" y="6"/>
                    <a:pt x="633" y="14"/>
                    <a:pt x="651" y="22"/>
                  </a:cubicBezTo>
                  <a:cubicBezTo>
                    <a:pt x="693" y="38"/>
                    <a:pt x="736" y="84"/>
                    <a:pt x="780" y="92"/>
                  </a:cubicBezTo>
                  <a:cubicBezTo>
                    <a:pt x="799" y="123"/>
                    <a:pt x="818" y="158"/>
                    <a:pt x="848" y="179"/>
                  </a:cubicBezTo>
                  <a:cubicBezTo>
                    <a:pt x="855" y="201"/>
                    <a:pt x="872" y="315"/>
                    <a:pt x="879" y="337"/>
                  </a:cubicBezTo>
                  <a:cubicBezTo>
                    <a:pt x="879" y="580"/>
                    <a:pt x="879" y="622"/>
                    <a:pt x="836" y="815"/>
                  </a:cubicBezTo>
                  <a:cubicBezTo>
                    <a:pt x="834" y="845"/>
                    <a:pt x="832" y="873"/>
                    <a:pt x="829" y="902"/>
                  </a:cubicBezTo>
                  <a:cubicBezTo>
                    <a:pt x="825" y="934"/>
                    <a:pt x="774" y="1013"/>
                    <a:pt x="755" y="1042"/>
                  </a:cubicBezTo>
                  <a:cubicBezTo>
                    <a:pt x="733" y="1084"/>
                    <a:pt x="721" y="1127"/>
                    <a:pt x="699" y="1157"/>
                  </a:cubicBezTo>
                  <a:cubicBezTo>
                    <a:pt x="672" y="1176"/>
                    <a:pt x="638" y="1315"/>
                    <a:pt x="609" y="1327"/>
                  </a:cubicBezTo>
                  <a:cubicBezTo>
                    <a:pt x="562" y="1352"/>
                    <a:pt x="485" y="1356"/>
                    <a:pt x="411" y="1345"/>
                  </a:cubicBezTo>
                  <a:cubicBezTo>
                    <a:pt x="337" y="1334"/>
                    <a:pt x="219" y="1283"/>
                    <a:pt x="167" y="1258"/>
                  </a:cubicBezTo>
                  <a:cubicBezTo>
                    <a:pt x="141" y="1229"/>
                    <a:pt x="130" y="1214"/>
                    <a:pt x="99" y="1197"/>
                  </a:cubicBezTo>
                  <a:cubicBezTo>
                    <a:pt x="95" y="1191"/>
                    <a:pt x="91" y="1182"/>
                    <a:pt x="86" y="1176"/>
                  </a:cubicBezTo>
                  <a:cubicBezTo>
                    <a:pt x="81" y="1171"/>
                    <a:pt x="73" y="1169"/>
                    <a:pt x="68" y="1164"/>
                  </a:cubicBezTo>
                  <a:cubicBezTo>
                    <a:pt x="58" y="1152"/>
                    <a:pt x="43" y="1124"/>
                    <a:pt x="43" y="1124"/>
                  </a:cubicBezTo>
                  <a:cubicBezTo>
                    <a:pt x="12" y="949"/>
                    <a:pt x="26" y="770"/>
                    <a:pt x="0" y="594"/>
                  </a:cubicBezTo>
                  <a:cubicBezTo>
                    <a:pt x="2" y="495"/>
                    <a:pt x="3" y="398"/>
                    <a:pt x="6" y="300"/>
                  </a:cubicBezTo>
                  <a:cubicBezTo>
                    <a:pt x="7" y="264"/>
                    <a:pt x="3" y="181"/>
                    <a:pt x="31" y="153"/>
                  </a:cubicBezTo>
                  <a:cubicBezTo>
                    <a:pt x="37" y="117"/>
                    <a:pt x="48" y="119"/>
                    <a:pt x="31" y="119"/>
                  </a:cubicBezTo>
                  <a:close/>
                </a:path>
              </a:pathLst>
            </a:custGeom>
            <a:solidFill>
              <a:schemeClr val="accent2">
                <a:lumMod val="20000"/>
                <a:lumOff val="80000"/>
              </a:schemeClr>
            </a:solidFill>
            <a:ln w="9525" cap="flat" cmpd="sng">
              <a:solidFill>
                <a:schemeClr val="tx1"/>
              </a:solidFill>
              <a:prstDash val="solid"/>
              <a:round/>
              <a:headEnd type="none" w="med" len="med"/>
              <a:tailEnd type="none" w="sm" len="sm"/>
            </a:ln>
            <a:effectLst/>
          </p:spPr>
          <p:txBody>
            <a:bodyPr wrap="none" anchor="ctr"/>
            <a:lstStyle/>
            <a:p>
              <a:endParaRPr lang="en-US"/>
            </a:p>
          </p:txBody>
        </p:sp>
        <p:sp>
          <p:nvSpPr>
            <p:cNvPr id="35" name="Freeform 26">
              <a:extLst>
                <a:ext uri="{FF2B5EF4-FFF2-40B4-BE49-F238E27FC236}">
                  <a16:creationId xmlns:a16="http://schemas.microsoft.com/office/drawing/2014/main" id="{D6521484-6F9B-CB8F-75B6-387C19FECEA3}"/>
                </a:ext>
              </a:extLst>
            </p:cNvPr>
            <p:cNvSpPr>
              <a:spLocks/>
            </p:cNvSpPr>
            <p:nvPr/>
          </p:nvSpPr>
          <p:spPr bwMode="auto">
            <a:xfrm>
              <a:off x="-61332" y="3496696"/>
              <a:ext cx="1747838" cy="2193925"/>
            </a:xfrm>
            <a:custGeom>
              <a:avLst/>
              <a:gdLst>
                <a:gd name="T0" fmla="*/ 443 w 1019"/>
                <a:gd name="T1" fmla="*/ 4 h 1190"/>
                <a:gd name="T2" fmla="*/ 629 w 1019"/>
                <a:gd name="T3" fmla="*/ 23 h 1190"/>
                <a:gd name="T4" fmla="*/ 715 w 1019"/>
                <a:gd name="T5" fmla="*/ 66 h 1190"/>
                <a:gd name="T6" fmla="*/ 765 w 1019"/>
                <a:gd name="T7" fmla="*/ 85 h 1190"/>
                <a:gd name="T8" fmla="*/ 827 w 1019"/>
                <a:gd name="T9" fmla="*/ 116 h 1190"/>
                <a:gd name="T10" fmla="*/ 883 w 1019"/>
                <a:gd name="T11" fmla="*/ 147 h 1190"/>
                <a:gd name="T12" fmla="*/ 932 w 1019"/>
                <a:gd name="T13" fmla="*/ 196 h 1190"/>
                <a:gd name="T14" fmla="*/ 963 w 1019"/>
                <a:gd name="T15" fmla="*/ 258 h 1190"/>
                <a:gd name="T16" fmla="*/ 969 w 1019"/>
                <a:gd name="T17" fmla="*/ 277 h 1190"/>
                <a:gd name="T18" fmla="*/ 895 w 1019"/>
                <a:gd name="T19" fmla="*/ 909 h 1190"/>
                <a:gd name="T20" fmla="*/ 814 w 1019"/>
                <a:gd name="T21" fmla="*/ 1082 h 1190"/>
                <a:gd name="T22" fmla="*/ 653 w 1019"/>
                <a:gd name="T23" fmla="*/ 1138 h 1190"/>
                <a:gd name="T24" fmla="*/ 399 w 1019"/>
                <a:gd name="T25" fmla="*/ 1169 h 1190"/>
                <a:gd name="T26" fmla="*/ 307 w 1019"/>
                <a:gd name="T27" fmla="*/ 1156 h 1190"/>
                <a:gd name="T28" fmla="*/ 288 w 1019"/>
                <a:gd name="T29" fmla="*/ 1144 h 1190"/>
                <a:gd name="T30" fmla="*/ 263 w 1019"/>
                <a:gd name="T31" fmla="*/ 1138 h 1190"/>
                <a:gd name="T32" fmla="*/ 170 w 1019"/>
                <a:gd name="T33" fmla="*/ 1088 h 1190"/>
                <a:gd name="T34" fmla="*/ 115 w 1019"/>
                <a:gd name="T35" fmla="*/ 1014 h 1190"/>
                <a:gd name="T36" fmla="*/ 90 w 1019"/>
                <a:gd name="T37" fmla="*/ 977 h 1190"/>
                <a:gd name="T38" fmla="*/ 46 w 1019"/>
                <a:gd name="T39" fmla="*/ 871 h 1190"/>
                <a:gd name="T40" fmla="*/ 28 w 1019"/>
                <a:gd name="T41" fmla="*/ 828 h 1190"/>
                <a:gd name="T42" fmla="*/ 15 w 1019"/>
                <a:gd name="T43" fmla="*/ 748 h 1190"/>
                <a:gd name="T44" fmla="*/ 46 w 1019"/>
                <a:gd name="T45" fmla="*/ 370 h 1190"/>
                <a:gd name="T46" fmla="*/ 59 w 1019"/>
                <a:gd name="T47" fmla="*/ 326 h 1190"/>
                <a:gd name="T48" fmla="*/ 164 w 1019"/>
                <a:gd name="T49" fmla="*/ 246 h 1190"/>
                <a:gd name="T50" fmla="*/ 226 w 1019"/>
                <a:gd name="T51" fmla="*/ 165 h 1190"/>
                <a:gd name="T52" fmla="*/ 307 w 1019"/>
                <a:gd name="T53" fmla="*/ 73 h 1190"/>
                <a:gd name="T54" fmla="*/ 368 w 1019"/>
                <a:gd name="T55" fmla="*/ 17 h 1190"/>
                <a:gd name="T56" fmla="*/ 443 w 1019"/>
                <a:gd name="T57" fmla="*/ 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9" h="1190">
                  <a:moveTo>
                    <a:pt x="443" y="4"/>
                  </a:moveTo>
                  <a:cubicBezTo>
                    <a:pt x="617" y="18"/>
                    <a:pt x="557" y="0"/>
                    <a:pt x="629" y="23"/>
                  </a:cubicBezTo>
                  <a:cubicBezTo>
                    <a:pt x="660" y="44"/>
                    <a:pt x="679" y="57"/>
                    <a:pt x="715" y="66"/>
                  </a:cubicBezTo>
                  <a:cubicBezTo>
                    <a:pt x="741" y="92"/>
                    <a:pt x="714" y="70"/>
                    <a:pt x="765" y="85"/>
                  </a:cubicBezTo>
                  <a:cubicBezTo>
                    <a:pt x="788" y="92"/>
                    <a:pt x="804" y="109"/>
                    <a:pt x="827" y="116"/>
                  </a:cubicBezTo>
                  <a:cubicBezTo>
                    <a:pt x="870" y="145"/>
                    <a:pt x="850" y="137"/>
                    <a:pt x="883" y="147"/>
                  </a:cubicBezTo>
                  <a:cubicBezTo>
                    <a:pt x="901" y="165"/>
                    <a:pt x="918" y="175"/>
                    <a:pt x="932" y="196"/>
                  </a:cubicBezTo>
                  <a:cubicBezTo>
                    <a:pt x="939" y="219"/>
                    <a:pt x="950" y="238"/>
                    <a:pt x="963" y="258"/>
                  </a:cubicBezTo>
                  <a:cubicBezTo>
                    <a:pt x="965" y="264"/>
                    <a:pt x="969" y="270"/>
                    <a:pt x="969" y="277"/>
                  </a:cubicBezTo>
                  <a:cubicBezTo>
                    <a:pt x="969" y="326"/>
                    <a:pt x="1019" y="774"/>
                    <a:pt x="895" y="909"/>
                  </a:cubicBezTo>
                  <a:cubicBezTo>
                    <a:pt x="875" y="969"/>
                    <a:pt x="833" y="1020"/>
                    <a:pt x="814" y="1082"/>
                  </a:cubicBezTo>
                  <a:cubicBezTo>
                    <a:pt x="774" y="1120"/>
                    <a:pt x="722" y="1124"/>
                    <a:pt x="653" y="1138"/>
                  </a:cubicBezTo>
                  <a:cubicBezTo>
                    <a:pt x="549" y="1190"/>
                    <a:pt x="639" y="1162"/>
                    <a:pt x="399" y="1169"/>
                  </a:cubicBezTo>
                  <a:cubicBezTo>
                    <a:pt x="384" y="1167"/>
                    <a:pt x="326" y="1163"/>
                    <a:pt x="307" y="1156"/>
                  </a:cubicBezTo>
                  <a:cubicBezTo>
                    <a:pt x="300" y="1154"/>
                    <a:pt x="295" y="1147"/>
                    <a:pt x="288" y="1144"/>
                  </a:cubicBezTo>
                  <a:cubicBezTo>
                    <a:pt x="280" y="1141"/>
                    <a:pt x="271" y="1140"/>
                    <a:pt x="263" y="1138"/>
                  </a:cubicBezTo>
                  <a:cubicBezTo>
                    <a:pt x="239" y="1121"/>
                    <a:pt x="198" y="1097"/>
                    <a:pt x="170" y="1088"/>
                  </a:cubicBezTo>
                  <a:cubicBezTo>
                    <a:pt x="148" y="1066"/>
                    <a:pt x="132" y="1040"/>
                    <a:pt x="115" y="1014"/>
                  </a:cubicBezTo>
                  <a:cubicBezTo>
                    <a:pt x="107" y="1002"/>
                    <a:pt x="90" y="977"/>
                    <a:pt x="90" y="977"/>
                  </a:cubicBezTo>
                  <a:cubicBezTo>
                    <a:pt x="79" y="941"/>
                    <a:pt x="73" y="898"/>
                    <a:pt x="46" y="871"/>
                  </a:cubicBezTo>
                  <a:cubicBezTo>
                    <a:pt x="41" y="856"/>
                    <a:pt x="32" y="843"/>
                    <a:pt x="28" y="828"/>
                  </a:cubicBezTo>
                  <a:cubicBezTo>
                    <a:pt x="22" y="802"/>
                    <a:pt x="15" y="748"/>
                    <a:pt x="15" y="748"/>
                  </a:cubicBezTo>
                  <a:cubicBezTo>
                    <a:pt x="17" y="683"/>
                    <a:pt x="0" y="438"/>
                    <a:pt x="46" y="370"/>
                  </a:cubicBezTo>
                  <a:cubicBezTo>
                    <a:pt x="50" y="355"/>
                    <a:pt x="51" y="339"/>
                    <a:pt x="59" y="326"/>
                  </a:cubicBezTo>
                  <a:cubicBezTo>
                    <a:pt x="73" y="304"/>
                    <a:pt x="136" y="265"/>
                    <a:pt x="164" y="246"/>
                  </a:cubicBezTo>
                  <a:cubicBezTo>
                    <a:pt x="174" y="214"/>
                    <a:pt x="198" y="184"/>
                    <a:pt x="226" y="165"/>
                  </a:cubicBezTo>
                  <a:cubicBezTo>
                    <a:pt x="239" y="125"/>
                    <a:pt x="278" y="101"/>
                    <a:pt x="307" y="73"/>
                  </a:cubicBezTo>
                  <a:cubicBezTo>
                    <a:pt x="326" y="55"/>
                    <a:pt x="344" y="29"/>
                    <a:pt x="368" y="17"/>
                  </a:cubicBezTo>
                  <a:cubicBezTo>
                    <a:pt x="387" y="8"/>
                    <a:pt x="430" y="6"/>
                    <a:pt x="443" y="4"/>
                  </a:cubicBezTo>
                  <a:close/>
                </a:path>
              </a:pathLst>
            </a:custGeom>
            <a:solidFill>
              <a:schemeClr val="accent1">
                <a:lumMod val="20000"/>
                <a:lumOff val="80000"/>
              </a:schemeClr>
            </a:solidFill>
            <a:ln w="9525" cap="flat" cmpd="sng">
              <a:solidFill>
                <a:schemeClr val="tx1"/>
              </a:solidFill>
              <a:prstDash val="solid"/>
              <a:round/>
              <a:headEnd type="none" w="med" len="med"/>
              <a:tailEnd type="none" w="sm" len="sm"/>
            </a:ln>
            <a:effectLst/>
          </p:spPr>
          <p:txBody>
            <a:bodyPr wrap="none" anchor="ctr"/>
            <a:lstStyle/>
            <a:p>
              <a:endParaRPr lang="en-US"/>
            </a:p>
          </p:txBody>
        </p:sp>
        <p:sp>
          <p:nvSpPr>
            <p:cNvPr id="36" name="Oval 27">
              <a:extLst>
                <a:ext uri="{FF2B5EF4-FFF2-40B4-BE49-F238E27FC236}">
                  <a16:creationId xmlns:a16="http://schemas.microsoft.com/office/drawing/2014/main" id="{08029982-6008-D9AA-4F98-BE6F190DA33F}"/>
                </a:ext>
              </a:extLst>
            </p:cNvPr>
            <p:cNvSpPr>
              <a:spLocks noChangeAspect="1" noChangeArrowheads="1"/>
            </p:cNvSpPr>
            <p:nvPr/>
          </p:nvSpPr>
          <p:spPr bwMode="auto">
            <a:xfrm>
              <a:off x="281568" y="5050858"/>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b="1" dirty="0"/>
                <a:t>s</a:t>
              </a:r>
            </a:p>
          </p:txBody>
        </p:sp>
        <p:sp>
          <p:nvSpPr>
            <p:cNvPr id="37" name="Oval 28">
              <a:extLst>
                <a:ext uri="{FF2B5EF4-FFF2-40B4-BE49-F238E27FC236}">
                  <a16:creationId xmlns:a16="http://schemas.microsoft.com/office/drawing/2014/main" id="{770DFE4C-2E5D-0F8B-528D-A235163F7A0D}"/>
                </a:ext>
              </a:extLst>
            </p:cNvPr>
            <p:cNvSpPr>
              <a:spLocks noChangeAspect="1" noChangeArrowheads="1"/>
            </p:cNvSpPr>
            <p:nvPr/>
          </p:nvSpPr>
          <p:spPr bwMode="auto">
            <a:xfrm>
              <a:off x="946731" y="4463483"/>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38" name="Oval 29">
              <a:extLst>
                <a:ext uri="{FF2B5EF4-FFF2-40B4-BE49-F238E27FC236}">
                  <a16:creationId xmlns:a16="http://schemas.microsoft.com/office/drawing/2014/main" id="{27F4EF5E-F031-C0A9-0252-AA7858DFACD4}"/>
                </a:ext>
              </a:extLst>
            </p:cNvPr>
            <p:cNvSpPr>
              <a:spLocks noChangeAspect="1" noChangeArrowheads="1"/>
            </p:cNvSpPr>
            <p:nvPr/>
          </p:nvSpPr>
          <p:spPr bwMode="auto">
            <a:xfrm>
              <a:off x="95831" y="4477770"/>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39" name="Oval 30">
              <a:extLst>
                <a:ext uri="{FF2B5EF4-FFF2-40B4-BE49-F238E27FC236}">
                  <a16:creationId xmlns:a16="http://schemas.microsoft.com/office/drawing/2014/main" id="{22546274-D585-92AA-ACAA-A19A7DC880F9}"/>
                </a:ext>
              </a:extLst>
            </p:cNvPr>
            <p:cNvSpPr>
              <a:spLocks noChangeAspect="1" noChangeArrowheads="1"/>
            </p:cNvSpPr>
            <p:nvPr/>
          </p:nvSpPr>
          <p:spPr bwMode="auto">
            <a:xfrm>
              <a:off x="775281" y="5236595"/>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40" name="Oval 31">
              <a:extLst>
                <a:ext uri="{FF2B5EF4-FFF2-40B4-BE49-F238E27FC236}">
                  <a16:creationId xmlns:a16="http://schemas.microsoft.com/office/drawing/2014/main" id="{5BDAEBC6-69C3-AA5D-6842-1A518CAB865D}"/>
                </a:ext>
              </a:extLst>
            </p:cNvPr>
            <p:cNvSpPr>
              <a:spLocks noChangeAspect="1" noChangeArrowheads="1"/>
            </p:cNvSpPr>
            <p:nvPr/>
          </p:nvSpPr>
          <p:spPr bwMode="auto">
            <a:xfrm>
              <a:off x="1097543" y="3965008"/>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41" name="Oval 32">
              <a:extLst>
                <a:ext uri="{FF2B5EF4-FFF2-40B4-BE49-F238E27FC236}">
                  <a16:creationId xmlns:a16="http://schemas.microsoft.com/office/drawing/2014/main" id="{A5672087-9FFD-5D34-DFFE-4957B72678F0}"/>
                </a:ext>
              </a:extLst>
            </p:cNvPr>
            <p:cNvSpPr>
              <a:spLocks noChangeAspect="1" noChangeArrowheads="1"/>
            </p:cNvSpPr>
            <p:nvPr/>
          </p:nvSpPr>
          <p:spPr bwMode="auto">
            <a:xfrm>
              <a:off x="2823156" y="4115820"/>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42" name="Oval 33">
              <a:extLst>
                <a:ext uri="{FF2B5EF4-FFF2-40B4-BE49-F238E27FC236}">
                  <a16:creationId xmlns:a16="http://schemas.microsoft.com/office/drawing/2014/main" id="{CFDD9796-61E2-0C08-4FFE-05DAD0C3F224}"/>
                </a:ext>
              </a:extLst>
            </p:cNvPr>
            <p:cNvSpPr>
              <a:spLocks noChangeAspect="1" noChangeArrowheads="1"/>
            </p:cNvSpPr>
            <p:nvPr/>
          </p:nvSpPr>
          <p:spPr bwMode="auto">
            <a:xfrm>
              <a:off x="3334331" y="4118995"/>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b="1"/>
                <a:t>t</a:t>
              </a:r>
            </a:p>
          </p:txBody>
        </p:sp>
        <p:sp>
          <p:nvSpPr>
            <p:cNvPr id="43" name="Oval 34">
              <a:extLst>
                <a:ext uri="{FF2B5EF4-FFF2-40B4-BE49-F238E27FC236}">
                  <a16:creationId xmlns:a16="http://schemas.microsoft.com/office/drawing/2014/main" id="{EE35D990-54F6-791B-AEDD-8BACF5C09711}"/>
                </a:ext>
              </a:extLst>
            </p:cNvPr>
            <p:cNvSpPr>
              <a:spLocks noChangeAspect="1" noChangeArrowheads="1"/>
            </p:cNvSpPr>
            <p:nvPr/>
          </p:nvSpPr>
          <p:spPr bwMode="auto">
            <a:xfrm>
              <a:off x="3024768" y="5306445"/>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sp>
          <p:nvSpPr>
            <p:cNvPr id="44" name="Oval 35">
              <a:extLst>
                <a:ext uri="{FF2B5EF4-FFF2-40B4-BE49-F238E27FC236}">
                  <a16:creationId xmlns:a16="http://schemas.microsoft.com/office/drawing/2014/main" id="{1ADEE0E5-99E9-E46D-5D6C-C44072F20AE1}"/>
                </a:ext>
              </a:extLst>
            </p:cNvPr>
            <p:cNvSpPr>
              <a:spLocks noChangeAspect="1" noChangeArrowheads="1"/>
            </p:cNvSpPr>
            <p:nvPr/>
          </p:nvSpPr>
          <p:spPr bwMode="auto">
            <a:xfrm>
              <a:off x="2966031" y="4788920"/>
              <a:ext cx="247650" cy="24765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endParaRPr lang="en-US" altLang="en-US" b="1"/>
            </a:p>
          </p:txBody>
        </p:sp>
        <p:cxnSp>
          <p:nvCxnSpPr>
            <p:cNvPr id="45" name="AutoShape 36">
              <a:extLst>
                <a:ext uri="{FF2B5EF4-FFF2-40B4-BE49-F238E27FC236}">
                  <a16:creationId xmlns:a16="http://schemas.microsoft.com/office/drawing/2014/main" id="{5A96D4AC-4CC5-34DD-E087-FE8F6F39AA7F}"/>
                </a:ext>
              </a:extLst>
            </p:cNvPr>
            <p:cNvCxnSpPr>
              <a:cxnSpLocks noChangeShapeType="1"/>
              <a:stCxn id="37" idx="6"/>
              <a:endCxn id="41" idx="3"/>
            </p:cNvCxnSpPr>
            <p:nvPr/>
          </p:nvCxnSpPr>
          <p:spPr bwMode="auto">
            <a:xfrm flipV="1">
              <a:off x="1194382" y="4326958"/>
              <a:ext cx="1665287" cy="2603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 name="AutoShape 37">
              <a:extLst>
                <a:ext uri="{FF2B5EF4-FFF2-40B4-BE49-F238E27FC236}">
                  <a16:creationId xmlns:a16="http://schemas.microsoft.com/office/drawing/2014/main" id="{002F4776-18CC-D66B-7035-4CECB3A1CD57}"/>
                </a:ext>
              </a:extLst>
            </p:cNvPr>
            <p:cNvCxnSpPr>
              <a:cxnSpLocks noChangeShapeType="1"/>
              <a:stCxn id="37" idx="4"/>
              <a:endCxn id="39" idx="0"/>
            </p:cNvCxnSpPr>
            <p:nvPr/>
          </p:nvCxnSpPr>
          <p:spPr bwMode="auto">
            <a:xfrm flipH="1">
              <a:off x="899106" y="4711133"/>
              <a:ext cx="171450"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 name="AutoShape 38">
              <a:extLst>
                <a:ext uri="{FF2B5EF4-FFF2-40B4-BE49-F238E27FC236}">
                  <a16:creationId xmlns:a16="http://schemas.microsoft.com/office/drawing/2014/main" id="{84E7A6DE-66D4-56D6-6C7B-10BCC1CE9590}"/>
                </a:ext>
              </a:extLst>
            </p:cNvPr>
            <p:cNvCxnSpPr>
              <a:cxnSpLocks noChangeShapeType="1"/>
              <a:stCxn id="38" idx="6"/>
              <a:endCxn id="37" idx="2"/>
            </p:cNvCxnSpPr>
            <p:nvPr/>
          </p:nvCxnSpPr>
          <p:spPr bwMode="auto">
            <a:xfrm flipV="1">
              <a:off x="343481" y="4587309"/>
              <a:ext cx="603250" cy="142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AutoShape 39">
              <a:extLst>
                <a:ext uri="{FF2B5EF4-FFF2-40B4-BE49-F238E27FC236}">
                  <a16:creationId xmlns:a16="http://schemas.microsoft.com/office/drawing/2014/main" id="{06208CDD-0EB0-5CC0-E9AD-CCC7E0F0DB6D}"/>
                </a:ext>
              </a:extLst>
            </p:cNvPr>
            <p:cNvCxnSpPr>
              <a:cxnSpLocks noChangeShapeType="1"/>
              <a:stCxn id="44" idx="2"/>
              <a:endCxn id="37" idx="5"/>
            </p:cNvCxnSpPr>
            <p:nvPr/>
          </p:nvCxnSpPr>
          <p:spPr bwMode="auto">
            <a:xfrm flipH="1" flipV="1">
              <a:off x="1157869" y="4674621"/>
              <a:ext cx="1808163" cy="2381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 name="Text Box 40">
              <a:extLst>
                <a:ext uri="{FF2B5EF4-FFF2-40B4-BE49-F238E27FC236}">
                  <a16:creationId xmlns:a16="http://schemas.microsoft.com/office/drawing/2014/main" id="{8143885C-D952-EB92-80F9-2BA9BD596C87}"/>
                </a:ext>
              </a:extLst>
            </p:cNvPr>
            <p:cNvSpPr txBox="1">
              <a:spLocks noChangeArrowheads="1"/>
            </p:cNvSpPr>
            <p:nvPr/>
          </p:nvSpPr>
          <p:spPr bwMode="auto">
            <a:xfrm>
              <a:off x="713368" y="3615759"/>
              <a:ext cx="344488"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24" tIns="45963" rIns="91924" bIns="45963">
              <a:spAutoFit/>
            </a:bodyPr>
            <a:lstStyle/>
            <a:p>
              <a:pPr>
                <a:spcBef>
                  <a:spcPct val="50000"/>
                </a:spcBef>
              </a:pPr>
              <a:r>
                <a:rPr lang="en-US" altLang="en-US"/>
                <a:t>A</a:t>
              </a:r>
            </a:p>
          </p:txBody>
        </p:sp>
        <p:sp>
          <p:nvSpPr>
            <p:cNvPr id="50" name="Text Box 41">
              <a:extLst>
                <a:ext uri="{FF2B5EF4-FFF2-40B4-BE49-F238E27FC236}">
                  <a16:creationId xmlns:a16="http://schemas.microsoft.com/office/drawing/2014/main" id="{79887338-B7E1-5C26-2B72-271037D9C629}"/>
                </a:ext>
              </a:extLst>
            </p:cNvPr>
            <p:cNvSpPr txBox="1">
              <a:spLocks noChangeArrowheads="1"/>
            </p:cNvSpPr>
            <p:nvPr/>
          </p:nvSpPr>
          <p:spPr bwMode="auto">
            <a:xfrm>
              <a:off x="3021593" y="3645921"/>
              <a:ext cx="344488" cy="36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24" tIns="45963" rIns="91924" bIns="45963">
              <a:spAutoFit/>
            </a:bodyPr>
            <a:lstStyle/>
            <a:p>
              <a:pPr>
                <a:spcBef>
                  <a:spcPct val="50000"/>
                </a:spcBef>
              </a:pPr>
              <a:r>
                <a:rPr lang="en-US" altLang="en-US"/>
                <a:t>B</a:t>
              </a:r>
            </a:p>
          </p:txBody>
        </p:sp>
        <p:cxnSp>
          <p:nvCxnSpPr>
            <p:cNvPr id="51" name="AutoShape 42">
              <a:extLst>
                <a:ext uri="{FF2B5EF4-FFF2-40B4-BE49-F238E27FC236}">
                  <a16:creationId xmlns:a16="http://schemas.microsoft.com/office/drawing/2014/main" id="{44AAE806-3F4F-4D71-8B91-AA67A7775A5A}"/>
                </a:ext>
              </a:extLst>
            </p:cNvPr>
            <p:cNvCxnSpPr>
              <a:cxnSpLocks noChangeShapeType="1"/>
              <a:stCxn id="40" idx="6"/>
              <a:endCxn id="41" idx="2"/>
            </p:cNvCxnSpPr>
            <p:nvPr/>
          </p:nvCxnSpPr>
          <p:spPr bwMode="auto">
            <a:xfrm>
              <a:off x="1345194" y="4088833"/>
              <a:ext cx="1477963" cy="150812"/>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 name="AutoShape 43">
              <a:extLst>
                <a:ext uri="{FF2B5EF4-FFF2-40B4-BE49-F238E27FC236}">
                  <a16:creationId xmlns:a16="http://schemas.microsoft.com/office/drawing/2014/main" id="{232B8FFA-8631-21FC-F4D8-EACBDC5BBDA5}"/>
                </a:ext>
              </a:extLst>
            </p:cNvPr>
            <p:cNvCxnSpPr>
              <a:cxnSpLocks noChangeShapeType="1"/>
              <a:stCxn id="43" idx="2"/>
              <a:endCxn id="39" idx="6"/>
            </p:cNvCxnSpPr>
            <p:nvPr/>
          </p:nvCxnSpPr>
          <p:spPr bwMode="auto">
            <a:xfrm flipH="1" flipV="1">
              <a:off x="1022932" y="5360420"/>
              <a:ext cx="2001837" cy="69850"/>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 name="AutoShape 48">
              <a:extLst>
                <a:ext uri="{FF2B5EF4-FFF2-40B4-BE49-F238E27FC236}">
                  <a16:creationId xmlns:a16="http://schemas.microsoft.com/office/drawing/2014/main" id="{573EE9BC-5A34-B41E-71E7-285AB7A470B7}"/>
                </a:ext>
              </a:extLst>
            </p:cNvPr>
            <p:cNvCxnSpPr>
              <a:cxnSpLocks noChangeShapeType="1"/>
              <a:stCxn id="36" idx="7"/>
              <a:endCxn id="37" idx="3"/>
            </p:cNvCxnSpPr>
            <p:nvPr/>
          </p:nvCxnSpPr>
          <p:spPr bwMode="auto">
            <a:xfrm flipV="1">
              <a:off x="492707" y="4674620"/>
              <a:ext cx="490537" cy="4127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AutoShape 49">
              <a:extLst>
                <a:ext uri="{FF2B5EF4-FFF2-40B4-BE49-F238E27FC236}">
                  <a16:creationId xmlns:a16="http://schemas.microsoft.com/office/drawing/2014/main" id="{92CE1745-B2C7-7C87-33DD-CF711985F583}"/>
                </a:ext>
              </a:extLst>
            </p:cNvPr>
            <p:cNvCxnSpPr>
              <a:cxnSpLocks noChangeShapeType="1"/>
              <a:stCxn id="38" idx="7"/>
              <a:endCxn id="40" idx="2"/>
            </p:cNvCxnSpPr>
            <p:nvPr/>
          </p:nvCxnSpPr>
          <p:spPr bwMode="auto">
            <a:xfrm flipV="1">
              <a:off x="306969" y="4088833"/>
              <a:ext cx="790575" cy="4254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AutoShape 50">
              <a:extLst>
                <a:ext uri="{FF2B5EF4-FFF2-40B4-BE49-F238E27FC236}">
                  <a16:creationId xmlns:a16="http://schemas.microsoft.com/office/drawing/2014/main" id="{83944464-0376-3D4F-675F-92B1E27D6912}"/>
                </a:ext>
              </a:extLst>
            </p:cNvPr>
            <p:cNvCxnSpPr>
              <a:cxnSpLocks noChangeShapeType="1"/>
              <a:stCxn id="42" idx="4"/>
              <a:endCxn id="44" idx="7"/>
            </p:cNvCxnSpPr>
            <p:nvPr/>
          </p:nvCxnSpPr>
          <p:spPr bwMode="auto">
            <a:xfrm flipH="1">
              <a:off x="3177168" y="4366645"/>
              <a:ext cx="280988" cy="458788"/>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6" name="AutoShape 51">
              <a:extLst>
                <a:ext uri="{FF2B5EF4-FFF2-40B4-BE49-F238E27FC236}">
                  <a16:creationId xmlns:a16="http://schemas.microsoft.com/office/drawing/2014/main" id="{ABE9FD9C-CEE7-83BA-724D-0C98A396B616}"/>
                </a:ext>
              </a:extLst>
            </p:cNvPr>
            <p:cNvCxnSpPr>
              <a:cxnSpLocks noChangeShapeType="1"/>
              <a:stCxn id="44" idx="0"/>
              <a:endCxn id="41" idx="4"/>
            </p:cNvCxnSpPr>
            <p:nvPr/>
          </p:nvCxnSpPr>
          <p:spPr bwMode="auto">
            <a:xfrm flipH="1" flipV="1">
              <a:off x="2946982" y="4363470"/>
              <a:ext cx="142875" cy="425450"/>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7" name="AutoShape 52">
              <a:extLst>
                <a:ext uri="{FF2B5EF4-FFF2-40B4-BE49-F238E27FC236}">
                  <a16:creationId xmlns:a16="http://schemas.microsoft.com/office/drawing/2014/main" id="{493D7A68-C631-9817-D4FB-92703664B845}"/>
                </a:ext>
              </a:extLst>
            </p:cNvPr>
            <p:cNvCxnSpPr>
              <a:cxnSpLocks noChangeShapeType="1"/>
              <a:stCxn id="44" idx="4"/>
              <a:endCxn id="43" idx="0"/>
            </p:cNvCxnSpPr>
            <p:nvPr/>
          </p:nvCxnSpPr>
          <p:spPr bwMode="auto">
            <a:xfrm>
              <a:off x="3089857" y="5036571"/>
              <a:ext cx="58737" cy="269875"/>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58" name="TextBox 57">
            <a:extLst>
              <a:ext uri="{FF2B5EF4-FFF2-40B4-BE49-F238E27FC236}">
                <a16:creationId xmlns:a16="http://schemas.microsoft.com/office/drawing/2014/main" id="{DC98BC94-7582-AC6F-9CED-7380CD86010D}"/>
              </a:ext>
            </a:extLst>
          </p:cNvPr>
          <p:cNvSpPr txBox="1"/>
          <p:nvPr/>
        </p:nvSpPr>
        <p:spPr>
          <a:xfrm>
            <a:off x="4761067" y="5137339"/>
            <a:ext cx="1531188" cy="369332"/>
          </a:xfrm>
          <a:prstGeom prst="rect">
            <a:avLst/>
          </a:prstGeom>
          <a:noFill/>
        </p:spPr>
        <p:txBody>
          <a:bodyPr wrap="none" rtlCol="0">
            <a:spAutoFit/>
          </a:bodyPr>
          <a:lstStyle/>
          <a:p>
            <a:r>
              <a:rPr lang="en-US" dirty="0"/>
              <a:t>(by Definition)</a:t>
            </a:r>
          </a:p>
        </p:txBody>
      </p:sp>
    </p:spTree>
    <p:extLst>
      <p:ext uri="{BB962C8B-B14F-4D97-AF65-F5344CB8AC3E}">
        <p14:creationId xmlns:p14="http://schemas.microsoft.com/office/powerpoint/2010/main" val="2813337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98590-7AC3-4AE0-9AAE-68A001DD507D}"/>
              </a:ext>
            </a:extLst>
          </p:cNvPr>
          <p:cNvSpPr/>
          <p:nvPr/>
        </p:nvSpPr>
        <p:spPr bwMode="auto">
          <a:xfrm>
            <a:off x="3840479" y="1732644"/>
            <a:ext cx="2432304" cy="402059"/>
          </a:xfrm>
          <a:prstGeom prst="rect">
            <a:avLst/>
          </a:prstGeom>
          <a:solidFill>
            <a:schemeClr val="accent6">
              <a:lumMod val="20000"/>
              <a:lumOff val="80000"/>
            </a:schemeClr>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mc:AlternateContent xmlns:mc="http://schemas.openxmlformats.org/markup-compatibility/2006">
        <mc:Choice xmlns:a14="http://schemas.microsoft.com/office/drawing/2010/main"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278147"/>
                <a:ext cx="10811510" cy="5200045"/>
              </a:xfrm>
            </p:spPr>
            <p:txBody>
              <a:bodyPr>
                <a:normAutofit/>
              </a:bodyPr>
              <a:lstStyle/>
              <a:p>
                <a:pPr marL="0" indent="0">
                  <a:lnSpc>
                    <a:spcPct val="85000"/>
                  </a:lnSpc>
                  <a:buNone/>
                </a:pPr>
                <a:r>
                  <a:rPr lang="en-US" altLang="en-US" sz="2800" b="1" dirty="0">
                    <a:solidFill>
                      <a:srgbClr val="695082"/>
                    </a:solidFill>
                  </a:rPr>
                  <a:t>Defn: </a:t>
                </a:r>
                <a:r>
                  <a:rPr lang="en-US" altLang="en-US" sz="2800" dirty="0"/>
                  <a:t>An </a:t>
                </a:r>
                <a14:m>
                  <m:oMath xmlns:m="http://schemas.openxmlformats.org/officeDocument/2006/math">
                    <m:r>
                      <a:rPr lang="en-US" altLang="en-US" sz="2800" b="1" i="1" dirty="0" smtClean="0">
                        <a:solidFill>
                          <a:srgbClr val="C00000"/>
                        </a:solidFill>
                        <a:latin typeface="Cambria Math" panose="02040503050406030204" pitchFamily="18" charset="0"/>
                      </a:rPr>
                      <m:t>𝒔</m:t>
                    </m:r>
                  </m:oMath>
                </a14:m>
                <a:r>
                  <a:rPr lang="en-US" altLang="en-US" sz="2800" dirty="0">
                    <a:solidFill>
                      <a:srgbClr val="C00000"/>
                    </a:solidFill>
                  </a:rPr>
                  <a:t>-</a:t>
                </a:r>
                <a14:m>
                  <m:oMath xmlns:m="http://schemas.openxmlformats.org/officeDocument/2006/math">
                    <m:r>
                      <a:rPr lang="en-US" altLang="en-US" sz="2800" b="1" i="1" dirty="0" smtClean="0">
                        <a:solidFill>
                          <a:srgbClr val="C00000"/>
                        </a:solidFill>
                        <a:latin typeface="Cambria Math" panose="02040503050406030204" pitchFamily="18" charset="0"/>
                      </a:rPr>
                      <m:t>𝒕</m:t>
                    </m:r>
                  </m:oMath>
                </a14:m>
                <a:r>
                  <a:rPr lang="en-US" altLang="en-US" sz="2800" dirty="0">
                    <a:solidFill>
                      <a:srgbClr val="C00000"/>
                    </a:solidFill>
                  </a:rPr>
                  <a:t> flow</a:t>
                </a:r>
                <a:r>
                  <a:rPr lang="en-US" altLang="en-US" sz="2800" dirty="0"/>
                  <a:t> in a flow network is a function </a:t>
                </a:r>
                <a14:m>
                  <m:oMath xmlns:m="http://schemas.openxmlformats.org/officeDocument/2006/math">
                    <m:r>
                      <a:rPr lang="en-US" altLang="en-US" sz="2800" b="1" i="1" dirty="0">
                        <a:solidFill>
                          <a:srgbClr val="0066CC"/>
                        </a:solidFill>
                        <a:latin typeface="Cambria Math" panose="02040503050406030204" pitchFamily="18" charset="0"/>
                      </a:rPr>
                      <m:t>𝒇</m:t>
                    </m:r>
                    <m:r>
                      <a:rPr lang="en-US" altLang="en-US" sz="2800" i="1" dirty="0">
                        <a:solidFill>
                          <a:srgbClr val="0066CC"/>
                        </a:solidFill>
                        <a:latin typeface="Cambria Math" panose="02040503050406030204" pitchFamily="18" charset="0"/>
                      </a:rPr>
                      <m:t>: </m:t>
                    </m:r>
                    <m:r>
                      <a:rPr lang="en-US" altLang="en-US" sz="2800" b="1" i="1" dirty="0">
                        <a:solidFill>
                          <a:srgbClr val="0066CC"/>
                        </a:solidFill>
                        <a:latin typeface="Cambria Math" panose="02040503050406030204" pitchFamily="18" charset="0"/>
                      </a:rPr>
                      <m:t>𝑬</m:t>
                    </m:r>
                    <m:r>
                      <a:rPr lang="en-US" altLang="en-US" sz="2800" i="1" dirty="0">
                        <a:solidFill>
                          <a:srgbClr val="0066CC"/>
                        </a:solidFill>
                        <a:latin typeface="Cambria Math" panose="02040503050406030204" pitchFamily="18" charset="0"/>
                      </a:rPr>
                      <m:t> </m:t>
                    </m:r>
                    <m:r>
                      <a:rPr lang="en-US" altLang="en-US" sz="2800" i="1" dirty="0">
                        <a:solidFill>
                          <a:srgbClr val="0066CC"/>
                        </a:solidFill>
                        <a:latin typeface="Cambria Math" panose="02040503050406030204" pitchFamily="18" charset="0"/>
                        <a:sym typeface="Symbol" panose="05050102010706020507" pitchFamily="18" charset="2"/>
                      </a:rPr>
                      <m:t> </m:t>
                    </m:r>
                    <m:r>
                      <a:rPr lang="en-US" altLang="en-US" sz="2800" b="1" i="1" dirty="0">
                        <a:solidFill>
                          <a:srgbClr val="0066CC"/>
                        </a:solidFill>
                        <a:latin typeface="Cambria Math" panose="02040503050406030204" pitchFamily="18" charset="0"/>
                        <a:ea typeface="Cambria Math" panose="02040503050406030204" pitchFamily="18" charset="0"/>
                        <a:sym typeface="Symbol" panose="05050102010706020507" pitchFamily="18" charset="2"/>
                      </a:rPr>
                      <m:t>ℝ</m:t>
                    </m:r>
                  </m:oMath>
                </a14:m>
                <a:r>
                  <a:rPr lang="en-US" altLang="en-US" sz="2800" dirty="0"/>
                  <a:t> that satisfies:</a:t>
                </a:r>
              </a:p>
              <a:p>
                <a:pPr lvl="2"/>
                <a:r>
                  <a:rPr lang="en-US" altLang="en-US" sz="2400" dirty="0"/>
                  <a:t>For each </a:t>
                </a:r>
                <a14:m>
                  <m:oMath xmlns:m="http://schemas.openxmlformats.org/officeDocument/2006/math">
                    <m:r>
                      <a:rPr lang="en-US" altLang="en-US" sz="2400" b="1" i="1" smtClean="0">
                        <a:solidFill>
                          <a:srgbClr val="0066CC"/>
                        </a:solidFill>
                        <a:latin typeface="Cambria Math" panose="02040503050406030204" pitchFamily="18" charset="0"/>
                      </a:rPr>
                      <m:t>𝒆</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𝑬</m:t>
                    </m:r>
                  </m:oMath>
                </a14:m>
                <a:r>
                  <a:rPr lang="en-US" altLang="en-US" sz="2400" dirty="0"/>
                  <a:t>: </a:t>
                </a:r>
                <a14:m>
                  <m:oMath xmlns:m="http://schemas.openxmlformats.org/officeDocument/2006/math">
                    <m:r>
                      <a:rPr lang="en-US" altLang="en-US" sz="2400" b="1" i="1" dirty="0">
                        <a:solidFill>
                          <a:srgbClr val="0066CC"/>
                        </a:solidFill>
                        <a:latin typeface="Cambria Math" panose="02040503050406030204" pitchFamily="18" charset="0"/>
                      </a:rPr>
                      <m:t>𝟎</m:t>
                    </m:r>
                    <m:r>
                      <a:rPr lang="en-US" altLang="en-US" sz="2400" b="1" i="1" dirty="0">
                        <a:solidFill>
                          <a:srgbClr val="0066CC"/>
                        </a:solidFill>
                        <a:latin typeface="Cambria Math" panose="02040503050406030204" pitchFamily="18" charset="0"/>
                        <a:sym typeface="Symbol" panose="05050102010706020507" pitchFamily="18" charset="2"/>
                      </a:rPr>
                      <m:t>≤ </m:t>
                    </m:r>
                    <m:r>
                      <a:rPr lang="en-US" altLang="en-US" sz="2400" b="1" i="1" dirty="0">
                        <a:solidFill>
                          <a:srgbClr val="0066CC"/>
                        </a:solidFill>
                        <a:latin typeface="Cambria Math" panose="02040503050406030204" pitchFamily="18" charset="0"/>
                      </a:rPr>
                      <m:t>𝒇</m:t>
                    </m:r>
                    <m:d>
                      <m:dPr>
                        <m:ctrlPr>
                          <a:rPr lang="en-US" altLang="en-US" sz="2400" b="1" i="1" dirty="0">
                            <a:solidFill>
                              <a:srgbClr val="0066CC"/>
                            </a:solidFill>
                            <a:latin typeface="Cambria Math" panose="02040503050406030204" pitchFamily="18" charset="0"/>
                          </a:rPr>
                        </m:ctrlPr>
                      </m:dPr>
                      <m:e>
                        <m:r>
                          <a:rPr lang="en-US" altLang="en-US" sz="2400" b="1" i="1" dirty="0" smtClean="0">
                            <a:solidFill>
                              <a:srgbClr val="0066CC"/>
                            </a:solidFill>
                            <a:latin typeface="Cambria Math" panose="02040503050406030204" pitchFamily="18" charset="0"/>
                          </a:rPr>
                          <m:t>𝒆</m:t>
                        </m:r>
                      </m:e>
                    </m:d>
                    <m:r>
                      <a:rPr lang="en-US" altLang="en-US" sz="2400" i="1" dirty="0">
                        <a:solidFill>
                          <a:srgbClr val="0066CC"/>
                        </a:solidFill>
                        <a:latin typeface="Cambria Math" panose="02040503050406030204" pitchFamily="18" charset="0"/>
                        <a:sym typeface="Symbol" panose="05050102010706020507" pitchFamily="18" charset="2"/>
                      </a:rPr>
                      <m:t>≤ </m:t>
                    </m:r>
                    <m:r>
                      <a:rPr lang="en-US" altLang="en-US" sz="2400" b="1" i="1" dirty="0">
                        <a:solidFill>
                          <a:srgbClr val="0066CC"/>
                        </a:solidFill>
                        <a:latin typeface="Cambria Math" panose="02040503050406030204" pitchFamily="18" charset="0"/>
                        <a:sym typeface="Symbol" panose="05050102010706020507" pitchFamily="18" charset="2"/>
                      </a:rPr>
                      <m:t>𝒄</m:t>
                    </m:r>
                    <m:r>
                      <a:rPr lang="en-US" altLang="en-US" sz="2400" i="1" dirty="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𝒆</m:t>
                    </m:r>
                    <m:r>
                      <a:rPr lang="en-US" altLang="en-US" sz="2400" i="1" dirty="0">
                        <a:solidFill>
                          <a:srgbClr val="0066CC"/>
                        </a:solidFill>
                        <a:latin typeface="Cambria Math" panose="02040503050406030204" pitchFamily="18" charset="0"/>
                        <a:sym typeface="Symbol" panose="05050102010706020507" pitchFamily="18" charset="2"/>
                      </a:rPr>
                      <m:t>)</m:t>
                    </m:r>
                  </m:oMath>
                </a14:m>
                <a:r>
                  <a:rPr lang="en-US" altLang="en-US" sz="2400" dirty="0"/>
                  <a:t>                                     </a:t>
                </a:r>
                <a:r>
                  <a:rPr lang="en-US" altLang="en-US" sz="2400" dirty="0">
                    <a:solidFill>
                      <a:srgbClr val="695082"/>
                    </a:solidFill>
                  </a:rPr>
                  <a:t>[capacity constraints]</a:t>
                </a:r>
              </a:p>
              <a:p>
                <a:pPr lvl="2">
                  <a:spcBef>
                    <a:spcPts val="1800"/>
                  </a:spcBef>
                </a:pPr>
                <a:r>
                  <a:rPr lang="en-US" altLang="en-US" sz="2400" dirty="0">
                    <a:solidFill>
                      <a:srgbClr val="695082"/>
                    </a:solidFill>
                  </a:rPr>
                  <a:t>For each </a:t>
                </a:r>
                <a14:m>
                  <m:oMath xmlns:m="http://schemas.openxmlformats.org/officeDocument/2006/math">
                    <m:r>
                      <a:rPr lang="en-US" altLang="en-US" sz="2400" b="1" i="1" smtClean="0">
                        <a:solidFill>
                          <a:srgbClr val="0066CC"/>
                        </a:solidFill>
                        <a:latin typeface="Cambria Math" panose="02040503050406030204" pitchFamily="18" charset="0"/>
                      </a:rPr>
                      <m:t>𝒗</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𝑽</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𝒔</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𝒕</m:t>
                    </m:r>
                    <m:r>
                      <a:rPr lang="en-US" altLang="en-US" sz="2400" b="1" i="1" smtClean="0">
                        <a:solidFill>
                          <a:srgbClr val="0066CC"/>
                        </a:solidFill>
                        <a:latin typeface="Cambria Math" panose="02040503050406030204" pitchFamily="18" charset="0"/>
                      </a:rPr>
                      <m:t>} </m:t>
                    </m:r>
                  </m:oMath>
                </a14:m>
                <a:r>
                  <a:rPr lang="en-US" altLang="en-US" sz="2400" dirty="0">
                    <a:solidFill>
                      <a:srgbClr val="695082"/>
                    </a:solidFill>
                  </a:rPr>
                  <a:t>:</a:t>
                </a:r>
                <a:endParaRPr lang="en-US" altLang="en-US" sz="700" dirty="0">
                  <a:solidFill>
                    <a:srgbClr val="695082"/>
                  </a:solidFill>
                </a:endParaRPr>
              </a:p>
              <a:p>
                <a:pPr marL="0" indent="0">
                  <a:spcBef>
                    <a:spcPts val="3000"/>
                  </a:spcBef>
                  <a:buNone/>
                </a:pPr>
                <a:r>
                  <a:rPr lang="en-US" altLang="en-US" sz="2800" b="1" dirty="0" err="1">
                    <a:solidFill>
                      <a:srgbClr val="695082"/>
                    </a:solidFill>
                  </a:rPr>
                  <a:t>Defn</a:t>
                </a:r>
                <a:r>
                  <a:rPr lang="en-US" altLang="en-US" sz="2800" b="1" dirty="0">
                    <a:solidFill>
                      <a:srgbClr val="695082"/>
                    </a:solidFill>
                  </a:rPr>
                  <a:t>:</a:t>
                </a:r>
                <a:r>
                  <a:rPr lang="en-US" altLang="en-US" sz="2800" dirty="0">
                    <a:solidFill>
                      <a:srgbClr val="695082"/>
                    </a:solidFill>
                  </a:rPr>
                  <a:t> The </a:t>
                </a:r>
                <a:r>
                  <a:rPr lang="en-US" altLang="en-US" sz="2800" dirty="0">
                    <a:solidFill>
                      <a:srgbClr val="C00000"/>
                    </a:solidFill>
                  </a:rPr>
                  <a:t>value</a:t>
                </a:r>
                <a:r>
                  <a:rPr lang="en-US" altLang="en-US" sz="2800" dirty="0">
                    <a:solidFill>
                      <a:srgbClr val="695082"/>
                    </a:solidFill>
                  </a:rPr>
                  <a:t> of flow </a:t>
                </a:r>
                <a14:m>
                  <m:oMath xmlns:m="http://schemas.openxmlformats.org/officeDocument/2006/math">
                    <m:r>
                      <a:rPr lang="en-US" altLang="en-US" sz="2800" b="1" i="1" dirty="0" smtClean="0">
                        <a:solidFill>
                          <a:srgbClr val="0066CC"/>
                        </a:solidFill>
                        <a:latin typeface="Cambria Math" panose="02040503050406030204" pitchFamily="18" charset="0"/>
                      </a:rPr>
                      <m:t>𝒇</m:t>
                    </m:r>
                  </m:oMath>
                </a14:m>
                <a:r>
                  <a:rPr lang="en-US" altLang="en-US" sz="2800" dirty="0">
                    <a:solidFill>
                      <a:srgbClr val="695082"/>
                    </a:solidFill>
                  </a:rPr>
                  <a:t>,</a:t>
                </a:r>
              </a:p>
              <a:p>
                <a:pPr marL="0" indent="0">
                  <a:lnSpc>
                    <a:spcPct val="85000"/>
                  </a:lnSpc>
                  <a:buNone/>
                </a:pPr>
                <a:r>
                  <a:rPr lang="en-US" altLang="en-US" sz="2800" dirty="0"/>
                  <a:t> </a:t>
                </a:r>
              </a:p>
            </p:txBody>
          </p:sp>
        </mc:Choice>
        <mc:Fallback>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278147"/>
                <a:ext cx="10811510" cy="5200045"/>
              </a:xfrm>
              <a:blipFill>
                <a:blip r:embed="rId3"/>
                <a:stretch>
                  <a:fillRect l="-1127" t="-2345" r="-4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13E0566-505E-4499-9D80-46D31A1C9999}"/>
                  </a:ext>
                </a:extLst>
              </p:cNvPr>
              <p:cNvSpPr txBox="1"/>
              <p:nvPr/>
            </p:nvSpPr>
            <p:spPr>
              <a:xfrm>
                <a:off x="4900201" y="2245597"/>
                <a:ext cx="3140668" cy="839269"/>
              </a:xfrm>
              <a:prstGeom prst="rect">
                <a:avLst/>
              </a:prstGeom>
              <a:solidFill>
                <a:schemeClr val="accent6">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into</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𝒗</m:t>
                          </m:r>
                        </m:sub>
                        <m:sup/>
                        <m:e>
                          <m:r>
                            <a:rPr lang="en-US" sz="2000" b="1" i="1" smtClean="0">
                              <a:solidFill>
                                <a:srgbClr val="0066CC"/>
                              </a:solidFill>
                              <a:latin typeface="Cambria Math" panose="02040503050406030204" pitchFamily="18" charset="0"/>
                            </a:rPr>
                            <m:t>𝒇</m:t>
                          </m:r>
                          <m:d>
                            <m:dPr>
                              <m:ctrlPr>
                                <a:rPr lang="en-US" sz="2000" b="1" i="1" smtClean="0">
                                  <a:solidFill>
                                    <a:srgbClr val="0066CC"/>
                                  </a:solidFill>
                                  <a:latin typeface="Cambria Math" panose="02040503050406030204" pitchFamily="18" charset="0"/>
                                </a:rPr>
                              </m:ctrlPr>
                            </m:dPr>
                            <m:e>
                              <m:r>
                                <a:rPr lang="en-US" sz="2000" b="1" i="1" smtClean="0">
                                  <a:solidFill>
                                    <a:srgbClr val="0066CC"/>
                                  </a:solidFill>
                                  <a:latin typeface="Cambria Math" panose="02040503050406030204" pitchFamily="18" charset="0"/>
                                </a:rPr>
                                <m:t>𝒆</m:t>
                              </m:r>
                            </m:e>
                          </m:d>
                          <m:r>
                            <a:rPr lang="en-US" sz="2000" b="1" i="1" smtClean="0">
                              <a:solidFill>
                                <a:srgbClr val="0066CC"/>
                              </a:solidFill>
                              <a:latin typeface="Cambria Math" panose="02040503050406030204" pitchFamily="18" charset="0"/>
                            </a:rPr>
                            <m:t>=</m:t>
                          </m:r>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out</m:t>
                              </m:r>
                              <m:r>
                                <a:rPr lang="en-US" sz="2000" b="0" i="0" smtClean="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of</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𝒗</m:t>
                              </m:r>
                            </m:sub>
                            <m:sup/>
                            <m:e>
                              <m:r>
                                <a:rPr lang="en-US" sz="2000" b="1" i="1" smtClean="0">
                                  <a:solidFill>
                                    <a:srgbClr val="0066CC"/>
                                  </a:solidFill>
                                  <a:latin typeface="Cambria Math" panose="02040503050406030204" pitchFamily="18" charset="0"/>
                                </a:rPr>
                                <m:t>𝒇</m:t>
                              </m:r>
                              <m:r>
                                <a:rPr lang="en-US" sz="2000" b="1" i="1" smtClean="0">
                                  <a:solidFill>
                                    <a:srgbClr val="0066CC"/>
                                  </a:solidFill>
                                  <a:latin typeface="Cambria Math" panose="02040503050406030204" pitchFamily="18" charset="0"/>
                                </a:rPr>
                                <m:t>(</m:t>
                              </m:r>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m:t>
                              </m:r>
                            </m:e>
                          </m:nary>
                        </m:e>
                      </m:nary>
                    </m:oMath>
                  </m:oMathPara>
                </a14:m>
                <a:endParaRPr lang="en-US" b="1" dirty="0"/>
              </a:p>
            </p:txBody>
          </p:sp>
        </mc:Choice>
        <mc:Fallback>
          <p:sp>
            <p:nvSpPr>
              <p:cNvPr id="3" name="TextBox 2">
                <a:extLst>
                  <a:ext uri="{FF2B5EF4-FFF2-40B4-BE49-F238E27FC236}">
                    <a16:creationId xmlns:a16="http://schemas.microsoft.com/office/drawing/2014/main" id="{B13E0566-505E-4499-9D80-46D31A1C9999}"/>
                  </a:ext>
                </a:extLst>
              </p:cNvPr>
              <p:cNvSpPr txBox="1">
                <a:spLocks noRot="1" noChangeAspect="1" noMove="1" noResize="1" noEditPoints="1" noAdjustHandles="1" noChangeArrowheads="1" noChangeShapeType="1" noTextEdit="1"/>
              </p:cNvSpPr>
              <p:nvPr/>
            </p:nvSpPr>
            <p:spPr>
              <a:xfrm>
                <a:off x="4900201" y="2245597"/>
                <a:ext cx="3140668" cy="839269"/>
              </a:xfrm>
              <a:prstGeom prst="rect">
                <a:avLst/>
              </a:prstGeom>
              <a:blipFill>
                <a:blip r:embed="rId4"/>
                <a:stretch>
                  <a:fillRect/>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5</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Flows</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4395659" y="3250309"/>
            <a:ext cx="6599476" cy="3137327"/>
            <a:chOff x="4395659" y="2923138"/>
            <a:chExt cx="6599476"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140633" y="5112122"/>
              <a:ext cx="89281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49" y="4352895"/>
              <a:ext cx="45333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3</a:t>
              </a:r>
              <a:r>
                <a:rPr lang="en-US" altLang="en-US" sz="1600" b="1" dirty="0">
                  <a:solidFill>
                    <a:srgbClr val="C00000"/>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331165" y="5713346"/>
              <a:ext cx="718833" cy="307777"/>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36366" y="4983795"/>
              <a:ext cx="60078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300960" y="3595078"/>
              <a:ext cx="68567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6922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8</a:t>
              </a: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62427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400" b="1" dirty="0">
                  <a:solidFill>
                    <a:srgbClr val="C00000"/>
                  </a:solidFill>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a:t>
              </a:r>
              <a:r>
                <a:rPr lang="en-US" altLang="en-US" sz="2000" dirty="0">
                  <a:latin typeface="Arial" panose="020B0604020202020204" pitchFamily="34" charset="0"/>
                  <a:cs typeface="Arial" panose="020B0604020202020204" pitchFamily="34" charset="0"/>
                </a:rPr>
                <a:t>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00403" y="5160001"/>
              <a:ext cx="7149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5960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8/</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68964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54505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grpSp>
      <p:sp>
        <p:nvSpPr>
          <p:cNvPr id="5" name="TextBox 4">
            <a:extLst>
              <a:ext uri="{FF2B5EF4-FFF2-40B4-BE49-F238E27FC236}">
                <a16:creationId xmlns:a16="http://schemas.microsoft.com/office/drawing/2014/main" id="{801BE216-F86A-437E-9107-5392525B598F}"/>
              </a:ext>
            </a:extLst>
          </p:cNvPr>
          <p:cNvSpPr txBox="1"/>
          <p:nvPr/>
        </p:nvSpPr>
        <p:spPr>
          <a:xfrm>
            <a:off x="8589960" y="2382040"/>
            <a:ext cx="2591870" cy="461665"/>
          </a:xfrm>
          <a:prstGeom prst="rect">
            <a:avLst/>
          </a:prstGeom>
          <a:noFill/>
        </p:spPr>
        <p:txBody>
          <a:bodyPr wrap="square" rtlCol="0">
            <a:spAutoFit/>
          </a:bodyPr>
          <a:lstStyle/>
          <a:p>
            <a:r>
              <a:rPr lang="en-US" altLang="en-US" sz="2400" dirty="0">
                <a:solidFill>
                  <a:srgbClr val="695082"/>
                </a:solidFill>
              </a:rPr>
              <a:t>[flow conservation]</a:t>
            </a:r>
          </a:p>
        </p:txBody>
      </p: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7F3EBBB8-DE6C-4C8A-B1F4-58976503B7BF}"/>
                  </a:ext>
                </a:extLst>
              </p:cNvPr>
              <p:cNvSpPr txBox="1"/>
              <p:nvPr/>
            </p:nvSpPr>
            <p:spPr>
              <a:xfrm>
                <a:off x="1600200" y="3683019"/>
                <a:ext cx="2432333" cy="839269"/>
              </a:xfrm>
              <a:prstGeom prst="rect">
                <a:avLst/>
              </a:prstGeom>
              <a:solidFill>
                <a:schemeClr val="accent6">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C00000"/>
                          </a:solidFill>
                          <a:latin typeface="Cambria Math" panose="02040503050406030204" pitchFamily="18" charset="0"/>
                        </a:rPr>
                        <m:t>𝒗</m:t>
                      </m:r>
                      <m:d>
                        <m:dPr>
                          <m:ctrlPr>
                            <a:rPr lang="en-US" sz="2000" b="1" i="1" smtClean="0">
                              <a:solidFill>
                                <a:srgbClr val="C00000"/>
                              </a:solidFill>
                              <a:latin typeface="Cambria Math" panose="02040503050406030204" pitchFamily="18" charset="0"/>
                            </a:rPr>
                          </m:ctrlPr>
                        </m:dPr>
                        <m:e>
                          <m:r>
                            <a:rPr lang="en-US" sz="2000" b="1" i="1" smtClean="0">
                              <a:solidFill>
                                <a:srgbClr val="C00000"/>
                              </a:solidFill>
                              <a:latin typeface="Cambria Math" panose="02040503050406030204" pitchFamily="18" charset="0"/>
                            </a:rPr>
                            <m:t>𝒇</m:t>
                          </m:r>
                        </m:e>
                      </m:d>
                      <m:r>
                        <a:rPr lang="en-US" sz="2000" b="1" i="1" smtClean="0">
                          <a:solidFill>
                            <a:srgbClr val="0066CC"/>
                          </a:solidFill>
                          <a:latin typeface="Cambria Math" panose="02040503050406030204" pitchFamily="18" charset="0"/>
                        </a:rPr>
                        <m:t>=</m:t>
                      </m:r>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out</m:t>
                          </m:r>
                          <m:r>
                            <a:rPr lang="en-US" sz="2000" b="0" i="0" smtClean="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of</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𝒔</m:t>
                          </m:r>
                        </m:sub>
                        <m:sup/>
                        <m:e>
                          <m:r>
                            <a:rPr lang="en-US" sz="2000" b="1" i="1" smtClean="0">
                              <a:solidFill>
                                <a:srgbClr val="0066CC"/>
                              </a:solidFill>
                              <a:latin typeface="Cambria Math" panose="02040503050406030204" pitchFamily="18" charset="0"/>
                            </a:rPr>
                            <m:t>𝒇</m:t>
                          </m:r>
                          <m:d>
                            <m:dPr>
                              <m:ctrlPr>
                                <a:rPr lang="en-US" sz="2000" b="1" i="1" smtClean="0">
                                  <a:solidFill>
                                    <a:srgbClr val="0066CC"/>
                                  </a:solidFill>
                                  <a:latin typeface="Cambria Math" panose="02040503050406030204" pitchFamily="18" charset="0"/>
                                </a:rPr>
                              </m:ctrlPr>
                            </m:dPr>
                            <m:e>
                              <m:r>
                                <a:rPr lang="en-US" sz="2000" b="1" i="1" smtClean="0">
                                  <a:solidFill>
                                    <a:srgbClr val="0066CC"/>
                                  </a:solidFill>
                                  <a:latin typeface="Cambria Math" panose="02040503050406030204" pitchFamily="18" charset="0"/>
                                </a:rPr>
                                <m:t>𝒆</m:t>
                              </m:r>
                            </m:e>
                          </m:d>
                        </m:e>
                      </m:nary>
                    </m:oMath>
                  </m:oMathPara>
                </a14:m>
                <a:endParaRPr lang="en-US" b="1" dirty="0"/>
              </a:p>
            </p:txBody>
          </p:sp>
        </mc:Choice>
        <mc:Fallback>
          <p:sp>
            <p:nvSpPr>
              <p:cNvPr id="53" name="TextBox 52">
                <a:extLst>
                  <a:ext uri="{FF2B5EF4-FFF2-40B4-BE49-F238E27FC236}">
                    <a16:creationId xmlns:a16="http://schemas.microsoft.com/office/drawing/2014/main" id="{7F3EBBB8-DE6C-4C8A-B1F4-58976503B7BF}"/>
                  </a:ext>
                </a:extLst>
              </p:cNvPr>
              <p:cNvSpPr txBox="1">
                <a:spLocks noRot="1" noChangeAspect="1" noMove="1" noResize="1" noEditPoints="1" noAdjustHandles="1" noChangeArrowheads="1" noChangeShapeType="1" noTextEdit="1"/>
              </p:cNvSpPr>
              <p:nvPr/>
            </p:nvSpPr>
            <p:spPr>
              <a:xfrm>
                <a:off x="1600200" y="3683019"/>
                <a:ext cx="2432333" cy="839269"/>
              </a:xfrm>
              <a:prstGeom prst="rect">
                <a:avLst/>
              </a:prstGeom>
              <a:blipFill>
                <a:blip r:embed="rId5"/>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0BDA5399-575F-4399-9653-CA691F5F7CC4}"/>
              </a:ext>
            </a:extLst>
          </p:cNvPr>
          <p:cNvSpPr txBox="1"/>
          <p:nvPr/>
        </p:nvSpPr>
        <p:spPr>
          <a:xfrm>
            <a:off x="3456432" y="5557539"/>
            <a:ext cx="1456168" cy="461665"/>
          </a:xfrm>
          <a:prstGeom prst="rect">
            <a:avLst/>
          </a:prstGeom>
          <a:noFill/>
        </p:spPr>
        <p:txBody>
          <a:bodyPr wrap="none" rtlCol="0">
            <a:spAutoFit/>
          </a:bodyPr>
          <a:lstStyle/>
          <a:p>
            <a:r>
              <a:rPr lang="en-US" sz="2400" dirty="0"/>
              <a:t>value = </a:t>
            </a:r>
            <a:r>
              <a:rPr lang="en-US" sz="2400" b="1" dirty="0">
                <a:solidFill>
                  <a:srgbClr val="C00000"/>
                </a:solidFill>
              </a:rPr>
              <a:t>24</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0AD3FC7D-3B7B-4C31-ADAF-B7FD7828F8A4}"/>
                  </a:ext>
                </a:extLst>
              </p:cNvPr>
              <p:cNvSpPr txBox="1"/>
              <p:nvPr/>
            </p:nvSpPr>
            <p:spPr>
              <a:xfrm>
                <a:off x="401690" y="5024148"/>
                <a:ext cx="4099264" cy="461665"/>
              </a:xfrm>
              <a:prstGeom prst="rect">
                <a:avLst/>
              </a:prstGeom>
              <a:noFill/>
            </p:spPr>
            <p:txBody>
              <a:bodyPr wrap="none" rtlCol="0">
                <a:spAutoFit/>
              </a:bodyPr>
              <a:lstStyle/>
              <a:p>
                <a:r>
                  <a:rPr lang="en-US" sz="2400" dirty="0"/>
                  <a:t>Only show non-zero values of </a:t>
                </a:r>
                <a14:m>
                  <m:oMath xmlns:m="http://schemas.openxmlformats.org/officeDocument/2006/math">
                    <m:r>
                      <a:rPr lang="en-US" sz="2400" b="1" i="1" dirty="0" smtClean="0">
                        <a:solidFill>
                          <a:srgbClr val="C00000"/>
                        </a:solidFill>
                        <a:latin typeface="Cambria Math" panose="02040503050406030204" pitchFamily="18" charset="0"/>
                      </a:rPr>
                      <m:t>𝒇</m:t>
                    </m:r>
                  </m:oMath>
                </a14:m>
                <a:endParaRPr lang="en-US" sz="2400" b="1" dirty="0">
                  <a:solidFill>
                    <a:srgbClr val="0066CC"/>
                  </a:solidFill>
                </a:endParaRPr>
              </a:p>
            </p:txBody>
          </p:sp>
        </mc:Choice>
        <mc:Fallback>
          <p:sp>
            <p:nvSpPr>
              <p:cNvPr id="2" name="TextBox 1">
                <a:extLst>
                  <a:ext uri="{FF2B5EF4-FFF2-40B4-BE49-F238E27FC236}">
                    <a16:creationId xmlns:a16="http://schemas.microsoft.com/office/drawing/2014/main" id="{0AD3FC7D-3B7B-4C31-ADAF-B7FD7828F8A4}"/>
                  </a:ext>
                </a:extLst>
              </p:cNvPr>
              <p:cNvSpPr txBox="1">
                <a:spLocks noRot="1" noChangeAspect="1" noMove="1" noResize="1" noEditPoints="1" noAdjustHandles="1" noChangeArrowheads="1" noChangeShapeType="1" noTextEdit="1"/>
              </p:cNvSpPr>
              <p:nvPr/>
            </p:nvSpPr>
            <p:spPr>
              <a:xfrm>
                <a:off x="401690" y="5024148"/>
                <a:ext cx="4099264" cy="461665"/>
              </a:xfrm>
              <a:prstGeom prst="rect">
                <a:avLst/>
              </a:prstGeom>
              <a:blipFill>
                <a:blip r:embed="rId6"/>
                <a:stretch>
                  <a:fillRect l="-2381" t="-10526" r="-298" b="-28947"/>
                </a:stretch>
              </a:blipFill>
            </p:spPr>
            <p:txBody>
              <a:bodyPr/>
              <a:lstStyle/>
              <a:p>
                <a:r>
                  <a:rPr lang="en-US">
                    <a:noFill/>
                  </a:rPr>
                  <a:t> </a:t>
                </a:r>
              </a:p>
            </p:txBody>
          </p:sp>
        </mc:Fallback>
      </mc:AlternateContent>
    </p:spTree>
    <p:extLst>
      <p:ext uri="{BB962C8B-B14F-4D97-AF65-F5344CB8AC3E}">
        <p14:creationId xmlns:p14="http://schemas.microsoft.com/office/powerpoint/2010/main" val="3505544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437538"/>
                <a:ext cx="10811510" cy="5200045"/>
              </a:xfrm>
            </p:spPr>
            <p:txBody>
              <a:bodyPr>
                <a:normAutofit/>
              </a:bodyPr>
              <a:lstStyle/>
              <a:p>
                <a:pPr marL="0" indent="0">
                  <a:lnSpc>
                    <a:spcPct val="85000"/>
                  </a:lnSpc>
                  <a:buNone/>
                </a:pPr>
                <a:r>
                  <a:rPr lang="en-US" altLang="en-US" sz="2800" b="1" dirty="0">
                    <a:solidFill>
                      <a:srgbClr val="0066CC"/>
                    </a:solidFill>
                  </a:rPr>
                  <a:t>Given:</a:t>
                </a:r>
                <a:r>
                  <a:rPr lang="en-US" altLang="en-US" sz="2800" b="1" dirty="0">
                    <a:solidFill>
                      <a:srgbClr val="695082"/>
                    </a:solidFill>
                  </a:rPr>
                  <a:t> </a:t>
                </a:r>
                <a:r>
                  <a:rPr lang="en-US" altLang="en-US" sz="2800" dirty="0"/>
                  <a:t>a flow network </a:t>
                </a:r>
              </a:p>
              <a:p>
                <a:pPr marL="0" indent="0">
                  <a:lnSpc>
                    <a:spcPct val="85000"/>
                  </a:lnSpc>
                  <a:buNone/>
                </a:pPr>
                <a:r>
                  <a:rPr lang="en-US" altLang="en-US" sz="2800" b="1" dirty="0">
                    <a:solidFill>
                      <a:srgbClr val="006600"/>
                    </a:solidFill>
                  </a:rPr>
                  <a:t>Find:</a:t>
                </a:r>
                <a:r>
                  <a:rPr lang="en-US" altLang="en-US" sz="2800" b="1" dirty="0">
                    <a:solidFill>
                      <a:srgbClr val="695082"/>
                    </a:solidFill>
                  </a:rPr>
                  <a:t> </a:t>
                </a:r>
                <a:r>
                  <a:rPr lang="en-US" altLang="en-US" sz="2800" dirty="0"/>
                  <a:t>an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a:t>
                </a:r>
                <a14:m>
                  <m:oMath xmlns:m="http://schemas.openxmlformats.org/officeDocument/2006/math">
                    <m:r>
                      <a:rPr lang="en-US" altLang="en-US" sz="2800" b="1" i="1" dirty="0" smtClean="0">
                        <a:solidFill>
                          <a:srgbClr val="0066CC"/>
                        </a:solidFill>
                        <a:latin typeface="Cambria Math" panose="02040503050406030204" pitchFamily="18" charset="0"/>
                      </a:rPr>
                      <m:t>𝒕</m:t>
                    </m:r>
                  </m:oMath>
                </a14:m>
                <a:r>
                  <a:rPr lang="en-US" altLang="en-US" sz="2800" dirty="0"/>
                  <a:t> flow of maximum value</a:t>
                </a:r>
              </a:p>
            </p:txBody>
          </p:sp>
        </mc:Choice>
        <mc:Fallback>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437538"/>
                <a:ext cx="10811510" cy="5200045"/>
              </a:xfrm>
              <a:blipFill>
                <a:blip r:embed="rId3"/>
                <a:stretch>
                  <a:fillRect l="-1127" t="-2345"/>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6</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Maximum Flow Problem</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4395659" y="2923138"/>
            <a:ext cx="6599476" cy="3137327"/>
            <a:chOff x="4395659" y="2923138"/>
            <a:chExt cx="6599476"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140633" y="5112122"/>
              <a:ext cx="89281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49" y="4352895"/>
              <a:ext cx="45333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3</a:t>
              </a:r>
              <a:r>
                <a:rPr lang="en-US" altLang="en-US" sz="1600" b="1" dirty="0">
                  <a:solidFill>
                    <a:srgbClr val="C00000"/>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331165" y="5713346"/>
              <a:ext cx="718833" cy="307777"/>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36366" y="4983795"/>
              <a:ext cx="60078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300960" y="3595078"/>
              <a:ext cx="68567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6922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8</a:t>
              </a: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62427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400" b="1" dirty="0">
                  <a:solidFill>
                    <a:srgbClr val="C00000"/>
                  </a:solidFill>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a:t>
              </a:r>
              <a:r>
                <a:rPr lang="en-US" altLang="en-US" sz="2000" dirty="0">
                  <a:latin typeface="Arial" panose="020B0604020202020204" pitchFamily="34" charset="0"/>
                  <a:cs typeface="Arial" panose="020B0604020202020204" pitchFamily="34" charset="0"/>
                </a:rPr>
                <a:t>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00403" y="5160001"/>
              <a:ext cx="7149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5960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8/</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68964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54505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grpSp>
      <p:sp>
        <p:nvSpPr>
          <p:cNvPr id="52" name="TextBox 51">
            <a:extLst>
              <a:ext uri="{FF2B5EF4-FFF2-40B4-BE49-F238E27FC236}">
                <a16:creationId xmlns:a16="http://schemas.microsoft.com/office/drawing/2014/main" id="{D95B3B17-292E-4FC0-A21F-07FA171C2F7F}"/>
              </a:ext>
            </a:extLst>
          </p:cNvPr>
          <p:cNvSpPr txBox="1"/>
          <p:nvPr/>
        </p:nvSpPr>
        <p:spPr>
          <a:xfrm>
            <a:off x="3456432" y="5230368"/>
            <a:ext cx="1456168" cy="461665"/>
          </a:xfrm>
          <a:prstGeom prst="rect">
            <a:avLst/>
          </a:prstGeom>
          <a:noFill/>
        </p:spPr>
        <p:txBody>
          <a:bodyPr wrap="none" rtlCol="0">
            <a:spAutoFit/>
          </a:bodyPr>
          <a:lstStyle/>
          <a:p>
            <a:r>
              <a:rPr lang="en-US" sz="2400" dirty="0"/>
              <a:t>value = </a:t>
            </a:r>
            <a:r>
              <a:rPr lang="en-US" sz="2400" b="1" dirty="0">
                <a:solidFill>
                  <a:srgbClr val="C00000"/>
                </a:solidFill>
              </a:rPr>
              <a:t>24</a:t>
            </a:r>
          </a:p>
        </p:txBody>
      </p:sp>
    </p:spTree>
    <p:extLst>
      <p:ext uri="{BB962C8B-B14F-4D97-AF65-F5344CB8AC3E}">
        <p14:creationId xmlns:p14="http://schemas.microsoft.com/office/powerpoint/2010/main" val="2275773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3">
            <a:extLst>
              <a:ext uri="{FF2B5EF4-FFF2-40B4-BE49-F238E27FC236}">
                <a16:creationId xmlns:a16="http://schemas.microsoft.com/office/drawing/2014/main" id="{F420F244-D791-470C-BD03-EEC2629DBC05}"/>
              </a:ext>
            </a:extLst>
          </p:cNvPr>
          <p:cNvSpPr>
            <a:spLocks noGrp="1"/>
          </p:cNvSpPr>
          <p:nvPr>
            <p:ph type="sldNum" sz="quarter" idx="10"/>
          </p:nvPr>
        </p:nvSpPr>
        <p:spPr/>
        <p:txBody>
          <a:bodyPr/>
          <a:lstStyle/>
          <a:p>
            <a:fld id="{5BD908E7-344E-4546-9FFA-23D8789779CD}" type="slidenum">
              <a:rPr lang="en-US" altLang="en-US"/>
              <a:pPr/>
              <a:t>7</a:t>
            </a:fld>
            <a:endParaRPr lang="en-US" altLang="en-US" sz="1400"/>
          </a:p>
        </p:txBody>
      </p:sp>
      <p:sp>
        <p:nvSpPr>
          <p:cNvPr id="760834" name="Rectangle 2">
            <a:extLst>
              <a:ext uri="{FF2B5EF4-FFF2-40B4-BE49-F238E27FC236}">
                <a16:creationId xmlns:a16="http://schemas.microsoft.com/office/drawing/2014/main" id="{CF1536BA-04D4-4F4C-8326-CA720A54215F}"/>
              </a:ext>
            </a:extLst>
          </p:cNvPr>
          <p:cNvSpPr>
            <a:spLocks noGrp="1" noChangeArrowheads="1"/>
          </p:cNvSpPr>
          <p:nvPr>
            <p:ph type="title"/>
          </p:nvPr>
        </p:nvSpPr>
        <p:spPr/>
        <p:txBody>
          <a:bodyPr/>
          <a:lstStyle/>
          <a:p>
            <a:r>
              <a:rPr lang="en-US" altLang="en-US" dirty="0"/>
              <a:t>Towards a Max Flow Algorithm</a:t>
            </a:r>
          </a:p>
        </p:txBody>
      </p:sp>
      <mc:AlternateContent xmlns:mc="http://schemas.openxmlformats.org/markup-compatibility/2006">
        <mc:Choice xmlns:a14="http://schemas.microsoft.com/office/drawing/2010/main" Requires="a14">
          <p:sp>
            <p:nvSpPr>
              <p:cNvPr id="760835" name="Rectangle 3">
                <a:extLst>
                  <a:ext uri="{FF2B5EF4-FFF2-40B4-BE49-F238E27FC236}">
                    <a16:creationId xmlns:a16="http://schemas.microsoft.com/office/drawing/2014/main" id="{CB9AA1ED-F27B-43FA-919D-D30C0DBD7523}"/>
                  </a:ext>
                </a:extLst>
              </p:cNvPr>
              <p:cNvSpPr>
                <a:spLocks noGrp="1" noChangeArrowheads="1"/>
              </p:cNvSpPr>
              <p:nvPr>
                <p:ph type="body" idx="1"/>
              </p:nvPr>
            </p:nvSpPr>
            <p:spPr>
              <a:xfrm>
                <a:off x="628649" y="1290974"/>
                <a:ext cx="10535537" cy="5200045"/>
              </a:xfrm>
            </p:spPr>
            <p:txBody>
              <a:bodyPr/>
              <a:lstStyle/>
              <a:p>
                <a:pPr marL="0" indent="0">
                  <a:buNone/>
                </a:pPr>
                <a:r>
                  <a:rPr lang="en-US" altLang="en-US" sz="2800" dirty="0">
                    <a:latin typeface="Arial" panose="020B0604020202020204" pitchFamily="34" charset="0"/>
                    <a:cs typeface="Arial" panose="020B0604020202020204" pitchFamily="34" charset="0"/>
                  </a:rPr>
                  <a:t>What about the following greedy algorithm?</a:t>
                </a:r>
              </a:p>
              <a:p>
                <a:pPr marL="0" indent="0">
                  <a:buNone/>
                </a:pPr>
                <a:endParaRPr lang="en-US" altLang="en-US" sz="500" dirty="0">
                  <a:latin typeface="Arial" panose="020B0604020202020204" pitchFamily="34" charset="0"/>
                  <a:cs typeface="Arial" panose="020B0604020202020204" pitchFamily="34" charset="0"/>
                </a:endParaRPr>
              </a:p>
              <a:p>
                <a:pPr lvl="1"/>
                <a:r>
                  <a:rPr lang="en-US" altLang="en-US" sz="2400" dirty="0">
                    <a:latin typeface="Arial" panose="020B0604020202020204" pitchFamily="34" charset="0"/>
                    <a:cs typeface="Arial" panose="020B0604020202020204" pitchFamily="34" charset="0"/>
                  </a:rPr>
                  <a:t>Start with </a:t>
                </a:r>
                <a14:m>
                  <m:oMath xmlns:m="http://schemas.openxmlformats.org/officeDocument/2006/math">
                    <m:r>
                      <a:rPr lang="en-US" altLang="en-US" sz="2400" b="1" i="1" dirty="0" smtClean="0">
                        <a:solidFill>
                          <a:srgbClr val="0066CC"/>
                        </a:solidFill>
                        <a:latin typeface="Cambria Math" panose="02040503050406030204" pitchFamily="18" charset="0"/>
                      </a:rPr>
                      <m:t>𝒇</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𝒆</m:t>
                    </m:r>
                    <m:r>
                      <a:rPr lang="en-US" altLang="en-US" sz="2400" b="1" i="1" dirty="0" smtClean="0">
                        <a:solidFill>
                          <a:srgbClr val="0066CC"/>
                        </a:solidFill>
                        <a:latin typeface="Cambria Math" panose="02040503050406030204" pitchFamily="18" charset="0"/>
                      </a:rPr>
                      <m:t>) = </m:t>
                    </m:r>
                    <m:r>
                      <a:rPr lang="en-US" altLang="en-US" sz="2400" b="1" i="1" dirty="0" smtClean="0">
                        <a:solidFill>
                          <a:srgbClr val="0066CC"/>
                        </a:solidFill>
                        <a:latin typeface="Cambria Math" panose="02040503050406030204" pitchFamily="18" charset="0"/>
                      </a:rPr>
                      <m:t>𝟎</m:t>
                    </m:r>
                  </m:oMath>
                </a14:m>
                <a:r>
                  <a:rPr lang="en-US" altLang="en-US" sz="2400" dirty="0">
                    <a:latin typeface="Arial" panose="020B0604020202020204" pitchFamily="34" charset="0"/>
                    <a:cs typeface="Arial" panose="020B0604020202020204" pitchFamily="34" charset="0"/>
                  </a:rPr>
                  <a:t> for all edges </a:t>
                </a:r>
                <a14:m>
                  <m:oMath xmlns:m="http://schemas.openxmlformats.org/officeDocument/2006/math">
                    <m:r>
                      <a:rPr lang="en-US" altLang="en-US" sz="2400" b="1" i="1" smtClean="0">
                        <a:solidFill>
                          <a:srgbClr val="0066CC"/>
                        </a:solidFill>
                        <a:latin typeface="Cambria Math" panose="02040503050406030204" pitchFamily="18" charset="0"/>
                      </a:rPr>
                      <m:t>𝒆</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𝑬</m:t>
                    </m:r>
                  </m:oMath>
                </a14:m>
                <a:r>
                  <a:rPr lang="en-US" altLang="en-US" sz="2400" dirty="0">
                    <a:latin typeface="Arial" panose="020B0604020202020204" pitchFamily="34" charset="0"/>
                    <a:cs typeface="Arial" panose="020B0604020202020204" pitchFamily="34" charset="0"/>
                  </a:rPr>
                  <a:t>.</a:t>
                </a:r>
              </a:p>
              <a:p>
                <a:pPr lvl="1"/>
                <a:r>
                  <a:rPr lang="en-US" altLang="en-US" sz="2400" dirty="0">
                    <a:latin typeface="Arial" panose="020B0604020202020204" pitchFamily="34" charset="0"/>
                    <a:cs typeface="Arial" panose="020B0604020202020204" pitchFamily="34" charset="0"/>
                  </a:rPr>
                  <a:t>While there is an </a:t>
                </a:r>
                <a14:m>
                  <m:oMath xmlns:m="http://schemas.openxmlformats.org/officeDocument/2006/math">
                    <m:r>
                      <a:rPr lang="en-US" altLang="en-US" sz="2400" b="1" i="1" dirty="0" smtClean="0">
                        <a:solidFill>
                          <a:srgbClr val="0066CC"/>
                        </a:solidFill>
                        <a:latin typeface="Cambria Math" panose="02040503050406030204" pitchFamily="18" charset="0"/>
                      </a:rPr>
                      <m:t>𝒔</m:t>
                    </m:r>
                  </m:oMath>
                </a14:m>
                <a:r>
                  <a:rPr lang="en-US" altLang="en-US" sz="2400" dirty="0">
                    <a:latin typeface="Arial" panose="020B0604020202020204" pitchFamily="34" charset="0"/>
                    <a:cs typeface="Arial" panose="020B0604020202020204" pitchFamily="34" charset="0"/>
                  </a:rPr>
                  <a:t>-</a:t>
                </a:r>
                <a14:m>
                  <m:oMath xmlns:m="http://schemas.openxmlformats.org/officeDocument/2006/math">
                    <m:r>
                      <a:rPr lang="en-US" altLang="en-US" sz="2400" b="1" i="1" dirty="0" smtClean="0">
                        <a:solidFill>
                          <a:srgbClr val="0066CC"/>
                        </a:solidFill>
                        <a:latin typeface="Cambria Math" panose="02040503050406030204" pitchFamily="18" charset="0"/>
                      </a:rPr>
                      <m:t>𝒕</m:t>
                    </m:r>
                  </m:oMath>
                </a14:m>
                <a:r>
                  <a:rPr lang="en-US" altLang="en-US" sz="2400" dirty="0">
                    <a:latin typeface="Arial" panose="020B0604020202020204" pitchFamily="34" charset="0"/>
                    <a:cs typeface="Arial" panose="020B0604020202020204" pitchFamily="34" charset="0"/>
                  </a:rPr>
                  <a:t> path </a:t>
                </a:r>
                <a14:m>
                  <m:oMath xmlns:m="http://schemas.openxmlformats.org/officeDocument/2006/math">
                    <m:r>
                      <a:rPr lang="en-US" altLang="en-US" sz="2400" b="1" i="1" dirty="0" smtClean="0">
                        <a:solidFill>
                          <a:srgbClr val="0066CC"/>
                        </a:solidFill>
                        <a:latin typeface="Cambria Math" panose="02040503050406030204" pitchFamily="18" charset="0"/>
                      </a:rPr>
                      <m:t>𝑷</m:t>
                    </m:r>
                  </m:oMath>
                </a14:m>
                <a:r>
                  <a:rPr lang="en-US" altLang="en-US" sz="2400" dirty="0">
                    <a:latin typeface="Arial" panose="020B0604020202020204" pitchFamily="34" charset="0"/>
                    <a:cs typeface="Arial" panose="020B0604020202020204" pitchFamily="34" charset="0"/>
                  </a:rPr>
                  <a:t> where each edge has </a:t>
                </a:r>
                <a14:m>
                  <m:oMath xmlns:m="http://schemas.openxmlformats.org/officeDocument/2006/math">
                    <m:r>
                      <a:rPr lang="en-US" altLang="en-US" sz="2400" b="1" i="1" dirty="0" smtClean="0">
                        <a:solidFill>
                          <a:srgbClr val="0066CC"/>
                        </a:solidFill>
                        <a:latin typeface="Cambria Math" panose="02040503050406030204" pitchFamily="18" charset="0"/>
                      </a:rPr>
                      <m:t>𝒇</m:t>
                    </m:r>
                    <m:d>
                      <m:dPr>
                        <m:ctrlPr>
                          <a:rPr lang="en-US" altLang="en-US" sz="2400" b="1" i="1" dirty="0" smtClean="0">
                            <a:solidFill>
                              <a:srgbClr val="0066CC"/>
                            </a:solidFill>
                            <a:latin typeface="Cambria Math" panose="02040503050406030204" pitchFamily="18" charset="0"/>
                          </a:rPr>
                        </m:ctrlPr>
                      </m:dPr>
                      <m:e>
                        <m:r>
                          <a:rPr lang="en-US" altLang="en-US" sz="2400" b="1" i="1" dirty="0" smtClean="0">
                            <a:solidFill>
                              <a:srgbClr val="0066CC"/>
                            </a:solidFill>
                            <a:latin typeface="Cambria Math" panose="02040503050406030204" pitchFamily="18" charset="0"/>
                          </a:rPr>
                          <m:t>𝒆</m:t>
                        </m:r>
                      </m:e>
                    </m:d>
                    <m:r>
                      <a:rPr lang="en-US" altLang="en-US" sz="2400" b="1" i="1" dirty="0" smtClean="0">
                        <a:solidFill>
                          <a:srgbClr val="0066CC"/>
                        </a:solidFill>
                        <a:latin typeface="Cambria Math" panose="02040503050406030204" pitchFamily="18" charset="0"/>
                      </a:rPr>
                      <m:t>&lt;</m:t>
                    </m:r>
                    <m:r>
                      <a:rPr lang="en-US" altLang="en-US" sz="2400" b="1" i="1" dirty="0" smtClean="0">
                        <a:solidFill>
                          <a:srgbClr val="0066CC"/>
                        </a:solidFill>
                        <a:latin typeface="Cambria Math" panose="02040503050406030204" pitchFamily="18" charset="0"/>
                      </a:rPr>
                      <m:t>𝒄</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𝒆</m:t>
                    </m:r>
                    <m:r>
                      <a:rPr lang="en-US" altLang="en-US" sz="2400" b="1" i="1" dirty="0" smtClean="0">
                        <a:solidFill>
                          <a:srgbClr val="0066CC"/>
                        </a:solidFill>
                        <a:latin typeface="Cambria Math" panose="02040503050406030204" pitchFamily="18" charset="0"/>
                      </a:rPr>
                      <m:t>)</m:t>
                    </m:r>
                  </m:oMath>
                </a14:m>
                <a:r>
                  <a:rPr lang="en-US" altLang="en-US" sz="2400" dirty="0">
                    <a:latin typeface="Arial" panose="020B0604020202020204" pitchFamily="34" charset="0"/>
                    <a:cs typeface="Arial" panose="020B0604020202020204" pitchFamily="34" charset="0"/>
                  </a:rPr>
                  <a:t>.</a:t>
                </a:r>
              </a:p>
              <a:p>
                <a:pPr lvl="2"/>
                <a:r>
                  <a:rPr lang="en-US" altLang="en-US" sz="2400" dirty="0">
                    <a:latin typeface="Arial" panose="020B0604020202020204" pitchFamily="34" charset="0"/>
                    <a:cs typeface="Arial" panose="020B0604020202020204" pitchFamily="34" charset="0"/>
                  </a:rPr>
                  <a:t>“Augment” flow along </a:t>
                </a:r>
                <a14:m>
                  <m:oMath xmlns:m="http://schemas.openxmlformats.org/officeDocument/2006/math">
                    <m:r>
                      <a:rPr lang="en-US" altLang="en-US" sz="2400" b="1" i="1" dirty="0" smtClean="0">
                        <a:solidFill>
                          <a:srgbClr val="0066CC"/>
                        </a:solidFill>
                        <a:latin typeface="Cambria Math" panose="02040503050406030204" pitchFamily="18" charset="0"/>
                      </a:rPr>
                      <m:t>𝑷</m:t>
                    </m:r>
                  </m:oMath>
                </a14:m>
                <a:r>
                  <a:rPr lang="en-US" altLang="en-US" sz="2400" dirty="0">
                    <a:latin typeface="Arial" panose="020B0604020202020204" pitchFamily="34" charset="0"/>
                    <a:cs typeface="Arial" panose="020B0604020202020204" pitchFamily="34" charset="0"/>
                  </a:rPr>
                  <a:t>; that is:</a:t>
                </a:r>
              </a:p>
              <a:p>
                <a:pPr lvl="3"/>
                <a:r>
                  <a:rPr lang="en-US" altLang="en-US" dirty="0">
                    <a:latin typeface="Arial" panose="020B0604020202020204" pitchFamily="34" charset="0"/>
                    <a:cs typeface="Arial" panose="020B0604020202020204" pitchFamily="34" charset="0"/>
                  </a:rPr>
                  <a:t>Let </a:t>
                </a:r>
                <a14:m>
                  <m:oMath xmlns:m="http://schemas.openxmlformats.org/officeDocument/2006/math">
                    <m:r>
                      <a:rPr lang="en-US" altLang="en-US" b="1" i="1" smtClean="0">
                        <a:solidFill>
                          <a:srgbClr val="0066CC"/>
                        </a:solidFill>
                        <a:latin typeface="Cambria Math" panose="02040503050406030204" pitchFamily="18" charset="0"/>
                      </a:rPr>
                      <m:t>𝜶</m:t>
                    </m:r>
                    <m:r>
                      <a:rPr lang="en-US" altLang="en-US" b="1" i="1" smtClean="0">
                        <a:solidFill>
                          <a:srgbClr val="0066CC"/>
                        </a:solidFill>
                        <a:latin typeface="Cambria Math" panose="02040503050406030204" pitchFamily="18" charset="0"/>
                      </a:rPr>
                      <m:t>=</m:t>
                    </m:r>
                    <m:limLow>
                      <m:limLowPr>
                        <m:ctrlPr>
                          <a:rPr lang="en-US" altLang="en-US" i="1" smtClean="0">
                            <a:solidFill>
                              <a:srgbClr val="0066CC"/>
                            </a:solidFill>
                            <a:latin typeface="Cambria Math" panose="02040503050406030204" pitchFamily="18" charset="0"/>
                          </a:rPr>
                        </m:ctrlPr>
                      </m:limLowPr>
                      <m:e>
                        <m:r>
                          <m:rPr>
                            <m:sty m:val="p"/>
                          </m:rPr>
                          <a:rPr lang="en-US" altLang="en-US" b="0" i="0" smtClean="0">
                            <a:solidFill>
                              <a:srgbClr val="0066CC"/>
                            </a:solidFill>
                            <a:latin typeface="Cambria Math" panose="02040503050406030204" pitchFamily="18" charset="0"/>
                          </a:rPr>
                          <m:t>min</m:t>
                        </m:r>
                      </m:e>
                      <m:lim>
                        <m:r>
                          <a:rPr lang="en-US" altLang="en-US" b="1" i="1" smtClean="0">
                            <a:solidFill>
                              <a:srgbClr val="0066CC"/>
                            </a:solidFill>
                            <a:latin typeface="Cambria Math" panose="02040503050406030204" pitchFamily="18" charset="0"/>
                          </a:rPr>
                          <m:t>𝒆</m:t>
                        </m:r>
                        <m:r>
                          <a:rPr lang="en-US" altLang="en-US" b="1" i="1" smtClean="0">
                            <a:solidFill>
                              <a:srgbClr val="0066CC"/>
                            </a:solidFill>
                            <a:latin typeface="Cambria Math" panose="02040503050406030204" pitchFamily="18" charset="0"/>
                          </a:rPr>
                          <m:t>∈</m:t>
                        </m:r>
                        <m:r>
                          <a:rPr lang="en-US" altLang="en-US" b="1" i="1" smtClean="0">
                            <a:solidFill>
                              <a:srgbClr val="0066CC"/>
                            </a:solidFill>
                            <a:latin typeface="Cambria Math" panose="02040503050406030204" pitchFamily="18" charset="0"/>
                          </a:rPr>
                          <m:t>𝑷</m:t>
                        </m:r>
                      </m:lim>
                    </m:limLow>
                    <m:r>
                      <a:rPr lang="en-US" altLang="en-US" b="0" i="1" smtClean="0">
                        <a:solidFill>
                          <a:srgbClr val="0066CC"/>
                        </a:solidFill>
                        <a:latin typeface="Cambria Math" panose="02040503050406030204" pitchFamily="18" charset="0"/>
                      </a:rPr>
                      <m:t>(</m:t>
                    </m:r>
                    <m:r>
                      <a:rPr lang="en-US" altLang="en-US" b="1" i="1" smtClean="0">
                        <a:solidFill>
                          <a:srgbClr val="0066CC"/>
                        </a:solidFill>
                        <a:latin typeface="Cambria Math" panose="02040503050406030204" pitchFamily="18" charset="0"/>
                      </a:rPr>
                      <m:t>𝒄</m:t>
                    </m:r>
                    <m:d>
                      <m:dPr>
                        <m:ctrlPr>
                          <a:rPr lang="en-US" altLang="en-US" b="1" i="1" smtClean="0">
                            <a:solidFill>
                              <a:srgbClr val="0066CC"/>
                            </a:solidFill>
                            <a:latin typeface="Cambria Math" panose="02040503050406030204" pitchFamily="18" charset="0"/>
                          </a:rPr>
                        </m:ctrlPr>
                      </m:dPr>
                      <m:e>
                        <m:r>
                          <a:rPr lang="en-US" altLang="en-US" b="1" i="1" smtClean="0">
                            <a:solidFill>
                              <a:srgbClr val="0066CC"/>
                            </a:solidFill>
                            <a:latin typeface="Cambria Math" panose="02040503050406030204" pitchFamily="18" charset="0"/>
                          </a:rPr>
                          <m:t>𝒆</m:t>
                        </m:r>
                      </m:e>
                    </m:d>
                    <m:r>
                      <a:rPr lang="en-US" altLang="en-US" b="1" i="1" smtClean="0">
                        <a:solidFill>
                          <a:srgbClr val="0066CC"/>
                        </a:solidFill>
                        <a:latin typeface="Cambria Math" panose="02040503050406030204" pitchFamily="18" charset="0"/>
                      </a:rPr>
                      <m:t>−</m:t>
                    </m:r>
                    <m:r>
                      <a:rPr lang="en-US" altLang="en-US" b="1" i="1" smtClean="0">
                        <a:solidFill>
                          <a:srgbClr val="0066CC"/>
                        </a:solidFill>
                        <a:latin typeface="Cambria Math" panose="02040503050406030204" pitchFamily="18" charset="0"/>
                      </a:rPr>
                      <m:t>𝒇</m:t>
                    </m:r>
                    <m:d>
                      <m:dPr>
                        <m:ctrlPr>
                          <a:rPr lang="en-US" altLang="en-US" b="1" i="1" smtClean="0">
                            <a:solidFill>
                              <a:srgbClr val="0066CC"/>
                            </a:solidFill>
                            <a:latin typeface="Cambria Math" panose="02040503050406030204" pitchFamily="18" charset="0"/>
                          </a:rPr>
                        </m:ctrlPr>
                      </m:dPr>
                      <m:e>
                        <m:r>
                          <a:rPr lang="en-US" altLang="en-US" b="1" i="1" smtClean="0">
                            <a:solidFill>
                              <a:srgbClr val="0066CC"/>
                            </a:solidFill>
                            <a:latin typeface="Cambria Math" panose="02040503050406030204" pitchFamily="18" charset="0"/>
                          </a:rPr>
                          <m:t>𝒆</m:t>
                        </m:r>
                      </m:e>
                    </m:d>
                    <m:r>
                      <a:rPr lang="en-US" altLang="en-US" b="1" i="1" smtClean="0">
                        <a:solidFill>
                          <a:srgbClr val="0066CC"/>
                        </a:solidFill>
                        <a:latin typeface="Cambria Math" panose="02040503050406030204" pitchFamily="18" charset="0"/>
                      </a:rPr>
                      <m:t>)</m:t>
                    </m:r>
                  </m:oMath>
                </a14:m>
                <a:endParaRPr lang="en-US" altLang="en-US" b="1" dirty="0">
                  <a:latin typeface="Arial" panose="020B0604020202020204" pitchFamily="34" charset="0"/>
                  <a:cs typeface="Arial" panose="020B0604020202020204" pitchFamily="34" charset="0"/>
                </a:endParaRPr>
              </a:p>
              <a:p>
                <a:pPr lvl="3"/>
                <a:r>
                  <a:rPr lang="en-US" altLang="en-US" dirty="0">
                    <a:latin typeface="Arial" panose="020B0604020202020204" pitchFamily="34" charset="0"/>
                    <a:cs typeface="Arial" panose="020B0604020202020204" pitchFamily="34" charset="0"/>
                  </a:rPr>
                  <a:t>Add</a:t>
                </a:r>
                <a14:m>
                  <m:oMath xmlns:m="http://schemas.openxmlformats.org/officeDocument/2006/math">
                    <m:r>
                      <a:rPr lang="en-US" altLang="en-US" b="0" i="0" smtClean="0">
                        <a:solidFill>
                          <a:srgbClr val="0066CC"/>
                        </a:solidFill>
                        <a:latin typeface="Cambria Math" panose="02040503050406030204" pitchFamily="18" charset="0"/>
                      </a:rPr>
                      <m:t> </m:t>
                    </m:r>
                    <m:r>
                      <a:rPr lang="en-US" altLang="en-US" b="1" i="1">
                        <a:solidFill>
                          <a:srgbClr val="0066CC"/>
                        </a:solidFill>
                        <a:latin typeface="Cambria Math" panose="02040503050406030204" pitchFamily="18" charset="0"/>
                      </a:rPr>
                      <m:t>𝜶</m:t>
                    </m:r>
                  </m:oMath>
                </a14:m>
                <a:r>
                  <a:rPr lang="en-US" altLang="en-US" dirty="0">
                    <a:latin typeface="Arial" panose="020B0604020202020204" pitchFamily="34" charset="0"/>
                    <a:cs typeface="Arial" panose="020B0604020202020204" pitchFamily="34" charset="0"/>
                  </a:rPr>
                  <a:t> to flow on every edge </a:t>
                </a:r>
                <a14:m>
                  <m:oMath xmlns:m="http://schemas.openxmlformats.org/officeDocument/2006/math">
                    <m:r>
                      <a:rPr lang="en-US" altLang="en-US" b="1" i="1">
                        <a:solidFill>
                          <a:srgbClr val="0066CC"/>
                        </a:solidFill>
                        <a:latin typeface="Cambria Math" panose="02040503050406030204" pitchFamily="18" charset="0"/>
                      </a:rPr>
                      <m:t>𝒆</m:t>
                    </m:r>
                  </m:oMath>
                </a14:m>
                <a:r>
                  <a:rPr lang="en-US" altLang="en-US" dirty="0">
                    <a:latin typeface="Arial" panose="020B0604020202020204" pitchFamily="34" charset="0"/>
                    <a:cs typeface="Arial" panose="020B0604020202020204" pitchFamily="34" charset="0"/>
                  </a:rPr>
                  <a:t> along path </a:t>
                </a:r>
                <a14:m>
                  <m:oMath xmlns:m="http://schemas.openxmlformats.org/officeDocument/2006/math">
                    <m:r>
                      <a:rPr lang="en-US" altLang="en-US" b="1" i="1" dirty="0">
                        <a:solidFill>
                          <a:srgbClr val="0066CC"/>
                        </a:solidFill>
                        <a:latin typeface="Cambria Math" panose="02040503050406030204" pitchFamily="18" charset="0"/>
                      </a:rPr>
                      <m:t>𝑷</m:t>
                    </m:r>
                  </m:oMath>
                </a14:m>
                <a:r>
                  <a:rPr lang="en-US" altLang="en-US" dirty="0">
                    <a:latin typeface="Arial" panose="020B0604020202020204" pitchFamily="34" charset="0"/>
                    <a:cs typeface="Arial" panose="020B0604020202020204" pitchFamily="34" charset="0"/>
                  </a:rPr>
                  <a:t>.  (Adds </a:t>
                </a:r>
                <a14:m>
                  <m:oMath xmlns:m="http://schemas.openxmlformats.org/officeDocument/2006/math">
                    <m:r>
                      <a:rPr lang="en-US" altLang="en-US" b="1" i="1" smtClean="0">
                        <a:solidFill>
                          <a:srgbClr val="0066CC"/>
                        </a:solidFill>
                        <a:latin typeface="Cambria Math" panose="02040503050406030204" pitchFamily="18" charset="0"/>
                      </a:rPr>
                      <m:t>𝜶</m:t>
                    </m:r>
                  </m:oMath>
                </a14:m>
                <a:r>
                  <a:rPr lang="en-US" altLang="en-US" dirty="0">
                    <a:latin typeface="Arial" panose="020B0604020202020204" pitchFamily="34" charset="0"/>
                    <a:cs typeface="Arial" panose="020B0604020202020204" pitchFamily="34" charset="0"/>
                  </a:rPr>
                  <a:t> to </a:t>
                </a:r>
                <a14:m>
                  <m:oMath xmlns:m="http://schemas.openxmlformats.org/officeDocument/2006/math">
                    <m:r>
                      <a:rPr lang="en-US" altLang="en-US" b="1" i="1" dirty="0" smtClean="0">
                        <a:solidFill>
                          <a:srgbClr val="0066CC"/>
                        </a:solidFill>
                        <a:latin typeface="Cambria Math" panose="02040503050406030204" pitchFamily="18" charset="0"/>
                      </a:rPr>
                      <m:t>𝒗</m:t>
                    </m:r>
                    <m:r>
                      <a:rPr lang="en-US" altLang="en-US" b="1"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𝒇</m:t>
                    </m:r>
                    <m:r>
                      <a:rPr lang="en-US" altLang="en-US" b="1" i="1" dirty="0" smtClean="0">
                        <a:solidFill>
                          <a:srgbClr val="0066CC"/>
                        </a:solidFill>
                        <a:latin typeface="Cambria Math" panose="02040503050406030204" pitchFamily="18" charset="0"/>
                      </a:rPr>
                      <m:t>)</m:t>
                    </m:r>
                  </m:oMath>
                </a14:m>
                <a:r>
                  <a:rPr lang="en-US" altLang="en-US" dirty="0">
                    <a:latin typeface="Arial" panose="020B0604020202020204" pitchFamily="34" charset="0"/>
                    <a:cs typeface="Arial" panose="020B0604020202020204" pitchFamily="34" charset="0"/>
                  </a:rPr>
                  <a:t>.)</a:t>
                </a:r>
              </a:p>
              <a:p>
                <a:pPr marL="0" indent="0">
                  <a:spcBef>
                    <a:spcPts val="1800"/>
                  </a:spcBef>
                  <a:buNone/>
                </a:pPr>
                <a:r>
                  <a:rPr lang="en-US" altLang="en-US" sz="2800" dirty="0">
                    <a:latin typeface="Arial" panose="020B0604020202020204" pitchFamily="34" charset="0"/>
                    <a:cs typeface="Arial" panose="020B0604020202020204" pitchFamily="34" charset="0"/>
                  </a:rPr>
                  <a:t>Can get stuck...</a:t>
                </a:r>
              </a:p>
            </p:txBody>
          </p:sp>
        </mc:Choice>
        <mc:Fallback>
          <p:sp>
            <p:nvSpPr>
              <p:cNvPr id="760835" name="Rectangle 3">
                <a:extLst>
                  <a:ext uri="{FF2B5EF4-FFF2-40B4-BE49-F238E27FC236}">
                    <a16:creationId xmlns:a16="http://schemas.microsoft.com/office/drawing/2014/main" id="{CB9AA1ED-F27B-43FA-919D-D30C0DBD7523}"/>
                  </a:ext>
                </a:extLst>
              </p:cNvPr>
              <p:cNvSpPr>
                <a:spLocks noGrp="1" noRot="1" noChangeAspect="1" noMove="1" noResize="1" noEditPoints="1" noAdjustHandles="1" noChangeArrowheads="1" noChangeShapeType="1" noTextEdit="1"/>
              </p:cNvSpPr>
              <p:nvPr>
                <p:ph type="body" idx="1"/>
              </p:nvPr>
            </p:nvSpPr>
            <p:spPr>
              <a:xfrm>
                <a:off x="628649" y="1290974"/>
                <a:ext cx="10535537" cy="5200045"/>
              </a:xfrm>
              <a:blipFill>
                <a:blip r:embed="rId3"/>
                <a:stretch>
                  <a:fillRect l="-1157" t="-2110"/>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F12C9F25-278B-4BCE-88A0-06EAE9FC3908}"/>
              </a:ext>
            </a:extLst>
          </p:cNvPr>
          <p:cNvGrpSpPr/>
          <p:nvPr/>
        </p:nvGrpSpPr>
        <p:grpSpPr>
          <a:xfrm>
            <a:off x="2119864" y="4193350"/>
            <a:ext cx="3443721" cy="1832384"/>
            <a:chOff x="7250772" y="3899531"/>
            <a:chExt cx="3443721" cy="1832384"/>
          </a:xfrm>
        </p:grpSpPr>
        <p:sp>
          <p:nvSpPr>
            <p:cNvPr id="760836" name="Oval 4">
              <a:extLst>
                <a:ext uri="{FF2B5EF4-FFF2-40B4-BE49-F238E27FC236}">
                  <a16:creationId xmlns:a16="http://schemas.microsoft.com/office/drawing/2014/main" id="{23CE8540-A7BF-4366-9044-71DBB16ABC4E}"/>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760837" name="Oval 5">
              <a:extLst>
                <a:ext uri="{FF2B5EF4-FFF2-40B4-BE49-F238E27FC236}">
                  <a16:creationId xmlns:a16="http://schemas.microsoft.com/office/drawing/2014/main" id="{7B133FFA-0472-4AE4-AF91-CB1F71522A01}"/>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760838" name="Oval 6">
              <a:extLst>
                <a:ext uri="{FF2B5EF4-FFF2-40B4-BE49-F238E27FC236}">
                  <a16:creationId xmlns:a16="http://schemas.microsoft.com/office/drawing/2014/main" id="{492C8B18-B815-4775-A65B-16246AC75330}"/>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760839" name="AutoShape 7">
              <a:extLst>
                <a:ext uri="{FF2B5EF4-FFF2-40B4-BE49-F238E27FC236}">
                  <a16:creationId xmlns:a16="http://schemas.microsoft.com/office/drawing/2014/main" id="{D496964F-5FD4-42A8-99BE-C2EE8B9ADA8B}"/>
                </a:ext>
              </a:extLst>
            </p:cNvPr>
            <p:cNvCxnSpPr>
              <a:cxnSpLocks noChangeShapeType="1"/>
              <a:stCxn id="760836" idx="7"/>
              <a:endCxn id="760837" idx="3"/>
            </p:cNvCxnSpPr>
            <p:nvPr/>
          </p:nvCxnSpPr>
          <p:spPr bwMode="auto">
            <a:xfrm flipV="1">
              <a:off x="7562968" y="4211727"/>
              <a:ext cx="1322267" cy="48107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60840" name="AutoShape 8">
              <a:extLst>
                <a:ext uri="{FF2B5EF4-FFF2-40B4-BE49-F238E27FC236}">
                  <a16:creationId xmlns:a16="http://schemas.microsoft.com/office/drawing/2014/main" id="{C25250D4-2170-4FC6-B49D-4626CCED7BC9}"/>
                </a:ext>
              </a:extLst>
            </p:cNvPr>
            <p:cNvCxnSpPr>
              <a:cxnSpLocks noChangeShapeType="1"/>
              <a:stCxn id="760836" idx="5"/>
              <a:endCxn id="760838" idx="2"/>
            </p:cNvCxnSpPr>
            <p:nvPr/>
          </p:nvCxnSpPr>
          <p:spPr bwMode="auto">
            <a:xfrm>
              <a:off x="7562968" y="4951429"/>
              <a:ext cx="1286997" cy="59760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60841" name="AutoShape 9">
              <a:extLst>
                <a:ext uri="{FF2B5EF4-FFF2-40B4-BE49-F238E27FC236}">
                  <a16:creationId xmlns:a16="http://schemas.microsoft.com/office/drawing/2014/main" id="{0A9349CE-8B20-439E-958E-432A12F17128}"/>
                </a:ext>
              </a:extLst>
            </p:cNvPr>
            <p:cNvCxnSpPr>
              <a:cxnSpLocks noChangeShapeType="1"/>
              <a:stCxn id="760838" idx="6"/>
              <a:endCxn id="760843" idx="3"/>
            </p:cNvCxnSpPr>
            <p:nvPr/>
          </p:nvCxnSpPr>
          <p:spPr bwMode="auto">
            <a:xfrm flipV="1">
              <a:off x="9215725" y="4921203"/>
              <a:ext cx="1166572" cy="627832"/>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60842" name="AutoShape 10">
              <a:extLst>
                <a:ext uri="{FF2B5EF4-FFF2-40B4-BE49-F238E27FC236}">
                  <a16:creationId xmlns:a16="http://schemas.microsoft.com/office/drawing/2014/main" id="{130A22B6-9867-4938-AA0E-B932EC81092E}"/>
                </a:ext>
              </a:extLst>
            </p:cNvPr>
            <p:cNvCxnSpPr>
              <a:cxnSpLocks noChangeShapeType="1"/>
              <a:stCxn id="760837" idx="4"/>
              <a:endCxn id="760838" idx="0"/>
            </p:cNvCxnSpPr>
            <p:nvPr/>
          </p:nvCxnSpPr>
          <p:spPr bwMode="auto">
            <a:xfrm>
              <a:off x="9013738" y="4265291"/>
              <a:ext cx="19107" cy="1100864"/>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60843" name="Oval 11">
              <a:extLst>
                <a:ext uri="{FF2B5EF4-FFF2-40B4-BE49-F238E27FC236}">
                  <a16:creationId xmlns:a16="http://schemas.microsoft.com/office/drawing/2014/main" id="{78D5A64D-C322-4F3C-94B3-1D2AA850DB10}"/>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760844" name="AutoShape 12">
              <a:extLst>
                <a:ext uri="{FF2B5EF4-FFF2-40B4-BE49-F238E27FC236}">
                  <a16:creationId xmlns:a16="http://schemas.microsoft.com/office/drawing/2014/main" id="{9991F34B-2A07-4FFF-BC3E-AA3ADF0355DC}"/>
                </a:ext>
              </a:extLst>
            </p:cNvPr>
            <p:cNvCxnSpPr>
              <a:cxnSpLocks noChangeShapeType="1"/>
              <a:stCxn id="760837" idx="5"/>
              <a:endCxn id="760843" idx="1"/>
            </p:cNvCxnSpPr>
            <p:nvPr/>
          </p:nvCxnSpPr>
          <p:spPr bwMode="auto">
            <a:xfrm>
              <a:off x="9142241" y="4211727"/>
              <a:ext cx="1240056" cy="45084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60845" name="Text Box 13">
              <a:extLst>
                <a:ext uri="{FF2B5EF4-FFF2-40B4-BE49-F238E27FC236}">
                  <a16:creationId xmlns:a16="http://schemas.microsoft.com/office/drawing/2014/main" id="{70F8B0A5-0EE8-48E7-BFB8-6BF8EA1952A8}"/>
                </a:ext>
              </a:extLst>
            </p:cNvPr>
            <p:cNvSpPr txBox="1">
              <a:spLocks noChangeArrowheads="1"/>
            </p:cNvSpPr>
            <p:nvPr/>
          </p:nvSpPr>
          <p:spPr bwMode="auto">
            <a:xfrm>
              <a:off x="7688105" y="4294235"/>
              <a:ext cx="8079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760847" name="Text Box 15">
              <a:extLst>
                <a:ext uri="{FF2B5EF4-FFF2-40B4-BE49-F238E27FC236}">
                  <a16:creationId xmlns:a16="http://schemas.microsoft.com/office/drawing/2014/main" id="{594F0220-F980-4961-BC4D-B415EC4D69AE}"/>
                </a:ext>
              </a:extLst>
            </p:cNvPr>
            <p:cNvSpPr txBox="1">
              <a:spLocks noChangeArrowheads="1"/>
            </p:cNvSpPr>
            <p:nvPr/>
          </p:nvSpPr>
          <p:spPr bwMode="auto">
            <a:xfrm>
              <a:off x="9732560" y="4290890"/>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760848" name="Text Box 16">
              <a:extLst>
                <a:ext uri="{FF2B5EF4-FFF2-40B4-BE49-F238E27FC236}">
                  <a16:creationId xmlns:a16="http://schemas.microsoft.com/office/drawing/2014/main" id="{428B6CF3-1B14-452D-A454-53BC3C7F0525}"/>
                </a:ext>
              </a:extLst>
            </p:cNvPr>
            <p:cNvSpPr txBox="1">
              <a:spLocks noChangeArrowheads="1"/>
            </p:cNvSpPr>
            <p:nvPr/>
          </p:nvSpPr>
          <p:spPr bwMode="auto">
            <a:xfrm>
              <a:off x="7863530" y="5050177"/>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760849" name="Text Box 17">
              <a:extLst>
                <a:ext uri="{FF2B5EF4-FFF2-40B4-BE49-F238E27FC236}">
                  <a16:creationId xmlns:a16="http://schemas.microsoft.com/office/drawing/2014/main" id="{0761CA2C-7992-4FE9-A8BA-AC06F05F48FB}"/>
                </a:ext>
              </a:extLst>
            </p:cNvPr>
            <p:cNvSpPr txBox="1">
              <a:spLocks noChangeArrowheads="1"/>
            </p:cNvSpPr>
            <p:nvPr/>
          </p:nvSpPr>
          <p:spPr bwMode="auto">
            <a:xfrm>
              <a:off x="9606390" y="5035064"/>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760850" name="Text Box 18">
              <a:extLst>
                <a:ext uri="{FF2B5EF4-FFF2-40B4-BE49-F238E27FC236}">
                  <a16:creationId xmlns:a16="http://schemas.microsoft.com/office/drawing/2014/main" id="{38DF3B2D-8452-4CD3-A7A9-D3B3AE4CBDFB}"/>
                </a:ext>
              </a:extLst>
            </p:cNvPr>
            <p:cNvSpPr txBox="1">
              <a:spLocks noChangeArrowheads="1"/>
            </p:cNvSpPr>
            <p:nvPr/>
          </p:nvSpPr>
          <p:spPr bwMode="auto">
            <a:xfrm>
              <a:off x="8652692" y="4619376"/>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30</a:t>
              </a:r>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A6C95F5-FF6F-4AC1-AF19-D7F8559E4C8B}"/>
                  </a:ext>
                </a:extLst>
              </p:cNvPr>
              <p:cNvSpPr txBox="1"/>
              <p:nvPr/>
            </p:nvSpPr>
            <p:spPr>
              <a:xfrm>
                <a:off x="5674264" y="4304830"/>
                <a:ext cx="2564042" cy="1569660"/>
              </a:xfrm>
              <a:prstGeom prst="rect">
                <a:avLst/>
              </a:prstGeom>
              <a:noFill/>
            </p:spPr>
            <p:txBody>
              <a:bodyPr wrap="square" rtlCol="0">
                <a:spAutoFit/>
              </a:bodyPr>
              <a:lstStyle/>
              <a:p>
                <a:r>
                  <a:rPr lang="en-US" sz="2400" dirty="0"/>
                  <a:t>Has flow value </a:t>
                </a:r>
                <a:r>
                  <a:rPr lang="en-US" sz="2400" b="1" dirty="0">
                    <a:solidFill>
                      <a:srgbClr val="C00000"/>
                    </a:solidFill>
                  </a:rPr>
                  <a:t>20</a:t>
                </a:r>
              </a:p>
              <a:p>
                <a:r>
                  <a:rPr lang="en-US" sz="2400" dirty="0"/>
                  <a:t>and no path</a:t>
                </a:r>
                <a:r>
                  <a:rPr lang="en-US" sz="2400" b="1" dirty="0">
                    <a:solidFill>
                      <a:srgbClr val="C00000"/>
                    </a:solidFill>
                  </a:rPr>
                  <a:t> </a:t>
                </a:r>
                <a14:m>
                  <m:oMath xmlns:m="http://schemas.openxmlformats.org/officeDocument/2006/math">
                    <m:r>
                      <a:rPr lang="en-US" sz="2400" b="1" i="1" dirty="0" smtClean="0">
                        <a:solidFill>
                          <a:srgbClr val="0066CC"/>
                        </a:solidFill>
                        <a:latin typeface="Cambria Math" panose="02040503050406030204" pitchFamily="18" charset="0"/>
                      </a:rPr>
                      <m:t>𝑷</m:t>
                    </m:r>
                  </m:oMath>
                </a14:m>
                <a:r>
                  <a:rPr lang="en-US" sz="2400" dirty="0"/>
                  <a:t> </a:t>
                </a:r>
              </a:p>
              <a:p>
                <a:endParaRPr lang="en-US" sz="2400" dirty="0"/>
              </a:p>
              <a:p>
                <a:r>
                  <a:rPr lang="en-US" sz="2400" dirty="0"/>
                  <a:t>but </a:t>
                </a:r>
                <a:r>
                  <a:rPr lang="en-US" sz="2400" b="1" dirty="0">
                    <a:solidFill>
                      <a:srgbClr val="0066CC"/>
                    </a:solidFill>
                  </a:rPr>
                  <a:t>30</a:t>
                </a:r>
                <a:r>
                  <a:rPr lang="en-US" sz="2400" dirty="0"/>
                  <a:t> is possible</a:t>
                </a:r>
              </a:p>
            </p:txBody>
          </p:sp>
        </mc:Choice>
        <mc:Fallback xmlns="">
          <p:sp>
            <p:nvSpPr>
              <p:cNvPr id="27" name="TextBox 26">
                <a:extLst>
                  <a:ext uri="{FF2B5EF4-FFF2-40B4-BE49-F238E27FC236}">
                    <a16:creationId xmlns:a16="http://schemas.microsoft.com/office/drawing/2014/main" id="{BA6C95F5-FF6F-4AC1-AF19-D7F8559E4C8B}"/>
                  </a:ext>
                </a:extLst>
              </p:cNvPr>
              <p:cNvSpPr txBox="1">
                <a:spLocks noRot="1" noChangeAspect="1" noMove="1" noResize="1" noEditPoints="1" noAdjustHandles="1" noChangeArrowheads="1" noChangeShapeType="1" noTextEdit="1"/>
              </p:cNvSpPr>
              <p:nvPr/>
            </p:nvSpPr>
            <p:spPr>
              <a:xfrm>
                <a:off x="5674264" y="4304830"/>
                <a:ext cx="2564042" cy="1569660"/>
              </a:xfrm>
              <a:prstGeom prst="rect">
                <a:avLst/>
              </a:prstGeom>
              <a:blipFill>
                <a:blip r:embed="rId4"/>
                <a:stretch>
                  <a:fillRect l="-3810" t="-3101" b="-7752"/>
                </a:stretch>
              </a:blipFill>
            </p:spPr>
            <p:txBody>
              <a:bodyPr/>
              <a:lstStyle/>
              <a:p>
                <a:r>
                  <a:rPr lang="en-US">
                    <a:noFill/>
                  </a:rPr>
                  <a:t> </a:t>
                </a:r>
              </a:p>
            </p:txBody>
          </p:sp>
        </mc:Fallback>
      </mc:AlternateContent>
      <p:grpSp>
        <p:nvGrpSpPr>
          <p:cNvPr id="86" name="Group 85">
            <a:extLst>
              <a:ext uri="{FF2B5EF4-FFF2-40B4-BE49-F238E27FC236}">
                <a16:creationId xmlns:a16="http://schemas.microsoft.com/office/drawing/2014/main" id="{239B4736-DA2B-4F84-870E-614EF5D5EC9C}"/>
              </a:ext>
            </a:extLst>
          </p:cNvPr>
          <p:cNvGrpSpPr/>
          <p:nvPr/>
        </p:nvGrpSpPr>
        <p:grpSpPr>
          <a:xfrm>
            <a:off x="7977471" y="4144309"/>
            <a:ext cx="3443721" cy="1832384"/>
            <a:chOff x="7250772" y="3899531"/>
            <a:chExt cx="3443721" cy="1832384"/>
          </a:xfrm>
        </p:grpSpPr>
        <p:sp>
          <p:nvSpPr>
            <p:cNvPr id="87" name="Oval 4">
              <a:extLst>
                <a:ext uri="{FF2B5EF4-FFF2-40B4-BE49-F238E27FC236}">
                  <a16:creationId xmlns:a16="http://schemas.microsoft.com/office/drawing/2014/main" id="{ACCB682C-DD40-4E06-9896-DB3E4F497F87}"/>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88" name="Oval 5">
              <a:extLst>
                <a:ext uri="{FF2B5EF4-FFF2-40B4-BE49-F238E27FC236}">
                  <a16:creationId xmlns:a16="http://schemas.microsoft.com/office/drawing/2014/main" id="{8F48ED88-1321-4980-9204-057AF421928C}"/>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89" name="Oval 6">
              <a:extLst>
                <a:ext uri="{FF2B5EF4-FFF2-40B4-BE49-F238E27FC236}">
                  <a16:creationId xmlns:a16="http://schemas.microsoft.com/office/drawing/2014/main" id="{FBB7DFE4-4E24-4136-AB71-D076E912B84E}"/>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90" name="AutoShape 7">
              <a:extLst>
                <a:ext uri="{FF2B5EF4-FFF2-40B4-BE49-F238E27FC236}">
                  <a16:creationId xmlns:a16="http://schemas.microsoft.com/office/drawing/2014/main" id="{3D60BD0E-1B7E-437B-90A6-91FA3456BBA3}"/>
                </a:ext>
              </a:extLst>
            </p:cNvPr>
            <p:cNvCxnSpPr>
              <a:cxnSpLocks noChangeShapeType="1"/>
              <a:stCxn id="87" idx="7"/>
              <a:endCxn id="88" idx="3"/>
            </p:cNvCxnSpPr>
            <p:nvPr/>
          </p:nvCxnSpPr>
          <p:spPr bwMode="auto">
            <a:xfrm flipV="1">
              <a:off x="7562968" y="4211727"/>
              <a:ext cx="1322267" cy="481070"/>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1" name="AutoShape 8">
              <a:extLst>
                <a:ext uri="{FF2B5EF4-FFF2-40B4-BE49-F238E27FC236}">
                  <a16:creationId xmlns:a16="http://schemas.microsoft.com/office/drawing/2014/main" id="{35E7A849-EC49-4F86-B741-E32F6D6A9E7E}"/>
                </a:ext>
              </a:extLst>
            </p:cNvPr>
            <p:cNvCxnSpPr>
              <a:cxnSpLocks noChangeShapeType="1"/>
              <a:stCxn id="87" idx="5"/>
              <a:endCxn id="89" idx="2"/>
            </p:cNvCxnSpPr>
            <p:nvPr/>
          </p:nvCxnSpPr>
          <p:spPr bwMode="auto">
            <a:xfrm>
              <a:off x="7562968" y="4951429"/>
              <a:ext cx="1286997" cy="597606"/>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 name="AutoShape 9">
              <a:extLst>
                <a:ext uri="{FF2B5EF4-FFF2-40B4-BE49-F238E27FC236}">
                  <a16:creationId xmlns:a16="http://schemas.microsoft.com/office/drawing/2014/main" id="{C69007C2-ED7E-47BA-8B10-0D70555567CB}"/>
                </a:ext>
              </a:extLst>
            </p:cNvPr>
            <p:cNvCxnSpPr>
              <a:cxnSpLocks noChangeShapeType="1"/>
              <a:stCxn id="89" idx="6"/>
              <a:endCxn id="94" idx="3"/>
            </p:cNvCxnSpPr>
            <p:nvPr/>
          </p:nvCxnSpPr>
          <p:spPr bwMode="auto">
            <a:xfrm flipV="1">
              <a:off x="9215725" y="4921203"/>
              <a:ext cx="1166572" cy="627832"/>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3" name="AutoShape 10">
              <a:extLst>
                <a:ext uri="{FF2B5EF4-FFF2-40B4-BE49-F238E27FC236}">
                  <a16:creationId xmlns:a16="http://schemas.microsoft.com/office/drawing/2014/main" id="{83CBAE20-9947-455E-91E2-59BEE74B8F83}"/>
                </a:ext>
              </a:extLst>
            </p:cNvPr>
            <p:cNvCxnSpPr>
              <a:cxnSpLocks noChangeShapeType="1"/>
              <a:stCxn id="88" idx="4"/>
              <a:endCxn id="89" idx="0"/>
            </p:cNvCxnSpPr>
            <p:nvPr/>
          </p:nvCxnSpPr>
          <p:spPr bwMode="auto">
            <a:xfrm>
              <a:off x="9013738" y="4265291"/>
              <a:ext cx="19107" cy="1100864"/>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4" name="Oval 11">
              <a:extLst>
                <a:ext uri="{FF2B5EF4-FFF2-40B4-BE49-F238E27FC236}">
                  <a16:creationId xmlns:a16="http://schemas.microsoft.com/office/drawing/2014/main" id="{C11DFE48-DAA6-4FAF-B220-C49A69DC6E0E}"/>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95" name="AutoShape 12">
              <a:extLst>
                <a:ext uri="{FF2B5EF4-FFF2-40B4-BE49-F238E27FC236}">
                  <a16:creationId xmlns:a16="http://schemas.microsoft.com/office/drawing/2014/main" id="{A60334D6-C90F-473C-8E9D-53554E7DB83E}"/>
                </a:ext>
              </a:extLst>
            </p:cNvPr>
            <p:cNvCxnSpPr>
              <a:cxnSpLocks noChangeShapeType="1"/>
              <a:stCxn id="88" idx="5"/>
              <a:endCxn id="94" idx="1"/>
            </p:cNvCxnSpPr>
            <p:nvPr/>
          </p:nvCxnSpPr>
          <p:spPr bwMode="auto">
            <a:xfrm>
              <a:off x="9142241" y="4211727"/>
              <a:ext cx="1240056" cy="450844"/>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6" name="Text Box 13">
              <a:extLst>
                <a:ext uri="{FF2B5EF4-FFF2-40B4-BE49-F238E27FC236}">
                  <a16:creationId xmlns:a16="http://schemas.microsoft.com/office/drawing/2014/main" id="{3F84EEFD-D3ED-4454-B695-F70B69E6B132}"/>
                </a:ext>
              </a:extLst>
            </p:cNvPr>
            <p:cNvSpPr txBox="1">
              <a:spLocks noChangeArrowheads="1"/>
            </p:cNvSpPr>
            <p:nvPr/>
          </p:nvSpPr>
          <p:spPr bwMode="auto">
            <a:xfrm>
              <a:off x="7688105" y="4294235"/>
              <a:ext cx="807992" cy="400110"/>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97" name="Text Box 15">
              <a:extLst>
                <a:ext uri="{FF2B5EF4-FFF2-40B4-BE49-F238E27FC236}">
                  <a16:creationId xmlns:a16="http://schemas.microsoft.com/office/drawing/2014/main" id="{1D22AD1E-AC72-4826-AAA6-21D273739E8B}"/>
                </a:ext>
              </a:extLst>
            </p:cNvPr>
            <p:cNvSpPr txBox="1">
              <a:spLocks noChangeArrowheads="1"/>
            </p:cNvSpPr>
            <p:nvPr/>
          </p:nvSpPr>
          <p:spPr bwMode="auto">
            <a:xfrm>
              <a:off x="9428626" y="4237094"/>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99" name="Text Box 17">
              <a:extLst>
                <a:ext uri="{FF2B5EF4-FFF2-40B4-BE49-F238E27FC236}">
                  <a16:creationId xmlns:a16="http://schemas.microsoft.com/office/drawing/2014/main" id="{410E59A6-C966-4C30-B1A8-46F5FEFDBFF1}"/>
                </a:ext>
              </a:extLst>
            </p:cNvPr>
            <p:cNvSpPr txBox="1">
              <a:spLocks noChangeArrowheads="1"/>
            </p:cNvSpPr>
            <p:nvPr/>
          </p:nvSpPr>
          <p:spPr bwMode="auto">
            <a:xfrm>
              <a:off x="9606390" y="5035064"/>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20/</a:t>
              </a:r>
              <a:r>
                <a:rPr lang="en-US" altLang="en-US" sz="2000" dirty="0">
                  <a:solidFill>
                    <a:srgbClr val="0066CC"/>
                  </a:solidFill>
                  <a:latin typeface="Arial" panose="020B0604020202020204" pitchFamily="34" charset="0"/>
                  <a:cs typeface="Arial" panose="020B0604020202020204" pitchFamily="34" charset="0"/>
                </a:rPr>
                <a:t>2</a:t>
              </a:r>
              <a:r>
                <a:rPr lang="en-US" altLang="en-US" sz="2000" dirty="0">
                  <a:latin typeface="Arial" panose="020B0604020202020204" pitchFamily="34" charset="0"/>
                  <a:cs typeface="Arial" panose="020B0604020202020204" pitchFamily="34" charset="0"/>
                </a:rPr>
                <a:t>0</a:t>
              </a:r>
            </a:p>
          </p:txBody>
        </p:sp>
        <p:sp>
          <p:nvSpPr>
            <p:cNvPr id="100" name="Text Box 18">
              <a:extLst>
                <a:ext uri="{FF2B5EF4-FFF2-40B4-BE49-F238E27FC236}">
                  <a16:creationId xmlns:a16="http://schemas.microsoft.com/office/drawing/2014/main" id="{CB1237A1-DBB0-4CC7-9C23-9C39CE90B0F1}"/>
                </a:ext>
              </a:extLst>
            </p:cNvPr>
            <p:cNvSpPr txBox="1">
              <a:spLocks noChangeArrowheads="1"/>
            </p:cNvSpPr>
            <p:nvPr/>
          </p:nvSpPr>
          <p:spPr bwMode="auto">
            <a:xfrm>
              <a:off x="8652691" y="4619376"/>
              <a:ext cx="733535"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30</a:t>
              </a:r>
            </a:p>
          </p:txBody>
        </p:sp>
        <p:sp>
          <p:nvSpPr>
            <p:cNvPr id="101" name="Text Box 15">
              <a:extLst>
                <a:ext uri="{FF2B5EF4-FFF2-40B4-BE49-F238E27FC236}">
                  <a16:creationId xmlns:a16="http://schemas.microsoft.com/office/drawing/2014/main" id="{8FC524DA-3395-4B0C-8678-8AEDA28F08CD}"/>
                </a:ext>
              </a:extLst>
            </p:cNvPr>
            <p:cNvSpPr txBox="1">
              <a:spLocks noChangeArrowheads="1"/>
            </p:cNvSpPr>
            <p:nvPr/>
          </p:nvSpPr>
          <p:spPr bwMode="auto">
            <a:xfrm>
              <a:off x="7719175" y="5054034"/>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grpSp>
    </p:spTree>
    <p:extLst>
      <p:ext uri="{BB962C8B-B14F-4D97-AF65-F5344CB8AC3E}">
        <p14:creationId xmlns:p14="http://schemas.microsoft.com/office/powerpoint/2010/main" val="109768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950976"/>
                <a:ext cx="10811510" cy="5200045"/>
              </a:xfrm>
            </p:spPr>
            <p:txBody>
              <a:bodyPr>
                <a:noAutofit/>
              </a:bodyPr>
              <a:lstStyle/>
              <a:p>
                <a:pPr marL="0" indent="0">
                  <a:buNone/>
                </a:pPr>
                <a:endParaRPr lang="en-US" altLang="en-US" sz="2800" dirty="0"/>
              </a:p>
              <a:p>
                <a:pPr marL="0" indent="0">
                  <a:buNone/>
                </a:pPr>
                <a:r>
                  <a:rPr lang="en-US" altLang="en-US" sz="2800" dirty="0"/>
                  <a:t>On every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a:t>
                </a:r>
                <a14:m>
                  <m:oMath xmlns:m="http://schemas.openxmlformats.org/officeDocument/2006/math">
                    <m:r>
                      <a:rPr lang="en-US" altLang="en-US" sz="2800" b="1" i="1" dirty="0" smtClean="0">
                        <a:solidFill>
                          <a:srgbClr val="0066CC"/>
                        </a:solidFill>
                        <a:latin typeface="Cambria Math" panose="02040503050406030204" pitchFamily="18" charset="0"/>
                      </a:rPr>
                      <m:t>𝒕</m:t>
                    </m:r>
                  </m:oMath>
                </a14:m>
                <a:r>
                  <a:rPr lang="en-US" altLang="en-US" sz="2800" dirty="0"/>
                  <a:t> path there is some edge with </a:t>
                </a:r>
                <a14:m>
                  <m:oMath xmlns:m="http://schemas.openxmlformats.org/officeDocument/2006/math">
                    <m:r>
                      <a:rPr lang="en-US" altLang="en-US" sz="2800" b="1" i="1" smtClean="0">
                        <a:solidFill>
                          <a:srgbClr val="0066CC"/>
                        </a:solidFill>
                        <a:latin typeface="Cambria Math" panose="02040503050406030204" pitchFamily="18" charset="0"/>
                      </a:rPr>
                      <m:t>𝒇</m:t>
                    </m:r>
                    <m:d>
                      <m:dPr>
                        <m:ctrlPr>
                          <a:rPr lang="en-US" altLang="en-US" sz="2800" b="1" i="1" smtClean="0">
                            <a:solidFill>
                              <a:srgbClr val="0066CC"/>
                            </a:solidFill>
                            <a:latin typeface="Cambria Math" panose="02040503050406030204" pitchFamily="18" charset="0"/>
                          </a:rPr>
                        </m:ctrlPr>
                      </m:dPr>
                      <m:e>
                        <m:r>
                          <a:rPr lang="en-US" altLang="en-US" sz="2800" b="1" i="1" smtClean="0">
                            <a:solidFill>
                              <a:srgbClr val="0066CC"/>
                            </a:solidFill>
                            <a:latin typeface="Cambria Math" panose="02040503050406030204" pitchFamily="18" charset="0"/>
                          </a:rPr>
                          <m:t>𝒆</m:t>
                        </m:r>
                      </m:e>
                    </m:d>
                    <m:r>
                      <a:rPr lang="en-US" altLang="en-US" sz="2800" b="1" i="1" smtClean="0">
                        <a:solidFill>
                          <a:srgbClr val="0066CC"/>
                        </a:solidFill>
                        <a:latin typeface="Cambria Math" panose="02040503050406030204" pitchFamily="18" charset="0"/>
                      </a:rPr>
                      <m:t>=</m:t>
                    </m:r>
                    <m:r>
                      <a:rPr lang="en-US" altLang="en-US" sz="2800" b="1" i="1" smtClean="0">
                        <a:solidFill>
                          <a:srgbClr val="0066CC"/>
                        </a:solidFill>
                        <a:latin typeface="Cambria Math" panose="02040503050406030204" pitchFamily="18" charset="0"/>
                      </a:rPr>
                      <m:t>𝒄</m:t>
                    </m:r>
                    <m:r>
                      <a:rPr lang="en-US" altLang="en-US" sz="2800" b="1" i="1" smtClean="0">
                        <a:solidFill>
                          <a:srgbClr val="0066CC"/>
                        </a:solidFill>
                        <a:latin typeface="Cambria Math" panose="02040503050406030204" pitchFamily="18" charset="0"/>
                      </a:rPr>
                      <m:t>(</m:t>
                    </m:r>
                    <m:r>
                      <a:rPr lang="en-US" altLang="en-US" sz="2800" b="1" i="1" smtClean="0">
                        <a:solidFill>
                          <a:srgbClr val="0066CC"/>
                        </a:solidFill>
                        <a:latin typeface="Cambria Math" panose="02040503050406030204" pitchFamily="18" charset="0"/>
                      </a:rPr>
                      <m:t>𝒆</m:t>
                    </m:r>
                    <m:r>
                      <a:rPr lang="en-US" altLang="en-US" sz="2800" b="1" i="1" smtClean="0">
                        <a:solidFill>
                          <a:srgbClr val="0066CC"/>
                        </a:solidFill>
                        <a:latin typeface="Cambria Math" panose="02040503050406030204" pitchFamily="18" charset="0"/>
                      </a:rPr>
                      <m:t>)</m:t>
                    </m:r>
                  </m:oMath>
                </a14:m>
                <a:r>
                  <a:rPr lang="en-US" altLang="en-US" sz="2800" dirty="0"/>
                  <a:t>:</a:t>
                </a:r>
              </a:p>
            </p:txBody>
          </p:sp>
        </mc:Choice>
        <mc:Fallback xmlns="">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950976"/>
                <a:ext cx="10811510" cy="5200045"/>
              </a:xfrm>
              <a:blipFill>
                <a:blip r:embed="rId3"/>
                <a:stretch>
                  <a:fillRect l="-1127"/>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8</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Another “Stuck” Example</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4395659" y="2159739"/>
            <a:ext cx="6599476" cy="3137327"/>
            <a:chOff x="4395659" y="2923138"/>
            <a:chExt cx="6599476"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140633" y="5112122"/>
              <a:ext cx="89281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49" y="4352895"/>
              <a:ext cx="453335" cy="307777"/>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3/</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331165" y="5713346"/>
              <a:ext cx="718833" cy="307777"/>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36366" y="4983795"/>
              <a:ext cx="60078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300960" y="3595078"/>
              <a:ext cx="68567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6922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8</a:t>
              </a:r>
              <a:r>
                <a:rPr lang="en-US" altLang="en-US" sz="2000" dirty="0">
                  <a:solidFill>
                    <a:srgbClr val="C00000"/>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62427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400" b="1" dirty="0">
                  <a:solidFill>
                    <a:srgbClr val="C00000"/>
                  </a:solidFill>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a:t>
              </a:r>
              <a:r>
                <a:rPr lang="en-US" altLang="en-US" sz="2000" dirty="0">
                  <a:latin typeface="Arial" panose="020B0604020202020204" pitchFamily="34" charset="0"/>
                  <a:cs typeface="Arial" panose="020B0604020202020204" pitchFamily="34" charset="0"/>
                </a:rPr>
                <a:t>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00403" y="5160001"/>
              <a:ext cx="7149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5960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8/</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68964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54505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grpSp>
      <p:sp>
        <p:nvSpPr>
          <p:cNvPr id="52" name="TextBox 51">
            <a:extLst>
              <a:ext uri="{FF2B5EF4-FFF2-40B4-BE49-F238E27FC236}">
                <a16:creationId xmlns:a16="http://schemas.microsoft.com/office/drawing/2014/main" id="{D95B3B17-292E-4FC0-A21F-07FA171C2F7F}"/>
              </a:ext>
            </a:extLst>
          </p:cNvPr>
          <p:cNvSpPr txBox="1"/>
          <p:nvPr/>
        </p:nvSpPr>
        <p:spPr>
          <a:xfrm>
            <a:off x="1187445" y="2423624"/>
            <a:ext cx="2487476" cy="461665"/>
          </a:xfrm>
          <a:prstGeom prst="rect">
            <a:avLst/>
          </a:prstGeom>
          <a:noFill/>
        </p:spPr>
        <p:txBody>
          <a:bodyPr wrap="none" rtlCol="0">
            <a:spAutoFit/>
          </a:bodyPr>
          <a:lstStyle/>
          <a:p>
            <a:r>
              <a:rPr lang="en-US" sz="2400" dirty="0"/>
              <a:t>Value of flow = </a:t>
            </a:r>
            <a:r>
              <a:rPr lang="en-US" sz="2400" b="1" dirty="0">
                <a:solidFill>
                  <a:srgbClr val="0066CC"/>
                </a:solidFill>
              </a:rPr>
              <a:t>24</a:t>
            </a:r>
            <a:endParaRPr lang="en-US" sz="2400" b="1" dirty="0">
              <a:solidFill>
                <a:srgbClr val="C00000"/>
              </a:solidFill>
            </a:endParaRPr>
          </a:p>
        </p:txBody>
      </p:sp>
      <p:sp>
        <p:nvSpPr>
          <p:cNvPr id="49" name="TextBox 48">
            <a:extLst>
              <a:ext uri="{FF2B5EF4-FFF2-40B4-BE49-F238E27FC236}">
                <a16:creationId xmlns:a16="http://schemas.microsoft.com/office/drawing/2014/main" id="{FCC33F47-5BC1-4F36-8505-FFC3FEA32403}"/>
              </a:ext>
            </a:extLst>
          </p:cNvPr>
          <p:cNvSpPr txBox="1"/>
          <p:nvPr/>
        </p:nvSpPr>
        <p:spPr>
          <a:xfrm>
            <a:off x="4188871" y="4895806"/>
            <a:ext cx="1208026" cy="461665"/>
          </a:xfrm>
          <a:prstGeom prst="rect">
            <a:avLst/>
          </a:prstGeom>
          <a:noFill/>
        </p:spPr>
        <p:txBody>
          <a:bodyPr wrap="square" rtlCol="0">
            <a:spAutoFit/>
          </a:bodyPr>
          <a:lstStyle/>
          <a:p>
            <a:endParaRPr lang="en-US" sz="2400" b="1" dirty="0">
              <a:solidFill>
                <a:srgbClr val="0066CC"/>
              </a:solidFill>
            </a:endParaRPr>
          </a:p>
        </p:txBody>
      </p:sp>
      <p:sp>
        <p:nvSpPr>
          <p:cNvPr id="3" name="TextBox 2">
            <a:extLst>
              <a:ext uri="{FF2B5EF4-FFF2-40B4-BE49-F238E27FC236}">
                <a16:creationId xmlns:a16="http://schemas.microsoft.com/office/drawing/2014/main" id="{5399387A-5D24-877D-27EE-35BFD7B31BCD}"/>
              </a:ext>
            </a:extLst>
          </p:cNvPr>
          <p:cNvSpPr txBox="1"/>
          <p:nvPr/>
        </p:nvSpPr>
        <p:spPr>
          <a:xfrm>
            <a:off x="2076415" y="5463053"/>
            <a:ext cx="9842656" cy="1200329"/>
          </a:xfrm>
          <a:prstGeom prst="rect">
            <a:avLst/>
          </a:prstGeom>
          <a:noFill/>
        </p:spPr>
        <p:txBody>
          <a:bodyPr wrap="square">
            <a:spAutoFit/>
          </a:bodyPr>
          <a:lstStyle/>
          <a:p>
            <a:r>
              <a:rPr lang="en-US" altLang="en-US" sz="2400" b="1" dirty="0">
                <a:solidFill>
                  <a:srgbClr val="695082"/>
                </a:solidFill>
              </a:rPr>
              <a:t>Next idea:</a:t>
            </a:r>
            <a:r>
              <a:rPr lang="en-US" altLang="en-US" sz="2400" dirty="0"/>
              <a:t> Ford-Fulkerson Algorithm, which applies greedy ideas to a “residual graph” that lets us reverse prior flow decisions from the basic greedy approach to get optimal results!</a:t>
            </a:r>
            <a:endParaRPr lang="en-US" sz="2400" dirty="0"/>
          </a:p>
        </p:txBody>
      </p:sp>
    </p:spTree>
    <p:extLst>
      <p:ext uri="{BB962C8B-B14F-4D97-AF65-F5344CB8AC3E}">
        <p14:creationId xmlns:p14="http://schemas.microsoft.com/office/powerpoint/2010/main" val="283179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74CA9F-F967-4FAB-943F-F56DF618A4F0}"/>
              </a:ext>
            </a:extLst>
          </p:cNvPr>
          <p:cNvSpPr>
            <a:spLocks noGrp="1"/>
          </p:cNvSpPr>
          <p:nvPr>
            <p:ph type="title"/>
          </p:nvPr>
        </p:nvSpPr>
        <p:spPr/>
        <p:txBody>
          <a:bodyPr>
            <a:noAutofit/>
          </a:bodyPr>
          <a:lstStyle/>
          <a:p>
            <a:r>
              <a:rPr lang="en-US" sz="3600" dirty="0"/>
              <a:t>Greed Revisited: Residual Graph &amp; Augmenting Paths</a:t>
            </a:r>
          </a:p>
        </p:txBody>
      </p:sp>
      <p:sp>
        <p:nvSpPr>
          <p:cNvPr id="4" name="Slide Number Placeholder 3">
            <a:extLst>
              <a:ext uri="{FF2B5EF4-FFF2-40B4-BE49-F238E27FC236}">
                <a16:creationId xmlns:a16="http://schemas.microsoft.com/office/drawing/2014/main" id="{AAE5148E-6D77-4AEE-8084-D22A48D4238A}"/>
              </a:ext>
            </a:extLst>
          </p:cNvPr>
          <p:cNvSpPr>
            <a:spLocks noGrp="1"/>
          </p:cNvSpPr>
          <p:nvPr>
            <p:ph type="sldNum" sz="quarter" idx="12"/>
          </p:nvPr>
        </p:nvSpPr>
        <p:spPr/>
        <p:txBody>
          <a:bodyPr/>
          <a:lstStyle/>
          <a:p>
            <a:fld id="{859767C1-1CFC-4BF3-A3D8-E4104FCBBC17}" type="slidenum">
              <a:rPr lang="en-US" smtClean="0"/>
              <a:pPr/>
              <a:t>9</a:t>
            </a:fld>
            <a:endParaRPr lang="en-US" dirty="0"/>
          </a:p>
        </p:txBody>
      </p:sp>
      <p:grpSp>
        <p:nvGrpSpPr>
          <p:cNvPr id="6" name="Group 5">
            <a:extLst>
              <a:ext uri="{FF2B5EF4-FFF2-40B4-BE49-F238E27FC236}">
                <a16:creationId xmlns:a16="http://schemas.microsoft.com/office/drawing/2014/main" id="{967C023D-F7AB-457E-999F-C953BC7130F2}"/>
              </a:ext>
            </a:extLst>
          </p:cNvPr>
          <p:cNvGrpSpPr/>
          <p:nvPr/>
        </p:nvGrpSpPr>
        <p:grpSpPr>
          <a:xfrm>
            <a:off x="944032" y="1541525"/>
            <a:ext cx="3443721" cy="1832384"/>
            <a:chOff x="7250772" y="3899531"/>
            <a:chExt cx="3443721" cy="1832384"/>
          </a:xfrm>
        </p:grpSpPr>
        <p:sp>
          <p:nvSpPr>
            <p:cNvPr id="7" name="Oval 4">
              <a:extLst>
                <a:ext uri="{FF2B5EF4-FFF2-40B4-BE49-F238E27FC236}">
                  <a16:creationId xmlns:a16="http://schemas.microsoft.com/office/drawing/2014/main" id="{A0E58068-B7F3-4B5D-A6FF-91F4EE762362}"/>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8" name="Oval 5">
              <a:extLst>
                <a:ext uri="{FF2B5EF4-FFF2-40B4-BE49-F238E27FC236}">
                  <a16:creationId xmlns:a16="http://schemas.microsoft.com/office/drawing/2014/main" id="{9EF26965-3CF5-4291-A230-9376A40BB6C5}"/>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9" name="Oval 6">
              <a:extLst>
                <a:ext uri="{FF2B5EF4-FFF2-40B4-BE49-F238E27FC236}">
                  <a16:creationId xmlns:a16="http://schemas.microsoft.com/office/drawing/2014/main" id="{CC93A514-CFB6-46A4-8802-D4F004D20935}"/>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10" name="AutoShape 7">
              <a:extLst>
                <a:ext uri="{FF2B5EF4-FFF2-40B4-BE49-F238E27FC236}">
                  <a16:creationId xmlns:a16="http://schemas.microsoft.com/office/drawing/2014/main" id="{CC1749B0-CBF4-4D6B-8C3A-9CE32A4D807E}"/>
                </a:ext>
              </a:extLst>
            </p:cNvPr>
            <p:cNvCxnSpPr>
              <a:cxnSpLocks noChangeShapeType="1"/>
              <a:stCxn id="7" idx="7"/>
              <a:endCxn id="8" idx="3"/>
            </p:cNvCxnSpPr>
            <p:nvPr/>
          </p:nvCxnSpPr>
          <p:spPr bwMode="auto">
            <a:xfrm flipV="1">
              <a:off x="7562968" y="4211727"/>
              <a:ext cx="1322267" cy="48107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AutoShape 8">
              <a:extLst>
                <a:ext uri="{FF2B5EF4-FFF2-40B4-BE49-F238E27FC236}">
                  <a16:creationId xmlns:a16="http://schemas.microsoft.com/office/drawing/2014/main" id="{7D2B9E01-BF3F-4AE5-B826-D5A555620043}"/>
                </a:ext>
              </a:extLst>
            </p:cNvPr>
            <p:cNvCxnSpPr>
              <a:cxnSpLocks noChangeShapeType="1"/>
              <a:stCxn id="7" idx="5"/>
              <a:endCxn id="9" idx="2"/>
            </p:cNvCxnSpPr>
            <p:nvPr/>
          </p:nvCxnSpPr>
          <p:spPr bwMode="auto">
            <a:xfrm>
              <a:off x="7562968" y="4951429"/>
              <a:ext cx="1286997" cy="59760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AutoShape 9">
              <a:extLst>
                <a:ext uri="{FF2B5EF4-FFF2-40B4-BE49-F238E27FC236}">
                  <a16:creationId xmlns:a16="http://schemas.microsoft.com/office/drawing/2014/main" id="{28F3DA81-4C06-46EC-AF60-0298BEA2A3AA}"/>
                </a:ext>
              </a:extLst>
            </p:cNvPr>
            <p:cNvCxnSpPr>
              <a:cxnSpLocks noChangeShapeType="1"/>
              <a:stCxn id="9" idx="6"/>
              <a:endCxn id="14" idx="3"/>
            </p:cNvCxnSpPr>
            <p:nvPr/>
          </p:nvCxnSpPr>
          <p:spPr bwMode="auto">
            <a:xfrm flipV="1">
              <a:off x="9215725" y="4921203"/>
              <a:ext cx="1166572" cy="627832"/>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AutoShape 10">
              <a:extLst>
                <a:ext uri="{FF2B5EF4-FFF2-40B4-BE49-F238E27FC236}">
                  <a16:creationId xmlns:a16="http://schemas.microsoft.com/office/drawing/2014/main" id="{B7505C70-A240-4318-B726-D0D89135A4AB}"/>
                </a:ext>
              </a:extLst>
            </p:cNvPr>
            <p:cNvCxnSpPr>
              <a:cxnSpLocks noChangeShapeType="1"/>
              <a:stCxn id="8" idx="4"/>
              <a:endCxn id="9" idx="0"/>
            </p:cNvCxnSpPr>
            <p:nvPr/>
          </p:nvCxnSpPr>
          <p:spPr bwMode="auto">
            <a:xfrm>
              <a:off x="9013738" y="4265291"/>
              <a:ext cx="19107" cy="1100864"/>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Oval 11">
              <a:extLst>
                <a:ext uri="{FF2B5EF4-FFF2-40B4-BE49-F238E27FC236}">
                  <a16:creationId xmlns:a16="http://schemas.microsoft.com/office/drawing/2014/main" id="{9B42E625-7866-4AA0-83CD-7DF7E6735170}"/>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15" name="AutoShape 12">
              <a:extLst>
                <a:ext uri="{FF2B5EF4-FFF2-40B4-BE49-F238E27FC236}">
                  <a16:creationId xmlns:a16="http://schemas.microsoft.com/office/drawing/2014/main" id="{6D7A8685-77CC-4BBE-92FD-DC3703A772FE}"/>
                </a:ext>
              </a:extLst>
            </p:cNvPr>
            <p:cNvCxnSpPr>
              <a:cxnSpLocks noChangeShapeType="1"/>
              <a:stCxn id="8" idx="5"/>
              <a:endCxn id="14" idx="1"/>
            </p:cNvCxnSpPr>
            <p:nvPr/>
          </p:nvCxnSpPr>
          <p:spPr bwMode="auto">
            <a:xfrm>
              <a:off x="9142241" y="4211727"/>
              <a:ext cx="1240056" cy="45084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 name="Text Box 13">
              <a:extLst>
                <a:ext uri="{FF2B5EF4-FFF2-40B4-BE49-F238E27FC236}">
                  <a16:creationId xmlns:a16="http://schemas.microsoft.com/office/drawing/2014/main" id="{4A6BA4BC-16F6-4491-8CE1-161655A779B6}"/>
                </a:ext>
              </a:extLst>
            </p:cNvPr>
            <p:cNvSpPr txBox="1">
              <a:spLocks noChangeArrowheads="1"/>
            </p:cNvSpPr>
            <p:nvPr/>
          </p:nvSpPr>
          <p:spPr bwMode="auto">
            <a:xfrm>
              <a:off x="7688105" y="4294235"/>
              <a:ext cx="8079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17" name="Text Box 15">
              <a:extLst>
                <a:ext uri="{FF2B5EF4-FFF2-40B4-BE49-F238E27FC236}">
                  <a16:creationId xmlns:a16="http://schemas.microsoft.com/office/drawing/2014/main" id="{AA1D0589-0163-41E7-86FE-F22842EA9481}"/>
                </a:ext>
              </a:extLst>
            </p:cNvPr>
            <p:cNvSpPr txBox="1">
              <a:spLocks noChangeArrowheads="1"/>
            </p:cNvSpPr>
            <p:nvPr/>
          </p:nvSpPr>
          <p:spPr bwMode="auto">
            <a:xfrm>
              <a:off x="9732560" y="4290890"/>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18" name="Text Box 16">
              <a:extLst>
                <a:ext uri="{FF2B5EF4-FFF2-40B4-BE49-F238E27FC236}">
                  <a16:creationId xmlns:a16="http://schemas.microsoft.com/office/drawing/2014/main" id="{70ABF3A7-DCFB-4FCE-A67A-305050B41FCA}"/>
                </a:ext>
              </a:extLst>
            </p:cNvPr>
            <p:cNvSpPr txBox="1">
              <a:spLocks noChangeArrowheads="1"/>
            </p:cNvSpPr>
            <p:nvPr/>
          </p:nvSpPr>
          <p:spPr bwMode="auto">
            <a:xfrm>
              <a:off x="7863530" y="5050177"/>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19" name="Text Box 17">
              <a:extLst>
                <a:ext uri="{FF2B5EF4-FFF2-40B4-BE49-F238E27FC236}">
                  <a16:creationId xmlns:a16="http://schemas.microsoft.com/office/drawing/2014/main" id="{59FED25E-189F-431D-BBF1-92A68D7BC551}"/>
                </a:ext>
              </a:extLst>
            </p:cNvPr>
            <p:cNvSpPr txBox="1">
              <a:spLocks noChangeArrowheads="1"/>
            </p:cNvSpPr>
            <p:nvPr/>
          </p:nvSpPr>
          <p:spPr bwMode="auto">
            <a:xfrm>
              <a:off x="9606390" y="5035064"/>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20" name="Text Box 18">
              <a:extLst>
                <a:ext uri="{FF2B5EF4-FFF2-40B4-BE49-F238E27FC236}">
                  <a16:creationId xmlns:a16="http://schemas.microsoft.com/office/drawing/2014/main" id="{04567866-3BF9-4F0E-8D02-7C9C87411BDD}"/>
                </a:ext>
              </a:extLst>
            </p:cNvPr>
            <p:cNvSpPr txBox="1">
              <a:spLocks noChangeArrowheads="1"/>
            </p:cNvSpPr>
            <p:nvPr/>
          </p:nvSpPr>
          <p:spPr bwMode="auto">
            <a:xfrm>
              <a:off x="8652692" y="4619376"/>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30</a:t>
              </a:r>
            </a:p>
          </p:txBody>
        </p:sp>
      </p:grpSp>
      <p:grpSp>
        <p:nvGrpSpPr>
          <p:cNvPr id="2" name="Group 1"/>
          <p:cNvGrpSpPr/>
          <p:nvPr/>
        </p:nvGrpSpPr>
        <p:grpSpPr>
          <a:xfrm>
            <a:off x="7832294" y="3866463"/>
            <a:ext cx="3443721" cy="1832384"/>
            <a:chOff x="7832294" y="3564459"/>
            <a:chExt cx="3443721" cy="1832384"/>
          </a:xfrm>
        </p:grpSpPr>
        <p:sp>
          <p:nvSpPr>
            <p:cNvPr id="38" name="Freeform: Shape 37">
              <a:extLst>
                <a:ext uri="{FF2B5EF4-FFF2-40B4-BE49-F238E27FC236}">
                  <a16:creationId xmlns:a16="http://schemas.microsoft.com/office/drawing/2014/main" id="{BBBFC114-A029-4D25-AAE6-345462B434B3}"/>
                </a:ext>
              </a:extLst>
            </p:cNvPr>
            <p:cNvSpPr/>
            <p:nvPr/>
          </p:nvSpPr>
          <p:spPr bwMode="auto">
            <a:xfrm>
              <a:off x="9654363" y="3955312"/>
              <a:ext cx="277428" cy="1127051"/>
            </a:xfrm>
            <a:custGeom>
              <a:avLst/>
              <a:gdLst>
                <a:gd name="connsiteX0" fmla="*/ 0 w 277428"/>
                <a:gd name="connsiteY0" fmla="*/ 0 h 1127051"/>
                <a:gd name="connsiteX1" fmla="*/ 276446 w 277428"/>
                <a:gd name="connsiteY1" fmla="*/ 414669 h 1127051"/>
                <a:gd name="connsiteX2" fmla="*/ 74428 w 277428"/>
                <a:gd name="connsiteY2" fmla="*/ 1127051 h 1127051"/>
              </a:gdLst>
              <a:ahLst/>
              <a:cxnLst>
                <a:cxn ang="0">
                  <a:pos x="connsiteX0" y="connsiteY0"/>
                </a:cxn>
                <a:cxn ang="0">
                  <a:pos x="connsiteX1" y="connsiteY1"/>
                </a:cxn>
                <a:cxn ang="0">
                  <a:pos x="connsiteX2" y="connsiteY2"/>
                </a:cxn>
              </a:cxnLst>
              <a:rect l="l" t="t" r="r" b="b"/>
              <a:pathLst>
                <a:path w="277428" h="1127051">
                  <a:moveTo>
                    <a:pt x="0" y="0"/>
                  </a:moveTo>
                  <a:cubicBezTo>
                    <a:pt x="132020" y="113413"/>
                    <a:pt x="264041" y="226827"/>
                    <a:pt x="276446" y="414669"/>
                  </a:cubicBezTo>
                  <a:cubicBezTo>
                    <a:pt x="288851" y="602511"/>
                    <a:pt x="181639" y="864781"/>
                    <a:pt x="74428" y="1127051"/>
                  </a:cubicBezTo>
                </a:path>
              </a:pathLst>
            </a:custGeom>
            <a:noFill/>
            <a:ln w="381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grpSp>
          <p:nvGrpSpPr>
            <p:cNvPr id="21" name="Group 20">
              <a:extLst>
                <a:ext uri="{FF2B5EF4-FFF2-40B4-BE49-F238E27FC236}">
                  <a16:creationId xmlns:a16="http://schemas.microsoft.com/office/drawing/2014/main" id="{22140FAD-A939-4D21-B214-A992D13E8AED}"/>
                </a:ext>
              </a:extLst>
            </p:cNvPr>
            <p:cNvGrpSpPr/>
            <p:nvPr/>
          </p:nvGrpSpPr>
          <p:grpSpPr>
            <a:xfrm>
              <a:off x="7832294" y="3564459"/>
              <a:ext cx="3443721" cy="1832384"/>
              <a:chOff x="7250772" y="3899531"/>
              <a:chExt cx="3443721" cy="1832384"/>
            </a:xfrm>
          </p:grpSpPr>
          <p:sp>
            <p:nvSpPr>
              <p:cNvPr id="22" name="Oval 4">
                <a:extLst>
                  <a:ext uri="{FF2B5EF4-FFF2-40B4-BE49-F238E27FC236}">
                    <a16:creationId xmlns:a16="http://schemas.microsoft.com/office/drawing/2014/main" id="{A376E8D2-2B5D-4021-847B-F5BB7AD4F4AF}"/>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23" name="Oval 5">
                <a:extLst>
                  <a:ext uri="{FF2B5EF4-FFF2-40B4-BE49-F238E27FC236}">
                    <a16:creationId xmlns:a16="http://schemas.microsoft.com/office/drawing/2014/main" id="{464B38FD-9053-4DDE-B531-D8A717370381}"/>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24" name="Oval 6">
                <a:extLst>
                  <a:ext uri="{FF2B5EF4-FFF2-40B4-BE49-F238E27FC236}">
                    <a16:creationId xmlns:a16="http://schemas.microsoft.com/office/drawing/2014/main" id="{372147D7-7F1D-493F-B995-CCF3E2F109E4}"/>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25" name="AutoShape 7">
                <a:extLst>
                  <a:ext uri="{FF2B5EF4-FFF2-40B4-BE49-F238E27FC236}">
                    <a16:creationId xmlns:a16="http://schemas.microsoft.com/office/drawing/2014/main" id="{060008A0-2136-46A4-A222-4DF9E75F9980}"/>
                  </a:ext>
                </a:extLst>
              </p:cNvPr>
              <p:cNvCxnSpPr>
                <a:cxnSpLocks noChangeShapeType="1"/>
                <a:stCxn id="22" idx="7"/>
                <a:endCxn id="23" idx="3"/>
              </p:cNvCxnSpPr>
              <p:nvPr/>
            </p:nvCxnSpPr>
            <p:spPr bwMode="auto">
              <a:xfrm flipV="1">
                <a:off x="7562968" y="4211727"/>
                <a:ext cx="1322267" cy="481070"/>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AutoShape 8">
                <a:extLst>
                  <a:ext uri="{FF2B5EF4-FFF2-40B4-BE49-F238E27FC236}">
                    <a16:creationId xmlns:a16="http://schemas.microsoft.com/office/drawing/2014/main" id="{6AD9FBDA-D915-4F5F-A96D-165B999DAC63}"/>
                  </a:ext>
                </a:extLst>
              </p:cNvPr>
              <p:cNvCxnSpPr>
                <a:cxnSpLocks noChangeShapeType="1"/>
                <a:stCxn id="22" idx="5"/>
                <a:endCxn id="24" idx="2"/>
              </p:cNvCxnSpPr>
              <p:nvPr/>
            </p:nvCxnSpPr>
            <p:spPr bwMode="auto">
              <a:xfrm>
                <a:off x="7562968" y="4951429"/>
                <a:ext cx="1286997" cy="597606"/>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AutoShape 9">
                <a:extLst>
                  <a:ext uri="{FF2B5EF4-FFF2-40B4-BE49-F238E27FC236}">
                    <a16:creationId xmlns:a16="http://schemas.microsoft.com/office/drawing/2014/main" id="{6FA1FCC5-DB90-4374-A42D-46D4E340B21E}"/>
                  </a:ext>
                </a:extLst>
              </p:cNvPr>
              <p:cNvCxnSpPr>
                <a:cxnSpLocks noChangeShapeType="1"/>
                <a:stCxn id="24" idx="6"/>
                <a:endCxn id="29" idx="3"/>
              </p:cNvCxnSpPr>
              <p:nvPr/>
            </p:nvCxnSpPr>
            <p:spPr bwMode="auto">
              <a:xfrm flipV="1">
                <a:off x="9215725" y="4921203"/>
                <a:ext cx="1166572" cy="627832"/>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AutoShape 10">
                <a:extLst>
                  <a:ext uri="{FF2B5EF4-FFF2-40B4-BE49-F238E27FC236}">
                    <a16:creationId xmlns:a16="http://schemas.microsoft.com/office/drawing/2014/main" id="{AD6971ED-9F05-4DC2-A83E-3E266A8F76DF}"/>
                  </a:ext>
                </a:extLst>
              </p:cNvPr>
              <p:cNvCxnSpPr>
                <a:cxnSpLocks noChangeShapeType="1"/>
                <a:stCxn id="23" idx="4"/>
                <a:endCxn id="24" idx="0"/>
              </p:cNvCxnSpPr>
              <p:nvPr/>
            </p:nvCxnSpPr>
            <p:spPr bwMode="auto">
              <a:xfrm>
                <a:off x="9013738" y="4265291"/>
                <a:ext cx="19107" cy="1100864"/>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9" name="Oval 11">
                <a:extLst>
                  <a:ext uri="{FF2B5EF4-FFF2-40B4-BE49-F238E27FC236}">
                    <a16:creationId xmlns:a16="http://schemas.microsoft.com/office/drawing/2014/main" id="{29D1A713-DE7C-42B3-A2A7-4660E4AFA94E}"/>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30" name="AutoShape 12">
                <a:extLst>
                  <a:ext uri="{FF2B5EF4-FFF2-40B4-BE49-F238E27FC236}">
                    <a16:creationId xmlns:a16="http://schemas.microsoft.com/office/drawing/2014/main" id="{271F2B6F-EA8D-43C2-A99E-5E44E10490C7}"/>
                  </a:ext>
                </a:extLst>
              </p:cNvPr>
              <p:cNvCxnSpPr>
                <a:cxnSpLocks noChangeShapeType="1"/>
                <a:stCxn id="23" idx="5"/>
                <a:endCxn id="29" idx="1"/>
              </p:cNvCxnSpPr>
              <p:nvPr/>
            </p:nvCxnSpPr>
            <p:spPr bwMode="auto">
              <a:xfrm>
                <a:off x="9142241" y="4211727"/>
                <a:ext cx="1240056" cy="450844"/>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1" name="Text Box 13">
                <a:extLst>
                  <a:ext uri="{FF2B5EF4-FFF2-40B4-BE49-F238E27FC236}">
                    <a16:creationId xmlns:a16="http://schemas.microsoft.com/office/drawing/2014/main" id="{CDD1AE53-B652-4D97-8B23-ED3CBFE2D45F}"/>
                  </a:ext>
                </a:extLst>
              </p:cNvPr>
              <p:cNvSpPr txBox="1">
                <a:spLocks noChangeArrowheads="1"/>
              </p:cNvSpPr>
              <p:nvPr/>
            </p:nvSpPr>
            <p:spPr bwMode="auto">
              <a:xfrm>
                <a:off x="7988320" y="4273600"/>
                <a:ext cx="4814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32" name="Text Box 15">
                <a:extLst>
                  <a:ext uri="{FF2B5EF4-FFF2-40B4-BE49-F238E27FC236}">
                    <a16:creationId xmlns:a16="http://schemas.microsoft.com/office/drawing/2014/main" id="{7D430675-B799-4BF3-AF20-5A4C7E129EC7}"/>
                  </a:ext>
                </a:extLst>
              </p:cNvPr>
              <p:cNvSpPr txBox="1">
                <a:spLocks noChangeArrowheads="1"/>
              </p:cNvSpPr>
              <p:nvPr/>
            </p:nvSpPr>
            <p:spPr bwMode="auto">
              <a:xfrm>
                <a:off x="9732560" y="4290890"/>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33" name="Text Box 16">
                <a:extLst>
                  <a:ext uri="{FF2B5EF4-FFF2-40B4-BE49-F238E27FC236}">
                    <a16:creationId xmlns:a16="http://schemas.microsoft.com/office/drawing/2014/main" id="{8A6D4366-13F3-4B3D-B26D-E70D937F7311}"/>
                  </a:ext>
                </a:extLst>
              </p:cNvPr>
              <p:cNvSpPr txBox="1">
                <a:spLocks noChangeArrowheads="1"/>
              </p:cNvSpPr>
              <p:nvPr/>
            </p:nvSpPr>
            <p:spPr bwMode="auto">
              <a:xfrm>
                <a:off x="7863530" y="5050177"/>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34" name="Text Box 17">
                <a:extLst>
                  <a:ext uri="{FF2B5EF4-FFF2-40B4-BE49-F238E27FC236}">
                    <a16:creationId xmlns:a16="http://schemas.microsoft.com/office/drawing/2014/main" id="{C49826C8-659A-4DCA-92EC-B0B8AAC18F1D}"/>
                  </a:ext>
                </a:extLst>
              </p:cNvPr>
              <p:cNvSpPr txBox="1">
                <a:spLocks noChangeArrowheads="1"/>
              </p:cNvSpPr>
              <p:nvPr/>
            </p:nvSpPr>
            <p:spPr bwMode="auto">
              <a:xfrm>
                <a:off x="9784323" y="5035064"/>
                <a:ext cx="37766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35" name="Text Box 18">
                <a:extLst>
                  <a:ext uri="{FF2B5EF4-FFF2-40B4-BE49-F238E27FC236}">
                    <a16:creationId xmlns:a16="http://schemas.microsoft.com/office/drawing/2014/main" id="{C24E76A7-34B2-4F07-BDB9-BAB1D7312F8D}"/>
                  </a:ext>
                </a:extLst>
              </p:cNvPr>
              <p:cNvSpPr txBox="1">
                <a:spLocks noChangeArrowheads="1"/>
              </p:cNvSpPr>
              <p:nvPr/>
            </p:nvSpPr>
            <p:spPr bwMode="auto">
              <a:xfrm>
                <a:off x="8830625" y="4619376"/>
                <a:ext cx="37766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39" name="Text Box 15">
                <a:extLst>
                  <a:ext uri="{FF2B5EF4-FFF2-40B4-BE49-F238E27FC236}">
                    <a16:creationId xmlns:a16="http://schemas.microsoft.com/office/drawing/2014/main" id="{1DDAB641-371E-45D5-B045-F3879CB3560C}"/>
                  </a:ext>
                </a:extLst>
              </p:cNvPr>
              <p:cNvSpPr txBox="1">
                <a:spLocks noChangeArrowheads="1"/>
              </p:cNvSpPr>
              <p:nvPr/>
            </p:nvSpPr>
            <p:spPr bwMode="auto">
              <a:xfrm>
                <a:off x="9142241" y="4561976"/>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grpSp>
      </p:grp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25D273F5-BDFC-4CD2-B964-E72DCAB21037}"/>
                  </a:ext>
                </a:extLst>
              </p:cNvPr>
              <p:cNvSpPr txBox="1"/>
              <p:nvPr/>
            </p:nvSpPr>
            <p:spPr>
              <a:xfrm>
                <a:off x="463956" y="3997825"/>
                <a:ext cx="7258942" cy="2343334"/>
              </a:xfrm>
              <a:prstGeom prst="rect">
                <a:avLst/>
              </a:prstGeom>
              <a:noFill/>
            </p:spPr>
            <p:txBody>
              <a:bodyPr wrap="square" rtlCol="0">
                <a:spAutoFit/>
              </a:bodyPr>
              <a:lstStyle/>
              <a:p>
                <a:r>
                  <a:rPr lang="en-US" sz="2400" dirty="0"/>
                  <a:t>Suppose that we took this flow </a:t>
                </a:r>
                <a14:m>
                  <m:oMath xmlns:m="http://schemas.openxmlformats.org/officeDocument/2006/math">
                    <m:r>
                      <a:rPr lang="en-US" sz="2400" b="1" i="1" dirty="0" smtClean="0">
                        <a:solidFill>
                          <a:srgbClr val="C00000"/>
                        </a:solidFill>
                        <a:latin typeface="Cambria Math" panose="02040503050406030204" pitchFamily="18" charset="0"/>
                      </a:rPr>
                      <m:t>𝒇</m:t>
                    </m:r>
                  </m:oMath>
                </a14:m>
                <a:r>
                  <a:rPr lang="en-US" sz="2400" dirty="0"/>
                  <a:t> as a baseline, what changes could each edge handle?</a:t>
                </a:r>
              </a:p>
              <a:p>
                <a:pPr marL="342900" indent="-342900">
                  <a:buFont typeface="Arial" panose="020B0604020202020204" pitchFamily="34" charset="0"/>
                  <a:buChar char="•"/>
                </a:pPr>
                <a:r>
                  <a:rPr lang="en-US" sz="2400" dirty="0"/>
                  <a:t>We could add up to 10 units along </a:t>
                </a:r>
                <a:r>
                  <a:rPr lang="en-US" sz="2400" b="1" dirty="0" err="1"/>
                  <a:t>sv</a:t>
                </a:r>
                <a:r>
                  <a:rPr lang="en-US" sz="2400" dirty="0"/>
                  <a:t> or </a:t>
                </a:r>
                <a:r>
                  <a:rPr lang="en-US" sz="2400" b="1" dirty="0" err="1"/>
                  <a:t>ut</a:t>
                </a:r>
                <a:r>
                  <a:rPr lang="en-US" sz="2400" b="1" dirty="0"/>
                  <a:t> </a:t>
                </a:r>
                <a:r>
                  <a:rPr lang="en-US" sz="2400" dirty="0"/>
                  <a:t>or</a:t>
                </a:r>
                <a:r>
                  <a:rPr lang="en-US" sz="2400" b="1" dirty="0"/>
                  <a:t> </a:t>
                </a:r>
                <a:r>
                  <a:rPr lang="en-US" sz="2400" b="1" dirty="0" err="1"/>
                  <a:t>uv</a:t>
                </a:r>
                <a:endParaRPr lang="en-US" sz="2400" b="1" dirty="0"/>
              </a:p>
              <a:p>
                <a:pPr marL="342900" indent="-342900">
                  <a:buFont typeface="Arial" panose="020B0604020202020204" pitchFamily="34" charset="0"/>
                  <a:buChar char="•"/>
                </a:pPr>
                <a:r>
                  <a:rPr lang="en-US" sz="2400" dirty="0"/>
                  <a:t>We could reduce by up to 20 units from</a:t>
                </a:r>
                <a:r>
                  <a:rPr lang="en-US" sz="2400" b="1" dirty="0"/>
                  <a:t> </a:t>
                </a:r>
                <a:r>
                  <a:rPr lang="en-US" sz="2400" b="1" dirty="0" err="1"/>
                  <a:t>su</a:t>
                </a:r>
                <a:r>
                  <a:rPr lang="en-US" sz="2400" b="1" dirty="0"/>
                  <a:t> </a:t>
                </a:r>
                <a:r>
                  <a:rPr lang="en-US" sz="2400" dirty="0"/>
                  <a:t>or</a:t>
                </a:r>
                <a:r>
                  <a:rPr lang="en-US" sz="2400" b="1" dirty="0"/>
                  <a:t> </a:t>
                </a:r>
                <a:r>
                  <a:rPr lang="en-US" sz="2400" b="1" dirty="0" err="1"/>
                  <a:t>uv</a:t>
                </a:r>
                <a:r>
                  <a:rPr lang="en-US" sz="2400" b="1" dirty="0"/>
                  <a:t> </a:t>
                </a:r>
                <a:r>
                  <a:rPr lang="en-US" sz="2400" dirty="0"/>
                  <a:t>or</a:t>
                </a:r>
                <a:r>
                  <a:rPr lang="en-US" sz="2400" b="1" dirty="0"/>
                  <a:t> </a:t>
                </a:r>
                <a:r>
                  <a:rPr lang="en-US" sz="2400" b="1" dirty="0" err="1"/>
                  <a:t>vt</a:t>
                </a:r>
                <a:endParaRPr lang="en-US" sz="2400" b="1" dirty="0"/>
              </a:p>
              <a:p>
                <a:r>
                  <a:rPr lang="en-US" sz="2400" dirty="0"/>
                  <a:t>This gives us a </a:t>
                </a:r>
                <a:r>
                  <a:rPr lang="en-US" sz="2400" dirty="0">
                    <a:solidFill>
                      <a:srgbClr val="C00000"/>
                    </a:solidFill>
                  </a:rPr>
                  <a:t>residual graph</a:t>
                </a:r>
                <a:r>
                  <a:rPr lang="en-US" sz="2400" dirty="0"/>
                  <a:t> </a:t>
                </a:r>
                <a14:m>
                  <m:oMath xmlns:m="http://schemas.openxmlformats.org/officeDocument/2006/math">
                    <m:sSub>
                      <m:sSubPr>
                        <m:ctrlPr>
                          <a:rPr lang="en-US" sz="2400" b="1" i="1" smtClean="0">
                            <a:solidFill>
                              <a:srgbClr val="C00000"/>
                            </a:solidFill>
                            <a:latin typeface="Cambria Math" panose="02040503050406030204" pitchFamily="18" charset="0"/>
                          </a:rPr>
                        </m:ctrlPr>
                      </m:sSubPr>
                      <m:e>
                        <m:r>
                          <a:rPr lang="en-US" sz="2400" b="1" i="1" smtClean="0">
                            <a:solidFill>
                              <a:srgbClr val="C00000"/>
                            </a:solidFill>
                            <a:latin typeface="Cambria Math" panose="02040503050406030204" pitchFamily="18" charset="0"/>
                          </a:rPr>
                          <m:t>𝑮</m:t>
                        </m:r>
                      </m:e>
                      <m:sub>
                        <m:r>
                          <a:rPr lang="en-US" sz="2400" b="1" i="1" smtClean="0">
                            <a:solidFill>
                              <a:srgbClr val="C00000"/>
                            </a:solidFill>
                            <a:latin typeface="Cambria Math" panose="02040503050406030204" pitchFamily="18" charset="0"/>
                          </a:rPr>
                          <m:t>𝒇</m:t>
                        </m:r>
                      </m:sub>
                    </m:sSub>
                  </m:oMath>
                </a14:m>
                <a:r>
                  <a:rPr lang="en-US" sz="2400" dirty="0"/>
                  <a:t> of possible changes where we draw reducing as “sending back”.</a:t>
                </a:r>
              </a:p>
            </p:txBody>
          </p:sp>
        </mc:Choice>
        <mc:Fallback>
          <p:sp>
            <p:nvSpPr>
              <p:cNvPr id="36" name="TextBox 35">
                <a:extLst>
                  <a:ext uri="{FF2B5EF4-FFF2-40B4-BE49-F238E27FC236}">
                    <a16:creationId xmlns:a16="http://schemas.microsoft.com/office/drawing/2014/main" id="{25D273F5-BDFC-4CD2-B964-E72DCAB21037}"/>
                  </a:ext>
                </a:extLst>
              </p:cNvPr>
              <p:cNvSpPr txBox="1">
                <a:spLocks noRot="1" noChangeAspect="1" noMove="1" noResize="1" noEditPoints="1" noAdjustHandles="1" noChangeArrowheads="1" noChangeShapeType="1" noTextEdit="1"/>
              </p:cNvSpPr>
              <p:nvPr/>
            </p:nvSpPr>
            <p:spPr>
              <a:xfrm>
                <a:off x="463956" y="3997825"/>
                <a:ext cx="7258942" cy="2343334"/>
              </a:xfrm>
              <a:prstGeom prst="rect">
                <a:avLst/>
              </a:prstGeom>
              <a:blipFill>
                <a:blip r:embed="rId2"/>
                <a:stretch>
                  <a:fillRect l="-1259" t="-2083" b="-4948"/>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17044CA4-D72A-4CCA-BCF6-0F9B3B741BF1}"/>
              </a:ext>
            </a:extLst>
          </p:cNvPr>
          <p:cNvSpPr txBox="1"/>
          <p:nvPr/>
        </p:nvSpPr>
        <p:spPr>
          <a:xfrm>
            <a:off x="4623503" y="1434917"/>
            <a:ext cx="7045263" cy="1938992"/>
          </a:xfrm>
          <a:prstGeom prst="rect">
            <a:avLst/>
          </a:prstGeom>
          <a:noFill/>
        </p:spPr>
        <p:txBody>
          <a:bodyPr wrap="square" rtlCol="0">
            <a:spAutoFit/>
          </a:bodyPr>
          <a:lstStyle/>
          <a:p>
            <a:r>
              <a:rPr lang="en-US" sz="2400" dirty="0"/>
              <a:t>The only way we could route more flow from </a:t>
            </a:r>
            <a:r>
              <a:rPr lang="en-US" sz="2400" b="1" dirty="0"/>
              <a:t>s </a:t>
            </a:r>
            <a:r>
              <a:rPr lang="en-US" sz="2400" dirty="0"/>
              <a:t>to </a:t>
            </a:r>
            <a:r>
              <a:rPr lang="en-US" sz="2400" b="1" dirty="0"/>
              <a:t>t</a:t>
            </a:r>
            <a:r>
              <a:rPr lang="en-US" sz="2400" dirty="0"/>
              <a:t> would be to reduce the flow from </a:t>
            </a:r>
            <a:r>
              <a:rPr lang="en-US" sz="2400" b="1" dirty="0"/>
              <a:t>u</a:t>
            </a:r>
            <a:r>
              <a:rPr lang="en-US" sz="2400" dirty="0"/>
              <a:t> to </a:t>
            </a:r>
            <a:r>
              <a:rPr lang="en-US" sz="2400" b="1" dirty="0"/>
              <a:t>v </a:t>
            </a:r>
            <a:r>
              <a:rPr lang="en-US" sz="2400" dirty="0"/>
              <a:t>to make room for that amount of extra flow from</a:t>
            </a:r>
            <a:r>
              <a:rPr lang="en-US" sz="2400" b="1" dirty="0"/>
              <a:t> s</a:t>
            </a:r>
            <a:r>
              <a:rPr lang="en-US" sz="2400" dirty="0"/>
              <a:t> to</a:t>
            </a:r>
            <a:r>
              <a:rPr lang="en-US" sz="2400" b="1" dirty="0"/>
              <a:t> v</a:t>
            </a:r>
            <a:r>
              <a:rPr lang="en-US" sz="2400" dirty="0"/>
              <a:t>.</a:t>
            </a:r>
          </a:p>
          <a:p>
            <a:r>
              <a:rPr lang="en-US" sz="2400" dirty="0"/>
              <a:t>But to conserve flow we also would need to increase the flow from </a:t>
            </a:r>
            <a:r>
              <a:rPr lang="en-US" sz="2400" b="1" dirty="0"/>
              <a:t>u </a:t>
            </a:r>
            <a:r>
              <a:rPr lang="en-US" sz="2400" dirty="0"/>
              <a:t>to </a:t>
            </a:r>
            <a:r>
              <a:rPr lang="en-US" sz="2400" b="1" dirty="0"/>
              <a:t>t </a:t>
            </a:r>
            <a:r>
              <a:rPr lang="en-US" sz="2400" dirty="0"/>
              <a:t>by that same amount.</a:t>
            </a:r>
          </a:p>
        </p:txBody>
      </p:sp>
    </p:spTree>
    <p:extLst>
      <p:ext uri="{BB962C8B-B14F-4D97-AF65-F5344CB8AC3E}">
        <p14:creationId xmlns:p14="http://schemas.microsoft.com/office/powerpoint/2010/main" val="421557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47620</TotalTime>
  <Words>4301</Words>
  <Application>Microsoft Office PowerPoint</Application>
  <PresentationFormat>Widescreen</PresentationFormat>
  <Paragraphs>1230</Paragraphs>
  <Slides>41</Slides>
  <Notes>35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Aptos</vt:lpstr>
      <vt:lpstr>Arial</vt:lpstr>
      <vt:lpstr>Calibri</vt:lpstr>
      <vt:lpstr>Calibri Light</vt:lpstr>
      <vt:lpstr>Cambria Math</vt:lpstr>
      <vt:lpstr>Monotype Sorts</vt:lpstr>
      <vt:lpstr>Symbol</vt:lpstr>
      <vt:lpstr>Office Theme</vt:lpstr>
      <vt:lpstr>CSE 421 Winter 2025 Lecture 16: Max Flow Min Cut</vt:lpstr>
      <vt:lpstr>Flow Network</vt:lpstr>
      <vt:lpstr>Flows</vt:lpstr>
      <vt:lpstr>Flows</vt:lpstr>
      <vt:lpstr>Flows</vt:lpstr>
      <vt:lpstr>Maximum Flow Problem</vt:lpstr>
      <vt:lpstr>Towards a Max Flow Algorithm</vt:lpstr>
      <vt:lpstr>Another “Stuck” Example</vt:lpstr>
      <vt:lpstr>Greed Revisited: Residual Graph &amp; Augmenting Paths</vt:lpstr>
      <vt:lpstr>Greed Revisited: Residual Graph &amp; Augmenting Paths</vt:lpstr>
      <vt:lpstr>Greed Revisited: Residual Graph &amp; Augmenting Paths</vt:lpstr>
      <vt:lpstr>Residual Graphs</vt:lpstr>
      <vt:lpstr>Residual Graphs and Augmenting Paths</vt:lpstr>
      <vt:lpstr>Ford-Fulkerson Algorithm</vt:lpstr>
      <vt:lpstr>Ford-Fulkerson Algorithm</vt:lpstr>
      <vt:lpstr>Ford-Fulkerson Algorithm</vt:lpstr>
      <vt:lpstr>Ford-Fulkerson Algorithm</vt:lpstr>
      <vt:lpstr>Ford-Fulkerson Algorithm</vt:lpstr>
      <vt:lpstr>Ford-Fulkerson Algorithm</vt:lpstr>
      <vt:lpstr>Ford-Fulkerson Algorithm</vt:lpstr>
      <vt:lpstr>Ford-Fulkerson Algorithm</vt:lpstr>
      <vt:lpstr>Ford-Fulkerson Algorithm</vt:lpstr>
      <vt:lpstr>Ford-Fulkerson Algorithm</vt:lpstr>
      <vt:lpstr>Ford-Fulkerson Algorithm</vt:lpstr>
      <vt:lpstr>Ford-Fulkerson Algorithm</vt:lpstr>
      <vt:lpstr>Ford-Fulkerson Correctness</vt:lpstr>
      <vt:lpstr>Cuts</vt:lpstr>
      <vt:lpstr>Cuts</vt:lpstr>
      <vt:lpstr>Minimum Cut Problem</vt:lpstr>
      <vt:lpstr>Flows and Cuts</vt:lpstr>
      <vt:lpstr>Certificate of Optimality</vt:lpstr>
      <vt:lpstr>Max-Flow Min-Cut Theorem</vt:lpstr>
      <vt:lpstr>Flow Value Lemma – Idea</vt:lpstr>
      <vt:lpstr>Flow Value Lemma – Proof </vt:lpstr>
      <vt:lpstr>Weak Duality - Idea</vt:lpstr>
      <vt:lpstr>Weak Duality - Proof</vt:lpstr>
      <vt:lpstr>Proof of Max-Flow Min-Cut Theorem</vt:lpstr>
      <vt:lpstr>Proof: Identifying the Min Cut</vt:lpstr>
      <vt:lpstr>Identifying the Min Cut: No Inflow </vt:lpstr>
      <vt:lpstr>Identifying the Min Cut: Saturated Outflow</vt:lpstr>
      <vt:lpstr>Identifying the Min Cut: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Nathan Brunelle</dc:creator>
  <cp:lastModifiedBy>Nathan Brunelle</cp:lastModifiedBy>
  <cp:revision>363</cp:revision>
  <cp:lastPrinted>2025-02-10T19:40:18Z</cp:lastPrinted>
  <dcterms:created xsi:type="dcterms:W3CDTF">2023-09-26T20:08:20Z</dcterms:created>
  <dcterms:modified xsi:type="dcterms:W3CDTF">2025-02-12T21:28:05Z</dcterms:modified>
</cp:coreProperties>
</file>