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502" r:id="rId3"/>
    <p:sldId id="633" r:id="rId4"/>
    <p:sldId id="508" r:id="rId5"/>
    <p:sldId id="550" r:id="rId6"/>
    <p:sldId id="551" r:id="rId7"/>
    <p:sldId id="552" r:id="rId8"/>
    <p:sldId id="634" r:id="rId9"/>
    <p:sldId id="553" r:id="rId10"/>
    <p:sldId id="554" r:id="rId11"/>
    <p:sldId id="559" r:id="rId12"/>
    <p:sldId id="560" r:id="rId13"/>
    <p:sldId id="637" r:id="rId14"/>
    <p:sldId id="635" r:id="rId15"/>
    <p:sldId id="558" r:id="rId16"/>
    <p:sldId id="636" r:id="rId17"/>
    <p:sldId id="337" r:id="rId18"/>
    <p:sldId id="643" r:id="rId19"/>
    <p:sldId id="644" r:id="rId20"/>
    <p:sldId id="645" r:id="rId21"/>
    <p:sldId id="605" r:id="rId22"/>
    <p:sldId id="410" r:id="rId23"/>
    <p:sldId id="648" r:id="rId24"/>
    <p:sldId id="678" r:id="rId25"/>
    <p:sldId id="649" r:id="rId26"/>
    <p:sldId id="679" r:id="rId27"/>
    <p:sldId id="653" r:id="rId28"/>
    <p:sldId id="680" r:id="rId29"/>
    <p:sldId id="681" r:id="rId30"/>
    <p:sldId id="682" r:id="rId31"/>
    <p:sldId id="683" r:id="rId32"/>
    <p:sldId id="685" r:id="rId33"/>
    <p:sldId id="684" r:id="rId34"/>
    <p:sldId id="686" r:id="rId35"/>
    <p:sldId id="687" r:id="rId36"/>
    <p:sldId id="688" r:id="rId37"/>
    <p:sldId id="689" r:id="rId38"/>
    <p:sldId id="672" r:id="rId39"/>
    <p:sldId id="691" r:id="rId40"/>
    <p:sldId id="692" r:id="rId41"/>
    <p:sldId id="693" r:id="rId42"/>
    <p:sldId id="694" r:id="rId43"/>
    <p:sldId id="695" r:id="rId44"/>
    <p:sldId id="696" r:id="rId45"/>
    <p:sldId id="697" r:id="rId46"/>
    <p:sldId id="698" r:id="rId47"/>
    <p:sldId id="699" r:id="rId48"/>
    <p:sldId id="700" r:id="rId49"/>
    <p:sldId id="701" r:id="rId50"/>
    <p:sldId id="702" r:id="rId51"/>
    <p:sldId id="703" r:id="rId52"/>
    <p:sldId id="673" r:id="rId53"/>
    <p:sldId id="674" r:id="rId54"/>
    <p:sldId id="676" r:id="rId55"/>
    <p:sldId id="704" r:id="rId56"/>
    <p:sldId id="705" r:id="rId57"/>
    <p:sldId id="677" r:id="rId5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CCFF"/>
    <a:srgbClr val="CC99FF"/>
    <a:srgbClr val="006600"/>
    <a:srgbClr val="FF7575"/>
    <a:srgbClr val="BC3F00"/>
    <a:srgbClr val="993300"/>
    <a:srgbClr val="990000"/>
    <a:srgbClr val="CC6600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564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2A9476-F335-45DA-88BB-1EE6E26D573B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B2933AE-D620-4DBA-8677-2A703E01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9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C488654-CCC7-4DAE-8F4A-73F964AA74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E876BE3-20FD-462B-B0AE-D82612BF12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overlapping sub-problem = sub-problem whose results can be reused several times</a:t>
            </a:r>
          </a:p>
        </p:txBody>
      </p:sp>
    </p:spTree>
    <p:extLst>
      <p:ext uri="{BB962C8B-B14F-4D97-AF65-F5344CB8AC3E}">
        <p14:creationId xmlns:p14="http://schemas.microsoft.com/office/powerpoint/2010/main" val="2474059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168B109-220E-468E-AB67-5C7F284E1B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978CA57-74BD-4EB2-BD28-85B777EAA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535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A9B6D-87DA-FDBE-DA68-B13E0F86C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91463BD5-6920-B6A6-14CD-25270A24F5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24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4D323CBD-B2BF-F82D-D1BD-3AE43E28B1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13E28674-C020-EB28-8BF9-4EC509E6B6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229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F0F37C-A07A-4FDB-A8FC-09692874BE40}" type="slidenum">
              <a:rPr lang="en-US" altLang="en-US" sz="1200">
                <a:latin typeface="Comic Sans MS" panose="030F0702030302020204" pitchFamily="66" charset="0"/>
              </a:rPr>
              <a:pPr/>
              <a:t>25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563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A6309-E837-5C01-51AB-40C638060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5BF7E164-E55E-70D9-40D5-A8B5C160A5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F0F37C-A07A-4FDB-A8FC-09692874BE40}" type="slidenum">
              <a:rPr lang="en-US" altLang="en-US" sz="1200">
                <a:latin typeface="Comic Sans MS" panose="030F0702030302020204" pitchFamily="66" charset="0"/>
              </a:rPr>
              <a:pPr/>
              <a:t>26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8874A60E-BE5F-7E6B-C0ED-96B896BA2C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6B91D17D-7BF1-E15B-37AC-B883D43173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216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168B109-220E-468E-AB67-5C7F284E1B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978CA57-74BD-4EB2-BD28-85B777EAA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89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4B8CF-8FF6-3C4E-4F49-250D1AFFE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F63F1898-6064-8F71-C0C8-79550DF2A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F0F37C-A07A-4FDB-A8FC-09692874BE40}" type="slidenum">
              <a:rPr lang="en-US" altLang="en-US" sz="1200">
                <a:latin typeface="Comic Sans MS" panose="030F0702030302020204" pitchFamily="66" charset="0"/>
              </a:rPr>
              <a:pPr/>
              <a:t>28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12CC474D-A0D7-2194-C8FD-02507CC2C3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DA66439C-6AEC-5A3B-CE02-32FE15B020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299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F6717-6C33-2CCA-56A1-C0C0744E5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4074CDAC-C876-E4F6-7B74-21B6CBC2A1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29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61E5B492-DAA3-B304-BBE0-8EF3769607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E17EDB16-089F-00C1-73DA-0D9FC9A5A8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341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8F6DF-2940-874B-D12E-14A31CF4D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85F19AAB-8BF6-0ACE-12D0-DDDCFFAEB1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F0F37C-A07A-4FDB-A8FC-09692874BE40}" type="slidenum">
              <a:rPr lang="en-US" altLang="en-US" sz="1200">
                <a:latin typeface="Comic Sans MS" panose="030F0702030302020204" pitchFamily="66" charset="0"/>
              </a:rPr>
              <a:pPr/>
              <a:t>30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FA35ADA2-17AD-1739-48F7-54ADD3DDB6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9E2C9DF3-7258-4F9A-E6F6-F2C5995B4D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6052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C8863-D998-7854-0A91-B92FC2CC8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F9BEF2B6-25A4-CDE5-0E07-4D9500DDDA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31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D6F41C7D-F6B5-BEA7-877E-74326CE702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4C327B64-62AE-FB79-3B36-7B5919DC8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116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31CC7-7E7E-4A17-1B1A-975211B77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1ABD49C0-8CDC-A45A-A8CC-3E235B8B30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34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3420B60F-E4FF-C9F3-F34B-2A80BBF311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AFB48F03-A896-CE18-906D-4D6359F06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296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1E87F89-161B-4204-9069-8C6687EA43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C13E929-E9D4-473B-9EAB-B1FAEC75EB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576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6EE8B-8127-E25B-F336-7CDB28D12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FF2AD18E-A699-BE62-BDD7-E1D8640CDB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F0F37C-A07A-4FDB-A8FC-09692874BE40}" type="slidenum">
              <a:rPr lang="en-US" altLang="en-US" sz="1200">
                <a:latin typeface="Comic Sans MS" panose="030F0702030302020204" pitchFamily="66" charset="0"/>
              </a:rPr>
              <a:pPr/>
              <a:t>35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D75B961F-781E-155E-3420-10FC3E4077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518814D6-A816-2210-B615-A6E162C3B6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865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168B109-220E-468E-AB67-5C7F284E1B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978CA57-74BD-4EB2-BD28-85B777EAA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7140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B4BBB-F7FF-56C6-A2E1-96209CA80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2A02813-FC54-093D-102C-1098A2B61A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0CC02A7-C933-1E32-97B8-829821C60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464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A3D41-D7BC-90FE-A43B-AF3C72C38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6EB94E2-3CF1-EF6A-AB25-D5ADB87B9E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970F9B7-2EFE-C496-43EA-4BA296791E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4696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50FD7-052F-5DB2-4BEE-734FFF9A7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AAC9841-11BB-E50D-FD0C-6C6029C1E9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286C4F7-51E7-D1F0-ABD8-D9C0AA608C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0239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ECB82-51B7-7D83-8775-4EB23F742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07A8AE4-FDF6-DF77-2386-3E3D040F65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BA29295-FDBF-0A41-0514-F501DD81A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4369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897F5-8A39-9534-92A4-C6459C87C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7DE182D-E187-B72C-4271-60BDF589AC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6DE03D4-3FD4-9131-6757-B37A390DC1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6756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33EC6-569C-A1C6-FC26-ACA14E4F5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D93A09D-60BD-1F78-5861-D8704DDCE2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6E1B49D-E405-4642-BE7B-46A1568B07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5941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33A16-6E7F-35FD-A7FA-00619D282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DC318BE-39A1-AE55-037F-213E686692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759797E-3DA8-C4F4-0521-D2E7EA8ACD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435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416EF-39F1-22E6-1374-F0182407A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BEA5782-DE37-A493-98C4-7543A6BF71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FE656B8-7A9A-2FFC-D5C6-A6B93FD03B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300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14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31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86BBA-85E3-4880-2BF5-B3670E5BF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700F4E5-70C9-C5DE-4994-05170625D7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1F1FB6F-7BC3-85CE-E3A8-B971FD69A6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2246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9067C-32DC-2011-07D0-041BCABE8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7EF4683-CE6D-E7DB-CD7D-CC0B726553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49A80C1-F20E-107C-E8A6-7CDA0B5325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909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44C55-253B-D9F2-66E6-D09CCAFBE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86DCD2D-E15B-A8E3-86F0-CEB7134735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EE470B0-5998-73DE-253B-B8104AC5A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9875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1D20F-BDF3-B9E0-C903-89845D808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6963602-E932-6EA7-5AB5-C807C2A712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EC3380D-4CA4-EC29-AB13-1FEE4D7F5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98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4CE95-290D-4FAE-237E-54E119B95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0B1E81E-58E2-53A9-AD90-F8CE60A98E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2639FE3-B73C-A4C4-3A22-F4D376FF0C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8916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168B109-220E-468E-AB67-5C7F284E1B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978CA57-74BD-4EB2-BD28-85B777EAA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7221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168B109-220E-468E-AB67-5C7F284E1B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978CA57-74BD-4EB2-BD28-85B777EAA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8160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53E9C-A123-237E-A31B-43FA83306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23685BCF-4D4D-9714-A03F-D3D3D2B95A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56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4BF1F118-6AF1-58D0-87C2-BDE00A7718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B255FD17-28EC-AA7F-A4F3-1070C557EA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365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D57667-6DCE-4616-939C-5B706CF223B9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226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0DEE2A-0288-446C-B56F-6F09478C0524}" type="slidenum">
              <a:rPr lang="en-US" altLang="en-US" sz="1400">
                <a:latin typeface="Comic Sans MS" panose="030F0702030302020204" pitchFamily="66" charset="0"/>
              </a:rPr>
              <a:pPr/>
              <a:t>18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Activity selection = interval scheduling</a:t>
            </a:r>
          </a:p>
          <a:p>
            <a:pPr eaLnBrk="1" hangingPunct="1"/>
            <a:r>
              <a:rPr lang="en-US" altLang="en-US"/>
              <a:t>OPT = B, E, H</a:t>
            </a:r>
          </a:p>
          <a:p>
            <a:pPr eaLnBrk="1" hangingPunct="1"/>
            <a:r>
              <a:rPr lang="en-US" altLang="en-US"/>
              <a:t>Note: smallest job (C) is not in any optimal solution, job that starts first (A) is not in any optimal solution.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324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0DEE2A-0288-446C-B56F-6F09478C0524}" type="slidenum">
              <a:rPr lang="en-US" altLang="en-US" sz="1400">
                <a:latin typeface="Comic Sans MS" panose="030F0702030302020204" pitchFamily="66" charset="0"/>
              </a:rPr>
              <a:pPr/>
              <a:t>19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Activity selection = interval scheduling</a:t>
            </a:r>
          </a:p>
          <a:p>
            <a:pPr eaLnBrk="1" hangingPunct="1"/>
            <a:r>
              <a:rPr lang="en-US" altLang="en-US"/>
              <a:t>OPT = B, E, H</a:t>
            </a:r>
          </a:p>
          <a:p>
            <a:pPr eaLnBrk="1" hangingPunct="1"/>
            <a:r>
              <a:rPr lang="en-US" altLang="en-US"/>
              <a:t>Note: smallest job (C) is not in any optimal solution, job that starts first (A) is not in any optimal solution.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212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0DEE2A-0288-446C-B56F-6F09478C0524}" type="slidenum">
              <a:rPr lang="en-US" altLang="en-US" sz="1400">
                <a:latin typeface="Comic Sans MS" panose="030F0702030302020204" pitchFamily="66" charset="0"/>
              </a:rPr>
              <a:pPr/>
              <a:t>20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Activity selection = interval scheduling</a:t>
            </a:r>
          </a:p>
          <a:p>
            <a:pPr eaLnBrk="1" hangingPunct="1"/>
            <a:r>
              <a:rPr lang="en-US" altLang="en-US"/>
              <a:t>OPT = B, E, H</a:t>
            </a:r>
          </a:p>
          <a:p>
            <a:pPr eaLnBrk="1" hangingPunct="1"/>
            <a:r>
              <a:rPr lang="en-US" altLang="en-US"/>
              <a:t>Note: smallest job (C) is not in any optimal solution, job that starts first (A) is not in any optimal solution.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063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07A7E8-46CF-4473-AF5C-14DDA22B5E50}" type="slidenum">
              <a:rPr lang="en-US" altLang="en-US" sz="1400">
                <a:latin typeface="Comic Sans MS" panose="030F0702030302020204" pitchFamily="66" charset="0"/>
              </a:rPr>
              <a:pPr/>
              <a:t>21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655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168B109-220E-468E-AB67-5C7F284E1B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978CA57-74BD-4EB2-BD28-85B777EAA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056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DCF-5FA9-3BBE-A6DC-4C4767E77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8AAD4-9F4E-2546-4A20-345BE6926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68BC9-B242-D863-6297-36224D35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D43E7-A090-881E-D908-BB9CC53D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DFBC9-B9F9-85A6-26A1-9D7E515D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0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4705-3181-4743-BF72-E5B55E62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9669D-6765-7CD2-C040-D4C5E44BA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5E7B0-5065-8FAA-2D02-01DC4905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7F4E-481E-5CA4-5AC0-EF15EBAF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5C81A-1EC7-F85E-A5DB-0F7CA62E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7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8F565-D4D2-A972-147D-1A41777B2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13695-1D6C-4A4F-7F94-134666381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AEB8A-EA17-E1E1-8CD3-B7AF8E3F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AF905-A88D-ED4C-DD07-098840D4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A03B8-DD10-B6B6-6B59-3EB669F3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B011-50E5-247E-0EB3-D47C59C4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1371-A022-A3A5-E49C-D2CCEC4E2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F92F8-B436-FF4B-567C-6CF9F3F6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755B9-83BE-E117-954F-A47925F5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5716-8D01-8E2F-8276-3A903E60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7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64CF-1BBA-680C-4F96-017144A1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9E9BE-1B28-C587-A2C5-253ECF74E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E3E68-CE19-CACB-1EDD-351F4F9C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49855-AB14-5CF9-EE88-AB42D1DF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E2C96-8A85-4C99-39A1-9B9DB31D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9EEC-003E-DFFB-2D04-A2E70FE1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E0F4-58A0-D6D9-6AAC-CD97965C2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E4C68-9C36-2696-B323-CF0642D6D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713B3-5A96-0F1A-CFE7-8563FD24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D724B-C264-2548-CAFF-305FE7D3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93A13-EBDF-17F2-DF34-5BA3D793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9F2D-6C68-B3F6-3BC7-2A9EE6BE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2B36-9CB6-0E61-D14F-48AD642F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51B63-A4A2-BD66-BF76-72528E69B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F4911-72D8-7120-897F-434F05D8D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54135-3D54-9447-778A-86081F047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52A4A-AE91-8A3A-8DE2-74205F39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C667D-AA9E-21BF-66F2-755D86E7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E628E-2723-30DA-D22D-BFF79CE0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1984-7865-CBC1-7E39-27325050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41811-B828-6912-5458-2BC9266D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DF831-0A64-24F5-806E-B3EBA559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FD212-56D6-B7F8-FC27-BC4BF738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6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03B13-E121-53F2-65F9-41E383C5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14793-9D7D-32F8-795A-31644DBA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6B231-FE15-2561-B700-2506AC71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5398-EEBA-42F4-3948-4DF36A15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00E0-12D7-545A-0B4A-64A8B51A9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85510-3798-210C-EC55-29C449719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698E8-2EE7-873D-A608-9A260F5D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5F347-CF7A-10E6-8DC6-FA1E5DB6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E452D-F82A-718F-94C2-C889F622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5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1DDD-DB8D-6429-4235-465780A7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2B9E5-6756-3695-C94E-93A464783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70C60-CA85-5E67-14F6-3176093E5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25D70-D5F0-5123-66A9-63D9B82E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7B62A-8600-7CE9-095E-82CDE4E1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8F328-EF42-0E10-9C29-12A53381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C2B57-F2EC-C92D-BAFA-C36FE7F3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AE8E8-3549-4143-3C3F-38529FA55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DEB0-3161-B686-27DF-345950BFF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5E12D-E358-B346-0620-4D8545C52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1C4BA-D22A-5462-8F71-6F616DC8F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0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42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0.png"/><Relationship Id="rId4" Type="http://schemas.openxmlformats.org/officeDocument/2006/relationships/image" Target="../media/image4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2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883" y="1041400"/>
            <a:ext cx="10036233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CSE 421 Winter 2025</a:t>
            </a:r>
            <a:br>
              <a:rPr lang="en-US" dirty="0"/>
            </a:br>
            <a:r>
              <a:rPr lang="en-US" dirty="0"/>
              <a:t>Lecture 12: Dynamic Programming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http://www.cs.uw.edu/421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52400"/>
                <a:ext cx="12192000" cy="838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Computing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𝑇𝑖𝑙𝑒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with Memory - “Top Down”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52400"/>
                <a:ext cx="12192000" cy="838200"/>
              </a:xfrm>
              <a:blipFill>
                <a:blip r:embed="rId2"/>
                <a:stretch>
                  <a:fillRect t="-10606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1295401"/>
            <a:ext cx="581601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Initialize Memory M</a:t>
            </a:r>
          </a:p>
          <a:p>
            <a:r>
              <a:rPr lang="en-US" sz="3600" dirty="0"/>
              <a:t>Tile(n):</a:t>
            </a:r>
          </a:p>
          <a:p>
            <a:r>
              <a:rPr lang="en-US" sz="3600" dirty="0"/>
              <a:t>	if n &lt; 2:</a:t>
            </a:r>
          </a:p>
          <a:p>
            <a:r>
              <a:rPr lang="en-US" sz="3600" dirty="0"/>
              <a:t>		return 1</a:t>
            </a:r>
          </a:p>
          <a:p>
            <a:r>
              <a:rPr lang="en-US" sz="3600" dirty="0"/>
              <a:t>	if M[n] is filled:</a:t>
            </a:r>
          </a:p>
          <a:p>
            <a:r>
              <a:rPr lang="en-US" sz="3600" dirty="0"/>
              <a:t>		return M[n]</a:t>
            </a:r>
          </a:p>
          <a:p>
            <a:r>
              <a:rPr lang="en-US" sz="3600" dirty="0"/>
              <a:t>	M[n] = Tile(n-1)+Tile(n-2)</a:t>
            </a:r>
          </a:p>
          <a:p>
            <a:r>
              <a:rPr lang="en-US" sz="3600" dirty="0"/>
              <a:t>	return M[n]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915400" y="2057400"/>
            <a:ext cx="533400" cy="3733800"/>
            <a:chOff x="6934200" y="1371600"/>
            <a:chExt cx="533400" cy="3733800"/>
          </a:xfrm>
        </p:grpSpPr>
        <p:sp>
          <p:nvSpPr>
            <p:cNvPr id="8" name="Rectangle 7"/>
            <p:cNvSpPr/>
            <p:nvPr/>
          </p:nvSpPr>
          <p:spPr>
            <a:xfrm>
              <a:off x="6934200" y="1371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934200" y="1905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34200" y="24384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34200" y="29718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34200" y="35052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34200" y="4038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34200" y="4572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13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991182" y="168806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48800" y="2221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48800" y="2754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48800" y="3276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48800" y="3821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47243" y="4355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48800" y="4888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47243" y="5421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11879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152400"/>
                <a:ext cx="11887200" cy="838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Computing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𝑇𝑖𝑙𝑒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with Memory - “Top Down”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152400"/>
                <a:ext cx="11887200" cy="838200"/>
              </a:xfrm>
              <a:blipFill>
                <a:blip r:embed="rId2"/>
                <a:stretch>
                  <a:fillRect t="-10606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1295401"/>
            <a:ext cx="581601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Initialize Memory M</a:t>
            </a:r>
          </a:p>
          <a:p>
            <a:r>
              <a:rPr lang="en-US" sz="3600" dirty="0"/>
              <a:t>Tile(n):</a:t>
            </a:r>
          </a:p>
          <a:p>
            <a:r>
              <a:rPr lang="en-US" sz="3600" dirty="0"/>
              <a:t>	if n &lt; 2:</a:t>
            </a:r>
          </a:p>
          <a:p>
            <a:r>
              <a:rPr lang="en-US" sz="3600" dirty="0"/>
              <a:t>		return 1</a:t>
            </a:r>
          </a:p>
          <a:p>
            <a:r>
              <a:rPr lang="en-US" sz="3600" dirty="0"/>
              <a:t>	if M[n] is filled:</a:t>
            </a:r>
          </a:p>
          <a:p>
            <a:r>
              <a:rPr lang="en-US" sz="3600" dirty="0"/>
              <a:t>		return M[n]</a:t>
            </a:r>
          </a:p>
          <a:p>
            <a:r>
              <a:rPr lang="en-US" sz="3600" dirty="0"/>
              <a:t>	M[n] = Tile(n-1)+Tile(n-2)</a:t>
            </a:r>
          </a:p>
          <a:p>
            <a:r>
              <a:rPr lang="en-US" sz="3600" dirty="0"/>
              <a:t>	return M[n]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915400" y="2057400"/>
            <a:ext cx="533400" cy="3733800"/>
            <a:chOff x="6934200" y="1371600"/>
            <a:chExt cx="533400" cy="3733800"/>
          </a:xfrm>
        </p:grpSpPr>
        <p:sp>
          <p:nvSpPr>
            <p:cNvPr id="8" name="Rectangle 7"/>
            <p:cNvSpPr/>
            <p:nvPr/>
          </p:nvSpPr>
          <p:spPr>
            <a:xfrm>
              <a:off x="6934200" y="1371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934200" y="1905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34200" y="24384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34200" y="29718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34200" y="35052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34200" y="4038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34200" y="4572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13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991182" y="168806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48800" y="2221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48800" y="2754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48800" y="3276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48800" y="3821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47243" y="4355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48800" y="4888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47243" y="5421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52600" y="5943600"/>
            <a:ext cx="6683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Recursive calls happen in a predictable order</a:t>
            </a:r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20546C34-4D90-0544-E3C0-8CDA92B768D5}"/>
              </a:ext>
            </a:extLst>
          </p:cNvPr>
          <p:cNvCxnSpPr>
            <a:cxnSpLocks/>
            <a:stCxn id="14" idx="1"/>
            <a:endCxn id="13" idx="1"/>
          </p:cNvCxnSpPr>
          <p:nvPr/>
        </p:nvCxnSpPr>
        <p:spPr>
          <a:xfrm rot="10800000">
            <a:off x="8915400" y="4991100"/>
            <a:ext cx="12700" cy="533400"/>
          </a:xfrm>
          <a:prstGeom prst="curvedConnector3">
            <a:avLst>
              <a:gd name="adj1" fmla="val 172728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2E85715A-9C9D-4AA7-8A7A-4DECC7B60D1B}"/>
              </a:ext>
            </a:extLst>
          </p:cNvPr>
          <p:cNvCxnSpPr>
            <a:cxnSpLocks/>
            <a:stCxn id="14" idx="1"/>
            <a:endCxn id="12" idx="1"/>
          </p:cNvCxnSpPr>
          <p:nvPr/>
        </p:nvCxnSpPr>
        <p:spPr>
          <a:xfrm rot="10800000">
            <a:off x="8915400" y="4457700"/>
            <a:ext cx="12700" cy="1066800"/>
          </a:xfrm>
          <a:prstGeom prst="curvedConnector3">
            <a:avLst>
              <a:gd name="adj1" fmla="val 3836362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30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𝑇𝑖𝑙𝑒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with Memory - “Bottom Up”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1" y="1295400"/>
            <a:ext cx="600356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Tile(n):</a:t>
            </a:r>
          </a:p>
          <a:p>
            <a:r>
              <a:rPr lang="en-US" sz="3600" dirty="0"/>
              <a:t>	Initialize Memory M</a:t>
            </a:r>
          </a:p>
          <a:p>
            <a:r>
              <a:rPr lang="en-US" sz="3600" dirty="0"/>
              <a:t>	M[0] = 1</a:t>
            </a:r>
          </a:p>
          <a:p>
            <a:r>
              <a:rPr lang="en-US" sz="3600" dirty="0"/>
              <a:t>	M[1] = 1</a:t>
            </a:r>
          </a:p>
          <a:p>
            <a:r>
              <a:rPr lang="en-US" sz="3600" dirty="0"/>
              <a:t>	for </a:t>
            </a:r>
            <a:r>
              <a:rPr lang="en-US" sz="3600" dirty="0" err="1"/>
              <a:t>i</a:t>
            </a:r>
            <a:r>
              <a:rPr lang="en-US" sz="3600" dirty="0"/>
              <a:t> = 2 to n:</a:t>
            </a:r>
          </a:p>
          <a:p>
            <a:r>
              <a:rPr lang="en-US" sz="3600" dirty="0"/>
              <a:t>		M[</a:t>
            </a:r>
            <a:r>
              <a:rPr lang="en-US" sz="3600" dirty="0" err="1"/>
              <a:t>i</a:t>
            </a:r>
            <a:r>
              <a:rPr lang="en-US" sz="3600" dirty="0"/>
              <a:t>] = M[i-1] + M[i-2]</a:t>
            </a:r>
          </a:p>
          <a:p>
            <a:r>
              <a:rPr lang="en-US" sz="3600" dirty="0"/>
              <a:t>	return M[n]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915400" y="2057400"/>
            <a:ext cx="533400" cy="3733800"/>
            <a:chOff x="6934200" y="1371600"/>
            <a:chExt cx="533400" cy="3733800"/>
          </a:xfrm>
        </p:grpSpPr>
        <p:sp>
          <p:nvSpPr>
            <p:cNvPr id="8" name="Rectangle 7"/>
            <p:cNvSpPr/>
            <p:nvPr/>
          </p:nvSpPr>
          <p:spPr>
            <a:xfrm>
              <a:off x="6934200" y="1371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934200" y="1905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34200" y="24384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34200" y="29718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34200" y="35052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34200" y="4038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34200" y="4572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991182" y="168806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48800" y="2221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48800" y="2754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48800" y="3276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48800" y="3821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47243" y="4355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48800" y="4888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47243" y="5421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3" name="Down Arrow 2"/>
          <p:cNvSpPr/>
          <p:nvPr/>
        </p:nvSpPr>
        <p:spPr>
          <a:xfrm>
            <a:off x="8476593" y="2139434"/>
            <a:ext cx="304800" cy="3569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C808B-1275-0CFE-71F4-4D4BBB886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07F34AF-3DBE-BE16-1CD6-274A4ECE2F8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Better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𝑇𝑖𝑙𝑒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with Memory - “Bottom Up”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07F34AF-3DBE-BE16-1CD6-274A4ECE2F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2BB13-40ED-D739-7D88-738EAF3C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5F399D-79E9-4571-2424-F08497D64FCC}"/>
              </a:ext>
            </a:extLst>
          </p:cNvPr>
          <p:cNvSpPr txBox="1"/>
          <p:nvPr/>
        </p:nvSpPr>
        <p:spPr>
          <a:xfrm>
            <a:off x="1524001" y="1295400"/>
            <a:ext cx="587705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Tile(n):</a:t>
            </a:r>
          </a:p>
          <a:p>
            <a:r>
              <a:rPr lang="en-US" sz="3600" dirty="0"/>
              <a:t>	M[0] = 1</a:t>
            </a:r>
          </a:p>
          <a:p>
            <a:r>
              <a:rPr lang="en-US" sz="3600" dirty="0"/>
              <a:t>	M[1] = 1</a:t>
            </a:r>
          </a:p>
          <a:p>
            <a:r>
              <a:rPr lang="en-US" sz="3600" dirty="0"/>
              <a:t>	answer = -1</a:t>
            </a:r>
          </a:p>
          <a:p>
            <a:r>
              <a:rPr lang="en-US" sz="3600" dirty="0"/>
              <a:t>	for </a:t>
            </a:r>
            <a:r>
              <a:rPr lang="en-US" sz="3600" dirty="0" err="1"/>
              <a:t>i</a:t>
            </a:r>
            <a:r>
              <a:rPr lang="en-US" sz="3600" dirty="0"/>
              <a:t> = 2 to n:</a:t>
            </a:r>
          </a:p>
          <a:p>
            <a:r>
              <a:rPr lang="en-US" sz="3600" dirty="0"/>
              <a:t>		answer = M[0]+M[1]</a:t>
            </a:r>
          </a:p>
          <a:p>
            <a:r>
              <a:rPr lang="en-US" sz="3600" dirty="0"/>
              <a:t>		M[0] = M[1]</a:t>
            </a:r>
          </a:p>
          <a:p>
            <a:r>
              <a:rPr lang="en-US" sz="3600" dirty="0"/>
              <a:t>		M[1] = answer</a:t>
            </a:r>
          </a:p>
          <a:p>
            <a:r>
              <a:rPr lang="en-US" sz="3600" dirty="0"/>
              <a:t>	return M[1]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0F6B45-7074-D6D2-8F39-15558AB4AACF}"/>
              </a:ext>
            </a:extLst>
          </p:cNvPr>
          <p:cNvGrpSpPr/>
          <p:nvPr/>
        </p:nvGrpSpPr>
        <p:grpSpPr>
          <a:xfrm>
            <a:off x="8915400" y="1688068"/>
            <a:ext cx="835086" cy="1436132"/>
            <a:chOff x="8915400" y="1688068"/>
            <a:chExt cx="835086" cy="14361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9F7D9AC-DAA5-5070-9D2E-FC1F9C1659F3}"/>
                </a:ext>
              </a:extLst>
            </p:cNvPr>
            <p:cNvSpPr/>
            <p:nvPr/>
          </p:nvSpPr>
          <p:spPr>
            <a:xfrm>
              <a:off x="8915400" y="20574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138E823-F8EE-EC2F-9FDB-B67970773D3A}"/>
                </a:ext>
              </a:extLst>
            </p:cNvPr>
            <p:cNvSpPr/>
            <p:nvPr/>
          </p:nvSpPr>
          <p:spPr>
            <a:xfrm>
              <a:off x="8915400" y="25908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5D6D855-23B1-2FA5-4185-7B298FB00578}"/>
                </a:ext>
              </a:extLst>
            </p:cNvPr>
            <p:cNvSpPr txBox="1"/>
            <p:nvPr/>
          </p:nvSpPr>
          <p:spPr>
            <a:xfrm>
              <a:off x="8991182" y="1688068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9C8820-F796-B705-2BCB-E934A5625CC0}"/>
                </a:ext>
              </a:extLst>
            </p:cNvPr>
            <p:cNvSpPr txBox="1"/>
            <p:nvPr/>
          </p:nvSpPr>
          <p:spPr>
            <a:xfrm>
              <a:off x="9448800" y="2221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A81E6E8-C51B-D51D-3853-DF9D66558830}"/>
                </a:ext>
              </a:extLst>
            </p:cNvPr>
            <p:cNvSpPr txBox="1"/>
            <p:nvPr/>
          </p:nvSpPr>
          <p:spPr>
            <a:xfrm>
              <a:off x="9448800" y="27548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A3581C7-7864-9864-C801-E02C7E86D697}"/>
              </a:ext>
            </a:extLst>
          </p:cNvPr>
          <p:cNvSpPr txBox="1"/>
          <p:nvPr/>
        </p:nvSpPr>
        <p:spPr>
          <a:xfrm>
            <a:off x="7931263" y="3904555"/>
            <a:ext cx="42824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Observation: We only need to remember the last two subproblems!</a:t>
            </a:r>
          </a:p>
        </p:txBody>
      </p:sp>
    </p:spTree>
    <p:extLst>
      <p:ext uri="{BB962C8B-B14F-4D97-AF65-F5344CB8AC3E}">
        <p14:creationId xmlns:p14="http://schemas.microsoft.com/office/powerpoint/2010/main" val="2733007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Four Steps to Dynamic Programming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3011055" y="979054"/>
            <a:ext cx="9180945" cy="5878945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Formulate the answer with a recursive structure</a:t>
            </a:r>
          </a:p>
          <a:p>
            <a:pPr lvl="1"/>
            <a:r>
              <a:rPr lang="en-US" altLang="en-US" sz="2000" dirty="0"/>
              <a:t>What are the options for the last choice?</a:t>
            </a:r>
          </a:p>
          <a:p>
            <a:pPr lvl="1"/>
            <a:r>
              <a:rPr lang="en-US" altLang="en-US" sz="2000" dirty="0"/>
              <a:t>For each such option, what does the subproblem look like? How do we use it?</a:t>
            </a: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Choose a memory structure.</a:t>
            </a:r>
            <a:endParaRPr lang="en-US" altLang="en-US" sz="2000" dirty="0"/>
          </a:p>
          <a:p>
            <a:pPr lvl="1"/>
            <a:r>
              <a:rPr lang="en-US" altLang="en-US" sz="2000" dirty="0"/>
              <a:t>Figure out the possible values of all parameters in the recursive calls.</a:t>
            </a:r>
          </a:p>
          <a:p>
            <a:pPr lvl="1"/>
            <a:r>
              <a:rPr lang="en-US" altLang="en-US" sz="2000" dirty="0"/>
              <a:t>How many subproblems (options for last choice) are there?</a:t>
            </a:r>
          </a:p>
          <a:p>
            <a:pPr lvl="1"/>
            <a:r>
              <a:rPr lang="en-US" altLang="en-US" sz="2000" dirty="0"/>
              <a:t>What are the parameters needed to identify each?</a:t>
            </a:r>
          </a:p>
          <a:p>
            <a:pPr lvl="1"/>
            <a:r>
              <a:rPr lang="en-US" altLang="en-US" sz="2000" dirty="0"/>
              <a:t>How many different values could there be per parameter?</a:t>
            </a: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Specify an order of evaluation. </a:t>
            </a:r>
            <a:endParaRPr lang="en-US" altLang="en-US" sz="2000" dirty="0"/>
          </a:p>
          <a:p>
            <a:pPr lvl="1"/>
            <a:r>
              <a:rPr lang="en-US" altLang="en-US" sz="2000" dirty="0"/>
              <a:t>Want to guarantee that the necessary subproblem solutions are in memory when you need them.</a:t>
            </a:r>
          </a:p>
          <a:p>
            <a:pPr lvl="1"/>
            <a:r>
              <a:rPr lang="en-US" altLang="en-US" sz="2000" dirty="0"/>
              <a:t>With this step: a “Bottom-up” (iterative) algorithm</a:t>
            </a:r>
          </a:p>
          <a:p>
            <a:pPr lvl="1"/>
            <a:r>
              <a:rPr lang="en-US" altLang="en-US" sz="2000" dirty="0"/>
              <a:t>Without this step: a “Top-down” (recursive) algorithm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See if there’s a way to save space</a:t>
            </a:r>
          </a:p>
          <a:p>
            <a:pPr lvl="1"/>
            <a:r>
              <a:rPr lang="en-US" altLang="en-US" sz="2000" dirty="0"/>
              <a:t>Is it possible to reuse some memory locations?</a:t>
            </a: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C36B21-C731-4EFB-BA42-F46DDD4F25C6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14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F15654B-9A0F-156F-88C5-9102ED0F3452}"/>
              </a:ext>
            </a:extLst>
          </p:cNvPr>
          <p:cNvGrpSpPr/>
          <p:nvPr/>
        </p:nvGrpSpPr>
        <p:grpSpPr>
          <a:xfrm>
            <a:off x="792656" y="923638"/>
            <a:ext cx="1321126" cy="1579856"/>
            <a:chOff x="792656" y="979055"/>
            <a:chExt cx="1321126" cy="157985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8933938-B41A-ACE2-133E-43D81C54D841}"/>
                </a:ext>
              </a:extLst>
            </p:cNvPr>
            <p:cNvGrpSpPr/>
            <p:nvPr/>
          </p:nvGrpSpPr>
          <p:grpSpPr>
            <a:xfrm>
              <a:off x="800514" y="979055"/>
              <a:ext cx="1313267" cy="373761"/>
              <a:chOff x="383551" y="3746310"/>
              <a:chExt cx="3335883" cy="94940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ACB56B7D-D8AF-F5F3-6FD3-8A771B16DFDF}"/>
                  </a:ext>
                </a:extLst>
              </p:cNvPr>
              <p:cNvGrpSpPr/>
              <p:nvPr/>
            </p:nvGrpSpPr>
            <p:grpSpPr>
              <a:xfrm>
                <a:off x="383551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5A7ECB0F-5F73-ACAC-6B02-F8F7852E8DB9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8CC87095-C5D8-B657-54CB-98D5E8609877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0C91514A-DD7D-6F4D-FC93-3D7B02722254}"/>
                  </a:ext>
                </a:extLst>
              </p:cNvPr>
              <p:cNvGrpSpPr/>
              <p:nvPr/>
            </p:nvGrpSpPr>
            <p:grpSpPr>
              <a:xfrm>
                <a:off x="862576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1A284301-969F-A464-E574-CC7E9C74B7B6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A7F44A7-BDFE-F5CE-C709-54735024CDCE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F0D2E2C-89B7-5EE8-5265-948941B5376C}"/>
                  </a:ext>
                </a:extLst>
              </p:cNvPr>
              <p:cNvGrpSpPr/>
              <p:nvPr/>
            </p:nvGrpSpPr>
            <p:grpSpPr>
              <a:xfrm>
                <a:off x="1337278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DD43070E-9724-EE6D-07D0-6577CFA6A4F6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FA0AADB-474B-D7DB-C8FA-5838440CD16C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9F5E43AC-E8DB-3E13-53F2-387D73DB55D8}"/>
                  </a:ext>
                </a:extLst>
              </p:cNvPr>
              <p:cNvGrpSpPr/>
              <p:nvPr/>
            </p:nvGrpSpPr>
            <p:grpSpPr>
              <a:xfrm>
                <a:off x="1816303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84961FF-EE34-FAD4-FB49-B1C035138ADE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D64F5042-AAE8-E286-1E9D-84A2F031A08C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A7302EE-4AD2-BCB7-0A8B-FF6639CC9AE5}"/>
                  </a:ext>
                </a:extLst>
              </p:cNvPr>
              <p:cNvGrpSpPr/>
              <p:nvPr/>
            </p:nvGrpSpPr>
            <p:grpSpPr>
              <a:xfrm>
                <a:off x="2291005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A96E93D-49F7-908A-72F8-0E7F8350732E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9FC0BB8-6AE1-1935-88F9-7C1E51639B9C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CB841D8-4936-F14D-C554-BD5FAB02C4B5}"/>
                  </a:ext>
                </a:extLst>
              </p:cNvPr>
              <p:cNvGrpSpPr/>
              <p:nvPr/>
            </p:nvGrpSpPr>
            <p:grpSpPr>
              <a:xfrm>
                <a:off x="2770030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5BC4E1EC-09DA-785A-2365-E3A5EF077506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3B971E5-D596-6776-ED32-3D1EC94CBB42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AEB34F0-CFCE-6235-6B79-5C2546A1CFFA}"/>
                  </a:ext>
                </a:extLst>
              </p:cNvPr>
              <p:cNvGrpSpPr/>
              <p:nvPr/>
            </p:nvGrpSpPr>
            <p:grpSpPr>
              <a:xfrm>
                <a:off x="3244732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28147AC2-9448-0D2D-EF36-7CE99C3F0E2E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91E7D9-352C-F35B-82C3-140865D1A881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1B0B148-CE24-B1F2-0C34-635459199E03}"/>
                </a:ext>
              </a:extLst>
            </p:cNvPr>
            <p:cNvGrpSpPr/>
            <p:nvPr/>
          </p:nvGrpSpPr>
          <p:grpSpPr>
            <a:xfrm>
              <a:off x="1926902" y="979055"/>
              <a:ext cx="186880" cy="373761"/>
              <a:chOff x="6544448" y="4176091"/>
              <a:chExt cx="474702" cy="949405"/>
            </a:xfrm>
            <a:solidFill>
              <a:srgbClr val="00B050"/>
            </a:solidFill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1BC86B9-E649-6F86-0AD7-0830333499FB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AAB2803-15BF-2770-C87F-59F85F13AEB3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2526DAC8-6989-178D-B987-35298B245B40}"/>
                </a:ext>
              </a:extLst>
            </p:cNvPr>
            <p:cNvSpPr/>
            <p:nvPr/>
          </p:nvSpPr>
          <p:spPr>
            <a:xfrm rot="16200000">
              <a:off x="1271161" y="874311"/>
              <a:ext cx="177237" cy="1134247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4F9F702-18DC-10DD-0610-74A7F34A8661}"/>
                    </a:ext>
                  </a:extLst>
                </p:cNvPr>
                <p:cNvSpPr txBox="1"/>
                <p:nvPr/>
              </p:nvSpPr>
              <p:spPr>
                <a:xfrm>
                  <a:off x="1226807" y="1519709"/>
                  <a:ext cx="546368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11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oMath>
                    </m:oMathPara>
                  </a14:m>
                  <a:endParaRPr lang="en-US" sz="11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4F9F702-18DC-10DD-0610-74A7F34A86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6807" y="1519709"/>
                  <a:ext cx="546368" cy="2616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7AA1B3-F7EA-6109-1AB4-ECC965051913}"/>
                </a:ext>
              </a:extLst>
            </p:cNvPr>
            <p:cNvGrpSpPr/>
            <p:nvPr/>
          </p:nvGrpSpPr>
          <p:grpSpPr>
            <a:xfrm>
              <a:off x="800514" y="1773943"/>
              <a:ext cx="1313267" cy="373761"/>
              <a:chOff x="383551" y="3746310"/>
              <a:chExt cx="3335883" cy="949405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1D426DD8-04D3-DAF1-AEBF-9BFC03F2B520}"/>
                  </a:ext>
                </a:extLst>
              </p:cNvPr>
              <p:cNvGrpSpPr/>
              <p:nvPr/>
            </p:nvGrpSpPr>
            <p:grpSpPr>
              <a:xfrm>
                <a:off x="383551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CB0DFFB0-4452-DF6F-F7EF-B6DB3A7BB34C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F004244-9124-CC72-B92E-AAA75061EE79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4003727E-9CDD-F1B8-42DA-CB988CA3E350}"/>
                  </a:ext>
                </a:extLst>
              </p:cNvPr>
              <p:cNvGrpSpPr/>
              <p:nvPr/>
            </p:nvGrpSpPr>
            <p:grpSpPr>
              <a:xfrm>
                <a:off x="862576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1C612E2A-099B-8F5E-6BA1-64FCDFC7D29F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FCAB5BAD-6D62-38CB-853D-965449B757DE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ED476446-2923-F48F-40AC-6F5DD6675B43}"/>
                  </a:ext>
                </a:extLst>
              </p:cNvPr>
              <p:cNvGrpSpPr/>
              <p:nvPr/>
            </p:nvGrpSpPr>
            <p:grpSpPr>
              <a:xfrm>
                <a:off x="1337278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A48C8680-64F4-D636-8426-335AE9B0A8B1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38EEC618-7DBE-9595-388E-9B77145F55BB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BC88F47-BA2D-6AC6-BBFE-388BC7B078DC}"/>
                  </a:ext>
                </a:extLst>
              </p:cNvPr>
              <p:cNvGrpSpPr/>
              <p:nvPr/>
            </p:nvGrpSpPr>
            <p:grpSpPr>
              <a:xfrm>
                <a:off x="1816303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CE64567A-77FF-F26A-8936-0915DABCE6B7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5290A227-418A-531C-847E-B8C4F79441CE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CA925EA7-216D-8577-F1EE-13409735BD7F}"/>
                  </a:ext>
                </a:extLst>
              </p:cNvPr>
              <p:cNvGrpSpPr/>
              <p:nvPr/>
            </p:nvGrpSpPr>
            <p:grpSpPr>
              <a:xfrm>
                <a:off x="2291005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6F66288-64D7-B5CF-F19A-B67D2F7DC855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60D9DE22-75FA-C728-C48A-229FD3B4A149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CD92026-7B68-CCED-65FE-C8F934202CED}"/>
                  </a:ext>
                </a:extLst>
              </p:cNvPr>
              <p:cNvGrpSpPr/>
              <p:nvPr/>
            </p:nvGrpSpPr>
            <p:grpSpPr>
              <a:xfrm>
                <a:off x="2770030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41E90544-E36E-E516-A32A-D474EDA14534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B0772F6-A1F8-4AC9-CF27-FF6D4FC63038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0612F04-A785-3051-E82E-72634C31F3CB}"/>
                  </a:ext>
                </a:extLst>
              </p:cNvPr>
              <p:cNvGrpSpPr/>
              <p:nvPr/>
            </p:nvGrpSpPr>
            <p:grpSpPr>
              <a:xfrm>
                <a:off x="3244732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CC894BD-CBC5-7743-47D5-3CDA9E3289FB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473BC334-AB01-D619-2FED-7EBCBBC81203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51F2FF1-6B55-43E1-490D-7C48807B42CC}"/>
                </a:ext>
              </a:extLst>
            </p:cNvPr>
            <p:cNvGrpSpPr/>
            <p:nvPr/>
          </p:nvGrpSpPr>
          <p:grpSpPr>
            <a:xfrm rot="16200000">
              <a:off x="1833462" y="1680503"/>
              <a:ext cx="186880" cy="373761"/>
              <a:chOff x="6544448" y="4176091"/>
              <a:chExt cx="474702" cy="949405"/>
            </a:xfrm>
            <a:solidFill>
              <a:srgbClr val="00B050"/>
            </a:solidFill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C53EA0C-6B89-9394-ADB0-81CF7599A21C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2E572CC-6FB5-AD1C-3564-98239062EE77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p:sp>
          <p:nvSpPr>
            <p:cNvPr id="54" name="Left Brace 53">
              <a:extLst>
                <a:ext uri="{FF2B5EF4-FFF2-40B4-BE49-F238E27FC236}">
                  <a16:creationId xmlns:a16="http://schemas.microsoft.com/office/drawing/2014/main" id="{8B0C3F34-2018-1D80-5C64-8B9EB4B2B41F}"/>
                </a:ext>
              </a:extLst>
            </p:cNvPr>
            <p:cNvSpPr/>
            <p:nvPr/>
          </p:nvSpPr>
          <p:spPr>
            <a:xfrm rot="16200000">
              <a:off x="1181649" y="1766569"/>
              <a:ext cx="177237" cy="939507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00F634B7-D969-A435-B7ED-76D3A049DC49}"/>
                    </a:ext>
                  </a:extLst>
                </p:cNvPr>
                <p:cNvSpPr txBox="1"/>
                <p:nvPr/>
              </p:nvSpPr>
              <p:spPr>
                <a:xfrm>
                  <a:off x="1116714" y="2297301"/>
                  <a:ext cx="546368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11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−2</m:t>
                        </m:r>
                      </m:oMath>
                    </m:oMathPara>
                  </a14:m>
                  <a:endParaRPr lang="en-US" sz="11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00F634B7-D969-A435-B7ED-76D3A049DC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6714" y="2297301"/>
                  <a:ext cx="546368" cy="2616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868BEF2-0C46-391B-697C-8C75937AD685}"/>
                </a:ext>
              </a:extLst>
            </p:cNvPr>
            <p:cNvGrpSpPr/>
            <p:nvPr/>
          </p:nvGrpSpPr>
          <p:grpSpPr>
            <a:xfrm rot="16200000">
              <a:off x="1833462" y="1867383"/>
              <a:ext cx="186880" cy="373761"/>
              <a:chOff x="6544448" y="4176091"/>
              <a:chExt cx="474702" cy="949405"/>
            </a:xfrm>
            <a:solidFill>
              <a:srgbClr val="0070C0"/>
            </a:solidFill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68EE21E-6FBA-D657-4B7B-04FA84AEC395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790A0B3-EA89-D36D-031E-DF15C57AABA5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</p:grpSp>
      <p:grpSp>
        <p:nvGrpSpPr>
          <p:cNvPr id="13328" name="Group 13327">
            <a:extLst>
              <a:ext uri="{FF2B5EF4-FFF2-40B4-BE49-F238E27FC236}">
                <a16:creationId xmlns:a16="http://schemas.microsoft.com/office/drawing/2014/main" id="{9B936873-C021-800B-19FE-70840128387E}"/>
              </a:ext>
            </a:extLst>
          </p:cNvPr>
          <p:cNvGrpSpPr/>
          <p:nvPr/>
        </p:nvGrpSpPr>
        <p:grpSpPr>
          <a:xfrm>
            <a:off x="2429913" y="1987453"/>
            <a:ext cx="518484" cy="2093384"/>
            <a:chOff x="8915400" y="1688068"/>
            <a:chExt cx="1056852" cy="4267052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FC78423-1B5B-DF3C-D10E-95B86CA80DAD}"/>
                </a:ext>
              </a:extLst>
            </p:cNvPr>
            <p:cNvGrpSpPr/>
            <p:nvPr/>
          </p:nvGrpSpPr>
          <p:grpSpPr>
            <a:xfrm>
              <a:off x="8915400" y="2057400"/>
              <a:ext cx="533400" cy="3733800"/>
              <a:chOff x="6934200" y="1371600"/>
              <a:chExt cx="533400" cy="37338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B60EE13-5417-2FB7-1C06-352C84EC4D53}"/>
                  </a:ext>
                </a:extLst>
              </p:cNvPr>
              <p:cNvSpPr/>
              <p:nvPr/>
            </p:nvSpPr>
            <p:spPr>
              <a:xfrm>
                <a:off x="6934200" y="13716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DC0D690-9964-9F0D-CD62-533C1D1BECEE}"/>
                  </a:ext>
                </a:extLst>
              </p:cNvPr>
              <p:cNvSpPr/>
              <p:nvPr/>
            </p:nvSpPr>
            <p:spPr>
              <a:xfrm>
                <a:off x="6934200" y="19050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12" name="Rectangle 13311">
                <a:extLst>
                  <a:ext uri="{FF2B5EF4-FFF2-40B4-BE49-F238E27FC236}">
                    <a16:creationId xmlns:a16="http://schemas.microsoft.com/office/drawing/2014/main" id="{E72B7404-97E8-CC49-E199-B3D555653BE3}"/>
                  </a:ext>
                </a:extLst>
              </p:cNvPr>
              <p:cNvSpPr/>
              <p:nvPr/>
            </p:nvSpPr>
            <p:spPr>
              <a:xfrm>
                <a:off x="6934200" y="24384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13" name="Rectangle 13312">
                <a:extLst>
                  <a:ext uri="{FF2B5EF4-FFF2-40B4-BE49-F238E27FC236}">
                    <a16:creationId xmlns:a16="http://schemas.microsoft.com/office/drawing/2014/main" id="{EF4D440F-C37B-D25E-8FE0-1030FCB3EBC9}"/>
                  </a:ext>
                </a:extLst>
              </p:cNvPr>
              <p:cNvSpPr/>
              <p:nvPr/>
            </p:nvSpPr>
            <p:spPr>
              <a:xfrm>
                <a:off x="6934200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17" name="Rectangle 13316">
                <a:extLst>
                  <a:ext uri="{FF2B5EF4-FFF2-40B4-BE49-F238E27FC236}">
                    <a16:creationId xmlns:a16="http://schemas.microsoft.com/office/drawing/2014/main" id="{2C4B89D8-E5FE-40CF-097B-0EE7F6AA910C}"/>
                  </a:ext>
                </a:extLst>
              </p:cNvPr>
              <p:cNvSpPr/>
              <p:nvPr/>
            </p:nvSpPr>
            <p:spPr>
              <a:xfrm>
                <a:off x="6934200" y="35052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18" name="Rectangle 13317">
                <a:extLst>
                  <a:ext uri="{FF2B5EF4-FFF2-40B4-BE49-F238E27FC236}">
                    <a16:creationId xmlns:a16="http://schemas.microsoft.com/office/drawing/2014/main" id="{707EE46B-069A-2FEA-BF0E-42A39FA65B73}"/>
                  </a:ext>
                </a:extLst>
              </p:cNvPr>
              <p:cNvSpPr/>
              <p:nvPr/>
            </p:nvSpPr>
            <p:spPr>
              <a:xfrm>
                <a:off x="6934200" y="40386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19" name="Rectangle 13318">
                <a:extLst>
                  <a:ext uri="{FF2B5EF4-FFF2-40B4-BE49-F238E27FC236}">
                    <a16:creationId xmlns:a16="http://schemas.microsoft.com/office/drawing/2014/main" id="{C4E9ED3A-4FC6-CDD6-1258-79C844CFC723}"/>
                  </a:ext>
                </a:extLst>
              </p:cNvPr>
              <p:cNvSpPr/>
              <p:nvPr/>
            </p:nvSpPr>
            <p:spPr>
              <a:xfrm>
                <a:off x="6934200" y="45720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320" name="TextBox 13319">
              <a:extLst>
                <a:ext uri="{FF2B5EF4-FFF2-40B4-BE49-F238E27FC236}">
                  <a16:creationId xmlns:a16="http://schemas.microsoft.com/office/drawing/2014/main" id="{A8C90798-09BB-D3DC-1889-6D3E9054A879}"/>
                </a:ext>
              </a:extLst>
            </p:cNvPr>
            <p:cNvSpPr txBox="1"/>
            <p:nvPr/>
          </p:nvSpPr>
          <p:spPr>
            <a:xfrm>
              <a:off x="8991182" y="1688068"/>
              <a:ext cx="621477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M</a:t>
              </a:r>
            </a:p>
          </p:txBody>
        </p:sp>
        <p:sp>
          <p:nvSpPr>
            <p:cNvPr id="13321" name="TextBox 13320">
              <a:extLst>
                <a:ext uri="{FF2B5EF4-FFF2-40B4-BE49-F238E27FC236}">
                  <a16:creationId xmlns:a16="http://schemas.microsoft.com/office/drawing/2014/main" id="{9441AAB6-428D-6AE5-5731-6CA18E8C66E4}"/>
                </a:ext>
              </a:extLst>
            </p:cNvPr>
            <p:cNvSpPr txBox="1"/>
            <p:nvPr/>
          </p:nvSpPr>
          <p:spPr>
            <a:xfrm>
              <a:off x="9448800" y="2221468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3322" name="TextBox 13321">
              <a:extLst>
                <a:ext uri="{FF2B5EF4-FFF2-40B4-BE49-F238E27FC236}">
                  <a16:creationId xmlns:a16="http://schemas.microsoft.com/office/drawing/2014/main" id="{AE8FFF08-FD2A-705F-784A-15BBDADBDDDC}"/>
                </a:ext>
              </a:extLst>
            </p:cNvPr>
            <p:cNvSpPr txBox="1"/>
            <p:nvPr/>
          </p:nvSpPr>
          <p:spPr>
            <a:xfrm>
              <a:off x="9448800" y="2754868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3323" name="TextBox 13322">
              <a:extLst>
                <a:ext uri="{FF2B5EF4-FFF2-40B4-BE49-F238E27FC236}">
                  <a16:creationId xmlns:a16="http://schemas.microsoft.com/office/drawing/2014/main" id="{5AE6FD7C-1E6E-1D03-4551-7EA33E13BAE9}"/>
                </a:ext>
              </a:extLst>
            </p:cNvPr>
            <p:cNvSpPr txBox="1"/>
            <p:nvPr/>
          </p:nvSpPr>
          <p:spPr>
            <a:xfrm>
              <a:off x="9448800" y="3276600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3324" name="TextBox 13323">
              <a:extLst>
                <a:ext uri="{FF2B5EF4-FFF2-40B4-BE49-F238E27FC236}">
                  <a16:creationId xmlns:a16="http://schemas.microsoft.com/office/drawing/2014/main" id="{27409321-31DE-E5E6-02F0-87CCF486FE6C}"/>
                </a:ext>
              </a:extLst>
            </p:cNvPr>
            <p:cNvSpPr txBox="1"/>
            <p:nvPr/>
          </p:nvSpPr>
          <p:spPr>
            <a:xfrm>
              <a:off x="9448800" y="3821667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13325" name="TextBox 13324">
              <a:extLst>
                <a:ext uri="{FF2B5EF4-FFF2-40B4-BE49-F238E27FC236}">
                  <a16:creationId xmlns:a16="http://schemas.microsoft.com/office/drawing/2014/main" id="{A6ED18FB-D732-97DB-BF1E-24F7916D1BBF}"/>
                </a:ext>
              </a:extLst>
            </p:cNvPr>
            <p:cNvSpPr txBox="1"/>
            <p:nvPr/>
          </p:nvSpPr>
          <p:spPr>
            <a:xfrm>
              <a:off x="9447242" y="4355067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13326" name="TextBox 13325">
              <a:extLst>
                <a:ext uri="{FF2B5EF4-FFF2-40B4-BE49-F238E27FC236}">
                  <a16:creationId xmlns:a16="http://schemas.microsoft.com/office/drawing/2014/main" id="{9B971C80-C92E-2AFA-7B3F-73EE2EACECE5}"/>
                </a:ext>
              </a:extLst>
            </p:cNvPr>
            <p:cNvSpPr txBox="1"/>
            <p:nvPr/>
          </p:nvSpPr>
          <p:spPr>
            <a:xfrm>
              <a:off x="9448800" y="4888467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13327" name="TextBox 13326">
              <a:extLst>
                <a:ext uri="{FF2B5EF4-FFF2-40B4-BE49-F238E27FC236}">
                  <a16:creationId xmlns:a16="http://schemas.microsoft.com/office/drawing/2014/main" id="{1B653B44-636F-40A3-16CD-B2E68BDE8EEB}"/>
                </a:ext>
              </a:extLst>
            </p:cNvPr>
            <p:cNvSpPr txBox="1"/>
            <p:nvPr/>
          </p:nvSpPr>
          <p:spPr>
            <a:xfrm>
              <a:off x="9447242" y="5421867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6</a:t>
              </a:r>
            </a:p>
          </p:txBody>
        </p:sp>
      </p:grpSp>
      <p:grpSp>
        <p:nvGrpSpPr>
          <p:cNvPr id="13347" name="Group 13346">
            <a:extLst>
              <a:ext uri="{FF2B5EF4-FFF2-40B4-BE49-F238E27FC236}">
                <a16:creationId xmlns:a16="http://schemas.microsoft.com/office/drawing/2014/main" id="{FBD2DDE6-1303-CCD2-2219-831401B27C5B}"/>
              </a:ext>
            </a:extLst>
          </p:cNvPr>
          <p:cNvGrpSpPr/>
          <p:nvPr/>
        </p:nvGrpSpPr>
        <p:grpSpPr>
          <a:xfrm>
            <a:off x="1402529" y="3940699"/>
            <a:ext cx="807207" cy="2093384"/>
            <a:chOff x="1402529" y="3562010"/>
            <a:chExt cx="807207" cy="2093384"/>
          </a:xfrm>
        </p:grpSpPr>
        <p:sp>
          <p:nvSpPr>
            <p:cNvPr id="13329" name="Down Arrow 2">
              <a:extLst>
                <a:ext uri="{FF2B5EF4-FFF2-40B4-BE49-F238E27FC236}">
                  <a16:creationId xmlns:a16="http://schemas.microsoft.com/office/drawing/2014/main" id="{91BD22F9-CA79-247D-B6C8-971C62385C6D}"/>
                </a:ext>
              </a:extLst>
            </p:cNvPr>
            <p:cNvSpPr/>
            <p:nvPr/>
          </p:nvSpPr>
          <p:spPr>
            <a:xfrm>
              <a:off x="1402529" y="3738738"/>
              <a:ext cx="225301" cy="183623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330" name="Group 13329">
              <a:extLst>
                <a:ext uri="{FF2B5EF4-FFF2-40B4-BE49-F238E27FC236}">
                  <a16:creationId xmlns:a16="http://schemas.microsoft.com/office/drawing/2014/main" id="{601521CD-7187-819B-4F3A-6D3DD6046F49}"/>
                </a:ext>
              </a:extLst>
            </p:cNvPr>
            <p:cNvGrpSpPr/>
            <p:nvPr/>
          </p:nvGrpSpPr>
          <p:grpSpPr>
            <a:xfrm>
              <a:off x="1691252" y="3562010"/>
              <a:ext cx="518484" cy="2093384"/>
              <a:chOff x="8915400" y="1688068"/>
              <a:chExt cx="1056852" cy="4267052"/>
            </a:xfrm>
          </p:grpSpPr>
          <p:grpSp>
            <p:nvGrpSpPr>
              <p:cNvPr id="13331" name="Group 13330">
                <a:extLst>
                  <a:ext uri="{FF2B5EF4-FFF2-40B4-BE49-F238E27FC236}">
                    <a16:creationId xmlns:a16="http://schemas.microsoft.com/office/drawing/2014/main" id="{ABB877E3-B652-FD3B-4DA4-1CDC54743FA6}"/>
                  </a:ext>
                </a:extLst>
              </p:cNvPr>
              <p:cNvGrpSpPr/>
              <p:nvPr/>
            </p:nvGrpSpPr>
            <p:grpSpPr>
              <a:xfrm>
                <a:off x="8915400" y="2057400"/>
                <a:ext cx="533400" cy="3733800"/>
                <a:chOff x="6934200" y="1371600"/>
                <a:chExt cx="533400" cy="3733800"/>
              </a:xfrm>
            </p:grpSpPr>
            <p:sp>
              <p:nvSpPr>
                <p:cNvPr id="13340" name="Rectangle 13339">
                  <a:extLst>
                    <a:ext uri="{FF2B5EF4-FFF2-40B4-BE49-F238E27FC236}">
                      <a16:creationId xmlns:a16="http://schemas.microsoft.com/office/drawing/2014/main" id="{599ADEFC-961B-8FDB-31F6-99CA25236D02}"/>
                    </a:ext>
                  </a:extLst>
                </p:cNvPr>
                <p:cNvSpPr/>
                <p:nvPr/>
              </p:nvSpPr>
              <p:spPr>
                <a:xfrm>
                  <a:off x="6934200" y="13716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41" name="Rectangle 13340">
                  <a:extLst>
                    <a:ext uri="{FF2B5EF4-FFF2-40B4-BE49-F238E27FC236}">
                      <a16:creationId xmlns:a16="http://schemas.microsoft.com/office/drawing/2014/main" id="{7EF179FF-F09B-7A77-E6A4-2DF4191F59A2}"/>
                    </a:ext>
                  </a:extLst>
                </p:cNvPr>
                <p:cNvSpPr/>
                <p:nvPr/>
              </p:nvSpPr>
              <p:spPr>
                <a:xfrm>
                  <a:off x="6934200" y="19050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42" name="Rectangle 13341">
                  <a:extLst>
                    <a:ext uri="{FF2B5EF4-FFF2-40B4-BE49-F238E27FC236}">
                      <a16:creationId xmlns:a16="http://schemas.microsoft.com/office/drawing/2014/main" id="{43779E33-E36A-88A6-BB6B-526D3C37235D}"/>
                    </a:ext>
                  </a:extLst>
                </p:cNvPr>
                <p:cNvSpPr/>
                <p:nvPr/>
              </p:nvSpPr>
              <p:spPr>
                <a:xfrm>
                  <a:off x="6934200" y="24384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43" name="Rectangle 13342">
                  <a:extLst>
                    <a:ext uri="{FF2B5EF4-FFF2-40B4-BE49-F238E27FC236}">
                      <a16:creationId xmlns:a16="http://schemas.microsoft.com/office/drawing/2014/main" id="{3A6F236A-4553-6F4A-55C6-83712CC3E901}"/>
                    </a:ext>
                  </a:extLst>
                </p:cNvPr>
                <p:cNvSpPr/>
                <p:nvPr/>
              </p:nvSpPr>
              <p:spPr>
                <a:xfrm>
                  <a:off x="6934200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44" name="Rectangle 13343">
                  <a:extLst>
                    <a:ext uri="{FF2B5EF4-FFF2-40B4-BE49-F238E27FC236}">
                      <a16:creationId xmlns:a16="http://schemas.microsoft.com/office/drawing/2014/main" id="{C1DB784B-FDF9-832A-BD91-EA586488336D}"/>
                    </a:ext>
                  </a:extLst>
                </p:cNvPr>
                <p:cNvSpPr/>
                <p:nvPr/>
              </p:nvSpPr>
              <p:spPr>
                <a:xfrm>
                  <a:off x="6934200" y="35052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45" name="Rectangle 13344">
                  <a:extLst>
                    <a:ext uri="{FF2B5EF4-FFF2-40B4-BE49-F238E27FC236}">
                      <a16:creationId xmlns:a16="http://schemas.microsoft.com/office/drawing/2014/main" id="{77409475-C9D3-F999-C1B7-C4B9B2991448}"/>
                    </a:ext>
                  </a:extLst>
                </p:cNvPr>
                <p:cNvSpPr/>
                <p:nvPr/>
              </p:nvSpPr>
              <p:spPr>
                <a:xfrm>
                  <a:off x="6934200" y="40386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46" name="Rectangle 13345">
                  <a:extLst>
                    <a:ext uri="{FF2B5EF4-FFF2-40B4-BE49-F238E27FC236}">
                      <a16:creationId xmlns:a16="http://schemas.microsoft.com/office/drawing/2014/main" id="{489EB29F-76C9-28D2-9F73-C1F1B75C7A63}"/>
                    </a:ext>
                  </a:extLst>
                </p:cNvPr>
                <p:cNvSpPr/>
                <p:nvPr/>
              </p:nvSpPr>
              <p:spPr>
                <a:xfrm>
                  <a:off x="6934200" y="45720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332" name="TextBox 13331">
                <a:extLst>
                  <a:ext uri="{FF2B5EF4-FFF2-40B4-BE49-F238E27FC236}">
                    <a16:creationId xmlns:a16="http://schemas.microsoft.com/office/drawing/2014/main" id="{11B28F19-60F4-43F5-7B7F-39D9A7864A02}"/>
                  </a:ext>
                </a:extLst>
              </p:cNvPr>
              <p:cNvSpPr txBox="1"/>
              <p:nvPr/>
            </p:nvSpPr>
            <p:spPr>
              <a:xfrm>
                <a:off x="8991182" y="1688068"/>
                <a:ext cx="621477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M</a:t>
                </a:r>
              </a:p>
            </p:txBody>
          </p:sp>
          <p:sp>
            <p:nvSpPr>
              <p:cNvPr id="13333" name="TextBox 13332">
                <a:extLst>
                  <a:ext uri="{FF2B5EF4-FFF2-40B4-BE49-F238E27FC236}">
                    <a16:creationId xmlns:a16="http://schemas.microsoft.com/office/drawing/2014/main" id="{A99FA1C5-F593-804F-7454-88F184AF0C8C}"/>
                  </a:ext>
                </a:extLst>
              </p:cNvPr>
              <p:cNvSpPr txBox="1"/>
              <p:nvPr/>
            </p:nvSpPr>
            <p:spPr>
              <a:xfrm>
                <a:off x="9448800" y="2221468"/>
                <a:ext cx="523452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33CC"/>
                    </a:solidFill>
                  </a:rPr>
                  <a:t>0</a:t>
                </a:r>
              </a:p>
            </p:txBody>
          </p:sp>
          <p:sp>
            <p:nvSpPr>
              <p:cNvPr id="13334" name="TextBox 13333">
                <a:extLst>
                  <a:ext uri="{FF2B5EF4-FFF2-40B4-BE49-F238E27FC236}">
                    <a16:creationId xmlns:a16="http://schemas.microsoft.com/office/drawing/2014/main" id="{8A3EE0FF-EC66-1E7C-ACFF-31473F1CC593}"/>
                  </a:ext>
                </a:extLst>
              </p:cNvPr>
              <p:cNvSpPr txBox="1"/>
              <p:nvPr/>
            </p:nvSpPr>
            <p:spPr>
              <a:xfrm>
                <a:off x="9448800" y="2754868"/>
                <a:ext cx="523452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33CC"/>
                    </a:solidFill>
                  </a:rPr>
                  <a:t>1</a:t>
                </a:r>
              </a:p>
            </p:txBody>
          </p:sp>
          <p:sp>
            <p:nvSpPr>
              <p:cNvPr id="13335" name="TextBox 13334">
                <a:extLst>
                  <a:ext uri="{FF2B5EF4-FFF2-40B4-BE49-F238E27FC236}">
                    <a16:creationId xmlns:a16="http://schemas.microsoft.com/office/drawing/2014/main" id="{6A078BAB-8865-CB8D-70C6-C0BBB59F6BA6}"/>
                  </a:ext>
                </a:extLst>
              </p:cNvPr>
              <p:cNvSpPr txBox="1"/>
              <p:nvPr/>
            </p:nvSpPr>
            <p:spPr>
              <a:xfrm>
                <a:off x="9448800" y="3276600"/>
                <a:ext cx="523452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33CC"/>
                    </a:solidFill>
                  </a:rPr>
                  <a:t>2</a:t>
                </a:r>
              </a:p>
            </p:txBody>
          </p:sp>
          <p:sp>
            <p:nvSpPr>
              <p:cNvPr id="13336" name="TextBox 13335">
                <a:extLst>
                  <a:ext uri="{FF2B5EF4-FFF2-40B4-BE49-F238E27FC236}">
                    <a16:creationId xmlns:a16="http://schemas.microsoft.com/office/drawing/2014/main" id="{295858C1-9184-091F-1939-DE4F0E817C8E}"/>
                  </a:ext>
                </a:extLst>
              </p:cNvPr>
              <p:cNvSpPr txBox="1"/>
              <p:nvPr/>
            </p:nvSpPr>
            <p:spPr>
              <a:xfrm>
                <a:off x="9448800" y="3821667"/>
                <a:ext cx="523452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33CC"/>
                    </a:solidFill>
                  </a:rPr>
                  <a:t>3</a:t>
                </a:r>
              </a:p>
            </p:txBody>
          </p:sp>
          <p:sp>
            <p:nvSpPr>
              <p:cNvPr id="13337" name="TextBox 13336">
                <a:extLst>
                  <a:ext uri="{FF2B5EF4-FFF2-40B4-BE49-F238E27FC236}">
                    <a16:creationId xmlns:a16="http://schemas.microsoft.com/office/drawing/2014/main" id="{46EC82B7-F416-9970-642A-B28E8F2ED404}"/>
                  </a:ext>
                </a:extLst>
              </p:cNvPr>
              <p:cNvSpPr txBox="1"/>
              <p:nvPr/>
            </p:nvSpPr>
            <p:spPr>
              <a:xfrm>
                <a:off x="9447242" y="4355067"/>
                <a:ext cx="523452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33CC"/>
                    </a:solidFill>
                  </a:rPr>
                  <a:t>4</a:t>
                </a:r>
              </a:p>
            </p:txBody>
          </p:sp>
          <p:sp>
            <p:nvSpPr>
              <p:cNvPr id="13338" name="TextBox 13337">
                <a:extLst>
                  <a:ext uri="{FF2B5EF4-FFF2-40B4-BE49-F238E27FC236}">
                    <a16:creationId xmlns:a16="http://schemas.microsoft.com/office/drawing/2014/main" id="{68987C9F-B1B9-B7A2-8373-92BD5A99D965}"/>
                  </a:ext>
                </a:extLst>
              </p:cNvPr>
              <p:cNvSpPr txBox="1"/>
              <p:nvPr/>
            </p:nvSpPr>
            <p:spPr>
              <a:xfrm>
                <a:off x="9448800" y="4888467"/>
                <a:ext cx="523452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33CC"/>
                    </a:solidFill>
                  </a:rPr>
                  <a:t>5</a:t>
                </a:r>
              </a:p>
            </p:txBody>
          </p:sp>
          <p:sp>
            <p:nvSpPr>
              <p:cNvPr id="13339" name="TextBox 13338">
                <a:extLst>
                  <a:ext uri="{FF2B5EF4-FFF2-40B4-BE49-F238E27FC236}">
                    <a16:creationId xmlns:a16="http://schemas.microsoft.com/office/drawing/2014/main" id="{F0C4D365-8090-C99A-6DF8-5C75C1A540F0}"/>
                  </a:ext>
                </a:extLst>
              </p:cNvPr>
              <p:cNvSpPr txBox="1"/>
              <p:nvPr/>
            </p:nvSpPr>
            <p:spPr>
              <a:xfrm>
                <a:off x="9447242" y="5421867"/>
                <a:ext cx="523452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33CC"/>
                    </a:solidFill>
                  </a:rPr>
                  <a:t>6</a:t>
                </a:r>
              </a:p>
            </p:txBody>
          </p:sp>
        </p:grpSp>
      </p:grpSp>
      <p:grpSp>
        <p:nvGrpSpPr>
          <p:cNvPr id="13365" name="Group 13364">
            <a:extLst>
              <a:ext uri="{FF2B5EF4-FFF2-40B4-BE49-F238E27FC236}">
                <a16:creationId xmlns:a16="http://schemas.microsoft.com/office/drawing/2014/main" id="{BFFE746C-B44A-5468-BCAF-34519B544A4D}"/>
              </a:ext>
            </a:extLst>
          </p:cNvPr>
          <p:cNvGrpSpPr/>
          <p:nvPr/>
        </p:nvGrpSpPr>
        <p:grpSpPr>
          <a:xfrm>
            <a:off x="2495011" y="5956875"/>
            <a:ext cx="518484" cy="784974"/>
            <a:chOff x="386283" y="4528285"/>
            <a:chExt cx="518484" cy="784974"/>
          </a:xfrm>
        </p:grpSpPr>
        <p:sp>
          <p:nvSpPr>
            <p:cNvPr id="13358" name="Rectangle 13357">
              <a:extLst>
                <a:ext uri="{FF2B5EF4-FFF2-40B4-BE49-F238E27FC236}">
                  <a16:creationId xmlns:a16="http://schemas.microsoft.com/office/drawing/2014/main" id="{EA607509-BA8A-5972-928E-7A82C76E6F81}"/>
                </a:ext>
              </a:extLst>
            </p:cNvPr>
            <p:cNvSpPr/>
            <p:nvPr/>
          </p:nvSpPr>
          <p:spPr>
            <a:xfrm>
              <a:off x="386283" y="4709477"/>
              <a:ext cx="261682" cy="2616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13359" name="Rectangle 13358">
              <a:extLst>
                <a:ext uri="{FF2B5EF4-FFF2-40B4-BE49-F238E27FC236}">
                  <a16:creationId xmlns:a16="http://schemas.microsoft.com/office/drawing/2014/main" id="{18643174-B97D-36F9-385C-D431E19F1851}"/>
                </a:ext>
              </a:extLst>
            </p:cNvPr>
            <p:cNvSpPr/>
            <p:nvPr/>
          </p:nvSpPr>
          <p:spPr>
            <a:xfrm>
              <a:off x="386283" y="4971159"/>
              <a:ext cx="261682" cy="2616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13350" name="TextBox 13349">
              <a:extLst>
                <a:ext uri="{FF2B5EF4-FFF2-40B4-BE49-F238E27FC236}">
                  <a16:creationId xmlns:a16="http://schemas.microsoft.com/office/drawing/2014/main" id="{FC088CF1-1999-6F03-65AD-8D314021E548}"/>
                </a:ext>
              </a:extLst>
            </p:cNvPr>
            <p:cNvSpPr txBox="1"/>
            <p:nvPr/>
          </p:nvSpPr>
          <p:spPr>
            <a:xfrm>
              <a:off x="423461" y="4528285"/>
              <a:ext cx="3048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M</a:t>
              </a:r>
            </a:p>
          </p:txBody>
        </p:sp>
        <p:sp>
          <p:nvSpPr>
            <p:cNvPr id="13351" name="TextBox 13350">
              <a:extLst>
                <a:ext uri="{FF2B5EF4-FFF2-40B4-BE49-F238E27FC236}">
                  <a16:creationId xmlns:a16="http://schemas.microsoft.com/office/drawing/2014/main" id="{2A43930F-C3AB-5790-F513-919E8EC8A7F1}"/>
                </a:ext>
              </a:extLst>
            </p:cNvPr>
            <p:cNvSpPr txBox="1"/>
            <p:nvPr/>
          </p:nvSpPr>
          <p:spPr>
            <a:xfrm>
              <a:off x="647965" y="4789967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3352" name="TextBox 13351">
              <a:extLst>
                <a:ext uri="{FF2B5EF4-FFF2-40B4-BE49-F238E27FC236}">
                  <a16:creationId xmlns:a16="http://schemas.microsoft.com/office/drawing/2014/main" id="{88148D28-D495-17D9-1A72-A4A4E30BC575}"/>
                </a:ext>
              </a:extLst>
            </p:cNvPr>
            <p:cNvSpPr txBox="1"/>
            <p:nvPr/>
          </p:nvSpPr>
          <p:spPr>
            <a:xfrm>
              <a:off x="647965" y="5051649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1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366" name="TextBox 13365">
                <a:extLst>
                  <a:ext uri="{FF2B5EF4-FFF2-40B4-BE49-F238E27FC236}">
                    <a16:creationId xmlns:a16="http://schemas.microsoft.com/office/drawing/2014/main" id="{3F89714F-2089-F36A-6C6C-54BB6A0EAA00}"/>
                  </a:ext>
                </a:extLst>
              </p:cNvPr>
              <p:cNvSpPr txBox="1"/>
              <p:nvPr/>
            </p:nvSpPr>
            <p:spPr>
              <a:xfrm>
                <a:off x="127789" y="2703321"/>
                <a:ext cx="2033982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Conclusion: a 1-dimensional memory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3366" name="TextBox 13365">
                <a:extLst>
                  <a:ext uri="{FF2B5EF4-FFF2-40B4-BE49-F238E27FC236}">
                    <a16:creationId xmlns:a16="http://schemas.microsoft.com/office/drawing/2014/main" id="{3F89714F-2089-F36A-6C6C-54BB6A0EA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89" y="2703321"/>
                <a:ext cx="2033982" cy="923330"/>
              </a:xfrm>
              <a:prstGeom prst="rect">
                <a:avLst/>
              </a:prstGeom>
              <a:blipFill>
                <a:blip r:embed="rId5"/>
                <a:stretch>
                  <a:fillRect l="-2381" t="-2597" b="-84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110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EFE7A-D8D7-2846-9D62-BC579DB16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Top-Down DP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B907A-6663-2642-9E26-5676571E5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17" y="1377791"/>
            <a:ext cx="11834092" cy="51985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def </a:t>
            </a:r>
            <a:r>
              <a:rPr lang="en-US" b="1" dirty="0" err="1"/>
              <a:t>myDPalgo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	if mem[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] not blank:    </a:t>
            </a:r>
            <a:r>
              <a:rPr lang="en-US" dirty="0">
                <a:solidFill>
                  <a:schemeClr val="accent3"/>
                </a:solidFill>
              </a:rPr>
              <a:t>// Check if we’ve solved this already</a:t>
            </a:r>
          </a:p>
          <a:p>
            <a:pPr marL="0" indent="0">
              <a:buNone/>
            </a:pPr>
            <a:r>
              <a:rPr lang="en-US" dirty="0"/>
              <a:t>		return mem[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	if </a:t>
            </a:r>
            <a:r>
              <a:rPr lang="en-US" dirty="0" err="1"/>
              <a:t>baseCase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):    </a:t>
            </a:r>
            <a:r>
              <a:rPr lang="en-US" dirty="0">
                <a:solidFill>
                  <a:schemeClr val="accent3"/>
                </a:solidFill>
              </a:rPr>
              <a:t>// Check if this is a base case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  <a:r>
              <a:rPr lang="en-US" dirty="0"/>
              <a:t> = solve(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	mem[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] = </a:t>
            </a:r>
            <a:r>
              <a:rPr lang="en-US" dirty="0">
                <a:solidFill>
                  <a:srgbClr val="7030A0"/>
                </a:solidFill>
              </a:rPr>
              <a:t>solution    </a:t>
            </a:r>
            <a:r>
              <a:rPr lang="en-US" dirty="0">
                <a:solidFill>
                  <a:schemeClr val="accent3"/>
                </a:solidFill>
              </a:rPr>
              <a:t>// Always save your solution before returning 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/>
              <a:t>		return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</a:p>
          <a:p>
            <a:pPr marL="0" indent="0">
              <a:buNone/>
            </a:pPr>
            <a:r>
              <a:rPr lang="en-US" dirty="0"/>
              <a:t>	for </a:t>
            </a:r>
            <a:r>
              <a:rPr lang="en-US" dirty="0">
                <a:solidFill>
                  <a:srgbClr val="00B050"/>
                </a:solidFill>
              </a:rPr>
              <a:t>subproblem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>
                <a:solidFill>
                  <a:srgbClr val="0070C0"/>
                </a:solidFill>
              </a:rPr>
              <a:t>subsolutions</a:t>
            </a:r>
            <a:r>
              <a:rPr lang="en-US" dirty="0" err="1"/>
              <a:t>.append</a:t>
            </a:r>
            <a:r>
              <a:rPr lang="en-US" dirty="0"/>
              <a:t>(</a:t>
            </a:r>
            <a:r>
              <a:rPr lang="en-US" b="1" dirty="0" err="1"/>
              <a:t>myDPalgo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subproblem</a:t>
            </a:r>
            <a:r>
              <a:rPr lang="en-US" dirty="0"/>
              <a:t>)) </a:t>
            </a:r>
            <a:r>
              <a:rPr lang="en-US" dirty="0">
                <a:solidFill>
                  <a:schemeClr val="accent3"/>
                </a:solidFill>
              </a:rPr>
              <a:t>// solve each subproblem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  <a:r>
              <a:rPr lang="en-US" dirty="0"/>
              <a:t> = </a:t>
            </a:r>
            <a:r>
              <a:rPr lang="en-US" dirty="0" err="1"/>
              <a:t>selectAndExtend</a:t>
            </a:r>
            <a:r>
              <a:rPr lang="en-US" dirty="0"/>
              <a:t>(</a:t>
            </a:r>
            <a:r>
              <a:rPr lang="en-US" dirty="0" err="1">
                <a:solidFill>
                  <a:srgbClr val="0070C0"/>
                </a:solidFill>
              </a:rPr>
              <a:t>subsolutions</a:t>
            </a:r>
            <a:r>
              <a:rPr lang="en-US" dirty="0"/>
              <a:t>) </a:t>
            </a:r>
            <a:r>
              <a:rPr lang="en-US" dirty="0">
                <a:solidFill>
                  <a:schemeClr val="accent3"/>
                </a:solidFill>
              </a:rPr>
              <a:t>// Pick the subproblem to use</a:t>
            </a:r>
          </a:p>
          <a:p>
            <a:pPr marL="0" indent="0">
              <a:buNone/>
            </a:pPr>
            <a:r>
              <a:rPr lang="en-US" dirty="0"/>
              <a:t>	mem[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] = </a:t>
            </a:r>
            <a:r>
              <a:rPr lang="en-US" dirty="0">
                <a:solidFill>
                  <a:srgbClr val="7030A0"/>
                </a:solidFill>
              </a:rPr>
              <a:t>solution    </a:t>
            </a:r>
            <a:r>
              <a:rPr lang="en-US" dirty="0">
                <a:solidFill>
                  <a:schemeClr val="accent3"/>
                </a:solidFill>
              </a:rPr>
              <a:t>// Always save your solution before returning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/>
              <a:t>	return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34B11-1AA4-6148-89AD-792020F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E2AAA-ED90-BF2E-3EBD-7C487F0CB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C8D5C-7CD7-0CE6-39A1-751418D9C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Bottom-Up DP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09D7B-4AFA-5F69-7031-7FD14675B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17" y="1377791"/>
            <a:ext cx="11446165" cy="5198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def </a:t>
            </a:r>
            <a:r>
              <a:rPr lang="en-US" b="1" dirty="0" err="1"/>
              <a:t>myDPalgo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	for each </a:t>
            </a:r>
            <a:r>
              <a:rPr lang="en-US" dirty="0" err="1"/>
              <a:t>baseCase</a:t>
            </a:r>
            <a:r>
              <a:rPr lang="en-US" dirty="0"/>
              <a:t>:    </a:t>
            </a:r>
            <a:r>
              <a:rPr lang="en-US" dirty="0">
                <a:solidFill>
                  <a:schemeClr val="accent3"/>
                </a:solidFill>
              </a:rPr>
              <a:t>// Identify which subproblems are base cases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  <a:r>
              <a:rPr lang="en-US" dirty="0"/>
              <a:t> = solve(</a:t>
            </a:r>
            <a:r>
              <a:rPr lang="en-US" dirty="0" err="1"/>
              <a:t>baseCase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	mem[</a:t>
            </a:r>
            <a:r>
              <a:rPr lang="en-US" dirty="0" err="1"/>
              <a:t>baseCase</a:t>
            </a:r>
            <a:r>
              <a:rPr lang="en-US" dirty="0"/>
              <a:t>] = </a:t>
            </a:r>
            <a:r>
              <a:rPr lang="en-US" dirty="0">
                <a:solidFill>
                  <a:srgbClr val="7030A0"/>
                </a:solidFill>
              </a:rPr>
              <a:t>solution   </a:t>
            </a:r>
            <a:r>
              <a:rPr lang="en-US" dirty="0">
                <a:solidFill>
                  <a:schemeClr val="accent3"/>
                </a:solidFill>
              </a:rPr>
              <a:t>// Save the solution for reuse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/>
              <a:t>	for each </a:t>
            </a:r>
            <a:r>
              <a:rPr lang="en-US" dirty="0">
                <a:solidFill>
                  <a:srgbClr val="00B050"/>
                </a:solidFill>
              </a:rPr>
              <a:t>subproblem</a:t>
            </a:r>
            <a:r>
              <a:rPr lang="en-US" dirty="0"/>
              <a:t> in bottom-up order:</a:t>
            </a:r>
          </a:p>
          <a:p>
            <a:pPr marL="0" indent="0">
              <a:buNone/>
            </a:pPr>
            <a:r>
              <a:rPr lang="en-US" dirty="0"/>
              <a:t>		 </a:t>
            </a:r>
            <a:r>
              <a:rPr lang="en-US" dirty="0">
                <a:solidFill>
                  <a:schemeClr val="accent3"/>
                </a:solidFill>
              </a:rPr>
              <a:t>// The order should be chosen so that every </a:t>
            </a:r>
            <a:r>
              <a:rPr lang="en-US" dirty="0" err="1">
                <a:solidFill>
                  <a:schemeClr val="accent3"/>
                </a:solidFill>
              </a:rPr>
              <a:t>subsolution</a:t>
            </a:r>
            <a:r>
              <a:rPr lang="en-US" dirty="0">
                <a:solidFill>
                  <a:schemeClr val="accent3"/>
                </a:solidFill>
              </a:rPr>
              <a:t> is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/>
                </a:solidFill>
              </a:rPr>
              <a:t>                       // guaranteed to already be in memory when it’s needed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  <a:r>
              <a:rPr lang="en-US" dirty="0"/>
              <a:t> = </a:t>
            </a:r>
            <a:r>
              <a:rPr lang="en-US" dirty="0" err="1"/>
              <a:t>selectAndExtend</a:t>
            </a:r>
            <a:r>
              <a:rPr lang="en-US" dirty="0"/>
              <a:t>(</a:t>
            </a:r>
            <a:r>
              <a:rPr lang="en-US" dirty="0" err="1">
                <a:solidFill>
                  <a:srgbClr val="0070C0"/>
                </a:solidFill>
              </a:rPr>
              <a:t>subsolutions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                        mem[</a:t>
            </a:r>
            <a:r>
              <a:rPr lang="en-US" dirty="0">
                <a:solidFill>
                  <a:srgbClr val="00B050"/>
                </a:solidFill>
              </a:rPr>
              <a:t>subproblem</a:t>
            </a:r>
            <a:r>
              <a:rPr lang="en-US" dirty="0"/>
              <a:t>] = </a:t>
            </a:r>
            <a:r>
              <a:rPr lang="en-US" dirty="0">
                <a:solidFill>
                  <a:srgbClr val="7030A0"/>
                </a:solidFill>
              </a:rPr>
              <a:t>solution </a:t>
            </a:r>
            <a:r>
              <a:rPr lang="en-US" dirty="0">
                <a:solidFill>
                  <a:schemeClr val="accent3"/>
                </a:solidFill>
              </a:rPr>
              <a:t>// Save the solution for reuse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return mem[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]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94500-E0AE-8C35-AC19-7575282E6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7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A63AF0-F49D-40ED-8BE1-2A08E31F3ED6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17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Weighted Interval Scheduling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43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563317"/>
                <a:ext cx="10891158" cy="5200045"/>
              </a:xfrm>
            </p:spPr>
            <p:txBody>
              <a:bodyPr/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2400" b="1" dirty="0">
                    <a:solidFill>
                      <a:srgbClr val="0066CC"/>
                    </a:solidFill>
                  </a:rPr>
                  <a:t>Input: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400" dirty="0"/>
                  <a:t> Like interval scheduling each request</a:t>
                </a:r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/>
                  <a:t>has start and finish times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4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4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/>
                  <a:t>.  	Each request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/>
                  <a:t> also has an associated </a:t>
                </a:r>
                <a:r>
                  <a:rPr lang="en-US" altLang="en-US" sz="2400" dirty="0">
                    <a:solidFill>
                      <a:srgbClr val="C00000"/>
                    </a:solidFill>
                  </a:rPr>
                  <a:t>value</a:t>
                </a:r>
                <a:r>
                  <a:rPr lang="en-US" altLang="en-US" sz="2400" dirty="0"/>
                  <a:t> or </a:t>
                </a:r>
                <a:r>
                  <a:rPr lang="en-US" altLang="en-US" sz="2400" dirty="0">
                    <a:solidFill>
                      <a:srgbClr val="C00000"/>
                    </a:solidFill>
                  </a:rPr>
                  <a:t>weight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24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altLang="en-US" sz="2400" b="1" baseline="-25000" dirty="0">
                  <a:solidFill>
                    <a:srgbClr val="0066CC"/>
                  </a:solidFill>
                </a:endParaRP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endParaRPr lang="en-US" altLang="en-US" sz="1400" b="1" baseline="-25000" dirty="0">
                  <a:solidFill>
                    <a:srgbClr val="0033CC"/>
                  </a:solidFill>
                </a:endParaRPr>
              </a:p>
              <a:p>
                <a:pPr marL="914400" lvl="2" indent="0">
                  <a:lnSpc>
                    <a:spcPct val="90000"/>
                  </a:lnSpc>
                  <a:buNone/>
                </a:pPr>
                <a:r>
                  <a:rPr lang="en-US" altLang="en-US" sz="2400" b="1" dirty="0">
                    <a:solidFill>
                      <a:srgbClr val="0066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24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b="1" baseline="-250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400" dirty="0"/>
                  <a:t>might be</a:t>
                </a:r>
              </a:p>
              <a:p>
                <a:pPr lvl="3">
                  <a:lnSpc>
                    <a:spcPct val="90000"/>
                  </a:lnSpc>
                </a:pPr>
                <a:r>
                  <a:rPr lang="en-US" altLang="en-US" dirty="0"/>
                  <a:t>the amount of money we get from renting out the resource</a:t>
                </a:r>
              </a:p>
              <a:p>
                <a:pPr lvl="3">
                  <a:lnSpc>
                    <a:spcPct val="90000"/>
                  </a:lnSpc>
                </a:pPr>
                <a:r>
                  <a:rPr lang="en-US" altLang="en-US" dirty="0"/>
                  <a:t>the amount of time the resource is being used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en-US" dirty="0"/>
                  <a:t>)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sz="2800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2800" b="1" dirty="0">
                    <a:solidFill>
                      <a:srgbClr val="006600"/>
                    </a:solidFill>
                  </a:rPr>
                  <a:t>Find:</a:t>
                </a:r>
                <a:r>
                  <a:rPr lang="en-US" altLang="en-US" sz="2800" dirty="0"/>
                  <a:t> A maximum-weight compatible subset of requests.</a:t>
                </a:r>
              </a:p>
              <a:p>
                <a:pPr lvl="2" eaLnBrk="1" hangingPunct="1">
                  <a:lnSpc>
                    <a:spcPct val="90000"/>
                  </a:lnSpc>
                </a:pPr>
                <a:endParaRPr lang="en-US" altLang="en-US" sz="2400" dirty="0"/>
              </a:p>
            </p:txBody>
          </p:sp>
        </mc:Choice>
        <mc:Fallback>
          <p:sp>
            <p:nvSpPr>
              <p:cNvPr id="1843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563317"/>
                <a:ext cx="10891158" cy="5200045"/>
              </a:xfrm>
              <a:blipFill>
                <a:blip r:embed="rId3"/>
                <a:stretch>
                  <a:fillRect l="-1119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720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Weighted Interval Scheduling</a:t>
            </a:r>
          </a:p>
        </p:txBody>
      </p:sp>
      <p:sp>
        <p:nvSpPr>
          <p:cNvPr id="80179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627972"/>
            <a:ext cx="9251636" cy="520004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b="1" dirty="0">
                <a:solidFill>
                  <a:srgbClr val="0066CC"/>
                </a:solidFill>
              </a:rPr>
              <a:t>Input</a:t>
            </a:r>
            <a:r>
              <a:rPr lang="en-US" sz="2400" dirty="0"/>
              <a:t>: </a:t>
            </a:r>
            <a:r>
              <a:rPr lang="en-US" altLang="en-US" sz="2400" dirty="0"/>
              <a:t>Set of jobs with start times, finish times, and </a:t>
            </a:r>
            <a:r>
              <a:rPr lang="en-US" altLang="en-US" sz="2400" dirty="0">
                <a:solidFill>
                  <a:srgbClr val="C00000"/>
                </a:solidFill>
              </a:rPr>
              <a:t>weights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rgbClr val="006600"/>
                </a:solidFill>
              </a:rPr>
              <a:t>Goal:</a:t>
            </a:r>
            <a:r>
              <a:rPr lang="en-US" sz="2400" dirty="0"/>
              <a:t> Find </a:t>
            </a:r>
            <a:r>
              <a:rPr lang="en-US" sz="2400" dirty="0">
                <a:solidFill>
                  <a:srgbClr val="C00000"/>
                </a:solidFill>
              </a:rPr>
              <a:t>maximum weight </a:t>
            </a:r>
            <a:r>
              <a:rPr lang="en-US" sz="2400" dirty="0"/>
              <a:t>subset of mutually compatible jobs.</a:t>
            </a: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262F62-0532-41F0-B611-F5C59FF1A378}" type="slidenum">
              <a:rPr lang="en-US" altLang="en-US" sz="1400">
                <a:solidFill>
                  <a:schemeClr val="bg1"/>
                </a:solidFill>
                <a:latin typeface="+mn-lt"/>
              </a:rPr>
              <a:pPr/>
              <a:t>18</a:t>
            </a:fld>
            <a:endParaRPr lang="en-US" altLang="en-US" sz="1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FA84DA-E96F-4830-84C5-1FBC10080BE6}"/>
              </a:ext>
            </a:extLst>
          </p:cNvPr>
          <p:cNvGrpSpPr/>
          <p:nvPr/>
        </p:nvGrpSpPr>
        <p:grpSpPr>
          <a:xfrm>
            <a:off x="2231900" y="3001576"/>
            <a:ext cx="6781799" cy="3543130"/>
            <a:chOff x="2819401" y="3048000"/>
            <a:chExt cx="6781799" cy="3543130"/>
          </a:xfrm>
        </p:grpSpPr>
        <p:sp>
          <p:nvSpPr>
            <p:cNvPr id="45" name="Line 67">
              <a:extLst>
                <a:ext uri="{FF2B5EF4-FFF2-40B4-BE49-F238E27FC236}">
                  <a16:creationId xmlns:a16="http://schemas.microsoft.com/office/drawing/2014/main" id="{EB376D1F-E4CB-4319-8A2B-6B19F72B4D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7514" y="6232525"/>
              <a:ext cx="588168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6" name="Text Box 69">
              <a:extLst>
                <a:ext uri="{FF2B5EF4-FFF2-40B4-BE49-F238E27FC236}">
                  <a16:creationId xmlns:a16="http://schemas.microsoft.com/office/drawing/2014/main" id="{4DA49005-D4D1-499D-8CE9-5CED7FB301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9200" y="6024563"/>
              <a:ext cx="762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Time</a:t>
              </a:r>
            </a:p>
          </p:txBody>
        </p:sp>
        <p:sp>
          <p:nvSpPr>
            <p:cNvPr id="47" name="Line 72">
              <a:extLst>
                <a:ext uri="{FF2B5EF4-FFF2-40B4-BE49-F238E27FC236}">
                  <a16:creationId xmlns:a16="http://schemas.microsoft.com/office/drawing/2014/main" id="{100E4120-A64F-4806-B254-156BEC09DA7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849438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8" name="Line 73">
              <a:extLst>
                <a:ext uri="{FF2B5EF4-FFF2-40B4-BE49-F238E27FC236}">
                  <a16:creationId xmlns:a16="http://schemas.microsoft.com/office/drawing/2014/main" id="{9FD08556-5449-477C-AEDE-A44B3C837D9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365251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9" name="Line 74">
              <a:extLst>
                <a:ext uri="{FF2B5EF4-FFF2-40B4-BE49-F238E27FC236}">
                  <a16:creationId xmlns:a16="http://schemas.microsoft.com/office/drawing/2014/main" id="{45223259-A5C7-4580-9789-40246823DC2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819401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0" name="Line 75">
              <a:extLst>
                <a:ext uri="{FF2B5EF4-FFF2-40B4-BE49-F238E27FC236}">
                  <a16:creationId xmlns:a16="http://schemas.microsoft.com/office/drawing/2014/main" id="{7208E16D-2D27-4E75-96D3-531683A368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333626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1" name="Line 76">
              <a:extLst>
                <a:ext uri="{FF2B5EF4-FFF2-40B4-BE49-F238E27FC236}">
                  <a16:creationId xmlns:a16="http://schemas.microsoft.com/office/drawing/2014/main" id="{77E398C1-E0FE-47A9-90DD-F3210C50355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303588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2" name="Line 77">
              <a:extLst>
                <a:ext uri="{FF2B5EF4-FFF2-40B4-BE49-F238E27FC236}">
                  <a16:creationId xmlns:a16="http://schemas.microsoft.com/office/drawing/2014/main" id="{216ABF7C-33CC-454D-9AD3-C938D902C32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756151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3" name="Line 78">
              <a:extLst>
                <a:ext uri="{FF2B5EF4-FFF2-40B4-BE49-F238E27FC236}">
                  <a16:creationId xmlns:a16="http://schemas.microsoft.com/office/drawing/2014/main" id="{114E4C32-4E18-4ED1-9826-486F223582A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271963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4" name="Line 79">
              <a:extLst>
                <a:ext uri="{FF2B5EF4-FFF2-40B4-BE49-F238E27FC236}">
                  <a16:creationId xmlns:a16="http://schemas.microsoft.com/office/drawing/2014/main" id="{3FD199E4-64D1-49B4-9B3D-E2A6F79CD9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724526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5" name="Line 80">
              <a:extLst>
                <a:ext uri="{FF2B5EF4-FFF2-40B4-BE49-F238E27FC236}">
                  <a16:creationId xmlns:a16="http://schemas.microsoft.com/office/drawing/2014/main" id="{2C8E279E-FF01-4392-8C87-3111D475F40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240338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6" name="Line 81">
              <a:extLst>
                <a:ext uri="{FF2B5EF4-FFF2-40B4-BE49-F238E27FC236}">
                  <a16:creationId xmlns:a16="http://schemas.microsoft.com/office/drawing/2014/main" id="{2E71AC95-0B9B-4F86-9CD3-2B1CE87526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694488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7" name="Line 82">
              <a:extLst>
                <a:ext uri="{FF2B5EF4-FFF2-40B4-BE49-F238E27FC236}">
                  <a16:creationId xmlns:a16="http://schemas.microsoft.com/office/drawing/2014/main" id="{27157A71-3FB6-4E1B-81E3-CE2772DF87E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210301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8" name="Rectangle 94">
              <a:extLst>
                <a:ext uri="{FF2B5EF4-FFF2-40B4-BE49-F238E27FC236}">
                  <a16:creationId xmlns:a16="http://schemas.microsoft.com/office/drawing/2014/main" id="{679023EA-3AF1-4AFE-959F-06948DEE3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0038" y="5124451"/>
              <a:ext cx="1936750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b="1" dirty="0">
                  <a:latin typeface="Courier New" panose="02070309020205020404" pitchFamily="49" charset="0"/>
                </a:rPr>
                <a:t>4</a:t>
              </a:r>
            </a:p>
          </p:txBody>
        </p:sp>
        <p:sp>
          <p:nvSpPr>
            <p:cNvPr id="59" name="Rectangle 95">
              <a:extLst>
                <a:ext uri="{FF2B5EF4-FFF2-40B4-BE49-F238E27FC236}">
                  <a16:creationId xmlns:a16="http://schemas.microsoft.com/office/drawing/2014/main" id="{C7ED3524-9ADB-492C-B736-901A93DA9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4225" y="5540376"/>
              <a:ext cx="1938338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b="1" dirty="0">
                  <a:latin typeface="Courier New" panose="02070309020205020404" pitchFamily="49" charset="0"/>
                </a:rPr>
                <a:t>4</a:t>
              </a:r>
            </a:p>
          </p:txBody>
        </p:sp>
        <p:sp>
          <p:nvSpPr>
            <p:cNvPr id="60" name="Line 96">
              <a:extLst>
                <a:ext uri="{FF2B5EF4-FFF2-40B4-BE49-F238E27FC236}">
                  <a16:creationId xmlns:a16="http://schemas.microsoft.com/office/drawing/2014/main" id="{26E9BAD7-0144-40CD-9F55-2930A45D18C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787776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61" name="Rectangle 97">
              <a:extLst>
                <a:ext uri="{FF2B5EF4-FFF2-40B4-BE49-F238E27FC236}">
                  <a16:creationId xmlns:a16="http://schemas.microsoft.com/office/drawing/2014/main" id="{006A4E35-80A2-45A5-9A22-64F9F6A76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2600" y="5953126"/>
              <a:ext cx="1454150" cy="2778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b="1" dirty="0"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62" name="Rectangle 98">
              <a:extLst>
                <a:ext uri="{FF2B5EF4-FFF2-40B4-BE49-F238E27FC236}">
                  <a16:creationId xmlns:a16="http://schemas.microsoft.com/office/drawing/2014/main" id="{18241C44-EECA-4316-9341-D8018C2E7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851" y="4708526"/>
              <a:ext cx="1452563" cy="2778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b="1" dirty="0"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63" name="Rectangle 99">
              <a:extLst>
                <a:ext uri="{FF2B5EF4-FFF2-40B4-BE49-F238E27FC236}">
                  <a16:creationId xmlns:a16="http://schemas.microsoft.com/office/drawing/2014/main" id="{4BAA826F-4EF1-48C6-BD01-971F43C7D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7513" y="3048001"/>
              <a:ext cx="2906712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b="1" dirty="0">
                  <a:latin typeface="Courier New" panose="02070309020205020404" pitchFamily="49" charset="0"/>
                </a:rPr>
                <a:t>6</a:t>
              </a:r>
            </a:p>
          </p:txBody>
        </p:sp>
        <p:sp>
          <p:nvSpPr>
            <p:cNvPr id="64" name="Rectangle 100">
              <a:extLst>
                <a:ext uri="{FF2B5EF4-FFF2-40B4-BE49-F238E27FC236}">
                  <a16:creationId xmlns:a16="http://schemas.microsoft.com/office/drawing/2014/main" id="{369A1E2E-7B39-4F2A-B817-8018F6BD6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700" y="3463926"/>
              <a:ext cx="1454150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b="1" dirty="0"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65" name="Rectangle 101">
              <a:extLst>
                <a:ext uri="{FF2B5EF4-FFF2-40B4-BE49-F238E27FC236}">
                  <a16:creationId xmlns:a16="http://schemas.microsoft.com/office/drawing/2014/main" id="{FD85991E-28BE-46F2-B8C1-C54ACDB5C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664" y="3878263"/>
              <a:ext cx="968375" cy="27781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b="1" dirty="0">
                  <a:latin typeface="Courier New" panose="02070309020205020404" pitchFamily="49" charset="0"/>
                </a:rPr>
                <a:t>2</a:t>
              </a:r>
            </a:p>
          </p:txBody>
        </p:sp>
        <p:sp>
          <p:nvSpPr>
            <p:cNvPr id="66" name="Rectangle 102">
              <a:extLst>
                <a:ext uri="{FF2B5EF4-FFF2-40B4-BE49-F238E27FC236}">
                  <a16:creationId xmlns:a16="http://schemas.microsoft.com/office/drawing/2014/main" id="{B9470958-47EE-4017-B50F-4AF22A68B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664" y="4294189"/>
              <a:ext cx="2420937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b="1" dirty="0">
                  <a:latin typeface="Courier New" panose="02070309020205020404" pitchFamily="49" charset="0"/>
                </a:rPr>
                <a:t>5</a:t>
              </a:r>
            </a:p>
          </p:txBody>
        </p:sp>
        <p:sp>
          <p:nvSpPr>
            <p:cNvPr id="67" name="Text Box 103">
              <a:extLst>
                <a:ext uri="{FF2B5EF4-FFF2-40B4-BE49-F238E27FC236}">
                  <a16:creationId xmlns:a16="http://schemas.microsoft.com/office/drawing/2014/main" id="{81AD24B2-B240-48A2-85CA-D3A339DDA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0038" y="6313489"/>
              <a:ext cx="1592262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68" name="Text Box 104">
              <a:extLst>
                <a:ext uri="{FF2B5EF4-FFF2-40B4-BE49-F238E27FC236}">
                  <a16:creationId xmlns:a16="http://schemas.microsoft.com/office/drawing/2014/main" id="{7B0F25F4-DC71-4DF7-8E63-31789A3AC4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1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69" name="Text Box 105">
              <a:extLst>
                <a:ext uri="{FF2B5EF4-FFF2-40B4-BE49-F238E27FC236}">
                  <a16:creationId xmlns:a16="http://schemas.microsoft.com/office/drawing/2014/main" id="{0B2F90FA-5C05-4F8F-80C8-3414B90BA3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589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70" name="Text Box 106">
              <a:extLst>
                <a:ext uri="{FF2B5EF4-FFF2-40B4-BE49-F238E27FC236}">
                  <a16:creationId xmlns:a16="http://schemas.microsoft.com/office/drawing/2014/main" id="{3D708D80-C39F-4ECC-A74D-005A40FC60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776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2</a:t>
              </a:r>
            </a:p>
          </p:txBody>
        </p:sp>
        <p:sp>
          <p:nvSpPr>
            <p:cNvPr id="71" name="Text Box 107">
              <a:extLst>
                <a:ext uri="{FF2B5EF4-FFF2-40B4-BE49-F238E27FC236}">
                  <a16:creationId xmlns:a16="http://schemas.microsoft.com/office/drawing/2014/main" id="{29B1FBF3-BFA5-49E1-B061-9B25DF6A8D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1964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72" name="Text Box 108">
              <a:extLst>
                <a:ext uri="{FF2B5EF4-FFF2-40B4-BE49-F238E27FC236}">
                  <a16:creationId xmlns:a16="http://schemas.microsoft.com/office/drawing/2014/main" id="{4393F742-AC14-43D6-9F76-A101745155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7739" y="6232526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4</a:t>
              </a:r>
            </a:p>
          </p:txBody>
        </p:sp>
        <p:sp>
          <p:nvSpPr>
            <p:cNvPr id="73" name="Text Box 109">
              <a:extLst>
                <a:ext uri="{FF2B5EF4-FFF2-40B4-BE49-F238E27FC236}">
                  <a16:creationId xmlns:a16="http://schemas.microsoft.com/office/drawing/2014/main" id="{5A6BB9CA-1E05-41DC-BDFA-EF2932C299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1925" y="6232526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5</a:t>
              </a:r>
            </a:p>
          </p:txBody>
        </p:sp>
        <p:sp>
          <p:nvSpPr>
            <p:cNvPr id="74" name="Text Box 110">
              <a:extLst>
                <a:ext uri="{FF2B5EF4-FFF2-40B4-BE49-F238E27FC236}">
                  <a16:creationId xmlns:a16="http://schemas.microsoft.com/office/drawing/2014/main" id="{DB7A444F-0DFE-4A45-9BB6-DF0100C62E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6114" y="6232526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6</a:t>
              </a:r>
            </a:p>
          </p:txBody>
        </p:sp>
        <p:sp>
          <p:nvSpPr>
            <p:cNvPr id="75" name="Text Box 111">
              <a:extLst>
                <a:ext uri="{FF2B5EF4-FFF2-40B4-BE49-F238E27FC236}">
                  <a16:creationId xmlns:a16="http://schemas.microsoft.com/office/drawing/2014/main" id="{C5FAA2B1-089D-457C-B42A-3E463FC9B5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0301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7</a:t>
              </a:r>
            </a:p>
          </p:txBody>
        </p:sp>
        <p:sp>
          <p:nvSpPr>
            <p:cNvPr id="76" name="Text Box 112">
              <a:extLst>
                <a:ext uri="{FF2B5EF4-FFF2-40B4-BE49-F238E27FC236}">
                  <a16:creationId xmlns:a16="http://schemas.microsoft.com/office/drawing/2014/main" id="{40F436B3-50E2-4513-80BF-50EA819AF5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4489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8</a:t>
              </a:r>
            </a:p>
          </p:txBody>
        </p:sp>
        <p:sp>
          <p:nvSpPr>
            <p:cNvPr id="77" name="Text Box 113">
              <a:extLst>
                <a:ext uri="{FF2B5EF4-FFF2-40B4-BE49-F238E27FC236}">
                  <a16:creationId xmlns:a16="http://schemas.microsoft.com/office/drawing/2014/main" id="{79C6C831-9CDC-4551-95F2-5A98BC0773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8676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9</a:t>
              </a:r>
            </a:p>
          </p:txBody>
        </p:sp>
        <p:sp>
          <p:nvSpPr>
            <p:cNvPr id="78" name="Text Box 114">
              <a:extLst>
                <a:ext uri="{FF2B5EF4-FFF2-40B4-BE49-F238E27FC236}">
                  <a16:creationId xmlns:a16="http://schemas.microsoft.com/office/drawing/2014/main" id="{EC30B8BA-18D2-4E2D-83A7-22E96467C4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4600" y="6232526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10</a:t>
              </a:r>
            </a:p>
          </p:txBody>
        </p:sp>
        <p:sp>
          <p:nvSpPr>
            <p:cNvPr id="79" name="Line 115">
              <a:extLst>
                <a:ext uri="{FF2B5EF4-FFF2-40B4-BE49-F238E27FC236}">
                  <a16:creationId xmlns:a16="http://schemas.microsoft.com/office/drawing/2014/main" id="{FD65943C-37FE-46FA-9C21-A44E7C84B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8788" y="6232525"/>
              <a:ext cx="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925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Weighted Interval Scheduling</a:t>
            </a:r>
          </a:p>
        </p:txBody>
      </p:sp>
      <p:sp>
        <p:nvSpPr>
          <p:cNvPr id="80179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304703"/>
            <a:ext cx="9251636" cy="520004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b="1" dirty="0">
                <a:solidFill>
                  <a:srgbClr val="0066CC"/>
                </a:solidFill>
              </a:rPr>
              <a:t>Input</a:t>
            </a:r>
            <a:r>
              <a:rPr lang="en-US" sz="2400" dirty="0"/>
              <a:t>: </a:t>
            </a:r>
            <a:r>
              <a:rPr lang="en-US" altLang="en-US" sz="2400" dirty="0"/>
              <a:t>Set of jobs with start times, finish times, and </a:t>
            </a:r>
            <a:r>
              <a:rPr lang="en-US" altLang="en-US" sz="2400" dirty="0">
                <a:solidFill>
                  <a:srgbClr val="C00000"/>
                </a:solidFill>
              </a:rPr>
              <a:t>weights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rgbClr val="006600"/>
                </a:solidFill>
              </a:rPr>
              <a:t>Goal:</a:t>
            </a:r>
            <a:r>
              <a:rPr lang="en-US" sz="2400" dirty="0"/>
              <a:t> Find </a:t>
            </a:r>
            <a:r>
              <a:rPr lang="en-US" sz="2400" dirty="0">
                <a:solidFill>
                  <a:srgbClr val="C00000"/>
                </a:solidFill>
              </a:rPr>
              <a:t>maximum weight </a:t>
            </a:r>
            <a:r>
              <a:rPr lang="en-US" sz="2400" dirty="0"/>
              <a:t>subset of mutually compatible jobs.</a:t>
            </a: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262F62-0532-41F0-B611-F5C59FF1A378}" type="slidenum">
              <a:rPr lang="en-US" altLang="en-US" sz="1400">
                <a:solidFill>
                  <a:schemeClr val="bg1"/>
                </a:solidFill>
                <a:latin typeface="+mn-lt"/>
              </a:rPr>
              <a:pPr/>
              <a:t>19</a:t>
            </a:fld>
            <a:endParaRPr lang="en-US" altLang="en-US" sz="1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FA84DA-E96F-4830-84C5-1FBC10080BE6}"/>
              </a:ext>
            </a:extLst>
          </p:cNvPr>
          <p:cNvGrpSpPr/>
          <p:nvPr/>
        </p:nvGrpSpPr>
        <p:grpSpPr>
          <a:xfrm>
            <a:off x="2231900" y="2678307"/>
            <a:ext cx="6781799" cy="3543130"/>
            <a:chOff x="2819401" y="3048000"/>
            <a:chExt cx="6781799" cy="3543130"/>
          </a:xfrm>
        </p:grpSpPr>
        <p:sp>
          <p:nvSpPr>
            <p:cNvPr id="45" name="Line 67">
              <a:extLst>
                <a:ext uri="{FF2B5EF4-FFF2-40B4-BE49-F238E27FC236}">
                  <a16:creationId xmlns:a16="http://schemas.microsoft.com/office/drawing/2014/main" id="{EB376D1F-E4CB-4319-8A2B-6B19F72B4D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7514" y="6232525"/>
              <a:ext cx="588168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6" name="Text Box 69">
              <a:extLst>
                <a:ext uri="{FF2B5EF4-FFF2-40B4-BE49-F238E27FC236}">
                  <a16:creationId xmlns:a16="http://schemas.microsoft.com/office/drawing/2014/main" id="{4DA49005-D4D1-499D-8CE9-5CED7FB301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9200" y="6024563"/>
              <a:ext cx="762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Time</a:t>
              </a:r>
            </a:p>
          </p:txBody>
        </p:sp>
        <p:sp>
          <p:nvSpPr>
            <p:cNvPr id="47" name="Line 72">
              <a:extLst>
                <a:ext uri="{FF2B5EF4-FFF2-40B4-BE49-F238E27FC236}">
                  <a16:creationId xmlns:a16="http://schemas.microsoft.com/office/drawing/2014/main" id="{100E4120-A64F-4806-B254-156BEC09DA7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849438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8" name="Line 73">
              <a:extLst>
                <a:ext uri="{FF2B5EF4-FFF2-40B4-BE49-F238E27FC236}">
                  <a16:creationId xmlns:a16="http://schemas.microsoft.com/office/drawing/2014/main" id="{9FD08556-5449-477C-AEDE-A44B3C837D9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365251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9" name="Line 74">
              <a:extLst>
                <a:ext uri="{FF2B5EF4-FFF2-40B4-BE49-F238E27FC236}">
                  <a16:creationId xmlns:a16="http://schemas.microsoft.com/office/drawing/2014/main" id="{45223259-A5C7-4580-9789-40246823DC2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819401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0" name="Line 75">
              <a:extLst>
                <a:ext uri="{FF2B5EF4-FFF2-40B4-BE49-F238E27FC236}">
                  <a16:creationId xmlns:a16="http://schemas.microsoft.com/office/drawing/2014/main" id="{7208E16D-2D27-4E75-96D3-531683A368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333626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1" name="Line 76">
              <a:extLst>
                <a:ext uri="{FF2B5EF4-FFF2-40B4-BE49-F238E27FC236}">
                  <a16:creationId xmlns:a16="http://schemas.microsoft.com/office/drawing/2014/main" id="{77E398C1-E0FE-47A9-90DD-F3210C50355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303588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2" name="Line 77">
              <a:extLst>
                <a:ext uri="{FF2B5EF4-FFF2-40B4-BE49-F238E27FC236}">
                  <a16:creationId xmlns:a16="http://schemas.microsoft.com/office/drawing/2014/main" id="{216ABF7C-33CC-454D-9AD3-C938D902C32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756151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3" name="Line 78">
              <a:extLst>
                <a:ext uri="{FF2B5EF4-FFF2-40B4-BE49-F238E27FC236}">
                  <a16:creationId xmlns:a16="http://schemas.microsoft.com/office/drawing/2014/main" id="{114E4C32-4E18-4ED1-9826-486F223582A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271963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4" name="Line 79">
              <a:extLst>
                <a:ext uri="{FF2B5EF4-FFF2-40B4-BE49-F238E27FC236}">
                  <a16:creationId xmlns:a16="http://schemas.microsoft.com/office/drawing/2014/main" id="{3FD199E4-64D1-49B4-9B3D-E2A6F79CD9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724526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5" name="Line 80">
              <a:extLst>
                <a:ext uri="{FF2B5EF4-FFF2-40B4-BE49-F238E27FC236}">
                  <a16:creationId xmlns:a16="http://schemas.microsoft.com/office/drawing/2014/main" id="{2C8E279E-FF01-4392-8C87-3111D475F40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240338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6" name="Line 81">
              <a:extLst>
                <a:ext uri="{FF2B5EF4-FFF2-40B4-BE49-F238E27FC236}">
                  <a16:creationId xmlns:a16="http://schemas.microsoft.com/office/drawing/2014/main" id="{2E71AC95-0B9B-4F86-9CD3-2B1CE87526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694488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7" name="Line 82">
              <a:extLst>
                <a:ext uri="{FF2B5EF4-FFF2-40B4-BE49-F238E27FC236}">
                  <a16:creationId xmlns:a16="http://schemas.microsoft.com/office/drawing/2014/main" id="{27157A71-3FB6-4E1B-81E3-CE2772DF87E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210301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8" name="Rectangle 94">
              <a:extLst>
                <a:ext uri="{FF2B5EF4-FFF2-40B4-BE49-F238E27FC236}">
                  <a16:creationId xmlns:a16="http://schemas.microsoft.com/office/drawing/2014/main" id="{679023EA-3AF1-4AFE-959F-06948DEE3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0038" y="5124451"/>
              <a:ext cx="1936750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b="1" dirty="0">
                  <a:latin typeface="Courier New" panose="02070309020205020404" pitchFamily="49" charset="0"/>
                </a:rPr>
                <a:t>4</a:t>
              </a:r>
            </a:p>
          </p:txBody>
        </p:sp>
        <p:sp>
          <p:nvSpPr>
            <p:cNvPr id="59" name="Rectangle 95">
              <a:extLst>
                <a:ext uri="{FF2B5EF4-FFF2-40B4-BE49-F238E27FC236}">
                  <a16:creationId xmlns:a16="http://schemas.microsoft.com/office/drawing/2014/main" id="{C7ED3524-9ADB-492C-B736-901A93DA9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4225" y="5540376"/>
              <a:ext cx="1938338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b="1" dirty="0">
                  <a:latin typeface="Courier New" panose="02070309020205020404" pitchFamily="49" charset="0"/>
                </a:rPr>
                <a:t>4</a:t>
              </a:r>
            </a:p>
          </p:txBody>
        </p:sp>
        <p:sp>
          <p:nvSpPr>
            <p:cNvPr id="60" name="Line 96">
              <a:extLst>
                <a:ext uri="{FF2B5EF4-FFF2-40B4-BE49-F238E27FC236}">
                  <a16:creationId xmlns:a16="http://schemas.microsoft.com/office/drawing/2014/main" id="{26E9BAD7-0144-40CD-9F55-2930A45D18C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787776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61" name="Rectangle 97">
              <a:extLst>
                <a:ext uri="{FF2B5EF4-FFF2-40B4-BE49-F238E27FC236}">
                  <a16:creationId xmlns:a16="http://schemas.microsoft.com/office/drawing/2014/main" id="{006A4E35-80A2-45A5-9A22-64F9F6A76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2600" y="5953126"/>
              <a:ext cx="1454150" cy="2778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b="1" dirty="0"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62" name="Rectangle 98">
              <a:extLst>
                <a:ext uri="{FF2B5EF4-FFF2-40B4-BE49-F238E27FC236}">
                  <a16:creationId xmlns:a16="http://schemas.microsoft.com/office/drawing/2014/main" id="{18241C44-EECA-4316-9341-D8018C2E7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851" y="4708526"/>
              <a:ext cx="1452563" cy="2778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b="1" dirty="0"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63" name="Rectangle 99">
              <a:extLst>
                <a:ext uri="{FF2B5EF4-FFF2-40B4-BE49-F238E27FC236}">
                  <a16:creationId xmlns:a16="http://schemas.microsoft.com/office/drawing/2014/main" id="{4BAA826F-4EF1-48C6-BD01-971F43C7D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7513" y="3048001"/>
              <a:ext cx="2906712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b="1" dirty="0">
                  <a:latin typeface="Courier New" panose="02070309020205020404" pitchFamily="49" charset="0"/>
                </a:rPr>
                <a:t>6</a:t>
              </a:r>
            </a:p>
          </p:txBody>
        </p:sp>
        <p:sp>
          <p:nvSpPr>
            <p:cNvPr id="64" name="Rectangle 100">
              <a:extLst>
                <a:ext uri="{FF2B5EF4-FFF2-40B4-BE49-F238E27FC236}">
                  <a16:creationId xmlns:a16="http://schemas.microsoft.com/office/drawing/2014/main" id="{369A1E2E-7B39-4F2A-B817-8018F6BD6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700" y="3463926"/>
              <a:ext cx="1454150" cy="2762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b="1" dirty="0"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65" name="Rectangle 101">
              <a:extLst>
                <a:ext uri="{FF2B5EF4-FFF2-40B4-BE49-F238E27FC236}">
                  <a16:creationId xmlns:a16="http://schemas.microsoft.com/office/drawing/2014/main" id="{FD85991E-28BE-46F2-B8C1-C54ACDB5C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664" y="3878263"/>
              <a:ext cx="968375" cy="27781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b="1" dirty="0">
                  <a:latin typeface="Courier New" panose="02070309020205020404" pitchFamily="49" charset="0"/>
                </a:rPr>
                <a:t>2</a:t>
              </a:r>
            </a:p>
          </p:txBody>
        </p:sp>
        <p:sp>
          <p:nvSpPr>
            <p:cNvPr id="66" name="Rectangle 102">
              <a:extLst>
                <a:ext uri="{FF2B5EF4-FFF2-40B4-BE49-F238E27FC236}">
                  <a16:creationId xmlns:a16="http://schemas.microsoft.com/office/drawing/2014/main" id="{B9470958-47EE-4017-B50F-4AF22A68B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664" y="4294189"/>
              <a:ext cx="2420937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b="1" dirty="0">
                  <a:latin typeface="Courier New" panose="02070309020205020404" pitchFamily="49" charset="0"/>
                </a:rPr>
                <a:t>5</a:t>
              </a:r>
            </a:p>
          </p:txBody>
        </p:sp>
        <p:sp>
          <p:nvSpPr>
            <p:cNvPr id="67" name="Text Box 103">
              <a:extLst>
                <a:ext uri="{FF2B5EF4-FFF2-40B4-BE49-F238E27FC236}">
                  <a16:creationId xmlns:a16="http://schemas.microsoft.com/office/drawing/2014/main" id="{81AD24B2-B240-48A2-85CA-D3A339DDA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0038" y="6313489"/>
              <a:ext cx="1592262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68" name="Text Box 104">
              <a:extLst>
                <a:ext uri="{FF2B5EF4-FFF2-40B4-BE49-F238E27FC236}">
                  <a16:creationId xmlns:a16="http://schemas.microsoft.com/office/drawing/2014/main" id="{7B0F25F4-DC71-4DF7-8E63-31789A3AC4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1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69" name="Text Box 105">
              <a:extLst>
                <a:ext uri="{FF2B5EF4-FFF2-40B4-BE49-F238E27FC236}">
                  <a16:creationId xmlns:a16="http://schemas.microsoft.com/office/drawing/2014/main" id="{0B2F90FA-5C05-4F8F-80C8-3414B90BA3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589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70" name="Text Box 106">
              <a:extLst>
                <a:ext uri="{FF2B5EF4-FFF2-40B4-BE49-F238E27FC236}">
                  <a16:creationId xmlns:a16="http://schemas.microsoft.com/office/drawing/2014/main" id="{3D708D80-C39F-4ECC-A74D-005A40FC60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776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2</a:t>
              </a:r>
            </a:p>
          </p:txBody>
        </p:sp>
        <p:sp>
          <p:nvSpPr>
            <p:cNvPr id="71" name="Text Box 107">
              <a:extLst>
                <a:ext uri="{FF2B5EF4-FFF2-40B4-BE49-F238E27FC236}">
                  <a16:creationId xmlns:a16="http://schemas.microsoft.com/office/drawing/2014/main" id="{29B1FBF3-BFA5-49E1-B061-9B25DF6A8D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1964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72" name="Text Box 108">
              <a:extLst>
                <a:ext uri="{FF2B5EF4-FFF2-40B4-BE49-F238E27FC236}">
                  <a16:creationId xmlns:a16="http://schemas.microsoft.com/office/drawing/2014/main" id="{4393F742-AC14-43D6-9F76-A101745155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7739" y="6232526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4</a:t>
              </a:r>
            </a:p>
          </p:txBody>
        </p:sp>
        <p:sp>
          <p:nvSpPr>
            <p:cNvPr id="73" name="Text Box 109">
              <a:extLst>
                <a:ext uri="{FF2B5EF4-FFF2-40B4-BE49-F238E27FC236}">
                  <a16:creationId xmlns:a16="http://schemas.microsoft.com/office/drawing/2014/main" id="{5A6BB9CA-1E05-41DC-BDFA-EF2932C299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1925" y="6232526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5</a:t>
              </a:r>
            </a:p>
          </p:txBody>
        </p:sp>
        <p:sp>
          <p:nvSpPr>
            <p:cNvPr id="74" name="Text Box 110">
              <a:extLst>
                <a:ext uri="{FF2B5EF4-FFF2-40B4-BE49-F238E27FC236}">
                  <a16:creationId xmlns:a16="http://schemas.microsoft.com/office/drawing/2014/main" id="{DB7A444F-0DFE-4A45-9BB6-DF0100C62E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6114" y="6232526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6</a:t>
              </a:r>
            </a:p>
          </p:txBody>
        </p:sp>
        <p:sp>
          <p:nvSpPr>
            <p:cNvPr id="75" name="Text Box 111">
              <a:extLst>
                <a:ext uri="{FF2B5EF4-FFF2-40B4-BE49-F238E27FC236}">
                  <a16:creationId xmlns:a16="http://schemas.microsoft.com/office/drawing/2014/main" id="{C5FAA2B1-089D-457C-B42A-3E463FC9B5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0301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7</a:t>
              </a:r>
            </a:p>
          </p:txBody>
        </p:sp>
        <p:sp>
          <p:nvSpPr>
            <p:cNvPr id="76" name="Text Box 112">
              <a:extLst>
                <a:ext uri="{FF2B5EF4-FFF2-40B4-BE49-F238E27FC236}">
                  <a16:creationId xmlns:a16="http://schemas.microsoft.com/office/drawing/2014/main" id="{40F436B3-50E2-4513-80BF-50EA819AF5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4489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8</a:t>
              </a:r>
            </a:p>
          </p:txBody>
        </p:sp>
        <p:sp>
          <p:nvSpPr>
            <p:cNvPr id="77" name="Text Box 113">
              <a:extLst>
                <a:ext uri="{FF2B5EF4-FFF2-40B4-BE49-F238E27FC236}">
                  <a16:creationId xmlns:a16="http://schemas.microsoft.com/office/drawing/2014/main" id="{79C6C831-9CDC-4551-95F2-5A98BC0773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8676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9</a:t>
              </a:r>
            </a:p>
          </p:txBody>
        </p:sp>
        <p:sp>
          <p:nvSpPr>
            <p:cNvPr id="78" name="Text Box 114">
              <a:extLst>
                <a:ext uri="{FF2B5EF4-FFF2-40B4-BE49-F238E27FC236}">
                  <a16:creationId xmlns:a16="http://schemas.microsoft.com/office/drawing/2014/main" id="{EC30B8BA-18D2-4E2D-83A7-22E96467C4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4600" y="6232526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10</a:t>
              </a:r>
            </a:p>
          </p:txBody>
        </p:sp>
        <p:sp>
          <p:nvSpPr>
            <p:cNvPr id="79" name="Line 115">
              <a:extLst>
                <a:ext uri="{FF2B5EF4-FFF2-40B4-BE49-F238E27FC236}">
                  <a16:creationId xmlns:a16="http://schemas.microsoft.com/office/drawing/2014/main" id="{FD65943C-37FE-46FA-9C21-A44E7C84B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8788" y="6232525"/>
              <a:ext cx="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9735776-4FBB-4D9D-B6FF-296DC66A7052}"/>
              </a:ext>
            </a:extLst>
          </p:cNvPr>
          <p:cNvSpPr txBox="1"/>
          <p:nvPr/>
        </p:nvSpPr>
        <p:spPr>
          <a:xfrm>
            <a:off x="8049759" y="3761511"/>
            <a:ext cx="35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Greedy by finish times would give 9</a:t>
            </a:r>
          </a:p>
        </p:txBody>
      </p:sp>
    </p:spTree>
    <p:extLst>
      <p:ext uri="{BB962C8B-B14F-4D97-AF65-F5344CB8AC3E}">
        <p14:creationId xmlns:p14="http://schemas.microsoft.com/office/powerpoint/2010/main" val="399084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070817F2-2CFF-4068-9223-A839A96FD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Algorithmic Paradigms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F1C010B-D34C-4D1B-B538-EDA436C04D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452481"/>
            <a:ext cx="10271322" cy="5200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Greedy:</a:t>
            </a:r>
            <a:r>
              <a:rPr lang="en-US" altLang="en-US" sz="2400" dirty="0"/>
              <a:t>  </a:t>
            </a:r>
            <a:r>
              <a:rPr lang="en-US" altLang="en-US" sz="2400" dirty="0">
                <a:solidFill>
                  <a:schemeClr val="tx1"/>
                </a:solidFill>
              </a:rPr>
              <a:t>Build up a solution incrementally, myopically optimizing some local criterion.</a:t>
            </a:r>
          </a:p>
          <a:p>
            <a:pPr marL="0" indent="0"/>
            <a:endParaRPr lang="en-US" alt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 sz="2400" b="1" dirty="0">
                <a:solidFill>
                  <a:srgbClr val="695082"/>
                </a:solidFill>
              </a:rPr>
              <a:t>Divide-and-conquer:</a:t>
            </a:r>
            <a:r>
              <a:rPr lang="en-US" altLang="en-US" sz="2400" dirty="0"/>
              <a:t>  </a:t>
            </a:r>
            <a:r>
              <a:rPr lang="en-US" altLang="en-US" sz="2400" dirty="0">
                <a:solidFill>
                  <a:schemeClr val="tx1"/>
                </a:solidFill>
              </a:rPr>
              <a:t>Break up a problem into sub-problems (each typically a constant factor smaller), solve each sub-problem </a:t>
            </a:r>
            <a:r>
              <a:rPr lang="en-US" altLang="en-US" sz="2400" i="1" dirty="0">
                <a:solidFill>
                  <a:schemeClr val="tx1"/>
                </a:solidFill>
              </a:rPr>
              <a:t>independently</a:t>
            </a:r>
            <a:r>
              <a:rPr lang="en-US" altLang="en-US" sz="2400" dirty="0">
                <a:solidFill>
                  <a:schemeClr val="tx1"/>
                </a:solidFill>
              </a:rPr>
              <a:t>, and combine solution to sub-problems to form solution to original problem. </a:t>
            </a:r>
          </a:p>
          <a:p>
            <a:pPr marL="0" indent="0"/>
            <a:endParaRPr lang="en-US" altLang="en-US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altLang="en-US" sz="2400" b="1" dirty="0">
                <a:solidFill>
                  <a:srgbClr val="0066CC"/>
                </a:solidFill>
              </a:rPr>
              <a:t>Dynamic programming:</a:t>
            </a:r>
            <a:r>
              <a:rPr lang="en-US" altLang="en-US" sz="2400" dirty="0"/>
              <a:t>  </a:t>
            </a:r>
            <a:r>
              <a:rPr lang="en-US" altLang="en-US" sz="2400" dirty="0">
                <a:solidFill>
                  <a:schemeClr val="tx1"/>
                </a:solidFill>
              </a:rPr>
              <a:t>Break up a problem into a series of overlapping sub-problems, and build up solutions to larger and larger sub-problems.</a:t>
            </a:r>
          </a:p>
          <a:p>
            <a:pPr marL="0" indent="0"/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34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Weighted Interval Scheduling</a:t>
            </a:r>
          </a:p>
        </p:txBody>
      </p:sp>
      <p:sp>
        <p:nvSpPr>
          <p:cNvPr id="80179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360116"/>
            <a:ext cx="9251636" cy="520004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b="1" dirty="0">
                <a:solidFill>
                  <a:srgbClr val="0066CC"/>
                </a:solidFill>
              </a:rPr>
              <a:t>Input</a:t>
            </a:r>
            <a:r>
              <a:rPr lang="en-US" sz="2400" dirty="0"/>
              <a:t>: </a:t>
            </a:r>
            <a:r>
              <a:rPr lang="en-US" altLang="en-US" sz="2400" dirty="0"/>
              <a:t>Set of jobs with start times, finish times, and </a:t>
            </a:r>
            <a:r>
              <a:rPr lang="en-US" altLang="en-US" sz="2400" dirty="0">
                <a:solidFill>
                  <a:srgbClr val="C00000"/>
                </a:solidFill>
              </a:rPr>
              <a:t>weights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rgbClr val="006600"/>
                </a:solidFill>
              </a:rPr>
              <a:t>Goal:</a:t>
            </a:r>
            <a:r>
              <a:rPr lang="en-US" sz="2400" dirty="0"/>
              <a:t> Find </a:t>
            </a:r>
            <a:r>
              <a:rPr lang="en-US" sz="2400" dirty="0">
                <a:solidFill>
                  <a:srgbClr val="C00000"/>
                </a:solidFill>
              </a:rPr>
              <a:t>maximum weight </a:t>
            </a:r>
            <a:r>
              <a:rPr lang="en-US" sz="2400" dirty="0"/>
              <a:t>subset of mutually compatible jobs.</a:t>
            </a: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262F62-0532-41F0-B611-F5C59FF1A378}" type="slidenum">
              <a:rPr lang="en-US" altLang="en-US" sz="1400">
                <a:solidFill>
                  <a:schemeClr val="bg1"/>
                </a:solidFill>
                <a:latin typeface="+mn-lt"/>
              </a:rPr>
              <a:pPr/>
              <a:t>20</a:t>
            </a:fld>
            <a:endParaRPr lang="en-US" altLang="en-US" sz="1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FA84DA-E96F-4830-84C5-1FBC10080BE6}"/>
              </a:ext>
            </a:extLst>
          </p:cNvPr>
          <p:cNvGrpSpPr/>
          <p:nvPr/>
        </p:nvGrpSpPr>
        <p:grpSpPr>
          <a:xfrm>
            <a:off x="2231900" y="2733720"/>
            <a:ext cx="6781799" cy="3543130"/>
            <a:chOff x="2819401" y="3048000"/>
            <a:chExt cx="6781799" cy="3543130"/>
          </a:xfrm>
        </p:grpSpPr>
        <p:sp>
          <p:nvSpPr>
            <p:cNvPr id="45" name="Line 67">
              <a:extLst>
                <a:ext uri="{FF2B5EF4-FFF2-40B4-BE49-F238E27FC236}">
                  <a16:creationId xmlns:a16="http://schemas.microsoft.com/office/drawing/2014/main" id="{EB376D1F-E4CB-4319-8A2B-6B19F72B4D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7514" y="6232525"/>
              <a:ext cx="588168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6" name="Text Box 69">
              <a:extLst>
                <a:ext uri="{FF2B5EF4-FFF2-40B4-BE49-F238E27FC236}">
                  <a16:creationId xmlns:a16="http://schemas.microsoft.com/office/drawing/2014/main" id="{4DA49005-D4D1-499D-8CE9-5CED7FB301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9200" y="6024563"/>
              <a:ext cx="762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Time</a:t>
              </a:r>
            </a:p>
          </p:txBody>
        </p:sp>
        <p:sp>
          <p:nvSpPr>
            <p:cNvPr id="47" name="Line 72">
              <a:extLst>
                <a:ext uri="{FF2B5EF4-FFF2-40B4-BE49-F238E27FC236}">
                  <a16:creationId xmlns:a16="http://schemas.microsoft.com/office/drawing/2014/main" id="{100E4120-A64F-4806-B254-156BEC09DA7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849438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8" name="Line 73">
              <a:extLst>
                <a:ext uri="{FF2B5EF4-FFF2-40B4-BE49-F238E27FC236}">
                  <a16:creationId xmlns:a16="http://schemas.microsoft.com/office/drawing/2014/main" id="{9FD08556-5449-477C-AEDE-A44B3C837D9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365251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9" name="Line 74">
              <a:extLst>
                <a:ext uri="{FF2B5EF4-FFF2-40B4-BE49-F238E27FC236}">
                  <a16:creationId xmlns:a16="http://schemas.microsoft.com/office/drawing/2014/main" id="{45223259-A5C7-4580-9789-40246823DC2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819401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0" name="Line 75">
              <a:extLst>
                <a:ext uri="{FF2B5EF4-FFF2-40B4-BE49-F238E27FC236}">
                  <a16:creationId xmlns:a16="http://schemas.microsoft.com/office/drawing/2014/main" id="{7208E16D-2D27-4E75-96D3-531683A368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333626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1" name="Line 76">
              <a:extLst>
                <a:ext uri="{FF2B5EF4-FFF2-40B4-BE49-F238E27FC236}">
                  <a16:creationId xmlns:a16="http://schemas.microsoft.com/office/drawing/2014/main" id="{77E398C1-E0FE-47A9-90DD-F3210C50355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303588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2" name="Line 77">
              <a:extLst>
                <a:ext uri="{FF2B5EF4-FFF2-40B4-BE49-F238E27FC236}">
                  <a16:creationId xmlns:a16="http://schemas.microsoft.com/office/drawing/2014/main" id="{216ABF7C-33CC-454D-9AD3-C938D902C32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756151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3" name="Line 78">
              <a:extLst>
                <a:ext uri="{FF2B5EF4-FFF2-40B4-BE49-F238E27FC236}">
                  <a16:creationId xmlns:a16="http://schemas.microsoft.com/office/drawing/2014/main" id="{114E4C32-4E18-4ED1-9826-486F223582A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271963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4" name="Line 79">
              <a:extLst>
                <a:ext uri="{FF2B5EF4-FFF2-40B4-BE49-F238E27FC236}">
                  <a16:creationId xmlns:a16="http://schemas.microsoft.com/office/drawing/2014/main" id="{3FD199E4-64D1-49B4-9B3D-E2A6F79CD9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724526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5" name="Line 80">
              <a:extLst>
                <a:ext uri="{FF2B5EF4-FFF2-40B4-BE49-F238E27FC236}">
                  <a16:creationId xmlns:a16="http://schemas.microsoft.com/office/drawing/2014/main" id="{2C8E279E-FF01-4392-8C87-3111D475F40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240338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6" name="Line 81">
              <a:extLst>
                <a:ext uri="{FF2B5EF4-FFF2-40B4-BE49-F238E27FC236}">
                  <a16:creationId xmlns:a16="http://schemas.microsoft.com/office/drawing/2014/main" id="{2E71AC95-0B9B-4F86-9CD3-2B1CE87526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694488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7" name="Line 82">
              <a:extLst>
                <a:ext uri="{FF2B5EF4-FFF2-40B4-BE49-F238E27FC236}">
                  <a16:creationId xmlns:a16="http://schemas.microsoft.com/office/drawing/2014/main" id="{27157A71-3FB6-4E1B-81E3-CE2772DF87E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210301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8" name="Rectangle 94">
              <a:extLst>
                <a:ext uri="{FF2B5EF4-FFF2-40B4-BE49-F238E27FC236}">
                  <a16:creationId xmlns:a16="http://schemas.microsoft.com/office/drawing/2014/main" id="{679023EA-3AF1-4AFE-959F-06948DEE3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0038" y="5124451"/>
              <a:ext cx="1936750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b="1" dirty="0">
                  <a:latin typeface="Courier New" panose="02070309020205020404" pitchFamily="49" charset="0"/>
                </a:rPr>
                <a:t>4</a:t>
              </a:r>
            </a:p>
          </p:txBody>
        </p:sp>
        <p:sp>
          <p:nvSpPr>
            <p:cNvPr id="59" name="Rectangle 95">
              <a:extLst>
                <a:ext uri="{FF2B5EF4-FFF2-40B4-BE49-F238E27FC236}">
                  <a16:creationId xmlns:a16="http://schemas.microsoft.com/office/drawing/2014/main" id="{C7ED3524-9ADB-492C-B736-901A93DA9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4225" y="5540376"/>
              <a:ext cx="1938338" cy="2762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b="1" dirty="0">
                  <a:latin typeface="Courier New" panose="02070309020205020404" pitchFamily="49" charset="0"/>
                </a:rPr>
                <a:t>4</a:t>
              </a:r>
            </a:p>
          </p:txBody>
        </p:sp>
        <p:sp>
          <p:nvSpPr>
            <p:cNvPr id="60" name="Line 96">
              <a:extLst>
                <a:ext uri="{FF2B5EF4-FFF2-40B4-BE49-F238E27FC236}">
                  <a16:creationId xmlns:a16="http://schemas.microsoft.com/office/drawing/2014/main" id="{26E9BAD7-0144-40CD-9F55-2930A45D18C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787776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61" name="Rectangle 97">
              <a:extLst>
                <a:ext uri="{FF2B5EF4-FFF2-40B4-BE49-F238E27FC236}">
                  <a16:creationId xmlns:a16="http://schemas.microsoft.com/office/drawing/2014/main" id="{006A4E35-80A2-45A5-9A22-64F9F6A76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2600" y="5953126"/>
              <a:ext cx="1454150" cy="2778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b="1" dirty="0"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62" name="Rectangle 98">
              <a:extLst>
                <a:ext uri="{FF2B5EF4-FFF2-40B4-BE49-F238E27FC236}">
                  <a16:creationId xmlns:a16="http://schemas.microsoft.com/office/drawing/2014/main" id="{18241C44-EECA-4316-9341-D8018C2E7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851" y="4708526"/>
              <a:ext cx="1452563" cy="2778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b="1" dirty="0"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63" name="Rectangle 99">
              <a:extLst>
                <a:ext uri="{FF2B5EF4-FFF2-40B4-BE49-F238E27FC236}">
                  <a16:creationId xmlns:a16="http://schemas.microsoft.com/office/drawing/2014/main" id="{4BAA826F-4EF1-48C6-BD01-971F43C7D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7513" y="3048001"/>
              <a:ext cx="2906712" cy="2762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b="1" dirty="0">
                  <a:latin typeface="Courier New" panose="02070309020205020404" pitchFamily="49" charset="0"/>
                </a:rPr>
                <a:t>6</a:t>
              </a:r>
            </a:p>
          </p:txBody>
        </p:sp>
        <p:sp>
          <p:nvSpPr>
            <p:cNvPr id="64" name="Rectangle 100">
              <a:extLst>
                <a:ext uri="{FF2B5EF4-FFF2-40B4-BE49-F238E27FC236}">
                  <a16:creationId xmlns:a16="http://schemas.microsoft.com/office/drawing/2014/main" id="{369A1E2E-7B39-4F2A-B817-8018F6BD6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700" y="3463926"/>
              <a:ext cx="1454150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b="1" dirty="0"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65" name="Rectangle 101">
              <a:extLst>
                <a:ext uri="{FF2B5EF4-FFF2-40B4-BE49-F238E27FC236}">
                  <a16:creationId xmlns:a16="http://schemas.microsoft.com/office/drawing/2014/main" id="{FD85991E-28BE-46F2-B8C1-C54ACDB5C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664" y="3878263"/>
              <a:ext cx="968375" cy="27781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b="1" dirty="0">
                  <a:latin typeface="Courier New" panose="02070309020205020404" pitchFamily="49" charset="0"/>
                </a:rPr>
                <a:t>2</a:t>
              </a:r>
            </a:p>
          </p:txBody>
        </p:sp>
        <p:sp>
          <p:nvSpPr>
            <p:cNvPr id="66" name="Rectangle 102">
              <a:extLst>
                <a:ext uri="{FF2B5EF4-FFF2-40B4-BE49-F238E27FC236}">
                  <a16:creationId xmlns:a16="http://schemas.microsoft.com/office/drawing/2014/main" id="{B9470958-47EE-4017-B50F-4AF22A68B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664" y="4294189"/>
              <a:ext cx="2420937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b="1" dirty="0">
                  <a:latin typeface="Courier New" panose="02070309020205020404" pitchFamily="49" charset="0"/>
                </a:rPr>
                <a:t>5</a:t>
              </a:r>
            </a:p>
          </p:txBody>
        </p:sp>
        <p:sp>
          <p:nvSpPr>
            <p:cNvPr id="67" name="Text Box 103">
              <a:extLst>
                <a:ext uri="{FF2B5EF4-FFF2-40B4-BE49-F238E27FC236}">
                  <a16:creationId xmlns:a16="http://schemas.microsoft.com/office/drawing/2014/main" id="{81AD24B2-B240-48A2-85CA-D3A339DDA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0038" y="6313489"/>
              <a:ext cx="1592262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68" name="Text Box 104">
              <a:extLst>
                <a:ext uri="{FF2B5EF4-FFF2-40B4-BE49-F238E27FC236}">
                  <a16:creationId xmlns:a16="http://schemas.microsoft.com/office/drawing/2014/main" id="{7B0F25F4-DC71-4DF7-8E63-31789A3AC4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1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69" name="Text Box 105">
              <a:extLst>
                <a:ext uri="{FF2B5EF4-FFF2-40B4-BE49-F238E27FC236}">
                  <a16:creationId xmlns:a16="http://schemas.microsoft.com/office/drawing/2014/main" id="{0B2F90FA-5C05-4F8F-80C8-3414B90BA3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589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70" name="Text Box 106">
              <a:extLst>
                <a:ext uri="{FF2B5EF4-FFF2-40B4-BE49-F238E27FC236}">
                  <a16:creationId xmlns:a16="http://schemas.microsoft.com/office/drawing/2014/main" id="{3D708D80-C39F-4ECC-A74D-005A40FC60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776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2</a:t>
              </a:r>
            </a:p>
          </p:txBody>
        </p:sp>
        <p:sp>
          <p:nvSpPr>
            <p:cNvPr id="71" name="Text Box 107">
              <a:extLst>
                <a:ext uri="{FF2B5EF4-FFF2-40B4-BE49-F238E27FC236}">
                  <a16:creationId xmlns:a16="http://schemas.microsoft.com/office/drawing/2014/main" id="{29B1FBF3-BFA5-49E1-B061-9B25DF6A8D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1964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72" name="Text Box 108">
              <a:extLst>
                <a:ext uri="{FF2B5EF4-FFF2-40B4-BE49-F238E27FC236}">
                  <a16:creationId xmlns:a16="http://schemas.microsoft.com/office/drawing/2014/main" id="{4393F742-AC14-43D6-9F76-A101745155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7739" y="6232526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4</a:t>
              </a:r>
            </a:p>
          </p:txBody>
        </p:sp>
        <p:sp>
          <p:nvSpPr>
            <p:cNvPr id="73" name="Text Box 109">
              <a:extLst>
                <a:ext uri="{FF2B5EF4-FFF2-40B4-BE49-F238E27FC236}">
                  <a16:creationId xmlns:a16="http://schemas.microsoft.com/office/drawing/2014/main" id="{5A6BB9CA-1E05-41DC-BDFA-EF2932C299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1925" y="6232526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5</a:t>
              </a:r>
            </a:p>
          </p:txBody>
        </p:sp>
        <p:sp>
          <p:nvSpPr>
            <p:cNvPr id="74" name="Text Box 110">
              <a:extLst>
                <a:ext uri="{FF2B5EF4-FFF2-40B4-BE49-F238E27FC236}">
                  <a16:creationId xmlns:a16="http://schemas.microsoft.com/office/drawing/2014/main" id="{DB7A444F-0DFE-4A45-9BB6-DF0100C62E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6114" y="6232526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6</a:t>
              </a:r>
            </a:p>
          </p:txBody>
        </p:sp>
        <p:sp>
          <p:nvSpPr>
            <p:cNvPr id="75" name="Text Box 111">
              <a:extLst>
                <a:ext uri="{FF2B5EF4-FFF2-40B4-BE49-F238E27FC236}">
                  <a16:creationId xmlns:a16="http://schemas.microsoft.com/office/drawing/2014/main" id="{C5FAA2B1-089D-457C-B42A-3E463FC9B5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0301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7</a:t>
              </a:r>
            </a:p>
          </p:txBody>
        </p:sp>
        <p:sp>
          <p:nvSpPr>
            <p:cNvPr id="76" name="Text Box 112">
              <a:extLst>
                <a:ext uri="{FF2B5EF4-FFF2-40B4-BE49-F238E27FC236}">
                  <a16:creationId xmlns:a16="http://schemas.microsoft.com/office/drawing/2014/main" id="{40F436B3-50E2-4513-80BF-50EA819AF5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4489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8</a:t>
              </a:r>
            </a:p>
          </p:txBody>
        </p:sp>
        <p:sp>
          <p:nvSpPr>
            <p:cNvPr id="77" name="Text Box 113">
              <a:extLst>
                <a:ext uri="{FF2B5EF4-FFF2-40B4-BE49-F238E27FC236}">
                  <a16:creationId xmlns:a16="http://schemas.microsoft.com/office/drawing/2014/main" id="{79C6C831-9CDC-4551-95F2-5A98BC0773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8676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9</a:t>
              </a:r>
            </a:p>
          </p:txBody>
        </p:sp>
        <p:sp>
          <p:nvSpPr>
            <p:cNvPr id="78" name="Text Box 114">
              <a:extLst>
                <a:ext uri="{FF2B5EF4-FFF2-40B4-BE49-F238E27FC236}">
                  <a16:creationId xmlns:a16="http://schemas.microsoft.com/office/drawing/2014/main" id="{EC30B8BA-18D2-4E2D-83A7-22E96467C4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4600" y="6232526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10</a:t>
              </a:r>
            </a:p>
          </p:txBody>
        </p:sp>
        <p:sp>
          <p:nvSpPr>
            <p:cNvPr id="79" name="Line 115">
              <a:extLst>
                <a:ext uri="{FF2B5EF4-FFF2-40B4-BE49-F238E27FC236}">
                  <a16:creationId xmlns:a16="http://schemas.microsoft.com/office/drawing/2014/main" id="{FD65943C-37FE-46FA-9C21-A44E7C84B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8788" y="6232525"/>
              <a:ext cx="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84841C9-EDF1-4D15-A78C-8A415C3052A5}"/>
              </a:ext>
            </a:extLst>
          </p:cNvPr>
          <p:cNvSpPr txBox="1"/>
          <p:nvPr/>
        </p:nvSpPr>
        <p:spPr>
          <a:xfrm>
            <a:off x="9013699" y="3775472"/>
            <a:ext cx="1812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Optimal yields 10</a:t>
            </a:r>
          </a:p>
        </p:txBody>
      </p:sp>
    </p:spTree>
    <p:extLst>
      <p:ext uri="{BB962C8B-B14F-4D97-AF65-F5344CB8AC3E}">
        <p14:creationId xmlns:p14="http://schemas.microsoft.com/office/powerpoint/2010/main" val="1274277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Greedy Algorithms for Weighted Interval Scheduling?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44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800" dirty="0"/>
                  <a:t>What criterion should we try?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400" dirty="0"/>
                  <a:t>Earliest start time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400" b="1" i="1" baseline="-25000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altLang="en-US" sz="2400" b="1" baseline="-25000" dirty="0">
                  <a:solidFill>
                    <a:srgbClr val="0033CC"/>
                  </a:solidFill>
                </a:endParaRP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sz="2400" dirty="0">
                    <a:solidFill>
                      <a:srgbClr val="C00000"/>
                    </a:solidFill>
                  </a:rPr>
                  <a:t>Doesn’t work</a:t>
                </a:r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sz="1400" dirty="0"/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400" dirty="0"/>
                  <a:t>Shortest request time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400" b="1" i="1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400" b="1" i="1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400" b="1" i="1" baseline="-25000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altLang="en-US" sz="2400" b="1" baseline="-25000" dirty="0">
                  <a:solidFill>
                    <a:srgbClr val="0033CC"/>
                  </a:solidFill>
                </a:endParaRP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en-US" sz="2400" dirty="0">
                    <a:solidFill>
                      <a:srgbClr val="C00000"/>
                    </a:solidFill>
                  </a:rPr>
                  <a:t>Doesn’t work</a:t>
                </a:r>
              </a:p>
              <a:p>
                <a:pPr lvl="2" eaLnBrk="1" hangingPunct="1">
                  <a:lnSpc>
                    <a:spcPct val="80000"/>
                  </a:lnSpc>
                </a:pPr>
                <a:endParaRPr lang="en-US" altLang="en-US" sz="1600" dirty="0">
                  <a:solidFill>
                    <a:schemeClr val="accent2"/>
                  </a:solidFill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400" dirty="0"/>
                  <a:t>Fewest conflicts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altLang="en-US" sz="2400" dirty="0">
                    <a:solidFill>
                      <a:srgbClr val="C00000"/>
                    </a:solidFill>
                  </a:rPr>
                  <a:t>Doesn’t work</a:t>
                </a:r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sz="1200" dirty="0">
                  <a:solidFill>
                    <a:schemeClr val="accent2"/>
                  </a:solidFill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sz="1200" dirty="0"/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400" dirty="0"/>
                  <a:t>Earliest finish time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400" b="1" i="1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altLang="en-US" sz="2400" b="1" baseline="-25000" dirty="0">
                  <a:solidFill>
                    <a:srgbClr val="0033CC"/>
                  </a:solidFill>
                </a:endParaRPr>
              </a:p>
              <a:p>
                <a:pPr lvl="2">
                  <a:lnSpc>
                    <a:spcPct val="80000"/>
                  </a:lnSpc>
                </a:pPr>
                <a:r>
                  <a:rPr lang="en-US" altLang="en-US" sz="2400" dirty="0">
                    <a:solidFill>
                      <a:srgbClr val="C00000"/>
                    </a:solidFill>
                  </a:rPr>
                  <a:t>Doesn’t work</a:t>
                </a:r>
              </a:p>
              <a:p>
                <a:pPr lvl="1">
                  <a:lnSpc>
                    <a:spcPct val="80000"/>
                  </a:lnSpc>
                </a:pPr>
                <a:endParaRPr lang="en-US" altLang="en-US" sz="1100" dirty="0">
                  <a:solidFill>
                    <a:srgbClr val="006600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400" dirty="0"/>
                  <a:t>Largest value/weight</a:t>
                </a:r>
                <a:r>
                  <a:rPr lang="en-US" altLang="en-US" sz="2400" dirty="0">
                    <a:solidFill>
                      <a:srgbClr val="0066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2400" b="1" i="1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altLang="en-US" sz="2400" dirty="0">
                  <a:solidFill>
                    <a:srgbClr val="006600"/>
                  </a:solidFill>
                </a:endParaRPr>
              </a:p>
              <a:p>
                <a:pPr lvl="2">
                  <a:lnSpc>
                    <a:spcPct val="80000"/>
                  </a:lnSpc>
                </a:pPr>
                <a:r>
                  <a:rPr lang="en-US" altLang="en-US" sz="2400" dirty="0">
                    <a:solidFill>
                      <a:srgbClr val="C00000"/>
                    </a:solidFill>
                  </a:rPr>
                  <a:t>Doesn’t work</a:t>
                </a:r>
              </a:p>
              <a:p>
                <a:pPr lvl="2">
                  <a:lnSpc>
                    <a:spcPct val="80000"/>
                  </a:lnSpc>
                </a:pPr>
                <a:endParaRPr lang="en-US" altLang="en-US" sz="2400" dirty="0">
                  <a:solidFill>
                    <a:srgbClr val="006600"/>
                  </a:solidFill>
                </a:endParaRPr>
              </a:p>
              <a:p>
                <a:pPr lvl="2" eaLnBrk="1" hangingPunct="1">
                  <a:lnSpc>
                    <a:spcPct val="80000"/>
                  </a:lnSpc>
                </a:pPr>
                <a:endParaRPr lang="en-US" altLang="en-US" sz="2400" dirty="0">
                  <a:solidFill>
                    <a:srgbClr val="006600"/>
                  </a:solidFill>
                </a:endParaRPr>
              </a:p>
            </p:txBody>
          </p:sp>
        </mc:Choice>
        <mc:Fallback>
          <p:sp>
            <p:nvSpPr>
              <p:cNvPr id="1024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3501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5909A3-E473-41F7-809D-1420F104F543}" type="slidenum">
              <a:rPr lang="en-US" altLang="en-US" sz="1400">
                <a:latin typeface="Calibri" panose="020F0502020204030204" pitchFamily="34" charset="0"/>
              </a:rPr>
              <a:pPr/>
              <a:t>21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798458B-17AD-40EE-8DDC-4CBD56E23C8E}"/>
              </a:ext>
            </a:extLst>
          </p:cNvPr>
          <p:cNvGrpSpPr/>
          <p:nvPr/>
        </p:nvGrpSpPr>
        <p:grpSpPr>
          <a:xfrm>
            <a:off x="6792633" y="1571590"/>
            <a:ext cx="2152650" cy="361950"/>
            <a:chOff x="6915150" y="2400300"/>
            <a:chExt cx="2152650" cy="361950"/>
          </a:xfrm>
        </p:grpSpPr>
        <p:sp>
          <p:nvSpPr>
            <p:cNvPr id="10245" name="Line 4"/>
            <p:cNvSpPr>
              <a:spLocks noChangeShapeType="1"/>
            </p:cNvSpPr>
            <p:nvPr/>
          </p:nvSpPr>
          <p:spPr bwMode="auto">
            <a:xfrm>
              <a:off x="6915150" y="2762250"/>
              <a:ext cx="2152650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46" name="Line 5"/>
            <p:cNvSpPr>
              <a:spLocks noChangeShapeType="1"/>
            </p:cNvSpPr>
            <p:nvPr/>
          </p:nvSpPr>
          <p:spPr bwMode="auto">
            <a:xfrm>
              <a:off x="7172326" y="2419350"/>
              <a:ext cx="600075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47" name="Line 6"/>
            <p:cNvSpPr>
              <a:spLocks noChangeShapeType="1"/>
            </p:cNvSpPr>
            <p:nvPr/>
          </p:nvSpPr>
          <p:spPr bwMode="auto">
            <a:xfrm>
              <a:off x="8201025" y="2400300"/>
              <a:ext cx="342900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248" name="Group 12"/>
          <p:cNvGrpSpPr>
            <a:grpSpLocks/>
          </p:cNvGrpSpPr>
          <p:nvPr/>
        </p:nvGrpSpPr>
        <p:grpSpPr bwMode="auto">
          <a:xfrm>
            <a:off x="6811683" y="2530371"/>
            <a:ext cx="2133600" cy="219075"/>
            <a:chOff x="3480" y="2502"/>
            <a:chExt cx="1344" cy="138"/>
          </a:xfrm>
        </p:grpSpPr>
        <p:sp>
          <p:nvSpPr>
            <p:cNvPr id="10260" name="Line 8"/>
            <p:cNvSpPr>
              <a:spLocks noChangeShapeType="1"/>
            </p:cNvSpPr>
            <p:nvPr/>
          </p:nvSpPr>
          <p:spPr bwMode="auto">
            <a:xfrm>
              <a:off x="3480" y="2508"/>
              <a:ext cx="52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261" name="Line 9"/>
            <p:cNvSpPr>
              <a:spLocks noChangeShapeType="1"/>
            </p:cNvSpPr>
            <p:nvPr/>
          </p:nvSpPr>
          <p:spPr bwMode="auto">
            <a:xfrm>
              <a:off x="4170" y="2502"/>
              <a:ext cx="65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62" name="Line 10"/>
            <p:cNvSpPr>
              <a:spLocks noChangeShapeType="1"/>
            </p:cNvSpPr>
            <p:nvPr/>
          </p:nvSpPr>
          <p:spPr bwMode="auto">
            <a:xfrm>
              <a:off x="3960" y="2640"/>
              <a:ext cx="2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866F6F7-94BE-4CDF-90F3-A55582969572}"/>
              </a:ext>
            </a:extLst>
          </p:cNvPr>
          <p:cNvGrpSpPr/>
          <p:nvPr/>
        </p:nvGrpSpPr>
        <p:grpSpPr>
          <a:xfrm>
            <a:off x="6897408" y="3346277"/>
            <a:ext cx="1943100" cy="742950"/>
            <a:chOff x="7953376" y="4438650"/>
            <a:chExt cx="1943100" cy="742950"/>
          </a:xfrm>
        </p:grpSpPr>
        <p:sp>
          <p:nvSpPr>
            <p:cNvPr id="10249" name="Line 13"/>
            <p:cNvSpPr>
              <a:spLocks noChangeShapeType="1"/>
            </p:cNvSpPr>
            <p:nvPr/>
          </p:nvSpPr>
          <p:spPr bwMode="auto">
            <a:xfrm>
              <a:off x="7953376" y="4467225"/>
              <a:ext cx="3905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50" name="Line 14"/>
            <p:cNvSpPr>
              <a:spLocks noChangeShapeType="1"/>
            </p:cNvSpPr>
            <p:nvPr/>
          </p:nvSpPr>
          <p:spPr bwMode="auto">
            <a:xfrm>
              <a:off x="8496301" y="4448175"/>
              <a:ext cx="3905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51" name="Line 15"/>
            <p:cNvSpPr>
              <a:spLocks noChangeShapeType="1"/>
            </p:cNvSpPr>
            <p:nvPr/>
          </p:nvSpPr>
          <p:spPr bwMode="auto">
            <a:xfrm>
              <a:off x="9010651" y="4448175"/>
              <a:ext cx="3905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52" name="Line 16"/>
            <p:cNvSpPr>
              <a:spLocks noChangeShapeType="1"/>
            </p:cNvSpPr>
            <p:nvPr/>
          </p:nvSpPr>
          <p:spPr bwMode="auto">
            <a:xfrm>
              <a:off x="9505951" y="4438650"/>
              <a:ext cx="3905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53" name="Line 17"/>
            <p:cNvSpPr>
              <a:spLocks noChangeShapeType="1"/>
            </p:cNvSpPr>
            <p:nvPr/>
          </p:nvSpPr>
          <p:spPr bwMode="auto">
            <a:xfrm>
              <a:off x="8772526" y="4686300"/>
              <a:ext cx="3905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54" name="Line 18"/>
            <p:cNvSpPr>
              <a:spLocks noChangeShapeType="1"/>
            </p:cNvSpPr>
            <p:nvPr/>
          </p:nvSpPr>
          <p:spPr bwMode="auto">
            <a:xfrm>
              <a:off x="8267701" y="4695825"/>
              <a:ext cx="3905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55" name="Line 19"/>
            <p:cNvSpPr>
              <a:spLocks noChangeShapeType="1"/>
            </p:cNvSpPr>
            <p:nvPr/>
          </p:nvSpPr>
          <p:spPr bwMode="auto">
            <a:xfrm>
              <a:off x="8305801" y="4933950"/>
              <a:ext cx="3905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56" name="Line 20"/>
            <p:cNvSpPr>
              <a:spLocks noChangeShapeType="1"/>
            </p:cNvSpPr>
            <p:nvPr/>
          </p:nvSpPr>
          <p:spPr bwMode="auto">
            <a:xfrm>
              <a:off x="9286876" y="4705350"/>
              <a:ext cx="3905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57" name="Line 21"/>
            <p:cNvSpPr>
              <a:spLocks noChangeShapeType="1"/>
            </p:cNvSpPr>
            <p:nvPr/>
          </p:nvSpPr>
          <p:spPr bwMode="auto">
            <a:xfrm>
              <a:off x="9334501" y="4943475"/>
              <a:ext cx="3905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58" name="Line 22"/>
            <p:cNvSpPr>
              <a:spLocks noChangeShapeType="1"/>
            </p:cNvSpPr>
            <p:nvPr/>
          </p:nvSpPr>
          <p:spPr bwMode="auto">
            <a:xfrm>
              <a:off x="8296276" y="5143500"/>
              <a:ext cx="3905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59" name="Line 23"/>
            <p:cNvSpPr>
              <a:spLocks noChangeShapeType="1"/>
            </p:cNvSpPr>
            <p:nvPr/>
          </p:nvSpPr>
          <p:spPr bwMode="auto">
            <a:xfrm>
              <a:off x="9344026" y="5181600"/>
              <a:ext cx="3905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D53C35E3-2A90-4D65-97B1-38F495547871}"/>
              </a:ext>
            </a:extLst>
          </p:cNvPr>
          <p:cNvGrpSpPr>
            <a:grpSpLocks/>
          </p:cNvGrpSpPr>
          <p:nvPr/>
        </p:nvGrpSpPr>
        <p:grpSpPr bwMode="auto">
          <a:xfrm>
            <a:off x="6813236" y="4606857"/>
            <a:ext cx="3067050" cy="152400"/>
            <a:chOff x="3024" y="3522"/>
            <a:chExt cx="1932" cy="96"/>
          </a:xfrm>
        </p:grpSpPr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325AA5DE-7131-49F9-A920-9DA7ED836A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618"/>
              <a:ext cx="84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7" name="Line 23">
              <a:extLst>
                <a:ext uri="{FF2B5EF4-FFF2-40B4-BE49-F238E27FC236}">
                  <a16:creationId xmlns:a16="http://schemas.microsoft.com/office/drawing/2014/main" id="{C9A7CB54-978A-47D7-BCEE-EEE9DEDB16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8" y="3522"/>
              <a:ext cx="163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28" name="Group 30">
            <a:extLst>
              <a:ext uri="{FF2B5EF4-FFF2-40B4-BE49-F238E27FC236}">
                <a16:creationId xmlns:a16="http://schemas.microsoft.com/office/drawing/2014/main" id="{A8C4A40E-412A-4390-8909-ED437FE08978}"/>
              </a:ext>
            </a:extLst>
          </p:cNvPr>
          <p:cNvGrpSpPr>
            <a:grpSpLocks/>
          </p:cNvGrpSpPr>
          <p:nvPr/>
        </p:nvGrpSpPr>
        <p:grpSpPr bwMode="auto">
          <a:xfrm>
            <a:off x="6968845" y="5481674"/>
            <a:ext cx="2619375" cy="276225"/>
            <a:chOff x="3330" y="3612"/>
            <a:chExt cx="1650" cy="174"/>
          </a:xfrm>
        </p:grpSpPr>
        <p:sp>
          <p:nvSpPr>
            <p:cNvPr id="29" name="Line 26">
              <a:extLst>
                <a:ext uri="{FF2B5EF4-FFF2-40B4-BE49-F238E27FC236}">
                  <a16:creationId xmlns:a16="http://schemas.microsoft.com/office/drawing/2014/main" id="{B81E7990-FC00-4320-98A9-BBF46745F3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9" y="3612"/>
              <a:ext cx="951" cy="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0" name="Line 27">
              <a:extLst>
                <a:ext uri="{FF2B5EF4-FFF2-40B4-BE49-F238E27FC236}">
                  <a16:creationId xmlns:a16="http://schemas.microsoft.com/office/drawing/2014/main" id="{BCFE4C0E-0952-4F05-AADB-D0930B007A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0" y="3780"/>
              <a:ext cx="699" cy="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1" name="Line 28">
              <a:extLst>
                <a:ext uri="{FF2B5EF4-FFF2-40B4-BE49-F238E27FC236}">
                  <a16:creationId xmlns:a16="http://schemas.microsoft.com/office/drawing/2014/main" id="{8500FCFF-5063-4D62-8E37-87711228B3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3780"/>
              <a:ext cx="66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384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1D985733-19C9-4DDE-ACA2-2D470137D40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350879"/>
                <a:ext cx="10783062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dirty="0">
                    <a:solidFill>
                      <a:srgbClr val="0066CC"/>
                    </a:solidFill>
                  </a:rPr>
                  <a:t>Notation:</a:t>
                </a:r>
                <a:r>
                  <a:rPr lang="en-US" altLang="en-US" sz="2400" dirty="0"/>
                  <a:t>  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Label jobs by finishing time: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en-US" sz="2400" baseline="-250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1D985733-19C9-4DDE-ACA2-2D470137D4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350879"/>
                <a:ext cx="10783062" cy="5200045"/>
              </a:xfrm>
              <a:blipFill>
                <a:blip r:embed="rId3"/>
                <a:stretch>
                  <a:fillRect l="-848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C3FA84DA-E96F-4830-84C5-1FBC10080BE6}"/>
              </a:ext>
            </a:extLst>
          </p:cNvPr>
          <p:cNvGrpSpPr/>
          <p:nvPr/>
        </p:nvGrpSpPr>
        <p:grpSpPr>
          <a:xfrm>
            <a:off x="1109473" y="2508504"/>
            <a:ext cx="6781799" cy="3543130"/>
            <a:chOff x="2819401" y="3048000"/>
            <a:chExt cx="6781799" cy="3543130"/>
          </a:xfrm>
        </p:grpSpPr>
        <p:sp>
          <p:nvSpPr>
            <p:cNvPr id="43" name="Line 67">
              <a:extLst>
                <a:ext uri="{FF2B5EF4-FFF2-40B4-BE49-F238E27FC236}">
                  <a16:creationId xmlns:a16="http://schemas.microsoft.com/office/drawing/2014/main" id="{EB376D1F-E4CB-4319-8A2B-6B19F72B4D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7514" y="6232525"/>
              <a:ext cx="588168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4" name="Text Box 69">
              <a:extLst>
                <a:ext uri="{FF2B5EF4-FFF2-40B4-BE49-F238E27FC236}">
                  <a16:creationId xmlns:a16="http://schemas.microsoft.com/office/drawing/2014/main" id="{4DA49005-D4D1-499D-8CE9-5CED7FB301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9200" y="6024563"/>
              <a:ext cx="762000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dirty="0"/>
                <a:t>Time</a:t>
              </a:r>
            </a:p>
          </p:txBody>
        </p:sp>
        <p:sp>
          <p:nvSpPr>
            <p:cNvPr id="45" name="Line 72">
              <a:extLst>
                <a:ext uri="{FF2B5EF4-FFF2-40B4-BE49-F238E27FC236}">
                  <a16:creationId xmlns:a16="http://schemas.microsoft.com/office/drawing/2014/main" id="{100E4120-A64F-4806-B254-156BEC09DA7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849438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6" name="Line 73">
              <a:extLst>
                <a:ext uri="{FF2B5EF4-FFF2-40B4-BE49-F238E27FC236}">
                  <a16:creationId xmlns:a16="http://schemas.microsoft.com/office/drawing/2014/main" id="{9FD08556-5449-477C-AEDE-A44B3C837D9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365251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7" name="Line 74">
              <a:extLst>
                <a:ext uri="{FF2B5EF4-FFF2-40B4-BE49-F238E27FC236}">
                  <a16:creationId xmlns:a16="http://schemas.microsoft.com/office/drawing/2014/main" id="{45223259-A5C7-4580-9789-40246823DC2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819401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8" name="Line 75">
              <a:extLst>
                <a:ext uri="{FF2B5EF4-FFF2-40B4-BE49-F238E27FC236}">
                  <a16:creationId xmlns:a16="http://schemas.microsoft.com/office/drawing/2014/main" id="{7208E16D-2D27-4E75-96D3-531683A368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333626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9" name="Line 76">
              <a:extLst>
                <a:ext uri="{FF2B5EF4-FFF2-40B4-BE49-F238E27FC236}">
                  <a16:creationId xmlns:a16="http://schemas.microsoft.com/office/drawing/2014/main" id="{77E398C1-E0FE-47A9-90DD-F3210C50355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303588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0" name="Line 77">
              <a:extLst>
                <a:ext uri="{FF2B5EF4-FFF2-40B4-BE49-F238E27FC236}">
                  <a16:creationId xmlns:a16="http://schemas.microsoft.com/office/drawing/2014/main" id="{216ABF7C-33CC-454D-9AD3-C938D902C32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756151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1" name="Line 78">
              <a:extLst>
                <a:ext uri="{FF2B5EF4-FFF2-40B4-BE49-F238E27FC236}">
                  <a16:creationId xmlns:a16="http://schemas.microsoft.com/office/drawing/2014/main" id="{114E4C32-4E18-4ED1-9826-486F223582A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271963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2" name="Line 79">
              <a:extLst>
                <a:ext uri="{FF2B5EF4-FFF2-40B4-BE49-F238E27FC236}">
                  <a16:creationId xmlns:a16="http://schemas.microsoft.com/office/drawing/2014/main" id="{3FD199E4-64D1-49B4-9B3D-E2A6F79CD9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724526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3" name="Line 80">
              <a:extLst>
                <a:ext uri="{FF2B5EF4-FFF2-40B4-BE49-F238E27FC236}">
                  <a16:creationId xmlns:a16="http://schemas.microsoft.com/office/drawing/2014/main" id="{2C8E279E-FF01-4392-8C87-3111D475F40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240338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4" name="Line 81">
              <a:extLst>
                <a:ext uri="{FF2B5EF4-FFF2-40B4-BE49-F238E27FC236}">
                  <a16:creationId xmlns:a16="http://schemas.microsoft.com/office/drawing/2014/main" id="{2E71AC95-0B9B-4F86-9CD3-2B1CE87526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694488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5" name="Line 82">
              <a:extLst>
                <a:ext uri="{FF2B5EF4-FFF2-40B4-BE49-F238E27FC236}">
                  <a16:creationId xmlns:a16="http://schemas.microsoft.com/office/drawing/2014/main" id="{27157A71-3FB6-4E1B-81E3-CE2772DF87E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210301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6" name="Rectangle 94">
              <a:extLst>
                <a:ext uri="{FF2B5EF4-FFF2-40B4-BE49-F238E27FC236}">
                  <a16:creationId xmlns:a16="http://schemas.microsoft.com/office/drawing/2014/main" id="{679023EA-3AF1-4AFE-959F-06948DEE3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0038" y="5124451"/>
              <a:ext cx="1936750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 dirty="0">
                  <a:latin typeface="Courier New" panose="02070309020205020404" pitchFamily="49" charset="0"/>
                </a:rPr>
                <a:t>6</a:t>
              </a:r>
            </a:p>
          </p:txBody>
        </p:sp>
        <p:sp>
          <p:nvSpPr>
            <p:cNvPr id="57" name="Rectangle 95">
              <a:extLst>
                <a:ext uri="{FF2B5EF4-FFF2-40B4-BE49-F238E27FC236}">
                  <a16:creationId xmlns:a16="http://schemas.microsoft.com/office/drawing/2014/main" id="{C7ED3524-9ADB-492C-B736-901A93DA9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4225" y="5540376"/>
              <a:ext cx="1938338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 dirty="0">
                  <a:latin typeface="Courier New" panose="02070309020205020404" pitchFamily="49" charset="0"/>
                </a:rPr>
                <a:t>7</a:t>
              </a:r>
            </a:p>
          </p:txBody>
        </p:sp>
        <p:sp>
          <p:nvSpPr>
            <p:cNvPr id="58" name="Line 96">
              <a:extLst>
                <a:ext uri="{FF2B5EF4-FFF2-40B4-BE49-F238E27FC236}">
                  <a16:creationId xmlns:a16="http://schemas.microsoft.com/office/drawing/2014/main" id="{26E9BAD7-0144-40CD-9F55-2930A45D18C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787776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9" name="Rectangle 97">
              <a:extLst>
                <a:ext uri="{FF2B5EF4-FFF2-40B4-BE49-F238E27FC236}">
                  <a16:creationId xmlns:a16="http://schemas.microsoft.com/office/drawing/2014/main" id="{006A4E35-80A2-45A5-9A22-64F9F6A76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2600" y="5953126"/>
              <a:ext cx="1454150" cy="2778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 dirty="0">
                  <a:latin typeface="Courier New" panose="02070309020205020404" pitchFamily="49" charset="0"/>
                </a:rPr>
                <a:t>8</a:t>
              </a:r>
            </a:p>
          </p:txBody>
        </p:sp>
        <p:sp>
          <p:nvSpPr>
            <p:cNvPr id="60" name="Rectangle 98">
              <a:extLst>
                <a:ext uri="{FF2B5EF4-FFF2-40B4-BE49-F238E27FC236}">
                  <a16:creationId xmlns:a16="http://schemas.microsoft.com/office/drawing/2014/main" id="{18241C44-EECA-4316-9341-D8018C2E7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851" y="4708526"/>
              <a:ext cx="1452563" cy="2778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 dirty="0">
                  <a:latin typeface="Courier New" panose="02070309020205020404" pitchFamily="49" charset="0"/>
                </a:rPr>
                <a:t>4</a:t>
              </a:r>
            </a:p>
          </p:txBody>
        </p:sp>
        <p:sp>
          <p:nvSpPr>
            <p:cNvPr id="61" name="Rectangle 99">
              <a:extLst>
                <a:ext uri="{FF2B5EF4-FFF2-40B4-BE49-F238E27FC236}">
                  <a16:creationId xmlns:a16="http://schemas.microsoft.com/office/drawing/2014/main" id="{4BAA826F-4EF1-48C6-BD01-971F43C7D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7513" y="3048001"/>
              <a:ext cx="2906712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 dirty="0"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62" name="Rectangle 100">
              <a:extLst>
                <a:ext uri="{FF2B5EF4-FFF2-40B4-BE49-F238E27FC236}">
                  <a16:creationId xmlns:a16="http://schemas.microsoft.com/office/drawing/2014/main" id="{369A1E2E-7B39-4F2A-B817-8018F6BD6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700" y="3463926"/>
              <a:ext cx="1454150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 dirty="0"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63" name="Rectangle 101">
              <a:extLst>
                <a:ext uri="{FF2B5EF4-FFF2-40B4-BE49-F238E27FC236}">
                  <a16:creationId xmlns:a16="http://schemas.microsoft.com/office/drawing/2014/main" id="{FD85991E-28BE-46F2-B8C1-C54ACDB5C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664" y="3878263"/>
              <a:ext cx="968375" cy="27781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 dirty="0">
                  <a:latin typeface="Courier New" panose="02070309020205020404" pitchFamily="49" charset="0"/>
                </a:rPr>
                <a:t>2</a:t>
              </a:r>
            </a:p>
          </p:txBody>
        </p:sp>
        <p:sp>
          <p:nvSpPr>
            <p:cNvPr id="64" name="Rectangle 102">
              <a:extLst>
                <a:ext uri="{FF2B5EF4-FFF2-40B4-BE49-F238E27FC236}">
                  <a16:creationId xmlns:a16="http://schemas.microsoft.com/office/drawing/2014/main" id="{B9470958-47EE-4017-B50F-4AF22A68B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664" y="4294189"/>
              <a:ext cx="2420937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 dirty="0">
                  <a:latin typeface="Courier New" panose="02070309020205020404" pitchFamily="49" charset="0"/>
                </a:rPr>
                <a:t>5</a:t>
              </a:r>
            </a:p>
          </p:txBody>
        </p:sp>
        <p:sp>
          <p:nvSpPr>
            <p:cNvPr id="65" name="Text Box 103">
              <a:extLst>
                <a:ext uri="{FF2B5EF4-FFF2-40B4-BE49-F238E27FC236}">
                  <a16:creationId xmlns:a16="http://schemas.microsoft.com/office/drawing/2014/main" id="{81AD24B2-B240-48A2-85CA-D3A339DDA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0038" y="6313489"/>
              <a:ext cx="1592262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66" name="Text Box 104">
              <a:extLst>
                <a:ext uri="{FF2B5EF4-FFF2-40B4-BE49-F238E27FC236}">
                  <a16:creationId xmlns:a16="http://schemas.microsoft.com/office/drawing/2014/main" id="{7B0F25F4-DC71-4DF7-8E63-31789A3AC4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1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67" name="Text Box 105">
              <a:extLst>
                <a:ext uri="{FF2B5EF4-FFF2-40B4-BE49-F238E27FC236}">
                  <a16:creationId xmlns:a16="http://schemas.microsoft.com/office/drawing/2014/main" id="{0B2F90FA-5C05-4F8F-80C8-3414B90BA3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589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68" name="Text Box 106">
              <a:extLst>
                <a:ext uri="{FF2B5EF4-FFF2-40B4-BE49-F238E27FC236}">
                  <a16:creationId xmlns:a16="http://schemas.microsoft.com/office/drawing/2014/main" id="{3D708D80-C39F-4ECC-A74D-005A40FC60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776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2</a:t>
              </a:r>
            </a:p>
          </p:txBody>
        </p:sp>
        <p:sp>
          <p:nvSpPr>
            <p:cNvPr id="69" name="Text Box 107">
              <a:extLst>
                <a:ext uri="{FF2B5EF4-FFF2-40B4-BE49-F238E27FC236}">
                  <a16:creationId xmlns:a16="http://schemas.microsoft.com/office/drawing/2014/main" id="{29B1FBF3-BFA5-49E1-B061-9B25DF6A8D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1964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70" name="Text Box 108">
              <a:extLst>
                <a:ext uri="{FF2B5EF4-FFF2-40B4-BE49-F238E27FC236}">
                  <a16:creationId xmlns:a16="http://schemas.microsoft.com/office/drawing/2014/main" id="{4393F742-AC14-43D6-9F76-A101745155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7739" y="6232526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4</a:t>
              </a:r>
            </a:p>
          </p:txBody>
        </p:sp>
        <p:sp>
          <p:nvSpPr>
            <p:cNvPr id="71" name="Text Box 109">
              <a:extLst>
                <a:ext uri="{FF2B5EF4-FFF2-40B4-BE49-F238E27FC236}">
                  <a16:creationId xmlns:a16="http://schemas.microsoft.com/office/drawing/2014/main" id="{5A6BB9CA-1E05-41DC-BDFA-EF2932C299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1925" y="6232526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5</a:t>
              </a:r>
            </a:p>
          </p:txBody>
        </p:sp>
        <p:sp>
          <p:nvSpPr>
            <p:cNvPr id="72" name="Text Box 110">
              <a:extLst>
                <a:ext uri="{FF2B5EF4-FFF2-40B4-BE49-F238E27FC236}">
                  <a16:creationId xmlns:a16="http://schemas.microsoft.com/office/drawing/2014/main" id="{DB7A444F-0DFE-4A45-9BB6-DF0100C62E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6114" y="6232526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6</a:t>
              </a:r>
            </a:p>
          </p:txBody>
        </p:sp>
        <p:sp>
          <p:nvSpPr>
            <p:cNvPr id="73" name="Text Box 111">
              <a:extLst>
                <a:ext uri="{FF2B5EF4-FFF2-40B4-BE49-F238E27FC236}">
                  <a16:creationId xmlns:a16="http://schemas.microsoft.com/office/drawing/2014/main" id="{C5FAA2B1-089D-457C-B42A-3E463FC9B5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0301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7</a:t>
              </a:r>
            </a:p>
          </p:txBody>
        </p:sp>
        <p:sp>
          <p:nvSpPr>
            <p:cNvPr id="74" name="Text Box 112">
              <a:extLst>
                <a:ext uri="{FF2B5EF4-FFF2-40B4-BE49-F238E27FC236}">
                  <a16:creationId xmlns:a16="http://schemas.microsoft.com/office/drawing/2014/main" id="{40F436B3-50E2-4513-80BF-50EA819AF5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4489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8</a:t>
              </a:r>
            </a:p>
          </p:txBody>
        </p:sp>
        <p:sp>
          <p:nvSpPr>
            <p:cNvPr id="75" name="Text Box 113">
              <a:extLst>
                <a:ext uri="{FF2B5EF4-FFF2-40B4-BE49-F238E27FC236}">
                  <a16:creationId xmlns:a16="http://schemas.microsoft.com/office/drawing/2014/main" id="{79C6C831-9CDC-4551-95F2-5A98BC0773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8676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9</a:t>
              </a:r>
            </a:p>
          </p:txBody>
        </p:sp>
        <p:sp>
          <p:nvSpPr>
            <p:cNvPr id="76" name="Text Box 114">
              <a:extLst>
                <a:ext uri="{FF2B5EF4-FFF2-40B4-BE49-F238E27FC236}">
                  <a16:creationId xmlns:a16="http://schemas.microsoft.com/office/drawing/2014/main" id="{EC30B8BA-18D2-4E2D-83A7-22E96467C4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4600" y="6232526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10</a:t>
              </a:r>
            </a:p>
          </p:txBody>
        </p:sp>
        <p:sp>
          <p:nvSpPr>
            <p:cNvPr id="77" name="Line 115">
              <a:extLst>
                <a:ext uri="{FF2B5EF4-FFF2-40B4-BE49-F238E27FC236}">
                  <a16:creationId xmlns:a16="http://schemas.microsoft.com/office/drawing/2014/main" id="{FD65943C-37FE-46FA-9C21-A44E7C84B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8788" y="6232525"/>
              <a:ext cx="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3828DA6E-C340-451A-8811-D05BE56C26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C8DEEBC-B8FB-4817-AE5D-59EE77AFC8DD}" type="slidenum">
              <a:rPr lang="en-US" altLang="en-US" sz="800"/>
              <a:pPr/>
              <a:t>22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4214D05-6985-4137-A1FD-C1DA13F9F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Weighted Interval Scheduling</a:t>
            </a:r>
          </a:p>
        </p:txBody>
      </p:sp>
      <p:sp>
        <p:nvSpPr>
          <p:cNvPr id="78" name="Text Box 100">
            <a:extLst>
              <a:ext uri="{FF2B5EF4-FFF2-40B4-BE49-F238E27FC236}">
                <a16:creationId xmlns:a16="http://schemas.microsoft.com/office/drawing/2014/main" id="{7E2BD837-767C-4BF1-8691-F633E0733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7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chemeClr val="hlink"/>
                </a:solidFill>
                <a:latin typeface="Courier New" panose="02070309020205020404" pitchFamily="49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197650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3828DA6E-C340-451A-8811-D05BE56C26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C8DEEBC-B8FB-4817-AE5D-59EE77AFC8DD}" type="slidenum">
              <a:rPr lang="en-US" altLang="en-US" sz="800"/>
              <a:pPr/>
              <a:t>23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4214D05-6985-4137-A1FD-C1DA13F9F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Weighted Interval Scheduling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1D985733-19C9-4DDE-ACA2-2D470137D40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350881"/>
                <a:ext cx="10783062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dirty="0">
                    <a:solidFill>
                      <a:srgbClr val="0066CC"/>
                    </a:solidFill>
                  </a:rPr>
                  <a:t>Notation:</a:t>
                </a:r>
                <a:r>
                  <a:rPr lang="en-US" altLang="en-US" sz="2400" dirty="0"/>
                  <a:t>  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Label jobs by finishing time: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en-US" sz="2400" baseline="-250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1D985733-19C9-4DDE-ACA2-2D470137D4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350881"/>
                <a:ext cx="10783062" cy="5200045"/>
              </a:xfrm>
              <a:blipFill>
                <a:blip r:embed="rId3"/>
                <a:stretch>
                  <a:fillRect l="-848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559B7E78-68ED-9B10-D692-715AB23EDFA7}"/>
              </a:ext>
            </a:extLst>
          </p:cNvPr>
          <p:cNvGrpSpPr/>
          <p:nvPr/>
        </p:nvGrpSpPr>
        <p:grpSpPr>
          <a:xfrm>
            <a:off x="1109473" y="2508504"/>
            <a:ext cx="6781799" cy="3543130"/>
            <a:chOff x="1109473" y="2508504"/>
            <a:chExt cx="6781799" cy="3543130"/>
          </a:xfrm>
        </p:grpSpPr>
        <p:sp>
          <p:nvSpPr>
            <p:cNvPr id="19461" name="Line 74">
              <a:extLst>
                <a:ext uri="{FF2B5EF4-FFF2-40B4-BE49-F238E27FC236}">
                  <a16:creationId xmlns:a16="http://schemas.microsoft.com/office/drawing/2014/main" id="{E344F42B-3394-40F1-9FE4-ADFAE3A5C3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586" y="5693029"/>
              <a:ext cx="588168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9462" name="Text Box 75">
              <a:extLst>
                <a:ext uri="{FF2B5EF4-FFF2-40B4-BE49-F238E27FC236}">
                  <a16:creationId xmlns:a16="http://schemas.microsoft.com/office/drawing/2014/main" id="{4DA792B2-CEBE-4223-802A-F6F7F59759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110" y="5773993"/>
              <a:ext cx="1592262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9463" name="Text Box 76">
              <a:extLst>
                <a:ext uri="{FF2B5EF4-FFF2-40B4-BE49-F238E27FC236}">
                  <a16:creationId xmlns:a16="http://schemas.microsoft.com/office/drawing/2014/main" id="{91231CF0-2239-4920-9950-4767D85058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9272" y="5485068"/>
              <a:ext cx="762000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Time</a:t>
              </a:r>
            </a:p>
          </p:txBody>
        </p:sp>
        <p:sp>
          <p:nvSpPr>
            <p:cNvPr id="19464" name="Line 77">
              <a:extLst>
                <a:ext uri="{FF2B5EF4-FFF2-40B4-BE49-F238E27FC236}">
                  <a16:creationId xmlns:a16="http://schemas.microsoft.com/office/drawing/2014/main" id="{DDE5C393-46C3-458B-94A7-08603963D1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8860" y="5693029"/>
              <a:ext cx="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9465" name="Text Box 78">
              <a:extLst>
                <a:ext uri="{FF2B5EF4-FFF2-40B4-BE49-F238E27FC236}">
                  <a16:creationId xmlns:a16="http://schemas.microsoft.com/office/drawing/2014/main" id="{FF1F632C-E560-439B-8C27-217FE40A16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473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19466" name="Line 79">
              <a:extLst>
                <a:ext uri="{FF2B5EF4-FFF2-40B4-BE49-F238E27FC236}">
                  <a16:creationId xmlns:a16="http://schemas.microsoft.com/office/drawing/2014/main" id="{0FBC4031-829C-4469-8305-03318B7DF3C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39510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9467" name="Line 80">
              <a:extLst>
                <a:ext uri="{FF2B5EF4-FFF2-40B4-BE49-F238E27FC236}">
                  <a16:creationId xmlns:a16="http://schemas.microsoft.com/office/drawing/2014/main" id="{5C9ACCF7-9559-4EBD-8B70-2C859AFCCED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-344677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9468" name="Line 81">
              <a:extLst>
                <a:ext uri="{FF2B5EF4-FFF2-40B4-BE49-F238E27FC236}">
                  <a16:creationId xmlns:a16="http://schemas.microsoft.com/office/drawing/2014/main" id="{36113160-F4B3-445F-A25F-E0919D5EEB0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109473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9469" name="Line 82">
              <a:extLst>
                <a:ext uri="{FF2B5EF4-FFF2-40B4-BE49-F238E27FC236}">
                  <a16:creationId xmlns:a16="http://schemas.microsoft.com/office/drawing/2014/main" id="{B1A60685-F981-4A63-B091-A84CA2FBC61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23698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9470" name="Line 83">
              <a:extLst>
                <a:ext uri="{FF2B5EF4-FFF2-40B4-BE49-F238E27FC236}">
                  <a16:creationId xmlns:a16="http://schemas.microsoft.com/office/drawing/2014/main" id="{6C360E76-46F0-4827-8343-9C48F019852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593660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9471" name="Line 84">
              <a:extLst>
                <a:ext uri="{FF2B5EF4-FFF2-40B4-BE49-F238E27FC236}">
                  <a16:creationId xmlns:a16="http://schemas.microsoft.com/office/drawing/2014/main" id="{41E539E1-B456-4E92-9CF7-367FEF2AE3B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046223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9472" name="Line 85">
              <a:extLst>
                <a:ext uri="{FF2B5EF4-FFF2-40B4-BE49-F238E27FC236}">
                  <a16:creationId xmlns:a16="http://schemas.microsoft.com/office/drawing/2014/main" id="{E6EB6B64-282E-48A1-93AF-0C443B01713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562035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9473" name="Line 86">
              <a:extLst>
                <a:ext uri="{FF2B5EF4-FFF2-40B4-BE49-F238E27FC236}">
                  <a16:creationId xmlns:a16="http://schemas.microsoft.com/office/drawing/2014/main" id="{A61B3BFA-619A-4912-B197-CA9C68C4868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014598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9474" name="Line 87">
              <a:extLst>
                <a:ext uri="{FF2B5EF4-FFF2-40B4-BE49-F238E27FC236}">
                  <a16:creationId xmlns:a16="http://schemas.microsoft.com/office/drawing/2014/main" id="{E503582A-9609-4743-938B-8AAB58CFBB2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530410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9475" name="Line 88">
              <a:extLst>
                <a:ext uri="{FF2B5EF4-FFF2-40B4-BE49-F238E27FC236}">
                  <a16:creationId xmlns:a16="http://schemas.microsoft.com/office/drawing/2014/main" id="{5F105625-CE72-49EF-A818-DF5C60E2128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984560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9476" name="Line 89">
              <a:extLst>
                <a:ext uri="{FF2B5EF4-FFF2-40B4-BE49-F238E27FC236}">
                  <a16:creationId xmlns:a16="http://schemas.microsoft.com/office/drawing/2014/main" id="{4DA4A1F2-FBC8-404D-9651-631B1843FE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500373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9477" name="Text Box 90">
              <a:extLst>
                <a:ext uri="{FF2B5EF4-FFF2-40B4-BE49-F238E27FC236}">
                  <a16:creationId xmlns:a16="http://schemas.microsoft.com/office/drawing/2014/main" id="{F86845AC-A24C-4ADC-9D62-AEF3251482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3661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9478" name="Text Box 91">
              <a:extLst>
                <a:ext uri="{FF2B5EF4-FFF2-40B4-BE49-F238E27FC236}">
                  <a16:creationId xmlns:a16="http://schemas.microsoft.com/office/drawing/2014/main" id="{4C77679D-B25C-438E-A4A4-71CC682113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7848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2</a:t>
              </a:r>
            </a:p>
          </p:txBody>
        </p:sp>
        <p:sp>
          <p:nvSpPr>
            <p:cNvPr id="19479" name="Text Box 92">
              <a:extLst>
                <a:ext uri="{FF2B5EF4-FFF2-40B4-BE49-F238E27FC236}">
                  <a16:creationId xmlns:a16="http://schemas.microsoft.com/office/drawing/2014/main" id="{DB45CB9F-5E24-4ABF-8F47-2D8295CF0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036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19480" name="Text Box 93">
              <a:extLst>
                <a:ext uri="{FF2B5EF4-FFF2-40B4-BE49-F238E27FC236}">
                  <a16:creationId xmlns:a16="http://schemas.microsoft.com/office/drawing/2014/main" id="{37B29F57-07A8-4624-B285-9E69E4F44D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7811" y="5693030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4</a:t>
              </a:r>
            </a:p>
          </p:txBody>
        </p:sp>
        <p:sp>
          <p:nvSpPr>
            <p:cNvPr id="19481" name="Text Box 94">
              <a:extLst>
                <a:ext uri="{FF2B5EF4-FFF2-40B4-BE49-F238E27FC236}">
                  <a16:creationId xmlns:a16="http://schemas.microsoft.com/office/drawing/2014/main" id="{EBE8B399-0097-4232-8CA6-7838026B84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997" y="5693030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5</a:t>
              </a:r>
            </a:p>
          </p:txBody>
        </p:sp>
        <p:sp>
          <p:nvSpPr>
            <p:cNvPr id="19482" name="Text Box 95">
              <a:extLst>
                <a:ext uri="{FF2B5EF4-FFF2-40B4-BE49-F238E27FC236}">
                  <a16:creationId xmlns:a16="http://schemas.microsoft.com/office/drawing/2014/main" id="{44A0E911-CCFA-4224-A671-FA3BF6DF0A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6186" y="5693030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6</a:t>
              </a:r>
            </a:p>
          </p:txBody>
        </p:sp>
        <p:sp>
          <p:nvSpPr>
            <p:cNvPr id="19483" name="Text Box 96">
              <a:extLst>
                <a:ext uri="{FF2B5EF4-FFF2-40B4-BE49-F238E27FC236}">
                  <a16:creationId xmlns:a16="http://schemas.microsoft.com/office/drawing/2014/main" id="{DFF52816-3552-4F7B-9AB6-B33D774F12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0373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7</a:t>
              </a:r>
            </a:p>
          </p:txBody>
        </p:sp>
        <p:sp>
          <p:nvSpPr>
            <p:cNvPr id="19484" name="Text Box 97">
              <a:extLst>
                <a:ext uri="{FF2B5EF4-FFF2-40B4-BE49-F238E27FC236}">
                  <a16:creationId xmlns:a16="http://schemas.microsoft.com/office/drawing/2014/main" id="{EA88E77A-A01B-46F7-A480-E3A921CA6E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4561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8</a:t>
              </a:r>
            </a:p>
          </p:txBody>
        </p:sp>
        <p:sp>
          <p:nvSpPr>
            <p:cNvPr id="19485" name="Text Box 98">
              <a:extLst>
                <a:ext uri="{FF2B5EF4-FFF2-40B4-BE49-F238E27FC236}">
                  <a16:creationId xmlns:a16="http://schemas.microsoft.com/office/drawing/2014/main" id="{C38F52B8-9E41-4158-9C85-CAAB362718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8748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9</a:t>
              </a:r>
            </a:p>
          </p:txBody>
        </p:sp>
        <p:sp>
          <p:nvSpPr>
            <p:cNvPr id="19486" name="Text Box 99">
              <a:extLst>
                <a:ext uri="{FF2B5EF4-FFF2-40B4-BE49-F238E27FC236}">
                  <a16:creationId xmlns:a16="http://schemas.microsoft.com/office/drawing/2014/main" id="{0A45E151-C063-4F7F-BE95-D045BF38CF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4672" y="5693030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10</a:t>
              </a:r>
            </a:p>
          </p:txBody>
        </p:sp>
        <p:sp>
          <p:nvSpPr>
            <p:cNvPr id="19487" name="Text Box 100">
              <a:extLst>
                <a:ext uri="{FF2B5EF4-FFF2-40B4-BE49-F238E27FC236}">
                  <a16:creationId xmlns:a16="http://schemas.microsoft.com/office/drawing/2014/main" id="{7E2BD837-767C-4BF1-8691-F633E07332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8711" y="5693030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 dirty="0">
                  <a:solidFill>
                    <a:schemeClr val="hlink"/>
                  </a:solidFill>
                  <a:latin typeface="Courier New" panose="02070309020205020404" pitchFamily="49" charset="0"/>
                </a:rPr>
                <a:t>11</a:t>
              </a:r>
            </a:p>
          </p:txBody>
        </p:sp>
        <p:sp>
          <p:nvSpPr>
            <p:cNvPr id="19488" name="Rectangle 101">
              <a:extLst>
                <a:ext uri="{FF2B5EF4-FFF2-40B4-BE49-F238E27FC236}">
                  <a16:creationId xmlns:a16="http://schemas.microsoft.com/office/drawing/2014/main" id="{01F2B7FC-24D4-49C5-B593-EA48EED84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110" y="4584955"/>
              <a:ext cx="1936750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6</a:t>
              </a:r>
            </a:p>
          </p:txBody>
        </p:sp>
        <p:sp>
          <p:nvSpPr>
            <p:cNvPr id="19489" name="Rectangle 102">
              <a:extLst>
                <a:ext uri="{FF2B5EF4-FFF2-40B4-BE49-F238E27FC236}">
                  <a16:creationId xmlns:a16="http://schemas.microsoft.com/office/drawing/2014/main" id="{70854BA9-1BE0-4FDD-8918-BD347B70C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4297" y="5000880"/>
              <a:ext cx="1938338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7</a:t>
              </a:r>
            </a:p>
          </p:txBody>
        </p:sp>
        <p:sp>
          <p:nvSpPr>
            <p:cNvPr id="19490" name="Line 103">
              <a:extLst>
                <a:ext uri="{FF2B5EF4-FFF2-40B4-BE49-F238E27FC236}">
                  <a16:creationId xmlns:a16="http://schemas.microsoft.com/office/drawing/2014/main" id="{A5D43436-E0C3-4B8F-BA4F-0F0DA80A6A1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077848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9491" name="Rectangle 104">
              <a:extLst>
                <a:ext uri="{FF2B5EF4-FFF2-40B4-BE49-F238E27FC236}">
                  <a16:creationId xmlns:a16="http://schemas.microsoft.com/office/drawing/2014/main" id="{FEA93F0E-6F1A-468D-BEFD-2E26EB889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2672" y="5404105"/>
              <a:ext cx="1454150" cy="2778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8</a:t>
              </a:r>
            </a:p>
          </p:txBody>
        </p:sp>
        <p:sp>
          <p:nvSpPr>
            <p:cNvPr id="19492" name="Rectangle 105">
              <a:extLst>
                <a:ext uri="{FF2B5EF4-FFF2-40B4-BE49-F238E27FC236}">
                  <a16:creationId xmlns:a16="http://schemas.microsoft.com/office/drawing/2014/main" id="{60085F63-2322-407F-ABB8-23C44CE15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5923" y="3803905"/>
              <a:ext cx="1452563" cy="2778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4</a:t>
              </a:r>
            </a:p>
          </p:txBody>
        </p:sp>
        <p:sp>
          <p:nvSpPr>
            <p:cNvPr id="19493" name="Rectangle 106">
              <a:extLst>
                <a:ext uri="{FF2B5EF4-FFF2-40B4-BE49-F238E27FC236}">
                  <a16:creationId xmlns:a16="http://schemas.microsoft.com/office/drawing/2014/main" id="{73FB4586-EAA6-4594-B4F7-B7E8B322E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585" y="3375280"/>
              <a:ext cx="2906712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19494" name="Rectangle 107">
              <a:extLst>
                <a:ext uri="{FF2B5EF4-FFF2-40B4-BE49-F238E27FC236}">
                  <a16:creationId xmlns:a16="http://schemas.microsoft.com/office/drawing/2014/main" id="{EC3FD172-E2EC-47EF-8077-C935D3EE2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772" y="2510093"/>
              <a:ext cx="1454150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9495" name="Rectangle 108">
              <a:extLst>
                <a:ext uri="{FF2B5EF4-FFF2-40B4-BE49-F238E27FC236}">
                  <a16:creationId xmlns:a16="http://schemas.microsoft.com/office/drawing/2014/main" id="{7E521EB6-9E82-42EE-8695-CF942985A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1736" y="2965705"/>
              <a:ext cx="968375" cy="2778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2</a:t>
              </a:r>
            </a:p>
          </p:txBody>
        </p:sp>
        <p:sp>
          <p:nvSpPr>
            <p:cNvPr id="19496" name="Rectangle 109">
              <a:extLst>
                <a:ext uri="{FF2B5EF4-FFF2-40B4-BE49-F238E27FC236}">
                  <a16:creationId xmlns:a16="http://schemas.microsoft.com/office/drawing/2014/main" id="{4A999EB7-07A5-40F9-825A-6F627BEF9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1736" y="4213480"/>
              <a:ext cx="2420937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7828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08DBD-B5CA-4C91-FC6E-981DB710E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4A1D3050-EEA3-55AB-46F2-2E3A9ED081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Weighted Interval Scheduling – Four Steps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EEE5797A-5D41-F0ED-5BC6-CC89C7AF4D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11055" y="979054"/>
            <a:ext cx="9180945" cy="5878945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Formulate the answer with a recursive structure</a:t>
            </a:r>
          </a:p>
          <a:p>
            <a:pPr lvl="1"/>
            <a:r>
              <a:rPr lang="en-US" altLang="en-US" sz="2000" dirty="0"/>
              <a:t>What are the options for the last choice?</a:t>
            </a:r>
          </a:p>
          <a:p>
            <a:pPr lvl="1"/>
            <a:r>
              <a:rPr lang="en-US" altLang="en-US" sz="2000" dirty="0"/>
              <a:t>For each such option, what does the subproblem look like? How do we use it?</a:t>
            </a: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>
                <a:solidFill>
                  <a:schemeClr val="accent3"/>
                </a:solidFill>
              </a:rPr>
              <a:t>Choose a memory structure.</a:t>
            </a:r>
            <a:endParaRPr lang="en-US" altLang="en-US" sz="2000" dirty="0">
              <a:solidFill>
                <a:schemeClr val="accent3"/>
              </a:solidFill>
            </a:endParaRP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Figure out the possible values of all parameters in the recursive calls.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How many subproblems (options for last choice) are there?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What are the parameters needed to identify each?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How many different values could there be per parameter?</a:t>
            </a:r>
            <a:endParaRPr lang="en-US" altLang="en-US" sz="1600" dirty="0">
              <a:solidFill>
                <a:schemeClr val="accent3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>
                <a:solidFill>
                  <a:schemeClr val="accent3"/>
                </a:solidFill>
              </a:rPr>
              <a:t>Specify an order of evaluation. </a:t>
            </a:r>
            <a:endParaRPr lang="en-US" altLang="en-US" sz="2000" dirty="0">
              <a:solidFill>
                <a:schemeClr val="accent3"/>
              </a:solidFill>
            </a:endParaRP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Want to guarantee that the necessary subproblem solutions are in memory when you need them.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With this step: a “Bottom-up” (iterative) algorithm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Without this step: a “Top-down” (recursive) algorithm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solidFill>
                  <a:schemeClr val="accent3"/>
                </a:solidFill>
              </a:rPr>
              <a:t>See if there’s a way to save space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Is it possible to reuse some memory locations?</a:t>
            </a:r>
          </a:p>
        </p:txBody>
      </p:sp>
    </p:spTree>
    <p:extLst>
      <p:ext uri="{BB962C8B-B14F-4D97-AF65-F5344CB8AC3E}">
        <p14:creationId xmlns:p14="http://schemas.microsoft.com/office/powerpoint/2010/main" val="1825476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063A4F-CDBB-4F41-A3E0-68D629E4D2F8}" type="slidenum">
              <a:rPr lang="en-US" altLang="en-US" sz="1400">
                <a:latin typeface="Calibri" panose="020F0502020204030204" pitchFamily="34" charset="0"/>
              </a:rPr>
              <a:pPr/>
              <a:t>25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94290" y="0"/>
            <a:ext cx="11887200" cy="77473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/>
              <a:t>Towards Dynamic Programming: Step 1 – Recursive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79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92177" y="537233"/>
                <a:ext cx="11309036" cy="5200045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buNone/>
                </a:pPr>
                <a:r>
                  <a:rPr lang="en-US" altLang="en-US" sz="2400" dirty="0"/>
                  <a:t>Suppose that we first sort the requests by finish time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4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/>
                  <a:t> so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4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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4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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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4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 eaLnBrk="1" hangingPunct="1">
                  <a:buNone/>
                </a:pPr>
                <a:endParaRPr lang="en-US" altLang="en-US" sz="100" dirty="0"/>
              </a:p>
              <a:p>
                <a:pPr marL="0" indent="0" eaLnBrk="1" hangingPunct="1">
                  <a:buNone/>
                </a:pPr>
                <a:r>
                  <a:rPr lang="en-US" altLang="en-US" sz="2400" dirty="0"/>
                  <a:t>We now want</a:t>
                </a:r>
              </a:p>
              <a:p>
                <a:pPr lvl="1"/>
                <a:r>
                  <a:rPr lang="en-US" altLang="en-US" sz="2400" dirty="0"/>
                  <a:t>a recursive solution that makes calls to smaller problems and </a:t>
                </a:r>
              </a:p>
              <a:p>
                <a:pPr lvl="1"/>
                <a:r>
                  <a:rPr lang="en-US" altLang="en-US" sz="2400" dirty="0"/>
                  <a:t>the indices for those smaller problems to be convenient,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altLang="en-US" sz="2400" dirty="0"/>
                  <a:t>        so we first focus on the options for the </a:t>
                </a:r>
                <a:r>
                  <a:rPr lang="en-US" altLang="en-US" sz="2400" i="1" dirty="0"/>
                  <a:t>last</a:t>
                </a:r>
                <a:r>
                  <a:rPr lang="en-US" altLang="en-US" sz="2400" dirty="0"/>
                  <a:t> request, request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400" dirty="0"/>
                  <a:t>. 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100" dirty="0"/>
                  <a:t> </a:t>
                </a:r>
              </a:p>
            </p:txBody>
          </p:sp>
        </mc:Choice>
        <mc:Fallback>
          <p:sp>
            <p:nvSpPr>
              <p:cNvPr id="807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92177" y="537233"/>
                <a:ext cx="11309036" cy="5200045"/>
              </a:xfrm>
              <a:blipFill>
                <a:blip r:embed="rId3"/>
                <a:stretch>
                  <a:fillRect l="-809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32B2450F-26E8-7512-B56D-8AE99642597F}"/>
              </a:ext>
            </a:extLst>
          </p:cNvPr>
          <p:cNvGrpSpPr/>
          <p:nvPr/>
        </p:nvGrpSpPr>
        <p:grpSpPr>
          <a:xfrm>
            <a:off x="65764" y="3429000"/>
            <a:ext cx="5736849" cy="2997199"/>
            <a:chOff x="1109473" y="2508504"/>
            <a:chExt cx="6781799" cy="3543130"/>
          </a:xfrm>
        </p:grpSpPr>
        <p:sp>
          <p:nvSpPr>
            <p:cNvPr id="2" name="Line 74">
              <a:extLst>
                <a:ext uri="{FF2B5EF4-FFF2-40B4-BE49-F238E27FC236}">
                  <a16:creationId xmlns:a16="http://schemas.microsoft.com/office/drawing/2014/main" id="{A4D1574F-C388-CF49-6048-CEA352D254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586" y="5693029"/>
              <a:ext cx="588168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3" name="Text Box 75">
              <a:extLst>
                <a:ext uri="{FF2B5EF4-FFF2-40B4-BE49-F238E27FC236}">
                  <a16:creationId xmlns:a16="http://schemas.microsoft.com/office/drawing/2014/main" id="{063C695C-ED60-2132-00D2-1C465046D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110" y="5773993"/>
              <a:ext cx="1592262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4" name="Text Box 76">
              <a:extLst>
                <a:ext uri="{FF2B5EF4-FFF2-40B4-BE49-F238E27FC236}">
                  <a16:creationId xmlns:a16="http://schemas.microsoft.com/office/drawing/2014/main" id="{F9129965-0B8B-C5C5-C280-45F6E595A3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9272" y="5485068"/>
              <a:ext cx="762000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Time</a:t>
              </a:r>
            </a:p>
          </p:txBody>
        </p:sp>
        <p:sp>
          <p:nvSpPr>
            <p:cNvPr id="5" name="Line 77">
              <a:extLst>
                <a:ext uri="{FF2B5EF4-FFF2-40B4-BE49-F238E27FC236}">
                  <a16:creationId xmlns:a16="http://schemas.microsoft.com/office/drawing/2014/main" id="{1C62934E-8C41-1862-614A-FCBB508DDE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8860" y="5693029"/>
              <a:ext cx="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6" name="Text Box 78">
              <a:extLst>
                <a:ext uri="{FF2B5EF4-FFF2-40B4-BE49-F238E27FC236}">
                  <a16:creationId xmlns:a16="http://schemas.microsoft.com/office/drawing/2014/main" id="{413D6408-5715-C747-F09D-EAAF70D027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473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7" name="Line 79">
              <a:extLst>
                <a:ext uri="{FF2B5EF4-FFF2-40B4-BE49-F238E27FC236}">
                  <a16:creationId xmlns:a16="http://schemas.microsoft.com/office/drawing/2014/main" id="{D748007D-648B-8831-A481-8D1FE373ABB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39510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" name="Line 80">
              <a:extLst>
                <a:ext uri="{FF2B5EF4-FFF2-40B4-BE49-F238E27FC236}">
                  <a16:creationId xmlns:a16="http://schemas.microsoft.com/office/drawing/2014/main" id="{2A0DCF99-3CB5-A59A-44B9-5AA8B39C421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-344677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9" name="Line 81">
              <a:extLst>
                <a:ext uri="{FF2B5EF4-FFF2-40B4-BE49-F238E27FC236}">
                  <a16:creationId xmlns:a16="http://schemas.microsoft.com/office/drawing/2014/main" id="{BB7A3BE5-2441-304F-0A97-99E82847740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109473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" name="Line 82">
              <a:extLst>
                <a:ext uri="{FF2B5EF4-FFF2-40B4-BE49-F238E27FC236}">
                  <a16:creationId xmlns:a16="http://schemas.microsoft.com/office/drawing/2014/main" id="{A5FEDDB4-0D62-84DF-0809-E302BAECCAE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23698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" name="Line 83">
              <a:extLst>
                <a:ext uri="{FF2B5EF4-FFF2-40B4-BE49-F238E27FC236}">
                  <a16:creationId xmlns:a16="http://schemas.microsoft.com/office/drawing/2014/main" id="{322B0B62-B5D8-FAB2-9815-79B357D3B26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593660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2" name="Line 84">
              <a:extLst>
                <a:ext uri="{FF2B5EF4-FFF2-40B4-BE49-F238E27FC236}">
                  <a16:creationId xmlns:a16="http://schemas.microsoft.com/office/drawing/2014/main" id="{E7851209-90FC-0380-1892-27FB0D7E7B6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046223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" name="Line 85">
              <a:extLst>
                <a:ext uri="{FF2B5EF4-FFF2-40B4-BE49-F238E27FC236}">
                  <a16:creationId xmlns:a16="http://schemas.microsoft.com/office/drawing/2014/main" id="{F033961C-671B-5A55-7ECF-0F31F8A875E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562035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" name="Line 86">
              <a:extLst>
                <a:ext uri="{FF2B5EF4-FFF2-40B4-BE49-F238E27FC236}">
                  <a16:creationId xmlns:a16="http://schemas.microsoft.com/office/drawing/2014/main" id="{95BF8612-F30C-6375-5B72-67E6D16472C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014598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5" name="Line 87">
              <a:extLst>
                <a:ext uri="{FF2B5EF4-FFF2-40B4-BE49-F238E27FC236}">
                  <a16:creationId xmlns:a16="http://schemas.microsoft.com/office/drawing/2014/main" id="{F5784F03-B320-D344-1340-E93B8C3DAC1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530410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6" name="Line 88">
              <a:extLst>
                <a:ext uri="{FF2B5EF4-FFF2-40B4-BE49-F238E27FC236}">
                  <a16:creationId xmlns:a16="http://schemas.microsoft.com/office/drawing/2014/main" id="{011AD4D4-E7E5-F5BF-A9F5-4D2CBE97576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984560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7" name="Line 89">
              <a:extLst>
                <a:ext uri="{FF2B5EF4-FFF2-40B4-BE49-F238E27FC236}">
                  <a16:creationId xmlns:a16="http://schemas.microsoft.com/office/drawing/2014/main" id="{B25894EB-7FB1-DC3C-B727-A95E0749F3D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500373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8" name="Text Box 90">
              <a:extLst>
                <a:ext uri="{FF2B5EF4-FFF2-40B4-BE49-F238E27FC236}">
                  <a16:creationId xmlns:a16="http://schemas.microsoft.com/office/drawing/2014/main" id="{C579F5F8-C0A9-1622-C8D2-706BF2A11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3661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9" name="Text Box 91">
              <a:extLst>
                <a:ext uri="{FF2B5EF4-FFF2-40B4-BE49-F238E27FC236}">
                  <a16:creationId xmlns:a16="http://schemas.microsoft.com/office/drawing/2014/main" id="{9EAEBB2E-1922-EA4F-C59E-F049AB7EE3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7848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2</a:t>
              </a:r>
            </a:p>
          </p:txBody>
        </p:sp>
        <p:sp>
          <p:nvSpPr>
            <p:cNvPr id="20" name="Text Box 92">
              <a:extLst>
                <a:ext uri="{FF2B5EF4-FFF2-40B4-BE49-F238E27FC236}">
                  <a16:creationId xmlns:a16="http://schemas.microsoft.com/office/drawing/2014/main" id="{EF545B6C-9FC3-70F7-D273-D850E3C8E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036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21" name="Text Box 93">
              <a:extLst>
                <a:ext uri="{FF2B5EF4-FFF2-40B4-BE49-F238E27FC236}">
                  <a16:creationId xmlns:a16="http://schemas.microsoft.com/office/drawing/2014/main" id="{76831473-D486-67C3-ED38-10B6944223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7811" y="5693030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4</a:t>
              </a:r>
            </a:p>
          </p:txBody>
        </p:sp>
        <p:sp>
          <p:nvSpPr>
            <p:cNvPr id="22" name="Text Box 94">
              <a:extLst>
                <a:ext uri="{FF2B5EF4-FFF2-40B4-BE49-F238E27FC236}">
                  <a16:creationId xmlns:a16="http://schemas.microsoft.com/office/drawing/2014/main" id="{AB528C36-09F3-064E-1341-4471CB0FFF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997" y="5693030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5</a:t>
              </a:r>
            </a:p>
          </p:txBody>
        </p:sp>
        <p:sp>
          <p:nvSpPr>
            <p:cNvPr id="23" name="Text Box 95">
              <a:extLst>
                <a:ext uri="{FF2B5EF4-FFF2-40B4-BE49-F238E27FC236}">
                  <a16:creationId xmlns:a16="http://schemas.microsoft.com/office/drawing/2014/main" id="{C068946F-424E-C168-0BDB-42ECC6D658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6186" y="5693030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6</a:t>
              </a:r>
            </a:p>
          </p:txBody>
        </p:sp>
        <p:sp>
          <p:nvSpPr>
            <p:cNvPr id="24" name="Text Box 96">
              <a:extLst>
                <a:ext uri="{FF2B5EF4-FFF2-40B4-BE49-F238E27FC236}">
                  <a16:creationId xmlns:a16="http://schemas.microsoft.com/office/drawing/2014/main" id="{03D125AC-0689-4F18-C229-9F6D6A0E7B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0373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7</a:t>
              </a:r>
            </a:p>
          </p:txBody>
        </p:sp>
        <p:sp>
          <p:nvSpPr>
            <p:cNvPr id="25" name="Text Box 97">
              <a:extLst>
                <a:ext uri="{FF2B5EF4-FFF2-40B4-BE49-F238E27FC236}">
                  <a16:creationId xmlns:a16="http://schemas.microsoft.com/office/drawing/2014/main" id="{4D5C67BF-1E5D-E24A-E187-F09F99A3D2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4561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8</a:t>
              </a:r>
            </a:p>
          </p:txBody>
        </p:sp>
        <p:sp>
          <p:nvSpPr>
            <p:cNvPr id="26" name="Text Box 98">
              <a:extLst>
                <a:ext uri="{FF2B5EF4-FFF2-40B4-BE49-F238E27FC236}">
                  <a16:creationId xmlns:a16="http://schemas.microsoft.com/office/drawing/2014/main" id="{E8D0EC67-DA91-2DB8-92FC-9ABC12CC36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8748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9</a:t>
              </a:r>
            </a:p>
          </p:txBody>
        </p:sp>
        <p:sp>
          <p:nvSpPr>
            <p:cNvPr id="27" name="Text Box 99">
              <a:extLst>
                <a:ext uri="{FF2B5EF4-FFF2-40B4-BE49-F238E27FC236}">
                  <a16:creationId xmlns:a16="http://schemas.microsoft.com/office/drawing/2014/main" id="{0A103D90-9591-81C3-C787-2D28752F05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4672" y="5693030"/>
              <a:ext cx="527301" cy="328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 dirty="0">
                  <a:solidFill>
                    <a:schemeClr val="hlink"/>
                  </a:solidFill>
                  <a:latin typeface="Courier New" panose="02070309020205020404" pitchFamily="49" charset="0"/>
                </a:rPr>
                <a:t>10</a:t>
              </a:r>
            </a:p>
          </p:txBody>
        </p:sp>
        <p:sp>
          <p:nvSpPr>
            <p:cNvPr id="28" name="Text Box 100">
              <a:extLst>
                <a:ext uri="{FF2B5EF4-FFF2-40B4-BE49-F238E27FC236}">
                  <a16:creationId xmlns:a16="http://schemas.microsoft.com/office/drawing/2014/main" id="{F0609B9E-DE7F-3DF8-4C61-B3764776C7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8711" y="5693029"/>
              <a:ext cx="484183" cy="328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 dirty="0">
                  <a:solidFill>
                    <a:schemeClr val="hlink"/>
                  </a:solidFill>
                  <a:latin typeface="Courier New" panose="02070309020205020404" pitchFamily="49" charset="0"/>
                </a:rPr>
                <a:t>11</a:t>
              </a:r>
            </a:p>
          </p:txBody>
        </p:sp>
        <p:sp>
          <p:nvSpPr>
            <p:cNvPr id="29" name="Rectangle 101">
              <a:extLst>
                <a:ext uri="{FF2B5EF4-FFF2-40B4-BE49-F238E27FC236}">
                  <a16:creationId xmlns:a16="http://schemas.microsoft.com/office/drawing/2014/main" id="{B36B23D9-7055-5F77-13A4-CC572EAF6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110" y="4584955"/>
              <a:ext cx="1936750" cy="2762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6</a:t>
              </a:r>
            </a:p>
          </p:txBody>
        </p:sp>
        <p:sp>
          <p:nvSpPr>
            <p:cNvPr id="30" name="Rectangle 102">
              <a:extLst>
                <a:ext uri="{FF2B5EF4-FFF2-40B4-BE49-F238E27FC236}">
                  <a16:creationId xmlns:a16="http://schemas.microsoft.com/office/drawing/2014/main" id="{6CD3C41B-508E-47F7-6152-8FD857E94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4297" y="5000880"/>
              <a:ext cx="1938338" cy="2762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7</a:t>
              </a:r>
            </a:p>
          </p:txBody>
        </p:sp>
        <p:sp>
          <p:nvSpPr>
            <p:cNvPr id="31" name="Line 103">
              <a:extLst>
                <a:ext uri="{FF2B5EF4-FFF2-40B4-BE49-F238E27FC236}">
                  <a16:creationId xmlns:a16="http://schemas.microsoft.com/office/drawing/2014/main" id="{25C6EE66-D4D7-2D86-E8AD-27A83E4E3CF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077848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32" name="Rectangle 104">
              <a:extLst>
                <a:ext uri="{FF2B5EF4-FFF2-40B4-BE49-F238E27FC236}">
                  <a16:creationId xmlns:a16="http://schemas.microsoft.com/office/drawing/2014/main" id="{A4872014-59B1-41CC-063D-F99D47734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2672" y="5404105"/>
              <a:ext cx="1454150" cy="2778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8</a:t>
              </a:r>
            </a:p>
          </p:txBody>
        </p:sp>
        <p:sp>
          <p:nvSpPr>
            <p:cNvPr id="33" name="Rectangle 105">
              <a:extLst>
                <a:ext uri="{FF2B5EF4-FFF2-40B4-BE49-F238E27FC236}">
                  <a16:creationId xmlns:a16="http://schemas.microsoft.com/office/drawing/2014/main" id="{7E37C4F4-6176-5A72-D9FA-87D9FE550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5923" y="3803905"/>
              <a:ext cx="1452563" cy="2778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4</a:t>
              </a:r>
            </a:p>
          </p:txBody>
        </p:sp>
        <p:sp>
          <p:nvSpPr>
            <p:cNvPr id="34" name="Rectangle 106">
              <a:extLst>
                <a:ext uri="{FF2B5EF4-FFF2-40B4-BE49-F238E27FC236}">
                  <a16:creationId xmlns:a16="http://schemas.microsoft.com/office/drawing/2014/main" id="{239BA850-30DD-8263-D199-3E0EBA201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585" y="3375280"/>
              <a:ext cx="2906712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35" name="Rectangle 107">
              <a:extLst>
                <a:ext uri="{FF2B5EF4-FFF2-40B4-BE49-F238E27FC236}">
                  <a16:creationId xmlns:a16="http://schemas.microsoft.com/office/drawing/2014/main" id="{7BF7F02B-00B7-7D5B-E02F-9D10795FE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772" y="2510093"/>
              <a:ext cx="1454150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36" name="Rectangle 108">
              <a:extLst>
                <a:ext uri="{FF2B5EF4-FFF2-40B4-BE49-F238E27FC236}">
                  <a16:creationId xmlns:a16="http://schemas.microsoft.com/office/drawing/2014/main" id="{7A0DC160-5889-55BE-D027-B43A9AD7B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1736" y="2965705"/>
              <a:ext cx="968375" cy="2778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2</a:t>
              </a:r>
            </a:p>
          </p:txBody>
        </p:sp>
        <p:sp>
          <p:nvSpPr>
            <p:cNvPr id="37" name="Rectangle 109">
              <a:extLst>
                <a:ext uri="{FF2B5EF4-FFF2-40B4-BE49-F238E27FC236}">
                  <a16:creationId xmlns:a16="http://schemas.microsoft.com/office/drawing/2014/main" id="{629C4864-249B-8FD4-2176-E21938945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1736" y="4213480"/>
              <a:ext cx="2420937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807950" name="Group 807949">
            <a:extLst>
              <a:ext uri="{FF2B5EF4-FFF2-40B4-BE49-F238E27FC236}">
                <a16:creationId xmlns:a16="http://schemas.microsoft.com/office/drawing/2014/main" id="{DFD0BCBC-55A3-400E-AAC0-01EB0C5ACE7E}"/>
              </a:ext>
            </a:extLst>
          </p:cNvPr>
          <p:cNvGrpSpPr/>
          <p:nvPr/>
        </p:nvGrpSpPr>
        <p:grpSpPr>
          <a:xfrm>
            <a:off x="6269939" y="3403290"/>
            <a:ext cx="5736849" cy="2997199"/>
            <a:chOff x="1109473" y="2508504"/>
            <a:chExt cx="6781799" cy="3543130"/>
          </a:xfrm>
        </p:grpSpPr>
        <p:sp>
          <p:nvSpPr>
            <p:cNvPr id="807951" name="Line 74">
              <a:extLst>
                <a:ext uri="{FF2B5EF4-FFF2-40B4-BE49-F238E27FC236}">
                  <a16:creationId xmlns:a16="http://schemas.microsoft.com/office/drawing/2014/main" id="{CC21BFCA-9681-8D9F-CF2E-6A974CC119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586" y="5693029"/>
              <a:ext cx="588168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52" name="Text Box 75">
              <a:extLst>
                <a:ext uri="{FF2B5EF4-FFF2-40B4-BE49-F238E27FC236}">
                  <a16:creationId xmlns:a16="http://schemas.microsoft.com/office/drawing/2014/main" id="{802E07B9-F943-78D1-EE38-CEBD24DCAE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110" y="5773993"/>
              <a:ext cx="1592262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807953" name="Text Box 76">
              <a:extLst>
                <a:ext uri="{FF2B5EF4-FFF2-40B4-BE49-F238E27FC236}">
                  <a16:creationId xmlns:a16="http://schemas.microsoft.com/office/drawing/2014/main" id="{F531C201-B876-7E24-C16C-C79108A6E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9272" y="5485068"/>
              <a:ext cx="762000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Time</a:t>
              </a:r>
            </a:p>
          </p:txBody>
        </p:sp>
        <p:sp>
          <p:nvSpPr>
            <p:cNvPr id="807954" name="Line 77">
              <a:extLst>
                <a:ext uri="{FF2B5EF4-FFF2-40B4-BE49-F238E27FC236}">
                  <a16:creationId xmlns:a16="http://schemas.microsoft.com/office/drawing/2014/main" id="{3908C632-359E-A0EF-DF47-D9CF0404FE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8860" y="5693029"/>
              <a:ext cx="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55" name="Text Box 78">
              <a:extLst>
                <a:ext uri="{FF2B5EF4-FFF2-40B4-BE49-F238E27FC236}">
                  <a16:creationId xmlns:a16="http://schemas.microsoft.com/office/drawing/2014/main" id="{CFC6697B-A2FD-7FF8-EE18-4FE25C59F9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473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807956" name="Line 79">
              <a:extLst>
                <a:ext uri="{FF2B5EF4-FFF2-40B4-BE49-F238E27FC236}">
                  <a16:creationId xmlns:a16="http://schemas.microsoft.com/office/drawing/2014/main" id="{72847910-7DFD-92F0-1331-F0A436BA2BE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39510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57" name="Line 80">
              <a:extLst>
                <a:ext uri="{FF2B5EF4-FFF2-40B4-BE49-F238E27FC236}">
                  <a16:creationId xmlns:a16="http://schemas.microsoft.com/office/drawing/2014/main" id="{C6E02040-7AF3-FAD0-3F03-B6E19A84E71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-344677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58" name="Line 81">
              <a:extLst>
                <a:ext uri="{FF2B5EF4-FFF2-40B4-BE49-F238E27FC236}">
                  <a16:creationId xmlns:a16="http://schemas.microsoft.com/office/drawing/2014/main" id="{2794A1AC-737A-6733-B694-7715C6D3EF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109473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59" name="Line 82">
              <a:extLst>
                <a:ext uri="{FF2B5EF4-FFF2-40B4-BE49-F238E27FC236}">
                  <a16:creationId xmlns:a16="http://schemas.microsoft.com/office/drawing/2014/main" id="{335D9586-85F1-B94D-BCBB-86AABD34379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23698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60" name="Line 83">
              <a:extLst>
                <a:ext uri="{FF2B5EF4-FFF2-40B4-BE49-F238E27FC236}">
                  <a16:creationId xmlns:a16="http://schemas.microsoft.com/office/drawing/2014/main" id="{8A025E2E-F3EF-E4E2-2188-021728DF35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593660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61" name="Line 84">
              <a:extLst>
                <a:ext uri="{FF2B5EF4-FFF2-40B4-BE49-F238E27FC236}">
                  <a16:creationId xmlns:a16="http://schemas.microsoft.com/office/drawing/2014/main" id="{2090F758-6587-C20B-53BC-C6828BC895E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046223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62" name="Line 85">
              <a:extLst>
                <a:ext uri="{FF2B5EF4-FFF2-40B4-BE49-F238E27FC236}">
                  <a16:creationId xmlns:a16="http://schemas.microsoft.com/office/drawing/2014/main" id="{0BF739AC-6782-286A-1CC0-A95DC664867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562035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63" name="Line 86">
              <a:extLst>
                <a:ext uri="{FF2B5EF4-FFF2-40B4-BE49-F238E27FC236}">
                  <a16:creationId xmlns:a16="http://schemas.microsoft.com/office/drawing/2014/main" id="{F73291AA-4436-ABCE-7E40-FA30AF76827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014598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64" name="Line 87">
              <a:extLst>
                <a:ext uri="{FF2B5EF4-FFF2-40B4-BE49-F238E27FC236}">
                  <a16:creationId xmlns:a16="http://schemas.microsoft.com/office/drawing/2014/main" id="{9F79E6CB-777A-BDFE-01B9-5E9EE8C1080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530410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65" name="Line 88">
              <a:extLst>
                <a:ext uri="{FF2B5EF4-FFF2-40B4-BE49-F238E27FC236}">
                  <a16:creationId xmlns:a16="http://schemas.microsoft.com/office/drawing/2014/main" id="{B5D07D35-036D-D63A-F199-0D1E403887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984560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66" name="Line 89">
              <a:extLst>
                <a:ext uri="{FF2B5EF4-FFF2-40B4-BE49-F238E27FC236}">
                  <a16:creationId xmlns:a16="http://schemas.microsoft.com/office/drawing/2014/main" id="{8BDCAB79-442B-AB38-C577-53416BDF924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500373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67" name="Text Box 90">
              <a:extLst>
                <a:ext uri="{FF2B5EF4-FFF2-40B4-BE49-F238E27FC236}">
                  <a16:creationId xmlns:a16="http://schemas.microsoft.com/office/drawing/2014/main" id="{FB8F0754-5AC9-54C7-B172-EA8784F5E8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3661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807968" name="Text Box 91">
              <a:extLst>
                <a:ext uri="{FF2B5EF4-FFF2-40B4-BE49-F238E27FC236}">
                  <a16:creationId xmlns:a16="http://schemas.microsoft.com/office/drawing/2014/main" id="{77A1FFEE-F471-FA17-7E16-0C9075A4F2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7848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2</a:t>
              </a:r>
            </a:p>
          </p:txBody>
        </p:sp>
        <p:sp>
          <p:nvSpPr>
            <p:cNvPr id="807969" name="Text Box 92">
              <a:extLst>
                <a:ext uri="{FF2B5EF4-FFF2-40B4-BE49-F238E27FC236}">
                  <a16:creationId xmlns:a16="http://schemas.microsoft.com/office/drawing/2014/main" id="{B9EBCE97-5849-5722-4A02-89DA22E13C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036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807970" name="Text Box 93">
              <a:extLst>
                <a:ext uri="{FF2B5EF4-FFF2-40B4-BE49-F238E27FC236}">
                  <a16:creationId xmlns:a16="http://schemas.microsoft.com/office/drawing/2014/main" id="{B47754F1-B37B-6641-E083-F79294D404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7811" y="5693030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4</a:t>
              </a:r>
            </a:p>
          </p:txBody>
        </p:sp>
        <p:sp>
          <p:nvSpPr>
            <p:cNvPr id="807971" name="Text Box 94">
              <a:extLst>
                <a:ext uri="{FF2B5EF4-FFF2-40B4-BE49-F238E27FC236}">
                  <a16:creationId xmlns:a16="http://schemas.microsoft.com/office/drawing/2014/main" id="{C0EDBD44-6BD7-409B-A681-8854F1719C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997" y="5693030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5</a:t>
              </a:r>
            </a:p>
          </p:txBody>
        </p:sp>
        <p:sp>
          <p:nvSpPr>
            <p:cNvPr id="807972" name="Text Box 95">
              <a:extLst>
                <a:ext uri="{FF2B5EF4-FFF2-40B4-BE49-F238E27FC236}">
                  <a16:creationId xmlns:a16="http://schemas.microsoft.com/office/drawing/2014/main" id="{9DA0D39A-F3CF-CC13-455B-C5B8B6222D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6186" y="5693030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6</a:t>
              </a:r>
            </a:p>
          </p:txBody>
        </p:sp>
        <p:sp>
          <p:nvSpPr>
            <p:cNvPr id="807973" name="Text Box 96">
              <a:extLst>
                <a:ext uri="{FF2B5EF4-FFF2-40B4-BE49-F238E27FC236}">
                  <a16:creationId xmlns:a16="http://schemas.microsoft.com/office/drawing/2014/main" id="{525D0F22-3A47-8CDE-7979-E0280BF9D3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0373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7</a:t>
              </a:r>
            </a:p>
          </p:txBody>
        </p:sp>
        <p:sp>
          <p:nvSpPr>
            <p:cNvPr id="807974" name="Text Box 97">
              <a:extLst>
                <a:ext uri="{FF2B5EF4-FFF2-40B4-BE49-F238E27FC236}">
                  <a16:creationId xmlns:a16="http://schemas.microsoft.com/office/drawing/2014/main" id="{4A1702AA-9134-DAB2-AEC5-F191D9158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4561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8</a:t>
              </a:r>
            </a:p>
          </p:txBody>
        </p:sp>
        <p:sp>
          <p:nvSpPr>
            <p:cNvPr id="807975" name="Text Box 98">
              <a:extLst>
                <a:ext uri="{FF2B5EF4-FFF2-40B4-BE49-F238E27FC236}">
                  <a16:creationId xmlns:a16="http://schemas.microsoft.com/office/drawing/2014/main" id="{641B8EA7-6C35-0D8F-D598-2B51DCDD0F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8748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9</a:t>
              </a:r>
            </a:p>
          </p:txBody>
        </p:sp>
        <p:sp>
          <p:nvSpPr>
            <p:cNvPr id="807976" name="Text Box 99">
              <a:extLst>
                <a:ext uri="{FF2B5EF4-FFF2-40B4-BE49-F238E27FC236}">
                  <a16:creationId xmlns:a16="http://schemas.microsoft.com/office/drawing/2014/main" id="{BFBE28CB-350B-C329-D515-F25B2A5B7B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4672" y="5693030"/>
              <a:ext cx="527301" cy="328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 dirty="0">
                  <a:solidFill>
                    <a:schemeClr val="hlink"/>
                  </a:solidFill>
                  <a:latin typeface="Courier New" panose="02070309020205020404" pitchFamily="49" charset="0"/>
                </a:rPr>
                <a:t>10</a:t>
              </a:r>
            </a:p>
          </p:txBody>
        </p:sp>
        <p:sp>
          <p:nvSpPr>
            <p:cNvPr id="807977" name="Text Box 100">
              <a:extLst>
                <a:ext uri="{FF2B5EF4-FFF2-40B4-BE49-F238E27FC236}">
                  <a16:creationId xmlns:a16="http://schemas.microsoft.com/office/drawing/2014/main" id="{436AB024-7028-2912-BB5B-8CD0E3E222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8711" y="5693029"/>
              <a:ext cx="484183" cy="328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 dirty="0">
                  <a:solidFill>
                    <a:schemeClr val="hlink"/>
                  </a:solidFill>
                  <a:latin typeface="Courier New" panose="02070309020205020404" pitchFamily="49" charset="0"/>
                </a:rPr>
                <a:t>11</a:t>
              </a:r>
            </a:p>
          </p:txBody>
        </p:sp>
        <p:sp>
          <p:nvSpPr>
            <p:cNvPr id="807978" name="Rectangle 101">
              <a:extLst>
                <a:ext uri="{FF2B5EF4-FFF2-40B4-BE49-F238E27FC236}">
                  <a16:creationId xmlns:a16="http://schemas.microsoft.com/office/drawing/2014/main" id="{E358A566-EBFC-094E-A6AF-F9E58DC66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110" y="4584955"/>
              <a:ext cx="1936750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6</a:t>
              </a:r>
            </a:p>
          </p:txBody>
        </p:sp>
        <p:sp>
          <p:nvSpPr>
            <p:cNvPr id="807979" name="Rectangle 102">
              <a:extLst>
                <a:ext uri="{FF2B5EF4-FFF2-40B4-BE49-F238E27FC236}">
                  <a16:creationId xmlns:a16="http://schemas.microsoft.com/office/drawing/2014/main" id="{B6B9BBC0-E981-4AD7-8FA7-797C6F818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4297" y="5000880"/>
              <a:ext cx="1938338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7</a:t>
              </a:r>
            </a:p>
          </p:txBody>
        </p:sp>
        <p:sp>
          <p:nvSpPr>
            <p:cNvPr id="807980" name="Line 103">
              <a:extLst>
                <a:ext uri="{FF2B5EF4-FFF2-40B4-BE49-F238E27FC236}">
                  <a16:creationId xmlns:a16="http://schemas.microsoft.com/office/drawing/2014/main" id="{1E71C234-05AB-C11B-DDD5-70991414796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077848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81" name="Rectangle 104">
              <a:extLst>
                <a:ext uri="{FF2B5EF4-FFF2-40B4-BE49-F238E27FC236}">
                  <a16:creationId xmlns:a16="http://schemas.microsoft.com/office/drawing/2014/main" id="{5ED76D86-521E-25EC-FCD3-8DA6ACAA2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2672" y="5404105"/>
              <a:ext cx="1454150" cy="2778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8</a:t>
              </a:r>
            </a:p>
          </p:txBody>
        </p:sp>
        <p:sp>
          <p:nvSpPr>
            <p:cNvPr id="807982" name="Rectangle 105">
              <a:extLst>
                <a:ext uri="{FF2B5EF4-FFF2-40B4-BE49-F238E27FC236}">
                  <a16:creationId xmlns:a16="http://schemas.microsoft.com/office/drawing/2014/main" id="{07E32ECB-DDD7-EA9C-5D78-3D226E456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5923" y="3803905"/>
              <a:ext cx="1452563" cy="2778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4</a:t>
              </a:r>
            </a:p>
          </p:txBody>
        </p:sp>
        <p:sp>
          <p:nvSpPr>
            <p:cNvPr id="807983" name="Rectangle 106">
              <a:extLst>
                <a:ext uri="{FF2B5EF4-FFF2-40B4-BE49-F238E27FC236}">
                  <a16:creationId xmlns:a16="http://schemas.microsoft.com/office/drawing/2014/main" id="{ACDC431B-FCD6-5D76-2CE4-B172C50DA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585" y="3375280"/>
              <a:ext cx="2906712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807984" name="Rectangle 107">
              <a:extLst>
                <a:ext uri="{FF2B5EF4-FFF2-40B4-BE49-F238E27FC236}">
                  <a16:creationId xmlns:a16="http://schemas.microsoft.com/office/drawing/2014/main" id="{C0A95C14-BFD1-781F-E2C1-A9C847C48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772" y="2510093"/>
              <a:ext cx="1454150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807985" name="Rectangle 108">
              <a:extLst>
                <a:ext uri="{FF2B5EF4-FFF2-40B4-BE49-F238E27FC236}">
                  <a16:creationId xmlns:a16="http://schemas.microsoft.com/office/drawing/2014/main" id="{A5EF7698-1EAB-9126-57C4-FC974C662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1736" y="2965705"/>
              <a:ext cx="968375" cy="2778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2</a:t>
              </a:r>
            </a:p>
          </p:txBody>
        </p:sp>
        <p:sp>
          <p:nvSpPr>
            <p:cNvPr id="807986" name="Rectangle 109">
              <a:extLst>
                <a:ext uri="{FF2B5EF4-FFF2-40B4-BE49-F238E27FC236}">
                  <a16:creationId xmlns:a16="http://schemas.microsoft.com/office/drawing/2014/main" id="{5C6DB0A1-4035-A9E0-681E-210B49F74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1736" y="4213480"/>
              <a:ext cx="2420937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807987" name="TextBox 807986">
            <a:extLst>
              <a:ext uri="{FF2B5EF4-FFF2-40B4-BE49-F238E27FC236}">
                <a16:creationId xmlns:a16="http://schemas.microsoft.com/office/drawing/2014/main" id="{E2D55309-6A47-B436-79CC-13B736FC467D}"/>
              </a:ext>
            </a:extLst>
          </p:cNvPr>
          <p:cNvSpPr txBox="1"/>
          <p:nvPr/>
        </p:nvSpPr>
        <p:spPr>
          <a:xfrm>
            <a:off x="722020" y="2963173"/>
            <a:ext cx="3322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Option 1: Include the last request</a:t>
            </a:r>
          </a:p>
        </p:txBody>
      </p:sp>
      <p:sp>
        <p:nvSpPr>
          <p:cNvPr id="807988" name="TextBox 807987">
            <a:extLst>
              <a:ext uri="{FF2B5EF4-FFF2-40B4-BE49-F238E27FC236}">
                <a16:creationId xmlns:a16="http://schemas.microsoft.com/office/drawing/2014/main" id="{AFC3F8B8-E9D7-CC0D-A251-B19B9C50C22B}"/>
              </a:ext>
            </a:extLst>
          </p:cNvPr>
          <p:cNvSpPr txBox="1"/>
          <p:nvPr/>
        </p:nvSpPr>
        <p:spPr>
          <a:xfrm>
            <a:off x="7089105" y="2968481"/>
            <a:ext cx="3349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Option 2: Exclude the last request</a:t>
            </a:r>
          </a:p>
        </p:txBody>
      </p:sp>
    </p:spTree>
    <p:extLst>
      <p:ext uri="{BB962C8B-B14F-4D97-AF65-F5344CB8AC3E}">
        <p14:creationId xmlns:p14="http://schemas.microsoft.com/office/powerpoint/2010/main" val="2201082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20B58-7790-78EE-C4EC-92A53E4EB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2EE927AB-31BB-7B31-05EE-5AB40A556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063A4F-CDBB-4F41-A3E0-68D629E4D2F8}" type="slidenum">
              <a:rPr lang="en-US" altLang="en-US" sz="1400">
                <a:latin typeface="Calibri" panose="020F0502020204030204" pitchFamily="34" charset="0"/>
              </a:rPr>
              <a:pPr/>
              <a:t>26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7BB3FD7-8EA2-0980-DB45-625B33259E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4290" y="0"/>
            <a:ext cx="11887200" cy="77473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/>
              <a:t>Towards Dynamic Programming: Step 1 – Recursive Algorithm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F61E220-E7C2-15C7-1F5B-64521C1A9AA4}"/>
              </a:ext>
            </a:extLst>
          </p:cNvPr>
          <p:cNvGrpSpPr/>
          <p:nvPr/>
        </p:nvGrpSpPr>
        <p:grpSpPr>
          <a:xfrm>
            <a:off x="65764" y="1249216"/>
            <a:ext cx="5736849" cy="2997199"/>
            <a:chOff x="1109473" y="2508504"/>
            <a:chExt cx="6781799" cy="3543130"/>
          </a:xfrm>
        </p:grpSpPr>
        <p:sp>
          <p:nvSpPr>
            <p:cNvPr id="2" name="Line 74">
              <a:extLst>
                <a:ext uri="{FF2B5EF4-FFF2-40B4-BE49-F238E27FC236}">
                  <a16:creationId xmlns:a16="http://schemas.microsoft.com/office/drawing/2014/main" id="{19E27187-4F41-7C31-BBBA-5B46CB2E6A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586" y="5693029"/>
              <a:ext cx="588168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3" name="Text Box 75">
              <a:extLst>
                <a:ext uri="{FF2B5EF4-FFF2-40B4-BE49-F238E27FC236}">
                  <a16:creationId xmlns:a16="http://schemas.microsoft.com/office/drawing/2014/main" id="{092B8B8D-E3D5-93FD-CB86-612007E053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110" y="5773993"/>
              <a:ext cx="1592262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4" name="Text Box 76">
              <a:extLst>
                <a:ext uri="{FF2B5EF4-FFF2-40B4-BE49-F238E27FC236}">
                  <a16:creationId xmlns:a16="http://schemas.microsoft.com/office/drawing/2014/main" id="{0D7FE462-E298-7169-93FA-B154DB9F9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9272" y="5485068"/>
              <a:ext cx="762000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Time</a:t>
              </a:r>
            </a:p>
          </p:txBody>
        </p:sp>
        <p:sp>
          <p:nvSpPr>
            <p:cNvPr id="5" name="Line 77">
              <a:extLst>
                <a:ext uri="{FF2B5EF4-FFF2-40B4-BE49-F238E27FC236}">
                  <a16:creationId xmlns:a16="http://schemas.microsoft.com/office/drawing/2014/main" id="{06A87281-C4F8-0DD6-0C37-792B7683AC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8860" y="5693029"/>
              <a:ext cx="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6" name="Text Box 78">
              <a:extLst>
                <a:ext uri="{FF2B5EF4-FFF2-40B4-BE49-F238E27FC236}">
                  <a16:creationId xmlns:a16="http://schemas.microsoft.com/office/drawing/2014/main" id="{FCE40B2D-43F6-5C69-26E8-5CBC85D0BF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473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7" name="Line 79">
              <a:extLst>
                <a:ext uri="{FF2B5EF4-FFF2-40B4-BE49-F238E27FC236}">
                  <a16:creationId xmlns:a16="http://schemas.microsoft.com/office/drawing/2014/main" id="{D0BF2BDA-A732-3F35-BA94-D356CCA587E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39510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" name="Line 80">
              <a:extLst>
                <a:ext uri="{FF2B5EF4-FFF2-40B4-BE49-F238E27FC236}">
                  <a16:creationId xmlns:a16="http://schemas.microsoft.com/office/drawing/2014/main" id="{F4850217-4923-B608-4550-99978936DDF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-344677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9" name="Line 81">
              <a:extLst>
                <a:ext uri="{FF2B5EF4-FFF2-40B4-BE49-F238E27FC236}">
                  <a16:creationId xmlns:a16="http://schemas.microsoft.com/office/drawing/2014/main" id="{D27315DF-B4C0-7580-F433-DBAD79FAC8B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109473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" name="Line 82">
              <a:extLst>
                <a:ext uri="{FF2B5EF4-FFF2-40B4-BE49-F238E27FC236}">
                  <a16:creationId xmlns:a16="http://schemas.microsoft.com/office/drawing/2014/main" id="{AC32A2DB-8EA2-CC26-C8EA-35AD797CAFE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23698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" name="Line 83">
              <a:extLst>
                <a:ext uri="{FF2B5EF4-FFF2-40B4-BE49-F238E27FC236}">
                  <a16:creationId xmlns:a16="http://schemas.microsoft.com/office/drawing/2014/main" id="{0AE6491F-846C-95E8-4D94-CED617EFE8A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593660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2" name="Line 84">
              <a:extLst>
                <a:ext uri="{FF2B5EF4-FFF2-40B4-BE49-F238E27FC236}">
                  <a16:creationId xmlns:a16="http://schemas.microsoft.com/office/drawing/2014/main" id="{DB75A4AA-B566-FD4A-9BFF-9FFB6CD8C04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046223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" name="Line 85">
              <a:extLst>
                <a:ext uri="{FF2B5EF4-FFF2-40B4-BE49-F238E27FC236}">
                  <a16:creationId xmlns:a16="http://schemas.microsoft.com/office/drawing/2014/main" id="{E7C70AEA-15DA-C688-F424-A8FC6482BF7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562035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" name="Line 86">
              <a:extLst>
                <a:ext uri="{FF2B5EF4-FFF2-40B4-BE49-F238E27FC236}">
                  <a16:creationId xmlns:a16="http://schemas.microsoft.com/office/drawing/2014/main" id="{27D473C2-19D9-EBEC-9E89-7DB3E124734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014598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5" name="Line 87">
              <a:extLst>
                <a:ext uri="{FF2B5EF4-FFF2-40B4-BE49-F238E27FC236}">
                  <a16:creationId xmlns:a16="http://schemas.microsoft.com/office/drawing/2014/main" id="{8B00DE10-C553-6CD4-DED6-948CF8D4EEA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530410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6" name="Line 88">
              <a:extLst>
                <a:ext uri="{FF2B5EF4-FFF2-40B4-BE49-F238E27FC236}">
                  <a16:creationId xmlns:a16="http://schemas.microsoft.com/office/drawing/2014/main" id="{54FCF405-3C77-7E8B-4AB0-05EA5DA9DF1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984560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7" name="Line 89">
              <a:extLst>
                <a:ext uri="{FF2B5EF4-FFF2-40B4-BE49-F238E27FC236}">
                  <a16:creationId xmlns:a16="http://schemas.microsoft.com/office/drawing/2014/main" id="{69906704-1030-DFAE-6D4A-2FDDFAC4A43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500373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8" name="Text Box 90">
              <a:extLst>
                <a:ext uri="{FF2B5EF4-FFF2-40B4-BE49-F238E27FC236}">
                  <a16:creationId xmlns:a16="http://schemas.microsoft.com/office/drawing/2014/main" id="{93C3FDD6-13BE-B4D8-BD82-421F21B6B8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3661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9" name="Text Box 91">
              <a:extLst>
                <a:ext uri="{FF2B5EF4-FFF2-40B4-BE49-F238E27FC236}">
                  <a16:creationId xmlns:a16="http://schemas.microsoft.com/office/drawing/2014/main" id="{CF5305D0-F8C2-38FB-CD5B-AF2C03289A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7848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2</a:t>
              </a:r>
            </a:p>
          </p:txBody>
        </p:sp>
        <p:sp>
          <p:nvSpPr>
            <p:cNvPr id="20" name="Text Box 92">
              <a:extLst>
                <a:ext uri="{FF2B5EF4-FFF2-40B4-BE49-F238E27FC236}">
                  <a16:creationId xmlns:a16="http://schemas.microsoft.com/office/drawing/2014/main" id="{63AFF76A-85A3-2025-1E7D-8B77B174EA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036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21" name="Text Box 93">
              <a:extLst>
                <a:ext uri="{FF2B5EF4-FFF2-40B4-BE49-F238E27FC236}">
                  <a16:creationId xmlns:a16="http://schemas.microsoft.com/office/drawing/2014/main" id="{2B7ED137-AA65-603E-052A-7AEB1FA7CF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7811" y="5693030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4</a:t>
              </a:r>
            </a:p>
          </p:txBody>
        </p:sp>
        <p:sp>
          <p:nvSpPr>
            <p:cNvPr id="22" name="Text Box 94">
              <a:extLst>
                <a:ext uri="{FF2B5EF4-FFF2-40B4-BE49-F238E27FC236}">
                  <a16:creationId xmlns:a16="http://schemas.microsoft.com/office/drawing/2014/main" id="{AE525857-61BF-0BEE-5DBD-0C4ED1D7C5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997" y="5693030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5</a:t>
              </a:r>
            </a:p>
          </p:txBody>
        </p:sp>
        <p:sp>
          <p:nvSpPr>
            <p:cNvPr id="23" name="Text Box 95">
              <a:extLst>
                <a:ext uri="{FF2B5EF4-FFF2-40B4-BE49-F238E27FC236}">
                  <a16:creationId xmlns:a16="http://schemas.microsoft.com/office/drawing/2014/main" id="{A7FED57A-9934-338E-87DF-4D72F85659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6186" y="5693030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6</a:t>
              </a:r>
            </a:p>
          </p:txBody>
        </p:sp>
        <p:sp>
          <p:nvSpPr>
            <p:cNvPr id="24" name="Text Box 96">
              <a:extLst>
                <a:ext uri="{FF2B5EF4-FFF2-40B4-BE49-F238E27FC236}">
                  <a16:creationId xmlns:a16="http://schemas.microsoft.com/office/drawing/2014/main" id="{B7F54E83-8E95-1447-2511-F375F51F9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0373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7</a:t>
              </a:r>
            </a:p>
          </p:txBody>
        </p:sp>
        <p:sp>
          <p:nvSpPr>
            <p:cNvPr id="25" name="Text Box 97">
              <a:extLst>
                <a:ext uri="{FF2B5EF4-FFF2-40B4-BE49-F238E27FC236}">
                  <a16:creationId xmlns:a16="http://schemas.microsoft.com/office/drawing/2014/main" id="{F29E4545-6DDA-C7EE-3C08-1E8A7BCCF7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4561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8</a:t>
              </a:r>
            </a:p>
          </p:txBody>
        </p:sp>
        <p:sp>
          <p:nvSpPr>
            <p:cNvPr id="26" name="Text Box 98">
              <a:extLst>
                <a:ext uri="{FF2B5EF4-FFF2-40B4-BE49-F238E27FC236}">
                  <a16:creationId xmlns:a16="http://schemas.microsoft.com/office/drawing/2014/main" id="{4AB79AB8-EFB7-758E-0FF9-BBE5548750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8748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9</a:t>
              </a:r>
            </a:p>
          </p:txBody>
        </p:sp>
        <p:sp>
          <p:nvSpPr>
            <p:cNvPr id="27" name="Text Box 99">
              <a:extLst>
                <a:ext uri="{FF2B5EF4-FFF2-40B4-BE49-F238E27FC236}">
                  <a16:creationId xmlns:a16="http://schemas.microsoft.com/office/drawing/2014/main" id="{69BC1253-E56F-E7BE-2ED2-EFE69DB0D8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4672" y="5693030"/>
              <a:ext cx="527301" cy="328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 dirty="0">
                  <a:solidFill>
                    <a:schemeClr val="hlink"/>
                  </a:solidFill>
                  <a:latin typeface="Courier New" panose="02070309020205020404" pitchFamily="49" charset="0"/>
                </a:rPr>
                <a:t>10</a:t>
              </a:r>
            </a:p>
          </p:txBody>
        </p:sp>
        <p:sp>
          <p:nvSpPr>
            <p:cNvPr id="28" name="Text Box 100">
              <a:extLst>
                <a:ext uri="{FF2B5EF4-FFF2-40B4-BE49-F238E27FC236}">
                  <a16:creationId xmlns:a16="http://schemas.microsoft.com/office/drawing/2014/main" id="{12FA9E84-579A-DF23-8DF6-0EEF031B25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8711" y="5693029"/>
              <a:ext cx="484183" cy="328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 dirty="0">
                  <a:solidFill>
                    <a:schemeClr val="hlink"/>
                  </a:solidFill>
                  <a:latin typeface="Courier New" panose="02070309020205020404" pitchFamily="49" charset="0"/>
                </a:rPr>
                <a:t>11</a:t>
              </a:r>
            </a:p>
          </p:txBody>
        </p:sp>
        <p:sp>
          <p:nvSpPr>
            <p:cNvPr id="29" name="Rectangle 101">
              <a:extLst>
                <a:ext uri="{FF2B5EF4-FFF2-40B4-BE49-F238E27FC236}">
                  <a16:creationId xmlns:a16="http://schemas.microsoft.com/office/drawing/2014/main" id="{7B99231D-4839-B228-BBF5-9BAC01DB2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110" y="4584955"/>
              <a:ext cx="1936750" cy="2762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6</a:t>
              </a:r>
            </a:p>
          </p:txBody>
        </p:sp>
        <p:sp>
          <p:nvSpPr>
            <p:cNvPr id="30" name="Rectangle 102">
              <a:extLst>
                <a:ext uri="{FF2B5EF4-FFF2-40B4-BE49-F238E27FC236}">
                  <a16:creationId xmlns:a16="http://schemas.microsoft.com/office/drawing/2014/main" id="{67409575-1B1A-85B2-045E-66D4D0B03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4297" y="5000880"/>
              <a:ext cx="1938338" cy="2762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7</a:t>
              </a:r>
            </a:p>
          </p:txBody>
        </p:sp>
        <p:sp>
          <p:nvSpPr>
            <p:cNvPr id="31" name="Line 103">
              <a:extLst>
                <a:ext uri="{FF2B5EF4-FFF2-40B4-BE49-F238E27FC236}">
                  <a16:creationId xmlns:a16="http://schemas.microsoft.com/office/drawing/2014/main" id="{616C7573-926D-85A8-246A-2538A889144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077848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32" name="Rectangle 104">
              <a:extLst>
                <a:ext uri="{FF2B5EF4-FFF2-40B4-BE49-F238E27FC236}">
                  <a16:creationId xmlns:a16="http://schemas.microsoft.com/office/drawing/2014/main" id="{97C49ED3-DA58-F907-6B3D-1FFA97510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2672" y="5404105"/>
              <a:ext cx="1454150" cy="2778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8</a:t>
              </a:r>
            </a:p>
          </p:txBody>
        </p:sp>
        <p:sp>
          <p:nvSpPr>
            <p:cNvPr id="33" name="Rectangle 105">
              <a:extLst>
                <a:ext uri="{FF2B5EF4-FFF2-40B4-BE49-F238E27FC236}">
                  <a16:creationId xmlns:a16="http://schemas.microsoft.com/office/drawing/2014/main" id="{512BDF59-A348-3BBA-B567-D49BEA4DF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5923" y="3803905"/>
              <a:ext cx="1452563" cy="2778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4</a:t>
              </a:r>
            </a:p>
          </p:txBody>
        </p:sp>
        <p:sp>
          <p:nvSpPr>
            <p:cNvPr id="34" name="Rectangle 106">
              <a:extLst>
                <a:ext uri="{FF2B5EF4-FFF2-40B4-BE49-F238E27FC236}">
                  <a16:creationId xmlns:a16="http://schemas.microsoft.com/office/drawing/2014/main" id="{89B74B02-17FD-42A9-8E70-1B4BEF48D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585" y="3375280"/>
              <a:ext cx="2906712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35" name="Rectangle 107">
              <a:extLst>
                <a:ext uri="{FF2B5EF4-FFF2-40B4-BE49-F238E27FC236}">
                  <a16:creationId xmlns:a16="http://schemas.microsoft.com/office/drawing/2014/main" id="{84343725-C9EA-98C3-588E-6AF60ED09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772" y="2510093"/>
              <a:ext cx="1454150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36" name="Rectangle 108">
              <a:extLst>
                <a:ext uri="{FF2B5EF4-FFF2-40B4-BE49-F238E27FC236}">
                  <a16:creationId xmlns:a16="http://schemas.microsoft.com/office/drawing/2014/main" id="{C0CFF9E3-0715-FCF2-C77B-05E2B4BE1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1736" y="2965705"/>
              <a:ext cx="968375" cy="2778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2</a:t>
              </a:r>
            </a:p>
          </p:txBody>
        </p:sp>
        <p:sp>
          <p:nvSpPr>
            <p:cNvPr id="37" name="Rectangle 109">
              <a:extLst>
                <a:ext uri="{FF2B5EF4-FFF2-40B4-BE49-F238E27FC236}">
                  <a16:creationId xmlns:a16="http://schemas.microsoft.com/office/drawing/2014/main" id="{4BBC09DB-C5DF-C941-911A-6E253D93A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1736" y="4213480"/>
              <a:ext cx="2420937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807950" name="Group 807949">
            <a:extLst>
              <a:ext uri="{FF2B5EF4-FFF2-40B4-BE49-F238E27FC236}">
                <a16:creationId xmlns:a16="http://schemas.microsoft.com/office/drawing/2014/main" id="{30A67E6E-9F2E-CCF6-71E2-A7D5E399C171}"/>
              </a:ext>
            </a:extLst>
          </p:cNvPr>
          <p:cNvGrpSpPr/>
          <p:nvPr/>
        </p:nvGrpSpPr>
        <p:grpSpPr>
          <a:xfrm>
            <a:off x="6269939" y="1223506"/>
            <a:ext cx="5736849" cy="2997199"/>
            <a:chOff x="1109473" y="2508504"/>
            <a:chExt cx="6781799" cy="3543130"/>
          </a:xfrm>
        </p:grpSpPr>
        <p:sp>
          <p:nvSpPr>
            <p:cNvPr id="807951" name="Line 74">
              <a:extLst>
                <a:ext uri="{FF2B5EF4-FFF2-40B4-BE49-F238E27FC236}">
                  <a16:creationId xmlns:a16="http://schemas.microsoft.com/office/drawing/2014/main" id="{3F28F37F-F9DA-BF56-244D-7851A3B8F4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586" y="5693029"/>
              <a:ext cx="588168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52" name="Text Box 75">
              <a:extLst>
                <a:ext uri="{FF2B5EF4-FFF2-40B4-BE49-F238E27FC236}">
                  <a16:creationId xmlns:a16="http://schemas.microsoft.com/office/drawing/2014/main" id="{3CEA297A-D4E2-55D5-FF92-FC53B3734B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110" y="5773993"/>
              <a:ext cx="1592262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807953" name="Text Box 76">
              <a:extLst>
                <a:ext uri="{FF2B5EF4-FFF2-40B4-BE49-F238E27FC236}">
                  <a16:creationId xmlns:a16="http://schemas.microsoft.com/office/drawing/2014/main" id="{C60B2BE4-8E98-7165-2387-6CC51BD52D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9272" y="5485068"/>
              <a:ext cx="762000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Time</a:t>
              </a:r>
            </a:p>
          </p:txBody>
        </p:sp>
        <p:sp>
          <p:nvSpPr>
            <p:cNvPr id="807954" name="Line 77">
              <a:extLst>
                <a:ext uri="{FF2B5EF4-FFF2-40B4-BE49-F238E27FC236}">
                  <a16:creationId xmlns:a16="http://schemas.microsoft.com/office/drawing/2014/main" id="{F3ECCD75-C51D-BA4B-5828-83C81A6EC5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8860" y="5693029"/>
              <a:ext cx="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55" name="Text Box 78">
              <a:extLst>
                <a:ext uri="{FF2B5EF4-FFF2-40B4-BE49-F238E27FC236}">
                  <a16:creationId xmlns:a16="http://schemas.microsoft.com/office/drawing/2014/main" id="{4B025332-ABBD-1F2A-CBDF-A8DBD9AE30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473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807956" name="Line 79">
              <a:extLst>
                <a:ext uri="{FF2B5EF4-FFF2-40B4-BE49-F238E27FC236}">
                  <a16:creationId xmlns:a16="http://schemas.microsoft.com/office/drawing/2014/main" id="{05AD0443-D467-0379-B814-BAD093EAD7D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39510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57" name="Line 80">
              <a:extLst>
                <a:ext uri="{FF2B5EF4-FFF2-40B4-BE49-F238E27FC236}">
                  <a16:creationId xmlns:a16="http://schemas.microsoft.com/office/drawing/2014/main" id="{E6DFF1FE-D537-217C-C45D-BD37F529607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-344677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58" name="Line 81">
              <a:extLst>
                <a:ext uri="{FF2B5EF4-FFF2-40B4-BE49-F238E27FC236}">
                  <a16:creationId xmlns:a16="http://schemas.microsoft.com/office/drawing/2014/main" id="{54E5B9F8-AE8F-C856-DB8A-83FAF930F89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109473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59" name="Line 82">
              <a:extLst>
                <a:ext uri="{FF2B5EF4-FFF2-40B4-BE49-F238E27FC236}">
                  <a16:creationId xmlns:a16="http://schemas.microsoft.com/office/drawing/2014/main" id="{76F03470-F2B8-B355-BED5-7A4A62F14C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23698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60" name="Line 83">
              <a:extLst>
                <a:ext uri="{FF2B5EF4-FFF2-40B4-BE49-F238E27FC236}">
                  <a16:creationId xmlns:a16="http://schemas.microsoft.com/office/drawing/2014/main" id="{5783ADCD-A7ED-B212-C568-0968939DDC7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593660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61" name="Line 84">
              <a:extLst>
                <a:ext uri="{FF2B5EF4-FFF2-40B4-BE49-F238E27FC236}">
                  <a16:creationId xmlns:a16="http://schemas.microsoft.com/office/drawing/2014/main" id="{12957BE3-E8B6-2D6E-F6D8-D24D5D94A99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046223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62" name="Line 85">
              <a:extLst>
                <a:ext uri="{FF2B5EF4-FFF2-40B4-BE49-F238E27FC236}">
                  <a16:creationId xmlns:a16="http://schemas.microsoft.com/office/drawing/2014/main" id="{014E6056-967B-73EE-E299-A2AB585F87D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562035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63" name="Line 86">
              <a:extLst>
                <a:ext uri="{FF2B5EF4-FFF2-40B4-BE49-F238E27FC236}">
                  <a16:creationId xmlns:a16="http://schemas.microsoft.com/office/drawing/2014/main" id="{5E733C45-FBD2-82BB-49AF-54B17DAFDAA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014598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64" name="Line 87">
              <a:extLst>
                <a:ext uri="{FF2B5EF4-FFF2-40B4-BE49-F238E27FC236}">
                  <a16:creationId xmlns:a16="http://schemas.microsoft.com/office/drawing/2014/main" id="{0D8AA8C3-D16D-72B1-637D-1C8B11659EB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530410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65" name="Line 88">
              <a:extLst>
                <a:ext uri="{FF2B5EF4-FFF2-40B4-BE49-F238E27FC236}">
                  <a16:creationId xmlns:a16="http://schemas.microsoft.com/office/drawing/2014/main" id="{22ABCC86-FB4E-5FDC-6353-8AD503FDEB0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984560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66" name="Line 89">
              <a:extLst>
                <a:ext uri="{FF2B5EF4-FFF2-40B4-BE49-F238E27FC236}">
                  <a16:creationId xmlns:a16="http://schemas.microsoft.com/office/drawing/2014/main" id="{099D40ED-9734-EB72-4634-FBA9E1A9DBE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500373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67" name="Text Box 90">
              <a:extLst>
                <a:ext uri="{FF2B5EF4-FFF2-40B4-BE49-F238E27FC236}">
                  <a16:creationId xmlns:a16="http://schemas.microsoft.com/office/drawing/2014/main" id="{D5839147-4402-E02E-8ADB-EA4063CA1E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3661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807968" name="Text Box 91">
              <a:extLst>
                <a:ext uri="{FF2B5EF4-FFF2-40B4-BE49-F238E27FC236}">
                  <a16:creationId xmlns:a16="http://schemas.microsoft.com/office/drawing/2014/main" id="{89F73936-FE50-F155-5975-A33FC47A72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7848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2</a:t>
              </a:r>
            </a:p>
          </p:txBody>
        </p:sp>
        <p:sp>
          <p:nvSpPr>
            <p:cNvPr id="807969" name="Text Box 92">
              <a:extLst>
                <a:ext uri="{FF2B5EF4-FFF2-40B4-BE49-F238E27FC236}">
                  <a16:creationId xmlns:a16="http://schemas.microsoft.com/office/drawing/2014/main" id="{21DC254D-7847-9F9A-BE73-48BDF95260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036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807970" name="Text Box 93">
              <a:extLst>
                <a:ext uri="{FF2B5EF4-FFF2-40B4-BE49-F238E27FC236}">
                  <a16:creationId xmlns:a16="http://schemas.microsoft.com/office/drawing/2014/main" id="{C910B700-F89A-19D7-1CD0-A4D5D2BBF8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7811" y="5693030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4</a:t>
              </a:r>
            </a:p>
          </p:txBody>
        </p:sp>
        <p:sp>
          <p:nvSpPr>
            <p:cNvPr id="807971" name="Text Box 94">
              <a:extLst>
                <a:ext uri="{FF2B5EF4-FFF2-40B4-BE49-F238E27FC236}">
                  <a16:creationId xmlns:a16="http://schemas.microsoft.com/office/drawing/2014/main" id="{64C047E7-DEFC-EE42-7872-1FF0146D41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997" y="5693030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5</a:t>
              </a:r>
            </a:p>
          </p:txBody>
        </p:sp>
        <p:sp>
          <p:nvSpPr>
            <p:cNvPr id="807972" name="Text Box 95">
              <a:extLst>
                <a:ext uri="{FF2B5EF4-FFF2-40B4-BE49-F238E27FC236}">
                  <a16:creationId xmlns:a16="http://schemas.microsoft.com/office/drawing/2014/main" id="{62CAE2F9-8F97-CD7B-2753-2B1833C588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6186" y="5693030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6</a:t>
              </a:r>
            </a:p>
          </p:txBody>
        </p:sp>
        <p:sp>
          <p:nvSpPr>
            <p:cNvPr id="807973" name="Text Box 96">
              <a:extLst>
                <a:ext uri="{FF2B5EF4-FFF2-40B4-BE49-F238E27FC236}">
                  <a16:creationId xmlns:a16="http://schemas.microsoft.com/office/drawing/2014/main" id="{DB874AE3-7866-3EDD-40C0-856AA84E23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0373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7</a:t>
              </a:r>
            </a:p>
          </p:txBody>
        </p:sp>
        <p:sp>
          <p:nvSpPr>
            <p:cNvPr id="807974" name="Text Box 97">
              <a:extLst>
                <a:ext uri="{FF2B5EF4-FFF2-40B4-BE49-F238E27FC236}">
                  <a16:creationId xmlns:a16="http://schemas.microsoft.com/office/drawing/2014/main" id="{13660783-D53B-0B5D-BACC-011BC4CE6B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4561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8</a:t>
              </a:r>
            </a:p>
          </p:txBody>
        </p:sp>
        <p:sp>
          <p:nvSpPr>
            <p:cNvPr id="807975" name="Text Box 98">
              <a:extLst>
                <a:ext uri="{FF2B5EF4-FFF2-40B4-BE49-F238E27FC236}">
                  <a16:creationId xmlns:a16="http://schemas.microsoft.com/office/drawing/2014/main" id="{965B50C4-A02E-603B-017C-6B037C40E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8748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9</a:t>
              </a:r>
            </a:p>
          </p:txBody>
        </p:sp>
        <p:sp>
          <p:nvSpPr>
            <p:cNvPr id="807976" name="Text Box 99">
              <a:extLst>
                <a:ext uri="{FF2B5EF4-FFF2-40B4-BE49-F238E27FC236}">
                  <a16:creationId xmlns:a16="http://schemas.microsoft.com/office/drawing/2014/main" id="{A3B0AE8E-7BC9-E75D-EC88-70EEA4563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4672" y="5693030"/>
              <a:ext cx="527301" cy="328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 dirty="0">
                  <a:solidFill>
                    <a:schemeClr val="hlink"/>
                  </a:solidFill>
                  <a:latin typeface="Courier New" panose="02070309020205020404" pitchFamily="49" charset="0"/>
                </a:rPr>
                <a:t>10</a:t>
              </a:r>
            </a:p>
          </p:txBody>
        </p:sp>
        <p:sp>
          <p:nvSpPr>
            <p:cNvPr id="807977" name="Text Box 100">
              <a:extLst>
                <a:ext uri="{FF2B5EF4-FFF2-40B4-BE49-F238E27FC236}">
                  <a16:creationId xmlns:a16="http://schemas.microsoft.com/office/drawing/2014/main" id="{E85F2305-F4C9-8A1E-AC84-1EF5F28B9B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8711" y="5693029"/>
              <a:ext cx="484183" cy="328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 dirty="0">
                  <a:solidFill>
                    <a:schemeClr val="hlink"/>
                  </a:solidFill>
                  <a:latin typeface="Courier New" panose="02070309020205020404" pitchFamily="49" charset="0"/>
                </a:rPr>
                <a:t>11</a:t>
              </a:r>
            </a:p>
          </p:txBody>
        </p:sp>
        <p:sp>
          <p:nvSpPr>
            <p:cNvPr id="807978" name="Rectangle 101">
              <a:extLst>
                <a:ext uri="{FF2B5EF4-FFF2-40B4-BE49-F238E27FC236}">
                  <a16:creationId xmlns:a16="http://schemas.microsoft.com/office/drawing/2014/main" id="{125E7645-57D7-29F6-A8B8-67E1F81F2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110" y="4584955"/>
              <a:ext cx="1936750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6</a:t>
              </a:r>
            </a:p>
          </p:txBody>
        </p:sp>
        <p:sp>
          <p:nvSpPr>
            <p:cNvPr id="807979" name="Rectangle 102">
              <a:extLst>
                <a:ext uri="{FF2B5EF4-FFF2-40B4-BE49-F238E27FC236}">
                  <a16:creationId xmlns:a16="http://schemas.microsoft.com/office/drawing/2014/main" id="{D2C25731-8BD5-BDF1-F3C5-DD9E5595E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4297" y="5000880"/>
              <a:ext cx="1938338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7</a:t>
              </a:r>
            </a:p>
          </p:txBody>
        </p:sp>
        <p:sp>
          <p:nvSpPr>
            <p:cNvPr id="807980" name="Line 103">
              <a:extLst>
                <a:ext uri="{FF2B5EF4-FFF2-40B4-BE49-F238E27FC236}">
                  <a16:creationId xmlns:a16="http://schemas.microsoft.com/office/drawing/2014/main" id="{FC10AD02-4BF9-34DD-E68D-69D014DEB53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077848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81" name="Rectangle 104">
              <a:extLst>
                <a:ext uri="{FF2B5EF4-FFF2-40B4-BE49-F238E27FC236}">
                  <a16:creationId xmlns:a16="http://schemas.microsoft.com/office/drawing/2014/main" id="{77324329-9F12-4AAD-F80C-D255AE193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2672" y="5404105"/>
              <a:ext cx="1454150" cy="2778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8</a:t>
              </a:r>
            </a:p>
          </p:txBody>
        </p:sp>
        <p:sp>
          <p:nvSpPr>
            <p:cNvPr id="807982" name="Rectangle 105">
              <a:extLst>
                <a:ext uri="{FF2B5EF4-FFF2-40B4-BE49-F238E27FC236}">
                  <a16:creationId xmlns:a16="http://schemas.microsoft.com/office/drawing/2014/main" id="{AA7050D2-487D-E59B-15A8-924C3A297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5923" y="3803905"/>
              <a:ext cx="1452563" cy="2778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4</a:t>
              </a:r>
            </a:p>
          </p:txBody>
        </p:sp>
        <p:sp>
          <p:nvSpPr>
            <p:cNvPr id="807983" name="Rectangle 106">
              <a:extLst>
                <a:ext uri="{FF2B5EF4-FFF2-40B4-BE49-F238E27FC236}">
                  <a16:creationId xmlns:a16="http://schemas.microsoft.com/office/drawing/2014/main" id="{B66E2471-2985-D648-7683-65AE4A007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585" y="3375280"/>
              <a:ext cx="2906712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807984" name="Rectangle 107">
              <a:extLst>
                <a:ext uri="{FF2B5EF4-FFF2-40B4-BE49-F238E27FC236}">
                  <a16:creationId xmlns:a16="http://schemas.microsoft.com/office/drawing/2014/main" id="{098EFEA8-B0BE-6E2F-8225-851A600ED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772" y="2510093"/>
              <a:ext cx="1454150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807985" name="Rectangle 108">
              <a:extLst>
                <a:ext uri="{FF2B5EF4-FFF2-40B4-BE49-F238E27FC236}">
                  <a16:creationId xmlns:a16="http://schemas.microsoft.com/office/drawing/2014/main" id="{C29F0128-7E90-CB0D-0787-CAEC47AF1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1736" y="2965705"/>
              <a:ext cx="968375" cy="2778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2</a:t>
              </a:r>
            </a:p>
          </p:txBody>
        </p:sp>
        <p:sp>
          <p:nvSpPr>
            <p:cNvPr id="807986" name="Rectangle 109">
              <a:extLst>
                <a:ext uri="{FF2B5EF4-FFF2-40B4-BE49-F238E27FC236}">
                  <a16:creationId xmlns:a16="http://schemas.microsoft.com/office/drawing/2014/main" id="{4FB6A47A-6E9F-3761-9433-8467D10AB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1736" y="4213480"/>
              <a:ext cx="2420937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807987" name="TextBox 807986">
            <a:extLst>
              <a:ext uri="{FF2B5EF4-FFF2-40B4-BE49-F238E27FC236}">
                <a16:creationId xmlns:a16="http://schemas.microsoft.com/office/drawing/2014/main" id="{077D6FF2-D586-3223-6752-0883BBF5E3C7}"/>
              </a:ext>
            </a:extLst>
          </p:cNvPr>
          <p:cNvSpPr txBox="1"/>
          <p:nvPr/>
        </p:nvSpPr>
        <p:spPr>
          <a:xfrm>
            <a:off x="722020" y="783389"/>
            <a:ext cx="3322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Option 1: Include the last request</a:t>
            </a:r>
          </a:p>
        </p:txBody>
      </p:sp>
      <p:sp>
        <p:nvSpPr>
          <p:cNvPr id="807988" name="TextBox 807987">
            <a:extLst>
              <a:ext uri="{FF2B5EF4-FFF2-40B4-BE49-F238E27FC236}">
                <a16:creationId xmlns:a16="http://schemas.microsoft.com/office/drawing/2014/main" id="{322CFC6B-BD51-E7CC-FAF1-6A8E42F4B37C}"/>
              </a:ext>
            </a:extLst>
          </p:cNvPr>
          <p:cNvSpPr txBox="1"/>
          <p:nvPr/>
        </p:nvSpPr>
        <p:spPr>
          <a:xfrm>
            <a:off x="7089105" y="788697"/>
            <a:ext cx="3349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Option 2: Exclude the last request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FFB3C76-F69A-15DE-F854-8CF3AB2C217F}"/>
              </a:ext>
            </a:extLst>
          </p:cNvPr>
          <p:cNvSpPr txBox="1"/>
          <p:nvPr/>
        </p:nvSpPr>
        <p:spPr>
          <a:xfrm>
            <a:off x="153722" y="4470571"/>
            <a:ext cx="4975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making this choice, the best solution possible is given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value of the solution to subproblem consisting of everything compatible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Plus the value of the last request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C41C27A-E5DF-1ADC-6424-3AC324C869EC}"/>
              </a:ext>
            </a:extLst>
          </p:cNvPr>
          <p:cNvSpPr txBox="1"/>
          <p:nvPr/>
        </p:nvSpPr>
        <p:spPr>
          <a:xfrm>
            <a:off x="6591562" y="4401855"/>
            <a:ext cx="4975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making this choice, the best solution possible is given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value of the solution to subproblem consisting of everything except the last request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67BD996-6A63-8038-25AB-95BC0CD201D4}"/>
              </a:ext>
            </a:extLst>
          </p:cNvPr>
          <p:cNvSpPr/>
          <p:nvPr/>
        </p:nvSpPr>
        <p:spPr>
          <a:xfrm>
            <a:off x="3777339" y="6027003"/>
            <a:ext cx="5068486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2400" dirty="0"/>
              <a:t>It will be convenient to be able to prune incompatible requests quickly… </a:t>
            </a:r>
          </a:p>
        </p:txBody>
      </p:sp>
    </p:spTree>
    <p:extLst>
      <p:ext uri="{BB962C8B-B14F-4D97-AF65-F5344CB8AC3E}">
        <p14:creationId xmlns:p14="http://schemas.microsoft.com/office/powerpoint/2010/main" val="156587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3828DA6E-C340-451A-8811-D05BE56C26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C8DEEBC-B8FB-4817-AE5D-59EE77AFC8DD}" type="slidenum">
              <a:rPr lang="en-US" altLang="en-US" sz="800"/>
              <a:pPr/>
              <a:t>27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4214D05-6985-4137-A1FD-C1DA13F9F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Weighted Interval Scheduling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1D985733-19C9-4DDE-ACA2-2D470137D40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240038"/>
                <a:ext cx="10783062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Notation:</a:t>
                </a:r>
                <a:r>
                  <a:rPr lang="en-US" altLang="en-US" sz="2400" dirty="0"/>
                  <a:t>  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Label jobs by finishing time: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= largest index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s.t. job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.			 </a:t>
                </a:r>
                <a:endParaRPr lang="en-US" alt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Example: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alt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alt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en-US" sz="2400" b="1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1D985733-19C9-4DDE-ACA2-2D470137D4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240038"/>
                <a:ext cx="10783062" cy="5200045"/>
              </a:xfrm>
              <a:blipFill>
                <a:blip r:embed="rId3"/>
                <a:stretch>
                  <a:fillRect l="-848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1" name="Line 74">
            <a:extLst>
              <a:ext uri="{FF2B5EF4-FFF2-40B4-BE49-F238E27FC236}">
                <a16:creationId xmlns:a16="http://schemas.microsoft.com/office/drawing/2014/main" id="{E344F42B-3394-40F1-9FE4-ADFAE3A5C32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7586" y="5960875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2" name="Text Box 75">
            <a:extLst>
              <a:ext uri="{FF2B5EF4-FFF2-40B4-BE49-F238E27FC236}">
                <a16:creationId xmlns:a16="http://schemas.microsoft.com/office/drawing/2014/main" id="{4DA792B2-CEBE-4223-802A-F6F7F5975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110" y="6041839"/>
            <a:ext cx="159226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1">
              <a:solidFill>
                <a:schemeClr val="hlink"/>
              </a:solidFill>
              <a:latin typeface="Courier New" panose="02070309020205020404" pitchFamily="49" charset="0"/>
            </a:endParaRPr>
          </a:p>
        </p:txBody>
      </p:sp>
      <p:sp>
        <p:nvSpPr>
          <p:cNvPr id="19463" name="Text Box 76">
            <a:extLst>
              <a:ext uri="{FF2B5EF4-FFF2-40B4-BE49-F238E27FC236}">
                <a16:creationId xmlns:a16="http://schemas.microsoft.com/office/drawing/2014/main" id="{91231CF0-2239-4920-9950-4767D8505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272" y="5752914"/>
            <a:ext cx="7620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19464" name="Line 77">
            <a:extLst>
              <a:ext uri="{FF2B5EF4-FFF2-40B4-BE49-F238E27FC236}">
                <a16:creationId xmlns:a16="http://schemas.microsoft.com/office/drawing/2014/main" id="{DDE5C393-46C3-458B-94A7-08603963D1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8860" y="5960875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5" name="Text Box 78">
            <a:extLst>
              <a:ext uri="{FF2B5EF4-FFF2-40B4-BE49-F238E27FC236}">
                <a16:creationId xmlns:a16="http://schemas.microsoft.com/office/drawing/2014/main" id="{FF1F632C-E560-439B-8C27-217FE40A1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73" y="5960876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9466" name="Line 79">
            <a:extLst>
              <a:ext uri="{FF2B5EF4-FFF2-40B4-BE49-F238E27FC236}">
                <a16:creationId xmlns:a16="http://schemas.microsoft.com/office/drawing/2014/main" id="{0FBC4031-829C-4469-8305-03318B7DF3C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9510" y="436861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7" name="Line 80">
            <a:extLst>
              <a:ext uri="{FF2B5EF4-FFF2-40B4-BE49-F238E27FC236}">
                <a16:creationId xmlns:a16="http://schemas.microsoft.com/office/drawing/2014/main" id="{5C9ACCF7-9559-4EBD-8B70-2C859AFCCED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344677" y="436861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8" name="Line 81">
            <a:extLst>
              <a:ext uri="{FF2B5EF4-FFF2-40B4-BE49-F238E27FC236}">
                <a16:creationId xmlns:a16="http://schemas.microsoft.com/office/drawing/2014/main" id="{36113160-F4B3-445F-A25F-E0919D5EEB0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109473" y="436861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9" name="Line 82">
            <a:extLst>
              <a:ext uri="{FF2B5EF4-FFF2-40B4-BE49-F238E27FC236}">
                <a16:creationId xmlns:a16="http://schemas.microsoft.com/office/drawing/2014/main" id="{B1A60685-F981-4A63-B091-A84CA2FBC61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23698" y="436861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0" name="Line 83">
            <a:extLst>
              <a:ext uri="{FF2B5EF4-FFF2-40B4-BE49-F238E27FC236}">
                <a16:creationId xmlns:a16="http://schemas.microsoft.com/office/drawing/2014/main" id="{6C360E76-46F0-4827-8343-9C48F019852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593660" y="436861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1" name="Line 84">
            <a:extLst>
              <a:ext uri="{FF2B5EF4-FFF2-40B4-BE49-F238E27FC236}">
                <a16:creationId xmlns:a16="http://schemas.microsoft.com/office/drawing/2014/main" id="{41E539E1-B456-4E92-9CF7-367FEF2AE3B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046223" y="436861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2" name="Line 85">
            <a:extLst>
              <a:ext uri="{FF2B5EF4-FFF2-40B4-BE49-F238E27FC236}">
                <a16:creationId xmlns:a16="http://schemas.microsoft.com/office/drawing/2014/main" id="{E6EB6B64-282E-48A1-93AF-0C443B01713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562035" y="436861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3" name="Line 86">
            <a:extLst>
              <a:ext uri="{FF2B5EF4-FFF2-40B4-BE49-F238E27FC236}">
                <a16:creationId xmlns:a16="http://schemas.microsoft.com/office/drawing/2014/main" id="{A61B3BFA-619A-4912-B197-CA9C68C4868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14598" y="436861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4" name="Line 87">
            <a:extLst>
              <a:ext uri="{FF2B5EF4-FFF2-40B4-BE49-F238E27FC236}">
                <a16:creationId xmlns:a16="http://schemas.microsoft.com/office/drawing/2014/main" id="{E503582A-9609-4743-938B-8AAB58CFBB2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530410" y="436861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5" name="Line 88">
            <a:extLst>
              <a:ext uri="{FF2B5EF4-FFF2-40B4-BE49-F238E27FC236}">
                <a16:creationId xmlns:a16="http://schemas.microsoft.com/office/drawing/2014/main" id="{5F105625-CE72-49EF-A818-DF5C60E2128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984560" y="436861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6" name="Line 89">
            <a:extLst>
              <a:ext uri="{FF2B5EF4-FFF2-40B4-BE49-F238E27FC236}">
                <a16:creationId xmlns:a16="http://schemas.microsoft.com/office/drawing/2014/main" id="{4DA4A1F2-FBC8-404D-9651-631B1843FE4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500373" y="436861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7" name="Text Box 90">
            <a:extLst>
              <a:ext uri="{FF2B5EF4-FFF2-40B4-BE49-F238E27FC236}">
                <a16:creationId xmlns:a16="http://schemas.microsoft.com/office/drawing/2014/main" id="{F86845AC-A24C-4ADC-9D62-AEF325148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661" y="5960876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78" name="Text Box 91">
            <a:extLst>
              <a:ext uri="{FF2B5EF4-FFF2-40B4-BE49-F238E27FC236}">
                <a16:creationId xmlns:a16="http://schemas.microsoft.com/office/drawing/2014/main" id="{4C77679D-B25C-438E-A4A4-71CC68211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848" y="5960876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79" name="Text Box 92">
            <a:extLst>
              <a:ext uri="{FF2B5EF4-FFF2-40B4-BE49-F238E27FC236}">
                <a16:creationId xmlns:a16="http://schemas.microsoft.com/office/drawing/2014/main" id="{DB45CB9F-5E24-4ABF-8F47-2D8295CF0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036" y="5960876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80" name="Text Box 93">
            <a:extLst>
              <a:ext uri="{FF2B5EF4-FFF2-40B4-BE49-F238E27FC236}">
                <a16:creationId xmlns:a16="http://schemas.microsoft.com/office/drawing/2014/main" id="{37B29F57-07A8-4624-B285-9E69E4F44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811" y="5960876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81" name="Text Box 94">
            <a:extLst>
              <a:ext uri="{FF2B5EF4-FFF2-40B4-BE49-F238E27FC236}">
                <a16:creationId xmlns:a16="http://schemas.microsoft.com/office/drawing/2014/main" id="{EBE8B399-0097-4232-8CA6-7838026B8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997" y="5960876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5</a:t>
            </a:r>
          </a:p>
        </p:txBody>
      </p:sp>
      <p:sp>
        <p:nvSpPr>
          <p:cNvPr id="19482" name="Text Box 95">
            <a:extLst>
              <a:ext uri="{FF2B5EF4-FFF2-40B4-BE49-F238E27FC236}">
                <a16:creationId xmlns:a16="http://schemas.microsoft.com/office/drawing/2014/main" id="{44A0E911-CCFA-4224-A671-FA3BF6DF0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186" y="5960876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3" name="Text Box 96">
            <a:extLst>
              <a:ext uri="{FF2B5EF4-FFF2-40B4-BE49-F238E27FC236}">
                <a16:creationId xmlns:a16="http://schemas.microsoft.com/office/drawing/2014/main" id="{DFF52816-3552-4F7B-9AB6-B33D774F1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373" y="5960876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84" name="Text Box 97">
            <a:extLst>
              <a:ext uri="{FF2B5EF4-FFF2-40B4-BE49-F238E27FC236}">
                <a16:creationId xmlns:a16="http://schemas.microsoft.com/office/drawing/2014/main" id="{EA88E77A-A01B-46F7-A480-E3A921CA6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561" y="5960876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85" name="Text Box 98">
            <a:extLst>
              <a:ext uri="{FF2B5EF4-FFF2-40B4-BE49-F238E27FC236}">
                <a16:creationId xmlns:a16="http://schemas.microsoft.com/office/drawing/2014/main" id="{C38F52B8-9E41-4158-9C85-CAAB36271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748" y="5960876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9</a:t>
            </a:r>
          </a:p>
        </p:txBody>
      </p:sp>
      <p:sp>
        <p:nvSpPr>
          <p:cNvPr id="19486" name="Text Box 99">
            <a:extLst>
              <a:ext uri="{FF2B5EF4-FFF2-40B4-BE49-F238E27FC236}">
                <a16:creationId xmlns:a16="http://schemas.microsoft.com/office/drawing/2014/main" id="{0A45E151-C063-4F7F-BE95-D045BF38C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72" y="5960876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10</a:t>
            </a:r>
          </a:p>
        </p:txBody>
      </p:sp>
      <p:sp>
        <p:nvSpPr>
          <p:cNvPr id="19487" name="Text Box 100">
            <a:extLst>
              <a:ext uri="{FF2B5EF4-FFF2-40B4-BE49-F238E27FC236}">
                <a16:creationId xmlns:a16="http://schemas.microsoft.com/office/drawing/2014/main" id="{7E2BD837-767C-4BF1-8691-F633E0733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711" y="5960876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chemeClr val="hlink"/>
                </a:solidFill>
                <a:latin typeface="Courier New" panose="02070309020205020404" pitchFamily="49" charset="0"/>
              </a:rPr>
              <a:t>11</a:t>
            </a:r>
          </a:p>
        </p:txBody>
      </p:sp>
      <p:sp>
        <p:nvSpPr>
          <p:cNvPr id="19488" name="Rectangle 101">
            <a:extLst>
              <a:ext uri="{FF2B5EF4-FFF2-40B4-BE49-F238E27FC236}">
                <a16:creationId xmlns:a16="http://schemas.microsoft.com/office/drawing/2014/main" id="{01F2B7FC-24D4-49C5-B593-EA48EED84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110" y="4852801"/>
            <a:ext cx="19367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9" name="Rectangle 102">
            <a:extLst>
              <a:ext uri="{FF2B5EF4-FFF2-40B4-BE49-F238E27FC236}">
                <a16:creationId xmlns:a16="http://schemas.microsoft.com/office/drawing/2014/main" id="{70854BA9-1BE0-4FDD-8918-BD347B70C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297" y="5268726"/>
            <a:ext cx="1938338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90" name="Line 103">
            <a:extLst>
              <a:ext uri="{FF2B5EF4-FFF2-40B4-BE49-F238E27FC236}">
                <a16:creationId xmlns:a16="http://schemas.microsoft.com/office/drawing/2014/main" id="{A5D43436-E0C3-4B8F-BA4F-0F0DA80A6A1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077848" y="436861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91" name="Rectangle 104">
            <a:extLst>
              <a:ext uri="{FF2B5EF4-FFF2-40B4-BE49-F238E27FC236}">
                <a16:creationId xmlns:a16="http://schemas.microsoft.com/office/drawing/2014/main" id="{FEA93F0E-6F1A-468D-BEFD-2E26EB889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672" y="5671951"/>
            <a:ext cx="1454150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92" name="Rectangle 105">
            <a:extLst>
              <a:ext uri="{FF2B5EF4-FFF2-40B4-BE49-F238E27FC236}">
                <a16:creationId xmlns:a16="http://schemas.microsoft.com/office/drawing/2014/main" id="{60085F63-2322-407F-ABB8-23C44CE15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5923" y="4071751"/>
            <a:ext cx="1452563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93" name="Rectangle 106">
            <a:extLst>
              <a:ext uri="{FF2B5EF4-FFF2-40B4-BE49-F238E27FC236}">
                <a16:creationId xmlns:a16="http://schemas.microsoft.com/office/drawing/2014/main" id="{73FB4586-EAA6-4594-B4F7-B7E8B322E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585" y="3643126"/>
            <a:ext cx="2906712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94" name="Rectangle 107">
            <a:extLst>
              <a:ext uri="{FF2B5EF4-FFF2-40B4-BE49-F238E27FC236}">
                <a16:creationId xmlns:a16="http://schemas.microsoft.com/office/drawing/2014/main" id="{EC3FD172-E2EC-47EF-8077-C935D3EE2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772" y="2777939"/>
            <a:ext cx="14541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95" name="Rectangle 108">
            <a:extLst>
              <a:ext uri="{FF2B5EF4-FFF2-40B4-BE49-F238E27FC236}">
                <a16:creationId xmlns:a16="http://schemas.microsoft.com/office/drawing/2014/main" id="{7E521EB6-9E82-42EE-8695-CF942985A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3233551"/>
            <a:ext cx="968375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96" name="Rectangle 109">
            <a:extLst>
              <a:ext uri="{FF2B5EF4-FFF2-40B4-BE49-F238E27FC236}">
                <a16:creationId xmlns:a16="http://schemas.microsoft.com/office/drawing/2014/main" id="{4A999EB7-07A5-40F9-825A-6F627BEF9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4481326"/>
            <a:ext cx="2420937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7583339"/>
                  </p:ext>
                </p:extLst>
              </p:nvPr>
            </p:nvGraphicFramePr>
            <p:xfrm>
              <a:off x="8943060" y="2394715"/>
              <a:ext cx="1416863" cy="356616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7583339"/>
                  </p:ext>
                </p:extLst>
              </p:nvPr>
            </p:nvGraphicFramePr>
            <p:xfrm>
              <a:off x="8943060" y="2394715"/>
              <a:ext cx="1416863" cy="356616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105" t="-1538" r="-147368" b="-8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0290" t="-1538" r="-1449" b="-82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7546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5C384-D7A7-3BE8-8DE4-CB71CE2B2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75FBB74D-EF81-D0C6-3A36-11827B877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063A4F-CDBB-4F41-A3E0-68D629E4D2F8}" type="slidenum">
              <a:rPr lang="en-US" altLang="en-US" sz="1400">
                <a:latin typeface="Calibri" panose="020F0502020204030204" pitchFamily="34" charset="0"/>
              </a:rPr>
              <a:pPr/>
              <a:t>28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51C2EA7-619B-1269-6F25-834578A14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4290" y="0"/>
            <a:ext cx="11887200" cy="77473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/>
              <a:t>Towards Dynamic Programming: Step 1 – Recursive Algorithm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7F8B484-0B02-D544-E921-6B08BDEB20D3}"/>
              </a:ext>
            </a:extLst>
          </p:cNvPr>
          <p:cNvGrpSpPr/>
          <p:nvPr/>
        </p:nvGrpSpPr>
        <p:grpSpPr>
          <a:xfrm>
            <a:off x="65764" y="1249216"/>
            <a:ext cx="5736849" cy="2997199"/>
            <a:chOff x="1109473" y="2508504"/>
            <a:chExt cx="6781799" cy="3543130"/>
          </a:xfrm>
        </p:grpSpPr>
        <p:sp>
          <p:nvSpPr>
            <p:cNvPr id="2" name="Line 74">
              <a:extLst>
                <a:ext uri="{FF2B5EF4-FFF2-40B4-BE49-F238E27FC236}">
                  <a16:creationId xmlns:a16="http://schemas.microsoft.com/office/drawing/2014/main" id="{05BFBF12-71AD-BA16-30B4-EEE8849E8E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586" y="5693029"/>
              <a:ext cx="588168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3" name="Text Box 75">
              <a:extLst>
                <a:ext uri="{FF2B5EF4-FFF2-40B4-BE49-F238E27FC236}">
                  <a16:creationId xmlns:a16="http://schemas.microsoft.com/office/drawing/2014/main" id="{507052C0-5A0F-F68E-E74C-17A48E96A7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110" y="5773993"/>
              <a:ext cx="1592262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4" name="Text Box 76">
              <a:extLst>
                <a:ext uri="{FF2B5EF4-FFF2-40B4-BE49-F238E27FC236}">
                  <a16:creationId xmlns:a16="http://schemas.microsoft.com/office/drawing/2014/main" id="{10E12A04-FEE3-3851-6E6F-489B420DF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9272" y="5485068"/>
              <a:ext cx="762000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Time</a:t>
              </a:r>
            </a:p>
          </p:txBody>
        </p:sp>
        <p:sp>
          <p:nvSpPr>
            <p:cNvPr id="5" name="Line 77">
              <a:extLst>
                <a:ext uri="{FF2B5EF4-FFF2-40B4-BE49-F238E27FC236}">
                  <a16:creationId xmlns:a16="http://schemas.microsoft.com/office/drawing/2014/main" id="{CE81D248-DDF5-A034-9CE4-FD558353F8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8860" y="5693029"/>
              <a:ext cx="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6" name="Text Box 78">
              <a:extLst>
                <a:ext uri="{FF2B5EF4-FFF2-40B4-BE49-F238E27FC236}">
                  <a16:creationId xmlns:a16="http://schemas.microsoft.com/office/drawing/2014/main" id="{113B3B58-5CD3-4E3B-6172-409692977E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473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7" name="Line 79">
              <a:extLst>
                <a:ext uri="{FF2B5EF4-FFF2-40B4-BE49-F238E27FC236}">
                  <a16:creationId xmlns:a16="http://schemas.microsoft.com/office/drawing/2014/main" id="{1A741498-5727-2677-BAEA-021B29F0071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39510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" name="Line 80">
              <a:extLst>
                <a:ext uri="{FF2B5EF4-FFF2-40B4-BE49-F238E27FC236}">
                  <a16:creationId xmlns:a16="http://schemas.microsoft.com/office/drawing/2014/main" id="{5E0E52E3-E4AF-FEB5-9DF6-0236CF00D7A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-344677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9" name="Line 81">
              <a:extLst>
                <a:ext uri="{FF2B5EF4-FFF2-40B4-BE49-F238E27FC236}">
                  <a16:creationId xmlns:a16="http://schemas.microsoft.com/office/drawing/2014/main" id="{A6F77205-6603-70C7-E523-DE0D5C89F53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109473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" name="Line 82">
              <a:extLst>
                <a:ext uri="{FF2B5EF4-FFF2-40B4-BE49-F238E27FC236}">
                  <a16:creationId xmlns:a16="http://schemas.microsoft.com/office/drawing/2014/main" id="{6568954D-0FE2-2A0F-7998-8E2A79F302E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23698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" name="Line 83">
              <a:extLst>
                <a:ext uri="{FF2B5EF4-FFF2-40B4-BE49-F238E27FC236}">
                  <a16:creationId xmlns:a16="http://schemas.microsoft.com/office/drawing/2014/main" id="{ED3767E9-3FF3-85E1-F324-042A21DE9D4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593660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2" name="Line 84">
              <a:extLst>
                <a:ext uri="{FF2B5EF4-FFF2-40B4-BE49-F238E27FC236}">
                  <a16:creationId xmlns:a16="http://schemas.microsoft.com/office/drawing/2014/main" id="{739EFCBA-CE52-5D37-8F3F-27064632D68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046223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" name="Line 85">
              <a:extLst>
                <a:ext uri="{FF2B5EF4-FFF2-40B4-BE49-F238E27FC236}">
                  <a16:creationId xmlns:a16="http://schemas.microsoft.com/office/drawing/2014/main" id="{1FDE4AEB-F6E4-2E7D-E6AC-EFD486C8524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562035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" name="Line 86">
              <a:extLst>
                <a:ext uri="{FF2B5EF4-FFF2-40B4-BE49-F238E27FC236}">
                  <a16:creationId xmlns:a16="http://schemas.microsoft.com/office/drawing/2014/main" id="{3A48EE0F-479E-FE7A-B741-26F5671B2F3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014598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5" name="Line 87">
              <a:extLst>
                <a:ext uri="{FF2B5EF4-FFF2-40B4-BE49-F238E27FC236}">
                  <a16:creationId xmlns:a16="http://schemas.microsoft.com/office/drawing/2014/main" id="{4E8D2290-A249-9390-3E3D-E013CE83078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530410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6" name="Line 88">
              <a:extLst>
                <a:ext uri="{FF2B5EF4-FFF2-40B4-BE49-F238E27FC236}">
                  <a16:creationId xmlns:a16="http://schemas.microsoft.com/office/drawing/2014/main" id="{FAB3E1D6-CC8D-E847-7837-BEE31D5141C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984560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7" name="Line 89">
              <a:extLst>
                <a:ext uri="{FF2B5EF4-FFF2-40B4-BE49-F238E27FC236}">
                  <a16:creationId xmlns:a16="http://schemas.microsoft.com/office/drawing/2014/main" id="{5D0B54B9-B78C-F607-7E4C-1019ECBA13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500373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8" name="Text Box 90">
              <a:extLst>
                <a:ext uri="{FF2B5EF4-FFF2-40B4-BE49-F238E27FC236}">
                  <a16:creationId xmlns:a16="http://schemas.microsoft.com/office/drawing/2014/main" id="{93B96087-2892-A133-5DD4-202DC29577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3661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9" name="Text Box 91">
              <a:extLst>
                <a:ext uri="{FF2B5EF4-FFF2-40B4-BE49-F238E27FC236}">
                  <a16:creationId xmlns:a16="http://schemas.microsoft.com/office/drawing/2014/main" id="{5528DEED-0BF4-A97B-4CEF-42A6C5520A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7848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2</a:t>
              </a:r>
            </a:p>
          </p:txBody>
        </p:sp>
        <p:sp>
          <p:nvSpPr>
            <p:cNvPr id="20" name="Text Box 92">
              <a:extLst>
                <a:ext uri="{FF2B5EF4-FFF2-40B4-BE49-F238E27FC236}">
                  <a16:creationId xmlns:a16="http://schemas.microsoft.com/office/drawing/2014/main" id="{1747DF47-A544-F605-1BF1-D282CCFBF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036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21" name="Text Box 93">
              <a:extLst>
                <a:ext uri="{FF2B5EF4-FFF2-40B4-BE49-F238E27FC236}">
                  <a16:creationId xmlns:a16="http://schemas.microsoft.com/office/drawing/2014/main" id="{BBDEDA72-CE3F-111A-C546-C066B12AB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7811" y="5693030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4</a:t>
              </a:r>
            </a:p>
          </p:txBody>
        </p:sp>
        <p:sp>
          <p:nvSpPr>
            <p:cNvPr id="22" name="Text Box 94">
              <a:extLst>
                <a:ext uri="{FF2B5EF4-FFF2-40B4-BE49-F238E27FC236}">
                  <a16:creationId xmlns:a16="http://schemas.microsoft.com/office/drawing/2014/main" id="{B2B003E0-9578-8970-8AA5-6E4D7D50D4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997" y="5693030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5</a:t>
              </a:r>
            </a:p>
          </p:txBody>
        </p:sp>
        <p:sp>
          <p:nvSpPr>
            <p:cNvPr id="23" name="Text Box 95">
              <a:extLst>
                <a:ext uri="{FF2B5EF4-FFF2-40B4-BE49-F238E27FC236}">
                  <a16:creationId xmlns:a16="http://schemas.microsoft.com/office/drawing/2014/main" id="{0B5B59E8-8DFD-6DC8-863E-88046920DE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6186" y="5693030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6</a:t>
              </a:r>
            </a:p>
          </p:txBody>
        </p:sp>
        <p:sp>
          <p:nvSpPr>
            <p:cNvPr id="24" name="Text Box 96">
              <a:extLst>
                <a:ext uri="{FF2B5EF4-FFF2-40B4-BE49-F238E27FC236}">
                  <a16:creationId xmlns:a16="http://schemas.microsoft.com/office/drawing/2014/main" id="{ABB207FD-0EF5-D6AD-8ADE-903C253CBD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0373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7</a:t>
              </a:r>
            </a:p>
          </p:txBody>
        </p:sp>
        <p:sp>
          <p:nvSpPr>
            <p:cNvPr id="25" name="Text Box 97">
              <a:extLst>
                <a:ext uri="{FF2B5EF4-FFF2-40B4-BE49-F238E27FC236}">
                  <a16:creationId xmlns:a16="http://schemas.microsoft.com/office/drawing/2014/main" id="{D7543912-54C0-8A2C-914D-A2B7BAD9A9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4561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8</a:t>
              </a:r>
            </a:p>
          </p:txBody>
        </p:sp>
        <p:sp>
          <p:nvSpPr>
            <p:cNvPr id="26" name="Text Box 98">
              <a:extLst>
                <a:ext uri="{FF2B5EF4-FFF2-40B4-BE49-F238E27FC236}">
                  <a16:creationId xmlns:a16="http://schemas.microsoft.com/office/drawing/2014/main" id="{2862145B-B51B-3527-1A39-4E143DC2F7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8748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9</a:t>
              </a:r>
            </a:p>
          </p:txBody>
        </p:sp>
        <p:sp>
          <p:nvSpPr>
            <p:cNvPr id="27" name="Text Box 99">
              <a:extLst>
                <a:ext uri="{FF2B5EF4-FFF2-40B4-BE49-F238E27FC236}">
                  <a16:creationId xmlns:a16="http://schemas.microsoft.com/office/drawing/2014/main" id="{66442A1C-7CB8-2DD2-0C90-696E7D0FD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4672" y="5693030"/>
              <a:ext cx="527301" cy="328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 dirty="0">
                  <a:solidFill>
                    <a:schemeClr val="hlink"/>
                  </a:solidFill>
                  <a:latin typeface="Courier New" panose="02070309020205020404" pitchFamily="49" charset="0"/>
                </a:rPr>
                <a:t>10</a:t>
              </a:r>
            </a:p>
          </p:txBody>
        </p:sp>
        <p:sp>
          <p:nvSpPr>
            <p:cNvPr id="28" name="Text Box 100">
              <a:extLst>
                <a:ext uri="{FF2B5EF4-FFF2-40B4-BE49-F238E27FC236}">
                  <a16:creationId xmlns:a16="http://schemas.microsoft.com/office/drawing/2014/main" id="{F6AD9F8D-8C39-4388-F54F-A5ADA0ED9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8711" y="5693029"/>
              <a:ext cx="484183" cy="328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 dirty="0">
                  <a:solidFill>
                    <a:schemeClr val="hlink"/>
                  </a:solidFill>
                  <a:latin typeface="Courier New" panose="02070309020205020404" pitchFamily="49" charset="0"/>
                </a:rPr>
                <a:t>11</a:t>
              </a:r>
            </a:p>
          </p:txBody>
        </p:sp>
        <p:sp>
          <p:nvSpPr>
            <p:cNvPr id="29" name="Rectangle 101">
              <a:extLst>
                <a:ext uri="{FF2B5EF4-FFF2-40B4-BE49-F238E27FC236}">
                  <a16:creationId xmlns:a16="http://schemas.microsoft.com/office/drawing/2014/main" id="{EBB45DDC-38C6-B2FF-F2F8-58B0AD0B3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110" y="4584955"/>
              <a:ext cx="1936750" cy="2762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6</a:t>
              </a:r>
            </a:p>
          </p:txBody>
        </p:sp>
        <p:sp>
          <p:nvSpPr>
            <p:cNvPr id="30" name="Rectangle 102">
              <a:extLst>
                <a:ext uri="{FF2B5EF4-FFF2-40B4-BE49-F238E27FC236}">
                  <a16:creationId xmlns:a16="http://schemas.microsoft.com/office/drawing/2014/main" id="{78C68BA0-3E70-8C4B-22DD-43F46EF4F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4297" y="5000880"/>
              <a:ext cx="1938338" cy="2762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7</a:t>
              </a:r>
            </a:p>
          </p:txBody>
        </p:sp>
        <p:sp>
          <p:nvSpPr>
            <p:cNvPr id="31" name="Line 103">
              <a:extLst>
                <a:ext uri="{FF2B5EF4-FFF2-40B4-BE49-F238E27FC236}">
                  <a16:creationId xmlns:a16="http://schemas.microsoft.com/office/drawing/2014/main" id="{EE340353-367C-6918-2C8B-DAE3C9FD40E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077848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32" name="Rectangle 104">
              <a:extLst>
                <a:ext uri="{FF2B5EF4-FFF2-40B4-BE49-F238E27FC236}">
                  <a16:creationId xmlns:a16="http://schemas.microsoft.com/office/drawing/2014/main" id="{74873A19-7B5A-3B45-1CCD-C6EC2426C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2672" y="5404105"/>
              <a:ext cx="1454150" cy="2778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8</a:t>
              </a:r>
            </a:p>
          </p:txBody>
        </p:sp>
        <p:sp>
          <p:nvSpPr>
            <p:cNvPr id="33" name="Rectangle 105">
              <a:extLst>
                <a:ext uri="{FF2B5EF4-FFF2-40B4-BE49-F238E27FC236}">
                  <a16:creationId xmlns:a16="http://schemas.microsoft.com/office/drawing/2014/main" id="{3BF60B89-5963-DABF-30C3-2FB0EC0E4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5923" y="3803905"/>
              <a:ext cx="1452563" cy="2778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4</a:t>
              </a:r>
            </a:p>
          </p:txBody>
        </p:sp>
        <p:sp>
          <p:nvSpPr>
            <p:cNvPr id="34" name="Rectangle 106">
              <a:extLst>
                <a:ext uri="{FF2B5EF4-FFF2-40B4-BE49-F238E27FC236}">
                  <a16:creationId xmlns:a16="http://schemas.microsoft.com/office/drawing/2014/main" id="{3BF31D75-2F80-4D5E-12EA-6397FB7A1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585" y="3375280"/>
              <a:ext cx="2906712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35" name="Rectangle 107">
              <a:extLst>
                <a:ext uri="{FF2B5EF4-FFF2-40B4-BE49-F238E27FC236}">
                  <a16:creationId xmlns:a16="http://schemas.microsoft.com/office/drawing/2014/main" id="{25547396-9DAB-462B-2322-ECE235E90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772" y="2510093"/>
              <a:ext cx="1454150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36" name="Rectangle 108">
              <a:extLst>
                <a:ext uri="{FF2B5EF4-FFF2-40B4-BE49-F238E27FC236}">
                  <a16:creationId xmlns:a16="http://schemas.microsoft.com/office/drawing/2014/main" id="{C9CFA8E6-65FD-A34C-3EA3-9191FB06E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1736" y="2965705"/>
              <a:ext cx="968375" cy="2778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2</a:t>
              </a:r>
            </a:p>
          </p:txBody>
        </p:sp>
        <p:sp>
          <p:nvSpPr>
            <p:cNvPr id="37" name="Rectangle 109">
              <a:extLst>
                <a:ext uri="{FF2B5EF4-FFF2-40B4-BE49-F238E27FC236}">
                  <a16:creationId xmlns:a16="http://schemas.microsoft.com/office/drawing/2014/main" id="{7C0ABEB7-02D5-8159-596E-08B4C1EAD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1736" y="4213480"/>
              <a:ext cx="2420937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807950" name="Group 807949">
            <a:extLst>
              <a:ext uri="{FF2B5EF4-FFF2-40B4-BE49-F238E27FC236}">
                <a16:creationId xmlns:a16="http://schemas.microsoft.com/office/drawing/2014/main" id="{34B98856-53A9-A533-0C4B-FF1006FAC603}"/>
              </a:ext>
            </a:extLst>
          </p:cNvPr>
          <p:cNvGrpSpPr/>
          <p:nvPr/>
        </p:nvGrpSpPr>
        <p:grpSpPr>
          <a:xfrm>
            <a:off x="6269939" y="1223506"/>
            <a:ext cx="5736849" cy="2997199"/>
            <a:chOff x="1109473" y="2508504"/>
            <a:chExt cx="6781799" cy="3543130"/>
          </a:xfrm>
        </p:grpSpPr>
        <p:sp>
          <p:nvSpPr>
            <p:cNvPr id="807951" name="Line 74">
              <a:extLst>
                <a:ext uri="{FF2B5EF4-FFF2-40B4-BE49-F238E27FC236}">
                  <a16:creationId xmlns:a16="http://schemas.microsoft.com/office/drawing/2014/main" id="{C1FDB69F-D0CA-2BDA-6F80-261A858DED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586" y="5693029"/>
              <a:ext cx="588168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52" name="Text Box 75">
              <a:extLst>
                <a:ext uri="{FF2B5EF4-FFF2-40B4-BE49-F238E27FC236}">
                  <a16:creationId xmlns:a16="http://schemas.microsoft.com/office/drawing/2014/main" id="{CB1EBFC0-BD7D-576E-0984-01CEF298BD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110" y="5773993"/>
              <a:ext cx="1592262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807953" name="Text Box 76">
              <a:extLst>
                <a:ext uri="{FF2B5EF4-FFF2-40B4-BE49-F238E27FC236}">
                  <a16:creationId xmlns:a16="http://schemas.microsoft.com/office/drawing/2014/main" id="{6EB5EB40-CE93-36BC-14CF-8D0F1A5FC8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9272" y="5485068"/>
              <a:ext cx="762000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Time</a:t>
              </a:r>
            </a:p>
          </p:txBody>
        </p:sp>
        <p:sp>
          <p:nvSpPr>
            <p:cNvPr id="807954" name="Line 77">
              <a:extLst>
                <a:ext uri="{FF2B5EF4-FFF2-40B4-BE49-F238E27FC236}">
                  <a16:creationId xmlns:a16="http://schemas.microsoft.com/office/drawing/2014/main" id="{0D8A9701-704F-D080-7977-47FCC2B55C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8860" y="5693029"/>
              <a:ext cx="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55" name="Text Box 78">
              <a:extLst>
                <a:ext uri="{FF2B5EF4-FFF2-40B4-BE49-F238E27FC236}">
                  <a16:creationId xmlns:a16="http://schemas.microsoft.com/office/drawing/2014/main" id="{0330E135-80BE-91BF-149F-1108549B07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473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807956" name="Line 79">
              <a:extLst>
                <a:ext uri="{FF2B5EF4-FFF2-40B4-BE49-F238E27FC236}">
                  <a16:creationId xmlns:a16="http://schemas.microsoft.com/office/drawing/2014/main" id="{5DD63892-8555-9206-558B-A021FB8B1AD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39510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57" name="Line 80">
              <a:extLst>
                <a:ext uri="{FF2B5EF4-FFF2-40B4-BE49-F238E27FC236}">
                  <a16:creationId xmlns:a16="http://schemas.microsoft.com/office/drawing/2014/main" id="{58917EED-4960-2815-46C0-54358F9B238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-344677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58" name="Line 81">
              <a:extLst>
                <a:ext uri="{FF2B5EF4-FFF2-40B4-BE49-F238E27FC236}">
                  <a16:creationId xmlns:a16="http://schemas.microsoft.com/office/drawing/2014/main" id="{358A6B40-EAEF-08FD-C6A4-744F6E2BFE7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109473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59" name="Line 82">
              <a:extLst>
                <a:ext uri="{FF2B5EF4-FFF2-40B4-BE49-F238E27FC236}">
                  <a16:creationId xmlns:a16="http://schemas.microsoft.com/office/drawing/2014/main" id="{F5B176E9-ED60-C234-FD6A-7EB1CACAFB3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23698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60" name="Line 83">
              <a:extLst>
                <a:ext uri="{FF2B5EF4-FFF2-40B4-BE49-F238E27FC236}">
                  <a16:creationId xmlns:a16="http://schemas.microsoft.com/office/drawing/2014/main" id="{1F4F4918-451D-1301-CFE2-1CDF96DA850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593660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61" name="Line 84">
              <a:extLst>
                <a:ext uri="{FF2B5EF4-FFF2-40B4-BE49-F238E27FC236}">
                  <a16:creationId xmlns:a16="http://schemas.microsoft.com/office/drawing/2014/main" id="{6E3C4DAC-4C8C-2FE1-F617-57CCCF3674A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046223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62" name="Line 85">
              <a:extLst>
                <a:ext uri="{FF2B5EF4-FFF2-40B4-BE49-F238E27FC236}">
                  <a16:creationId xmlns:a16="http://schemas.microsoft.com/office/drawing/2014/main" id="{0DCC8335-DB28-EA1E-9687-AC88F49BDE5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562035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63" name="Line 86">
              <a:extLst>
                <a:ext uri="{FF2B5EF4-FFF2-40B4-BE49-F238E27FC236}">
                  <a16:creationId xmlns:a16="http://schemas.microsoft.com/office/drawing/2014/main" id="{DBFCC172-8A79-4B98-2400-9CCD04F9DA2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014598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64" name="Line 87">
              <a:extLst>
                <a:ext uri="{FF2B5EF4-FFF2-40B4-BE49-F238E27FC236}">
                  <a16:creationId xmlns:a16="http://schemas.microsoft.com/office/drawing/2014/main" id="{C82413E6-5C2B-2965-0D41-72B0E1967F9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530410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65" name="Line 88">
              <a:extLst>
                <a:ext uri="{FF2B5EF4-FFF2-40B4-BE49-F238E27FC236}">
                  <a16:creationId xmlns:a16="http://schemas.microsoft.com/office/drawing/2014/main" id="{59B3DD65-E4FB-1C79-3A50-F1B3746E19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984560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66" name="Line 89">
              <a:extLst>
                <a:ext uri="{FF2B5EF4-FFF2-40B4-BE49-F238E27FC236}">
                  <a16:creationId xmlns:a16="http://schemas.microsoft.com/office/drawing/2014/main" id="{99688346-2B1C-98B0-3924-DCF897B2155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500373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67" name="Text Box 90">
              <a:extLst>
                <a:ext uri="{FF2B5EF4-FFF2-40B4-BE49-F238E27FC236}">
                  <a16:creationId xmlns:a16="http://schemas.microsoft.com/office/drawing/2014/main" id="{DAD752ED-F5A2-54F7-F5A6-EC89392ED0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3661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807968" name="Text Box 91">
              <a:extLst>
                <a:ext uri="{FF2B5EF4-FFF2-40B4-BE49-F238E27FC236}">
                  <a16:creationId xmlns:a16="http://schemas.microsoft.com/office/drawing/2014/main" id="{F8E4E24C-A0FC-1946-05EF-D9FEE1164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7848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2</a:t>
              </a:r>
            </a:p>
          </p:txBody>
        </p:sp>
        <p:sp>
          <p:nvSpPr>
            <p:cNvPr id="807969" name="Text Box 92">
              <a:extLst>
                <a:ext uri="{FF2B5EF4-FFF2-40B4-BE49-F238E27FC236}">
                  <a16:creationId xmlns:a16="http://schemas.microsoft.com/office/drawing/2014/main" id="{83E2D374-CDEF-E3F4-8AD7-4C3BDD87F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036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807970" name="Text Box 93">
              <a:extLst>
                <a:ext uri="{FF2B5EF4-FFF2-40B4-BE49-F238E27FC236}">
                  <a16:creationId xmlns:a16="http://schemas.microsoft.com/office/drawing/2014/main" id="{E8405069-2557-EFD5-58D1-1345D29679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7811" y="5693030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4</a:t>
              </a:r>
            </a:p>
          </p:txBody>
        </p:sp>
        <p:sp>
          <p:nvSpPr>
            <p:cNvPr id="807971" name="Text Box 94">
              <a:extLst>
                <a:ext uri="{FF2B5EF4-FFF2-40B4-BE49-F238E27FC236}">
                  <a16:creationId xmlns:a16="http://schemas.microsoft.com/office/drawing/2014/main" id="{00EC3566-BA66-3A2D-C001-23D89E2EE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997" y="5693030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5</a:t>
              </a:r>
            </a:p>
          </p:txBody>
        </p:sp>
        <p:sp>
          <p:nvSpPr>
            <p:cNvPr id="807972" name="Text Box 95">
              <a:extLst>
                <a:ext uri="{FF2B5EF4-FFF2-40B4-BE49-F238E27FC236}">
                  <a16:creationId xmlns:a16="http://schemas.microsoft.com/office/drawing/2014/main" id="{2ED7E6BF-9D7F-41DD-C1CA-FD3350F15E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6186" y="5693030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6</a:t>
              </a:r>
            </a:p>
          </p:txBody>
        </p:sp>
        <p:sp>
          <p:nvSpPr>
            <p:cNvPr id="807973" name="Text Box 96">
              <a:extLst>
                <a:ext uri="{FF2B5EF4-FFF2-40B4-BE49-F238E27FC236}">
                  <a16:creationId xmlns:a16="http://schemas.microsoft.com/office/drawing/2014/main" id="{3D94E6AD-6414-CC4C-7000-F28C72756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0373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7</a:t>
              </a:r>
            </a:p>
          </p:txBody>
        </p:sp>
        <p:sp>
          <p:nvSpPr>
            <p:cNvPr id="807974" name="Text Box 97">
              <a:extLst>
                <a:ext uri="{FF2B5EF4-FFF2-40B4-BE49-F238E27FC236}">
                  <a16:creationId xmlns:a16="http://schemas.microsoft.com/office/drawing/2014/main" id="{A91AC808-22B9-77CE-D32F-A6ABB46977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4561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8</a:t>
              </a:r>
            </a:p>
          </p:txBody>
        </p:sp>
        <p:sp>
          <p:nvSpPr>
            <p:cNvPr id="807975" name="Text Box 98">
              <a:extLst>
                <a:ext uri="{FF2B5EF4-FFF2-40B4-BE49-F238E27FC236}">
                  <a16:creationId xmlns:a16="http://schemas.microsoft.com/office/drawing/2014/main" id="{266396FC-4799-8A6F-6546-AB823265B2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8748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9</a:t>
              </a:r>
            </a:p>
          </p:txBody>
        </p:sp>
        <p:sp>
          <p:nvSpPr>
            <p:cNvPr id="807976" name="Text Box 99">
              <a:extLst>
                <a:ext uri="{FF2B5EF4-FFF2-40B4-BE49-F238E27FC236}">
                  <a16:creationId xmlns:a16="http://schemas.microsoft.com/office/drawing/2014/main" id="{6ABEB73A-0FC4-2149-FDB5-16BB16B987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4672" y="5693030"/>
              <a:ext cx="527301" cy="328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 dirty="0">
                  <a:solidFill>
                    <a:schemeClr val="hlink"/>
                  </a:solidFill>
                  <a:latin typeface="Courier New" panose="02070309020205020404" pitchFamily="49" charset="0"/>
                </a:rPr>
                <a:t>10</a:t>
              </a:r>
            </a:p>
          </p:txBody>
        </p:sp>
        <p:sp>
          <p:nvSpPr>
            <p:cNvPr id="807977" name="Text Box 100">
              <a:extLst>
                <a:ext uri="{FF2B5EF4-FFF2-40B4-BE49-F238E27FC236}">
                  <a16:creationId xmlns:a16="http://schemas.microsoft.com/office/drawing/2014/main" id="{FFE7E70F-8C37-58E8-DE7A-014C538327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8711" y="5693029"/>
              <a:ext cx="484183" cy="328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 dirty="0">
                  <a:solidFill>
                    <a:schemeClr val="hlink"/>
                  </a:solidFill>
                  <a:latin typeface="Courier New" panose="02070309020205020404" pitchFamily="49" charset="0"/>
                </a:rPr>
                <a:t>11</a:t>
              </a:r>
            </a:p>
          </p:txBody>
        </p:sp>
        <p:sp>
          <p:nvSpPr>
            <p:cNvPr id="807978" name="Rectangle 101">
              <a:extLst>
                <a:ext uri="{FF2B5EF4-FFF2-40B4-BE49-F238E27FC236}">
                  <a16:creationId xmlns:a16="http://schemas.microsoft.com/office/drawing/2014/main" id="{D91C4D7D-6391-6135-9392-750412CDF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110" y="4584955"/>
              <a:ext cx="1936750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6</a:t>
              </a:r>
            </a:p>
          </p:txBody>
        </p:sp>
        <p:sp>
          <p:nvSpPr>
            <p:cNvPr id="807979" name="Rectangle 102">
              <a:extLst>
                <a:ext uri="{FF2B5EF4-FFF2-40B4-BE49-F238E27FC236}">
                  <a16:creationId xmlns:a16="http://schemas.microsoft.com/office/drawing/2014/main" id="{9373B1E9-1854-AF39-4751-A941CE837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4297" y="5000880"/>
              <a:ext cx="1938338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7</a:t>
              </a:r>
            </a:p>
          </p:txBody>
        </p:sp>
        <p:sp>
          <p:nvSpPr>
            <p:cNvPr id="807980" name="Line 103">
              <a:extLst>
                <a:ext uri="{FF2B5EF4-FFF2-40B4-BE49-F238E27FC236}">
                  <a16:creationId xmlns:a16="http://schemas.microsoft.com/office/drawing/2014/main" id="{B9A22395-DA8D-7FD5-CAC7-DD1AC815AED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077848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81" name="Rectangle 104">
              <a:extLst>
                <a:ext uri="{FF2B5EF4-FFF2-40B4-BE49-F238E27FC236}">
                  <a16:creationId xmlns:a16="http://schemas.microsoft.com/office/drawing/2014/main" id="{777304FC-3E57-D193-E243-80BF8F1EC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2672" y="5404105"/>
              <a:ext cx="1454150" cy="2778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8</a:t>
              </a:r>
            </a:p>
          </p:txBody>
        </p:sp>
        <p:sp>
          <p:nvSpPr>
            <p:cNvPr id="807982" name="Rectangle 105">
              <a:extLst>
                <a:ext uri="{FF2B5EF4-FFF2-40B4-BE49-F238E27FC236}">
                  <a16:creationId xmlns:a16="http://schemas.microsoft.com/office/drawing/2014/main" id="{C57D7810-AC25-340C-25CD-01A90312F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5923" y="3803905"/>
              <a:ext cx="1452563" cy="2778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4</a:t>
              </a:r>
            </a:p>
          </p:txBody>
        </p:sp>
        <p:sp>
          <p:nvSpPr>
            <p:cNvPr id="807983" name="Rectangle 106">
              <a:extLst>
                <a:ext uri="{FF2B5EF4-FFF2-40B4-BE49-F238E27FC236}">
                  <a16:creationId xmlns:a16="http://schemas.microsoft.com/office/drawing/2014/main" id="{D3E48206-0D1A-B6D0-A611-F8942E8F2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585" y="3375280"/>
              <a:ext cx="2906712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807984" name="Rectangle 107">
              <a:extLst>
                <a:ext uri="{FF2B5EF4-FFF2-40B4-BE49-F238E27FC236}">
                  <a16:creationId xmlns:a16="http://schemas.microsoft.com/office/drawing/2014/main" id="{586C7900-91BF-481B-A73D-D101DE405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772" y="2510093"/>
              <a:ext cx="1454150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807985" name="Rectangle 108">
              <a:extLst>
                <a:ext uri="{FF2B5EF4-FFF2-40B4-BE49-F238E27FC236}">
                  <a16:creationId xmlns:a16="http://schemas.microsoft.com/office/drawing/2014/main" id="{494444FA-3BCE-BA27-8ABB-87D8194BE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1736" y="2965705"/>
              <a:ext cx="968375" cy="2778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2</a:t>
              </a:r>
            </a:p>
          </p:txBody>
        </p:sp>
        <p:sp>
          <p:nvSpPr>
            <p:cNvPr id="807986" name="Rectangle 109">
              <a:extLst>
                <a:ext uri="{FF2B5EF4-FFF2-40B4-BE49-F238E27FC236}">
                  <a16:creationId xmlns:a16="http://schemas.microsoft.com/office/drawing/2014/main" id="{08C35018-4E02-052F-2EFA-B03835906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1736" y="4213480"/>
              <a:ext cx="2420937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807987" name="TextBox 807986">
            <a:extLst>
              <a:ext uri="{FF2B5EF4-FFF2-40B4-BE49-F238E27FC236}">
                <a16:creationId xmlns:a16="http://schemas.microsoft.com/office/drawing/2014/main" id="{7C43EFDE-3396-0F23-9245-689315BC9199}"/>
              </a:ext>
            </a:extLst>
          </p:cNvPr>
          <p:cNvSpPr txBox="1"/>
          <p:nvPr/>
        </p:nvSpPr>
        <p:spPr>
          <a:xfrm>
            <a:off x="722020" y="783389"/>
            <a:ext cx="3322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Option 1: Include the last request</a:t>
            </a:r>
          </a:p>
        </p:txBody>
      </p:sp>
      <p:sp>
        <p:nvSpPr>
          <p:cNvPr id="807988" name="TextBox 807987">
            <a:extLst>
              <a:ext uri="{FF2B5EF4-FFF2-40B4-BE49-F238E27FC236}">
                <a16:creationId xmlns:a16="http://schemas.microsoft.com/office/drawing/2014/main" id="{296EDA00-3C1B-EFD6-1C4C-7FCA929914D6}"/>
              </a:ext>
            </a:extLst>
          </p:cNvPr>
          <p:cNvSpPr txBox="1"/>
          <p:nvPr/>
        </p:nvSpPr>
        <p:spPr>
          <a:xfrm>
            <a:off x="7089105" y="788697"/>
            <a:ext cx="3349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Option 2: Exclude the last request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29CF50F-735F-F8F9-CA3E-A49C4C88F257}"/>
                  </a:ext>
                </a:extLst>
              </p:cNvPr>
              <p:cNvSpPr txBox="1"/>
              <p:nvPr/>
            </p:nvSpPr>
            <p:spPr>
              <a:xfrm>
                <a:off x="153722" y="4470571"/>
                <a:ext cx="4975428" cy="2350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After making this choice, the best solution possible is given by: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value of the solution to subproblem consisting of everything compatible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Plus the value of the last request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29CF50F-735F-F8F9-CA3E-A49C4C88F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22" y="4470571"/>
                <a:ext cx="4975428" cy="2350387"/>
              </a:xfrm>
              <a:prstGeom prst="rect">
                <a:avLst/>
              </a:prstGeom>
              <a:blipFill>
                <a:blip r:embed="rId3"/>
                <a:stretch>
                  <a:fillRect l="-980" t="-1295" r="-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74AD197-3ABF-A1B8-A186-2783FF60BFF3}"/>
                  </a:ext>
                </a:extLst>
              </p:cNvPr>
              <p:cNvSpPr txBox="1"/>
              <p:nvPr/>
            </p:nvSpPr>
            <p:spPr>
              <a:xfrm>
                <a:off x="6591562" y="4401855"/>
                <a:ext cx="497542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After making this choice, the best solution possible is given by: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value of the solution to subproblem consisting of everything except the last request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74AD197-3ABF-A1B8-A186-2783FF60B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562" y="4401855"/>
                <a:ext cx="4975428" cy="2031325"/>
              </a:xfrm>
              <a:prstGeom prst="rect">
                <a:avLst/>
              </a:prstGeom>
              <a:blipFill>
                <a:blip r:embed="rId4"/>
                <a:stretch>
                  <a:fillRect l="-980" t="-1502" r="-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7E12E60-5A87-B3F5-9F6C-DD7B537415AC}"/>
                  </a:ext>
                </a:extLst>
              </p:cNvPr>
              <p:cNvSpPr/>
              <p:nvPr/>
            </p:nvSpPr>
            <p:spPr>
              <a:xfrm>
                <a:off x="2775527" y="6279995"/>
                <a:ext cx="6640946" cy="51783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𝑂𝑃𝑇</m:t>
                              </m:r>
                              <m:d>
                                <m:d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𝑂𝑃𝑇</m:t>
                              </m:r>
                              <m:d>
                                <m:d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7E12E60-5A87-B3F5-9F6C-DD7B537415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527" y="6279995"/>
                <a:ext cx="6640946" cy="5178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81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316D2-C709-F991-6D79-8A205CCDD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5F705C30-E1DE-C92B-8B11-230BEE415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Weighted Interval Scheduling – Four Steps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7A4254D5-371B-6C94-EF67-447992C6C9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11055" y="979054"/>
            <a:ext cx="9180945" cy="5878945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>
                <a:solidFill>
                  <a:schemeClr val="accent3"/>
                </a:solidFill>
              </a:rPr>
              <a:t>Formulate the answer with a recursive structure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What are the options for the last choice?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For each such option, what does the subproblem look like? How do we use it?</a:t>
            </a:r>
            <a:endParaRPr lang="en-US" altLang="en-US" sz="1600" dirty="0">
              <a:solidFill>
                <a:schemeClr val="accent3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Choose a memory structure.</a:t>
            </a:r>
            <a:endParaRPr lang="en-US" altLang="en-US" sz="2000" dirty="0"/>
          </a:p>
          <a:p>
            <a:pPr lvl="1"/>
            <a:r>
              <a:rPr lang="en-US" altLang="en-US" sz="2000" dirty="0"/>
              <a:t>Figure out the possible values of all parameters in the recursive calls.</a:t>
            </a:r>
          </a:p>
          <a:p>
            <a:pPr lvl="1"/>
            <a:r>
              <a:rPr lang="en-US" altLang="en-US" sz="2000" dirty="0"/>
              <a:t>How many subproblems (options for last choice) are there?</a:t>
            </a:r>
          </a:p>
          <a:p>
            <a:pPr lvl="1"/>
            <a:r>
              <a:rPr lang="en-US" altLang="en-US" sz="2000" dirty="0"/>
              <a:t>What are the parameters needed to identify each?</a:t>
            </a:r>
          </a:p>
          <a:p>
            <a:pPr lvl="1"/>
            <a:r>
              <a:rPr lang="en-US" altLang="en-US" sz="2000" dirty="0"/>
              <a:t>How many different values could there be per parameter?</a:t>
            </a: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>
                <a:solidFill>
                  <a:schemeClr val="accent3"/>
                </a:solidFill>
              </a:rPr>
              <a:t>Specify an order of evaluation. </a:t>
            </a:r>
            <a:endParaRPr lang="en-US" altLang="en-US" sz="2000" dirty="0">
              <a:solidFill>
                <a:schemeClr val="accent3"/>
              </a:solidFill>
            </a:endParaRP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Want to guarantee that the necessary subproblem solutions are in memory when you need them.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With this step: a “Bottom-up” (iterative) algorithm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Without this step: a “Top-down” (recursive) algorithm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solidFill>
                  <a:schemeClr val="accent3"/>
                </a:solidFill>
              </a:rPr>
              <a:t>See if there’s a way to save space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Is it possible to reuse some memory locations?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54C5D3-DB57-446E-C354-3F5D071E8BB7}"/>
              </a:ext>
            </a:extLst>
          </p:cNvPr>
          <p:cNvGrpSpPr/>
          <p:nvPr/>
        </p:nvGrpSpPr>
        <p:grpSpPr>
          <a:xfrm>
            <a:off x="47535" y="862962"/>
            <a:ext cx="3314950" cy="1201140"/>
            <a:chOff x="70479" y="1140923"/>
            <a:chExt cx="3314950" cy="120114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0D8FCD1-D1DC-AF23-F83F-C796987C61AA}"/>
                </a:ext>
              </a:extLst>
            </p:cNvPr>
            <p:cNvGrpSpPr/>
            <p:nvPr/>
          </p:nvGrpSpPr>
          <p:grpSpPr>
            <a:xfrm>
              <a:off x="111512" y="1145309"/>
              <a:ext cx="1552387" cy="840510"/>
              <a:chOff x="-821361" y="901371"/>
              <a:chExt cx="5881688" cy="3184525"/>
            </a:xfrm>
          </p:grpSpPr>
          <p:sp>
            <p:nvSpPr>
              <p:cNvPr id="27" name="Line 74">
                <a:extLst>
                  <a:ext uri="{FF2B5EF4-FFF2-40B4-BE49-F238E27FC236}">
                    <a16:creationId xmlns:a16="http://schemas.microsoft.com/office/drawing/2014/main" id="{33C705E7-FDC9-1CF5-3870-402D0E983E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821360" y="4085896"/>
                <a:ext cx="5881687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28" name="Line 79">
                <a:extLst>
                  <a:ext uri="{FF2B5EF4-FFF2-40B4-BE49-F238E27FC236}">
                    <a16:creationId xmlns:a16="http://schemas.microsoft.com/office/drawing/2014/main" id="{B3DD5D46-72BA-C78B-3139-02DBC84BCE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1929436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29" name="Line 80">
                <a:extLst>
                  <a:ext uri="{FF2B5EF4-FFF2-40B4-BE49-F238E27FC236}">
                    <a16:creationId xmlns:a16="http://schemas.microsoft.com/office/drawing/2014/main" id="{5DC021D7-E06C-A832-E1F5-526F2A507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2413623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0" name="Line 81">
                <a:extLst>
                  <a:ext uri="{FF2B5EF4-FFF2-40B4-BE49-F238E27FC236}">
                    <a16:creationId xmlns:a16="http://schemas.microsoft.com/office/drawing/2014/main" id="{F6AFB8AF-0626-C41B-E8C7-66303FB3B2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959473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1" name="Line 82">
                <a:extLst>
                  <a:ext uri="{FF2B5EF4-FFF2-40B4-BE49-F238E27FC236}">
                    <a16:creationId xmlns:a16="http://schemas.microsoft.com/office/drawing/2014/main" id="{E35FA5A4-3F6C-7769-DE66-CFCE2E4BE3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1445248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2" name="Line 83">
                <a:extLst>
                  <a:ext uri="{FF2B5EF4-FFF2-40B4-BE49-F238E27FC236}">
                    <a16:creationId xmlns:a16="http://schemas.microsoft.com/office/drawing/2014/main" id="{E418264D-90CC-F44A-AA8D-D37065FB10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475286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3" name="Line 84">
                <a:extLst>
                  <a:ext uri="{FF2B5EF4-FFF2-40B4-BE49-F238E27FC236}">
                    <a16:creationId xmlns:a16="http://schemas.microsoft.com/office/drawing/2014/main" id="{C2AE83B7-95E8-54C6-6DE5-E784A78224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977277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4" name="Line 85">
                <a:extLst>
                  <a:ext uri="{FF2B5EF4-FFF2-40B4-BE49-F238E27FC236}">
                    <a16:creationId xmlns:a16="http://schemas.microsoft.com/office/drawing/2014/main" id="{6F1442F7-83AA-FA5D-1006-5B2D3D66EB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493089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5" name="Line 86">
                <a:extLst>
                  <a:ext uri="{FF2B5EF4-FFF2-40B4-BE49-F238E27FC236}">
                    <a16:creationId xmlns:a16="http://schemas.microsoft.com/office/drawing/2014/main" id="{6BF506DA-21E4-5A39-A0B8-A3813FBA59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945652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6" name="Line 87">
                <a:extLst>
                  <a:ext uri="{FF2B5EF4-FFF2-40B4-BE49-F238E27FC236}">
                    <a16:creationId xmlns:a16="http://schemas.microsoft.com/office/drawing/2014/main" id="{E494DD62-BE63-76DC-3907-C346B04C3C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461464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7" name="Line 88">
                <a:extLst>
                  <a:ext uri="{FF2B5EF4-FFF2-40B4-BE49-F238E27FC236}">
                    <a16:creationId xmlns:a16="http://schemas.microsoft.com/office/drawing/2014/main" id="{4A067A67-C524-35FB-25A4-35CC72F60B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915614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8" name="Line 89">
                <a:extLst>
                  <a:ext uri="{FF2B5EF4-FFF2-40B4-BE49-F238E27FC236}">
                    <a16:creationId xmlns:a16="http://schemas.microsoft.com/office/drawing/2014/main" id="{8C180828-1A18-17F6-944E-81A55BF1C9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431427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9" name="Rectangle 101">
                <a:extLst>
                  <a:ext uri="{FF2B5EF4-FFF2-40B4-BE49-F238E27FC236}">
                    <a16:creationId xmlns:a16="http://schemas.microsoft.com/office/drawing/2014/main" id="{B00E8BB8-F9E8-61DC-E134-2CA742102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164" y="2977822"/>
                <a:ext cx="1936750" cy="27622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6</a:t>
                </a:r>
              </a:p>
            </p:txBody>
          </p:sp>
          <p:sp>
            <p:nvSpPr>
              <p:cNvPr id="40" name="Rectangle 102">
                <a:extLst>
                  <a:ext uri="{FF2B5EF4-FFF2-40B4-BE49-F238E27FC236}">
                    <a16:creationId xmlns:a16="http://schemas.microsoft.com/office/drawing/2014/main" id="{1D7054A5-F7F4-C1F3-05C3-480883090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5351" y="3393747"/>
                <a:ext cx="1938338" cy="27622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7</a:t>
                </a:r>
              </a:p>
            </p:txBody>
          </p:sp>
          <p:sp>
            <p:nvSpPr>
              <p:cNvPr id="41" name="Line 103">
                <a:extLst>
                  <a:ext uri="{FF2B5EF4-FFF2-40B4-BE49-F238E27FC236}">
                    <a16:creationId xmlns:a16="http://schemas.microsoft.com/office/drawing/2014/main" id="{5C122365-0AEE-CC0A-5389-B7E2468D6B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8902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42" name="Rectangle 104">
                <a:extLst>
                  <a:ext uri="{FF2B5EF4-FFF2-40B4-BE49-F238E27FC236}">
                    <a16:creationId xmlns:a16="http://schemas.microsoft.com/office/drawing/2014/main" id="{C3A8F824-DCA9-92BA-198F-81DA32D90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3726" y="3796972"/>
                <a:ext cx="1454150" cy="2778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8</a:t>
                </a:r>
              </a:p>
            </p:txBody>
          </p:sp>
          <p:sp>
            <p:nvSpPr>
              <p:cNvPr id="43" name="Rectangle 105">
                <a:extLst>
                  <a:ext uri="{FF2B5EF4-FFF2-40B4-BE49-F238E27FC236}">
                    <a16:creationId xmlns:a16="http://schemas.microsoft.com/office/drawing/2014/main" id="{5C8F578C-009C-762C-D641-3F5DA469B2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77" y="2196772"/>
                <a:ext cx="1452563" cy="27781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4</a:t>
                </a:r>
              </a:p>
            </p:txBody>
          </p:sp>
          <p:sp>
            <p:nvSpPr>
              <p:cNvPr id="44" name="Rectangle 106">
                <a:extLst>
                  <a:ext uri="{FF2B5EF4-FFF2-40B4-BE49-F238E27FC236}">
                    <a16:creationId xmlns:a16="http://schemas.microsoft.com/office/drawing/2014/main" id="{E807CEB7-D87B-91C0-9F4F-3343902FE2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821361" y="1768147"/>
                <a:ext cx="2906712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3</a:t>
                </a:r>
              </a:p>
            </p:txBody>
          </p:sp>
          <p:sp>
            <p:nvSpPr>
              <p:cNvPr id="45" name="Rectangle 107">
                <a:extLst>
                  <a:ext uri="{FF2B5EF4-FFF2-40B4-BE49-F238E27FC236}">
                    <a16:creationId xmlns:a16="http://schemas.microsoft.com/office/drawing/2014/main" id="{8F0DB977-EBCD-3D54-1A0B-46377834B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174" y="902960"/>
                <a:ext cx="1454150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6" name="Rectangle 108">
                <a:extLst>
                  <a:ext uri="{FF2B5EF4-FFF2-40B4-BE49-F238E27FC236}">
                    <a16:creationId xmlns:a16="http://schemas.microsoft.com/office/drawing/2014/main" id="{3E563641-1547-C4CD-79D9-E4D9226CE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790" y="1358572"/>
                <a:ext cx="968375" cy="27781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47" name="Rectangle 109">
                <a:extLst>
                  <a:ext uri="{FF2B5EF4-FFF2-40B4-BE49-F238E27FC236}">
                    <a16:creationId xmlns:a16="http://schemas.microsoft.com/office/drawing/2014/main" id="{E3B0FDFE-6E8B-8FB3-07D6-266E58416F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790" y="2606347"/>
                <a:ext cx="2420937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5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A17531E-3B76-644D-0B48-E278C14CC6AD}"/>
                </a:ext>
              </a:extLst>
            </p:cNvPr>
            <p:cNvGrpSpPr/>
            <p:nvPr/>
          </p:nvGrpSpPr>
          <p:grpSpPr>
            <a:xfrm>
              <a:off x="1833042" y="1140923"/>
              <a:ext cx="1552387" cy="840510"/>
              <a:chOff x="-821361" y="901371"/>
              <a:chExt cx="5881688" cy="3184525"/>
            </a:xfrm>
          </p:grpSpPr>
          <p:sp>
            <p:nvSpPr>
              <p:cNvPr id="6" name="Line 74">
                <a:extLst>
                  <a:ext uri="{FF2B5EF4-FFF2-40B4-BE49-F238E27FC236}">
                    <a16:creationId xmlns:a16="http://schemas.microsoft.com/office/drawing/2014/main" id="{6B645C79-F109-B2A1-0D1C-D441323376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821360" y="4085896"/>
                <a:ext cx="5881687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7" name="Line 79">
                <a:extLst>
                  <a:ext uri="{FF2B5EF4-FFF2-40B4-BE49-F238E27FC236}">
                    <a16:creationId xmlns:a16="http://schemas.microsoft.com/office/drawing/2014/main" id="{0E910C7C-FB9C-E106-2AF9-9149E3CDB1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1929436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8" name="Line 80">
                <a:extLst>
                  <a:ext uri="{FF2B5EF4-FFF2-40B4-BE49-F238E27FC236}">
                    <a16:creationId xmlns:a16="http://schemas.microsoft.com/office/drawing/2014/main" id="{00588EAD-73BA-F4A6-10B0-22F1A8425D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2413623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9" name="Line 81">
                <a:extLst>
                  <a:ext uri="{FF2B5EF4-FFF2-40B4-BE49-F238E27FC236}">
                    <a16:creationId xmlns:a16="http://schemas.microsoft.com/office/drawing/2014/main" id="{44FF5944-D543-08DC-9EFB-B163E63463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959473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0" name="Line 82">
                <a:extLst>
                  <a:ext uri="{FF2B5EF4-FFF2-40B4-BE49-F238E27FC236}">
                    <a16:creationId xmlns:a16="http://schemas.microsoft.com/office/drawing/2014/main" id="{21C441F2-072B-2620-A228-595444B310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1445248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1" name="Line 83">
                <a:extLst>
                  <a:ext uri="{FF2B5EF4-FFF2-40B4-BE49-F238E27FC236}">
                    <a16:creationId xmlns:a16="http://schemas.microsoft.com/office/drawing/2014/main" id="{F40E6F27-399A-97EE-3752-5E69F77170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475286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2" name="Line 84">
                <a:extLst>
                  <a:ext uri="{FF2B5EF4-FFF2-40B4-BE49-F238E27FC236}">
                    <a16:creationId xmlns:a16="http://schemas.microsoft.com/office/drawing/2014/main" id="{F33CFB4C-6A53-0C8E-E7B1-0AF0BEA25E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977277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3" name="Line 85">
                <a:extLst>
                  <a:ext uri="{FF2B5EF4-FFF2-40B4-BE49-F238E27FC236}">
                    <a16:creationId xmlns:a16="http://schemas.microsoft.com/office/drawing/2014/main" id="{F364FF33-CCD2-1773-EA41-D59E58364F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493089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4" name="Line 86">
                <a:extLst>
                  <a:ext uri="{FF2B5EF4-FFF2-40B4-BE49-F238E27FC236}">
                    <a16:creationId xmlns:a16="http://schemas.microsoft.com/office/drawing/2014/main" id="{544C7942-95FD-7840-A4E7-90A159FB53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945652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5" name="Line 87">
                <a:extLst>
                  <a:ext uri="{FF2B5EF4-FFF2-40B4-BE49-F238E27FC236}">
                    <a16:creationId xmlns:a16="http://schemas.microsoft.com/office/drawing/2014/main" id="{4F92E8BD-82C4-1B79-66F3-621B6D7EC4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461464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6" name="Line 88">
                <a:extLst>
                  <a:ext uri="{FF2B5EF4-FFF2-40B4-BE49-F238E27FC236}">
                    <a16:creationId xmlns:a16="http://schemas.microsoft.com/office/drawing/2014/main" id="{17955648-28D8-B129-FAA9-CA8FD5DEA2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915614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7" name="Line 89">
                <a:extLst>
                  <a:ext uri="{FF2B5EF4-FFF2-40B4-BE49-F238E27FC236}">
                    <a16:creationId xmlns:a16="http://schemas.microsoft.com/office/drawing/2014/main" id="{F19D2940-3562-E55F-51E5-9EF69F26AC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431427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8" name="Rectangle 101">
                <a:extLst>
                  <a:ext uri="{FF2B5EF4-FFF2-40B4-BE49-F238E27FC236}">
                    <a16:creationId xmlns:a16="http://schemas.microsoft.com/office/drawing/2014/main" id="{088070FB-765F-EE69-75CF-6E7983D59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164" y="2977822"/>
                <a:ext cx="1936750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6</a:t>
                </a:r>
              </a:p>
            </p:txBody>
          </p:sp>
          <p:sp>
            <p:nvSpPr>
              <p:cNvPr id="19" name="Rectangle 102">
                <a:extLst>
                  <a:ext uri="{FF2B5EF4-FFF2-40B4-BE49-F238E27FC236}">
                    <a16:creationId xmlns:a16="http://schemas.microsoft.com/office/drawing/2014/main" id="{465B92A3-2C17-252C-53BE-10FCD005D4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5351" y="3393747"/>
                <a:ext cx="1938338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7</a:t>
                </a:r>
              </a:p>
            </p:txBody>
          </p:sp>
          <p:sp>
            <p:nvSpPr>
              <p:cNvPr id="20" name="Line 103">
                <a:extLst>
                  <a:ext uri="{FF2B5EF4-FFF2-40B4-BE49-F238E27FC236}">
                    <a16:creationId xmlns:a16="http://schemas.microsoft.com/office/drawing/2014/main" id="{27024C73-5C68-3A0C-10AF-67F8782C82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8902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21" name="Rectangle 104">
                <a:extLst>
                  <a:ext uri="{FF2B5EF4-FFF2-40B4-BE49-F238E27FC236}">
                    <a16:creationId xmlns:a16="http://schemas.microsoft.com/office/drawing/2014/main" id="{25ECD11E-FB36-D8B5-0147-D6710E10C2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3726" y="3796972"/>
                <a:ext cx="1454150" cy="27781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8</a:t>
                </a:r>
              </a:p>
            </p:txBody>
          </p:sp>
          <p:sp>
            <p:nvSpPr>
              <p:cNvPr id="22" name="Rectangle 105">
                <a:extLst>
                  <a:ext uri="{FF2B5EF4-FFF2-40B4-BE49-F238E27FC236}">
                    <a16:creationId xmlns:a16="http://schemas.microsoft.com/office/drawing/2014/main" id="{3C72BD45-B8D7-0D07-BDC8-F0B073FF9A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77" y="2196772"/>
                <a:ext cx="1452563" cy="27781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4</a:t>
                </a:r>
              </a:p>
            </p:txBody>
          </p:sp>
          <p:sp>
            <p:nvSpPr>
              <p:cNvPr id="23" name="Rectangle 106">
                <a:extLst>
                  <a:ext uri="{FF2B5EF4-FFF2-40B4-BE49-F238E27FC236}">
                    <a16:creationId xmlns:a16="http://schemas.microsoft.com/office/drawing/2014/main" id="{2457B6CB-1738-6BD8-132D-7BB710051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821361" y="1768147"/>
                <a:ext cx="2906712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3</a:t>
                </a:r>
              </a:p>
            </p:txBody>
          </p:sp>
          <p:sp>
            <p:nvSpPr>
              <p:cNvPr id="24" name="Rectangle 107">
                <a:extLst>
                  <a:ext uri="{FF2B5EF4-FFF2-40B4-BE49-F238E27FC236}">
                    <a16:creationId xmlns:a16="http://schemas.microsoft.com/office/drawing/2014/main" id="{CEC5D11D-6F78-CD8E-6D3D-0383C820E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174" y="902960"/>
                <a:ext cx="1454150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25" name="Rectangle 108">
                <a:extLst>
                  <a:ext uri="{FF2B5EF4-FFF2-40B4-BE49-F238E27FC236}">
                    <a16:creationId xmlns:a16="http://schemas.microsoft.com/office/drawing/2014/main" id="{443B6C75-C658-5A92-5B4E-8AEF02602A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790" y="1358572"/>
                <a:ext cx="968375" cy="27781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26" name="Rectangle 109">
                <a:extLst>
                  <a:ext uri="{FF2B5EF4-FFF2-40B4-BE49-F238E27FC236}">
                    <a16:creationId xmlns:a16="http://schemas.microsoft.com/office/drawing/2014/main" id="{57C40620-E4DC-2AF7-5502-C805217CE2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790" y="2606347"/>
                <a:ext cx="2420937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5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8538611-B886-CA3D-9018-F0D8C834AB09}"/>
                    </a:ext>
                  </a:extLst>
                </p:cNvPr>
                <p:cNvSpPr txBox="1"/>
                <p:nvPr/>
              </p:nvSpPr>
              <p:spPr>
                <a:xfrm>
                  <a:off x="70479" y="1966063"/>
                  <a:ext cx="3179717" cy="376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𝑂𝑃𝑇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OPT</m:t>
                                </m:r>
                                <m:d>
                                  <m:dPr>
                                    <m:ctrlPr>
                                      <a:rPr lang="en-US" sz="1600" b="0" i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8538611-B886-CA3D-9018-F0D8C834AB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79" y="1966063"/>
                  <a:ext cx="3179717" cy="376000"/>
                </a:xfrm>
                <a:prstGeom prst="rect">
                  <a:avLst/>
                </a:prstGeom>
                <a:blipFill>
                  <a:blip r:embed="rId3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9907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1CF4-63CC-42E7-8DBB-FFFE3AAA5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Design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C21B8-3582-44FA-B29A-8EFA08747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3317"/>
            <a:ext cx="10570292" cy="520004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Dynamic Programming:</a:t>
            </a:r>
          </a:p>
          <a:p>
            <a:pPr lvl="1"/>
            <a:r>
              <a:rPr lang="en-US" sz="2400" dirty="0"/>
              <a:t>Technique for making building solution to a problem based on solutions to smaller subproblems (recursive ideas).</a:t>
            </a:r>
          </a:p>
          <a:p>
            <a:pPr lvl="1"/>
            <a:r>
              <a:rPr lang="en-US" sz="2400" dirty="0"/>
              <a:t>The subproblems just have to be smaller, but don’t need to be a constant-factor smaller like divide and conquer.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Useful when </a:t>
            </a:r>
            <a:r>
              <a:rPr lang="en-US" sz="2400" i="1" dirty="0">
                <a:solidFill>
                  <a:srgbClr val="FF0000"/>
                </a:solidFill>
              </a:rPr>
              <a:t>the same subproblems show up over and over again</a:t>
            </a:r>
          </a:p>
          <a:p>
            <a:pPr lvl="1"/>
            <a:r>
              <a:rPr lang="en-US" sz="2400" dirty="0"/>
              <a:t>The final solution is simple iterative code when the following holds:</a:t>
            </a:r>
          </a:p>
          <a:p>
            <a:pPr lvl="2"/>
            <a:r>
              <a:rPr lang="en-US" sz="2400" i="1" dirty="0"/>
              <a:t>The parameters to all the subproblems are predictable in advance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0C571-839C-456B-985F-51F2EB7D7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257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44470-17E3-323D-30DF-9FD283B91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9DDEDB-92D4-F9F1-8C96-1ED0C798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063A4F-CDBB-4F41-A3E0-68D629E4D2F8}" type="slidenum">
              <a:rPr lang="en-US" altLang="en-US" sz="1400">
                <a:latin typeface="Calibri" panose="020F0502020204030204" pitchFamily="34" charset="0"/>
              </a:rPr>
              <a:pPr/>
              <a:t>30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264D09CA-CE19-A561-874D-643781CFDE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4290" y="0"/>
            <a:ext cx="11887200" cy="77473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/>
              <a:t>Towards Dynamic Programming: Step 2 – Memory Structure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3CC88F8-969F-713A-68A5-DEBF8F3DD93F}"/>
                  </a:ext>
                </a:extLst>
              </p:cNvPr>
              <p:cNvSpPr/>
              <p:nvPr/>
            </p:nvSpPr>
            <p:spPr>
              <a:xfrm>
                <a:off x="2355631" y="945871"/>
                <a:ext cx="6640946" cy="51783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𝑂𝑃𝑇</m:t>
                              </m:r>
                              <m:d>
                                <m:d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𝑂𝑃𝑇</m:t>
                              </m:r>
                              <m:d>
                                <m:d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3CC88F8-969F-713A-68A5-DEBF8F3DD9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631" y="945871"/>
                <a:ext cx="6640946" cy="5178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3718E5B5-902C-8499-A529-4651A7667D6B}"/>
              </a:ext>
            </a:extLst>
          </p:cNvPr>
          <p:cNvSpPr txBox="1"/>
          <p:nvPr/>
        </p:nvSpPr>
        <p:spPr>
          <a:xfrm>
            <a:off x="728559" y="1651397"/>
            <a:ext cx="68241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Subproblems are identified by a single parameter</a:t>
            </a:r>
          </a:p>
          <a:p>
            <a:r>
              <a:rPr lang="en-US" sz="2400" dirty="0"/>
              <a:t>	1-dimensional array</a:t>
            </a:r>
          </a:p>
          <a:p>
            <a:r>
              <a:rPr lang="en-US" sz="2400" dirty="0"/>
              <a:t>That parameter is the last-ending compatible request</a:t>
            </a:r>
          </a:p>
          <a:p>
            <a:r>
              <a:rPr lang="en-US" sz="2400" dirty="0"/>
              <a:t>	length is the number of requests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3" name="Table 42">
                <a:extLst>
                  <a:ext uri="{FF2B5EF4-FFF2-40B4-BE49-F238E27FC236}">
                    <a16:creationId xmlns:a16="http://schemas.microsoft.com/office/drawing/2014/main" id="{94771C3A-62C0-D3A3-6F36-2F390427F9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8723508"/>
                  </p:ext>
                </p:extLst>
              </p:nvPr>
            </p:nvGraphicFramePr>
            <p:xfrm>
              <a:off x="9087135" y="1771016"/>
              <a:ext cx="1411645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3" name="Table 42">
                <a:extLst>
                  <a:ext uri="{FF2B5EF4-FFF2-40B4-BE49-F238E27FC236}">
                    <a16:creationId xmlns:a16="http://schemas.microsoft.com/office/drawing/2014/main" id="{94771C3A-62C0-D3A3-6F36-2F390427F9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8723508"/>
                  </p:ext>
                </p:extLst>
              </p:nvPr>
            </p:nvGraphicFramePr>
            <p:xfrm>
              <a:off x="9087135" y="1771016"/>
              <a:ext cx="1411645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53" t="-7692" r="-147368" b="-9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565" t="-7692" r="-1449" b="-92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39110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0D86D-9A43-4824-947E-C446D3ED9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899836A0-676B-0F6B-49D9-CE2F88E05A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Weighted Interval Scheduling – Four Steps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434D6802-97A3-2AAA-525E-A829550880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11055" y="979054"/>
            <a:ext cx="9180945" cy="5878945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>
                <a:solidFill>
                  <a:schemeClr val="accent3"/>
                </a:solidFill>
              </a:rPr>
              <a:t>Formulate the answer with a recursive structure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What are the options for the last choice?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For each such option, what does the subproblem look like? How do we use it?</a:t>
            </a:r>
            <a:endParaRPr lang="en-US" altLang="en-US" sz="1600" dirty="0">
              <a:solidFill>
                <a:schemeClr val="accent3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Choose a memory structure.</a:t>
            </a:r>
            <a:endParaRPr lang="en-US" altLang="en-US" sz="2000" dirty="0"/>
          </a:p>
          <a:p>
            <a:pPr lvl="1"/>
            <a:r>
              <a:rPr lang="en-US" altLang="en-US" sz="2000" dirty="0"/>
              <a:t>Figure out the possible values of all parameters in the recursive calls.</a:t>
            </a:r>
          </a:p>
          <a:p>
            <a:pPr lvl="1"/>
            <a:r>
              <a:rPr lang="en-US" altLang="en-US" sz="2000" dirty="0"/>
              <a:t>How many subproblems (options for last choice) are there?</a:t>
            </a:r>
          </a:p>
          <a:p>
            <a:pPr lvl="1"/>
            <a:r>
              <a:rPr lang="en-US" altLang="en-US" sz="2000" dirty="0"/>
              <a:t>What are the parameters needed to identify each?</a:t>
            </a:r>
          </a:p>
          <a:p>
            <a:pPr lvl="1"/>
            <a:r>
              <a:rPr lang="en-US" altLang="en-US" sz="2000" dirty="0"/>
              <a:t>How many different values could there be per parameter?</a:t>
            </a: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>
                <a:solidFill>
                  <a:schemeClr val="accent3"/>
                </a:solidFill>
              </a:rPr>
              <a:t>Specify an order of evaluation. </a:t>
            </a:r>
            <a:endParaRPr lang="en-US" altLang="en-US" sz="2000" dirty="0">
              <a:solidFill>
                <a:schemeClr val="accent3"/>
              </a:solidFill>
            </a:endParaRP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Want to guarantee that the necessary subproblem solutions are in memory when you need them.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With this step: a “Bottom-up” (iterative) algorithm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Without this step: a “Top-down” (recursive) algorithm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solidFill>
                  <a:schemeClr val="accent3"/>
                </a:solidFill>
              </a:rPr>
              <a:t>See if there’s a way to save space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Is it possible to reuse some memory locations?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257E82B-4AF8-8F68-587A-2C73F09441DD}"/>
              </a:ext>
            </a:extLst>
          </p:cNvPr>
          <p:cNvGrpSpPr/>
          <p:nvPr/>
        </p:nvGrpSpPr>
        <p:grpSpPr>
          <a:xfrm>
            <a:off x="47535" y="862962"/>
            <a:ext cx="3314950" cy="1201140"/>
            <a:chOff x="70479" y="1140923"/>
            <a:chExt cx="3314950" cy="120114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30D7344-3C3A-B591-07C6-327CD3556FF3}"/>
                </a:ext>
              </a:extLst>
            </p:cNvPr>
            <p:cNvGrpSpPr/>
            <p:nvPr/>
          </p:nvGrpSpPr>
          <p:grpSpPr>
            <a:xfrm>
              <a:off x="111512" y="1145309"/>
              <a:ext cx="1552387" cy="840510"/>
              <a:chOff x="-821361" y="901371"/>
              <a:chExt cx="5881688" cy="3184525"/>
            </a:xfrm>
          </p:grpSpPr>
          <p:sp>
            <p:nvSpPr>
              <p:cNvPr id="27" name="Line 74">
                <a:extLst>
                  <a:ext uri="{FF2B5EF4-FFF2-40B4-BE49-F238E27FC236}">
                    <a16:creationId xmlns:a16="http://schemas.microsoft.com/office/drawing/2014/main" id="{939B1179-FA99-88F3-2A22-A5E435750B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821360" y="4085896"/>
                <a:ext cx="5881687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28" name="Line 79">
                <a:extLst>
                  <a:ext uri="{FF2B5EF4-FFF2-40B4-BE49-F238E27FC236}">
                    <a16:creationId xmlns:a16="http://schemas.microsoft.com/office/drawing/2014/main" id="{24E27BD9-9D36-CB07-19AD-F0720DAFC4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1929436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29" name="Line 80">
                <a:extLst>
                  <a:ext uri="{FF2B5EF4-FFF2-40B4-BE49-F238E27FC236}">
                    <a16:creationId xmlns:a16="http://schemas.microsoft.com/office/drawing/2014/main" id="{BFD86A86-1307-9287-CC45-EC4B818332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2413623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0" name="Line 81">
                <a:extLst>
                  <a:ext uri="{FF2B5EF4-FFF2-40B4-BE49-F238E27FC236}">
                    <a16:creationId xmlns:a16="http://schemas.microsoft.com/office/drawing/2014/main" id="{602CFA6C-629E-9EC2-F320-349C21A110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959473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1" name="Line 82">
                <a:extLst>
                  <a:ext uri="{FF2B5EF4-FFF2-40B4-BE49-F238E27FC236}">
                    <a16:creationId xmlns:a16="http://schemas.microsoft.com/office/drawing/2014/main" id="{3FB6E7F3-F63D-2370-BCF3-0679CC49F7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1445248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2" name="Line 83">
                <a:extLst>
                  <a:ext uri="{FF2B5EF4-FFF2-40B4-BE49-F238E27FC236}">
                    <a16:creationId xmlns:a16="http://schemas.microsoft.com/office/drawing/2014/main" id="{40DD8DA3-8B53-B588-344A-176CD71FF5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475286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3" name="Line 84">
                <a:extLst>
                  <a:ext uri="{FF2B5EF4-FFF2-40B4-BE49-F238E27FC236}">
                    <a16:creationId xmlns:a16="http://schemas.microsoft.com/office/drawing/2014/main" id="{8D2620AD-8443-B7A8-5188-53663D2EF3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977277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4" name="Line 85">
                <a:extLst>
                  <a:ext uri="{FF2B5EF4-FFF2-40B4-BE49-F238E27FC236}">
                    <a16:creationId xmlns:a16="http://schemas.microsoft.com/office/drawing/2014/main" id="{741E5E77-0347-3515-5134-4B621E44C5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493089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5" name="Line 86">
                <a:extLst>
                  <a:ext uri="{FF2B5EF4-FFF2-40B4-BE49-F238E27FC236}">
                    <a16:creationId xmlns:a16="http://schemas.microsoft.com/office/drawing/2014/main" id="{86F14049-D26C-4E60-1D65-41F500C5C5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945652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6" name="Line 87">
                <a:extLst>
                  <a:ext uri="{FF2B5EF4-FFF2-40B4-BE49-F238E27FC236}">
                    <a16:creationId xmlns:a16="http://schemas.microsoft.com/office/drawing/2014/main" id="{C8222B07-3F9B-E966-56B1-2324FCA4F1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461464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7" name="Line 88">
                <a:extLst>
                  <a:ext uri="{FF2B5EF4-FFF2-40B4-BE49-F238E27FC236}">
                    <a16:creationId xmlns:a16="http://schemas.microsoft.com/office/drawing/2014/main" id="{8A4CB446-C705-1BBC-6E62-6968DD900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915614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8" name="Line 89">
                <a:extLst>
                  <a:ext uri="{FF2B5EF4-FFF2-40B4-BE49-F238E27FC236}">
                    <a16:creationId xmlns:a16="http://schemas.microsoft.com/office/drawing/2014/main" id="{4B20DD33-0442-A72D-F02F-FD986F82F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431427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9" name="Rectangle 101">
                <a:extLst>
                  <a:ext uri="{FF2B5EF4-FFF2-40B4-BE49-F238E27FC236}">
                    <a16:creationId xmlns:a16="http://schemas.microsoft.com/office/drawing/2014/main" id="{59124C81-9F30-65A3-BC10-7A3EA9D66C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164" y="2977822"/>
                <a:ext cx="1936750" cy="27622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6</a:t>
                </a:r>
              </a:p>
            </p:txBody>
          </p:sp>
          <p:sp>
            <p:nvSpPr>
              <p:cNvPr id="40" name="Rectangle 102">
                <a:extLst>
                  <a:ext uri="{FF2B5EF4-FFF2-40B4-BE49-F238E27FC236}">
                    <a16:creationId xmlns:a16="http://schemas.microsoft.com/office/drawing/2014/main" id="{09C24661-2C10-6C47-40F3-A3E58837C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5351" y="3393747"/>
                <a:ext cx="1938338" cy="27622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7</a:t>
                </a:r>
              </a:p>
            </p:txBody>
          </p:sp>
          <p:sp>
            <p:nvSpPr>
              <p:cNvPr id="41" name="Line 103">
                <a:extLst>
                  <a:ext uri="{FF2B5EF4-FFF2-40B4-BE49-F238E27FC236}">
                    <a16:creationId xmlns:a16="http://schemas.microsoft.com/office/drawing/2014/main" id="{268271E6-3A35-7239-4619-7B118A5F67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8902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42" name="Rectangle 104">
                <a:extLst>
                  <a:ext uri="{FF2B5EF4-FFF2-40B4-BE49-F238E27FC236}">
                    <a16:creationId xmlns:a16="http://schemas.microsoft.com/office/drawing/2014/main" id="{8F4448AC-611C-C95D-947D-CD49DE8E24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3726" y="3796972"/>
                <a:ext cx="1454150" cy="2778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8</a:t>
                </a:r>
              </a:p>
            </p:txBody>
          </p:sp>
          <p:sp>
            <p:nvSpPr>
              <p:cNvPr id="43" name="Rectangle 105">
                <a:extLst>
                  <a:ext uri="{FF2B5EF4-FFF2-40B4-BE49-F238E27FC236}">
                    <a16:creationId xmlns:a16="http://schemas.microsoft.com/office/drawing/2014/main" id="{AB759A70-64AC-3DC5-6C91-555145E37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77" y="2196772"/>
                <a:ext cx="1452563" cy="27781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4</a:t>
                </a:r>
              </a:p>
            </p:txBody>
          </p:sp>
          <p:sp>
            <p:nvSpPr>
              <p:cNvPr id="44" name="Rectangle 106">
                <a:extLst>
                  <a:ext uri="{FF2B5EF4-FFF2-40B4-BE49-F238E27FC236}">
                    <a16:creationId xmlns:a16="http://schemas.microsoft.com/office/drawing/2014/main" id="{67CEC250-23DF-EB89-15EA-DC7EE33E64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821361" y="1768147"/>
                <a:ext cx="2906712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3</a:t>
                </a:r>
              </a:p>
            </p:txBody>
          </p:sp>
          <p:sp>
            <p:nvSpPr>
              <p:cNvPr id="45" name="Rectangle 107">
                <a:extLst>
                  <a:ext uri="{FF2B5EF4-FFF2-40B4-BE49-F238E27FC236}">
                    <a16:creationId xmlns:a16="http://schemas.microsoft.com/office/drawing/2014/main" id="{C2C904AE-D164-7A5E-FFED-87DEB8979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174" y="902960"/>
                <a:ext cx="1454150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6" name="Rectangle 108">
                <a:extLst>
                  <a:ext uri="{FF2B5EF4-FFF2-40B4-BE49-F238E27FC236}">
                    <a16:creationId xmlns:a16="http://schemas.microsoft.com/office/drawing/2014/main" id="{18FF90AB-9C59-B20F-0207-D1E42107C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790" y="1358572"/>
                <a:ext cx="968375" cy="27781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47" name="Rectangle 109">
                <a:extLst>
                  <a:ext uri="{FF2B5EF4-FFF2-40B4-BE49-F238E27FC236}">
                    <a16:creationId xmlns:a16="http://schemas.microsoft.com/office/drawing/2014/main" id="{87AA4544-461E-48EE-B942-1A3A72295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790" y="2606347"/>
                <a:ext cx="2420937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5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30F1EA4-4249-6776-9CF1-06272EBFA578}"/>
                </a:ext>
              </a:extLst>
            </p:cNvPr>
            <p:cNvGrpSpPr/>
            <p:nvPr/>
          </p:nvGrpSpPr>
          <p:grpSpPr>
            <a:xfrm>
              <a:off x="1833042" y="1140923"/>
              <a:ext cx="1552387" cy="840510"/>
              <a:chOff x="-821361" y="901371"/>
              <a:chExt cx="5881688" cy="3184525"/>
            </a:xfrm>
          </p:grpSpPr>
          <p:sp>
            <p:nvSpPr>
              <p:cNvPr id="6" name="Line 74">
                <a:extLst>
                  <a:ext uri="{FF2B5EF4-FFF2-40B4-BE49-F238E27FC236}">
                    <a16:creationId xmlns:a16="http://schemas.microsoft.com/office/drawing/2014/main" id="{46CA9BF0-C227-1DAA-63F0-9D1202038C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821360" y="4085896"/>
                <a:ext cx="5881687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7" name="Line 79">
                <a:extLst>
                  <a:ext uri="{FF2B5EF4-FFF2-40B4-BE49-F238E27FC236}">
                    <a16:creationId xmlns:a16="http://schemas.microsoft.com/office/drawing/2014/main" id="{033CB388-2DA4-9EC5-8539-4CD82FF49B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1929436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8" name="Line 80">
                <a:extLst>
                  <a:ext uri="{FF2B5EF4-FFF2-40B4-BE49-F238E27FC236}">
                    <a16:creationId xmlns:a16="http://schemas.microsoft.com/office/drawing/2014/main" id="{C2659930-B810-6C12-A38A-490D98B5BD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2413623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9" name="Line 81">
                <a:extLst>
                  <a:ext uri="{FF2B5EF4-FFF2-40B4-BE49-F238E27FC236}">
                    <a16:creationId xmlns:a16="http://schemas.microsoft.com/office/drawing/2014/main" id="{B4E94D1C-18AB-992C-A6B6-2B882808B9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959473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0" name="Line 82">
                <a:extLst>
                  <a:ext uri="{FF2B5EF4-FFF2-40B4-BE49-F238E27FC236}">
                    <a16:creationId xmlns:a16="http://schemas.microsoft.com/office/drawing/2014/main" id="{B5F7314B-64C3-C578-EFE5-85B2645D68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1445248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1" name="Line 83">
                <a:extLst>
                  <a:ext uri="{FF2B5EF4-FFF2-40B4-BE49-F238E27FC236}">
                    <a16:creationId xmlns:a16="http://schemas.microsoft.com/office/drawing/2014/main" id="{C7D1B292-AA6C-70A7-1C6F-E000A106A3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475286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2" name="Line 84">
                <a:extLst>
                  <a:ext uri="{FF2B5EF4-FFF2-40B4-BE49-F238E27FC236}">
                    <a16:creationId xmlns:a16="http://schemas.microsoft.com/office/drawing/2014/main" id="{058FDF2B-0593-E24E-2317-585C45EA10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977277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3" name="Line 85">
                <a:extLst>
                  <a:ext uri="{FF2B5EF4-FFF2-40B4-BE49-F238E27FC236}">
                    <a16:creationId xmlns:a16="http://schemas.microsoft.com/office/drawing/2014/main" id="{DF4ED548-134B-DC6D-150A-406DC45617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493089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4" name="Line 86">
                <a:extLst>
                  <a:ext uri="{FF2B5EF4-FFF2-40B4-BE49-F238E27FC236}">
                    <a16:creationId xmlns:a16="http://schemas.microsoft.com/office/drawing/2014/main" id="{F5ABD50D-877F-A632-949B-E7AFA0EA59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945652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5" name="Line 87">
                <a:extLst>
                  <a:ext uri="{FF2B5EF4-FFF2-40B4-BE49-F238E27FC236}">
                    <a16:creationId xmlns:a16="http://schemas.microsoft.com/office/drawing/2014/main" id="{5ECAB12D-E0A4-75CA-879D-999F16D7EE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461464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6" name="Line 88">
                <a:extLst>
                  <a:ext uri="{FF2B5EF4-FFF2-40B4-BE49-F238E27FC236}">
                    <a16:creationId xmlns:a16="http://schemas.microsoft.com/office/drawing/2014/main" id="{703B7D28-CE9C-8D2C-3886-FC3B912397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915614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7" name="Line 89">
                <a:extLst>
                  <a:ext uri="{FF2B5EF4-FFF2-40B4-BE49-F238E27FC236}">
                    <a16:creationId xmlns:a16="http://schemas.microsoft.com/office/drawing/2014/main" id="{11C82A37-66DC-3FBB-CF28-08AA2A1077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431427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8" name="Rectangle 101">
                <a:extLst>
                  <a:ext uri="{FF2B5EF4-FFF2-40B4-BE49-F238E27FC236}">
                    <a16:creationId xmlns:a16="http://schemas.microsoft.com/office/drawing/2014/main" id="{930A5A29-6773-DDC4-A100-2491CC1C6B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164" y="2977822"/>
                <a:ext cx="1936750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6</a:t>
                </a:r>
              </a:p>
            </p:txBody>
          </p:sp>
          <p:sp>
            <p:nvSpPr>
              <p:cNvPr id="19" name="Rectangle 102">
                <a:extLst>
                  <a:ext uri="{FF2B5EF4-FFF2-40B4-BE49-F238E27FC236}">
                    <a16:creationId xmlns:a16="http://schemas.microsoft.com/office/drawing/2014/main" id="{7DB15DC4-C607-40BB-793E-DF7BCEF123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5351" y="3393747"/>
                <a:ext cx="1938338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7</a:t>
                </a:r>
              </a:p>
            </p:txBody>
          </p:sp>
          <p:sp>
            <p:nvSpPr>
              <p:cNvPr id="20" name="Line 103">
                <a:extLst>
                  <a:ext uri="{FF2B5EF4-FFF2-40B4-BE49-F238E27FC236}">
                    <a16:creationId xmlns:a16="http://schemas.microsoft.com/office/drawing/2014/main" id="{A8B1AA29-25A7-A745-7124-A4A8690403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8902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21" name="Rectangle 104">
                <a:extLst>
                  <a:ext uri="{FF2B5EF4-FFF2-40B4-BE49-F238E27FC236}">
                    <a16:creationId xmlns:a16="http://schemas.microsoft.com/office/drawing/2014/main" id="{D8E8E2A7-80F1-9A08-5DF9-AAB2D6AA2D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3726" y="3796972"/>
                <a:ext cx="1454150" cy="27781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8</a:t>
                </a:r>
              </a:p>
            </p:txBody>
          </p:sp>
          <p:sp>
            <p:nvSpPr>
              <p:cNvPr id="22" name="Rectangle 105">
                <a:extLst>
                  <a:ext uri="{FF2B5EF4-FFF2-40B4-BE49-F238E27FC236}">
                    <a16:creationId xmlns:a16="http://schemas.microsoft.com/office/drawing/2014/main" id="{8F77D9BF-B837-6D21-C7D5-44FDFA712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77" y="2196772"/>
                <a:ext cx="1452563" cy="27781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4</a:t>
                </a:r>
              </a:p>
            </p:txBody>
          </p:sp>
          <p:sp>
            <p:nvSpPr>
              <p:cNvPr id="23" name="Rectangle 106">
                <a:extLst>
                  <a:ext uri="{FF2B5EF4-FFF2-40B4-BE49-F238E27FC236}">
                    <a16:creationId xmlns:a16="http://schemas.microsoft.com/office/drawing/2014/main" id="{D18C8E0C-CB72-22B3-B98B-BF519CA160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821361" y="1768147"/>
                <a:ext cx="2906712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3</a:t>
                </a:r>
              </a:p>
            </p:txBody>
          </p:sp>
          <p:sp>
            <p:nvSpPr>
              <p:cNvPr id="24" name="Rectangle 107">
                <a:extLst>
                  <a:ext uri="{FF2B5EF4-FFF2-40B4-BE49-F238E27FC236}">
                    <a16:creationId xmlns:a16="http://schemas.microsoft.com/office/drawing/2014/main" id="{99624990-D242-5347-F8EF-5D1C8E044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174" y="902960"/>
                <a:ext cx="1454150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25" name="Rectangle 108">
                <a:extLst>
                  <a:ext uri="{FF2B5EF4-FFF2-40B4-BE49-F238E27FC236}">
                    <a16:creationId xmlns:a16="http://schemas.microsoft.com/office/drawing/2014/main" id="{5758DCC2-C00C-D235-E847-930682477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790" y="1358572"/>
                <a:ext cx="968375" cy="27781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26" name="Rectangle 109">
                <a:extLst>
                  <a:ext uri="{FF2B5EF4-FFF2-40B4-BE49-F238E27FC236}">
                    <a16:creationId xmlns:a16="http://schemas.microsoft.com/office/drawing/2014/main" id="{0A6824E1-C129-61D5-D12C-9A2CC08E4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790" y="2606347"/>
                <a:ext cx="2420937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5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A90352E-B078-46F9-5B3D-1C845CE9C62D}"/>
                    </a:ext>
                  </a:extLst>
                </p:cNvPr>
                <p:cNvSpPr txBox="1"/>
                <p:nvPr/>
              </p:nvSpPr>
              <p:spPr>
                <a:xfrm>
                  <a:off x="70479" y="1966063"/>
                  <a:ext cx="3179717" cy="376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𝑂𝑃𝑇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OPT</m:t>
                                </m:r>
                                <m:d>
                                  <m:dPr>
                                    <m:ctrlPr>
                                      <a:rPr lang="en-US" sz="1600" b="0" i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A90352E-B078-46F9-5B3D-1C845CE9C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79" y="1966063"/>
                  <a:ext cx="3179717" cy="376000"/>
                </a:xfrm>
                <a:prstGeom prst="rect">
                  <a:avLst/>
                </a:prstGeom>
                <a:blipFill>
                  <a:blip r:embed="rId3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AF0E4F62-7265-4336-A8AC-FC102777CB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7127778"/>
                  </p:ext>
                </p:extLst>
              </p:nvPr>
            </p:nvGraphicFramePr>
            <p:xfrm>
              <a:off x="1328477" y="2196776"/>
              <a:ext cx="964533" cy="16741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394180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570353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14948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7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7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7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7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7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0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0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1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2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3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4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5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6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7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8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AF0E4F62-7265-4336-A8AC-FC102777CB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7127778"/>
                  </p:ext>
                </p:extLst>
              </p:nvPr>
            </p:nvGraphicFramePr>
            <p:xfrm>
              <a:off x="1328477" y="2196776"/>
              <a:ext cx="964533" cy="16741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394180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570353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1674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38" t="-3571" r="-149231" b="-9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474" t="-3571" r="-2105" b="-91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0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0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1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2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3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4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5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6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7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8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337198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2A54D-3E23-1500-56EE-77C693F3E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A94D2-D391-E253-D596-B6C76EF97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Top-Down DP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C316C-9CFC-65E6-6579-0071D200A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17" y="1377791"/>
            <a:ext cx="11834092" cy="51985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def </a:t>
            </a:r>
            <a:r>
              <a:rPr lang="en-US" b="1" dirty="0" err="1"/>
              <a:t>myDPalgo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	if mem[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] not blank:    </a:t>
            </a:r>
            <a:r>
              <a:rPr lang="en-US" dirty="0">
                <a:solidFill>
                  <a:schemeClr val="accent3"/>
                </a:solidFill>
              </a:rPr>
              <a:t>// Check if we’ve solved this already</a:t>
            </a:r>
          </a:p>
          <a:p>
            <a:pPr marL="0" indent="0">
              <a:buNone/>
            </a:pPr>
            <a:r>
              <a:rPr lang="en-US" dirty="0"/>
              <a:t>		return mem[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	if </a:t>
            </a:r>
            <a:r>
              <a:rPr lang="en-US" dirty="0" err="1"/>
              <a:t>baseCase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):    </a:t>
            </a:r>
            <a:r>
              <a:rPr lang="en-US" dirty="0">
                <a:solidFill>
                  <a:schemeClr val="accent3"/>
                </a:solidFill>
              </a:rPr>
              <a:t>// Check if this is a base case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  <a:r>
              <a:rPr lang="en-US" dirty="0"/>
              <a:t> = solve(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	mem[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] = </a:t>
            </a:r>
            <a:r>
              <a:rPr lang="en-US" dirty="0">
                <a:solidFill>
                  <a:srgbClr val="7030A0"/>
                </a:solidFill>
              </a:rPr>
              <a:t>solution    </a:t>
            </a:r>
            <a:r>
              <a:rPr lang="en-US" dirty="0">
                <a:solidFill>
                  <a:schemeClr val="accent3"/>
                </a:solidFill>
              </a:rPr>
              <a:t>// Always save your solution before returning 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/>
              <a:t>		return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</a:p>
          <a:p>
            <a:pPr marL="0" indent="0">
              <a:buNone/>
            </a:pPr>
            <a:r>
              <a:rPr lang="en-US" dirty="0"/>
              <a:t>	for </a:t>
            </a:r>
            <a:r>
              <a:rPr lang="en-US" dirty="0">
                <a:solidFill>
                  <a:srgbClr val="00B050"/>
                </a:solidFill>
              </a:rPr>
              <a:t>subproblem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>
                <a:solidFill>
                  <a:srgbClr val="0070C0"/>
                </a:solidFill>
              </a:rPr>
              <a:t>subsolutions</a:t>
            </a:r>
            <a:r>
              <a:rPr lang="en-US" dirty="0" err="1"/>
              <a:t>.append</a:t>
            </a:r>
            <a:r>
              <a:rPr lang="en-US" dirty="0"/>
              <a:t>(</a:t>
            </a:r>
            <a:r>
              <a:rPr lang="en-US" b="1" dirty="0" err="1"/>
              <a:t>myDPalgo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subproblem</a:t>
            </a:r>
            <a:r>
              <a:rPr lang="en-US" dirty="0"/>
              <a:t>)) </a:t>
            </a:r>
            <a:r>
              <a:rPr lang="en-US" dirty="0">
                <a:solidFill>
                  <a:schemeClr val="accent3"/>
                </a:solidFill>
              </a:rPr>
              <a:t>// solve each subproblem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  <a:r>
              <a:rPr lang="en-US" dirty="0"/>
              <a:t> = </a:t>
            </a:r>
            <a:r>
              <a:rPr lang="en-US" dirty="0" err="1"/>
              <a:t>selectAndExtend</a:t>
            </a:r>
            <a:r>
              <a:rPr lang="en-US" dirty="0"/>
              <a:t>(</a:t>
            </a:r>
            <a:r>
              <a:rPr lang="en-US" dirty="0" err="1">
                <a:solidFill>
                  <a:srgbClr val="0070C0"/>
                </a:solidFill>
              </a:rPr>
              <a:t>subsolutions</a:t>
            </a:r>
            <a:r>
              <a:rPr lang="en-US" dirty="0"/>
              <a:t>) </a:t>
            </a:r>
            <a:r>
              <a:rPr lang="en-US" dirty="0">
                <a:solidFill>
                  <a:schemeClr val="accent3"/>
                </a:solidFill>
              </a:rPr>
              <a:t>// Pick the subproblem to use</a:t>
            </a:r>
          </a:p>
          <a:p>
            <a:pPr marL="0" indent="0">
              <a:buNone/>
            </a:pPr>
            <a:r>
              <a:rPr lang="en-US" dirty="0"/>
              <a:t>	mem[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] = </a:t>
            </a:r>
            <a:r>
              <a:rPr lang="en-US" dirty="0">
                <a:solidFill>
                  <a:srgbClr val="7030A0"/>
                </a:solidFill>
              </a:rPr>
              <a:t>solution    </a:t>
            </a:r>
            <a:r>
              <a:rPr lang="en-US" dirty="0">
                <a:solidFill>
                  <a:schemeClr val="accent3"/>
                </a:solidFill>
              </a:rPr>
              <a:t>// Always save your solution before returning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/>
              <a:t>	return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3A434-E500-E6BA-B081-73109518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9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1CE71-7B27-148F-A8FC-8708626E6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78509-2079-FC70-A541-65AF940BC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Weighted Interval Scheduling Top-Down 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27E2C-266A-163F-B724-A487EC5F4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17" y="1377791"/>
            <a:ext cx="11834092" cy="51985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WIS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j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	if OPT[</a:t>
            </a:r>
            <a:r>
              <a:rPr lang="en-US" dirty="0">
                <a:solidFill>
                  <a:srgbClr val="FF0000"/>
                </a:solidFill>
              </a:rPr>
              <a:t>j</a:t>
            </a:r>
            <a:r>
              <a:rPr lang="en-US" dirty="0"/>
              <a:t>] not blank:    </a:t>
            </a:r>
            <a:r>
              <a:rPr lang="en-US" dirty="0">
                <a:solidFill>
                  <a:schemeClr val="accent3"/>
                </a:solidFill>
              </a:rPr>
              <a:t>// Check if we’ve solved this already</a:t>
            </a:r>
          </a:p>
          <a:p>
            <a:pPr marL="0" indent="0">
              <a:buNone/>
            </a:pPr>
            <a:r>
              <a:rPr lang="en-US" dirty="0"/>
              <a:t>		return OPT[</a:t>
            </a:r>
            <a:r>
              <a:rPr lang="en-US" dirty="0">
                <a:solidFill>
                  <a:srgbClr val="FF0000"/>
                </a:solidFill>
              </a:rPr>
              <a:t>j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	if </a:t>
            </a:r>
            <a:r>
              <a:rPr lang="en-US" dirty="0">
                <a:solidFill>
                  <a:srgbClr val="FF0000"/>
                </a:solidFill>
              </a:rPr>
              <a:t>j</a:t>
            </a:r>
            <a:r>
              <a:rPr lang="en-US" dirty="0"/>
              <a:t>==0:    </a:t>
            </a:r>
            <a:r>
              <a:rPr lang="en-US" dirty="0">
                <a:solidFill>
                  <a:schemeClr val="accent3"/>
                </a:solidFill>
              </a:rPr>
              <a:t>// Check if this is a base case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mem[</a:t>
            </a:r>
            <a:r>
              <a:rPr lang="en-US" dirty="0">
                <a:solidFill>
                  <a:srgbClr val="FF0000"/>
                </a:solidFill>
              </a:rPr>
              <a:t>j</a:t>
            </a:r>
            <a:r>
              <a:rPr lang="en-US" dirty="0"/>
              <a:t>] = </a:t>
            </a:r>
            <a:r>
              <a:rPr lang="en-US" dirty="0">
                <a:solidFill>
                  <a:srgbClr val="7030A0"/>
                </a:solidFill>
              </a:rPr>
              <a:t>0    </a:t>
            </a:r>
            <a:r>
              <a:rPr lang="en-US" dirty="0">
                <a:solidFill>
                  <a:schemeClr val="accent3"/>
                </a:solidFill>
              </a:rPr>
              <a:t>// Always save your solution before returning 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/>
              <a:t>		return mem[</a:t>
            </a:r>
            <a:r>
              <a:rPr lang="en-US" dirty="0">
                <a:solidFill>
                  <a:srgbClr val="FF0000"/>
                </a:solidFill>
              </a:rPr>
              <a:t>j</a:t>
            </a:r>
            <a:r>
              <a:rPr lang="en-US" dirty="0"/>
              <a:t>]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>
                <a:solidFill>
                  <a:schemeClr val="accent1"/>
                </a:solidFill>
              </a:rPr>
              <a:t>includej</a:t>
            </a:r>
            <a:r>
              <a:rPr lang="en-US" dirty="0"/>
              <a:t> = WIS(</a:t>
            </a:r>
            <a:r>
              <a:rPr lang="en-US" dirty="0">
                <a:solidFill>
                  <a:srgbClr val="00B050"/>
                </a:solidFill>
              </a:rPr>
              <a:t>p(j)</a:t>
            </a:r>
            <a:r>
              <a:rPr lang="en-US" dirty="0"/>
              <a:t>) </a:t>
            </a:r>
            <a:r>
              <a:rPr lang="en-US" dirty="0">
                <a:solidFill>
                  <a:schemeClr val="accent3"/>
                </a:solidFill>
              </a:rPr>
              <a:t>// Solve each subproblem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>
                <a:solidFill>
                  <a:schemeClr val="accent1"/>
                </a:solidFill>
              </a:rPr>
              <a:t>excludej</a:t>
            </a:r>
            <a:r>
              <a:rPr lang="en-US" dirty="0"/>
              <a:t> = WIS(</a:t>
            </a:r>
            <a:r>
              <a:rPr lang="en-US" dirty="0">
                <a:solidFill>
                  <a:srgbClr val="00B050"/>
                </a:solidFill>
              </a:rPr>
              <a:t>j -1</a:t>
            </a:r>
            <a:r>
              <a:rPr lang="en-US" dirty="0"/>
              <a:t>) </a:t>
            </a:r>
            <a:r>
              <a:rPr lang="en-US" dirty="0">
                <a:solidFill>
                  <a:schemeClr val="accent3"/>
                </a:solidFill>
              </a:rPr>
              <a:t>// Solve each subproblem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	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  <a:r>
              <a:rPr lang="en-US" dirty="0"/>
              <a:t> = max(</a:t>
            </a:r>
            <a:r>
              <a:rPr lang="en-US" dirty="0" err="1">
                <a:solidFill>
                  <a:schemeClr val="accent1"/>
                </a:solidFill>
              </a:rPr>
              <a:t>includej</a:t>
            </a:r>
            <a:r>
              <a:rPr lang="en-US" dirty="0" err="1"/>
              <a:t>+value</a:t>
            </a:r>
            <a:r>
              <a:rPr lang="en-US" dirty="0"/>
              <a:t>[</a:t>
            </a:r>
            <a:r>
              <a:rPr lang="en-US" dirty="0">
                <a:solidFill>
                  <a:srgbClr val="FF0000"/>
                </a:solidFill>
              </a:rPr>
              <a:t>j</a:t>
            </a:r>
            <a:r>
              <a:rPr lang="en-US" dirty="0"/>
              <a:t>], </a:t>
            </a:r>
            <a:r>
              <a:rPr lang="en-US" dirty="0" err="1">
                <a:solidFill>
                  <a:schemeClr val="accent1"/>
                </a:solidFill>
              </a:rPr>
              <a:t>excludej</a:t>
            </a:r>
            <a:r>
              <a:rPr lang="en-US" dirty="0"/>
              <a:t>) </a:t>
            </a:r>
            <a:r>
              <a:rPr lang="en-US" dirty="0">
                <a:solidFill>
                  <a:schemeClr val="accent3"/>
                </a:solidFill>
              </a:rPr>
              <a:t>// Pick the subproblem to use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mem[</a:t>
            </a:r>
            <a:r>
              <a:rPr lang="en-US" dirty="0">
                <a:solidFill>
                  <a:srgbClr val="FF0000"/>
                </a:solidFill>
              </a:rPr>
              <a:t>j</a:t>
            </a:r>
            <a:r>
              <a:rPr lang="en-US" dirty="0"/>
              <a:t>] = </a:t>
            </a:r>
            <a:r>
              <a:rPr lang="en-US" dirty="0">
                <a:solidFill>
                  <a:srgbClr val="7030A0"/>
                </a:solidFill>
              </a:rPr>
              <a:t>solution </a:t>
            </a:r>
            <a:r>
              <a:rPr lang="en-US" dirty="0">
                <a:solidFill>
                  <a:schemeClr val="accent3"/>
                </a:solidFill>
              </a:rPr>
              <a:t>// Always save your solution before returning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/>
              <a:t>	return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99314-6EA6-C58E-D78D-6A68E281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1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9F84B-600B-E42E-54DA-1E2CDF41A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38072948-482B-55A3-3B4A-48D328D2DA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Weighted Interval Scheduling – Four Steps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E338FC1C-E2DF-DD32-8195-5DEF0618F7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11055" y="979054"/>
            <a:ext cx="9180945" cy="5878945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>
                <a:solidFill>
                  <a:schemeClr val="accent3"/>
                </a:solidFill>
              </a:rPr>
              <a:t>Formulate the answer with a recursive structure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What are the options for the last choice?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For each such option, what does the subproblem look like? How do we use it?</a:t>
            </a:r>
            <a:endParaRPr lang="en-US" altLang="en-US" sz="1600" dirty="0">
              <a:solidFill>
                <a:schemeClr val="accent3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>
                <a:solidFill>
                  <a:schemeClr val="accent3"/>
                </a:solidFill>
              </a:rPr>
              <a:t>Choose a memory structure.</a:t>
            </a:r>
            <a:endParaRPr lang="en-US" altLang="en-US" sz="2000" dirty="0">
              <a:solidFill>
                <a:schemeClr val="accent3"/>
              </a:solidFill>
            </a:endParaRP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Figure out the possible values of all parameters in the recursive calls.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How many subproblems (options for last choice) are there?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What are the parameters needed to identify each?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How many different values could there be per parameter?</a:t>
            </a:r>
            <a:endParaRPr lang="en-US" altLang="en-US" sz="1600" dirty="0">
              <a:solidFill>
                <a:schemeClr val="accent3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Specify an order of evaluation. </a:t>
            </a:r>
            <a:endParaRPr lang="en-US" altLang="en-US" sz="2000" dirty="0"/>
          </a:p>
          <a:p>
            <a:pPr lvl="1"/>
            <a:r>
              <a:rPr lang="en-US" altLang="en-US" sz="2000" dirty="0"/>
              <a:t>Want to guarantee that the necessary subproblem solutions are in memory when you need them.</a:t>
            </a:r>
          </a:p>
          <a:p>
            <a:pPr lvl="1"/>
            <a:r>
              <a:rPr lang="en-US" altLang="en-US" sz="2000" dirty="0"/>
              <a:t>With this step: a “Bottom-up” (iterative) algorithm</a:t>
            </a:r>
          </a:p>
          <a:p>
            <a:pPr lvl="1"/>
            <a:r>
              <a:rPr lang="en-US" altLang="en-US" sz="2000" dirty="0"/>
              <a:t>Without this step: a “Top-down” (recursive) algorithm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solidFill>
                  <a:schemeClr val="accent3"/>
                </a:solidFill>
              </a:rPr>
              <a:t>See if there’s a way to save space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Is it possible to reuse some memory locations?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B303C12-2C6A-2D8A-752A-1015DE40785D}"/>
              </a:ext>
            </a:extLst>
          </p:cNvPr>
          <p:cNvGrpSpPr/>
          <p:nvPr/>
        </p:nvGrpSpPr>
        <p:grpSpPr>
          <a:xfrm>
            <a:off x="47535" y="862962"/>
            <a:ext cx="3314950" cy="1201140"/>
            <a:chOff x="70479" y="1140923"/>
            <a:chExt cx="3314950" cy="120114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34D0E22-67E4-DC0D-BF5D-412E1FCDBC70}"/>
                </a:ext>
              </a:extLst>
            </p:cNvPr>
            <p:cNvGrpSpPr/>
            <p:nvPr/>
          </p:nvGrpSpPr>
          <p:grpSpPr>
            <a:xfrm>
              <a:off x="111512" y="1145309"/>
              <a:ext cx="1552387" cy="840510"/>
              <a:chOff x="-821361" y="901371"/>
              <a:chExt cx="5881688" cy="3184525"/>
            </a:xfrm>
          </p:grpSpPr>
          <p:sp>
            <p:nvSpPr>
              <p:cNvPr id="27" name="Line 74">
                <a:extLst>
                  <a:ext uri="{FF2B5EF4-FFF2-40B4-BE49-F238E27FC236}">
                    <a16:creationId xmlns:a16="http://schemas.microsoft.com/office/drawing/2014/main" id="{088CE1FF-59A0-98E2-EC11-76AD05E1A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821360" y="4085896"/>
                <a:ext cx="5881687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28" name="Line 79">
                <a:extLst>
                  <a:ext uri="{FF2B5EF4-FFF2-40B4-BE49-F238E27FC236}">
                    <a16:creationId xmlns:a16="http://schemas.microsoft.com/office/drawing/2014/main" id="{E5331EC0-9D93-F03D-ADD8-C85D730441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1929436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29" name="Line 80">
                <a:extLst>
                  <a:ext uri="{FF2B5EF4-FFF2-40B4-BE49-F238E27FC236}">
                    <a16:creationId xmlns:a16="http://schemas.microsoft.com/office/drawing/2014/main" id="{A6F213DE-19E5-813E-485F-ECE4779873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2413623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0" name="Line 81">
                <a:extLst>
                  <a:ext uri="{FF2B5EF4-FFF2-40B4-BE49-F238E27FC236}">
                    <a16:creationId xmlns:a16="http://schemas.microsoft.com/office/drawing/2014/main" id="{2DE8653B-91C3-75C0-398B-C4EE48B62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959473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1" name="Line 82">
                <a:extLst>
                  <a:ext uri="{FF2B5EF4-FFF2-40B4-BE49-F238E27FC236}">
                    <a16:creationId xmlns:a16="http://schemas.microsoft.com/office/drawing/2014/main" id="{CFD3A6CC-9CE6-6D3E-BFBF-DB998E1654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1445248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2" name="Line 83">
                <a:extLst>
                  <a:ext uri="{FF2B5EF4-FFF2-40B4-BE49-F238E27FC236}">
                    <a16:creationId xmlns:a16="http://schemas.microsoft.com/office/drawing/2014/main" id="{FE944F79-D615-1AB9-A4CB-1B9F7EE836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475286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3" name="Line 84">
                <a:extLst>
                  <a:ext uri="{FF2B5EF4-FFF2-40B4-BE49-F238E27FC236}">
                    <a16:creationId xmlns:a16="http://schemas.microsoft.com/office/drawing/2014/main" id="{23F72578-2A7D-D201-185E-33548AA01C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977277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4" name="Line 85">
                <a:extLst>
                  <a:ext uri="{FF2B5EF4-FFF2-40B4-BE49-F238E27FC236}">
                    <a16:creationId xmlns:a16="http://schemas.microsoft.com/office/drawing/2014/main" id="{22868FD4-908C-CB12-97F2-CB8FCFD5F1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493089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5" name="Line 86">
                <a:extLst>
                  <a:ext uri="{FF2B5EF4-FFF2-40B4-BE49-F238E27FC236}">
                    <a16:creationId xmlns:a16="http://schemas.microsoft.com/office/drawing/2014/main" id="{ABEE10C1-D985-7411-1556-DEDD2C1A28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945652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6" name="Line 87">
                <a:extLst>
                  <a:ext uri="{FF2B5EF4-FFF2-40B4-BE49-F238E27FC236}">
                    <a16:creationId xmlns:a16="http://schemas.microsoft.com/office/drawing/2014/main" id="{3F874CE5-D2C2-C399-17DB-20A545B6CF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461464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7" name="Line 88">
                <a:extLst>
                  <a:ext uri="{FF2B5EF4-FFF2-40B4-BE49-F238E27FC236}">
                    <a16:creationId xmlns:a16="http://schemas.microsoft.com/office/drawing/2014/main" id="{5CC7AB94-6CA9-EAD5-A209-0C4EEC98D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915614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8" name="Line 89">
                <a:extLst>
                  <a:ext uri="{FF2B5EF4-FFF2-40B4-BE49-F238E27FC236}">
                    <a16:creationId xmlns:a16="http://schemas.microsoft.com/office/drawing/2014/main" id="{69248A32-8C0F-9340-3102-F0B1A25CCC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431427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9" name="Rectangle 101">
                <a:extLst>
                  <a:ext uri="{FF2B5EF4-FFF2-40B4-BE49-F238E27FC236}">
                    <a16:creationId xmlns:a16="http://schemas.microsoft.com/office/drawing/2014/main" id="{97B5E53F-6F9F-1DAC-327C-D604B8B558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164" y="2977822"/>
                <a:ext cx="1936750" cy="27622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6</a:t>
                </a:r>
              </a:p>
            </p:txBody>
          </p:sp>
          <p:sp>
            <p:nvSpPr>
              <p:cNvPr id="40" name="Rectangle 102">
                <a:extLst>
                  <a:ext uri="{FF2B5EF4-FFF2-40B4-BE49-F238E27FC236}">
                    <a16:creationId xmlns:a16="http://schemas.microsoft.com/office/drawing/2014/main" id="{DA9A9D41-D504-3778-52A7-ADD1242E08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5351" y="3393747"/>
                <a:ext cx="1938338" cy="27622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7</a:t>
                </a:r>
              </a:p>
            </p:txBody>
          </p:sp>
          <p:sp>
            <p:nvSpPr>
              <p:cNvPr id="41" name="Line 103">
                <a:extLst>
                  <a:ext uri="{FF2B5EF4-FFF2-40B4-BE49-F238E27FC236}">
                    <a16:creationId xmlns:a16="http://schemas.microsoft.com/office/drawing/2014/main" id="{8446D033-ABCA-5104-822E-9466F51613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8902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42" name="Rectangle 104">
                <a:extLst>
                  <a:ext uri="{FF2B5EF4-FFF2-40B4-BE49-F238E27FC236}">
                    <a16:creationId xmlns:a16="http://schemas.microsoft.com/office/drawing/2014/main" id="{FF5EB816-B201-2987-FBF0-6AF3799B4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3726" y="3796972"/>
                <a:ext cx="1454150" cy="2778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8</a:t>
                </a:r>
              </a:p>
            </p:txBody>
          </p:sp>
          <p:sp>
            <p:nvSpPr>
              <p:cNvPr id="43" name="Rectangle 105">
                <a:extLst>
                  <a:ext uri="{FF2B5EF4-FFF2-40B4-BE49-F238E27FC236}">
                    <a16:creationId xmlns:a16="http://schemas.microsoft.com/office/drawing/2014/main" id="{1E7D2EC3-6F0C-E1F7-F9A1-43933144B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77" y="2196772"/>
                <a:ext cx="1452563" cy="27781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4</a:t>
                </a:r>
              </a:p>
            </p:txBody>
          </p:sp>
          <p:sp>
            <p:nvSpPr>
              <p:cNvPr id="44" name="Rectangle 106">
                <a:extLst>
                  <a:ext uri="{FF2B5EF4-FFF2-40B4-BE49-F238E27FC236}">
                    <a16:creationId xmlns:a16="http://schemas.microsoft.com/office/drawing/2014/main" id="{55578F83-89F6-3FDE-1AEE-1FAD2C9549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821361" y="1768147"/>
                <a:ext cx="2906712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3</a:t>
                </a:r>
              </a:p>
            </p:txBody>
          </p:sp>
          <p:sp>
            <p:nvSpPr>
              <p:cNvPr id="45" name="Rectangle 107">
                <a:extLst>
                  <a:ext uri="{FF2B5EF4-FFF2-40B4-BE49-F238E27FC236}">
                    <a16:creationId xmlns:a16="http://schemas.microsoft.com/office/drawing/2014/main" id="{1B4832E7-13D9-1AE4-196B-6197F6C6C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174" y="902960"/>
                <a:ext cx="1454150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6" name="Rectangle 108">
                <a:extLst>
                  <a:ext uri="{FF2B5EF4-FFF2-40B4-BE49-F238E27FC236}">
                    <a16:creationId xmlns:a16="http://schemas.microsoft.com/office/drawing/2014/main" id="{3416FEAA-E8E2-8F9C-12CA-9598C5AD21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790" y="1358572"/>
                <a:ext cx="968375" cy="27781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47" name="Rectangle 109">
                <a:extLst>
                  <a:ext uri="{FF2B5EF4-FFF2-40B4-BE49-F238E27FC236}">
                    <a16:creationId xmlns:a16="http://schemas.microsoft.com/office/drawing/2014/main" id="{33B227FC-7E71-2425-E4D4-5C6CB7CF95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790" y="2606347"/>
                <a:ext cx="2420937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5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1066DDA-603B-CF5D-A99A-04D5594999C7}"/>
                </a:ext>
              </a:extLst>
            </p:cNvPr>
            <p:cNvGrpSpPr/>
            <p:nvPr/>
          </p:nvGrpSpPr>
          <p:grpSpPr>
            <a:xfrm>
              <a:off x="1833042" y="1140923"/>
              <a:ext cx="1552387" cy="840510"/>
              <a:chOff x="-821361" y="901371"/>
              <a:chExt cx="5881688" cy="3184525"/>
            </a:xfrm>
          </p:grpSpPr>
          <p:sp>
            <p:nvSpPr>
              <p:cNvPr id="6" name="Line 74">
                <a:extLst>
                  <a:ext uri="{FF2B5EF4-FFF2-40B4-BE49-F238E27FC236}">
                    <a16:creationId xmlns:a16="http://schemas.microsoft.com/office/drawing/2014/main" id="{80834A3A-EAD9-4129-B4A9-98333877B1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821360" y="4085896"/>
                <a:ext cx="5881687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7" name="Line 79">
                <a:extLst>
                  <a:ext uri="{FF2B5EF4-FFF2-40B4-BE49-F238E27FC236}">
                    <a16:creationId xmlns:a16="http://schemas.microsoft.com/office/drawing/2014/main" id="{C6B1986B-0FE7-4E70-4AE6-EA0E799C13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1929436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8" name="Line 80">
                <a:extLst>
                  <a:ext uri="{FF2B5EF4-FFF2-40B4-BE49-F238E27FC236}">
                    <a16:creationId xmlns:a16="http://schemas.microsoft.com/office/drawing/2014/main" id="{D30F1673-90A6-F052-6CE6-6CCAE80A1E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2413623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9" name="Line 81">
                <a:extLst>
                  <a:ext uri="{FF2B5EF4-FFF2-40B4-BE49-F238E27FC236}">
                    <a16:creationId xmlns:a16="http://schemas.microsoft.com/office/drawing/2014/main" id="{184274C3-32BB-F803-DDE3-E1D27C7831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959473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0" name="Line 82">
                <a:extLst>
                  <a:ext uri="{FF2B5EF4-FFF2-40B4-BE49-F238E27FC236}">
                    <a16:creationId xmlns:a16="http://schemas.microsoft.com/office/drawing/2014/main" id="{39CBF19C-33E7-9048-8348-7C90F0A3DA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1445248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1" name="Line 83">
                <a:extLst>
                  <a:ext uri="{FF2B5EF4-FFF2-40B4-BE49-F238E27FC236}">
                    <a16:creationId xmlns:a16="http://schemas.microsoft.com/office/drawing/2014/main" id="{4DBA6D9A-1424-7FA2-C9FD-97A0AC1106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475286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2" name="Line 84">
                <a:extLst>
                  <a:ext uri="{FF2B5EF4-FFF2-40B4-BE49-F238E27FC236}">
                    <a16:creationId xmlns:a16="http://schemas.microsoft.com/office/drawing/2014/main" id="{FDCEB825-22A4-1E67-27A3-587728242C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977277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3" name="Line 85">
                <a:extLst>
                  <a:ext uri="{FF2B5EF4-FFF2-40B4-BE49-F238E27FC236}">
                    <a16:creationId xmlns:a16="http://schemas.microsoft.com/office/drawing/2014/main" id="{50C16641-A964-5899-8B4C-368969EB61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493089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4" name="Line 86">
                <a:extLst>
                  <a:ext uri="{FF2B5EF4-FFF2-40B4-BE49-F238E27FC236}">
                    <a16:creationId xmlns:a16="http://schemas.microsoft.com/office/drawing/2014/main" id="{CE1E0253-D639-F1F7-EFCA-00B794CB6C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945652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5" name="Line 87">
                <a:extLst>
                  <a:ext uri="{FF2B5EF4-FFF2-40B4-BE49-F238E27FC236}">
                    <a16:creationId xmlns:a16="http://schemas.microsoft.com/office/drawing/2014/main" id="{255840AF-68ED-5A4C-BEBF-9431A167AB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461464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6" name="Line 88">
                <a:extLst>
                  <a:ext uri="{FF2B5EF4-FFF2-40B4-BE49-F238E27FC236}">
                    <a16:creationId xmlns:a16="http://schemas.microsoft.com/office/drawing/2014/main" id="{62C7EF6D-9322-9738-222E-8EDD59E552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915614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7" name="Line 89">
                <a:extLst>
                  <a:ext uri="{FF2B5EF4-FFF2-40B4-BE49-F238E27FC236}">
                    <a16:creationId xmlns:a16="http://schemas.microsoft.com/office/drawing/2014/main" id="{2C772DAE-6911-B2EC-239D-E477213008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431427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8" name="Rectangle 101">
                <a:extLst>
                  <a:ext uri="{FF2B5EF4-FFF2-40B4-BE49-F238E27FC236}">
                    <a16:creationId xmlns:a16="http://schemas.microsoft.com/office/drawing/2014/main" id="{946D5A4A-6CC6-740D-916C-7D75467206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164" y="2977822"/>
                <a:ext cx="1936750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6</a:t>
                </a:r>
              </a:p>
            </p:txBody>
          </p:sp>
          <p:sp>
            <p:nvSpPr>
              <p:cNvPr id="19" name="Rectangle 102">
                <a:extLst>
                  <a:ext uri="{FF2B5EF4-FFF2-40B4-BE49-F238E27FC236}">
                    <a16:creationId xmlns:a16="http://schemas.microsoft.com/office/drawing/2014/main" id="{87F13DFB-4A68-EEEF-1EEF-5053C47AD9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5351" y="3393747"/>
                <a:ext cx="1938338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7</a:t>
                </a:r>
              </a:p>
            </p:txBody>
          </p:sp>
          <p:sp>
            <p:nvSpPr>
              <p:cNvPr id="20" name="Line 103">
                <a:extLst>
                  <a:ext uri="{FF2B5EF4-FFF2-40B4-BE49-F238E27FC236}">
                    <a16:creationId xmlns:a16="http://schemas.microsoft.com/office/drawing/2014/main" id="{3A3E4FBD-39A8-3F0B-4EB9-FD2761DF80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8902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21" name="Rectangle 104">
                <a:extLst>
                  <a:ext uri="{FF2B5EF4-FFF2-40B4-BE49-F238E27FC236}">
                    <a16:creationId xmlns:a16="http://schemas.microsoft.com/office/drawing/2014/main" id="{5B1D942A-00C6-4B29-84D1-0EBA90FF2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3726" y="3796972"/>
                <a:ext cx="1454150" cy="27781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8</a:t>
                </a:r>
              </a:p>
            </p:txBody>
          </p:sp>
          <p:sp>
            <p:nvSpPr>
              <p:cNvPr id="22" name="Rectangle 105">
                <a:extLst>
                  <a:ext uri="{FF2B5EF4-FFF2-40B4-BE49-F238E27FC236}">
                    <a16:creationId xmlns:a16="http://schemas.microsoft.com/office/drawing/2014/main" id="{F366D465-4EF4-6861-4561-31077A905C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77" y="2196772"/>
                <a:ext cx="1452563" cy="27781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4</a:t>
                </a:r>
              </a:p>
            </p:txBody>
          </p:sp>
          <p:sp>
            <p:nvSpPr>
              <p:cNvPr id="23" name="Rectangle 106">
                <a:extLst>
                  <a:ext uri="{FF2B5EF4-FFF2-40B4-BE49-F238E27FC236}">
                    <a16:creationId xmlns:a16="http://schemas.microsoft.com/office/drawing/2014/main" id="{A6D0534E-EC29-1F50-1470-4A80A3A374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821361" y="1768147"/>
                <a:ext cx="2906712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3</a:t>
                </a:r>
              </a:p>
            </p:txBody>
          </p:sp>
          <p:sp>
            <p:nvSpPr>
              <p:cNvPr id="24" name="Rectangle 107">
                <a:extLst>
                  <a:ext uri="{FF2B5EF4-FFF2-40B4-BE49-F238E27FC236}">
                    <a16:creationId xmlns:a16="http://schemas.microsoft.com/office/drawing/2014/main" id="{E7231758-2CCD-7F9D-B6E1-288FABEC9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174" y="902960"/>
                <a:ext cx="1454150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25" name="Rectangle 108">
                <a:extLst>
                  <a:ext uri="{FF2B5EF4-FFF2-40B4-BE49-F238E27FC236}">
                    <a16:creationId xmlns:a16="http://schemas.microsoft.com/office/drawing/2014/main" id="{1F36BA4F-58CC-35D4-C828-64DD0D17A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790" y="1358572"/>
                <a:ext cx="968375" cy="27781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26" name="Rectangle 109">
                <a:extLst>
                  <a:ext uri="{FF2B5EF4-FFF2-40B4-BE49-F238E27FC236}">
                    <a16:creationId xmlns:a16="http://schemas.microsoft.com/office/drawing/2014/main" id="{8949BF1C-5B5A-1DDE-9E82-4EB9524774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790" y="2606347"/>
                <a:ext cx="2420937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5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EDA05EB-49DC-01BB-A9F5-623B69C1DCDF}"/>
                    </a:ext>
                  </a:extLst>
                </p:cNvPr>
                <p:cNvSpPr txBox="1"/>
                <p:nvPr/>
              </p:nvSpPr>
              <p:spPr>
                <a:xfrm>
                  <a:off x="70479" y="1966063"/>
                  <a:ext cx="3179717" cy="376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𝑂𝑃𝑇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OPT</m:t>
                                </m:r>
                                <m:d>
                                  <m:dPr>
                                    <m:ctrlPr>
                                      <a:rPr lang="en-US" sz="1600" b="0" i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EDA05EB-49DC-01BB-A9F5-623B69C1DC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79" y="1966063"/>
                  <a:ext cx="3179717" cy="376000"/>
                </a:xfrm>
                <a:prstGeom prst="rect">
                  <a:avLst/>
                </a:prstGeom>
                <a:blipFill>
                  <a:blip r:embed="rId3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955CD350-7D36-328A-4E82-86514FB783A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328477" y="2196776"/>
              <a:ext cx="964533" cy="16741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394180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570353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14948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7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7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7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7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7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0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0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1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2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3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4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5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6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7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8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955CD350-7D36-328A-4E82-86514FB783A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328477" y="2196776"/>
              <a:ext cx="964533" cy="16741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394180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570353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1674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38" t="-3571" r="-149231" b="-9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474" t="-3571" r="-2105" b="-91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0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0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1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2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3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4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5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6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7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8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516452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9273D-C0A6-3BBF-0422-E30CC3DBA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88FD4417-F95C-C8DD-B5E8-D351DB797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063A4F-CDBB-4F41-A3E0-68D629E4D2F8}" type="slidenum">
              <a:rPr lang="en-US" altLang="en-US" sz="1400">
                <a:latin typeface="Calibri" panose="020F0502020204030204" pitchFamily="34" charset="0"/>
              </a:rPr>
              <a:pPr/>
              <a:t>35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1E1D2B70-19F3-C0A9-5A31-BA492FEC15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4290" y="0"/>
            <a:ext cx="11887200" cy="77473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/>
              <a:t>Towards Dynamic Programming: Step 3 – Order of Evaluation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0087D51-4915-095B-80D2-E5042993C194}"/>
                  </a:ext>
                </a:extLst>
              </p:cNvPr>
              <p:cNvSpPr/>
              <p:nvPr/>
            </p:nvSpPr>
            <p:spPr>
              <a:xfrm>
                <a:off x="2355631" y="945871"/>
                <a:ext cx="6640946" cy="51783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𝑂𝑃𝑇</m:t>
                              </m:r>
                              <m:d>
                                <m:d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𝑂𝑃𝑇</m:t>
                              </m:r>
                              <m:d>
                                <m:d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0087D51-4915-095B-80D2-E5042993C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631" y="945871"/>
                <a:ext cx="6640946" cy="5178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8F8CCB7-7D19-D643-6402-A86F8932207C}"/>
                  </a:ext>
                </a:extLst>
              </p:cNvPr>
              <p:cNvSpPr txBox="1"/>
              <p:nvPr/>
            </p:nvSpPr>
            <p:spPr>
              <a:xfrm>
                <a:off x="728559" y="1651397"/>
                <a:ext cx="6974568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For any given cell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, which other cells might I need?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r>
                  <a:rPr lang="en-US" sz="2400" dirty="0"/>
                  <a:t>It’s hard to know in advance what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might be, but certainly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Order: increasing order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will work </a:t>
                </a: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8F8CCB7-7D19-D643-6402-A86F89322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59" y="1651397"/>
                <a:ext cx="6974568" cy="3046988"/>
              </a:xfrm>
              <a:prstGeom prst="rect">
                <a:avLst/>
              </a:prstGeom>
              <a:blipFill>
                <a:blip r:embed="rId4"/>
                <a:stretch>
                  <a:fillRect l="-1399" t="-1600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3" name="Table 42">
                <a:extLst>
                  <a:ext uri="{FF2B5EF4-FFF2-40B4-BE49-F238E27FC236}">
                    <a16:creationId xmlns:a16="http://schemas.microsoft.com/office/drawing/2014/main" id="{983E6241-84A7-0397-BA35-349CE70F89C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87135" y="1771016"/>
              <a:ext cx="1411645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3" name="Table 42">
                <a:extLst>
                  <a:ext uri="{FF2B5EF4-FFF2-40B4-BE49-F238E27FC236}">
                    <a16:creationId xmlns:a16="http://schemas.microsoft.com/office/drawing/2014/main" id="{983E6241-84A7-0397-BA35-349CE70F89C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87135" y="1771016"/>
              <a:ext cx="1411645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53" t="-7692" r="-147368" b="-9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9565" t="-7692" r="-1449" b="-92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Down Arrow 2">
            <a:extLst>
              <a:ext uri="{FF2B5EF4-FFF2-40B4-BE49-F238E27FC236}">
                <a16:creationId xmlns:a16="http://schemas.microsoft.com/office/drawing/2014/main" id="{BBA8A364-A8A4-B8DF-B28A-0256D2614CED}"/>
              </a:ext>
            </a:extLst>
          </p:cNvPr>
          <p:cNvSpPr/>
          <p:nvPr/>
        </p:nvSpPr>
        <p:spPr>
          <a:xfrm>
            <a:off x="10592712" y="2177791"/>
            <a:ext cx="213834" cy="3555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477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835CF-33F0-5873-278F-7FDBA6562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5293C-A921-D401-0AE8-A3F2EE8B7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Bottom-Up DP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7DD36-CBAF-9B74-448D-BABAF5ECB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17" y="1377791"/>
            <a:ext cx="11446165" cy="5198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def </a:t>
            </a:r>
            <a:r>
              <a:rPr lang="en-US" b="1" dirty="0" err="1"/>
              <a:t>myDPalgo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	for each </a:t>
            </a:r>
            <a:r>
              <a:rPr lang="en-US" dirty="0" err="1"/>
              <a:t>baseCase</a:t>
            </a:r>
            <a:r>
              <a:rPr lang="en-US" dirty="0"/>
              <a:t>:    </a:t>
            </a:r>
            <a:r>
              <a:rPr lang="en-US" dirty="0">
                <a:solidFill>
                  <a:schemeClr val="accent3"/>
                </a:solidFill>
              </a:rPr>
              <a:t>// Identify which subproblems are base cases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  <a:r>
              <a:rPr lang="en-US" dirty="0"/>
              <a:t> = solve(</a:t>
            </a:r>
            <a:r>
              <a:rPr lang="en-US" dirty="0" err="1"/>
              <a:t>baseCase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	mem[</a:t>
            </a:r>
            <a:r>
              <a:rPr lang="en-US" dirty="0" err="1"/>
              <a:t>baseCase</a:t>
            </a:r>
            <a:r>
              <a:rPr lang="en-US" dirty="0"/>
              <a:t>] = </a:t>
            </a:r>
            <a:r>
              <a:rPr lang="en-US" dirty="0">
                <a:solidFill>
                  <a:srgbClr val="7030A0"/>
                </a:solidFill>
              </a:rPr>
              <a:t>solution   </a:t>
            </a:r>
            <a:r>
              <a:rPr lang="en-US" dirty="0">
                <a:solidFill>
                  <a:schemeClr val="accent3"/>
                </a:solidFill>
              </a:rPr>
              <a:t>// Save the solution for reuse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/>
              <a:t>	for each </a:t>
            </a:r>
            <a:r>
              <a:rPr lang="en-US" dirty="0">
                <a:solidFill>
                  <a:srgbClr val="00B050"/>
                </a:solidFill>
              </a:rPr>
              <a:t>subproblem</a:t>
            </a:r>
            <a:r>
              <a:rPr lang="en-US" dirty="0"/>
              <a:t> in bottom-up order:</a:t>
            </a:r>
          </a:p>
          <a:p>
            <a:pPr marL="0" indent="0">
              <a:buNone/>
            </a:pPr>
            <a:r>
              <a:rPr lang="en-US" dirty="0"/>
              <a:t>		 </a:t>
            </a:r>
            <a:r>
              <a:rPr lang="en-US" dirty="0">
                <a:solidFill>
                  <a:schemeClr val="accent3"/>
                </a:solidFill>
              </a:rPr>
              <a:t>// The order should be chosen so that every </a:t>
            </a:r>
            <a:r>
              <a:rPr lang="en-US" dirty="0" err="1">
                <a:solidFill>
                  <a:schemeClr val="accent3"/>
                </a:solidFill>
              </a:rPr>
              <a:t>subsolution</a:t>
            </a:r>
            <a:r>
              <a:rPr lang="en-US" dirty="0">
                <a:solidFill>
                  <a:schemeClr val="accent3"/>
                </a:solidFill>
              </a:rPr>
              <a:t> is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/>
                </a:solidFill>
              </a:rPr>
              <a:t>                       // guaranteed to already be in memory when it’s needed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  <a:r>
              <a:rPr lang="en-US" dirty="0"/>
              <a:t> = </a:t>
            </a:r>
            <a:r>
              <a:rPr lang="en-US" dirty="0" err="1"/>
              <a:t>selectAndExtend</a:t>
            </a:r>
            <a:r>
              <a:rPr lang="en-US" dirty="0"/>
              <a:t>(</a:t>
            </a:r>
            <a:r>
              <a:rPr lang="en-US" dirty="0" err="1">
                <a:solidFill>
                  <a:srgbClr val="0070C0"/>
                </a:solidFill>
              </a:rPr>
              <a:t>subsolutions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                        mem[</a:t>
            </a:r>
            <a:r>
              <a:rPr lang="en-US" dirty="0">
                <a:solidFill>
                  <a:srgbClr val="00B050"/>
                </a:solidFill>
              </a:rPr>
              <a:t>subproblem</a:t>
            </a:r>
            <a:r>
              <a:rPr lang="en-US" dirty="0"/>
              <a:t>] = </a:t>
            </a:r>
            <a:r>
              <a:rPr lang="en-US" dirty="0">
                <a:solidFill>
                  <a:srgbClr val="7030A0"/>
                </a:solidFill>
              </a:rPr>
              <a:t>solution </a:t>
            </a:r>
            <a:r>
              <a:rPr lang="en-US" dirty="0">
                <a:solidFill>
                  <a:schemeClr val="accent3"/>
                </a:solidFill>
              </a:rPr>
              <a:t>// Save the solution for reuse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return mem[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]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9E9C4-BEEA-2DF9-10FA-2620633B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A8E26-68F4-6E83-7EA3-5288DA0AB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AC231-618A-FC57-392E-8037F456F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Weighted Interval Scheduling Bottom-Up DP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77C11F-1A77-10B1-E688-5EF9DF554B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2417" y="1377791"/>
                <a:ext cx="11446165" cy="51985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WIS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FF0000"/>
                    </a:solidFill>
                  </a:rPr>
                  <a:t>j</a:t>
                </a:r>
                <a:r>
                  <a:rPr lang="en-US" dirty="0"/>
                  <a:t>):</a:t>
                </a:r>
              </a:p>
              <a:p>
                <a:pPr marL="0" indent="0">
                  <a:buNone/>
                </a:pPr>
                <a:r>
                  <a:rPr lang="en-US" dirty="0"/>
                  <a:t>	OPT[0] = 0</a:t>
                </a:r>
                <a:r>
                  <a:rPr lang="en-US" dirty="0">
                    <a:solidFill>
                      <a:srgbClr val="7030A0"/>
                    </a:solidFill>
                  </a:rPr>
                  <a:t>   </a:t>
                </a:r>
                <a:r>
                  <a:rPr lang="en-US" dirty="0">
                    <a:solidFill>
                      <a:schemeClr val="accent3"/>
                    </a:solidFill>
                  </a:rPr>
                  <a:t>// Save the solution for the base case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	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	 </a:t>
                </a:r>
                <a:r>
                  <a:rPr lang="en-US" dirty="0">
                    <a:solidFill>
                      <a:schemeClr val="accent3"/>
                    </a:solidFill>
                  </a:rPr>
                  <a:t>// The order should be chosen so that every </a:t>
                </a:r>
                <a:r>
                  <a:rPr lang="en-US" dirty="0" err="1">
                    <a:solidFill>
                      <a:schemeClr val="accent3"/>
                    </a:solidFill>
                  </a:rPr>
                  <a:t>subsolution</a:t>
                </a:r>
                <a:r>
                  <a:rPr lang="en-US" dirty="0">
                    <a:solidFill>
                      <a:schemeClr val="accent3"/>
                    </a:solidFill>
                  </a:rPr>
                  <a:t> is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3"/>
                    </a:solidFill>
                  </a:rPr>
                  <a:t>                       // guaranteed to already be in memory when it’s needed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solution</a:t>
                </a:r>
                <a:r>
                  <a:rPr lang="en-US" dirty="0"/>
                  <a:t> = max(</a:t>
                </a:r>
                <a:r>
                  <a:rPr lang="en-US" dirty="0">
                    <a:solidFill>
                      <a:schemeClr val="accent1"/>
                    </a:solidFill>
                  </a:rPr>
                  <a:t>OPT[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]</a:t>
                </a:r>
                <a:r>
                  <a:rPr lang="en-US" dirty="0"/>
                  <a:t>+value[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], </a:t>
                </a:r>
                <a:r>
                  <a:rPr lang="en-US" dirty="0">
                    <a:solidFill>
                      <a:schemeClr val="accent1"/>
                    </a:solidFill>
                  </a:rPr>
                  <a:t>OPT[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]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mem[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] = </a:t>
                </a:r>
                <a:r>
                  <a:rPr lang="en-US" dirty="0">
                    <a:solidFill>
                      <a:srgbClr val="7030A0"/>
                    </a:solidFill>
                  </a:rPr>
                  <a:t>solution </a:t>
                </a:r>
                <a:r>
                  <a:rPr lang="en-US" dirty="0">
                    <a:solidFill>
                      <a:schemeClr val="accent3"/>
                    </a:solidFill>
                  </a:rPr>
                  <a:t>// Save the solution for reuse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return OPT[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]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77C11F-1A77-10B1-E688-5EF9DF554B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417" y="1377791"/>
                <a:ext cx="11446165" cy="5198500"/>
              </a:xfrm>
              <a:blipFill>
                <a:blip r:embed="rId2"/>
                <a:stretch>
                  <a:fillRect l="-1118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0E123-19A5-FADE-4DD1-F49DB321A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159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3828DA6E-C340-451A-8811-D05BE56C26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C8DEEBC-B8FB-4817-AE5D-59EE77AFC8DD}" type="slidenum">
              <a:rPr lang="en-US" altLang="en-US" sz="800"/>
              <a:pPr/>
              <a:t>38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4214D05-6985-4137-A1FD-C1DA13F9F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3281" y="-15475"/>
            <a:ext cx="11353800" cy="1325563"/>
          </a:xfrm>
        </p:spPr>
        <p:txBody>
          <a:bodyPr/>
          <a:lstStyle/>
          <a:p>
            <a:r>
              <a:rPr lang="en-US" altLang="en-US" dirty="0"/>
              <a:t>Example Execution (iterative)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1D985733-19C9-4DDE-ACA2-2D470137D40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Notation:</a:t>
                </a:r>
                <a:r>
                  <a:rPr lang="en-US" altLang="en-US" sz="2400" dirty="0"/>
                  <a:t>  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Label jobs by finishing time: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= largest index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s.t. job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.			 </a:t>
                </a:r>
                <a:endParaRPr lang="en-US" alt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1D985733-19C9-4DDE-ACA2-2D470137D4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  <a:blipFill>
                <a:blip r:embed="rId3"/>
                <a:stretch>
                  <a:fillRect l="-848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1" name="Line 74">
            <a:extLst>
              <a:ext uri="{FF2B5EF4-FFF2-40B4-BE49-F238E27FC236}">
                <a16:creationId xmlns:a16="http://schemas.microsoft.com/office/drawing/2014/main" id="{E344F42B-3394-40F1-9FE4-ADFAE3A5C32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7586" y="5693029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2" name="Text Box 75">
            <a:extLst>
              <a:ext uri="{FF2B5EF4-FFF2-40B4-BE49-F238E27FC236}">
                <a16:creationId xmlns:a16="http://schemas.microsoft.com/office/drawing/2014/main" id="{4DA792B2-CEBE-4223-802A-F6F7F5975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110" y="5773993"/>
            <a:ext cx="159226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1">
              <a:solidFill>
                <a:schemeClr val="hlink"/>
              </a:solidFill>
              <a:latin typeface="Courier New" panose="02070309020205020404" pitchFamily="49" charset="0"/>
            </a:endParaRPr>
          </a:p>
        </p:txBody>
      </p:sp>
      <p:sp>
        <p:nvSpPr>
          <p:cNvPr id="19463" name="Text Box 76">
            <a:extLst>
              <a:ext uri="{FF2B5EF4-FFF2-40B4-BE49-F238E27FC236}">
                <a16:creationId xmlns:a16="http://schemas.microsoft.com/office/drawing/2014/main" id="{91231CF0-2239-4920-9950-4767D8505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272" y="5485068"/>
            <a:ext cx="7620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19464" name="Line 77">
            <a:extLst>
              <a:ext uri="{FF2B5EF4-FFF2-40B4-BE49-F238E27FC236}">
                <a16:creationId xmlns:a16="http://schemas.microsoft.com/office/drawing/2014/main" id="{DDE5C393-46C3-458B-94A7-08603963D1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8860" y="5693029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5" name="Text Box 78">
            <a:extLst>
              <a:ext uri="{FF2B5EF4-FFF2-40B4-BE49-F238E27FC236}">
                <a16:creationId xmlns:a16="http://schemas.microsoft.com/office/drawing/2014/main" id="{FF1F632C-E560-439B-8C27-217FE40A1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9466" name="Line 79">
            <a:extLst>
              <a:ext uri="{FF2B5EF4-FFF2-40B4-BE49-F238E27FC236}">
                <a16:creationId xmlns:a16="http://schemas.microsoft.com/office/drawing/2014/main" id="{0FBC4031-829C-4469-8305-03318B7DF3C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95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7" name="Line 80">
            <a:extLst>
              <a:ext uri="{FF2B5EF4-FFF2-40B4-BE49-F238E27FC236}">
                <a16:creationId xmlns:a16="http://schemas.microsoft.com/office/drawing/2014/main" id="{5C9ACCF7-9559-4EBD-8B70-2C859AFCCED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344677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8" name="Line 81">
            <a:extLst>
              <a:ext uri="{FF2B5EF4-FFF2-40B4-BE49-F238E27FC236}">
                <a16:creationId xmlns:a16="http://schemas.microsoft.com/office/drawing/2014/main" id="{36113160-F4B3-445F-A25F-E0919D5EEB0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1094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9" name="Line 82">
            <a:extLst>
              <a:ext uri="{FF2B5EF4-FFF2-40B4-BE49-F238E27FC236}">
                <a16:creationId xmlns:a16="http://schemas.microsoft.com/office/drawing/2014/main" id="{B1A60685-F981-4A63-B091-A84CA2FBC61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236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0" name="Line 83">
            <a:extLst>
              <a:ext uri="{FF2B5EF4-FFF2-40B4-BE49-F238E27FC236}">
                <a16:creationId xmlns:a16="http://schemas.microsoft.com/office/drawing/2014/main" id="{6C360E76-46F0-4827-8343-9C48F019852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5936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1" name="Line 84">
            <a:extLst>
              <a:ext uri="{FF2B5EF4-FFF2-40B4-BE49-F238E27FC236}">
                <a16:creationId xmlns:a16="http://schemas.microsoft.com/office/drawing/2014/main" id="{41E539E1-B456-4E92-9CF7-367FEF2AE3B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04622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2" name="Line 85">
            <a:extLst>
              <a:ext uri="{FF2B5EF4-FFF2-40B4-BE49-F238E27FC236}">
                <a16:creationId xmlns:a16="http://schemas.microsoft.com/office/drawing/2014/main" id="{E6EB6B64-282E-48A1-93AF-0C443B01713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562035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3" name="Line 86">
            <a:extLst>
              <a:ext uri="{FF2B5EF4-FFF2-40B4-BE49-F238E27FC236}">
                <a16:creationId xmlns:a16="http://schemas.microsoft.com/office/drawing/2014/main" id="{A61B3BFA-619A-4912-B197-CA9C68C4868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145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4" name="Line 87">
            <a:extLst>
              <a:ext uri="{FF2B5EF4-FFF2-40B4-BE49-F238E27FC236}">
                <a16:creationId xmlns:a16="http://schemas.microsoft.com/office/drawing/2014/main" id="{E503582A-9609-4743-938B-8AAB58CFBB2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5304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5" name="Line 88">
            <a:extLst>
              <a:ext uri="{FF2B5EF4-FFF2-40B4-BE49-F238E27FC236}">
                <a16:creationId xmlns:a16="http://schemas.microsoft.com/office/drawing/2014/main" id="{5F105625-CE72-49EF-A818-DF5C60E2128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9845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6" name="Line 89">
            <a:extLst>
              <a:ext uri="{FF2B5EF4-FFF2-40B4-BE49-F238E27FC236}">
                <a16:creationId xmlns:a16="http://schemas.microsoft.com/office/drawing/2014/main" id="{4DA4A1F2-FBC8-404D-9651-631B1843FE4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5003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7" name="Text Box 90">
            <a:extLst>
              <a:ext uri="{FF2B5EF4-FFF2-40B4-BE49-F238E27FC236}">
                <a16:creationId xmlns:a16="http://schemas.microsoft.com/office/drawing/2014/main" id="{F86845AC-A24C-4ADC-9D62-AEF325148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6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78" name="Text Box 91">
            <a:extLst>
              <a:ext uri="{FF2B5EF4-FFF2-40B4-BE49-F238E27FC236}">
                <a16:creationId xmlns:a16="http://schemas.microsoft.com/office/drawing/2014/main" id="{4C77679D-B25C-438E-A4A4-71CC68211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8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79" name="Text Box 92">
            <a:extLst>
              <a:ext uri="{FF2B5EF4-FFF2-40B4-BE49-F238E27FC236}">
                <a16:creationId xmlns:a16="http://schemas.microsoft.com/office/drawing/2014/main" id="{DB45CB9F-5E24-4ABF-8F47-2D8295CF0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036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80" name="Text Box 93">
            <a:extLst>
              <a:ext uri="{FF2B5EF4-FFF2-40B4-BE49-F238E27FC236}">
                <a16:creationId xmlns:a16="http://schemas.microsoft.com/office/drawing/2014/main" id="{37B29F57-07A8-4624-B285-9E69E4F44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8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81" name="Text Box 94">
            <a:extLst>
              <a:ext uri="{FF2B5EF4-FFF2-40B4-BE49-F238E27FC236}">
                <a16:creationId xmlns:a16="http://schemas.microsoft.com/office/drawing/2014/main" id="{EBE8B399-0097-4232-8CA6-7838026B8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997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5</a:t>
            </a:r>
          </a:p>
        </p:txBody>
      </p:sp>
      <p:sp>
        <p:nvSpPr>
          <p:cNvPr id="19482" name="Text Box 95">
            <a:extLst>
              <a:ext uri="{FF2B5EF4-FFF2-40B4-BE49-F238E27FC236}">
                <a16:creationId xmlns:a16="http://schemas.microsoft.com/office/drawing/2014/main" id="{44A0E911-CCFA-4224-A671-FA3BF6DF0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186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3" name="Text Box 96">
            <a:extLst>
              <a:ext uri="{FF2B5EF4-FFF2-40B4-BE49-F238E27FC236}">
                <a16:creationId xmlns:a16="http://schemas.microsoft.com/office/drawing/2014/main" id="{DFF52816-3552-4F7B-9AB6-B33D774F1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3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84" name="Text Box 97">
            <a:extLst>
              <a:ext uri="{FF2B5EF4-FFF2-40B4-BE49-F238E27FC236}">
                <a16:creationId xmlns:a16="http://schemas.microsoft.com/office/drawing/2014/main" id="{EA88E77A-A01B-46F7-A480-E3A921CA6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5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85" name="Text Box 98">
            <a:extLst>
              <a:ext uri="{FF2B5EF4-FFF2-40B4-BE49-F238E27FC236}">
                <a16:creationId xmlns:a16="http://schemas.microsoft.com/office/drawing/2014/main" id="{C38F52B8-9E41-4158-9C85-CAAB36271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7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9</a:t>
            </a:r>
          </a:p>
        </p:txBody>
      </p:sp>
      <p:sp>
        <p:nvSpPr>
          <p:cNvPr id="19486" name="Text Box 99">
            <a:extLst>
              <a:ext uri="{FF2B5EF4-FFF2-40B4-BE49-F238E27FC236}">
                <a16:creationId xmlns:a16="http://schemas.microsoft.com/office/drawing/2014/main" id="{0A45E151-C063-4F7F-BE95-D045BF38C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72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10</a:t>
            </a:r>
          </a:p>
        </p:txBody>
      </p:sp>
      <p:sp>
        <p:nvSpPr>
          <p:cNvPr id="19487" name="Text Box 100">
            <a:extLst>
              <a:ext uri="{FF2B5EF4-FFF2-40B4-BE49-F238E27FC236}">
                <a16:creationId xmlns:a16="http://schemas.microsoft.com/office/drawing/2014/main" id="{7E2BD837-767C-4BF1-8691-F633E0733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7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chemeClr val="hlink"/>
                </a:solidFill>
                <a:latin typeface="Courier New" panose="02070309020205020404" pitchFamily="49" charset="0"/>
              </a:rPr>
              <a:t>11</a:t>
            </a:r>
          </a:p>
        </p:txBody>
      </p:sp>
      <p:sp>
        <p:nvSpPr>
          <p:cNvPr id="19488" name="Rectangle 101">
            <a:extLst>
              <a:ext uri="{FF2B5EF4-FFF2-40B4-BE49-F238E27FC236}">
                <a16:creationId xmlns:a16="http://schemas.microsoft.com/office/drawing/2014/main" id="{01F2B7FC-24D4-49C5-B593-EA48EED84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110" y="4584955"/>
            <a:ext cx="19367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9" name="Rectangle 102">
            <a:extLst>
              <a:ext uri="{FF2B5EF4-FFF2-40B4-BE49-F238E27FC236}">
                <a16:creationId xmlns:a16="http://schemas.microsoft.com/office/drawing/2014/main" id="{70854BA9-1BE0-4FDD-8918-BD347B70C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297" y="5000880"/>
            <a:ext cx="1938338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90" name="Line 103">
            <a:extLst>
              <a:ext uri="{FF2B5EF4-FFF2-40B4-BE49-F238E27FC236}">
                <a16:creationId xmlns:a16="http://schemas.microsoft.com/office/drawing/2014/main" id="{A5D43436-E0C3-4B8F-BA4F-0F0DA80A6A1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07784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91" name="Rectangle 104">
            <a:extLst>
              <a:ext uri="{FF2B5EF4-FFF2-40B4-BE49-F238E27FC236}">
                <a16:creationId xmlns:a16="http://schemas.microsoft.com/office/drawing/2014/main" id="{FEA93F0E-6F1A-468D-BEFD-2E26EB889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672" y="5404105"/>
            <a:ext cx="1454150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92" name="Rectangle 105">
            <a:extLst>
              <a:ext uri="{FF2B5EF4-FFF2-40B4-BE49-F238E27FC236}">
                <a16:creationId xmlns:a16="http://schemas.microsoft.com/office/drawing/2014/main" id="{60085F63-2322-407F-ABB8-23C44CE15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5923" y="3803905"/>
            <a:ext cx="1452563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93" name="Rectangle 106">
            <a:extLst>
              <a:ext uri="{FF2B5EF4-FFF2-40B4-BE49-F238E27FC236}">
                <a16:creationId xmlns:a16="http://schemas.microsoft.com/office/drawing/2014/main" id="{73FB4586-EAA6-4594-B4F7-B7E8B322E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585" y="3375280"/>
            <a:ext cx="2906712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94" name="Rectangle 107">
            <a:extLst>
              <a:ext uri="{FF2B5EF4-FFF2-40B4-BE49-F238E27FC236}">
                <a16:creationId xmlns:a16="http://schemas.microsoft.com/office/drawing/2014/main" id="{EC3FD172-E2EC-47EF-8077-C935D3EE2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772" y="2510093"/>
            <a:ext cx="14541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95" name="Rectangle 108">
            <a:extLst>
              <a:ext uri="{FF2B5EF4-FFF2-40B4-BE49-F238E27FC236}">
                <a16:creationId xmlns:a16="http://schemas.microsoft.com/office/drawing/2014/main" id="{7E521EB6-9E82-42EE-8695-CF942985A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2965705"/>
            <a:ext cx="968375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96" name="Rectangle 109">
            <a:extLst>
              <a:ext uri="{FF2B5EF4-FFF2-40B4-BE49-F238E27FC236}">
                <a16:creationId xmlns:a16="http://schemas.microsoft.com/office/drawing/2014/main" id="{4A999EB7-07A5-40F9-825A-6F627BEF9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4213480"/>
            <a:ext cx="2420937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20685"/>
                  </p:ext>
                </p:extLst>
              </p:nvPr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53" t="-7692" r="-396842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000" t="-7692" r="-277000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2029" t="-7692" r="-100725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3796" t="-7692" r="-1460" b="-9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6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6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7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8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253946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AF700-810D-3365-830E-06695B052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DDE843F8-1B6D-D272-3084-C758CCEF6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C8DEEBC-B8FB-4817-AE5D-59EE77AFC8DD}" type="slidenum">
              <a:rPr lang="en-US" altLang="en-US" sz="800"/>
              <a:pPr/>
              <a:t>39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18E57FBD-5E2D-C7B3-F421-A05857AACF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3281" y="-15475"/>
            <a:ext cx="11353800" cy="1325563"/>
          </a:xfrm>
        </p:spPr>
        <p:txBody>
          <a:bodyPr/>
          <a:lstStyle/>
          <a:p>
            <a:r>
              <a:rPr lang="en-US" altLang="en-US" dirty="0"/>
              <a:t>Example Execution (iterative)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6AE4D4A9-F63A-F43E-C92C-33497BA366C6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Notation:</a:t>
                </a:r>
                <a:r>
                  <a:rPr lang="en-US" altLang="en-US" sz="2400" dirty="0"/>
                  <a:t>  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Label jobs by finishing time: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= largest index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s.t. job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.			 </a:t>
                </a:r>
                <a:endParaRPr lang="en-US" alt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6AE4D4A9-F63A-F43E-C92C-33497BA366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  <a:blipFill>
                <a:blip r:embed="rId3"/>
                <a:stretch>
                  <a:fillRect l="-848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1" name="Line 74">
            <a:extLst>
              <a:ext uri="{FF2B5EF4-FFF2-40B4-BE49-F238E27FC236}">
                <a16:creationId xmlns:a16="http://schemas.microsoft.com/office/drawing/2014/main" id="{5688A25C-2ACC-B32A-FDEB-47104CA6B3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7586" y="5693029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2" name="Text Box 75">
            <a:extLst>
              <a:ext uri="{FF2B5EF4-FFF2-40B4-BE49-F238E27FC236}">
                <a16:creationId xmlns:a16="http://schemas.microsoft.com/office/drawing/2014/main" id="{140A2277-83D0-E642-4169-0FCF43546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110" y="5773993"/>
            <a:ext cx="159226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1">
              <a:solidFill>
                <a:schemeClr val="hlink"/>
              </a:solidFill>
              <a:latin typeface="Courier New" panose="02070309020205020404" pitchFamily="49" charset="0"/>
            </a:endParaRPr>
          </a:p>
        </p:txBody>
      </p:sp>
      <p:sp>
        <p:nvSpPr>
          <p:cNvPr id="19463" name="Text Box 76">
            <a:extLst>
              <a:ext uri="{FF2B5EF4-FFF2-40B4-BE49-F238E27FC236}">
                <a16:creationId xmlns:a16="http://schemas.microsoft.com/office/drawing/2014/main" id="{86039F2C-4F53-456A-8A24-25AB36D0A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272" y="5485068"/>
            <a:ext cx="7620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19464" name="Line 77">
            <a:extLst>
              <a:ext uri="{FF2B5EF4-FFF2-40B4-BE49-F238E27FC236}">
                <a16:creationId xmlns:a16="http://schemas.microsoft.com/office/drawing/2014/main" id="{2F94768F-F05B-7E59-C042-F1F94744DB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8860" y="5693029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5" name="Text Box 78">
            <a:extLst>
              <a:ext uri="{FF2B5EF4-FFF2-40B4-BE49-F238E27FC236}">
                <a16:creationId xmlns:a16="http://schemas.microsoft.com/office/drawing/2014/main" id="{8DD8555F-152F-F98D-4803-5E3639792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9466" name="Line 79">
            <a:extLst>
              <a:ext uri="{FF2B5EF4-FFF2-40B4-BE49-F238E27FC236}">
                <a16:creationId xmlns:a16="http://schemas.microsoft.com/office/drawing/2014/main" id="{E26D868F-6C18-7ACD-5385-FCB155566DA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95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7" name="Line 80">
            <a:extLst>
              <a:ext uri="{FF2B5EF4-FFF2-40B4-BE49-F238E27FC236}">
                <a16:creationId xmlns:a16="http://schemas.microsoft.com/office/drawing/2014/main" id="{7A050ED8-DCE6-2885-A3E2-0299F2A8C89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344677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8" name="Line 81">
            <a:extLst>
              <a:ext uri="{FF2B5EF4-FFF2-40B4-BE49-F238E27FC236}">
                <a16:creationId xmlns:a16="http://schemas.microsoft.com/office/drawing/2014/main" id="{7992ED44-EC25-7BF8-FD07-10732374F79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1094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9" name="Line 82">
            <a:extLst>
              <a:ext uri="{FF2B5EF4-FFF2-40B4-BE49-F238E27FC236}">
                <a16:creationId xmlns:a16="http://schemas.microsoft.com/office/drawing/2014/main" id="{EB9D5778-8616-90CE-6D2E-8DB2A5698FE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236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0" name="Line 83">
            <a:extLst>
              <a:ext uri="{FF2B5EF4-FFF2-40B4-BE49-F238E27FC236}">
                <a16:creationId xmlns:a16="http://schemas.microsoft.com/office/drawing/2014/main" id="{DC2373CF-0CF0-B50B-3597-7649B02D1FE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5936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1" name="Line 84">
            <a:extLst>
              <a:ext uri="{FF2B5EF4-FFF2-40B4-BE49-F238E27FC236}">
                <a16:creationId xmlns:a16="http://schemas.microsoft.com/office/drawing/2014/main" id="{0B2339E3-4783-0495-DC7B-886C9BFBF68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04622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2" name="Line 85">
            <a:extLst>
              <a:ext uri="{FF2B5EF4-FFF2-40B4-BE49-F238E27FC236}">
                <a16:creationId xmlns:a16="http://schemas.microsoft.com/office/drawing/2014/main" id="{E0C31531-B6EF-5BF8-C6B4-6CC57A363EA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562035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3" name="Line 86">
            <a:extLst>
              <a:ext uri="{FF2B5EF4-FFF2-40B4-BE49-F238E27FC236}">
                <a16:creationId xmlns:a16="http://schemas.microsoft.com/office/drawing/2014/main" id="{63E145AA-6B87-8E37-542D-5A9FAAAF216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145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4" name="Line 87">
            <a:extLst>
              <a:ext uri="{FF2B5EF4-FFF2-40B4-BE49-F238E27FC236}">
                <a16:creationId xmlns:a16="http://schemas.microsoft.com/office/drawing/2014/main" id="{E4057282-3420-88CF-5CD4-5DCD05626C1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5304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5" name="Line 88">
            <a:extLst>
              <a:ext uri="{FF2B5EF4-FFF2-40B4-BE49-F238E27FC236}">
                <a16:creationId xmlns:a16="http://schemas.microsoft.com/office/drawing/2014/main" id="{9678CAE3-A926-01DE-8A38-29102352ECD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9845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6" name="Line 89">
            <a:extLst>
              <a:ext uri="{FF2B5EF4-FFF2-40B4-BE49-F238E27FC236}">
                <a16:creationId xmlns:a16="http://schemas.microsoft.com/office/drawing/2014/main" id="{ADD5FAE8-485B-93C1-342F-0B6A73376126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5003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7" name="Text Box 90">
            <a:extLst>
              <a:ext uri="{FF2B5EF4-FFF2-40B4-BE49-F238E27FC236}">
                <a16:creationId xmlns:a16="http://schemas.microsoft.com/office/drawing/2014/main" id="{B47B1C9A-EB6C-C3A6-7CC2-61308630D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6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78" name="Text Box 91">
            <a:extLst>
              <a:ext uri="{FF2B5EF4-FFF2-40B4-BE49-F238E27FC236}">
                <a16:creationId xmlns:a16="http://schemas.microsoft.com/office/drawing/2014/main" id="{E530D594-C835-A02E-E483-5539D3D55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8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79" name="Text Box 92">
            <a:extLst>
              <a:ext uri="{FF2B5EF4-FFF2-40B4-BE49-F238E27FC236}">
                <a16:creationId xmlns:a16="http://schemas.microsoft.com/office/drawing/2014/main" id="{B938FD5C-DD97-964A-7BD9-B0B8ACD7A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036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80" name="Text Box 93">
            <a:extLst>
              <a:ext uri="{FF2B5EF4-FFF2-40B4-BE49-F238E27FC236}">
                <a16:creationId xmlns:a16="http://schemas.microsoft.com/office/drawing/2014/main" id="{FAA0214E-4F33-1021-0C72-C5332781B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8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81" name="Text Box 94">
            <a:extLst>
              <a:ext uri="{FF2B5EF4-FFF2-40B4-BE49-F238E27FC236}">
                <a16:creationId xmlns:a16="http://schemas.microsoft.com/office/drawing/2014/main" id="{44FD41A2-5016-EA59-849B-9C91D9120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997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5</a:t>
            </a:r>
          </a:p>
        </p:txBody>
      </p:sp>
      <p:sp>
        <p:nvSpPr>
          <p:cNvPr id="19482" name="Text Box 95">
            <a:extLst>
              <a:ext uri="{FF2B5EF4-FFF2-40B4-BE49-F238E27FC236}">
                <a16:creationId xmlns:a16="http://schemas.microsoft.com/office/drawing/2014/main" id="{CF441706-4452-BA0C-6AE9-E0B9D0957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186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3" name="Text Box 96">
            <a:extLst>
              <a:ext uri="{FF2B5EF4-FFF2-40B4-BE49-F238E27FC236}">
                <a16:creationId xmlns:a16="http://schemas.microsoft.com/office/drawing/2014/main" id="{2521C66B-C4CD-B0E5-9DC9-73BD9E400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3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84" name="Text Box 97">
            <a:extLst>
              <a:ext uri="{FF2B5EF4-FFF2-40B4-BE49-F238E27FC236}">
                <a16:creationId xmlns:a16="http://schemas.microsoft.com/office/drawing/2014/main" id="{0BB32C20-7B91-0B86-951F-57B87D431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5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85" name="Text Box 98">
            <a:extLst>
              <a:ext uri="{FF2B5EF4-FFF2-40B4-BE49-F238E27FC236}">
                <a16:creationId xmlns:a16="http://schemas.microsoft.com/office/drawing/2014/main" id="{A7C073B0-D0F6-1795-6889-09789B35E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7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9</a:t>
            </a:r>
          </a:p>
        </p:txBody>
      </p:sp>
      <p:sp>
        <p:nvSpPr>
          <p:cNvPr id="19486" name="Text Box 99">
            <a:extLst>
              <a:ext uri="{FF2B5EF4-FFF2-40B4-BE49-F238E27FC236}">
                <a16:creationId xmlns:a16="http://schemas.microsoft.com/office/drawing/2014/main" id="{6746BBDC-47FA-BFA4-17DE-C98C2B2E6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72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10</a:t>
            </a:r>
          </a:p>
        </p:txBody>
      </p:sp>
      <p:sp>
        <p:nvSpPr>
          <p:cNvPr id="19487" name="Text Box 100">
            <a:extLst>
              <a:ext uri="{FF2B5EF4-FFF2-40B4-BE49-F238E27FC236}">
                <a16:creationId xmlns:a16="http://schemas.microsoft.com/office/drawing/2014/main" id="{16C83C6B-139C-0B6F-572D-F386073CE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7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chemeClr val="hlink"/>
                </a:solidFill>
                <a:latin typeface="Courier New" panose="02070309020205020404" pitchFamily="49" charset="0"/>
              </a:rPr>
              <a:t>11</a:t>
            </a:r>
          </a:p>
        </p:txBody>
      </p:sp>
      <p:sp>
        <p:nvSpPr>
          <p:cNvPr id="19488" name="Rectangle 101">
            <a:extLst>
              <a:ext uri="{FF2B5EF4-FFF2-40B4-BE49-F238E27FC236}">
                <a16:creationId xmlns:a16="http://schemas.microsoft.com/office/drawing/2014/main" id="{5CE802EF-D72B-2C75-D054-24C1C9751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110" y="4584955"/>
            <a:ext cx="19367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9" name="Rectangle 102">
            <a:extLst>
              <a:ext uri="{FF2B5EF4-FFF2-40B4-BE49-F238E27FC236}">
                <a16:creationId xmlns:a16="http://schemas.microsoft.com/office/drawing/2014/main" id="{5FCED4BF-2351-8C86-5533-5057B0E2E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297" y="5000880"/>
            <a:ext cx="1938338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90" name="Line 103">
            <a:extLst>
              <a:ext uri="{FF2B5EF4-FFF2-40B4-BE49-F238E27FC236}">
                <a16:creationId xmlns:a16="http://schemas.microsoft.com/office/drawing/2014/main" id="{E630B4DE-5C43-493F-505B-08BF62D8FFE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07784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91" name="Rectangle 104">
            <a:extLst>
              <a:ext uri="{FF2B5EF4-FFF2-40B4-BE49-F238E27FC236}">
                <a16:creationId xmlns:a16="http://schemas.microsoft.com/office/drawing/2014/main" id="{99621A03-B635-C3C9-DDF0-3AA3AFAE3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672" y="5404105"/>
            <a:ext cx="1454150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92" name="Rectangle 105">
            <a:extLst>
              <a:ext uri="{FF2B5EF4-FFF2-40B4-BE49-F238E27FC236}">
                <a16:creationId xmlns:a16="http://schemas.microsoft.com/office/drawing/2014/main" id="{A489710C-CD98-D788-E43F-CB665265C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5923" y="3803905"/>
            <a:ext cx="1452563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93" name="Rectangle 106">
            <a:extLst>
              <a:ext uri="{FF2B5EF4-FFF2-40B4-BE49-F238E27FC236}">
                <a16:creationId xmlns:a16="http://schemas.microsoft.com/office/drawing/2014/main" id="{08CB9FCA-0368-A4A3-E15C-3E2C14220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585" y="3375280"/>
            <a:ext cx="2906712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94" name="Rectangle 107">
            <a:extLst>
              <a:ext uri="{FF2B5EF4-FFF2-40B4-BE49-F238E27FC236}">
                <a16:creationId xmlns:a16="http://schemas.microsoft.com/office/drawing/2014/main" id="{A16B81F5-DD46-16D0-BAE0-4F6D9EE36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772" y="2510093"/>
            <a:ext cx="14541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95" name="Rectangle 108">
            <a:extLst>
              <a:ext uri="{FF2B5EF4-FFF2-40B4-BE49-F238E27FC236}">
                <a16:creationId xmlns:a16="http://schemas.microsoft.com/office/drawing/2014/main" id="{47FA2B01-C51C-6D09-BD32-5E89C33BA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2965705"/>
            <a:ext cx="968375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96" name="Rectangle 109">
            <a:extLst>
              <a:ext uri="{FF2B5EF4-FFF2-40B4-BE49-F238E27FC236}">
                <a16:creationId xmlns:a16="http://schemas.microsoft.com/office/drawing/2014/main" id="{01E2EA29-3848-CFF5-CA2A-9B08E1F99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4213480"/>
            <a:ext cx="2420937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CFAF70F8-EE80-D013-EDEE-23FD68338C9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CFAF70F8-EE80-D013-EDEE-23FD68338C9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53" t="-7692" r="-396842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000" t="-7692" r="-277000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2029" t="-7692" r="-100725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3796" t="-7692" r="-1460" b="-9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65581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F966BF2F-7DE5-40A2-8FDF-0D71858B2E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Dynamic Programming History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BA172E09-4A52-4E19-A921-C85FF209AF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452481"/>
            <a:ext cx="10716384" cy="5200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/>
              <a:t>Bellman. </a:t>
            </a:r>
            <a:r>
              <a:rPr lang="en-US" altLang="en-US" sz="2400" dirty="0">
                <a:solidFill>
                  <a:schemeClr val="hlink"/>
                </a:solidFill>
              </a:rPr>
              <a:t>[1950s] 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chemeClr val="tx1"/>
                </a:solidFill>
              </a:rPr>
              <a:t>Pioneered the systematic study of dynamic programming.</a:t>
            </a:r>
          </a:p>
          <a:p>
            <a:pPr marL="0" indent="0"/>
            <a:endParaRPr lang="en-US" altLang="en-US" sz="1000" dirty="0"/>
          </a:p>
          <a:p>
            <a:pPr marL="0" indent="0">
              <a:buNone/>
            </a:pPr>
            <a:r>
              <a:rPr lang="en-US" altLang="en-US" sz="2400" dirty="0"/>
              <a:t>Etymology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Dynamic programming = planning over time.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Secretary of Defense was hostile to mathematical research.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Bellman sought an impressive name to avoid confrontation.</a:t>
            </a:r>
          </a:p>
        </p:txBody>
      </p:sp>
      <p:sp>
        <p:nvSpPr>
          <p:cNvPr id="9218" name="Slide Number Placeholder 3">
            <a:extLst>
              <a:ext uri="{FF2B5EF4-FFF2-40B4-BE49-F238E27FC236}">
                <a16:creationId xmlns:a16="http://schemas.microsoft.com/office/drawing/2014/main" id="{9D6C7AC9-E36C-4189-A756-31C4C99E7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B7D967E-4DDC-4968-8115-BA9B7895EAFD}" type="slidenum">
              <a:rPr lang="en-US" altLang="en-US" sz="800"/>
              <a:pPr/>
              <a:t>4</a:t>
            </a:fld>
            <a:endParaRPr lang="en-US" altLang="en-US" sz="1400"/>
          </a:p>
        </p:txBody>
      </p:sp>
      <p:sp>
        <p:nvSpPr>
          <p:cNvPr id="9221" name="Rectangle 4">
            <a:extLst>
              <a:ext uri="{FF2B5EF4-FFF2-40B4-BE49-F238E27FC236}">
                <a16:creationId xmlns:a16="http://schemas.microsoft.com/office/drawing/2014/main" id="{846FDB68-09F3-47B5-8E89-E1407B4CC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4057" y="5189448"/>
            <a:ext cx="4193456" cy="2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hlink"/>
                </a:solidFill>
              </a:rPr>
              <a:t>Reference:  Bellman, R. E. </a:t>
            </a:r>
            <a:r>
              <a:rPr lang="en-US" altLang="en-US" sz="1000" i="1" dirty="0">
                <a:solidFill>
                  <a:schemeClr val="hlink"/>
                </a:solidFill>
              </a:rPr>
              <a:t>Eye of the Hurricane, An Autobiography.</a:t>
            </a:r>
            <a:endParaRPr lang="en-US" altLang="en-US" sz="1000" dirty="0">
              <a:solidFill>
                <a:schemeClr val="hlink"/>
              </a:solidFill>
            </a:endParaRPr>
          </a:p>
        </p:txBody>
      </p:sp>
      <p:sp>
        <p:nvSpPr>
          <p:cNvPr id="9222" name="Rectangle 5">
            <a:extLst>
              <a:ext uri="{FF2B5EF4-FFF2-40B4-BE49-F238E27FC236}">
                <a16:creationId xmlns:a16="http://schemas.microsoft.com/office/drawing/2014/main" id="{48C68D3C-61D0-47BE-8BE8-514BBEAF7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006" y="4085529"/>
            <a:ext cx="5441950" cy="9064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 type="none" w="sm" len="sm"/>
          </a:ln>
        </p:spPr>
        <p:txBody>
          <a:bodyPr lIns="182880" tIns="137160" rIns="182880" bIns="182880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buClr>
                <a:schemeClr val="tx1"/>
              </a:buClr>
              <a:buSzPct val="80000"/>
            </a:pPr>
            <a:r>
              <a:rPr lang="en-US" altLang="en-US"/>
              <a:t>"it's impossible to use dynamic in a pejorative sense"</a:t>
            </a:r>
          </a:p>
          <a:p>
            <a:pPr>
              <a:lnSpc>
                <a:spcPct val="120000"/>
              </a:lnSpc>
              <a:buClr>
                <a:schemeClr val="tx1"/>
              </a:buClr>
              <a:buSzPct val="80000"/>
            </a:pPr>
            <a:r>
              <a:rPr lang="en-US" altLang="en-US"/>
              <a:t>"something not even a Congressman could object to"</a:t>
            </a:r>
          </a:p>
        </p:txBody>
      </p:sp>
    </p:spTree>
    <p:extLst>
      <p:ext uri="{BB962C8B-B14F-4D97-AF65-F5344CB8AC3E}">
        <p14:creationId xmlns:p14="http://schemas.microsoft.com/office/powerpoint/2010/main" val="9905377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601F4-2F9F-79EA-0DF4-172406256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1F9D4EAE-A0A8-B592-226F-C616B2B52A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C8DEEBC-B8FB-4817-AE5D-59EE77AFC8DD}" type="slidenum">
              <a:rPr lang="en-US" altLang="en-US" sz="800"/>
              <a:pPr/>
              <a:t>40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A574C80-C023-83AE-BFD9-EE02553E2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3281" y="-15475"/>
            <a:ext cx="11353800" cy="1325563"/>
          </a:xfrm>
        </p:spPr>
        <p:txBody>
          <a:bodyPr/>
          <a:lstStyle/>
          <a:p>
            <a:r>
              <a:rPr lang="en-US" altLang="en-US" dirty="0"/>
              <a:t>Example Execution (iterative)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D7E00F4A-BCB9-288B-C26E-EED08E8D5083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Notation:</a:t>
                </a:r>
                <a:r>
                  <a:rPr lang="en-US" altLang="en-US" sz="2400" dirty="0"/>
                  <a:t>  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Label jobs by finishing time: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= largest index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s.t. job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.			 </a:t>
                </a:r>
                <a:endParaRPr lang="en-US" alt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D7E00F4A-BCB9-288B-C26E-EED08E8D50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  <a:blipFill>
                <a:blip r:embed="rId3"/>
                <a:stretch>
                  <a:fillRect l="-848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1" name="Line 74">
            <a:extLst>
              <a:ext uri="{FF2B5EF4-FFF2-40B4-BE49-F238E27FC236}">
                <a16:creationId xmlns:a16="http://schemas.microsoft.com/office/drawing/2014/main" id="{1BAA1E92-095A-9EE7-2696-4E1A8DCA153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7586" y="5693029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2" name="Text Box 75">
            <a:extLst>
              <a:ext uri="{FF2B5EF4-FFF2-40B4-BE49-F238E27FC236}">
                <a16:creationId xmlns:a16="http://schemas.microsoft.com/office/drawing/2014/main" id="{03D2A7AF-DBC1-0937-E81E-DC74D1B78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110" y="5773993"/>
            <a:ext cx="159226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1">
              <a:solidFill>
                <a:schemeClr val="hlink"/>
              </a:solidFill>
              <a:latin typeface="Courier New" panose="02070309020205020404" pitchFamily="49" charset="0"/>
            </a:endParaRPr>
          </a:p>
        </p:txBody>
      </p:sp>
      <p:sp>
        <p:nvSpPr>
          <p:cNvPr id="19463" name="Text Box 76">
            <a:extLst>
              <a:ext uri="{FF2B5EF4-FFF2-40B4-BE49-F238E27FC236}">
                <a16:creationId xmlns:a16="http://schemas.microsoft.com/office/drawing/2014/main" id="{032C09EE-8073-5EFC-5255-D530A16F3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272" y="5485068"/>
            <a:ext cx="7620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19464" name="Line 77">
            <a:extLst>
              <a:ext uri="{FF2B5EF4-FFF2-40B4-BE49-F238E27FC236}">
                <a16:creationId xmlns:a16="http://schemas.microsoft.com/office/drawing/2014/main" id="{CDE8146D-D723-CC05-0453-B62453D139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8860" y="5693029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5" name="Text Box 78">
            <a:extLst>
              <a:ext uri="{FF2B5EF4-FFF2-40B4-BE49-F238E27FC236}">
                <a16:creationId xmlns:a16="http://schemas.microsoft.com/office/drawing/2014/main" id="{4F35AEF7-DC6E-CF9B-2BC8-BC753D2C6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9466" name="Line 79">
            <a:extLst>
              <a:ext uri="{FF2B5EF4-FFF2-40B4-BE49-F238E27FC236}">
                <a16:creationId xmlns:a16="http://schemas.microsoft.com/office/drawing/2014/main" id="{09915770-8E8F-7C8B-1739-6A3583759DE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95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7" name="Line 80">
            <a:extLst>
              <a:ext uri="{FF2B5EF4-FFF2-40B4-BE49-F238E27FC236}">
                <a16:creationId xmlns:a16="http://schemas.microsoft.com/office/drawing/2014/main" id="{F30E2DCE-1929-D7A7-0478-CC2A5E94952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344677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8" name="Line 81">
            <a:extLst>
              <a:ext uri="{FF2B5EF4-FFF2-40B4-BE49-F238E27FC236}">
                <a16:creationId xmlns:a16="http://schemas.microsoft.com/office/drawing/2014/main" id="{DFA98F4C-437B-468B-7510-C41C316EC10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1094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9" name="Line 82">
            <a:extLst>
              <a:ext uri="{FF2B5EF4-FFF2-40B4-BE49-F238E27FC236}">
                <a16:creationId xmlns:a16="http://schemas.microsoft.com/office/drawing/2014/main" id="{1B30F308-05D6-D22B-EA45-D06CEC4F536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236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0" name="Line 83">
            <a:extLst>
              <a:ext uri="{FF2B5EF4-FFF2-40B4-BE49-F238E27FC236}">
                <a16:creationId xmlns:a16="http://schemas.microsoft.com/office/drawing/2014/main" id="{DE27FD5D-056A-20D8-B6C9-53E6255E890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5936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1" name="Line 84">
            <a:extLst>
              <a:ext uri="{FF2B5EF4-FFF2-40B4-BE49-F238E27FC236}">
                <a16:creationId xmlns:a16="http://schemas.microsoft.com/office/drawing/2014/main" id="{1D01880A-118D-81DD-595D-AE583FBE07E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04622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2" name="Line 85">
            <a:extLst>
              <a:ext uri="{FF2B5EF4-FFF2-40B4-BE49-F238E27FC236}">
                <a16:creationId xmlns:a16="http://schemas.microsoft.com/office/drawing/2014/main" id="{6C65DAB9-B436-7312-362D-4A16B572DD2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562035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3" name="Line 86">
            <a:extLst>
              <a:ext uri="{FF2B5EF4-FFF2-40B4-BE49-F238E27FC236}">
                <a16:creationId xmlns:a16="http://schemas.microsoft.com/office/drawing/2014/main" id="{48536A86-6517-FADE-3327-849FAD385D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145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4" name="Line 87">
            <a:extLst>
              <a:ext uri="{FF2B5EF4-FFF2-40B4-BE49-F238E27FC236}">
                <a16:creationId xmlns:a16="http://schemas.microsoft.com/office/drawing/2014/main" id="{A526FC24-6F9B-1599-510A-A9748B2C57F6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5304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5" name="Line 88">
            <a:extLst>
              <a:ext uri="{FF2B5EF4-FFF2-40B4-BE49-F238E27FC236}">
                <a16:creationId xmlns:a16="http://schemas.microsoft.com/office/drawing/2014/main" id="{5D5E9ED9-89B1-71D6-D0C0-48FB260A4D8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9845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6" name="Line 89">
            <a:extLst>
              <a:ext uri="{FF2B5EF4-FFF2-40B4-BE49-F238E27FC236}">
                <a16:creationId xmlns:a16="http://schemas.microsoft.com/office/drawing/2014/main" id="{658E9823-CC40-8E36-D0E4-9822BE35950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5003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7" name="Text Box 90">
            <a:extLst>
              <a:ext uri="{FF2B5EF4-FFF2-40B4-BE49-F238E27FC236}">
                <a16:creationId xmlns:a16="http://schemas.microsoft.com/office/drawing/2014/main" id="{BC841038-31D4-6CF4-CD17-86D9E3C0C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6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78" name="Text Box 91">
            <a:extLst>
              <a:ext uri="{FF2B5EF4-FFF2-40B4-BE49-F238E27FC236}">
                <a16:creationId xmlns:a16="http://schemas.microsoft.com/office/drawing/2014/main" id="{7DCE741F-9942-5C5E-C5D2-A9A5679EC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8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79" name="Text Box 92">
            <a:extLst>
              <a:ext uri="{FF2B5EF4-FFF2-40B4-BE49-F238E27FC236}">
                <a16:creationId xmlns:a16="http://schemas.microsoft.com/office/drawing/2014/main" id="{1B6A36DF-080D-40E8-9519-1E4F90AA5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036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80" name="Text Box 93">
            <a:extLst>
              <a:ext uri="{FF2B5EF4-FFF2-40B4-BE49-F238E27FC236}">
                <a16:creationId xmlns:a16="http://schemas.microsoft.com/office/drawing/2014/main" id="{47B84378-CEB4-B6AC-531E-5866D9E3D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8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81" name="Text Box 94">
            <a:extLst>
              <a:ext uri="{FF2B5EF4-FFF2-40B4-BE49-F238E27FC236}">
                <a16:creationId xmlns:a16="http://schemas.microsoft.com/office/drawing/2014/main" id="{5BB51472-7832-84B7-D621-A1E2BDDC7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997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5</a:t>
            </a:r>
          </a:p>
        </p:txBody>
      </p:sp>
      <p:sp>
        <p:nvSpPr>
          <p:cNvPr id="19482" name="Text Box 95">
            <a:extLst>
              <a:ext uri="{FF2B5EF4-FFF2-40B4-BE49-F238E27FC236}">
                <a16:creationId xmlns:a16="http://schemas.microsoft.com/office/drawing/2014/main" id="{E47F8A00-5BB8-7481-51F3-5F4A5ADD8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186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3" name="Text Box 96">
            <a:extLst>
              <a:ext uri="{FF2B5EF4-FFF2-40B4-BE49-F238E27FC236}">
                <a16:creationId xmlns:a16="http://schemas.microsoft.com/office/drawing/2014/main" id="{3E1C99B3-42A8-F22B-045B-8220870BF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3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84" name="Text Box 97">
            <a:extLst>
              <a:ext uri="{FF2B5EF4-FFF2-40B4-BE49-F238E27FC236}">
                <a16:creationId xmlns:a16="http://schemas.microsoft.com/office/drawing/2014/main" id="{23B0FFA3-3A00-A049-30E5-3E336EEA7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5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85" name="Text Box 98">
            <a:extLst>
              <a:ext uri="{FF2B5EF4-FFF2-40B4-BE49-F238E27FC236}">
                <a16:creationId xmlns:a16="http://schemas.microsoft.com/office/drawing/2014/main" id="{47FC5E43-85DD-4AB1-6D12-CE4693372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7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9</a:t>
            </a:r>
          </a:p>
        </p:txBody>
      </p:sp>
      <p:sp>
        <p:nvSpPr>
          <p:cNvPr id="19486" name="Text Box 99">
            <a:extLst>
              <a:ext uri="{FF2B5EF4-FFF2-40B4-BE49-F238E27FC236}">
                <a16:creationId xmlns:a16="http://schemas.microsoft.com/office/drawing/2014/main" id="{1B172396-E5EB-057C-579E-E7D64449D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72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10</a:t>
            </a:r>
          </a:p>
        </p:txBody>
      </p:sp>
      <p:sp>
        <p:nvSpPr>
          <p:cNvPr id="19487" name="Text Box 100">
            <a:extLst>
              <a:ext uri="{FF2B5EF4-FFF2-40B4-BE49-F238E27FC236}">
                <a16:creationId xmlns:a16="http://schemas.microsoft.com/office/drawing/2014/main" id="{4FFA6A43-3BAC-727C-DDDC-D305F3806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7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chemeClr val="hlink"/>
                </a:solidFill>
                <a:latin typeface="Courier New" panose="02070309020205020404" pitchFamily="49" charset="0"/>
              </a:rPr>
              <a:t>11</a:t>
            </a:r>
          </a:p>
        </p:txBody>
      </p:sp>
      <p:sp>
        <p:nvSpPr>
          <p:cNvPr id="19488" name="Rectangle 101">
            <a:extLst>
              <a:ext uri="{FF2B5EF4-FFF2-40B4-BE49-F238E27FC236}">
                <a16:creationId xmlns:a16="http://schemas.microsoft.com/office/drawing/2014/main" id="{B9522E59-3795-4DCF-5532-643A9EA12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110" y="4584955"/>
            <a:ext cx="19367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9" name="Rectangle 102">
            <a:extLst>
              <a:ext uri="{FF2B5EF4-FFF2-40B4-BE49-F238E27FC236}">
                <a16:creationId xmlns:a16="http://schemas.microsoft.com/office/drawing/2014/main" id="{2BFFC208-BFEF-FCB0-B94E-5B7D2F760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297" y="5000880"/>
            <a:ext cx="1938338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90" name="Line 103">
            <a:extLst>
              <a:ext uri="{FF2B5EF4-FFF2-40B4-BE49-F238E27FC236}">
                <a16:creationId xmlns:a16="http://schemas.microsoft.com/office/drawing/2014/main" id="{348299A8-3BCE-703A-47AA-0A2A63F6081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07784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91" name="Rectangle 104">
            <a:extLst>
              <a:ext uri="{FF2B5EF4-FFF2-40B4-BE49-F238E27FC236}">
                <a16:creationId xmlns:a16="http://schemas.microsoft.com/office/drawing/2014/main" id="{09FD4CB2-6BC7-311C-14A6-ACD3158AB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672" y="5404105"/>
            <a:ext cx="1454150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92" name="Rectangle 105">
            <a:extLst>
              <a:ext uri="{FF2B5EF4-FFF2-40B4-BE49-F238E27FC236}">
                <a16:creationId xmlns:a16="http://schemas.microsoft.com/office/drawing/2014/main" id="{43C926F9-6254-8EBA-953A-0282C0A85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5923" y="3803905"/>
            <a:ext cx="1452563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93" name="Rectangle 106">
            <a:extLst>
              <a:ext uri="{FF2B5EF4-FFF2-40B4-BE49-F238E27FC236}">
                <a16:creationId xmlns:a16="http://schemas.microsoft.com/office/drawing/2014/main" id="{56B5F5B6-56CE-2BF1-3F3C-FEDAC1EAA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585" y="3375280"/>
            <a:ext cx="2906712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94" name="Rectangle 107">
            <a:extLst>
              <a:ext uri="{FF2B5EF4-FFF2-40B4-BE49-F238E27FC236}">
                <a16:creationId xmlns:a16="http://schemas.microsoft.com/office/drawing/2014/main" id="{287865DE-CBDD-000D-88D2-52803E620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772" y="2510093"/>
            <a:ext cx="14541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95" name="Rectangle 108">
            <a:extLst>
              <a:ext uri="{FF2B5EF4-FFF2-40B4-BE49-F238E27FC236}">
                <a16:creationId xmlns:a16="http://schemas.microsoft.com/office/drawing/2014/main" id="{674878F1-B1E1-204E-ED9E-9366D9407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2965705"/>
            <a:ext cx="968375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96" name="Rectangle 109">
            <a:extLst>
              <a:ext uri="{FF2B5EF4-FFF2-40B4-BE49-F238E27FC236}">
                <a16:creationId xmlns:a16="http://schemas.microsoft.com/office/drawing/2014/main" id="{862634A7-0360-82CE-8593-591179281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4213480"/>
            <a:ext cx="2420937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2C38B61-CC06-C474-0FD3-B2206445928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2C38B61-CC06-C474-0FD3-B2206445928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53" t="-7692" r="-396842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000" t="-7692" r="-277000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2029" t="-7692" r="-100725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3796" t="-7692" r="-1460" b="-9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760621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D9B08-1424-67F8-6CB1-F226E3168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DB5E5133-0016-869D-D3A5-C0529A5D27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C8DEEBC-B8FB-4817-AE5D-59EE77AFC8DD}" type="slidenum">
              <a:rPr lang="en-US" altLang="en-US" sz="800"/>
              <a:pPr/>
              <a:t>41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1902858C-739A-D52E-77EE-0227B495ED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3281" y="-15475"/>
            <a:ext cx="11353800" cy="1325563"/>
          </a:xfrm>
        </p:spPr>
        <p:txBody>
          <a:bodyPr/>
          <a:lstStyle/>
          <a:p>
            <a:r>
              <a:rPr lang="en-US" altLang="en-US" dirty="0"/>
              <a:t>Example Execution (iterative)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510885C1-B068-53B8-9915-F0BFF747BC0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Notation:</a:t>
                </a:r>
                <a:r>
                  <a:rPr lang="en-US" altLang="en-US" sz="2400" dirty="0"/>
                  <a:t>  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Label jobs by finishing time: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= largest index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s.t. job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.			 </a:t>
                </a:r>
                <a:endParaRPr lang="en-US" alt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510885C1-B068-53B8-9915-F0BFF747BC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  <a:blipFill>
                <a:blip r:embed="rId3"/>
                <a:stretch>
                  <a:fillRect l="-848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1" name="Line 74">
            <a:extLst>
              <a:ext uri="{FF2B5EF4-FFF2-40B4-BE49-F238E27FC236}">
                <a16:creationId xmlns:a16="http://schemas.microsoft.com/office/drawing/2014/main" id="{A6094972-C9C4-6C10-CB5D-53318226C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7586" y="5693029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2" name="Text Box 75">
            <a:extLst>
              <a:ext uri="{FF2B5EF4-FFF2-40B4-BE49-F238E27FC236}">
                <a16:creationId xmlns:a16="http://schemas.microsoft.com/office/drawing/2014/main" id="{651D9FC9-C258-1CAA-1C0F-B60F739EA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110" y="5773993"/>
            <a:ext cx="159226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1">
              <a:solidFill>
                <a:schemeClr val="hlink"/>
              </a:solidFill>
              <a:latin typeface="Courier New" panose="02070309020205020404" pitchFamily="49" charset="0"/>
            </a:endParaRPr>
          </a:p>
        </p:txBody>
      </p:sp>
      <p:sp>
        <p:nvSpPr>
          <p:cNvPr id="19463" name="Text Box 76">
            <a:extLst>
              <a:ext uri="{FF2B5EF4-FFF2-40B4-BE49-F238E27FC236}">
                <a16:creationId xmlns:a16="http://schemas.microsoft.com/office/drawing/2014/main" id="{708A58CD-A06D-3C32-3DF6-3613D4963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272" y="5485068"/>
            <a:ext cx="7620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19464" name="Line 77">
            <a:extLst>
              <a:ext uri="{FF2B5EF4-FFF2-40B4-BE49-F238E27FC236}">
                <a16:creationId xmlns:a16="http://schemas.microsoft.com/office/drawing/2014/main" id="{3E62AA24-7547-9366-6972-CC07CE720A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8860" y="5693029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5" name="Text Box 78">
            <a:extLst>
              <a:ext uri="{FF2B5EF4-FFF2-40B4-BE49-F238E27FC236}">
                <a16:creationId xmlns:a16="http://schemas.microsoft.com/office/drawing/2014/main" id="{1BCA14F4-8FF6-A0E2-1122-D54C1EA0D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9466" name="Line 79">
            <a:extLst>
              <a:ext uri="{FF2B5EF4-FFF2-40B4-BE49-F238E27FC236}">
                <a16:creationId xmlns:a16="http://schemas.microsoft.com/office/drawing/2014/main" id="{4963B3A0-3EA1-ECA4-6D37-D38F3E36B87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95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7" name="Line 80">
            <a:extLst>
              <a:ext uri="{FF2B5EF4-FFF2-40B4-BE49-F238E27FC236}">
                <a16:creationId xmlns:a16="http://schemas.microsoft.com/office/drawing/2014/main" id="{678453A5-F2B5-C772-EA12-1B5E1DE10A8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344677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8" name="Line 81">
            <a:extLst>
              <a:ext uri="{FF2B5EF4-FFF2-40B4-BE49-F238E27FC236}">
                <a16:creationId xmlns:a16="http://schemas.microsoft.com/office/drawing/2014/main" id="{33E0739B-315C-2D86-A434-BACB6FE1503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1094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9" name="Line 82">
            <a:extLst>
              <a:ext uri="{FF2B5EF4-FFF2-40B4-BE49-F238E27FC236}">
                <a16:creationId xmlns:a16="http://schemas.microsoft.com/office/drawing/2014/main" id="{329D1FC5-BDC7-60DB-7A9F-F0EC14346EE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236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0" name="Line 83">
            <a:extLst>
              <a:ext uri="{FF2B5EF4-FFF2-40B4-BE49-F238E27FC236}">
                <a16:creationId xmlns:a16="http://schemas.microsoft.com/office/drawing/2014/main" id="{5C1A0EA3-2899-3430-5137-85DF5399CDB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5936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1" name="Line 84">
            <a:extLst>
              <a:ext uri="{FF2B5EF4-FFF2-40B4-BE49-F238E27FC236}">
                <a16:creationId xmlns:a16="http://schemas.microsoft.com/office/drawing/2014/main" id="{DEC3B840-CAF4-AF29-24E3-BA333CF61C0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04622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2" name="Line 85">
            <a:extLst>
              <a:ext uri="{FF2B5EF4-FFF2-40B4-BE49-F238E27FC236}">
                <a16:creationId xmlns:a16="http://schemas.microsoft.com/office/drawing/2014/main" id="{9C128B81-B1F7-B78C-3CE8-DF09D8EC611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562035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3" name="Line 86">
            <a:extLst>
              <a:ext uri="{FF2B5EF4-FFF2-40B4-BE49-F238E27FC236}">
                <a16:creationId xmlns:a16="http://schemas.microsoft.com/office/drawing/2014/main" id="{DE121353-18B8-D493-0339-1078529048B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145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4" name="Line 87">
            <a:extLst>
              <a:ext uri="{FF2B5EF4-FFF2-40B4-BE49-F238E27FC236}">
                <a16:creationId xmlns:a16="http://schemas.microsoft.com/office/drawing/2014/main" id="{F48E4DDE-89A9-DCD8-65BA-F60192BE97F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5304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5" name="Line 88">
            <a:extLst>
              <a:ext uri="{FF2B5EF4-FFF2-40B4-BE49-F238E27FC236}">
                <a16:creationId xmlns:a16="http://schemas.microsoft.com/office/drawing/2014/main" id="{60D35A99-D70B-7CE5-24F2-4D833E0321E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9845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6" name="Line 89">
            <a:extLst>
              <a:ext uri="{FF2B5EF4-FFF2-40B4-BE49-F238E27FC236}">
                <a16:creationId xmlns:a16="http://schemas.microsoft.com/office/drawing/2014/main" id="{362F6ED6-0A9F-44C4-A9CB-98E64EC77B6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5003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7" name="Text Box 90">
            <a:extLst>
              <a:ext uri="{FF2B5EF4-FFF2-40B4-BE49-F238E27FC236}">
                <a16:creationId xmlns:a16="http://schemas.microsoft.com/office/drawing/2014/main" id="{50E2E9A2-6CB9-ABD4-7DDC-78C51BE97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6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78" name="Text Box 91">
            <a:extLst>
              <a:ext uri="{FF2B5EF4-FFF2-40B4-BE49-F238E27FC236}">
                <a16:creationId xmlns:a16="http://schemas.microsoft.com/office/drawing/2014/main" id="{C381A754-AB45-3266-66B2-03855DD66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8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79" name="Text Box 92">
            <a:extLst>
              <a:ext uri="{FF2B5EF4-FFF2-40B4-BE49-F238E27FC236}">
                <a16:creationId xmlns:a16="http://schemas.microsoft.com/office/drawing/2014/main" id="{8E91FA46-5257-E24E-C536-CF56E41F7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036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80" name="Text Box 93">
            <a:extLst>
              <a:ext uri="{FF2B5EF4-FFF2-40B4-BE49-F238E27FC236}">
                <a16:creationId xmlns:a16="http://schemas.microsoft.com/office/drawing/2014/main" id="{D621ED8B-710B-D12A-A2C8-0AF40D6FF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8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81" name="Text Box 94">
            <a:extLst>
              <a:ext uri="{FF2B5EF4-FFF2-40B4-BE49-F238E27FC236}">
                <a16:creationId xmlns:a16="http://schemas.microsoft.com/office/drawing/2014/main" id="{BCC9E2D9-87C5-30BB-8FC9-5C8065959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997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5</a:t>
            </a:r>
          </a:p>
        </p:txBody>
      </p:sp>
      <p:sp>
        <p:nvSpPr>
          <p:cNvPr id="19482" name="Text Box 95">
            <a:extLst>
              <a:ext uri="{FF2B5EF4-FFF2-40B4-BE49-F238E27FC236}">
                <a16:creationId xmlns:a16="http://schemas.microsoft.com/office/drawing/2014/main" id="{DD5FCDFE-BD4E-285E-F92C-A5FF3ED1F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186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3" name="Text Box 96">
            <a:extLst>
              <a:ext uri="{FF2B5EF4-FFF2-40B4-BE49-F238E27FC236}">
                <a16:creationId xmlns:a16="http://schemas.microsoft.com/office/drawing/2014/main" id="{7CEB064C-EAB3-2A9C-C85F-8908AEEFB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3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84" name="Text Box 97">
            <a:extLst>
              <a:ext uri="{FF2B5EF4-FFF2-40B4-BE49-F238E27FC236}">
                <a16:creationId xmlns:a16="http://schemas.microsoft.com/office/drawing/2014/main" id="{A6C09DBA-84D6-8F43-D906-93D661863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5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85" name="Text Box 98">
            <a:extLst>
              <a:ext uri="{FF2B5EF4-FFF2-40B4-BE49-F238E27FC236}">
                <a16:creationId xmlns:a16="http://schemas.microsoft.com/office/drawing/2014/main" id="{2FE7317F-1D9B-A8EF-F47D-8016344BD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7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9</a:t>
            </a:r>
          </a:p>
        </p:txBody>
      </p:sp>
      <p:sp>
        <p:nvSpPr>
          <p:cNvPr id="19486" name="Text Box 99">
            <a:extLst>
              <a:ext uri="{FF2B5EF4-FFF2-40B4-BE49-F238E27FC236}">
                <a16:creationId xmlns:a16="http://schemas.microsoft.com/office/drawing/2014/main" id="{8F9DCDFD-EDD0-5933-79F1-799A8F8D7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72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10</a:t>
            </a:r>
          </a:p>
        </p:txBody>
      </p:sp>
      <p:sp>
        <p:nvSpPr>
          <p:cNvPr id="19487" name="Text Box 100">
            <a:extLst>
              <a:ext uri="{FF2B5EF4-FFF2-40B4-BE49-F238E27FC236}">
                <a16:creationId xmlns:a16="http://schemas.microsoft.com/office/drawing/2014/main" id="{AC365676-268C-A70E-83CB-2F4EE9967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7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chemeClr val="hlink"/>
                </a:solidFill>
                <a:latin typeface="Courier New" panose="02070309020205020404" pitchFamily="49" charset="0"/>
              </a:rPr>
              <a:t>11</a:t>
            </a:r>
          </a:p>
        </p:txBody>
      </p:sp>
      <p:sp>
        <p:nvSpPr>
          <p:cNvPr id="19488" name="Rectangle 101">
            <a:extLst>
              <a:ext uri="{FF2B5EF4-FFF2-40B4-BE49-F238E27FC236}">
                <a16:creationId xmlns:a16="http://schemas.microsoft.com/office/drawing/2014/main" id="{24C48662-6DFF-BBC0-1403-E4AA57748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110" y="4584955"/>
            <a:ext cx="19367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9" name="Rectangle 102">
            <a:extLst>
              <a:ext uri="{FF2B5EF4-FFF2-40B4-BE49-F238E27FC236}">
                <a16:creationId xmlns:a16="http://schemas.microsoft.com/office/drawing/2014/main" id="{0D333069-C330-95CD-32BE-163AA0BE5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297" y="5000880"/>
            <a:ext cx="1938338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90" name="Line 103">
            <a:extLst>
              <a:ext uri="{FF2B5EF4-FFF2-40B4-BE49-F238E27FC236}">
                <a16:creationId xmlns:a16="http://schemas.microsoft.com/office/drawing/2014/main" id="{CF3662A7-97A3-9C4B-FC2E-856548C3AB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07784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91" name="Rectangle 104">
            <a:extLst>
              <a:ext uri="{FF2B5EF4-FFF2-40B4-BE49-F238E27FC236}">
                <a16:creationId xmlns:a16="http://schemas.microsoft.com/office/drawing/2014/main" id="{30F3FD94-BF40-D380-7C66-39ADD9518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672" y="5404105"/>
            <a:ext cx="1454150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92" name="Rectangle 105">
            <a:extLst>
              <a:ext uri="{FF2B5EF4-FFF2-40B4-BE49-F238E27FC236}">
                <a16:creationId xmlns:a16="http://schemas.microsoft.com/office/drawing/2014/main" id="{4FE37A7B-5F08-BE88-12E5-7AE980E70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5923" y="3803905"/>
            <a:ext cx="1452563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93" name="Rectangle 106">
            <a:extLst>
              <a:ext uri="{FF2B5EF4-FFF2-40B4-BE49-F238E27FC236}">
                <a16:creationId xmlns:a16="http://schemas.microsoft.com/office/drawing/2014/main" id="{BD4F315A-F1DD-7C2E-29F6-2838185FB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585" y="3375280"/>
            <a:ext cx="2906712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94" name="Rectangle 107">
            <a:extLst>
              <a:ext uri="{FF2B5EF4-FFF2-40B4-BE49-F238E27FC236}">
                <a16:creationId xmlns:a16="http://schemas.microsoft.com/office/drawing/2014/main" id="{D4B36406-BF74-BA79-5896-292E3FDAE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772" y="2510093"/>
            <a:ext cx="14541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95" name="Rectangle 108">
            <a:extLst>
              <a:ext uri="{FF2B5EF4-FFF2-40B4-BE49-F238E27FC236}">
                <a16:creationId xmlns:a16="http://schemas.microsoft.com/office/drawing/2014/main" id="{171A9A18-46E1-B9D9-6E73-3A5BAA93C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2965705"/>
            <a:ext cx="968375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96" name="Rectangle 109">
            <a:extLst>
              <a:ext uri="{FF2B5EF4-FFF2-40B4-BE49-F238E27FC236}">
                <a16:creationId xmlns:a16="http://schemas.microsoft.com/office/drawing/2014/main" id="{D8394F7F-D4DB-12DC-A6C6-5CBE5CDCE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4213480"/>
            <a:ext cx="2420937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CA5F2BCD-36C9-B9CD-A7FA-D23BCEFB36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5833862"/>
                  </p:ext>
                </p:extLst>
              </p:nvPr>
            </p:nvGraphicFramePr>
            <p:xfrm>
              <a:off x="8689972" y="1881852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CA5F2BCD-36C9-B9CD-A7FA-D23BCEFB36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5833862"/>
                  </p:ext>
                </p:extLst>
              </p:nvPr>
            </p:nvGraphicFramePr>
            <p:xfrm>
              <a:off x="8689972" y="1881852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53" t="-7692" r="-396842" b="-9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000" t="-7692" r="-277000" b="-9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2029" t="-7692" r="-100725" b="-9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3796" t="-7692" r="-1460" b="-92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152980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58A57-9137-89CF-73EA-DE2011A45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30F43CF0-FA97-6C85-43C2-82F27E12D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C8DEEBC-B8FB-4817-AE5D-59EE77AFC8DD}" type="slidenum">
              <a:rPr lang="en-US" altLang="en-US" sz="800"/>
              <a:pPr/>
              <a:t>42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9D2DE428-7865-B863-D3C6-6DFAB45FD7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3281" y="-15475"/>
            <a:ext cx="11353800" cy="1325563"/>
          </a:xfrm>
        </p:spPr>
        <p:txBody>
          <a:bodyPr/>
          <a:lstStyle/>
          <a:p>
            <a:r>
              <a:rPr lang="en-US" altLang="en-US" dirty="0"/>
              <a:t>Example Execution (iterative)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3561D504-645E-357A-5830-DD259AD5CE38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Notation:</a:t>
                </a:r>
                <a:r>
                  <a:rPr lang="en-US" altLang="en-US" sz="2400" dirty="0"/>
                  <a:t>  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Label jobs by finishing time: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= largest index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s.t. job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.			 </a:t>
                </a:r>
                <a:endParaRPr lang="en-US" alt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3561D504-645E-357A-5830-DD259AD5CE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  <a:blipFill>
                <a:blip r:embed="rId3"/>
                <a:stretch>
                  <a:fillRect l="-848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1" name="Line 74">
            <a:extLst>
              <a:ext uri="{FF2B5EF4-FFF2-40B4-BE49-F238E27FC236}">
                <a16:creationId xmlns:a16="http://schemas.microsoft.com/office/drawing/2014/main" id="{34857D8F-F91C-7723-2E1E-2AFD9D48F3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7586" y="5693029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2" name="Text Box 75">
            <a:extLst>
              <a:ext uri="{FF2B5EF4-FFF2-40B4-BE49-F238E27FC236}">
                <a16:creationId xmlns:a16="http://schemas.microsoft.com/office/drawing/2014/main" id="{4320FBB3-93C0-67DD-359B-65C7DD45F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110" y="5773993"/>
            <a:ext cx="159226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1">
              <a:solidFill>
                <a:schemeClr val="hlink"/>
              </a:solidFill>
              <a:latin typeface="Courier New" panose="02070309020205020404" pitchFamily="49" charset="0"/>
            </a:endParaRPr>
          </a:p>
        </p:txBody>
      </p:sp>
      <p:sp>
        <p:nvSpPr>
          <p:cNvPr id="19463" name="Text Box 76">
            <a:extLst>
              <a:ext uri="{FF2B5EF4-FFF2-40B4-BE49-F238E27FC236}">
                <a16:creationId xmlns:a16="http://schemas.microsoft.com/office/drawing/2014/main" id="{9624513F-3581-0F19-8D02-6B03CC56C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272" y="5485068"/>
            <a:ext cx="7620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19464" name="Line 77">
            <a:extLst>
              <a:ext uri="{FF2B5EF4-FFF2-40B4-BE49-F238E27FC236}">
                <a16:creationId xmlns:a16="http://schemas.microsoft.com/office/drawing/2014/main" id="{976D82DA-A922-734A-8E21-85617CADD0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8860" y="5693029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5" name="Text Box 78">
            <a:extLst>
              <a:ext uri="{FF2B5EF4-FFF2-40B4-BE49-F238E27FC236}">
                <a16:creationId xmlns:a16="http://schemas.microsoft.com/office/drawing/2014/main" id="{F876B4B0-9600-235E-14F6-501B725AC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9466" name="Line 79">
            <a:extLst>
              <a:ext uri="{FF2B5EF4-FFF2-40B4-BE49-F238E27FC236}">
                <a16:creationId xmlns:a16="http://schemas.microsoft.com/office/drawing/2014/main" id="{8A778910-785F-5FA9-84BA-E093E10E204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95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7" name="Line 80">
            <a:extLst>
              <a:ext uri="{FF2B5EF4-FFF2-40B4-BE49-F238E27FC236}">
                <a16:creationId xmlns:a16="http://schemas.microsoft.com/office/drawing/2014/main" id="{E0C19523-D13E-5C31-6D5C-50AA2916047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344677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8" name="Line 81">
            <a:extLst>
              <a:ext uri="{FF2B5EF4-FFF2-40B4-BE49-F238E27FC236}">
                <a16:creationId xmlns:a16="http://schemas.microsoft.com/office/drawing/2014/main" id="{CA992493-03DD-9F8A-0300-88A59B435A8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1094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9" name="Line 82">
            <a:extLst>
              <a:ext uri="{FF2B5EF4-FFF2-40B4-BE49-F238E27FC236}">
                <a16:creationId xmlns:a16="http://schemas.microsoft.com/office/drawing/2014/main" id="{00305243-BE19-9D92-F850-53EA4CFE607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236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0" name="Line 83">
            <a:extLst>
              <a:ext uri="{FF2B5EF4-FFF2-40B4-BE49-F238E27FC236}">
                <a16:creationId xmlns:a16="http://schemas.microsoft.com/office/drawing/2014/main" id="{85BF3194-9181-C08D-E611-0CAE0BA10AC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5936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1" name="Line 84">
            <a:extLst>
              <a:ext uri="{FF2B5EF4-FFF2-40B4-BE49-F238E27FC236}">
                <a16:creationId xmlns:a16="http://schemas.microsoft.com/office/drawing/2014/main" id="{CCF022CC-D942-0944-94AC-A342D33BD13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04622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2" name="Line 85">
            <a:extLst>
              <a:ext uri="{FF2B5EF4-FFF2-40B4-BE49-F238E27FC236}">
                <a16:creationId xmlns:a16="http://schemas.microsoft.com/office/drawing/2014/main" id="{F88D2B66-C7CF-F981-A05A-31E8533A76E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562035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3" name="Line 86">
            <a:extLst>
              <a:ext uri="{FF2B5EF4-FFF2-40B4-BE49-F238E27FC236}">
                <a16:creationId xmlns:a16="http://schemas.microsoft.com/office/drawing/2014/main" id="{CC8A7EB4-1523-66B7-8FB2-58FDF45C7C8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145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4" name="Line 87">
            <a:extLst>
              <a:ext uri="{FF2B5EF4-FFF2-40B4-BE49-F238E27FC236}">
                <a16:creationId xmlns:a16="http://schemas.microsoft.com/office/drawing/2014/main" id="{3AD0FAF0-F2C9-E068-75DC-11761599A66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5304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5" name="Line 88">
            <a:extLst>
              <a:ext uri="{FF2B5EF4-FFF2-40B4-BE49-F238E27FC236}">
                <a16:creationId xmlns:a16="http://schemas.microsoft.com/office/drawing/2014/main" id="{C6F974D9-2301-D064-E4A3-3F675D43329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9845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6" name="Line 89">
            <a:extLst>
              <a:ext uri="{FF2B5EF4-FFF2-40B4-BE49-F238E27FC236}">
                <a16:creationId xmlns:a16="http://schemas.microsoft.com/office/drawing/2014/main" id="{1C00F936-F023-397E-D56B-2E40FA88F8B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5003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7" name="Text Box 90">
            <a:extLst>
              <a:ext uri="{FF2B5EF4-FFF2-40B4-BE49-F238E27FC236}">
                <a16:creationId xmlns:a16="http://schemas.microsoft.com/office/drawing/2014/main" id="{1862734B-6C77-E19B-2843-2F9D297F9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6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78" name="Text Box 91">
            <a:extLst>
              <a:ext uri="{FF2B5EF4-FFF2-40B4-BE49-F238E27FC236}">
                <a16:creationId xmlns:a16="http://schemas.microsoft.com/office/drawing/2014/main" id="{2712BE8C-4CC2-9CCF-8FA6-817606584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8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79" name="Text Box 92">
            <a:extLst>
              <a:ext uri="{FF2B5EF4-FFF2-40B4-BE49-F238E27FC236}">
                <a16:creationId xmlns:a16="http://schemas.microsoft.com/office/drawing/2014/main" id="{D6496EC1-FC7A-5881-D405-640BDE7ED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036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80" name="Text Box 93">
            <a:extLst>
              <a:ext uri="{FF2B5EF4-FFF2-40B4-BE49-F238E27FC236}">
                <a16:creationId xmlns:a16="http://schemas.microsoft.com/office/drawing/2014/main" id="{3CA623FC-762A-A822-396A-CF1816D1A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8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81" name="Text Box 94">
            <a:extLst>
              <a:ext uri="{FF2B5EF4-FFF2-40B4-BE49-F238E27FC236}">
                <a16:creationId xmlns:a16="http://schemas.microsoft.com/office/drawing/2014/main" id="{C9427779-74A7-C07D-0F7E-908E7CFF5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997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5</a:t>
            </a:r>
          </a:p>
        </p:txBody>
      </p:sp>
      <p:sp>
        <p:nvSpPr>
          <p:cNvPr id="19482" name="Text Box 95">
            <a:extLst>
              <a:ext uri="{FF2B5EF4-FFF2-40B4-BE49-F238E27FC236}">
                <a16:creationId xmlns:a16="http://schemas.microsoft.com/office/drawing/2014/main" id="{C56C02AD-F79A-BF81-B801-4E9A202AE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186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3" name="Text Box 96">
            <a:extLst>
              <a:ext uri="{FF2B5EF4-FFF2-40B4-BE49-F238E27FC236}">
                <a16:creationId xmlns:a16="http://schemas.microsoft.com/office/drawing/2014/main" id="{685A6A1B-DBA0-5A2B-0C34-5ED7F2E3B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3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84" name="Text Box 97">
            <a:extLst>
              <a:ext uri="{FF2B5EF4-FFF2-40B4-BE49-F238E27FC236}">
                <a16:creationId xmlns:a16="http://schemas.microsoft.com/office/drawing/2014/main" id="{FB724C0C-0C8E-84B2-3485-AC190E4F5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5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85" name="Text Box 98">
            <a:extLst>
              <a:ext uri="{FF2B5EF4-FFF2-40B4-BE49-F238E27FC236}">
                <a16:creationId xmlns:a16="http://schemas.microsoft.com/office/drawing/2014/main" id="{C4223BC3-3573-08DE-99FE-E9ED87D96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7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9</a:t>
            </a:r>
          </a:p>
        </p:txBody>
      </p:sp>
      <p:sp>
        <p:nvSpPr>
          <p:cNvPr id="19486" name="Text Box 99">
            <a:extLst>
              <a:ext uri="{FF2B5EF4-FFF2-40B4-BE49-F238E27FC236}">
                <a16:creationId xmlns:a16="http://schemas.microsoft.com/office/drawing/2014/main" id="{BD22B106-277D-5240-FB99-0CCFC560C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72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10</a:t>
            </a:r>
          </a:p>
        </p:txBody>
      </p:sp>
      <p:sp>
        <p:nvSpPr>
          <p:cNvPr id="19487" name="Text Box 100">
            <a:extLst>
              <a:ext uri="{FF2B5EF4-FFF2-40B4-BE49-F238E27FC236}">
                <a16:creationId xmlns:a16="http://schemas.microsoft.com/office/drawing/2014/main" id="{6ACF2A8B-62DB-5F4F-BEC0-3DDF0B94F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7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chemeClr val="hlink"/>
                </a:solidFill>
                <a:latin typeface="Courier New" panose="02070309020205020404" pitchFamily="49" charset="0"/>
              </a:rPr>
              <a:t>11</a:t>
            </a:r>
          </a:p>
        </p:txBody>
      </p:sp>
      <p:sp>
        <p:nvSpPr>
          <p:cNvPr id="19488" name="Rectangle 101">
            <a:extLst>
              <a:ext uri="{FF2B5EF4-FFF2-40B4-BE49-F238E27FC236}">
                <a16:creationId xmlns:a16="http://schemas.microsoft.com/office/drawing/2014/main" id="{A5D1C5F7-1116-D804-2401-B39FBBC5B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110" y="4584955"/>
            <a:ext cx="19367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9" name="Rectangle 102">
            <a:extLst>
              <a:ext uri="{FF2B5EF4-FFF2-40B4-BE49-F238E27FC236}">
                <a16:creationId xmlns:a16="http://schemas.microsoft.com/office/drawing/2014/main" id="{253DD496-C801-2463-4DA2-EC5666530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297" y="5000880"/>
            <a:ext cx="1938338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90" name="Line 103">
            <a:extLst>
              <a:ext uri="{FF2B5EF4-FFF2-40B4-BE49-F238E27FC236}">
                <a16:creationId xmlns:a16="http://schemas.microsoft.com/office/drawing/2014/main" id="{2008B681-CB8A-F20E-916D-9BDC7444744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07784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91" name="Rectangle 104">
            <a:extLst>
              <a:ext uri="{FF2B5EF4-FFF2-40B4-BE49-F238E27FC236}">
                <a16:creationId xmlns:a16="http://schemas.microsoft.com/office/drawing/2014/main" id="{FEBC45F2-EC38-D128-96C8-8D6FF1F53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672" y="5404105"/>
            <a:ext cx="1454150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92" name="Rectangle 105">
            <a:extLst>
              <a:ext uri="{FF2B5EF4-FFF2-40B4-BE49-F238E27FC236}">
                <a16:creationId xmlns:a16="http://schemas.microsoft.com/office/drawing/2014/main" id="{F935CF66-4498-DB85-338B-B2282B8F8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5923" y="3803905"/>
            <a:ext cx="1452563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93" name="Rectangle 106">
            <a:extLst>
              <a:ext uri="{FF2B5EF4-FFF2-40B4-BE49-F238E27FC236}">
                <a16:creationId xmlns:a16="http://schemas.microsoft.com/office/drawing/2014/main" id="{A190C8D9-5566-CF97-2AFE-E4D73D446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585" y="3375280"/>
            <a:ext cx="2906712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94" name="Rectangle 107">
            <a:extLst>
              <a:ext uri="{FF2B5EF4-FFF2-40B4-BE49-F238E27FC236}">
                <a16:creationId xmlns:a16="http://schemas.microsoft.com/office/drawing/2014/main" id="{8605F1DC-14AA-82EE-E44E-956C4B3E5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772" y="2510093"/>
            <a:ext cx="14541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95" name="Rectangle 108">
            <a:extLst>
              <a:ext uri="{FF2B5EF4-FFF2-40B4-BE49-F238E27FC236}">
                <a16:creationId xmlns:a16="http://schemas.microsoft.com/office/drawing/2014/main" id="{A7D27A83-1A31-E6F5-25EA-D8F4EB28E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2965705"/>
            <a:ext cx="968375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96" name="Rectangle 109">
            <a:extLst>
              <a:ext uri="{FF2B5EF4-FFF2-40B4-BE49-F238E27FC236}">
                <a16:creationId xmlns:a16="http://schemas.microsoft.com/office/drawing/2014/main" id="{8598D5A5-F1B1-B1F0-2E94-5B8729AB9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4213480"/>
            <a:ext cx="2420937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9FB965E-93C8-86C1-C0C3-A6DB77BEF80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9FB965E-93C8-86C1-C0C3-A6DB77BEF80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53" t="-7692" r="-396842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000" t="-7692" r="-277000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2029" t="-7692" r="-100725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3796" t="-7692" r="-1460" b="-9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344265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C4AB8-54FD-D365-9AFC-D26B6985B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346C56B0-2354-4977-DC3E-3A7B75F21A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C8DEEBC-B8FB-4817-AE5D-59EE77AFC8DD}" type="slidenum">
              <a:rPr lang="en-US" altLang="en-US" sz="800"/>
              <a:pPr/>
              <a:t>43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C25DE6B-CE1F-F41D-4A0D-DD6AB77DEA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3281" y="-15475"/>
            <a:ext cx="11353800" cy="1325563"/>
          </a:xfrm>
        </p:spPr>
        <p:txBody>
          <a:bodyPr/>
          <a:lstStyle/>
          <a:p>
            <a:r>
              <a:rPr lang="en-US" altLang="en-US" dirty="0"/>
              <a:t>Example Execution (iterative)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97313731-1E28-312F-6C73-FBDE85E35FCA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Notation:</a:t>
                </a:r>
                <a:r>
                  <a:rPr lang="en-US" altLang="en-US" sz="2400" dirty="0"/>
                  <a:t>  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Label jobs by finishing time: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= largest index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s.t. job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.			 </a:t>
                </a:r>
                <a:endParaRPr lang="en-US" alt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97313731-1E28-312F-6C73-FBDE85E35F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  <a:blipFill>
                <a:blip r:embed="rId3"/>
                <a:stretch>
                  <a:fillRect l="-848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1" name="Line 74">
            <a:extLst>
              <a:ext uri="{FF2B5EF4-FFF2-40B4-BE49-F238E27FC236}">
                <a16:creationId xmlns:a16="http://schemas.microsoft.com/office/drawing/2014/main" id="{A82BD845-BBEE-3B0C-7943-2C0F7A8A82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7586" y="5693029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2" name="Text Box 75">
            <a:extLst>
              <a:ext uri="{FF2B5EF4-FFF2-40B4-BE49-F238E27FC236}">
                <a16:creationId xmlns:a16="http://schemas.microsoft.com/office/drawing/2014/main" id="{51ED09C1-C5E2-1701-4620-95045BCE5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110" y="5773993"/>
            <a:ext cx="159226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1">
              <a:solidFill>
                <a:schemeClr val="hlink"/>
              </a:solidFill>
              <a:latin typeface="Courier New" panose="02070309020205020404" pitchFamily="49" charset="0"/>
            </a:endParaRPr>
          </a:p>
        </p:txBody>
      </p:sp>
      <p:sp>
        <p:nvSpPr>
          <p:cNvPr id="19463" name="Text Box 76">
            <a:extLst>
              <a:ext uri="{FF2B5EF4-FFF2-40B4-BE49-F238E27FC236}">
                <a16:creationId xmlns:a16="http://schemas.microsoft.com/office/drawing/2014/main" id="{2D6A41FE-A9BD-D838-A8F3-8F0644BF8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272" y="5485068"/>
            <a:ext cx="7620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19464" name="Line 77">
            <a:extLst>
              <a:ext uri="{FF2B5EF4-FFF2-40B4-BE49-F238E27FC236}">
                <a16:creationId xmlns:a16="http://schemas.microsoft.com/office/drawing/2014/main" id="{B7768C7E-82F9-B266-C77A-8E5826D545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8860" y="5693029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5" name="Text Box 78">
            <a:extLst>
              <a:ext uri="{FF2B5EF4-FFF2-40B4-BE49-F238E27FC236}">
                <a16:creationId xmlns:a16="http://schemas.microsoft.com/office/drawing/2014/main" id="{3C7A82A4-3F0B-9E91-CA3C-0D571FEF8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9466" name="Line 79">
            <a:extLst>
              <a:ext uri="{FF2B5EF4-FFF2-40B4-BE49-F238E27FC236}">
                <a16:creationId xmlns:a16="http://schemas.microsoft.com/office/drawing/2014/main" id="{1FC2B58C-3935-BDF8-3E71-6E0FA86055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95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7" name="Line 80">
            <a:extLst>
              <a:ext uri="{FF2B5EF4-FFF2-40B4-BE49-F238E27FC236}">
                <a16:creationId xmlns:a16="http://schemas.microsoft.com/office/drawing/2014/main" id="{7E052C6D-7054-DE4F-0A01-8A858CF0546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344677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8" name="Line 81">
            <a:extLst>
              <a:ext uri="{FF2B5EF4-FFF2-40B4-BE49-F238E27FC236}">
                <a16:creationId xmlns:a16="http://schemas.microsoft.com/office/drawing/2014/main" id="{2FD719F2-69C9-8C9F-C47C-63FE0485F38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1094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9" name="Line 82">
            <a:extLst>
              <a:ext uri="{FF2B5EF4-FFF2-40B4-BE49-F238E27FC236}">
                <a16:creationId xmlns:a16="http://schemas.microsoft.com/office/drawing/2014/main" id="{F95DB45B-95DD-623F-17DF-73305EA7D23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236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0" name="Line 83">
            <a:extLst>
              <a:ext uri="{FF2B5EF4-FFF2-40B4-BE49-F238E27FC236}">
                <a16:creationId xmlns:a16="http://schemas.microsoft.com/office/drawing/2014/main" id="{46F07EB5-9738-8340-FAD8-BF26D00EE44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5936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1" name="Line 84">
            <a:extLst>
              <a:ext uri="{FF2B5EF4-FFF2-40B4-BE49-F238E27FC236}">
                <a16:creationId xmlns:a16="http://schemas.microsoft.com/office/drawing/2014/main" id="{87B0B8C7-380F-C6EE-8254-2E967CAFF95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04622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2" name="Line 85">
            <a:extLst>
              <a:ext uri="{FF2B5EF4-FFF2-40B4-BE49-F238E27FC236}">
                <a16:creationId xmlns:a16="http://schemas.microsoft.com/office/drawing/2014/main" id="{371DC3FE-F52C-A2E5-6374-76BAE5B5097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562035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3" name="Line 86">
            <a:extLst>
              <a:ext uri="{FF2B5EF4-FFF2-40B4-BE49-F238E27FC236}">
                <a16:creationId xmlns:a16="http://schemas.microsoft.com/office/drawing/2014/main" id="{BDA7C274-520E-6FAD-93E7-B2F473E5FF0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145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4" name="Line 87">
            <a:extLst>
              <a:ext uri="{FF2B5EF4-FFF2-40B4-BE49-F238E27FC236}">
                <a16:creationId xmlns:a16="http://schemas.microsoft.com/office/drawing/2014/main" id="{E1D010CD-80E5-31DD-AB93-391CBED5277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5304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5" name="Line 88">
            <a:extLst>
              <a:ext uri="{FF2B5EF4-FFF2-40B4-BE49-F238E27FC236}">
                <a16:creationId xmlns:a16="http://schemas.microsoft.com/office/drawing/2014/main" id="{FAD9025C-FFD7-7CC3-4760-2CA2682FE44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9845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6" name="Line 89">
            <a:extLst>
              <a:ext uri="{FF2B5EF4-FFF2-40B4-BE49-F238E27FC236}">
                <a16:creationId xmlns:a16="http://schemas.microsoft.com/office/drawing/2014/main" id="{A2081272-0623-4A9E-455B-80F050915E2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5003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7" name="Text Box 90">
            <a:extLst>
              <a:ext uri="{FF2B5EF4-FFF2-40B4-BE49-F238E27FC236}">
                <a16:creationId xmlns:a16="http://schemas.microsoft.com/office/drawing/2014/main" id="{BF46118B-8573-FFD1-3BDD-E34227F37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6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78" name="Text Box 91">
            <a:extLst>
              <a:ext uri="{FF2B5EF4-FFF2-40B4-BE49-F238E27FC236}">
                <a16:creationId xmlns:a16="http://schemas.microsoft.com/office/drawing/2014/main" id="{6F048A07-40FC-E19D-8A29-09F8B3609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8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79" name="Text Box 92">
            <a:extLst>
              <a:ext uri="{FF2B5EF4-FFF2-40B4-BE49-F238E27FC236}">
                <a16:creationId xmlns:a16="http://schemas.microsoft.com/office/drawing/2014/main" id="{2707B2E5-644F-1E61-2B33-FF16AC17B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036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80" name="Text Box 93">
            <a:extLst>
              <a:ext uri="{FF2B5EF4-FFF2-40B4-BE49-F238E27FC236}">
                <a16:creationId xmlns:a16="http://schemas.microsoft.com/office/drawing/2014/main" id="{9B2EF9EA-8D67-F8E9-6F9D-C176F0B92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8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81" name="Text Box 94">
            <a:extLst>
              <a:ext uri="{FF2B5EF4-FFF2-40B4-BE49-F238E27FC236}">
                <a16:creationId xmlns:a16="http://schemas.microsoft.com/office/drawing/2014/main" id="{CA8E2E16-91EB-B431-E775-6C4E859B8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997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5</a:t>
            </a:r>
          </a:p>
        </p:txBody>
      </p:sp>
      <p:sp>
        <p:nvSpPr>
          <p:cNvPr id="19482" name="Text Box 95">
            <a:extLst>
              <a:ext uri="{FF2B5EF4-FFF2-40B4-BE49-F238E27FC236}">
                <a16:creationId xmlns:a16="http://schemas.microsoft.com/office/drawing/2014/main" id="{959E1A4A-1DB2-ECF1-7D10-738E5D441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186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3" name="Text Box 96">
            <a:extLst>
              <a:ext uri="{FF2B5EF4-FFF2-40B4-BE49-F238E27FC236}">
                <a16:creationId xmlns:a16="http://schemas.microsoft.com/office/drawing/2014/main" id="{D044EB87-1DB3-065C-5E6B-C6193BBD4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3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84" name="Text Box 97">
            <a:extLst>
              <a:ext uri="{FF2B5EF4-FFF2-40B4-BE49-F238E27FC236}">
                <a16:creationId xmlns:a16="http://schemas.microsoft.com/office/drawing/2014/main" id="{440F975D-B1BB-CAD9-A5EC-D95488609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5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85" name="Text Box 98">
            <a:extLst>
              <a:ext uri="{FF2B5EF4-FFF2-40B4-BE49-F238E27FC236}">
                <a16:creationId xmlns:a16="http://schemas.microsoft.com/office/drawing/2014/main" id="{EB947324-6A74-17ED-7B34-B49859C2E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7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9</a:t>
            </a:r>
          </a:p>
        </p:txBody>
      </p:sp>
      <p:sp>
        <p:nvSpPr>
          <p:cNvPr id="19486" name="Text Box 99">
            <a:extLst>
              <a:ext uri="{FF2B5EF4-FFF2-40B4-BE49-F238E27FC236}">
                <a16:creationId xmlns:a16="http://schemas.microsoft.com/office/drawing/2014/main" id="{03B6835D-B2B2-51EA-4669-E3DB63810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72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10</a:t>
            </a:r>
          </a:p>
        </p:txBody>
      </p:sp>
      <p:sp>
        <p:nvSpPr>
          <p:cNvPr id="19487" name="Text Box 100">
            <a:extLst>
              <a:ext uri="{FF2B5EF4-FFF2-40B4-BE49-F238E27FC236}">
                <a16:creationId xmlns:a16="http://schemas.microsoft.com/office/drawing/2014/main" id="{17ABCC4F-DE57-2952-2767-68206C65C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7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chemeClr val="hlink"/>
                </a:solidFill>
                <a:latin typeface="Courier New" panose="02070309020205020404" pitchFamily="49" charset="0"/>
              </a:rPr>
              <a:t>11</a:t>
            </a:r>
          </a:p>
        </p:txBody>
      </p:sp>
      <p:sp>
        <p:nvSpPr>
          <p:cNvPr id="19488" name="Rectangle 101">
            <a:extLst>
              <a:ext uri="{FF2B5EF4-FFF2-40B4-BE49-F238E27FC236}">
                <a16:creationId xmlns:a16="http://schemas.microsoft.com/office/drawing/2014/main" id="{08C0EEC7-A8A1-10AE-94D6-3546B04C2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110" y="4584955"/>
            <a:ext cx="19367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9" name="Rectangle 102">
            <a:extLst>
              <a:ext uri="{FF2B5EF4-FFF2-40B4-BE49-F238E27FC236}">
                <a16:creationId xmlns:a16="http://schemas.microsoft.com/office/drawing/2014/main" id="{239AFA60-2A75-95DC-97F8-4EEBBB2AA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297" y="5000880"/>
            <a:ext cx="1938338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90" name="Line 103">
            <a:extLst>
              <a:ext uri="{FF2B5EF4-FFF2-40B4-BE49-F238E27FC236}">
                <a16:creationId xmlns:a16="http://schemas.microsoft.com/office/drawing/2014/main" id="{7534AD70-D514-1947-7495-566A0D2EA34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07784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91" name="Rectangle 104">
            <a:extLst>
              <a:ext uri="{FF2B5EF4-FFF2-40B4-BE49-F238E27FC236}">
                <a16:creationId xmlns:a16="http://schemas.microsoft.com/office/drawing/2014/main" id="{1970FCBD-7F4F-2AE8-0294-A0C21E8F9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672" y="5404105"/>
            <a:ext cx="1454150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92" name="Rectangle 105">
            <a:extLst>
              <a:ext uri="{FF2B5EF4-FFF2-40B4-BE49-F238E27FC236}">
                <a16:creationId xmlns:a16="http://schemas.microsoft.com/office/drawing/2014/main" id="{023693BF-C070-2762-0539-AD96A658D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5923" y="3803905"/>
            <a:ext cx="1452563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93" name="Rectangle 106">
            <a:extLst>
              <a:ext uri="{FF2B5EF4-FFF2-40B4-BE49-F238E27FC236}">
                <a16:creationId xmlns:a16="http://schemas.microsoft.com/office/drawing/2014/main" id="{6C5074B1-BBC6-7B30-5320-C8BC916BB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585" y="3375280"/>
            <a:ext cx="2906712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94" name="Rectangle 107">
            <a:extLst>
              <a:ext uri="{FF2B5EF4-FFF2-40B4-BE49-F238E27FC236}">
                <a16:creationId xmlns:a16="http://schemas.microsoft.com/office/drawing/2014/main" id="{E456E5E0-5D4E-7F6A-4CC7-E16F260BA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772" y="2510093"/>
            <a:ext cx="14541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95" name="Rectangle 108">
            <a:extLst>
              <a:ext uri="{FF2B5EF4-FFF2-40B4-BE49-F238E27FC236}">
                <a16:creationId xmlns:a16="http://schemas.microsoft.com/office/drawing/2014/main" id="{480540DC-527F-B46C-A540-A7601C251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2965705"/>
            <a:ext cx="968375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96" name="Rectangle 109">
            <a:extLst>
              <a:ext uri="{FF2B5EF4-FFF2-40B4-BE49-F238E27FC236}">
                <a16:creationId xmlns:a16="http://schemas.microsoft.com/office/drawing/2014/main" id="{05277E1A-EDF8-C4D5-D613-F6595A395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4213480"/>
            <a:ext cx="2420937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0E27F8A3-FC74-B94E-94A6-895F208C8C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4014952"/>
                  </p:ext>
                </p:extLst>
              </p:nvPr>
            </p:nvGraphicFramePr>
            <p:xfrm>
              <a:off x="8689972" y="1881852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0E27F8A3-FC74-B94E-94A6-895F208C8C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4014952"/>
                  </p:ext>
                </p:extLst>
              </p:nvPr>
            </p:nvGraphicFramePr>
            <p:xfrm>
              <a:off x="8689972" y="1881852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53" t="-7692" r="-396842" b="-9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000" t="-7692" r="-277000" b="-9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2029" t="-7692" r="-100725" b="-9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3796" t="-7692" r="-1460" b="-92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919076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12927-52CF-7C84-CD9E-96D72924B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1B1B2F61-3B0B-C47D-6D97-93D0137AB5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C8DEEBC-B8FB-4817-AE5D-59EE77AFC8DD}" type="slidenum">
              <a:rPr lang="en-US" altLang="en-US" sz="800"/>
              <a:pPr/>
              <a:t>44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3B6C7A9B-062C-268D-4DCA-9D15317D1B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3281" y="-15475"/>
            <a:ext cx="11353800" cy="1325563"/>
          </a:xfrm>
        </p:spPr>
        <p:txBody>
          <a:bodyPr/>
          <a:lstStyle/>
          <a:p>
            <a:r>
              <a:rPr lang="en-US" altLang="en-US" dirty="0"/>
              <a:t>Example Execution (iterative)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7974DE16-B7BB-A9F4-15F0-DD461F263A1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Notation:</a:t>
                </a:r>
                <a:r>
                  <a:rPr lang="en-US" altLang="en-US" sz="2400" dirty="0"/>
                  <a:t>  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Label jobs by finishing time: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= largest index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s.t. job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.			 </a:t>
                </a:r>
                <a:endParaRPr lang="en-US" alt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7974DE16-B7BB-A9F4-15F0-DD461F263A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  <a:blipFill>
                <a:blip r:embed="rId3"/>
                <a:stretch>
                  <a:fillRect l="-848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1" name="Line 74">
            <a:extLst>
              <a:ext uri="{FF2B5EF4-FFF2-40B4-BE49-F238E27FC236}">
                <a16:creationId xmlns:a16="http://schemas.microsoft.com/office/drawing/2014/main" id="{ECF8D450-B50F-0D01-FBBA-21C5B8981B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7586" y="5693029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2" name="Text Box 75">
            <a:extLst>
              <a:ext uri="{FF2B5EF4-FFF2-40B4-BE49-F238E27FC236}">
                <a16:creationId xmlns:a16="http://schemas.microsoft.com/office/drawing/2014/main" id="{7F5D489E-0FFD-A7C5-BC40-1D508F7BB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110" y="5773993"/>
            <a:ext cx="159226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1">
              <a:solidFill>
                <a:schemeClr val="hlink"/>
              </a:solidFill>
              <a:latin typeface="Courier New" panose="02070309020205020404" pitchFamily="49" charset="0"/>
            </a:endParaRPr>
          </a:p>
        </p:txBody>
      </p:sp>
      <p:sp>
        <p:nvSpPr>
          <p:cNvPr id="19463" name="Text Box 76">
            <a:extLst>
              <a:ext uri="{FF2B5EF4-FFF2-40B4-BE49-F238E27FC236}">
                <a16:creationId xmlns:a16="http://schemas.microsoft.com/office/drawing/2014/main" id="{FE216FAA-40B2-C0CC-02D9-3B3BF165B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272" y="5485068"/>
            <a:ext cx="7620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19464" name="Line 77">
            <a:extLst>
              <a:ext uri="{FF2B5EF4-FFF2-40B4-BE49-F238E27FC236}">
                <a16:creationId xmlns:a16="http://schemas.microsoft.com/office/drawing/2014/main" id="{7F6917A9-4F34-9643-5ACB-0088BDE605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8860" y="5693029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5" name="Text Box 78">
            <a:extLst>
              <a:ext uri="{FF2B5EF4-FFF2-40B4-BE49-F238E27FC236}">
                <a16:creationId xmlns:a16="http://schemas.microsoft.com/office/drawing/2014/main" id="{EC40007F-E743-1B7A-E921-8A4DAA2B9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9466" name="Line 79">
            <a:extLst>
              <a:ext uri="{FF2B5EF4-FFF2-40B4-BE49-F238E27FC236}">
                <a16:creationId xmlns:a16="http://schemas.microsoft.com/office/drawing/2014/main" id="{76B677AC-A09A-C8F4-8EC7-B371E438C8D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95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7" name="Line 80">
            <a:extLst>
              <a:ext uri="{FF2B5EF4-FFF2-40B4-BE49-F238E27FC236}">
                <a16:creationId xmlns:a16="http://schemas.microsoft.com/office/drawing/2014/main" id="{42B37356-A0E9-959D-657F-D16CDE8C3766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344677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8" name="Line 81">
            <a:extLst>
              <a:ext uri="{FF2B5EF4-FFF2-40B4-BE49-F238E27FC236}">
                <a16:creationId xmlns:a16="http://schemas.microsoft.com/office/drawing/2014/main" id="{83C9E202-CDC9-5660-69E0-DC04E67FD34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1094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9" name="Line 82">
            <a:extLst>
              <a:ext uri="{FF2B5EF4-FFF2-40B4-BE49-F238E27FC236}">
                <a16:creationId xmlns:a16="http://schemas.microsoft.com/office/drawing/2014/main" id="{5ECCAE0A-8CED-9B69-427D-127E11625916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236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0" name="Line 83">
            <a:extLst>
              <a:ext uri="{FF2B5EF4-FFF2-40B4-BE49-F238E27FC236}">
                <a16:creationId xmlns:a16="http://schemas.microsoft.com/office/drawing/2014/main" id="{168128C6-8B56-2AD3-1906-EA1A7CEE5FE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5936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1" name="Line 84">
            <a:extLst>
              <a:ext uri="{FF2B5EF4-FFF2-40B4-BE49-F238E27FC236}">
                <a16:creationId xmlns:a16="http://schemas.microsoft.com/office/drawing/2014/main" id="{D25178BD-E040-B4C9-4653-7BA7493AFA7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04622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2" name="Line 85">
            <a:extLst>
              <a:ext uri="{FF2B5EF4-FFF2-40B4-BE49-F238E27FC236}">
                <a16:creationId xmlns:a16="http://schemas.microsoft.com/office/drawing/2014/main" id="{3A5D978D-955D-C8B7-29D7-A360059BE3B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562035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3" name="Line 86">
            <a:extLst>
              <a:ext uri="{FF2B5EF4-FFF2-40B4-BE49-F238E27FC236}">
                <a16:creationId xmlns:a16="http://schemas.microsoft.com/office/drawing/2014/main" id="{E5DE51BA-6B92-5818-B9D8-0E684DCFD32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145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4" name="Line 87">
            <a:extLst>
              <a:ext uri="{FF2B5EF4-FFF2-40B4-BE49-F238E27FC236}">
                <a16:creationId xmlns:a16="http://schemas.microsoft.com/office/drawing/2014/main" id="{E3A55F05-F395-F4AB-1903-698E930F6D3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5304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5" name="Line 88">
            <a:extLst>
              <a:ext uri="{FF2B5EF4-FFF2-40B4-BE49-F238E27FC236}">
                <a16:creationId xmlns:a16="http://schemas.microsoft.com/office/drawing/2014/main" id="{DFE6407C-0C9F-62FD-A3E2-35ED3F14351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9845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6" name="Line 89">
            <a:extLst>
              <a:ext uri="{FF2B5EF4-FFF2-40B4-BE49-F238E27FC236}">
                <a16:creationId xmlns:a16="http://schemas.microsoft.com/office/drawing/2014/main" id="{91D4D6B4-DF1A-E7EB-1EBC-D423DBC80B2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5003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7" name="Text Box 90">
            <a:extLst>
              <a:ext uri="{FF2B5EF4-FFF2-40B4-BE49-F238E27FC236}">
                <a16:creationId xmlns:a16="http://schemas.microsoft.com/office/drawing/2014/main" id="{E62E1AE9-992A-995A-8D7E-02ED6F3F1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6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78" name="Text Box 91">
            <a:extLst>
              <a:ext uri="{FF2B5EF4-FFF2-40B4-BE49-F238E27FC236}">
                <a16:creationId xmlns:a16="http://schemas.microsoft.com/office/drawing/2014/main" id="{CD71B20A-BC56-08B5-549C-9776E0E27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8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79" name="Text Box 92">
            <a:extLst>
              <a:ext uri="{FF2B5EF4-FFF2-40B4-BE49-F238E27FC236}">
                <a16:creationId xmlns:a16="http://schemas.microsoft.com/office/drawing/2014/main" id="{745CD764-C957-1783-CFA6-2733980DA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036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80" name="Text Box 93">
            <a:extLst>
              <a:ext uri="{FF2B5EF4-FFF2-40B4-BE49-F238E27FC236}">
                <a16:creationId xmlns:a16="http://schemas.microsoft.com/office/drawing/2014/main" id="{F16A5541-9908-C773-AFAA-55009E845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8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81" name="Text Box 94">
            <a:extLst>
              <a:ext uri="{FF2B5EF4-FFF2-40B4-BE49-F238E27FC236}">
                <a16:creationId xmlns:a16="http://schemas.microsoft.com/office/drawing/2014/main" id="{A463D18D-C02E-4DA9-97C0-F3069ECA7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997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5</a:t>
            </a:r>
          </a:p>
        </p:txBody>
      </p:sp>
      <p:sp>
        <p:nvSpPr>
          <p:cNvPr id="19482" name="Text Box 95">
            <a:extLst>
              <a:ext uri="{FF2B5EF4-FFF2-40B4-BE49-F238E27FC236}">
                <a16:creationId xmlns:a16="http://schemas.microsoft.com/office/drawing/2014/main" id="{5C12CF3E-2CD1-0C41-9958-0554885D7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186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3" name="Text Box 96">
            <a:extLst>
              <a:ext uri="{FF2B5EF4-FFF2-40B4-BE49-F238E27FC236}">
                <a16:creationId xmlns:a16="http://schemas.microsoft.com/office/drawing/2014/main" id="{ABBF4B26-F073-1E85-78A4-C8BFBD9A0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3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84" name="Text Box 97">
            <a:extLst>
              <a:ext uri="{FF2B5EF4-FFF2-40B4-BE49-F238E27FC236}">
                <a16:creationId xmlns:a16="http://schemas.microsoft.com/office/drawing/2014/main" id="{0DD1D7B8-2730-3676-0F6D-B196FC37C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5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85" name="Text Box 98">
            <a:extLst>
              <a:ext uri="{FF2B5EF4-FFF2-40B4-BE49-F238E27FC236}">
                <a16:creationId xmlns:a16="http://schemas.microsoft.com/office/drawing/2014/main" id="{1CC8EA69-1FF9-9D79-0EDE-1DE3B59E3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7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9</a:t>
            </a:r>
          </a:p>
        </p:txBody>
      </p:sp>
      <p:sp>
        <p:nvSpPr>
          <p:cNvPr id="19486" name="Text Box 99">
            <a:extLst>
              <a:ext uri="{FF2B5EF4-FFF2-40B4-BE49-F238E27FC236}">
                <a16:creationId xmlns:a16="http://schemas.microsoft.com/office/drawing/2014/main" id="{BF8DDF89-54AB-C2FA-4B4C-A7252949C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72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10</a:t>
            </a:r>
          </a:p>
        </p:txBody>
      </p:sp>
      <p:sp>
        <p:nvSpPr>
          <p:cNvPr id="19487" name="Text Box 100">
            <a:extLst>
              <a:ext uri="{FF2B5EF4-FFF2-40B4-BE49-F238E27FC236}">
                <a16:creationId xmlns:a16="http://schemas.microsoft.com/office/drawing/2014/main" id="{EEF7F047-FC6B-4CC8-04CB-F8DA655E5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7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chemeClr val="hlink"/>
                </a:solidFill>
                <a:latin typeface="Courier New" panose="02070309020205020404" pitchFamily="49" charset="0"/>
              </a:rPr>
              <a:t>11</a:t>
            </a:r>
          </a:p>
        </p:txBody>
      </p:sp>
      <p:sp>
        <p:nvSpPr>
          <p:cNvPr id="19488" name="Rectangle 101">
            <a:extLst>
              <a:ext uri="{FF2B5EF4-FFF2-40B4-BE49-F238E27FC236}">
                <a16:creationId xmlns:a16="http://schemas.microsoft.com/office/drawing/2014/main" id="{A5B91E39-B7FA-BFFD-A313-D3DB723E0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110" y="4584955"/>
            <a:ext cx="19367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9" name="Rectangle 102">
            <a:extLst>
              <a:ext uri="{FF2B5EF4-FFF2-40B4-BE49-F238E27FC236}">
                <a16:creationId xmlns:a16="http://schemas.microsoft.com/office/drawing/2014/main" id="{350BFA2E-DC68-6FFE-6421-BD50585D3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297" y="5000880"/>
            <a:ext cx="1938338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90" name="Line 103">
            <a:extLst>
              <a:ext uri="{FF2B5EF4-FFF2-40B4-BE49-F238E27FC236}">
                <a16:creationId xmlns:a16="http://schemas.microsoft.com/office/drawing/2014/main" id="{1E4A2D12-D902-DABF-09C5-64542BE4AE3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07784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91" name="Rectangle 104">
            <a:extLst>
              <a:ext uri="{FF2B5EF4-FFF2-40B4-BE49-F238E27FC236}">
                <a16:creationId xmlns:a16="http://schemas.microsoft.com/office/drawing/2014/main" id="{FB65FE57-2EF5-CB07-61E6-92F232A5F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672" y="5404105"/>
            <a:ext cx="1454150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92" name="Rectangle 105">
            <a:extLst>
              <a:ext uri="{FF2B5EF4-FFF2-40B4-BE49-F238E27FC236}">
                <a16:creationId xmlns:a16="http://schemas.microsoft.com/office/drawing/2014/main" id="{D1BC8DD1-3352-DB32-0402-E8C9254D6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5923" y="3803905"/>
            <a:ext cx="1452563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93" name="Rectangle 106">
            <a:extLst>
              <a:ext uri="{FF2B5EF4-FFF2-40B4-BE49-F238E27FC236}">
                <a16:creationId xmlns:a16="http://schemas.microsoft.com/office/drawing/2014/main" id="{A9489A71-4DF7-0218-781F-857D3C4C6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585" y="3375280"/>
            <a:ext cx="2906712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94" name="Rectangle 107">
            <a:extLst>
              <a:ext uri="{FF2B5EF4-FFF2-40B4-BE49-F238E27FC236}">
                <a16:creationId xmlns:a16="http://schemas.microsoft.com/office/drawing/2014/main" id="{9DB804DF-BB9C-405B-24C9-F042F3C08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772" y="2510093"/>
            <a:ext cx="14541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95" name="Rectangle 108">
            <a:extLst>
              <a:ext uri="{FF2B5EF4-FFF2-40B4-BE49-F238E27FC236}">
                <a16:creationId xmlns:a16="http://schemas.microsoft.com/office/drawing/2014/main" id="{78B75B27-130E-CBB7-F05F-16957F886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2965705"/>
            <a:ext cx="968375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96" name="Rectangle 109">
            <a:extLst>
              <a:ext uri="{FF2B5EF4-FFF2-40B4-BE49-F238E27FC236}">
                <a16:creationId xmlns:a16="http://schemas.microsoft.com/office/drawing/2014/main" id="{CD681CAD-CAC5-21C7-73CA-F39FA973C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4213480"/>
            <a:ext cx="2420937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E5C1983E-A7B3-455D-11C6-DEC36F5EF37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E5C1983E-A7B3-455D-11C6-DEC36F5EF37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53" t="-7692" r="-396842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000" t="-7692" r="-277000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2029" t="-7692" r="-100725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3796" t="-7692" r="-1460" b="-9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882728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0F66E-B724-6BBE-EB89-23E68BA49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EA8BF97C-9541-F65C-DCB3-55C764A8AE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C8DEEBC-B8FB-4817-AE5D-59EE77AFC8DD}" type="slidenum">
              <a:rPr lang="en-US" altLang="en-US" sz="800"/>
              <a:pPr/>
              <a:t>45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74A06752-0A86-C363-7BFA-68979356D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3281" y="-15475"/>
            <a:ext cx="11353800" cy="1325563"/>
          </a:xfrm>
        </p:spPr>
        <p:txBody>
          <a:bodyPr/>
          <a:lstStyle/>
          <a:p>
            <a:r>
              <a:rPr lang="en-US" altLang="en-US" dirty="0"/>
              <a:t>Example Execution (iterative)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94825380-2559-812C-8D8D-4D5AF8B41E95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Notation:</a:t>
                </a:r>
                <a:r>
                  <a:rPr lang="en-US" altLang="en-US" sz="2400" dirty="0"/>
                  <a:t>  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Label jobs by finishing time: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= largest index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s.t. job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.			 </a:t>
                </a:r>
                <a:endParaRPr lang="en-US" alt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94825380-2559-812C-8D8D-4D5AF8B41E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  <a:blipFill>
                <a:blip r:embed="rId3"/>
                <a:stretch>
                  <a:fillRect l="-848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1" name="Line 74">
            <a:extLst>
              <a:ext uri="{FF2B5EF4-FFF2-40B4-BE49-F238E27FC236}">
                <a16:creationId xmlns:a16="http://schemas.microsoft.com/office/drawing/2014/main" id="{06668FF2-3807-1588-8147-AFE486A628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7586" y="5693029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2" name="Text Box 75">
            <a:extLst>
              <a:ext uri="{FF2B5EF4-FFF2-40B4-BE49-F238E27FC236}">
                <a16:creationId xmlns:a16="http://schemas.microsoft.com/office/drawing/2014/main" id="{A541A830-6FA3-9CA1-98A6-1A46F96F5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110" y="5773993"/>
            <a:ext cx="159226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1">
              <a:solidFill>
                <a:schemeClr val="hlink"/>
              </a:solidFill>
              <a:latin typeface="Courier New" panose="02070309020205020404" pitchFamily="49" charset="0"/>
            </a:endParaRPr>
          </a:p>
        </p:txBody>
      </p:sp>
      <p:sp>
        <p:nvSpPr>
          <p:cNvPr id="19463" name="Text Box 76">
            <a:extLst>
              <a:ext uri="{FF2B5EF4-FFF2-40B4-BE49-F238E27FC236}">
                <a16:creationId xmlns:a16="http://schemas.microsoft.com/office/drawing/2014/main" id="{3762E4F3-387D-5D4F-9194-1C446DF73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272" y="5485068"/>
            <a:ext cx="7620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19464" name="Line 77">
            <a:extLst>
              <a:ext uri="{FF2B5EF4-FFF2-40B4-BE49-F238E27FC236}">
                <a16:creationId xmlns:a16="http://schemas.microsoft.com/office/drawing/2014/main" id="{39E03E24-CFD7-498C-B0E1-58D6B295E5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8860" y="5693029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5" name="Text Box 78">
            <a:extLst>
              <a:ext uri="{FF2B5EF4-FFF2-40B4-BE49-F238E27FC236}">
                <a16:creationId xmlns:a16="http://schemas.microsoft.com/office/drawing/2014/main" id="{BBAB1E0B-4C9A-3809-B8FB-D4E7E22BA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9466" name="Line 79">
            <a:extLst>
              <a:ext uri="{FF2B5EF4-FFF2-40B4-BE49-F238E27FC236}">
                <a16:creationId xmlns:a16="http://schemas.microsoft.com/office/drawing/2014/main" id="{7AB54D04-2CC5-F658-8F4F-08758D440FE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95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7" name="Line 80">
            <a:extLst>
              <a:ext uri="{FF2B5EF4-FFF2-40B4-BE49-F238E27FC236}">
                <a16:creationId xmlns:a16="http://schemas.microsoft.com/office/drawing/2014/main" id="{8F544E1E-AD7C-7081-8423-017443F1A17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344677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8" name="Line 81">
            <a:extLst>
              <a:ext uri="{FF2B5EF4-FFF2-40B4-BE49-F238E27FC236}">
                <a16:creationId xmlns:a16="http://schemas.microsoft.com/office/drawing/2014/main" id="{D9DE28D2-A930-F063-4F34-EA3226B7C3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1094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9" name="Line 82">
            <a:extLst>
              <a:ext uri="{FF2B5EF4-FFF2-40B4-BE49-F238E27FC236}">
                <a16:creationId xmlns:a16="http://schemas.microsoft.com/office/drawing/2014/main" id="{18C0A67F-434E-44C8-D412-41241814056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236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0" name="Line 83">
            <a:extLst>
              <a:ext uri="{FF2B5EF4-FFF2-40B4-BE49-F238E27FC236}">
                <a16:creationId xmlns:a16="http://schemas.microsoft.com/office/drawing/2014/main" id="{E0D94AB7-8F40-1899-98D7-3B33AF37930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5936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1" name="Line 84">
            <a:extLst>
              <a:ext uri="{FF2B5EF4-FFF2-40B4-BE49-F238E27FC236}">
                <a16:creationId xmlns:a16="http://schemas.microsoft.com/office/drawing/2014/main" id="{841FB072-3228-BA22-583D-12A7EECF42C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04622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2" name="Line 85">
            <a:extLst>
              <a:ext uri="{FF2B5EF4-FFF2-40B4-BE49-F238E27FC236}">
                <a16:creationId xmlns:a16="http://schemas.microsoft.com/office/drawing/2014/main" id="{31D4A89E-B339-CA31-7BEF-BA6121F52CAA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562035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3" name="Line 86">
            <a:extLst>
              <a:ext uri="{FF2B5EF4-FFF2-40B4-BE49-F238E27FC236}">
                <a16:creationId xmlns:a16="http://schemas.microsoft.com/office/drawing/2014/main" id="{CE5B7F3C-B480-6C6A-6A31-DB8494D7F6EA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145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4" name="Line 87">
            <a:extLst>
              <a:ext uri="{FF2B5EF4-FFF2-40B4-BE49-F238E27FC236}">
                <a16:creationId xmlns:a16="http://schemas.microsoft.com/office/drawing/2014/main" id="{3F86C4C0-0A2C-CA21-C57F-5BBE400C1BA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5304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5" name="Line 88">
            <a:extLst>
              <a:ext uri="{FF2B5EF4-FFF2-40B4-BE49-F238E27FC236}">
                <a16:creationId xmlns:a16="http://schemas.microsoft.com/office/drawing/2014/main" id="{B9FC6385-3D31-B995-64B7-2838551535A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9845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6" name="Line 89">
            <a:extLst>
              <a:ext uri="{FF2B5EF4-FFF2-40B4-BE49-F238E27FC236}">
                <a16:creationId xmlns:a16="http://schemas.microsoft.com/office/drawing/2014/main" id="{E55393EF-2BC8-212B-2610-4BCC453A992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5003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7" name="Text Box 90">
            <a:extLst>
              <a:ext uri="{FF2B5EF4-FFF2-40B4-BE49-F238E27FC236}">
                <a16:creationId xmlns:a16="http://schemas.microsoft.com/office/drawing/2014/main" id="{BBFB1CBC-E895-386C-F33D-DE31F19BC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6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78" name="Text Box 91">
            <a:extLst>
              <a:ext uri="{FF2B5EF4-FFF2-40B4-BE49-F238E27FC236}">
                <a16:creationId xmlns:a16="http://schemas.microsoft.com/office/drawing/2014/main" id="{A6FFB3B4-1F92-85CB-DDBD-835115C86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8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79" name="Text Box 92">
            <a:extLst>
              <a:ext uri="{FF2B5EF4-FFF2-40B4-BE49-F238E27FC236}">
                <a16:creationId xmlns:a16="http://schemas.microsoft.com/office/drawing/2014/main" id="{99448525-F760-03DA-72A7-6C7149BFB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036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80" name="Text Box 93">
            <a:extLst>
              <a:ext uri="{FF2B5EF4-FFF2-40B4-BE49-F238E27FC236}">
                <a16:creationId xmlns:a16="http://schemas.microsoft.com/office/drawing/2014/main" id="{1441EF78-97B0-E22F-E38C-B999A3D01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8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81" name="Text Box 94">
            <a:extLst>
              <a:ext uri="{FF2B5EF4-FFF2-40B4-BE49-F238E27FC236}">
                <a16:creationId xmlns:a16="http://schemas.microsoft.com/office/drawing/2014/main" id="{1A9F47E1-D7EB-0581-E8B9-C9CC70C21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997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5</a:t>
            </a:r>
          </a:p>
        </p:txBody>
      </p:sp>
      <p:sp>
        <p:nvSpPr>
          <p:cNvPr id="19482" name="Text Box 95">
            <a:extLst>
              <a:ext uri="{FF2B5EF4-FFF2-40B4-BE49-F238E27FC236}">
                <a16:creationId xmlns:a16="http://schemas.microsoft.com/office/drawing/2014/main" id="{9BC19704-B045-D8AD-2CD6-CFB2A52D5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186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3" name="Text Box 96">
            <a:extLst>
              <a:ext uri="{FF2B5EF4-FFF2-40B4-BE49-F238E27FC236}">
                <a16:creationId xmlns:a16="http://schemas.microsoft.com/office/drawing/2014/main" id="{431E3405-333F-EEDA-97EF-7DE1BCDF7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3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84" name="Text Box 97">
            <a:extLst>
              <a:ext uri="{FF2B5EF4-FFF2-40B4-BE49-F238E27FC236}">
                <a16:creationId xmlns:a16="http://schemas.microsoft.com/office/drawing/2014/main" id="{37124BC5-C062-8134-A7C9-A73A02E4E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5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85" name="Text Box 98">
            <a:extLst>
              <a:ext uri="{FF2B5EF4-FFF2-40B4-BE49-F238E27FC236}">
                <a16:creationId xmlns:a16="http://schemas.microsoft.com/office/drawing/2014/main" id="{DB4E862F-405A-6F19-C375-27C4A93D3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7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9</a:t>
            </a:r>
          </a:p>
        </p:txBody>
      </p:sp>
      <p:sp>
        <p:nvSpPr>
          <p:cNvPr id="19486" name="Text Box 99">
            <a:extLst>
              <a:ext uri="{FF2B5EF4-FFF2-40B4-BE49-F238E27FC236}">
                <a16:creationId xmlns:a16="http://schemas.microsoft.com/office/drawing/2014/main" id="{A5AC1193-53AC-D0C8-A0E2-DC200A8EA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72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10</a:t>
            </a:r>
          </a:p>
        </p:txBody>
      </p:sp>
      <p:sp>
        <p:nvSpPr>
          <p:cNvPr id="19487" name="Text Box 100">
            <a:extLst>
              <a:ext uri="{FF2B5EF4-FFF2-40B4-BE49-F238E27FC236}">
                <a16:creationId xmlns:a16="http://schemas.microsoft.com/office/drawing/2014/main" id="{F42B924E-E9BC-6505-9436-A282CF556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7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chemeClr val="hlink"/>
                </a:solidFill>
                <a:latin typeface="Courier New" panose="02070309020205020404" pitchFamily="49" charset="0"/>
              </a:rPr>
              <a:t>11</a:t>
            </a:r>
          </a:p>
        </p:txBody>
      </p:sp>
      <p:sp>
        <p:nvSpPr>
          <p:cNvPr id="19488" name="Rectangle 101">
            <a:extLst>
              <a:ext uri="{FF2B5EF4-FFF2-40B4-BE49-F238E27FC236}">
                <a16:creationId xmlns:a16="http://schemas.microsoft.com/office/drawing/2014/main" id="{D0BA4E46-1796-D601-A870-BBB240717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110" y="4584955"/>
            <a:ext cx="19367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9" name="Rectangle 102">
            <a:extLst>
              <a:ext uri="{FF2B5EF4-FFF2-40B4-BE49-F238E27FC236}">
                <a16:creationId xmlns:a16="http://schemas.microsoft.com/office/drawing/2014/main" id="{5DA0E5AA-F2A5-39BE-48AD-08D268C47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297" y="5000880"/>
            <a:ext cx="1938338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90" name="Line 103">
            <a:extLst>
              <a:ext uri="{FF2B5EF4-FFF2-40B4-BE49-F238E27FC236}">
                <a16:creationId xmlns:a16="http://schemas.microsoft.com/office/drawing/2014/main" id="{B152FD63-E517-37EB-0B52-851564C68F6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07784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91" name="Rectangle 104">
            <a:extLst>
              <a:ext uri="{FF2B5EF4-FFF2-40B4-BE49-F238E27FC236}">
                <a16:creationId xmlns:a16="http://schemas.microsoft.com/office/drawing/2014/main" id="{AB011AE2-33AE-03BE-71CD-7380A4D26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672" y="5404105"/>
            <a:ext cx="1454150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92" name="Rectangle 105">
            <a:extLst>
              <a:ext uri="{FF2B5EF4-FFF2-40B4-BE49-F238E27FC236}">
                <a16:creationId xmlns:a16="http://schemas.microsoft.com/office/drawing/2014/main" id="{6FE9E03A-565B-7FE8-A41A-E3E3F12F8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5923" y="3803905"/>
            <a:ext cx="1452563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93" name="Rectangle 106">
            <a:extLst>
              <a:ext uri="{FF2B5EF4-FFF2-40B4-BE49-F238E27FC236}">
                <a16:creationId xmlns:a16="http://schemas.microsoft.com/office/drawing/2014/main" id="{5A3DEFA5-9495-17B3-FC65-21C915854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585" y="3375280"/>
            <a:ext cx="2906712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94" name="Rectangle 107">
            <a:extLst>
              <a:ext uri="{FF2B5EF4-FFF2-40B4-BE49-F238E27FC236}">
                <a16:creationId xmlns:a16="http://schemas.microsoft.com/office/drawing/2014/main" id="{230703A0-DB88-F5DC-C62B-4422B6DE2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772" y="2510093"/>
            <a:ext cx="14541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95" name="Rectangle 108">
            <a:extLst>
              <a:ext uri="{FF2B5EF4-FFF2-40B4-BE49-F238E27FC236}">
                <a16:creationId xmlns:a16="http://schemas.microsoft.com/office/drawing/2014/main" id="{54B52F18-CB20-3941-BAA7-294525023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2965705"/>
            <a:ext cx="968375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96" name="Rectangle 109">
            <a:extLst>
              <a:ext uri="{FF2B5EF4-FFF2-40B4-BE49-F238E27FC236}">
                <a16:creationId xmlns:a16="http://schemas.microsoft.com/office/drawing/2014/main" id="{F3196E32-D21E-E5D9-A0FD-4EEC546F3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4213480"/>
            <a:ext cx="2420937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B8E7D224-0AB9-8AED-BA0D-6ADE5F693E0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B8E7D224-0AB9-8AED-BA0D-6ADE5F693E0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53" t="-7692" r="-396842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000" t="-7692" r="-277000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2029" t="-7692" r="-100725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3796" t="-7692" r="-1460" b="-9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637792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2B416-344A-E165-A358-7AD3028BF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C93CE8DD-CFD0-5C32-D119-3AFB1F3963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C8DEEBC-B8FB-4817-AE5D-59EE77AFC8DD}" type="slidenum">
              <a:rPr lang="en-US" altLang="en-US" sz="800"/>
              <a:pPr/>
              <a:t>46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9ABEE241-E8B5-71A3-20B0-CAE3D2AAAB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3281" y="-15475"/>
            <a:ext cx="11353800" cy="1325563"/>
          </a:xfrm>
        </p:spPr>
        <p:txBody>
          <a:bodyPr/>
          <a:lstStyle/>
          <a:p>
            <a:r>
              <a:rPr lang="en-US" altLang="en-US" dirty="0"/>
              <a:t>Example Execution (iterative)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58BE32C7-E5F9-B209-40B1-A6BCD3431AA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Notation:</a:t>
                </a:r>
                <a:r>
                  <a:rPr lang="en-US" altLang="en-US" sz="2400" dirty="0"/>
                  <a:t>  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Label jobs by finishing time: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= largest index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s.t. job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.			 </a:t>
                </a:r>
                <a:endParaRPr lang="en-US" alt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58BE32C7-E5F9-B209-40B1-A6BCD3431A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  <a:blipFill>
                <a:blip r:embed="rId3"/>
                <a:stretch>
                  <a:fillRect l="-848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1" name="Line 74">
            <a:extLst>
              <a:ext uri="{FF2B5EF4-FFF2-40B4-BE49-F238E27FC236}">
                <a16:creationId xmlns:a16="http://schemas.microsoft.com/office/drawing/2014/main" id="{AFE9C66C-6C78-5CDD-2324-1C51F478EC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7586" y="5693029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2" name="Text Box 75">
            <a:extLst>
              <a:ext uri="{FF2B5EF4-FFF2-40B4-BE49-F238E27FC236}">
                <a16:creationId xmlns:a16="http://schemas.microsoft.com/office/drawing/2014/main" id="{ADE7A5E4-E670-27A9-4705-DBC0B9933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110" y="5773993"/>
            <a:ext cx="159226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1">
              <a:solidFill>
                <a:schemeClr val="hlink"/>
              </a:solidFill>
              <a:latin typeface="Courier New" panose="02070309020205020404" pitchFamily="49" charset="0"/>
            </a:endParaRPr>
          </a:p>
        </p:txBody>
      </p:sp>
      <p:sp>
        <p:nvSpPr>
          <p:cNvPr id="19463" name="Text Box 76">
            <a:extLst>
              <a:ext uri="{FF2B5EF4-FFF2-40B4-BE49-F238E27FC236}">
                <a16:creationId xmlns:a16="http://schemas.microsoft.com/office/drawing/2014/main" id="{65AA01FC-51D8-5934-8B5D-9FB871543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272" y="5485068"/>
            <a:ext cx="7620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19464" name="Line 77">
            <a:extLst>
              <a:ext uri="{FF2B5EF4-FFF2-40B4-BE49-F238E27FC236}">
                <a16:creationId xmlns:a16="http://schemas.microsoft.com/office/drawing/2014/main" id="{3E45BFE5-BAC4-C92C-D3F0-7DBA7F9DE8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8860" y="5693029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5" name="Text Box 78">
            <a:extLst>
              <a:ext uri="{FF2B5EF4-FFF2-40B4-BE49-F238E27FC236}">
                <a16:creationId xmlns:a16="http://schemas.microsoft.com/office/drawing/2014/main" id="{6E4044EB-2228-8CE1-C811-D1BAC1E34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9466" name="Line 79">
            <a:extLst>
              <a:ext uri="{FF2B5EF4-FFF2-40B4-BE49-F238E27FC236}">
                <a16:creationId xmlns:a16="http://schemas.microsoft.com/office/drawing/2014/main" id="{DD98166D-0DDB-6946-3F97-2D912A8DB03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95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7" name="Line 80">
            <a:extLst>
              <a:ext uri="{FF2B5EF4-FFF2-40B4-BE49-F238E27FC236}">
                <a16:creationId xmlns:a16="http://schemas.microsoft.com/office/drawing/2014/main" id="{F02E8A9A-F968-4FA8-FA1C-BA001C74546A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344677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8" name="Line 81">
            <a:extLst>
              <a:ext uri="{FF2B5EF4-FFF2-40B4-BE49-F238E27FC236}">
                <a16:creationId xmlns:a16="http://schemas.microsoft.com/office/drawing/2014/main" id="{4D5B5B65-770D-34E7-1739-465D089D0C3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1094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9" name="Line 82">
            <a:extLst>
              <a:ext uri="{FF2B5EF4-FFF2-40B4-BE49-F238E27FC236}">
                <a16:creationId xmlns:a16="http://schemas.microsoft.com/office/drawing/2014/main" id="{BBB1EC71-02BA-B416-E1CE-EB1F7EA11EE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236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0" name="Line 83">
            <a:extLst>
              <a:ext uri="{FF2B5EF4-FFF2-40B4-BE49-F238E27FC236}">
                <a16:creationId xmlns:a16="http://schemas.microsoft.com/office/drawing/2014/main" id="{726550EF-44FC-96B9-9BBC-76D8B4B1473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5936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1" name="Line 84">
            <a:extLst>
              <a:ext uri="{FF2B5EF4-FFF2-40B4-BE49-F238E27FC236}">
                <a16:creationId xmlns:a16="http://schemas.microsoft.com/office/drawing/2014/main" id="{4ABB8F02-E88A-3BEA-7F20-5BAB4248339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04622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2" name="Line 85">
            <a:extLst>
              <a:ext uri="{FF2B5EF4-FFF2-40B4-BE49-F238E27FC236}">
                <a16:creationId xmlns:a16="http://schemas.microsoft.com/office/drawing/2014/main" id="{1D0E2DA3-FD36-9503-C095-1F7C47C4E0B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562035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3" name="Line 86">
            <a:extLst>
              <a:ext uri="{FF2B5EF4-FFF2-40B4-BE49-F238E27FC236}">
                <a16:creationId xmlns:a16="http://schemas.microsoft.com/office/drawing/2014/main" id="{3D25A685-FAE4-063E-E2EF-3BBAB86A97E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145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4" name="Line 87">
            <a:extLst>
              <a:ext uri="{FF2B5EF4-FFF2-40B4-BE49-F238E27FC236}">
                <a16:creationId xmlns:a16="http://schemas.microsoft.com/office/drawing/2014/main" id="{D31997A4-DD8F-5265-AE1C-468898E3B30A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5304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5" name="Line 88">
            <a:extLst>
              <a:ext uri="{FF2B5EF4-FFF2-40B4-BE49-F238E27FC236}">
                <a16:creationId xmlns:a16="http://schemas.microsoft.com/office/drawing/2014/main" id="{18E0FE5A-5F32-C973-A7A5-20C8468F3D7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9845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6" name="Line 89">
            <a:extLst>
              <a:ext uri="{FF2B5EF4-FFF2-40B4-BE49-F238E27FC236}">
                <a16:creationId xmlns:a16="http://schemas.microsoft.com/office/drawing/2014/main" id="{E9D76793-8E30-313E-25B7-BBC768ED86D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5003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7" name="Text Box 90">
            <a:extLst>
              <a:ext uri="{FF2B5EF4-FFF2-40B4-BE49-F238E27FC236}">
                <a16:creationId xmlns:a16="http://schemas.microsoft.com/office/drawing/2014/main" id="{4913831D-C0D2-BF71-7CB4-539E1E461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6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78" name="Text Box 91">
            <a:extLst>
              <a:ext uri="{FF2B5EF4-FFF2-40B4-BE49-F238E27FC236}">
                <a16:creationId xmlns:a16="http://schemas.microsoft.com/office/drawing/2014/main" id="{559B68F3-7D72-F261-3361-460B0F9B4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8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79" name="Text Box 92">
            <a:extLst>
              <a:ext uri="{FF2B5EF4-FFF2-40B4-BE49-F238E27FC236}">
                <a16:creationId xmlns:a16="http://schemas.microsoft.com/office/drawing/2014/main" id="{3541A37D-2F70-58D9-59C1-D9D3E6BE1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036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80" name="Text Box 93">
            <a:extLst>
              <a:ext uri="{FF2B5EF4-FFF2-40B4-BE49-F238E27FC236}">
                <a16:creationId xmlns:a16="http://schemas.microsoft.com/office/drawing/2014/main" id="{BA980EBD-7DD8-D23F-9EEB-7AE0A6666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8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81" name="Text Box 94">
            <a:extLst>
              <a:ext uri="{FF2B5EF4-FFF2-40B4-BE49-F238E27FC236}">
                <a16:creationId xmlns:a16="http://schemas.microsoft.com/office/drawing/2014/main" id="{DB2EFB7C-D736-05F5-F3C7-14BA055F1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997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5</a:t>
            </a:r>
          </a:p>
        </p:txBody>
      </p:sp>
      <p:sp>
        <p:nvSpPr>
          <p:cNvPr id="19482" name="Text Box 95">
            <a:extLst>
              <a:ext uri="{FF2B5EF4-FFF2-40B4-BE49-F238E27FC236}">
                <a16:creationId xmlns:a16="http://schemas.microsoft.com/office/drawing/2014/main" id="{5D0D3DBB-EC24-0778-FF0C-2CB665C52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186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3" name="Text Box 96">
            <a:extLst>
              <a:ext uri="{FF2B5EF4-FFF2-40B4-BE49-F238E27FC236}">
                <a16:creationId xmlns:a16="http://schemas.microsoft.com/office/drawing/2014/main" id="{41887A5C-05B3-758F-81FC-818F27029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3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84" name="Text Box 97">
            <a:extLst>
              <a:ext uri="{FF2B5EF4-FFF2-40B4-BE49-F238E27FC236}">
                <a16:creationId xmlns:a16="http://schemas.microsoft.com/office/drawing/2014/main" id="{AC86EDA5-8E1D-2C86-70D8-D6A4D54D6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5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85" name="Text Box 98">
            <a:extLst>
              <a:ext uri="{FF2B5EF4-FFF2-40B4-BE49-F238E27FC236}">
                <a16:creationId xmlns:a16="http://schemas.microsoft.com/office/drawing/2014/main" id="{FF6C2442-09DF-DECF-6B4B-2F1FEE8C8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7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9</a:t>
            </a:r>
          </a:p>
        </p:txBody>
      </p:sp>
      <p:sp>
        <p:nvSpPr>
          <p:cNvPr id="19486" name="Text Box 99">
            <a:extLst>
              <a:ext uri="{FF2B5EF4-FFF2-40B4-BE49-F238E27FC236}">
                <a16:creationId xmlns:a16="http://schemas.microsoft.com/office/drawing/2014/main" id="{2D0FC91A-9561-2B9B-BB74-4E4C1425E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72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10</a:t>
            </a:r>
          </a:p>
        </p:txBody>
      </p:sp>
      <p:sp>
        <p:nvSpPr>
          <p:cNvPr id="19487" name="Text Box 100">
            <a:extLst>
              <a:ext uri="{FF2B5EF4-FFF2-40B4-BE49-F238E27FC236}">
                <a16:creationId xmlns:a16="http://schemas.microsoft.com/office/drawing/2014/main" id="{5D83E995-1E49-1BE3-C82B-E44BAB6DA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7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chemeClr val="hlink"/>
                </a:solidFill>
                <a:latin typeface="Courier New" panose="02070309020205020404" pitchFamily="49" charset="0"/>
              </a:rPr>
              <a:t>11</a:t>
            </a:r>
          </a:p>
        </p:txBody>
      </p:sp>
      <p:sp>
        <p:nvSpPr>
          <p:cNvPr id="19488" name="Rectangle 101">
            <a:extLst>
              <a:ext uri="{FF2B5EF4-FFF2-40B4-BE49-F238E27FC236}">
                <a16:creationId xmlns:a16="http://schemas.microsoft.com/office/drawing/2014/main" id="{B589CCA3-02E8-1645-DFC9-58229A575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110" y="4584955"/>
            <a:ext cx="19367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9" name="Rectangle 102">
            <a:extLst>
              <a:ext uri="{FF2B5EF4-FFF2-40B4-BE49-F238E27FC236}">
                <a16:creationId xmlns:a16="http://schemas.microsoft.com/office/drawing/2014/main" id="{70580470-6DFA-64E2-5C2F-08F2EEDE8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297" y="5000880"/>
            <a:ext cx="1938338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90" name="Line 103">
            <a:extLst>
              <a:ext uri="{FF2B5EF4-FFF2-40B4-BE49-F238E27FC236}">
                <a16:creationId xmlns:a16="http://schemas.microsoft.com/office/drawing/2014/main" id="{FF695811-5E27-EB9B-E552-2CEFA1B217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07784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91" name="Rectangle 104">
            <a:extLst>
              <a:ext uri="{FF2B5EF4-FFF2-40B4-BE49-F238E27FC236}">
                <a16:creationId xmlns:a16="http://schemas.microsoft.com/office/drawing/2014/main" id="{3691FC48-A71F-ECE1-4960-3D1157FD6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672" y="5404105"/>
            <a:ext cx="1454150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92" name="Rectangle 105">
            <a:extLst>
              <a:ext uri="{FF2B5EF4-FFF2-40B4-BE49-F238E27FC236}">
                <a16:creationId xmlns:a16="http://schemas.microsoft.com/office/drawing/2014/main" id="{70C3B8B2-7075-7D90-6C99-6680CE910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5923" y="3803905"/>
            <a:ext cx="1452563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93" name="Rectangle 106">
            <a:extLst>
              <a:ext uri="{FF2B5EF4-FFF2-40B4-BE49-F238E27FC236}">
                <a16:creationId xmlns:a16="http://schemas.microsoft.com/office/drawing/2014/main" id="{15CA602E-19D3-F18F-A04D-EB57556A4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585" y="3375280"/>
            <a:ext cx="2906712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94" name="Rectangle 107">
            <a:extLst>
              <a:ext uri="{FF2B5EF4-FFF2-40B4-BE49-F238E27FC236}">
                <a16:creationId xmlns:a16="http://schemas.microsoft.com/office/drawing/2014/main" id="{915465F8-AA29-3879-9C25-39005B1A8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772" y="2510093"/>
            <a:ext cx="14541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95" name="Rectangle 108">
            <a:extLst>
              <a:ext uri="{FF2B5EF4-FFF2-40B4-BE49-F238E27FC236}">
                <a16:creationId xmlns:a16="http://schemas.microsoft.com/office/drawing/2014/main" id="{B481C2DF-6A8E-64B6-B990-2DE17F65D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2965705"/>
            <a:ext cx="968375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96" name="Rectangle 109">
            <a:extLst>
              <a:ext uri="{FF2B5EF4-FFF2-40B4-BE49-F238E27FC236}">
                <a16:creationId xmlns:a16="http://schemas.microsoft.com/office/drawing/2014/main" id="{A88740B3-7487-6A76-5D0A-2CC2DD6EA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4213480"/>
            <a:ext cx="2420937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1229F629-625C-A15E-DE02-71E533CA2D0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1229F629-625C-A15E-DE02-71E533CA2D0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53" t="-7692" r="-396842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000" t="-7692" r="-277000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2029" t="-7692" r="-100725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3796" t="-7692" r="-1460" b="-9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154702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EF67C-099D-F312-EAC4-61D3C0AB8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2728A35A-1BE7-836A-6E99-34E5E43752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C8DEEBC-B8FB-4817-AE5D-59EE77AFC8DD}" type="slidenum">
              <a:rPr lang="en-US" altLang="en-US" sz="800"/>
              <a:pPr/>
              <a:t>47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2F0B268-EAD1-5CD8-4E8C-4C6C5E733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3281" y="-15475"/>
            <a:ext cx="11353800" cy="1325563"/>
          </a:xfrm>
        </p:spPr>
        <p:txBody>
          <a:bodyPr/>
          <a:lstStyle/>
          <a:p>
            <a:r>
              <a:rPr lang="en-US" altLang="en-US" dirty="0"/>
              <a:t>Example Execution (iterative)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212E5C5D-429D-AD8F-6E1C-B8E0E53B209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Notation:</a:t>
                </a:r>
                <a:r>
                  <a:rPr lang="en-US" altLang="en-US" sz="2400" dirty="0"/>
                  <a:t>  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Label jobs by finishing time: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= largest index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s.t. job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.			 </a:t>
                </a:r>
                <a:endParaRPr lang="en-US" alt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212E5C5D-429D-AD8F-6E1C-B8E0E53B20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  <a:blipFill>
                <a:blip r:embed="rId3"/>
                <a:stretch>
                  <a:fillRect l="-848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1" name="Line 74">
            <a:extLst>
              <a:ext uri="{FF2B5EF4-FFF2-40B4-BE49-F238E27FC236}">
                <a16:creationId xmlns:a16="http://schemas.microsoft.com/office/drawing/2014/main" id="{F3A6D9A7-F0E6-0A11-E0D4-86C5C3D448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7586" y="5693029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2" name="Text Box 75">
            <a:extLst>
              <a:ext uri="{FF2B5EF4-FFF2-40B4-BE49-F238E27FC236}">
                <a16:creationId xmlns:a16="http://schemas.microsoft.com/office/drawing/2014/main" id="{4080FEB5-0C07-D321-DF23-EE9D3EE6D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110" y="5773993"/>
            <a:ext cx="159226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1">
              <a:solidFill>
                <a:schemeClr val="hlink"/>
              </a:solidFill>
              <a:latin typeface="Courier New" panose="02070309020205020404" pitchFamily="49" charset="0"/>
            </a:endParaRPr>
          </a:p>
        </p:txBody>
      </p:sp>
      <p:sp>
        <p:nvSpPr>
          <p:cNvPr id="19463" name="Text Box 76">
            <a:extLst>
              <a:ext uri="{FF2B5EF4-FFF2-40B4-BE49-F238E27FC236}">
                <a16:creationId xmlns:a16="http://schemas.microsoft.com/office/drawing/2014/main" id="{34874085-5143-0A3D-5E00-41DF7E195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272" y="5485068"/>
            <a:ext cx="7620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19464" name="Line 77">
            <a:extLst>
              <a:ext uri="{FF2B5EF4-FFF2-40B4-BE49-F238E27FC236}">
                <a16:creationId xmlns:a16="http://schemas.microsoft.com/office/drawing/2014/main" id="{C7BC2036-1488-7D7A-E50C-FBE66A435D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8860" y="5693029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5" name="Text Box 78">
            <a:extLst>
              <a:ext uri="{FF2B5EF4-FFF2-40B4-BE49-F238E27FC236}">
                <a16:creationId xmlns:a16="http://schemas.microsoft.com/office/drawing/2014/main" id="{700A7370-0F50-FD90-1AB5-5FB9CC26F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9466" name="Line 79">
            <a:extLst>
              <a:ext uri="{FF2B5EF4-FFF2-40B4-BE49-F238E27FC236}">
                <a16:creationId xmlns:a16="http://schemas.microsoft.com/office/drawing/2014/main" id="{DFC6EDEA-57C6-E0FC-7881-8B84069D7F2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95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7" name="Line 80">
            <a:extLst>
              <a:ext uri="{FF2B5EF4-FFF2-40B4-BE49-F238E27FC236}">
                <a16:creationId xmlns:a16="http://schemas.microsoft.com/office/drawing/2014/main" id="{D7E10809-3122-3A99-22ED-06A5F31D805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344677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8" name="Line 81">
            <a:extLst>
              <a:ext uri="{FF2B5EF4-FFF2-40B4-BE49-F238E27FC236}">
                <a16:creationId xmlns:a16="http://schemas.microsoft.com/office/drawing/2014/main" id="{DEF44AB1-3A74-24DE-D773-74B0389F396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1094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9" name="Line 82">
            <a:extLst>
              <a:ext uri="{FF2B5EF4-FFF2-40B4-BE49-F238E27FC236}">
                <a16:creationId xmlns:a16="http://schemas.microsoft.com/office/drawing/2014/main" id="{D834165C-5279-B4F8-FF68-4D0F243F99C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236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0" name="Line 83">
            <a:extLst>
              <a:ext uri="{FF2B5EF4-FFF2-40B4-BE49-F238E27FC236}">
                <a16:creationId xmlns:a16="http://schemas.microsoft.com/office/drawing/2014/main" id="{04B4609F-28C6-3E61-F0F3-3A42A53EE34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5936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1" name="Line 84">
            <a:extLst>
              <a:ext uri="{FF2B5EF4-FFF2-40B4-BE49-F238E27FC236}">
                <a16:creationId xmlns:a16="http://schemas.microsoft.com/office/drawing/2014/main" id="{00A14294-666D-0FBE-75CD-4411CB402AF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04622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2" name="Line 85">
            <a:extLst>
              <a:ext uri="{FF2B5EF4-FFF2-40B4-BE49-F238E27FC236}">
                <a16:creationId xmlns:a16="http://schemas.microsoft.com/office/drawing/2014/main" id="{A574AD3D-6F04-8CB7-C1BB-A89A66621A4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562035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3" name="Line 86">
            <a:extLst>
              <a:ext uri="{FF2B5EF4-FFF2-40B4-BE49-F238E27FC236}">
                <a16:creationId xmlns:a16="http://schemas.microsoft.com/office/drawing/2014/main" id="{F85911C7-56D4-9FCA-6AAC-BA4B80F90FA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145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4" name="Line 87">
            <a:extLst>
              <a:ext uri="{FF2B5EF4-FFF2-40B4-BE49-F238E27FC236}">
                <a16:creationId xmlns:a16="http://schemas.microsoft.com/office/drawing/2014/main" id="{51F25D33-2598-875D-9F0F-CE26107EBB8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5304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5" name="Line 88">
            <a:extLst>
              <a:ext uri="{FF2B5EF4-FFF2-40B4-BE49-F238E27FC236}">
                <a16:creationId xmlns:a16="http://schemas.microsoft.com/office/drawing/2014/main" id="{951F2CFA-B68E-667D-1DC3-5215D50FC12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9845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6" name="Line 89">
            <a:extLst>
              <a:ext uri="{FF2B5EF4-FFF2-40B4-BE49-F238E27FC236}">
                <a16:creationId xmlns:a16="http://schemas.microsoft.com/office/drawing/2014/main" id="{9DB563AF-1DD3-E3BB-F4A1-A866E77AA49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5003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7" name="Text Box 90">
            <a:extLst>
              <a:ext uri="{FF2B5EF4-FFF2-40B4-BE49-F238E27FC236}">
                <a16:creationId xmlns:a16="http://schemas.microsoft.com/office/drawing/2014/main" id="{C3F2325F-BA1A-6EE1-2EFB-F6ACFA92C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6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78" name="Text Box 91">
            <a:extLst>
              <a:ext uri="{FF2B5EF4-FFF2-40B4-BE49-F238E27FC236}">
                <a16:creationId xmlns:a16="http://schemas.microsoft.com/office/drawing/2014/main" id="{56DCA379-814D-63D3-2AB1-3B704F9E1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8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79" name="Text Box 92">
            <a:extLst>
              <a:ext uri="{FF2B5EF4-FFF2-40B4-BE49-F238E27FC236}">
                <a16:creationId xmlns:a16="http://schemas.microsoft.com/office/drawing/2014/main" id="{8DA91501-A579-814C-3C35-F9C2DE8D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036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80" name="Text Box 93">
            <a:extLst>
              <a:ext uri="{FF2B5EF4-FFF2-40B4-BE49-F238E27FC236}">
                <a16:creationId xmlns:a16="http://schemas.microsoft.com/office/drawing/2014/main" id="{4CC012F6-C401-72EE-C867-4E0B92830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8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81" name="Text Box 94">
            <a:extLst>
              <a:ext uri="{FF2B5EF4-FFF2-40B4-BE49-F238E27FC236}">
                <a16:creationId xmlns:a16="http://schemas.microsoft.com/office/drawing/2014/main" id="{D400E39D-F43E-52E4-324D-691D47642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997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5</a:t>
            </a:r>
          </a:p>
        </p:txBody>
      </p:sp>
      <p:sp>
        <p:nvSpPr>
          <p:cNvPr id="19482" name="Text Box 95">
            <a:extLst>
              <a:ext uri="{FF2B5EF4-FFF2-40B4-BE49-F238E27FC236}">
                <a16:creationId xmlns:a16="http://schemas.microsoft.com/office/drawing/2014/main" id="{446A09D7-5588-E9D4-0113-B08DA5B68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186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3" name="Text Box 96">
            <a:extLst>
              <a:ext uri="{FF2B5EF4-FFF2-40B4-BE49-F238E27FC236}">
                <a16:creationId xmlns:a16="http://schemas.microsoft.com/office/drawing/2014/main" id="{0B0CAC01-844A-83DD-BC85-FEBB16EA0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3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84" name="Text Box 97">
            <a:extLst>
              <a:ext uri="{FF2B5EF4-FFF2-40B4-BE49-F238E27FC236}">
                <a16:creationId xmlns:a16="http://schemas.microsoft.com/office/drawing/2014/main" id="{8F3ED84A-DCA2-DF18-BB08-2A07DE592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5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85" name="Text Box 98">
            <a:extLst>
              <a:ext uri="{FF2B5EF4-FFF2-40B4-BE49-F238E27FC236}">
                <a16:creationId xmlns:a16="http://schemas.microsoft.com/office/drawing/2014/main" id="{0E76B888-37AB-FFB9-A8C2-66D696640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7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9</a:t>
            </a:r>
          </a:p>
        </p:txBody>
      </p:sp>
      <p:sp>
        <p:nvSpPr>
          <p:cNvPr id="19486" name="Text Box 99">
            <a:extLst>
              <a:ext uri="{FF2B5EF4-FFF2-40B4-BE49-F238E27FC236}">
                <a16:creationId xmlns:a16="http://schemas.microsoft.com/office/drawing/2014/main" id="{009F4023-071D-FFA2-4CFA-81633B3E8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72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10</a:t>
            </a:r>
          </a:p>
        </p:txBody>
      </p:sp>
      <p:sp>
        <p:nvSpPr>
          <p:cNvPr id="19487" name="Text Box 100">
            <a:extLst>
              <a:ext uri="{FF2B5EF4-FFF2-40B4-BE49-F238E27FC236}">
                <a16:creationId xmlns:a16="http://schemas.microsoft.com/office/drawing/2014/main" id="{965CBB1C-B03C-3AEC-B8D8-540E43F93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7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chemeClr val="hlink"/>
                </a:solidFill>
                <a:latin typeface="Courier New" panose="02070309020205020404" pitchFamily="49" charset="0"/>
              </a:rPr>
              <a:t>11</a:t>
            </a:r>
          </a:p>
        </p:txBody>
      </p:sp>
      <p:sp>
        <p:nvSpPr>
          <p:cNvPr id="19488" name="Rectangle 101">
            <a:extLst>
              <a:ext uri="{FF2B5EF4-FFF2-40B4-BE49-F238E27FC236}">
                <a16:creationId xmlns:a16="http://schemas.microsoft.com/office/drawing/2014/main" id="{D052C077-25DD-DB80-530C-086721CAF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110" y="4584955"/>
            <a:ext cx="19367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9" name="Rectangle 102">
            <a:extLst>
              <a:ext uri="{FF2B5EF4-FFF2-40B4-BE49-F238E27FC236}">
                <a16:creationId xmlns:a16="http://schemas.microsoft.com/office/drawing/2014/main" id="{36D39E4D-C26E-FCC2-496C-638604E55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297" y="5000880"/>
            <a:ext cx="1938338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90" name="Line 103">
            <a:extLst>
              <a:ext uri="{FF2B5EF4-FFF2-40B4-BE49-F238E27FC236}">
                <a16:creationId xmlns:a16="http://schemas.microsoft.com/office/drawing/2014/main" id="{A28330C8-27F7-6956-1F51-B56CF936798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07784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91" name="Rectangle 104">
            <a:extLst>
              <a:ext uri="{FF2B5EF4-FFF2-40B4-BE49-F238E27FC236}">
                <a16:creationId xmlns:a16="http://schemas.microsoft.com/office/drawing/2014/main" id="{73DB8CEC-9D4E-121C-BCC5-6FFC1921B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672" y="5404105"/>
            <a:ext cx="1454150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92" name="Rectangle 105">
            <a:extLst>
              <a:ext uri="{FF2B5EF4-FFF2-40B4-BE49-F238E27FC236}">
                <a16:creationId xmlns:a16="http://schemas.microsoft.com/office/drawing/2014/main" id="{69301F82-E501-35DD-E9DF-3151773DB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5923" y="3803905"/>
            <a:ext cx="1452563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93" name="Rectangle 106">
            <a:extLst>
              <a:ext uri="{FF2B5EF4-FFF2-40B4-BE49-F238E27FC236}">
                <a16:creationId xmlns:a16="http://schemas.microsoft.com/office/drawing/2014/main" id="{AAD0FA19-EDAE-9208-4EAC-A9079C7D8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585" y="3375280"/>
            <a:ext cx="2906712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94" name="Rectangle 107">
            <a:extLst>
              <a:ext uri="{FF2B5EF4-FFF2-40B4-BE49-F238E27FC236}">
                <a16:creationId xmlns:a16="http://schemas.microsoft.com/office/drawing/2014/main" id="{644AFA7B-17D1-4555-64AB-447B0D397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772" y="2510093"/>
            <a:ext cx="14541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95" name="Rectangle 108">
            <a:extLst>
              <a:ext uri="{FF2B5EF4-FFF2-40B4-BE49-F238E27FC236}">
                <a16:creationId xmlns:a16="http://schemas.microsoft.com/office/drawing/2014/main" id="{D3401135-F6D5-0843-D677-1EC7A2FE1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2965705"/>
            <a:ext cx="968375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96" name="Rectangle 109">
            <a:extLst>
              <a:ext uri="{FF2B5EF4-FFF2-40B4-BE49-F238E27FC236}">
                <a16:creationId xmlns:a16="http://schemas.microsoft.com/office/drawing/2014/main" id="{DE528790-87ED-F0BA-E616-8DD04C06E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4213480"/>
            <a:ext cx="2420937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EBF48000-7343-3C7D-FF54-D0A987510A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EBF48000-7343-3C7D-FF54-D0A987510A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53" t="-7692" r="-396842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000" t="-7692" r="-277000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2029" t="-7692" r="-100725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3796" t="-7692" r="-1460" b="-9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436852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BF3BD-45DB-AB5D-CAD9-7188E7D6C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CFF5938F-38F8-142E-2DAD-308493EE90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C8DEEBC-B8FB-4817-AE5D-59EE77AFC8DD}" type="slidenum">
              <a:rPr lang="en-US" altLang="en-US" sz="800"/>
              <a:pPr/>
              <a:t>48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63A0377D-3186-5BE3-E298-3AF6B17F7F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3281" y="-15475"/>
            <a:ext cx="11353800" cy="1325563"/>
          </a:xfrm>
        </p:spPr>
        <p:txBody>
          <a:bodyPr/>
          <a:lstStyle/>
          <a:p>
            <a:r>
              <a:rPr lang="en-US" altLang="en-US" dirty="0"/>
              <a:t>Example Execution (iterative)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16FE0E3F-66E0-1115-46DD-73622E66B07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Notation:</a:t>
                </a:r>
                <a:r>
                  <a:rPr lang="en-US" altLang="en-US" sz="2400" dirty="0"/>
                  <a:t>  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Label jobs by finishing time: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= largest index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s.t. job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.			 </a:t>
                </a:r>
                <a:endParaRPr lang="en-US" alt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16FE0E3F-66E0-1115-46DD-73622E66B0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  <a:blipFill>
                <a:blip r:embed="rId3"/>
                <a:stretch>
                  <a:fillRect l="-848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1" name="Line 74">
            <a:extLst>
              <a:ext uri="{FF2B5EF4-FFF2-40B4-BE49-F238E27FC236}">
                <a16:creationId xmlns:a16="http://schemas.microsoft.com/office/drawing/2014/main" id="{01657249-091F-83F9-5700-C0D237699C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7586" y="5693029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2" name="Text Box 75">
            <a:extLst>
              <a:ext uri="{FF2B5EF4-FFF2-40B4-BE49-F238E27FC236}">
                <a16:creationId xmlns:a16="http://schemas.microsoft.com/office/drawing/2014/main" id="{090D7275-FE19-F765-936C-C443E4643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110" y="5773993"/>
            <a:ext cx="159226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1">
              <a:solidFill>
                <a:schemeClr val="hlink"/>
              </a:solidFill>
              <a:latin typeface="Courier New" panose="02070309020205020404" pitchFamily="49" charset="0"/>
            </a:endParaRPr>
          </a:p>
        </p:txBody>
      </p:sp>
      <p:sp>
        <p:nvSpPr>
          <p:cNvPr id="19463" name="Text Box 76">
            <a:extLst>
              <a:ext uri="{FF2B5EF4-FFF2-40B4-BE49-F238E27FC236}">
                <a16:creationId xmlns:a16="http://schemas.microsoft.com/office/drawing/2014/main" id="{F2B2533B-2589-0384-F5A2-6E6807536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272" y="5485068"/>
            <a:ext cx="7620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19464" name="Line 77">
            <a:extLst>
              <a:ext uri="{FF2B5EF4-FFF2-40B4-BE49-F238E27FC236}">
                <a16:creationId xmlns:a16="http://schemas.microsoft.com/office/drawing/2014/main" id="{E804C1E5-C19C-91A3-9812-EB14DAC827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8860" y="5693029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5" name="Text Box 78">
            <a:extLst>
              <a:ext uri="{FF2B5EF4-FFF2-40B4-BE49-F238E27FC236}">
                <a16:creationId xmlns:a16="http://schemas.microsoft.com/office/drawing/2014/main" id="{952C2BBB-804D-5D2A-A518-805593C2E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9466" name="Line 79">
            <a:extLst>
              <a:ext uri="{FF2B5EF4-FFF2-40B4-BE49-F238E27FC236}">
                <a16:creationId xmlns:a16="http://schemas.microsoft.com/office/drawing/2014/main" id="{6743F637-7DEC-9119-692E-3CEFADE1212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95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7" name="Line 80">
            <a:extLst>
              <a:ext uri="{FF2B5EF4-FFF2-40B4-BE49-F238E27FC236}">
                <a16:creationId xmlns:a16="http://schemas.microsoft.com/office/drawing/2014/main" id="{36C0A754-C12F-FA95-1E05-C5BAE82C4CE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344677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8" name="Line 81">
            <a:extLst>
              <a:ext uri="{FF2B5EF4-FFF2-40B4-BE49-F238E27FC236}">
                <a16:creationId xmlns:a16="http://schemas.microsoft.com/office/drawing/2014/main" id="{EFD858E8-0E64-C87C-B8F7-452EA4C74D2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1094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9" name="Line 82">
            <a:extLst>
              <a:ext uri="{FF2B5EF4-FFF2-40B4-BE49-F238E27FC236}">
                <a16:creationId xmlns:a16="http://schemas.microsoft.com/office/drawing/2014/main" id="{FC4F1917-B6AE-3749-2124-F50A650A69D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236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0" name="Line 83">
            <a:extLst>
              <a:ext uri="{FF2B5EF4-FFF2-40B4-BE49-F238E27FC236}">
                <a16:creationId xmlns:a16="http://schemas.microsoft.com/office/drawing/2014/main" id="{6C029351-E60B-C411-1F91-F7A906CE465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5936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1" name="Line 84">
            <a:extLst>
              <a:ext uri="{FF2B5EF4-FFF2-40B4-BE49-F238E27FC236}">
                <a16:creationId xmlns:a16="http://schemas.microsoft.com/office/drawing/2014/main" id="{733D42E3-CD25-0161-F74A-5E2C85D6DBD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04622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2" name="Line 85">
            <a:extLst>
              <a:ext uri="{FF2B5EF4-FFF2-40B4-BE49-F238E27FC236}">
                <a16:creationId xmlns:a16="http://schemas.microsoft.com/office/drawing/2014/main" id="{FF97769B-3D25-72DE-F87F-A0921E0962C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562035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3" name="Line 86">
            <a:extLst>
              <a:ext uri="{FF2B5EF4-FFF2-40B4-BE49-F238E27FC236}">
                <a16:creationId xmlns:a16="http://schemas.microsoft.com/office/drawing/2014/main" id="{02F4CF17-85E9-DECE-B9BF-84A5BF1905E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145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4" name="Line 87">
            <a:extLst>
              <a:ext uri="{FF2B5EF4-FFF2-40B4-BE49-F238E27FC236}">
                <a16:creationId xmlns:a16="http://schemas.microsoft.com/office/drawing/2014/main" id="{6C80C167-E31E-73A7-D512-E9710610785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5304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5" name="Line 88">
            <a:extLst>
              <a:ext uri="{FF2B5EF4-FFF2-40B4-BE49-F238E27FC236}">
                <a16:creationId xmlns:a16="http://schemas.microsoft.com/office/drawing/2014/main" id="{6FC2A7F0-779D-CC73-3A7F-F2EAFF2BD41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9845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6" name="Line 89">
            <a:extLst>
              <a:ext uri="{FF2B5EF4-FFF2-40B4-BE49-F238E27FC236}">
                <a16:creationId xmlns:a16="http://schemas.microsoft.com/office/drawing/2014/main" id="{F6509C8C-05D7-55CF-5854-E633DB765B7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5003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7" name="Text Box 90">
            <a:extLst>
              <a:ext uri="{FF2B5EF4-FFF2-40B4-BE49-F238E27FC236}">
                <a16:creationId xmlns:a16="http://schemas.microsoft.com/office/drawing/2014/main" id="{CD2A8B5D-A7A1-7C55-8966-CA335540E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6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78" name="Text Box 91">
            <a:extLst>
              <a:ext uri="{FF2B5EF4-FFF2-40B4-BE49-F238E27FC236}">
                <a16:creationId xmlns:a16="http://schemas.microsoft.com/office/drawing/2014/main" id="{5C8C54F2-250A-1533-268D-1ECECE739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8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79" name="Text Box 92">
            <a:extLst>
              <a:ext uri="{FF2B5EF4-FFF2-40B4-BE49-F238E27FC236}">
                <a16:creationId xmlns:a16="http://schemas.microsoft.com/office/drawing/2014/main" id="{59CAF6BB-BAF4-DDB8-793A-C646E4CBF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036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80" name="Text Box 93">
            <a:extLst>
              <a:ext uri="{FF2B5EF4-FFF2-40B4-BE49-F238E27FC236}">
                <a16:creationId xmlns:a16="http://schemas.microsoft.com/office/drawing/2014/main" id="{286038A1-EFC8-4581-C99A-141F6839A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8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81" name="Text Box 94">
            <a:extLst>
              <a:ext uri="{FF2B5EF4-FFF2-40B4-BE49-F238E27FC236}">
                <a16:creationId xmlns:a16="http://schemas.microsoft.com/office/drawing/2014/main" id="{DDA79E65-1064-374F-29DF-B8B5E27A1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997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5</a:t>
            </a:r>
          </a:p>
        </p:txBody>
      </p:sp>
      <p:sp>
        <p:nvSpPr>
          <p:cNvPr id="19482" name="Text Box 95">
            <a:extLst>
              <a:ext uri="{FF2B5EF4-FFF2-40B4-BE49-F238E27FC236}">
                <a16:creationId xmlns:a16="http://schemas.microsoft.com/office/drawing/2014/main" id="{5CA6A37C-30F7-7EEE-F092-D83295310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186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3" name="Text Box 96">
            <a:extLst>
              <a:ext uri="{FF2B5EF4-FFF2-40B4-BE49-F238E27FC236}">
                <a16:creationId xmlns:a16="http://schemas.microsoft.com/office/drawing/2014/main" id="{32EB8FEC-B57D-C33E-0C9E-8A60F1D60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3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84" name="Text Box 97">
            <a:extLst>
              <a:ext uri="{FF2B5EF4-FFF2-40B4-BE49-F238E27FC236}">
                <a16:creationId xmlns:a16="http://schemas.microsoft.com/office/drawing/2014/main" id="{C4EE66B4-77AE-B81C-3C92-7A099A122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5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85" name="Text Box 98">
            <a:extLst>
              <a:ext uri="{FF2B5EF4-FFF2-40B4-BE49-F238E27FC236}">
                <a16:creationId xmlns:a16="http://schemas.microsoft.com/office/drawing/2014/main" id="{0AA42CCD-CC60-B246-E151-088E280D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7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9</a:t>
            </a:r>
          </a:p>
        </p:txBody>
      </p:sp>
      <p:sp>
        <p:nvSpPr>
          <p:cNvPr id="19486" name="Text Box 99">
            <a:extLst>
              <a:ext uri="{FF2B5EF4-FFF2-40B4-BE49-F238E27FC236}">
                <a16:creationId xmlns:a16="http://schemas.microsoft.com/office/drawing/2014/main" id="{1EFF6174-0DD7-FBA1-2EF7-F0316F997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72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10</a:t>
            </a:r>
          </a:p>
        </p:txBody>
      </p:sp>
      <p:sp>
        <p:nvSpPr>
          <p:cNvPr id="19487" name="Text Box 100">
            <a:extLst>
              <a:ext uri="{FF2B5EF4-FFF2-40B4-BE49-F238E27FC236}">
                <a16:creationId xmlns:a16="http://schemas.microsoft.com/office/drawing/2014/main" id="{3ED3DEFC-E51F-301C-9D99-18BC5B4CC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7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chemeClr val="hlink"/>
                </a:solidFill>
                <a:latin typeface="Courier New" panose="02070309020205020404" pitchFamily="49" charset="0"/>
              </a:rPr>
              <a:t>11</a:t>
            </a:r>
          </a:p>
        </p:txBody>
      </p:sp>
      <p:sp>
        <p:nvSpPr>
          <p:cNvPr id="19488" name="Rectangle 101">
            <a:extLst>
              <a:ext uri="{FF2B5EF4-FFF2-40B4-BE49-F238E27FC236}">
                <a16:creationId xmlns:a16="http://schemas.microsoft.com/office/drawing/2014/main" id="{9BD403F2-8629-A693-3485-3D7139BDC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110" y="4584955"/>
            <a:ext cx="19367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9" name="Rectangle 102">
            <a:extLst>
              <a:ext uri="{FF2B5EF4-FFF2-40B4-BE49-F238E27FC236}">
                <a16:creationId xmlns:a16="http://schemas.microsoft.com/office/drawing/2014/main" id="{5916C12D-FB48-FA5B-18ED-0DC779D33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297" y="5000880"/>
            <a:ext cx="1938338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90" name="Line 103">
            <a:extLst>
              <a:ext uri="{FF2B5EF4-FFF2-40B4-BE49-F238E27FC236}">
                <a16:creationId xmlns:a16="http://schemas.microsoft.com/office/drawing/2014/main" id="{7C752E85-96F6-C873-FD1D-85EC21C3D25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07784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91" name="Rectangle 104">
            <a:extLst>
              <a:ext uri="{FF2B5EF4-FFF2-40B4-BE49-F238E27FC236}">
                <a16:creationId xmlns:a16="http://schemas.microsoft.com/office/drawing/2014/main" id="{E9CCDD78-E74C-DBF3-5477-8CFC6CCFE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672" y="5404105"/>
            <a:ext cx="1454150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92" name="Rectangle 105">
            <a:extLst>
              <a:ext uri="{FF2B5EF4-FFF2-40B4-BE49-F238E27FC236}">
                <a16:creationId xmlns:a16="http://schemas.microsoft.com/office/drawing/2014/main" id="{1E0E6E7F-0343-1D80-2107-EFABBCF19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5923" y="3803905"/>
            <a:ext cx="1452563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93" name="Rectangle 106">
            <a:extLst>
              <a:ext uri="{FF2B5EF4-FFF2-40B4-BE49-F238E27FC236}">
                <a16:creationId xmlns:a16="http://schemas.microsoft.com/office/drawing/2014/main" id="{61D242C7-DFC4-E7C2-5545-A78CF7FFF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585" y="3375280"/>
            <a:ext cx="2906712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94" name="Rectangle 107">
            <a:extLst>
              <a:ext uri="{FF2B5EF4-FFF2-40B4-BE49-F238E27FC236}">
                <a16:creationId xmlns:a16="http://schemas.microsoft.com/office/drawing/2014/main" id="{4EDFDA93-839D-3EB1-7641-C1515977D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772" y="2510093"/>
            <a:ext cx="14541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95" name="Rectangle 108">
            <a:extLst>
              <a:ext uri="{FF2B5EF4-FFF2-40B4-BE49-F238E27FC236}">
                <a16:creationId xmlns:a16="http://schemas.microsoft.com/office/drawing/2014/main" id="{9F31804E-07D3-F302-2C2B-6A245B20A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2965705"/>
            <a:ext cx="968375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96" name="Rectangle 109">
            <a:extLst>
              <a:ext uri="{FF2B5EF4-FFF2-40B4-BE49-F238E27FC236}">
                <a16:creationId xmlns:a16="http://schemas.microsoft.com/office/drawing/2014/main" id="{3C0C54A7-49CA-8F6E-4A9D-EAF23BE94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4213480"/>
            <a:ext cx="2420937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9038A25C-87CF-C09A-6F98-BBFBD827579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9038A25C-87CF-C09A-6F98-BBFBD827579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53" t="-7692" r="-396842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000" t="-7692" r="-277000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2029" t="-7692" r="-100725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3796" t="-7692" r="-1460" b="-9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164749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D38AB-AF8E-424C-D416-8AA8C0835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E4989C12-21DE-0BA6-6301-EAD8E2A7A7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C8DEEBC-B8FB-4817-AE5D-59EE77AFC8DD}" type="slidenum">
              <a:rPr lang="en-US" altLang="en-US" sz="800"/>
              <a:pPr/>
              <a:t>49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D145608C-7B91-60AA-0943-64D993992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3281" y="-15475"/>
            <a:ext cx="11353800" cy="1325563"/>
          </a:xfrm>
        </p:spPr>
        <p:txBody>
          <a:bodyPr/>
          <a:lstStyle/>
          <a:p>
            <a:r>
              <a:rPr lang="en-US" altLang="en-US" dirty="0"/>
              <a:t>Example Execution (iterative)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F9D3CE54-2313-1843-CEE2-A2095636F5B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Notation:</a:t>
                </a:r>
                <a:r>
                  <a:rPr lang="en-US" altLang="en-US" sz="2400" dirty="0"/>
                  <a:t>  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Label jobs by finishing time: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= largest index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s.t. job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.			 </a:t>
                </a:r>
                <a:endParaRPr lang="en-US" alt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F9D3CE54-2313-1843-CEE2-A2095636F5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  <a:blipFill>
                <a:blip r:embed="rId3"/>
                <a:stretch>
                  <a:fillRect l="-848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1" name="Line 74">
            <a:extLst>
              <a:ext uri="{FF2B5EF4-FFF2-40B4-BE49-F238E27FC236}">
                <a16:creationId xmlns:a16="http://schemas.microsoft.com/office/drawing/2014/main" id="{94ACA287-1DAA-DEB0-73AA-138E20447B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7586" y="5693029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2" name="Text Box 75">
            <a:extLst>
              <a:ext uri="{FF2B5EF4-FFF2-40B4-BE49-F238E27FC236}">
                <a16:creationId xmlns:a16="http://schemas.microsoft.com/office/drawing/2014/main" id="{F1B48090-6B42-4D1D-CC88-76344EE1D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110" y="5773993"/>
            <a:ext cx="159226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1">
              <a:solidFill>
                <a:schemeClr val="hlink"/>
              </a:solidFill>
              <a:latin typeface="Courier New" panose="02070309020205020404" pitchFamily="49" charset="0"/>
            </a:endParaRPr>
          </a:p>
        </p:txBody>
      </p:sp>
      <p:sp>
        <p:nvSpPr>
          <p:cNvPr id="19463" name="Text Box 76">
            <a:extLst>
              <a:ext uri="{FF2B5EF4-FFF2-40B4-BE49-F238E27FC236}">
                <a16:creationId xmlns:a16="http://schemas.microsoft.com/office/drawing/2014/main" id="{FFAA9D75-4370-5D1A-4A19-F3ADAA993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272" y="5485068"/>
            <a:ext cx="7620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19464" name="Line 77">
            <a:extLst>
              <a:ext uri="{FF2B5EF4-FFF2-40B4-BE49-F238E27FC236}">
                <a16:creationId xmlns:a16="http://schemas.microsoft.com/office/drawing/2014/main" id="{EFF0B267-9891-378E-4136-5C6A9FD28F9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8860" y="5693029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5" name="Text Box 78">
            <a:extLst>
              <a:ext uri="{FF2B5EF4-FFF2-40B4-BE49-F238E27FC236}">
                <a16:creationId xmlns:a16="http://schemas.microsoft.com/office/drawing/2014/main" id="{3814F43E-8224-3A21-9F62-6434632F5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9466" name="Line 79">
            <a:extLst>
              <a:ext uri="{FF2B5EF4-FFF2-40B4-BE49-F238E27FC236}">
                <a16:creationId xmlns:a16="http://schemas.microsoft.com/office/drawing/2014/main" id="{2C45BAC1-0FD7-B2E3-6837-7C3186920DE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95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7" name="Line 80">
            <a:extLst>
              <a:ext uri="{FF2B5EF4-FFF2-40B4-BE49-F238E27FC236}">
                <a16:creationId xmlns:a16="http://schemas.microsoft.com/office/drawing/2014/main" id="{BFDCF8A4-DF61-E13E-321A-A6AA3A0A8CB6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344677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8" name="Line 81">
            <a:extLst>
              <a:ext uri="{FF2B5EF4-FFF2-40B4-BE49-F238E27FC236}">
                <a16:creationId xmlns:a16="http://schemas.microsoft.com/office/drawing/2014/main" id="{AC3C735B-ACA8-788B-A957-A17E8478DDE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1094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9" name="Line 82">
            <a:extLst>
              <a:ext uri="{FF2B5EF4-FFF2-40B4-BE49-F238E27FC236}">
                <a16:creationId xmlns:a16="http://schemas.microsoft.com/office/drawing/2014/main" id="{24EAF939-9541-D245-4F67-F7B8B313DB5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236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0" name="Line 83">
            <a:extLst>
              <a:ext uri="{FF2B5EF4-FFF2-40B4-BE49-F238E27FC236}">
                <a16:creationId xmlns:a16="http://schemas.microsoft.com/office/drawing/2014/main" id="{D8FF55A2-4281-7882-2AB2-4311B1F7F2D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5936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1" name="Line 84">
            <a:extLst>
              <a:ext uri="{FF2B5EF4-FFF2-40B4-BE49-F238E27FC236}">
                <a16:creationId xmlns:a16="http://schemas.microsoft.com/office/drawing/2014/main" id="{388F3261-C915-7D8C-FDAA-F4280424A4C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04622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2" name="Line 85">
            <a:extLst>
              <a:ext uri="{FF2B5EF4-FFF2-40B4-BE49-F238E27FC236}">
                <a16:creationId xmlns:a16="http://schemas.microsoft.com/office/drawing/2014/main" id="{1274BFBF-9621-A3D1-3FFD-7416C966E4E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562035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3" name="Line 86">
            <a:extLst>
              <a:ext uri="{FF2B5EF4-FFF2-40B4-BE49-F238E27FC236}">
                <a16:creationId xmlns:a16="http://schemas.microsoft.com/office/drawing/2014/main" id="{2C1894EE-C792-3A46-DC35-8FEF4C5D6A5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145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4" name="Line 87">
            <a:extLst>
              <a:ext uri="{FF2B5EF4-FFF2-40B4-BE49-F238E27FC236}">
                <a16:creationId xmlns:a16="http://schemas.microsoft.com/office/drawing/2014/main" id="{90761718-D139-F60E-55F2-0607CB4E38B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5304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5" name="Line 88">
            <a:extLst>
              <a:ext uri="{FF2B5EF4-FFF2-40B4-BE49-F238E27FC236}">
                <a16:creationId xmlns:a16="http://schemas.microsoft.com/office/drawing/2014/main" id="{F3C3C9C4-A4C4-8C37-F6CF-55FEE50829B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9845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6" name="Line 89">
            <a:extLst>
              <a:ext uri="{FF2B5EF4-FFF2-40B4-BE49-F238E27FC236}">
                <a16:creationId xmlns:a16="http://schemas.microsoft.com/office/drawing/2014/main" id="{EF2EF70E-AF4C-0DFB-25E3-4883062DF4B6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5003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7" name="Text Box 90">
            <a:extLst>
              <a:ext uri="{FF2B5EF4-FFF2-40B4-BE49-F238E27FC236}">
                <a16:creationId xmlns:a16="http://schemas.microsoft.com/office/drawing/2014/main" id="{3EBCDBDB-3578-64ED-0955-7464C1190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6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78" name="Text Box 91">
            <a:extLst>
              <a:ext uri="{FF2B5EF4-FFF2-40B4-BE49-F238E27FC236}">
                <a16:creationId xmlns:a16="http://schemas.microsoft.com/office/drawing/2014/main" id="{427EEA2A-AA02-613D-B1DD-BBC7F9DD9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8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79" name="Text Box 92">
            <a:extLst>
              <a:ext uri="{FF2B5EF4-FFF2-40B4-BE49-F238E27FC236}">
                <a16:creationId xmlns:a16="http://schemas.microsoft.com/office/drawing/2014/main" id="{C28A8FBF-7E9F-EA08-4C8E-CE5DD40ED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036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80" name="Text Box 93">
            <a:extLst>
              <a:ext uri="{FF2B5EF4-FFF2-40B4-BE49-F238E27FC236}">
                <a16:creationId xmlns:a16="http://schemas.microsoft.com/office/drawing/2014/main" id="{6C5E8404-03F8-E567-79F8-019BBE5F9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8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81" name="Text Box 94">
            <a:extLst>
              <a:ext uri="{FF2B5EF4-FFF2-40B4-BE49-F238E27FC236}">
                <a16:creationId xmlns:a16="http://schemas.microsoft.com/office/drawing/2014/main" id="{1E02305B-FA0E-7B18-9C5D-DC12D8B16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997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5</a:t>
            </a:r>
          </a:p>
        </p:txBody>
      </p:sp>
      <p:sp>
        <p:nvSpPr>
          <p:cNvPr id="19482" name="Text Box 95">
            <a:extLst>
              <a:ext uri="{FF2B5EF4-FFF2-40B4-BE49-F238E27FC236}">
                <a16:creationId xmlns:a16="http://schemas.microsoft.com/office/drawing/2014/main" id="{7951ED45-8662-BDBE-B8C4-F70D43323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186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3" name="Text Box 96">
            <a:extLst>
              <a:ext uri="{FF2B5EF4-FFF2-40B4-BE49-F238E27FC236}">
                <a16:creationId xmlns:a16="http://schemas.microsoft.com/office/drawing/2014/main" id="{CA0699B6-47FF-54D5-9C48-5764EB2E9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3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84" name="Text Box 97">
            <a:extLst>
              <a:ext uri="{FF2B5EF4-FFF2-40B4-BE49-F238E27FC236}">
                <a16:creationId xmlns:a16="http://schemas.microsoft.com/office/drawing/2014/main" id="{513AE21E-FCDF-D204-13AA-F56C12188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5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85" name="Text Box 98">
            <a:extLst>
              <a:ext uri="{FF2B5EF4-FFF2-40B4-BE49-F238E27FC236}">
                <a16:creationId xmlns:a16="http://schemas.microsoft.com/office/drawing/2014/main" id="{55718DD7-C3E5-DB9C-E18C-C7522EC69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7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9</a:t>
            </a:r>
          </a:p>
        </p:txBody>
      </p:sp>
      <p:sp>
        <p:nvSpPr>
          <p:cNvPr id="19486" name="Text Box 99">
            <a:extLst>
              <a:ext uri="{FF2B5EF4-FFF2-40B4-BE49-F238E27FC236}">
                <a16:creationId xmlns:a16="http://schemas.microsoft.com/office/drawing/2014/main" id="{5B470278-3C30-DE7F-42E4-F1CDBDF1A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72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10</a:t>
            </a:r>
          </a:p>
        </p:txBody>
      </p:sp>
      <p:sp>
        <p:nvSpPr>
          <p:cNvPr id="19487" name="Text Box 100">
            <a:extLst>
              <a:ext uri="{FF2B5EF4-FFF2-40B4-BE49-F238E27FC236}">
                <a16:creationId xmlns:a16="http://schemas.microsoft.com/office/drawing/2014/main" id="{F51F2E65-B0BE-68EF-0AD7-BF9403495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7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chemeClr val="hlink"/>
                </a:solidFill>
                <a:latin typeface="Courier New" panose="02070309020205020404" pitchFamily="49" charset="0"/>
              </a:rPr>
              <a:t>11</a:t>
            </a:r>
          </a:p>
        </p:txBody>
      </p:sp>
      <p:sp>
        <p:nvSpPr>
          <p:cNvPr id="19488" name="Rectangle 101">
            <a:extLst>
              <a:ext uri="{FF2B5EF4-FFF2-40B4-BE49-F238E27FC236}">
                <a16:creationId xmlns:a16="http://schemas.microsoft.com/office/drawing/2014/main" id="{23DDBF36-CD21-71C4-6D77-C854F1CFB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110" y="4584955"/>
            <a:ext cx="19367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9" name="Rectangle 102">
            <a:extLst>
              <a:ext uri="{FF2B5EF4-FFF2-40B4-BE49-F238E27FC236}">
                <a16:creationId xmlns:a16="http://schemas.microsoft.com/office/drawing/2014/main" id="{4A220A98-3167-437A-5301-0670FE5F8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297" y="5000880"/>
            <a:ext cx="1938338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90" name="Line 103">
            <a:extLst>
              <a:ext uri="{FF2B5EF4-FFF2-40B4-BE49-F238E27FC236}">
                <a16:creationId xmlns:a16="http://schemas.microsoft.com/office/drawing/2014/main" id="{A88159CC-918A-075D-E1F1-CCCA83EC49D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07784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91" name="Rectangle 104">
            <a:extLst>
              <a:ext uri="{FF2B5EF4-FFF2-40B4-BE49-F238E27FC236}">
                <a16:creationId xmlns:a16="http://schemas.microsoft.com/office/drawing/2014/main" id="{319AD917-3B52-3AC4-10D6-7C0BF062C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672" y="5404105"/>
            <a:ext cx="1454150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92" name="Rectangle 105">
            <a:extLst>
              <a:ext uri="{FF2B5EF4-FFF2-40B4-BE49-F238E27FC236}">
                <a16:creationId xmlns:a16="http://schemas.microsoft.com/office/drawing/2014/main" id="{D89106DC-F30D-4673-4C10-07F19DC9F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5923" y="3803905"/>
            <a:ext cx="1452563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93" name="Rectangle 106">
            <a:extLst>
              <a:ext uri="{FF2B5EF4-FFF2-40B4-BE49-F238E27FC236}">
                <a16:creationId xmlns:a16="http://schemas.microsoft.com/office/drawing/2014/main" id="{01C54066-26B7-04C1-A28A-82D6A62DC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585" y="3375280"/>
            <a:ext cx="2906712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94" name="Rectangle 107">
            <a:extLst>
              <a:ext uri="{FF2B5EF4-FFF2-40B4-BE49-F238E27FC236}">
                <a16:creationId xmlns:a16="http://schemas.microsoft.com/office/drawing/2014/main" id="{76F30CD1-AEC2-7233-BF26-7475CAB2C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772" y="2510093"/>
            <a:ext cx="14541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95" name="Rectangle 108">
            <a:extLst>
              <a:ext uri="{FF2B5EF4-FFF2-40B4-BE49-F238E27FC236}">
                <a16:creationId xmlns:a16="http://schemas.microsoft.com/office/drawing/2014/main" id="{095BF334-FD46-A452-2D0A-1A3F7BFC8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2965705"/>
            <a:ext cx="968375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96" name="Rectangle 109">
            <a:extLst>
              <a:ext uri="{FF2B5EF4-FFF2-40B4-BE49-F238E27FC236}">
                <a16:creationId xmlns:a16="http://schemas.microsoft.com/office/drawing/2014/main" id="{76860F82-7217-6897-0554-68F30DCDF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4213480"/>
            <a:ext cx="2420937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0A1AA05-91A0-144A-BBD2-7AD9336F5CE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0A1AA05-91A0-144A-BBD2-7AD9336F5CE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53" t="-7692" r="-396842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000" t="-7692" r="-277000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2029" t="-7692" r="-100725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3796" t="-7692" r="-1460" b="-9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79343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918114" y="395783"/>
                <a:ext cx="10972800" cy="153035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How many ways are there to tile </a:t>
                </a:r>
                <a:br>
                  <a:rPr lang="en-US" dirty="0"/>
                </a:br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2×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board with dominoes?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918114" y="395783"/>
                <a:ext cx="10972800" cy="1530350"/>
              </a:xfrm>
              <a:blipFill>
                <a:blip r:embed="rId2"/>
                <a:stretch>
                  <a:fillRect t="-18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379114" y="2600733"/>
            <a:ext cx="3335883" cy="949405"/>
            <a:chOff x="383551" y="3746310"/>
            <a:chExt cx="3335883" cy="949405"/>
          </a:xfrm>
        </p:grpSpPr>
        <p:grpSp>
          <p:nvGrpSpPr>
            <p:cNvPr id="6" name="Group 5"/>
            <p:cNvGrpSpPr/>
            <p:nvPr/>
          </p:nvGrpSpPr>
          <p:grpSpPr>
            <a:xfrm>
              <a:off x="383551" y="3746310"/>
              <a:ext cx="474702" cy="949405"/>
              <a:chOff x="6544448" y="4176091"/>
              <a:chExt cx="474702" cy="949405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62576" y="3746310"/>
              <a:ext cx="474702" cy="949405"/>
              <a:chOff x="6544448" y="4176091"/>
              <a:chExt cx="474702" cy="949405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337278" y="3746310"/>
              <a:ext cx="474702" cy="949405"/>
              <a:chOff x="6544448" y="4176091"/>
              <a:chExt cx="474702" cy="94940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816303" y="3746310"/>
              <a:ext cx="474702" cy="949405"/>
              <a:chOff x="6544448" y="4176091"/>
              <a:chExt cx="474702" cy="94940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291005" y="3746310"/>
              <a:ext cx="474702" cy="949405"/>
              <a:chOff x="6544448" y="4176091"/>
              <a:chExt cx="474702" cy="94940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770030" y="3746310"/>
              <a:ext cx="474702" cy="949405"/>
              <a:chOff x="6544448" y="4176091"/>
              <a:chExt cx="474702" cy="94940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244732" y="3746310"/>
              <a:ext cx="474702" cy="949405"/>
              <a:chOff x="6544448" y="4176091"/>
              <a:chExt cx="474702" cy="949405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2133601" y="1916670"/>
            <a:ext cx="4270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Two ways to fill the final column: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240298" y="2600732"/>
            <a:ext cx="474702" cy="949405"/>
            <a:chOff x="6544448" y="4176091"/>
            <a:chExt cx="474702" cy="949405"/>
          </a:xfrm>
          <a:solidFill>
            <a:srgbClr val="00B050"/>
          </a:solidFill>
        </p:grpSpPr>
        <p:sp>
          <p:nvSpPr>
            <p:cNvPr id="29" name="Rectangle 28"/>
            <p:cNvSpPr/>
            <p:nvPr/>
          </p:nvSpPr>
          <p:spPr>
            <a:xfrm>
              <a:off x="6544448" y="4176091"/>
              <a:ext cx="474702" cy="949405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544448" y="4176091"/>
              <a:ext cx="474702" cy="47470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Left Brace 30"/>
          <p:cNvSpPr/>
          <p:nvPr/>
        </p:nvSpPr>
        <p:spPr>
          <a:xfrm rot="16200000">
            <a:off x="3574625" y="2334668"/>
            <a:ext cx="450206" cy="288114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461959" y="3974069"/>
                <a:ext cx="77854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959" y="3974069"/>
                <a:ext cx="7785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2379114" y="4854466"/>
            <a:ext cx="3335883" cy="949405"/>
            <a:chOff x="383551" y="3746310"/>
            <a:chExt cx="3335883" cy="949405"/>
          </a:xfrm>
        </p:grpSpPr>
        <p:grpSp>
          <p:nvGrpSpPr>
            <p:cNvPr id="34" name="Group 33"/>
            <p:cNvGrpSpPr/>
            <p:nvPr/>
          </p:nvGrpSpPr>
          <p:grpSpPr>
            <a:xfrm>
              <a:off x="383551" y="3746310"/>
              <a:ext cx="474702" cy="949405"/>
              <a:chOff x="6544448" y="4176091"/>
              <a:chExt cx="474702" cy="949405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62576" y="3746310"/>
              <a:ext cx="474702" cy="949405"/>
              <a:chOff x="6544448" y="4176091"/>
              <a:chExt cx="474702" cy="949405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337278" y="3746310"/>
              <a:ext cx="474702" cy="949405"/>
              <a:chOff x="6544448" y="4176091"/>
              <a:chExt cx="474702" cy="94940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816303" y="3746310"/>
              <a:ext cx="474702" cy="949405"/>
              <a:chOff x="6544448" y="4176091"/>
              <a:chExt cx="474702" cy="949405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2291005" y="3746310"/>
              <a:ext cx="474702" cy="949405"/>
              <a:chOff x="6544448" y="4176091"/>
              <a:chExt cx="474702" cy="949405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2770030" y="3746310"/>
              <a:ext cx="474702" cy="949405"/>
              <a:chOff x="6544448" y="4176091"/>
              <a:chExt cx="474702" cy="949405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244732" y="3746310"/>
              <a:ext cx="474702" cy="949405"/>
              <a:chOff x="6544448" y="4176091"/>
              <a:chExt cx="474702" cy="949405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 rot="16200000">
            <a:off x="5002947" y="4617115"/>
            <a:ext cx="474702" cy="949405"/>
            <a:chOff x="6544448" y="4176091"/>
            <a:chExt cx="474702" cy="949405"/>
          </a:xfrm>
          <a:solidFill>
            <a:srgbClr val="00B050"/>
          </a:solidFill>
        </p:grpSpPr>
        <p:sp>
          <p:nvSpPr>
            <p:cNvPr id="56" name="Rectangle 55"/>
            <p:cNvSpPr/>
            <p:nvPr/>
          </p:nvSpPr>
          <p:spPr>
            <a:xfrm>
              <a:off x="6544448" y="4176091"/>
              <a:ext cx="474702" cy="949405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544448" y="4176091"/>
              <a:ext cx="474702" cy="47470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Left Brace 57"/>
          <p:cNvSpPr/>
          <p:nvPr/>
        </p:nvSpPr>
        <p:spPr>
          <a:xfrm rot="16200000">
            <a:off x="3347251" y="4835735"/>
            <a:ext cx="450208" cy="238648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182308" y="6183868"/>
                <a:ext cx="77854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308" y="6183868"/>
                <a:ext cx="77854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/>
          <p:cNvGrpSpPr/>
          <p:nvPr/>
        </p:nvGrpSpPr>
        <p:grpSpPr>
          <a:xfrm rot="16200000">
            <a:off x="5002947" y="5091817"/>
            <a:ext cx="474702" cy="949405"/>
            <a:chOff x="6544448" y="4176091"/>
            <a:chExt cx="474702" cy="949405"/>
          </a:xfrm>
          <a:solidFill>
            <a:srgbClr val="0070C0"/>
          </a:solidFill>
        </p:grpSpPr>
        <p:sp>
          <p:nvSpPr>
            <p:cNvPr id="61" name="Rectangle 60"/>
            <p:cNvSpPr/>
            <p:nvPr/>
          </p:nvSpPr>
          <p:spPr>
            <a:xfrm>
              <a:off x="6544448" y="4176091"/>
              <a:ext cx="474702" cy="949405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544448" y="4176091"/>
              <a:ext cx="474702" cy="47470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652076" y="3593070"/>
                <a:ext cx="5074531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𝑇𝑖𝑙𝑒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𝑇𝑖𝑙𝑒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𝑇𝑖𝑙𝑒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</a:rPr>
                        <m:t>−2)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𝑇𝑖𝑙𝑒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𝑇𝑖𝑙𝑒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076" y="3593070"/>
                <a:ext cx="5074531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933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58" grpId="0" animBg="1"/>
      <p:bldP spid="59" grpId="0"/>
      <p:bldP spid="6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EB575-B0CD-9D5D-D1DA-D61BB6DE6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6F95E423-E91B-D222-8AE4-EEAC3F723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C8DEEBC-B8FB-4817-AE5D-59EE77AFC8DD}" type="slidenum">
              <a:rPr lang="en-US" altLang="en-US" sz="800"/>
              <a:pPr/>
              <a:t>50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8108A418-0607-919A-98AA-E0033C9F6C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3281" y="-15475"/>
            <a:ext cx="11353800" cy="1325563"/>
          </a:xfrm>
        </p:spPr>
        <p:txBody>
          <a:bodyPr/>
          <a:lstStyle/>
          <a:p>
            <a:r>
              <a:rPr lang="en-US" altLang="en-US" dirty="0"/>
              <a:t>Example Execution (iterative)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3E837073-EA73-78E2-09C0-3B7DF34B9B74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Notation:</a:t>
                </a:r>
                <a:r>
                  <a:rPr lang="en-US" altLang="en-US" sz="2400" dirty="0"/>
                  <a:t>  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Label jobs by finishing time: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= largest index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s.t. job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.			 </a:t>
                </a:r>
                <a:endParaRPr lang="en-US" alt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3E837073-EA73-78E2-09C0-3B7DF34B9B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  <a:blipFill>
                <a:blip r:embed="rId3"/>
                <a:stretch>
                  <a:fillRect l="-848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1" name="Line 74">
            <a:extLst>
              <a:ext uri="{FF2B5EF4-FFF2-40B4-BE49-F238E27FC236}">
                <a16:creationId xmlns:a16="http://schemas.microsoft.com/office/drawing/2014/main" id="{391C9610-CB68-BA6C-ADB9-C596F865CD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7586" y="5693029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2" name="Text Box 75">
            <a:extLst>
              <a:ext uri="{FF2B5EF4-FFF2-40B4-BE49-F238E27FC236}">
                <a16:creationId xmlns:a16="http://schemas.microsoft.com/office/drawing/2014/main" id="{FF351A0C-FAC7-A7E4-1E97-1364FBA90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110" y="5773993"/>
            <a:ext cx="159226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1">
              <a:solidFill>
                <a:schemeClr val="hlink"/>
              </a:solidFill>
              <a:latin typeface="Courier New" panose="02070309020205020404" pitchFamily="49" charset="0"/>
            </a:endParaRPr>
          </a:p>
        </p:txBody>
      </p:sp>
      <p:sp>
        <p:nvSpPr>
          <p:cNvPr id="19463" name="Text Box 76">
            <a:extLst>
              <a:ext uri="{FF2B5EF4-FFF2-40B4-BE49-F238E27FC236}">
                <a16:creationId xmlns:a16="http://schemas.microsoft.com/office/drawing/2014/main" id="{1D2A4957-75DF-2188-FA4C-4504B7F0C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272" y="5485068"/>
            <a:ext cx="7620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19464" name="Line 77">
            <a:extLst>
              <a:ext uri="{FF2B5EF4-FFF2-40B4-BE49-F238E27FC236}">
                <a16:creationId xmlns:a16="http://schemas.microsoft.com/office/drawing/2014/main" id="{D126C5FA-1B2C-FBA2-173D-56D28CB121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8860" y="5693029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5" name="Text Box 78">
            <a:extLst>
              <a:ext uri="{FF2B5EF4-FFF2-40B4-BE49-F238E27FC236}">
                <a16:creationId xmlns:a16="http://schemas.microsoft.com/office/drawing/2014/main" id="{C6D6082C-F500-D4D0-2E6E-04DEB86D8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9466" name="Line 79">
            <a:extLst>
              <a:ext uri="{FF2B5EF4-FFF2-40B4-BE49-F238E27FC236}">
                <a16:creationId xmlns:a16="http://schemas.microsoft.com/office/drawing/2014/main" id="{C4CD3A68-AECD-F48B-EAC7-A0D3C2B67EC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95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7" name="Line 80">
            <a:extLst>
              <a:ext uri="{FF2B5EF4-FFF2-40B4-BE49-F238E27FC236}">
                <a16:creationId xmlns:a16="http://schemas.microsoft.com/office/drawing/2014/main" id="{1B81023B-9A0D-2ABC-865C-ECA8D209CE3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344677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8" name="Line 81">
            <a:extLst>
              <a:ext uri="{FF2B5EF4-FFF2-40B4-BE49-F238E27FC236}">
                <a16:creationId xmlns:a16="http://schemas.microsoft.com/office/drawing/2014/main" id="{675657F7-4592-9628-1F47-B19142C3311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1094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9" name="Line 82">
            <a:extLst>
              <a:ext uri="{FF2B5EF4-FFF2-40B4-BE49-F238E27FC236}">
                <a16:creationId xmlns:a16="http://schemas.microsoft.com/office/drawing/2014/main" id="{047D542D-947E-F507-B7F8-4410859BCEB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236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0" name="Line 83">
            <a:extLst>
              <a:ext uri="{FF2B5EF4-FFF2-40B4-BE49-F238E27FC236}">
                <a16:creationId xmlns:a16="http://schemas.microsoft.com/office/drawing/2014/main" id="{DCD5AB79-4309-8594-A50C-E2CE7B3849F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5936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1" name="Line 84">
            <a:extLst>
              <a:ext uri="{FF2B5EF4-FFF2-40B4-BE49-F238E27FC236}">
                <a16:creationId xmlns:a16="http://schemas.microsoft.com/office/drawing/2014/main" id="{68B3D1F4-AF84-1740-A94C-F6F0652B62C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04622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2" name="Line 85">
            <a:extLst>
              <a:ext uri="{FF2B5EF4-FFF2-40B4-BE49-F238E27FC236}">
                <a16:creationId xmlns:a16="http://schemas.microsoft.com/office/drawing/2014/main" id="{29BAB60F-4572-70CB-1F47-14BBEEA1F0DA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562035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3" name="Line 86">
            <a:extLst>
              <a:ext uri="{FF2B5EF4-FFF2-40B4-BE49-F238E27FC236}">
                <a16:creationId xmlns:a16="http://schemas.microsoft.com/office/drawing/2014/main" id="{36069F63-0CE2-558C-0066-70A946C71FE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145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4" name="Line 87">
            <a:extLst>
              <a:ext uri="{FF2B5EF4-FFF2-40B4-BE49-F238E27FC236}">
                <a16:creationId xmlns:a16="http://schemas.microsoft.com/office/drawing/2014/main" id="{E4ACA986-C756-8657-8565-EF3AC6592B1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5304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5" name="Line 88">
            <a:extLst>
              <a:ext uri="{FF2B5EF4-FFF2-40B4-BE49-F238E27FC236}">
                <a16:creationId xmlns:a16="http://schemas.microsoft.com/office/drawing/2014/main" id="{DB0F7069-DAFB-8F95-4671-B278913040B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9845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6" name="Line 89">
            <a:extLst>
              <a:ext uri="{FF2B5EF4-FFF2-40B4-BE49-F238E27FC236}">
                <a16:creationId xmlns:a16="http://schemas.microsoft.com/office/drawing/2014/main" id="{B49A1B43-BD25-9ACF-680D-190228855AD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5003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7" name="Text Box 90">
            <a:extLst>
              <a:ext uri="{FF2B5EF4-FFF2-40B4-BE49-F238E27FC236}">
                <a16:creationId xmlns:a16="http://schemas.microsoft.com/office/drawing/2014/main" id="{ED4F5B11-678E-61B0-19A6-741D483F7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6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78" name="Text Box 91">
            <a:extLst>
              <a:ext uri="{FF2B5EF4-FFF2-40B4-BE49-F238E27FC236}">
                <a16:creationId xmlns:a16="http://schemas.microsoft.com/office/drawing/2014/main" id="{93E5A406-ECE9-BE63-9142-B8031A132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8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79" name="Text Box 92">
            <a:extLst>
              <a:ext uri="{FF2B5EF4-FFF2-40B4-BE49-F238E27FC236}">
                <a16:creationId xmlns:a16="http://schemas.microsoft.com/office/drawing/2014/main" id="{724BB75C-C6EB-9622-DB89-BC01B5D82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036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80" name="Text Box 93">
            <a:extLst>
              <a:ext uri="{FF2B5EF4-FFF2-40B4-BE49-F238E27FC236}">
                <a16:creationId xmlns:a16="http://schemas.microsoft.com/office/drawing/2014/main" id="{44AC49D0-6E43-C7DF-57CC-6E8CEDFE0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8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81" name="Text Box 94">
            <a:extLst>
              <a:ext uri="{FF2B5EF4-FFF2-40B4-BE49-F238E27FC236}">
                <a16:creationId xmlns:a16="http://schemas.microsoft.com/office/drawing/2014/main" id="{185D51AF-C6C8-BF2E-1AA8-23738528B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997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5</a:t>
            </a:r>
          </a:p>
        </p:txBody>
      </p:sp>
      <p:sp>
        <p:nvSpPr>
          <p:cNvPr id="19482" name="Text Box 95">
            <a:extLst>
              <a:ext uri="{FF2B5EF4-FFF2-40B4-BE49-F238E27FC236}">
                <a16:creationId xmlns:a16="http://schemas.microsoft.com/office/drawing/2014/main" id="{C4EC4658-46F9-97F4-7A4A-20EC91F81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186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3" name="Text Box 96">
            <a:extLst>
              <a:ext uri="{FF2B5EF4-FFF2-40B4-BE49-F238E27FC236}">
                <a16:creationId xmlns:a16="http://schemas.microsoft.com/office/drawing/2014/main" id="{0F7AFF13-8F0F-1C0E-5794-ED49FFA1C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3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84" name="Text Box 97">
            <a:extLst>
              <a:ext uri="{FF2B5EF4-FFF2-40B4-BE49-F238E27FC236}">
                <a16:creationId xmlns:a16="http://schemas.microsoft.com/office/drawing/2014/main" id="{EF661BF8-6B62-2104-4D74-07273CA5A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5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85" name="Text Box 98">
            <a:extLst>
              <a:ext uri="{FF2B5EF4-FFF2-40B4-BE49-F238E27FC236}">
                <a16:creationId xmlns:a16="http://schemas.microsoft.com/office/drawing/2014/main" id="{B2196B23-2C29-0551-AA0D-6F14FEBBF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7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9</a:t>
            </a:r>
          </a:p>
        </p:txBody>
      </p:sp>
      <p:sp>
        <p:nvSpPr>
          <p:cNvPr id="19486" name="Text Box 99">
            <a:extLst>
              <a:ext uri="{FF2B5EF4-FFF2-40B4-BE49-F238E27FC236}">
                <a16:creationId xmlns:a16="http://schemas.microsoft.com/office/drawing/2014/main" id="{C53065CF-054B-FDAA-67B0-AC5BBF2B5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72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10</a:t>
            </a:r>
          </a:p>
        </p:txBody>
      </p:sp>
      <p:sp>
        <p:nvSpPr>
          <p:cNvPr id="19487" name="Text Box 100">
            <a:extLst>
              <a:ext uri="{FF2B5EF4-FFF2-40B4-BE49-F238E27FC236}">
                <a16:creationId xmlns:a16="http://schemas.microsoft.com/office/drawing/2014/main" id="{4F1DE595-8E14-2716-2991-903E5E57D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7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chemeClr val="hlink"/>
                </a:solidFill>
                <a:latin typeface="Courier New" panose="02070309020205020404" pitchFamily="49" charset="0"/>
              </a:rPr>
              <a:t>11</a:t>
            </a:r>
          </a:p>
        </p:txBody>
      </p:sp>
      <p:sp>
        <p:nvSpPr>
          <p:cNvPr id="19488" name="Rectangle 101">
            <a:extLst>
              <a:ext uri="{FF2B5EF4-FFF2-40B4-BE49-F238E27FC236}">
                <a16:creationId xmlns:a16="http://schemas.microsoft.com/office/drawing/2014/main" id="{DBFC24C0-53F3-917E-87D0-BC42C771F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110" y="4584955"/>
            <a:ext cx="19367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9" name="Rectangle 102">
            <a:extLst>
              <a:ext uri="{FF2B5EF4-FFF2-40B4-BE49-F238E27FC236}">
                <a16:creationId xmlns:a16="http://schemas.microsoft.com/office/drawing/2014/main" id="{8F8EC510-82FD-43A2-A6A3-F28FE6E08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297" y="5000880"/>
            <a:ext cx="1938338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90" name="Line 103">
            <a:extLst>
              <a:ext uri="{FF2B5EF4-FFF2-40B4-BE49-F238E27FC236}">
                <a16:creationId xmlns:a16="http://schemas.microsoft.com/office/drawing/2014/main" id="{7FEB2226-56CD-E308-7406-F974E8F2686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07784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91" name="Rectangle 104">
            <a:extLst>
              <a:ext uri="{FF2B5EF4-FFF2-40B4-BE49-F238E27FC236}">
                <a16:creationId xmlns:a16="http://schemas.microsoft.com/office/drawing/2014/main" id="{CD40F5DA-5613-E9EC-87ED-436DE52A9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672" y="5404105"/>
            <a:ext cx="1454150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92" name="Rectangle 105">
            <a:extLst>
              <a:ext uri="{FF2B5EF4-FFF2-40B4-BE49-F238E27FC236}">
                <a16:creationId xmlns:a16="http://schemas.microsoft.com/office/drawing/2014/main" id="{DFE9B557-7B17-8ABC-EF1C-7041A8854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5923" y="3803905"/>
            <a:ext cx="1452563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93" name="Rectangle 106">
            <a:extLst>
              <a:ext uri="{FF2B5EF4-FFF2-40B4-BE49-F238E27FC236}">
                <a16:creationId xmlns:a16="http://schemas.microsoft.com/office/drawing/2014/main" id="{7128E448-25D3-028C-762D-749F42C7E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585" y="3375280"/>
            <a:ext cx="2906712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94" name="Rectangle 107">
            <a:extLst>
              <a:ext uri="{FF2B5EF4-FFF2-40B4-BE49-F238E27FC236}">
                <a16:creationId xmlns:a16="http://schemas.microsoft.com/office/drawing/2014/main" id="{099B9AB5-9CB4-F306-CAE4-93655D398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772" y="2510093"/>
            <a:ext cx="14541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95" name="Rectangle 108">
            <a:extLst>
              <a:ext uri="{FF2B5EF4-FFF2-40B4-BE49-F238E27FC236}">
                <a16:creationId xmlns:a16="http://schemas.microsoft.com/office/drawing/2014/main" id="{74A0718B-BF75-F7B7-F317-12F1D95A9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2965705"/>
            <a:ext cx="968375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96" name="Rectangle 109">
            <a:extLst>
              <a:ext uri="{FF2B5EF4-FFF2-40B4-BE49-F238E27FC236}">
                <a16:creationId xmlns:a16="http://schemas.microsoft.com/office/drawing/2014/main" id="{20F7144A-B892-1DD0-94B2-A5B9D6918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4213480"/>
            <a:ext cx="2420937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577F498-59DE-8800-B0E0-C90415EA5C9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577F498-59DE-8800-B0E0-C90415EA5C9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53" t="-7692" r="-396842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000" t="-7692" r="-277000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2029" t="-7692" r="-100725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3796" t="-7692" r="-1460" b="-9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633207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E7476-B7D8-AAF3-9AE9-A4CCA4C51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2D4BFD7C-8023-7E6A-C36D-E21B1DA915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C8DEEBC-B8FB-4817-AE5D-59EE77AFC8DD}" type="slidenum">
              <a:rPr lang="en-US" altLang="en-US" sz="800"/>
              <a:pPr/>
              <a:t>51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B660003B-A657-3F84-89E3-1985D522D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3281" y="-15475"/>
            <a:ext cx="11353800" cy="1325563"/>
          </a:xfrm>
        </p:spPr>
        <p:txBody>
          <a:bodyPr/>
          <a:lstStyle/>
          <a:p>
            <a:r>
              <a:rPr lang="en-US" altLang="en-US" dirty="0"/>
              <a:t>Example Execution (iterative)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1BF03590-6FB6-60AD-E60F-2569DAD770A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Notation:</a:t>
                </a:r>
                <a:r>
                  <a:rPr lang="en-US" altLang="en-US" sz="2400" dirty="0"/>
                  <a:t>  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Label jobs by finishing time: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= largest index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s.t. job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.			 </a:t>
                </a:r>
                <a:endParaRPr lang="en-US" alt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1BF03590-6FB6-60AD-E60F-2569DAD770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  <a:blipFill>
                <a:blip r:embed="rId3"/>
                <a:stretch>
                  <a:fillRect l="-848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1" name="Line 74">
            <a:extLst>
              <a:ext uri="{FF2B5EF4-FFF2-40B4-BE49-F238E27FC236}">
                <a16:creationId xmlns:a16="http://schemas.microsoft.com/office/drawing/2014/main" id="{0E9591B4-7806-44B1-D411-241B65B3C3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7586" y="5693029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2" name="Text Box 75">
            <a:extLst>
              <a:ext uri="{FF2B5EF4-FFF2-40B4-BE49-F238E27FC236}">
                <a16:creationId xmlns:a16="http://schemas.microsoft.com/office/drawing/2014/main" id="{7B2827B5-4DD7-DADF-C5CF-58D9A4037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110" y="5773993"/>
            <a:ext cx="159226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1">
              <a:solidFill>
                <a:schemeClr val="hlink"/>
              </a:solidFill>
              <a:latin typeface="Courier New" panose="02070309020205020404" pitchFamily="49" charset="0"/>
            </a:endParaRPr>
          </a:p>
        </p:txBody>
      </p:sp>
      <p:sp>
        <p:nvSpPr>
          <p:cNvPr id="19463" name="Text Box 76">
            <a:extLst>
              <a:ext uri="{FF2B5EF4-FFF2-40B4-BE49-F238E27FC236}">
                <a16:creationId xmlns:a16="http://schemas.microsoft.com/office/drawing/2014/main" id="{B01FD99E-BB51-3483-0849-7FF0A62BB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272" y="5485068"/>
            <a:ext cx="7620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19464" name="Line 77">
            <a:extLst>
              <a:ext uri="{FF2B5EF4-FFF2-40B4-BE49-F238E27FC236}">
                <a16:creationId xmlns:a16="http://schemas.microsoft.com/office/drawing/2014/main" id="{2D1F429C-7615-5A87-A660-D15DA861E8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8860" y="5693029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5" name="Text Box 78">
            <a:extLst>
              <a:ext uri="{FF2B5EF4-FFF2-40B4-BE49-F238E27FC236}">
                <a16:creationId xmlns:a16="http://schemas.microsoft.com/office/drawing/2014/main" id="{F7C63000-A05C-4BC1-7975-FD225CD75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9466" name="Line 79">
            <a:extLst>
              <a:ext uri="{FF2B5EF4-FFF2-40B4-BE49-F238E27FC236}">
                <a16:creationId xmlns:a16="http://schemas.microsoft.com/office/drawing/2014/main" id="{CD4AE5DD-C7FA-3744-DA5F-4F2A02D6FDC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95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7" name="Line 80">
            <a:extLst>
              <a:ext uri="{FF2B5EF4-FFF2-40B4-BE49-F238E27FC236}">
                <a16:creationId xmlns:a16="http://schemas.microsoft.com/office/drawing/2014/main" id="{1D8774BE-EB76-AFBD-4988-9BD9713B68A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344677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8" name="Line 81">
            <a:extLst>
              <a:ext uri="{FF2B5EF4-FFF2-40B4-BE49-F238E27FC236}">
                <a16:creationId xmlns:a16="http://schemas.microsoft.com/office/drawing/2014/main" id="{F6784F2D-B2C1-67FA-9AED-CBAB7F5E421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1094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9" name="Line 82">
            <a:extLst>
              <a:ext uri="{FF2B5EF4-FFF2-40B4-BE49-F238E27FC236}">
                <a16:creationId xmlns:a16="http://schemas.microsoft.com/office/drawing/2014/main" id="{AEAAD747-750F-107E-E0D1-47FAE369C90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236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0" name="Line 83">
            <a:extLst>
              <a:ext uri="{FF2B5EF4-FFF2-40B4-BE49-F238E27FC236}">
                <a16:creationId xmlns:a16="http://schemas.microsoft.com/office/drawing/2014/main" id="{AD25051D-318A-1823-E9A5-243E1587042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5936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1" name="Line 84">
            <a:extLst>
              <a:ext uri="{FF2B5EF4-FFF2-40B4-BE49-F238E27FC236}">
                <a16:creationId xmlns:a16="http://schemas.microsoft.com/office/drawing/2014/main" id="{0FD2E6CD-EE32-5297-8828-CEBA84A6413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04622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2" name="Line 85">
            <a:extLst>
              <a:ext uri="{FF2B5EF4-FFF2-40B4-BE49-F238E27FC236}">
                <a16:creationId xmlns:a16="http://schemas.microsoft.com/office/drawing/2014/main" id="{75ACAC4D-908B-5E63-2BC3-4FF9BF60652A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562035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3" name="Line 86">
            <a:extLst>
              <a:ext uri="{FF2B5EF4-FFF2-40B4-BE49-F238E27FC236}">
                <a16:creationId xmlns:a16="http://schemas.microsoft.com/office/drawing/2014/main" id="{6187CADA-256E-F510-EB67-11A04C66DD5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145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4" name="Line 87">
            <a:extLst>
              <a:ext uri="{FF2B5EF4-FFF2-40B4-BE49-F238E27FC236}">
                <a16:creationId xmlns:a16="http://schemas.microsoft.com/office/drawing/2014/main" id="{DFBDB9A3-D126-380C-071F-F8DD1D34971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5304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5" name="Line 88">
            <a:extLst>
              <a:ext uri="{FF2B5EF4-FFF2-40B4-BE49-F238E27FC236}">
                <a16:creationId xmlns:a16="http://schemas.microsoft.com/office/drawing/2014/main" id="{D5FF7232-ED48-5AE3-F60B-4925A09E440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9845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6" name="Line 89">
            <a:extLst>
              <a:ext uri="{FF2B5EF4-FFF2-40B4-BE49-F238E27FC236}">
                <a16:creationId xmlns:a16="http://schemas.microsoft.com/office/drawing/2014/main" id="{1718982D-64ED-16D6-57A0-5CEB9DB6A24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5003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7" name="Text Box 90">
            <a:extLst>
              <a:ext uri="{FF2B5EF4-FFF2-40B4-BE49-F238E27FC236}">
                <a16:creationId xmlns:a16="http://schemas.microsoft.com/office/drawing/2014/main" id="{5AB61B5D-9770-8A98-9854-B220538CE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6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78" name="Text Box 91">
            <a:extLst>
              <a:ext uri="{FF2B5EF4-FFF2-40B4-BE49-F238E27FC236}">
                <a16:creationId xmlns:a16="http://schemas.microsoft.com/office/drawing/2014/main" id="{CEF74E87-404A-D1F9-AD9B-0DA6401D3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8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79" name="Text Box 92">
            <a:extLst>
              <a:ext uri="{FF2B5EF4-FFF2-40B4-BE49-F238E27FC236}">
                <a16:creationId xmlns:a16="http://schemas.microsoft.com/office/drawing/2014/main" id="{18790937-F81F-27D7-4559-D583C87E3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036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80" name="Text Box 93">
            <a:extLst>
              <a:ext uri="{FF2B5EF4-FFF2-40B4-BE49-F238E27FC236}">
                <a16:creationId xmlns:a16="http://schemas.microsoft.com/office/drawing/2014/main" id="{1E0A6741-CB52-D850-8A8D-874AAB856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8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81" name="Text Box 94">
            <a:extLst>
              <a:ext uri="{FF2B5EF4-FFF2-40B4-BE49-F238E27FC236}">
                <a16:creationId xmlns:a16="http://schemas.microsoft.com/office/drawing/2014/main" id="{409FD43F-48FA-B486-3643-65C05DB77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997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5</a:t>
            </a:r>
          </a:p>
        </p:txBody>
      </p:sp>
      <p:sp>
        <p:nvSpPr>
          <p:cNvPr id="19482" name="Text Box 95">
            <a:extLst>
              <a:ext uri="{FF2B5EF4-FFF2-40B4-BE49-F238E27FC236}">
                <a16:creationId xmlns:a16="http://schemas.microsoft.com/office/drawing/2014/main" id="{9AD033F1-C83F-BD07-44B5-CA6997A3E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186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3" name="Text Box 96">
            <a:extLst>
              <a:ext uri="{FF2B5EF4-FFF2-40B4-BE49-F238E27FC236}">
                <a16:creationId xmlns:a16="http://schemas.microsoft.com/office/drawing/2014/main" id="{EED66D02-1383-2460-D70D-F82FDF51A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3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84" name="Text Box 97">
            <a:extLst>
              <a:ext uri="{FF2B5EF4-FFF2-40B4-BE49-F238E27FC236}">
                <a16:creationId xmlns:a16="http://schemas.microsoft.com/office/drawing/2014/main" id="{302715BA-E948-29F6-6E9E-43C2E6265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5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85" name="Text Box 98">
            <a:extLst>
              <a:ext uri="{FF2B5EF4-FFF2-40B4-BE49-F238E27FC236}">
                <a16:creationId xmlns:a16="http://schemas.microsoft.com/office/drawing/2014/main" id="{302DD48D-73FD-D4A4-F0BD-C87CF6B9E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7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9</a:t>
            </a:r>
          </a:p>
        </p:txBody>
      </p:sp>
      <p:sp>
        <p:nvSpPr>
          <p:cNvPr id="19486" name="Text Box 99">
            <a:extLst>
              <a:ext uri="{FF2B5EF4-FFF2-40B4-BE49-F238E27FC236}">
                <a16:creationId xmlns:a16="http://schemas.microsoft.com/office/drawing/2014/main" id="{4D9ED3C2-7506-F85C-2DC4-E34979309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72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10</a:t>
            </a:r>
          </a:p>
        </p:txBody>
      </p:sp>
      <p:sp>
        <p:nvSpPr>
          <p:cNvPr id="19487" name="Text Box 100">
            <a:extLst>
              <a:ext uri="{FF2B5EF4-FFF2-40B4-BE49-F238E27FC236}">
                <a16:creationId xmlns:a16="http://schemas.microsoft.com/office/drawing/2014/main" id="{F656AA0E-95D3-2127-48A4-7EE5BC632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7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chemeClr val="hlink"/>
                </a:solidFill>
                <a:latin typeface="Courier New" panose="02070309020205020404" pitchFamily="49" charset="0"/>
              </a:rPr>
              <a:t>11</a:t>
            </a:r>
          </a:p>
        </p:txBody>
      </p:sp>
      <p:sp>
        <p:nvSpPr>
          <p:cNvPr id="19488" name="Rectangle 101">
            <a:extLst>
              <a:ext uri="{FF2B5EF4-FFF2-40B4-BE49-F238E27FC236}">
                <a16:creationId xmlns:a16="http://schemas.microsoft.com/office/drawing/2014/main" id="{A1390F20-25C2-FE6E-7DA3-0DE853869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110" y="4584955"/>
            <a:ext cx="19367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9" name="Rectangle 102">
            <a:extLst>
              <a:ext uri="{FF2B5EF4-FFF2-40B4-BE49-F238E27FC236}">
                <a16:creationId xmlns:a16="http://schemas.microsoft.com/office/drawing/2014/main" id="{3EE74FD6-0999-CD34-EDE2-E47B6F9E4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297" y="5000880"/>
            <a:ext cx="1938338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90" name="Line 103">
            <a:extLst>
              <a:ext uri="{FF2B5EF4-FFF2-40B4-BE49-F238E27FC236}">
                <a16:creationId xmlns:a16="http://schemas.microsoft.com/office/drawing/2014/main" id="{DB8880E8-9A03-E24C-89AA-AA765593E20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07784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91" name="Rectangle 104">
            <a:extLst>
              <a:ext uri="{FF2B5EF4-FFF2-40B4-BE49-F238E27FC236}">
                <a16:creationId xmlns:a16="http://schemas.microsoft.com/office/drawing/2014/main" id="{9DBE6E4E-74E5-E867-9665-ADF6329C9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672" y="5404105"/>
            <a:ext cx="1454150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92" name="Rectangle 105">
            <a:extLst>
              <a:ext uri="{FF2B5EF4-FFF2-40B4-BE49-F238E27FC236}">
                <a16:creationId xmlns:a16="http://schemas.microsoft.com/office/drawing/2014/main" id="{A445CB23-2C7C-3127-0E7E-96D842D59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5923" y="3803905"/>
            <a:ext cx="1452563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93" name="Rectangle 106">
            <a:extLst>
              <a:ext uri="{FF2B5EF4-FFF2-40B4-BE49-F238E27FC236}">
                <a16:creationId xmlns:a16="http://schemas.microsoft.com/office/drawing/2014/main" id="{CDECF4E2-66FF-32E8-3C79-C2BE942EC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585" y="3375280"/>
            <a:ext cx="2906712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94" name="Rectangle 107">
            <a:extLst>
              <a:ext uri="{FF2B5EF4-FFF2-40B4-BE49-F238E27FC236}">
                <a16:creationId xmlns:a16="http://schemas.microsoft.com/office/drawing/2014/main" id="{438F8B89-6807-18E8-8A0E-48FE1D5F6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772" y="2510093"/>
            <a:ext cx="14541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95" name="Rectangle 108">
            <a:extLst>
              <a:ext uri="{FF2B5EF4-FFF2-40B4-BE49-F238E27FC236}">
                <a16:creationId xmlns:a16="http://schemas.microsoft.com/office/drawing/2014/main" id="{3344ABD0-46E4-61C4-E9C9-BABA399A2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2965705"/>
            <a:ext cx="968375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96" name="Rectangle 109">
            <a:extLst>
              <a:ext uri="{FF2B5EF4-FFF2-40B4-BE49-F238E27FC236}">
                <a16:creationId xmlns:a16="http://schemas.microsoft.com/office/drawing/2014/main" id="{5A44352D-7A4A-E304-0BE6-6E318D961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4213480"/>
            <a:ext cx="2420937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29B8153C-03FA-B4F5-EC09-2C90361F1F2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29B8153C-03FA-B4F5-EC09-2C90361F1F2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53" t="-7692" r="-396842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000" t="-7692" r="-277000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2029" t="-7692" r="-100725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3796" t="-7692" r="-1460" b="-9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139522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Weighted Interval Scheduling: Finding the 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720337"/>
                <a:ext cx="10773808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So far we have computed the value </a:t>
                </a:r>
                <a:r>
                  <a:rPr lang="en-US" sz="2400" b="1" dirty="0">
                    <a:solidFill>
                      <a:srgbClr val="0066CC"/>
                    </a:solidFill>
                  </a:rPr>
                  <a:t>OPT</a:t>
                </a:r>
                <a:r>
                  <a:rPr lang="en-US" sz="2400" dirty="0">
                    <a:solidFill>
                      <a:srgbClr val="0066CC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dirty="0">
                    <a:solidFill>
                      <a:srgbClr val="0066CC"/>
                    </a:solidFill>
                  </a:rPr>
                  <a:t>)</a:t>
                </a:r>
                <a:r>
                  <a:rPr lang="en-US" sz="2400" dirty="0"/>
                  <a:t> but we probably want to know what that solution </a:t>
                </a:r>
                <a:r>
                  <a:rPr lang="en-US" sz="2400" b="1" dirty="0">
                    <a:solidFill>
                      <a:srgbClr val="695082"/>
                    </a:solidFill>
                  </a:rPr>
                  <a:t>OPT</a:t>
                </a:r>
                <a:r>
                  <a:rPr lang="en-US" sz="2400" dirty="0"/>
                  <a:t> actually is!</a:t>
                </a:r>
              </a:p>
              <a:p>
                <a:endParaRPr lang="en-US" sz="400" dirty="0"/>
              </a:p>
              <a:p>
                <a:pPr marL="0" indent="0">
                  <a:buNone/>
                </a:pPr>
                <a:r>
                  <a:rPr lang="en-US" sz="2400" dirty="0"/>
                  <a:t>We can do this, too, by keeping track of which option was better at each step.</a:t>
                </a:r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457200" lvl="1" indent="0">
                  <a:buNone/>
                </a:pPr>
                <a:r>
                  <a:rPr lang="en-US" sz="2400" dirty="0"/>
                  <a:t>Define </a:t>
                </a:r>
                <a:r>
                  <a:rPr lang="en-US" sz="2400" b="1" dirty="0">
                    <a:solidFill>
                      <a:srgbClr val="0066CC"/>
                    </a:solidFill>
                  </a:rPr>
                  <a:t>Used</a:t>
                </a:r>
                <a:r>
                  <a:rPr lang="en-US" sz="2400" dirty="0">
                    <a:solidFill>
                      <a:srgbClr val="0066CC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2400" dirty="0">
                    <a:solidFill>
                      <a:srgbClr val="0066CC"/>
                    </a:solidFill>
                  </a:rPr>
                  <a:t>]</a:t>
                </a:r>
                <a:r>
                  <a:rPr lang="en-US" dirty="0">
                    <a:solidFill>
                      <a:srgbClr val="0066CC"/>
                    </a:solidFill>
                  </a:rPr>
                  <a:t> 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000" dirty="0">
                                  <a:solidFill>
                                    <a:prstClr val="black"/>
                                  </a:solidFill>
                                </a:rPr>
                                <m:t>solution</m:t>
                              </m:r>
                              <m:r>
                                <m:rPr>
                                  <m:nor/>
                                </m:rPr>
                                <a:rPr lang="en-US" sz="2000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dirty="0">
                                  <a:solidFill>
                                    <a:prstClr val="black"/>
                                  </a:solidFill>
                                </a:rPr>
                                <m:t>with</m:t>
                              </m:r>
                              <m:r>
                                <m:rPr>
                                  <m:nor/>
                                </m:rPr>
                                <a:rPr lang="en-US" sz="2000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dirty="0">
                                  <a:solidFill>
                                    <a:prstClr val="black"/>
                                  </a:solidFill>
                                </a:rPr>
                                <m:t>value</m:t>
                              </m:r>
                              <m:r>
                                <m:rPr>
                                  <m:nor/>
                                </m:rPr>
                                <a:rPr lang="en-US" sz="2000" b="0" i="0" dirty="0" smtClean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1" dirty="0" smtClean="0">
                                  <a:solidFill>
                                    <a:srgbClr val="0066CC"/>
                                  </a:solidFill>
                                </a:rPr>
                                <m:t>OPT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srgbClr val="0066CC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dirty="0">
                                  <a:solidFill>
                                    <a:prstClr val="black"/>
                                  </a:solidFill>
                                </a:rPr>
                                <m:t>includes</m:t>
                              </m:r>
                              <m:r>
                                <m:rPr>
                                  <m:nor/>
                                </m:rPr>
                                <a:rPr lang="en-US" sz="2000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0" i="0" dirty="0" smtClean="0">
                                  <a:solidFill>
                                    <a:prstClr val="black"/>
                                  </a:solidFill>
                                </a:rPr>
                                <m:t>request</m:t>
                              </m:r>
                              <m:r>
                                <a:rPr lang="en-US" sz="20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000" dirty="0">
                                  <a:solidFill>
                                    <a:prstClr val="black"/>
                                  </a:solidFill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lvl="1"/>
                <a:endParaRPr lang="en-US" sz="2400" dirty="0"/>
              </a:p>
              <a:p>
                <a:pPr marL="457200" lvl="1" indent="0">
                  <a:buNone/>
                </a:pPr>
                <a:r>
                  <a:rPr lang="en-US" sz="2400" dirty="0"/>
                  <a:t>This gives a “pointer” that leads the way along a path to the optimal solution…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720337"/>
                <a:ext cx="10773808" cy="5200045"/>
              </a:xfrm>
              <a:blipFill>
                <a:blip r:embed="rId2"/>
                <a:stretch>
                  <a:fillRect l="-849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12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3828DA6E-C340-451A-8811-D05BE56C26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C8DEEBC-B8FB-4817-AE5D-59EE77AFC8DD}" type="slidenum">
              <a:rPr lang="en-US" altLang="en-US" sz="800"/>
              <a:pPr/>
              <a:t>53</a:t>
            </a:fld>
            <a:endParaRPr lang="en-US" altLang="en-US" sz="1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1D985733-19C9-4DDE-ACA2-2D470137D40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Notation:</a:t>
                </a:r>
                <a:r>
                  <a:rPr lang="en-US" altLang="en-US" sz="2400" dirty="0"/>
                  <a:t>  Label jobs by finishing time: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lv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= largest index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s.t. job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.			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1D985733-19C9-4DDE-ACA2-2D470137D4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  <a:blipFill>
                <a:blip r:embed="rId3"/>
                <a:stretch>
                  <a:fillRect l="-848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1" name="Line 74">
            <a:extLst>
              <a:ext uri="{FF2B5EF4-FFF2-40B4-BE49-F238E27FC236}">
                <a16:creationId xmlns:a16="http://schemas.microsoft.com/office/drawing/2014/main" id="{E344F42B-3394-40F1-9FE4-ADFAE3A5C32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7586" y="5693029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2" name="Text Box 75">
            <a:extLst>
              <a:ext uri="{FF2B5EF4-FFF2-40B4-BE49-F238E27FC236}">
                <a16:creationId xmlns:a16="http://schemas.microsoft.com/office/drawing/2014/main" id="{4DA792B2-CEBE-4223-802A-F6F7F5975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110" y="5773993"/>
            <a:ext cx="159226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1">
              <a:solidFill>
                <a:schemeClr val="hlink"/>
              </a:solidFill>
              <a:latin typeface="Courier New" panose="02070309020205020404" pitchFamily="49" charset="0"/>
            </a:endParaRPr>
          </a:p>
        </p:txBody>
      </p:sp>
      <p:sp>
        <p:nvSpPr>
          <p:cNvPr id="19463" name="Text Box 76">
            <a:extLst>
              <a:ext uri="{FF2B5EF4-FFF2-40B4-BE49-F238E27FC236}">
                <a16:creationId xmlns:a16="http://schemas.microsoft.com/office/drawing/2014/main" id="{91231CF0-2239-4920-9950-4767D8505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272" y="5485068"/>
            <a:ext cx="7620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19464" name="Line 77">
            <a:extLst>
              <a:ext uri="{FF2B5EF4-FFF2-40B4-BE49-F238E27FC236}">
                <a16:creationId xmlns:a16="http://schemas.microsoft.com/office/drawing/2014/main" id="{DDE5C393-46C3-458B-94A7-08603963D1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8860" y="5693029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5" name="Text Box 78">
            <a:extLst>
              <a:ext uri="{FF2B5EF4-FFF2-40B4-BE49-F238E27FC236}">
                <a16:creationId xmlns:a16="http://schemas.microsoft.com/office/drawing/2014/main" id="{FF1F632C-E560-439B-8C27-217FE40A1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9466" name="Line 79">
            <a:extLst>
              <a:ext uri="{FF2B5EF4-FFF2-40B4-BE49-F238E27FC236}">
                <a16:creationId xmlns:a16="http://schemas.microsoft.com/office/drawing/2014/main" id="{0FBC4031-829C-4469-8305-03318B7DF3C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95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7" name="Line 80">
            <a:extLst>
              <a:ext uri="{FF2B5EF4-FFF2-40B4-BE49-F238E27FC236}">
                <a16:creationId xmlns:a16="http://schemas.microsoft.com/office/drawing/2014/main" id="{5C9ACCF7-9559-4EBD-8B70-2C859AFCCED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344677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8" name="Line 81">
            <a:extLst>
              <a:ext uri="{FF2B5EF4-FFF2-40B4-BE49-F238E27FC236}">
                <a16:creationId xmlns:a16="http://schemas.microsoft.com/office/drawing/2014/main" id="{36113160-F4B3-445F-A25F-E0919D5EEB0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1094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9" name="Line 82">
            <a:extLst>
              <a:ext uri="{FF2B5EF4-FFF2-40B4-BE49-F238E27FC236}">
                <a16:creationId xmlns:a16="http://schemas.microsoft.com/office/drawing/2014/main" id="{B1A60685-F981-4A63-B091-A84CA2FBC61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236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0" name="Line 83">
            <a:extLst>
              <a:ext uri="{FF2B5EF4-FFF2-40B4-BE49-F238E27FC236}">
                <a16:creationId xmlns:a16="http://schemas.microsoft.com/office/drawing/2014/main" id="{6C360E76-46F0-4827-8343-9C48F019852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5936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1" name="Line 84">
            <a:extLst>
              <a:ext uri="{FF2B5EF4-FFF2-40B4-BE49-F238E27FC236}">
                <a16:creationId xmlns:a16="http://schemas.microsoft.com/office/drawing/2014/main" id="{41E539E1-B456-4E92-9CF7-367FEF2AE3B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04622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2" name="Line 85">
            <a:extLst>
              <a:ext uri="{FF2B5EF4-FFF2-40B4-BE49-F238E27FC236}">
                <a16:creationId xmlns:a16="http://schemas.microsoft.com/office/drawing/2014/main" id="{E6EB6B64-282E-48A1-93AF-0C443B01713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562035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3" name="Line 86">
            <a:extLst>
              <a:ext uri="{FF2B5EF4-FFF2-40B4-BE49-F238E27FC236}">
                <a16:creationId xmlns:a16="http://schemas.microsoft.com/office/drawing/2014/main" id="{A61B3BFA-619A-4912-B197-CA9C68C4868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145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4" name="Line 87">
            <a:extLst>
              <a:ext uri="{FF2B5EF4-FFF2-40B4-BE49-F238E27FC236}">
                <a16:creationId xmlns:a16="http://schemas.microsoft.com/office/drawing/2014/main" id="{E503582A-9609-4743-938B-8AAB58CFBB2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5304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5" name="Line 88">
            <a:extLst>
              <a:ext uri="{FF2B5EF4-FFF2-40B4-BE49-F238E27FC236}">
                <a16:creationId xmlns:a16="http://schemas.microsoft.com/office/drawing/2014/main" id="{5F105625-CE72-49EF-A818-DF5C60E2128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9845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6" name="Line 89">
            <a:extLst>
              <a:ext uri="{FF2B5EF4-FFF2-40B4-BE49-F238E27FC236}">
                <a16:creationId xmlns:a16="http://schemas.microsoft.com/office/drawing/2014/main" id="{4DA4A1F2-FBC8-404D-9651-631B1843FE4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5003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7" name="Text Box 90">
            <a:extLst>
              <a:ext uri="{FF2B5EF4-FFF2-40B4-BE49-F238E27FC236}">
                <a16:creationId xmlns:a16="http://schemas.microsoft.com/office/drawing/2014/main" id="{F86845AC-A24C-4ADC-9D62-AEF325148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6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78" name="Text Box 91">
            <a:extLst>
              <a:ext uri="{FF2B5EF4-FFF2-40B4-BE49-F238E27FC236}">
                <a16:creationId xmlns:a16="http://schemas.microsoft.com/office/drawing/2014/main" id="{4C77679D-B25C-438E-A4A4-71CC68211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8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79" name="Text Box 92">
            <a:extLst>
              <a:ext uri="{FF2B5EF4-FFF2-40B4-BE49-F238E27FC236}">
                <a16:creationId xmlns:a16="http://schemas.microsoft.com/office/drawing/2014/main" id="{DB45CB9F-5E24-4ABF-8F47-2D8295CF0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036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80" name="Text Box 93">
            <a:extLst>
              <a:ext uri="{FF2B5EF4-FFF2-40B4-BE49-F238E27FC236}">
                <a16:creationId xmlns:a16="http://schemas.microsoft.com/office/drawing/2014/main" id="{37B29F57-07A8-4624-B285-9E69E4F44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8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81" name="Text Box 94">
            <a:extLst>
              <a:ext uri="{FF2B5EF4-FFF2-40B4-BE49-F238E27FC236}">
                <a16:creationId xmlns:a16="http://schemas.microsoft.com/office/drawing/2014/main" id="{EBE8B399-0097-4232-8CA6-7838026B8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997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5</a:t>
            </a:r>
          </a:p>
        </p:txBody>
      </p:sp>
      <p:sp>
        <p:nvSpPr>
          <p:cNvPr id="19482" name="Text Box 95">
            <a:extLst>
              <a:ext uri="{FF2B5EF4-FFF2-40B4-BE49-F238E27FC236}">
                <a16:creationId xmlns:a16="http://schemas.microsoft.com/office/drawing/2014/main" id="{44A0E911-CCFA-4224-A671-FA3BF6DF0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186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3" name="Text Box 96">
            <a:extLst>
              <a:ext uri="{FF2B5EF4-FFF2-40B4-BE49-F238E27FC236}">
                <a16:creationId xmlns:a16="http://schemas.microsoft.com/office/drawing/2014/main" id="{DFF52816-3552-4F7B-9AB6-B33D774F1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3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84" name="Text Box 97">
            <a:extLst>
              <a:ext uri="{FF2B5EF4-FFF2-40B4-BE49-F238E27FC236}">
                <a16:creationId xmlns:a16="http://schemas.microsoft.com/office/drawing/2014/main" id="{EA88E77A-A01B-46F7-A480-E3A921CA6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5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85" name="Text Box 98">
            <a:extLst>
              <a:ext uri="{FF2B5EF4-FFF2-40B4-BE49-F238E27FC236}">
                <a16:creationId xmlns:a16="http://schemas.microsoft.com/office/drawing/2014/main" id="{C38F52B8-9E41-4158-9C85-CAAB36271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7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9</a:t>
            </a:r>
          </a:p>
        </p:txBody>
      </p:sp>
      <p:sp>
        <p:nvSpPr>
          <p:cNvPr id="19486" name="Text Box 99">
            <a:extLst>
              <a:ext uri="{FF2B5EF4-FFF2-40B4-BE49-F238E27FC236}">
                <a16:creationId xmlns:a16="http://schemas.microsoft.com/office/drawing/2014/main" id="{0A45E151-C063-4F7F-BE95-D045BF38C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72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10</a:t>
            </a:r>
          </a:p>
        </p:txBody>
      </p:sp>
      <p:sp>
        <p:nvSpPr>
          <p:cNvPr id="19487" name="Text Box 100">
            <a:extLst>
              <a:ext uri="{FF2B5EF4-FFF2-40B4-BE49-F238E27FC236}">
                <a16:creationId xmlns:a16="http://schemas.microsoft.com/office/drawing/2014/main" id="{7E2BD837-767C-4BF1-8691-F633E0733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7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chemeClr val="hlink"/>
                </a:solidFill>
                <a:latin typeface="Courier New" panose="02070309020205020404" pitchFamily="49" charset="0"/>
              </a:rPr>
              <a:t>11</a:t>
            </a:r>
          </a:p>
        </p:txBody>
      </p:sp>
      <p:sp>
        <p:nvSpPr>
          <p:cNvPr id="19488" name="Rectangle 101">
            <a:extLst>
              <a:ext uri="{FF2B5EF4-FFF2-40B4-BE49-F238E27FC236}">
                <a16:creationId xmlns:a16="http://schemas.microsoft.com/office/drawing/2014/main" id="{01F2B7FC-24D4-49C5-B593-EA48EED84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110" y="4584955"/>
            <a:ext cx="19367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9" name="Rectangle 102">
            <a:extLst>
              <a:ext uri="{FF2B5EF4-FFF2-40B4-BE49-F238E27FC236}">
                <a16:creationId xmlns:a16="http://schemas.microsoft.com/office/drawing/2014/main" id="{70854BA9-1BE0-4FDD-8918-BD347B70C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297" y="5000880"/>
            <a:ext cx="1938338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90" name="Line 103">
            <a:extLst>
              <a:ext uri="{FF2B5EF4-FFF2-40B4-BE49-F238E27FC236}">
                <a16:creationId xmlns:a16="http://schemas.microsoft.com/office/drawing/2014/main" id="{A5D43436-E0C3-4B8F-BA4F-0F0DA80A6A1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07784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91" name="Rectangle 104">
            <a:extLst>
              <a:ext uri="{FF2B5EF4-FFF2-40B4-BE49-F238E27FC236}">
                <a16:creationId xmlns:a16="http://schemas.microsoft.com/office/drawing/2014/main" id="{FEA93F0E-6F1A-468D-BEFD-2E26EB889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672" y="5404105"/>
            <a:ext cx="1454150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92" name="Rectangle 105">
            <a:extLst>
              <a:ext uri="{FF2B5EF4-FFF2-40B4-BE49-F238E27FC236}">
                <a16:creationId xmlns:a16="http://schemas.microsoft.com/office/drawing/2014/main" id="{60085F63-2322-407F-ABB8-23C44CE15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5923" y="3803905"/>
            <a:ext cx="1452563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93" name="Rectangle 106">
            <a:extLst>
              <a:ext uri="{FF2B5EF4-FFF2-40B4-BE49-F238E27FC236}">
                <a16:creationId xmlns:a16="http://schemas.microsoft.com/office/drawing/2014/main" id="{73FB4586-EAA6-4594-B4F7-B7E8B322E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585" y="3375280"/>
            <a:ext cx="2906712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94" name="Rectangle 107">
            <a:extLst>
              <a:ext uri="{FF2B5EF4-FFF2-40B4-BE49-F238E27FC236}">
                <a16:creationId xmlns:a16="http://schemas.microsoft.com/office/drawing/2014/main" id="{EC3FD172-E2EC-47EF-8077-C935D3EE2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772" y="2510093"/>
            <a:ext cx="14541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95" name="Rectangle 108">
            <a:extLst>
              <a:ext uri="{FF2B5EF4-FFF2-40B4-BE49-F238E27FC236}">
                <a16:creationId xmlns:a16="http://schemas.microsoft.com/office/drawing/2014/main" id="{7E521EB6-9E82-42EE-8695-CF942985A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2965705"/>
            <a:ext cx="968375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96" name="Rectangle 109">
            <a:extLst>
              <a:ext uri="{FF2B5EF4-FFF2-40B4-BE49-F238E27FC236}">
                <a16:creationId xmlns:a16="http://schemas.microsoft.com/office/drawing/2014/main" id="{4A999EB7-07A5-40F9-825A-6F627BEF9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4213480"/>
            <a:ext cx="2420937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7891273" y="2005070"/>
              <a:ext cx="4072888" cy="3965601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635974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70523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925965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920213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  <a:gridCol w="920213">
                      <a:extLst>
                        <a:ext uri="{9D8B030D-6E8A-4147-A177-3AD203B41FA5}">
                          <a16:colId xmlns:a16="http://schemas.microsoft.com/office/drawing/2014/main" val="4186338257"/>
                        </a:ext>
                      </a:extLst>
                    </a:gridCol>
                  </a:tblGrid>
                  <a:tr h="3994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66CC"/>
                              </a:solidFill>
                            </a:rPr>
                            <a:t>Used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5058043"/>
                  </p:ext>
                </p:extLst>
              </p:nvPr>
            </p:nvGraphicFramePr>
            <p:xfrm>
              <a:off x="7891273" y="2005070"/>
              <a:ext cx="4072888" cy="3965601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635974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70523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925965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920213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  <a:gridCol w="920213">
                      <a:extLst>
                        <a:ext uri="{9D8B030D-6E8A-4147-A177-3AD203B41FA5}">
                          <a16:colId xmlns:a16="http://schemas.microsoft.com/office/drawing/2014/main" val="4186338257"/>
                        </a:ext>
                      </a:extLst>
                    </a:gridCol>
                  </a:tblGrid>
                  <a:tr h="3994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2" t="-7576" r="-545192" b="-9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4595" t="-7576" r="-410811" b="-9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2105" t="-7576" r="-200000" b="-9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3709" t="-7576" r="-101325" b="-9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3709" t="-7576" r="-1325" b="-91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05FFC5BC-E31F-5511-DD6F-016DD8055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381" y="-1390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Weighted Interval Scheduling: Finding the Solution</a:t>
            </a:r>
          </a:p>
        </p:txBody>
      </p:sp>
    </p:spTree>
    <p:extLst>
      <p:ext uri="{BB962C8B-B14F-4D97-AF65-F5344CB8AC3E}">
        <p14:creationId xmlns:p14="http://schemas.microsoft.com/office/powerpoint/2010/main" val="16600005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3828DA6E-C340-451A-8811-D05BE56C26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C8DEEBC-B8FB-4817-AE5D-59EE77AFC8DD}" type="slidenum">
              <a:rPr lang="en-US" altLang="en-US" sz="800"/>
              <a:pPr/>
              <a:t>54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4214D05-6985-4137-A1FD-C1DA13F9F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-432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Weighted Interval Scheduling:  Iterative 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1D985733-19C9-4DDE-ACA2-2D470137D40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Notation:</a:t>
                </a:r>
                <a:r>
                  <a:rPr lang="en-US" altLang="en-US" sz="2400" dirty="0"/>
                  <a:t>  Label jobs by finishing time: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lv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= largest index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s.t. job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.			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1D985733-19C9-4DDE-ACA2-2D470137D4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  <a:blipFill>
                <a:blip r:embed="rId3"/>
                <a:stretch>
                  <a:fillRect l="-848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1" name="Line 74">
            <a:extLst>
              <a:ext uri="{FF2B5EF4-FFF2-40B4-BE49-F238E27FC236}">
                <a16:creationId xmlns:a16="http://schemas.microsoft.com/office/drawing/2014/main" id="{E344F42B-3394-40F1-9FE4-ADFAE3A5C32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7586" y="5693029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2" name="Text Box 75">
            <a:extLst>
              <a:ext uri="{FF2B5EF4-FFF2-40B4-BE49-F238E27FC236}">
                <a16:creationId xmlns:a16="http://schemas.microsoft.com/office/drawing/2014/main" id="{4DA792B2-CEBE-4223-802A-F6F7F5975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110" y="5773993"/>
            <a:ext cx="159226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1">
              <a:solidFill>
                <a:schemeClr val="hlink"/>
              </a:solidFill>
              <a:latin typeface="Courier New" panose="02070309020205020404" pitchFamily="49" charset="0"/>
            </a:endParaRPr>
          </a:p>
        </p:txBody>
      </p:sp>
      <p:sp>
        <p:nvSpPr>
          <p:cNvPr id="19463" name="Text Box 76">
            <a:extLst>
              <a:ext uri="{FF2B5EF4-FFF2-40B4-BE49-F238E27FC236}">
                <a16:creationId xmlns:a16="http://schemas.microsoft.com/office/drawing/2014/main" id="{91231CF0-2239-4920-9950-4767D8505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272" y="5485068"/>
            <a:ext cx="7620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19464" name="Line 77">
            <a:extLst>
              <a:ext uri="{FF2B5EF4-FFF2-40B4-BE49-F238E27FC236}">
                <a16:creationId xmlns:a16="http://schemas.microsoft.com/office/drawing/2014/main" id="{DDE5C393-46C3-458B-94A7-08603963D1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8860" y="5693029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5" name="Text Box 78">
            <a:extLst>
              <a:ext uri="{FF2B5EF4-FFF2-40B4-BE49-F238E27FC236}">
                <a16:creationId xmlns:a16="http://schemas.microsoft.com/office/drawing/2014/main" id="{FF1F632C-E560-439B-8C27-217FE40A1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9466" name="Line 79">
            <a:extLst>
              <a:ext uri="{FF2B5EF4-FFF2-40B4-BE49-F238E27FC236}">
                <a16:creationId xmlns:a16="http://schemas.microsoft.com/office/drawing/2014/main" id="{0FBC4031-829C-4469-8305-03318B7DF3C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95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7" name="Line 80">
            <a:extLst>
              <a:ext uri="{FF2B5EF4-FFF2-40B4-BE49-F238E27FC236}">
                <a16:creationId xmlns:a16="http://schemas.microsoft.com/office/drawing/2014/main" id="{5C9ACCF7-9559-4EBD-8B70-2C859AFCCED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344677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8" name="Line 81">
            <a:extLst>
              <a:ext uri="{FF2B5EF4-FFF2-40B4-BE49-F238E27FC236}">
                <a16:creationId xmlns:a16="http://schemas.microsoft.com/office/drawing/2014/main" id="{36113160-F4B3-445F-A25F-E0919D5EEB0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1094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9" name="Line 82">
            <a:extLst>
              <a:ext uri="{FF2B5EF4-FFF2-40B4-BE49-F238E27FC236}">
                <a16:creationId xmlns:a16="http://schemas.microsoft.com/office/drawing/2014/main" id="{B1A60685-F981-4A63-B091-A84CA2FBC61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236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0" name="Line 83">
            <a:extLst>
              <a:ext uri="{FF2B5EF4-FFF2-40B4-BE49-F238E27FC236}">
                <a16:creationId xmlns:a16="http://schemas.microsoft.com/office/drawing/2014/main" id="{6C360E76-46F0-4827-8343-9C48F019852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5936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1" name="Line 84">
            <a:extLst>
              <a:ext uri="{FF2B5EF4-FFF2-40B4-BE49-F238E27FC236}">
                <a16:creationId xmlns:a16="http://schemas.microsoft.com/office/drawing/2014/main" id="{41E539E1-B456-4E92-9CF7-367FEF2AE3B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04622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2" name="Line 85">
            <a:extLst>
              <a:ext uri="{FF2B5EF4-FFF2-40B4-BE49-F238E27FC236}">
                <a16:creationId xmlns:a16="http://schemas.microsoft.com/office/drawing/2014/main" id="{E6EB6B64-282E-48A1-93AF-0C443B01713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562035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3" name="Line 86">
            <a:extLst>
              <a:ext uri="{FF2B5EF4-FFF2-40B4-BE49-F238E27FC236}">
                <a16:creationId xmlns:a16="http://schemas.microsoft.com/office/drawing/2014/main" id="{A61B3BFA-619A-4912-B197-CA9C68C4868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145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4" name="Line 87">
            <a:extLst>
              <a:ext uri="{FF2B5EF4-FFF2-40B4-BE49-F238E27FC236}">
                <a16:creationId xmlns:a16="http://schemas.microsoft.com/office/drawing/2014/main" id="{E503582A-9609-4743-938B-8AAB58CFBB2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5304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5" name="Line 88">
            <a:extLst>
              <a:ext uri="{FF2B5EF4-FFF2-40B4-BE49-F238E27FC236}">
                <a16:creationId xmlns:a16="http://schemas.microsoft.com/office/drawing/2014/main" id="{5F105625-CE72-49EF-A818-DF5C60E2128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9845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6" name="Line 89">
            <a:extLst>
              <a:ext uri="{FF2B5EF4-FFF2-40B4-BE49-F238E27FC236}">
                <a16:creationId xmlns:a16="http://schemas.microsoft.com/office/drawing/2014/main" id="{4DA4A1F2-FBC8-404D-9651-631B1843FE4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5003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7" name="Text Box 90">
            <a:extLst>
              <a:ext uri="{FF2B5EF4-FFF2-40B4-BE49-F238E27FC236}">
                <a16:creationId xmlns:a16="http://schemas.microsoft.com/office/drawing/2014/main" id="{F86845AC-A24C-4ADC-9D62-AEF325148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6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78" name="Text Box 91">
            <a:extLst>
              <a:ext uri="{FF2B5EF4-FFF2-40B4-BE49-F238E27FC236}">
                <a16:creationId xmlns:a16="http://schemas.microsoft.com/office/drawing/2014/main" id="{4C77679D-B25C-438E-A4A4-71CC68211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8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79" name="Text Box 92">
            <a:extLst>
              <a:ext uri="{FF2B5EF4-FFF2-40B4-BE49-F238E27FC236}">
                <a16:creationId xmlns:a16="http://schemas.microsoft.com/office/drawing/2014/main" id="{DB45CB9F-5E24-4ABF-8F47-2D8295CF0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036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80" name="Text Box 93">
            <a:extLst>
              <a:ext uri="{FF2B5EF4-FFF2-40B4-BE49-F238E27FC236}">
                <a16:creationId xmlns:a16="http://schemas.microsoft.com/office/drawing/2014/main" id="{37B29F57-07A8-4624-B285-9E69E4F44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8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81" name="Text Box 94">
            <a:extLst>
              <a:ext uri="{FF2B5EF4-FFF2-40B4-BE49-F238E27FC236}">
                <a16:creationId xmlns:a16="http://schemas.microsoft.com/office/drawing/2014/main" id="{EBE8B399-0097-4232-8CA6-7838026B8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997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5</a:t>
            </a:r>
          </a:p>
        </p:txBody>
      </p:sp>
      <p:sp>
        <p:nvSpPr>
          <p:cNvPr id="19482" name="Text Box 95">
            <a:extLst>
              <a:ext uri="{FF2B5EF4-FFF2-40B4-BE49-F238E27FC236}">
                <a16:creationId xmlns:a16="http://schemas.microsoft.com/office/drawing/2014/main" id="{44A0E911-CCFA-4224-A671-FA3BF6DF0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186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3" name="Text Box 96">
            <a:extLst>
              <a:ext uri="{FF2B5EF4-FFF2-40B4-BE49-F238E27FC236}">
                <a16:creationId xmlns:a16="http://schemas.microsoft.com/office/drawing/2014/main" id="{DFF52816-3552-4F7B-9AB6-B33D774F1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3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84" name="Text Box 97">
            <a:extLst>
              <a:ext uri="{FF2B5EF4-FFF2-40B4-BE49-F238E27FC236}">
                <a16:creationId xmlns:a16="http://schemas.microsoft.com/office/drawing/2014/main" id="{EA88E77A-A01B-46F7-A480-E3A921CA6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5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85" name="Text Box 98">
            <a:extLst>
              <a:ext uri="{FF2B5EF4-FFF2-40B4-BE49-F238E27FC236}">
                <a16:creationId xmlns:a16="http://schemas.microsoft.com/office/drawing/2014/main" id="{C38F52B8-9E41-4158-9C85-CAAB36271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7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9</a:t>
            </a:r>
          </a:p>
        </p:txBody>
      </p:sp>
      <p:sp>
        <p:nvSpPr>
          <p:cNvPr id="19486" name="Text Box 99">
            <a:extLst>
              <a:ext uri="{FF2B5EF4-FFF2-40B4-BE49-F238E27FC236}">
                <a16:creationId xmlns:a16="http://schemas.microsoft.com/office/drawing/2014/main" id="{0A45E151-C063-4F7F-BE95-D045BF38C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72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10</a:t>
            </a:r>
          </a:p>
        </p:txBody>
      </p:sp>
      <p:sp>
        <p:nvSpPr>
          <p:cNvPr id="19487" name="Text Box 100">
            <a:extLst>
              <a:ext uri="{FF2B5EF4-FFF2-40B4-BE49-F238E27FC236}">
                <a16:creationId xmlns:a16="http://schemas.microsoft.com/office/drawing/2014/main" id="{7E2BD837-767C-4BF1-8691-F633E0733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7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chemeClr val="hlink"/>
                </a:solidFill>
                <a:latin typeface="Courier New" panose="02070309020205020404" pitchFamily="49" charset="0"/>
              </a:rPr>
              <a:t>11</a:t>
            </a:r>
          </a:p>
        </p:txBody>
      </p:sp>
      <p:sp>
        <p:nvSpPr>
          <p:cNvPr id="19488" name="Rectangle 101">
            <a:extLst>
              <a:ext uri="{FF2B5EF4-FFF2-40B4-BE49-F238E27FC236}">
                <a16:creationId xmlns:a16="http://schemas.microsoft.com/office/drawing/2014/main" id="{01F2B7FC-24D4-49C5-B593-EA48EED84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110" y="4584955"/>
            <a:ext cx="19367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9" name="Rectangle 102">
            <a:extLst>
              <a:ext uri="{FF2B5EF4-FFF2-40B4-BE49-F238E27FC236}">
                <a16:creationId xmlns:a16="http://schemas.microsoft.com/office/drawing/2014/main" id="{70854BA9-1BE0-4FDD-8918-BD347B70C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297" y="5000880"/>
            <a:ext cx="1938338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90" name="Line 103">
            <a:extLst>
              <a:ext uri="{FF2B5EF4-FFF2-40B4-BE49-F238E27FC236}">
                <a16:creationId xmlns:a16="http://schemas.microsoft.com/office/drawing/2014/main" id="{A5D43436-E0C3-4B8F-BA4F-0F0DA80A6A1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07784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91" name="Rectangle 104">
            <a:extLst>
              <a:ext uri="{FF2B5EF4-FFF2-40B4-BE49-F238E27FC236}">
                <a16:creationId xmlns:a16="http://schemas.microsoft.com/office/drawing/2014/main" id="{FEA93F0E-6F1A-468D-BEFD-2E26EB889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672" y="5404105"/>
            <a:ext cx="1454150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92" name="Rectangle 105">
            <a:extLst>
              <a:ext uri="{FF2B5EF4-FFF2-40B4-BE49-F238E27FC236}">
                <a16:creationId xmlns:a16="http://schemas.microsoft.com/office/drawing/2014/main" id="{60085F63-2322-407F-ABB8-23C44CE15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5923" y="3803905"/>
            <a:ext cx="1452563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93" name="Rectangle 106">
            <a:extLst>
              <a:ext uri="{FF2B5EF4-FFF2-40B4-BE49-F238E27FC236}">
                <a16:creationId xmlns:a16="http://schemas.microsoft.com/office/drawing/2014/main" id="{73FB4586-EAA6-4594-B4F7-B7E8B322E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585" y="3375280"/>
            <a:ext cx="2906712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94" name="Rectangle 107">
            <a:extLst>
              <a:ext uri="{FF2B5EF4-FFF2-40B4-BE49-F238E27FC236}">
                <a16:creationId xmlns:a16="http://schemas.microsoft.com/office/drawing/2014/main" id="{EC3FD172-E2EC-47EF-8077-C935D3EE2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772" y="2510093"/>
            <a:ext cx="14541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95" name="Rectangle 108">
            <a:extLst>
              <a:ext uri="{FF2B5EF4-FFF2-40B4-BE49-F238E27FC236}">
                <a16:creationId xmlns:a16="http://schemas.microsoft.com/office/drawing/2014/main" id="{7E521EB6-9E82-42EE-8695-CF942985A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2965705"/>
            <a:ext cx="968375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96" name="Rectangle 109">
            <a:extLst>
              <a:ext uri="{FF2B5EF4-FFF2-40B4-BE49-F238E27FC236}">
                <a16:creationId xmlns:a16="http://schemas.microsoft.com/office/drawing/2014/main" id="{4A999EB7-07A5-40F9-825A-6F627BEF9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4213480"/>
            <a:ext cx="2420937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7891273" y="2005070"/>
              <a:ext cx="4072888" cy="3965601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635974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70523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925965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920213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  <a:gridCol w="920213">
                      <a:extLst>
                        <a:ext uri="{9D8B030D-6E8A-4147-A177-3AD203B41FA5}">
                          <a16:colId xmlns:a16="http://schemas.microsoft.com/office/drawing/2014/main" val="4186338257"/>
                        </a:ext>
                      </a:extLst>
                    </a:gridCol>
                  </a:tblGrid>
                  <a:tr h="3994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66CC"/>
                              </a:solidFill>
                            </a:rPr>
                            <a:t>Used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4060802"/>
                  </p:ext>
                </p:extLst>
              </p:nvPr>
            </p:nvGraphicFramePr>
            <p:xfrm>
              <a:off x="7891273" y="2005070"/>
              <a:ext cx="4072888" cy="3965601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635974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70523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925965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920213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  <a:gridCol w="920213">
                      <a:extLst>
                        <a:ext uri="{9D8B030D-6E8A-4147-A177-3AD203B41FA5}">
                          <a16:colId xmlns:a16="http://schemas.microsoft.com/office/drawing/2014/main" val="4186338257"/>
                        </a:ext>
                      </a:extLst>
                    </a:gridCol>
                  </a:tblGrid>
                  <a:tr h="3994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2" t="-7576" r="-545192" b="-9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4595" t="-7576" r="-410811" b="-9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2105" t="-7576" r="-200000" b="-9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3709" t="-7576" r="-101325" b="-9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3709" t="-7576" r="-1325" b="-91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741934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ECE05-E69A-064B-1CD1-A06AA83A5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4861E-A57B-43F6-17B3-E1117BB6F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Weighted Interval Scheduling - Complete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E59EA7-9366-0210-52B4-BD9D671018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2418" y="1377791"/>
                <a:ext cx="4500418" cy="51985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</a:rPr>
                  <a:t>Sort requests by finish time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</a:rPr>
                  <a:t>Compute each p(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i</a:t>
                </a:r>
                <a:r>
                  <a:rPr lang="en-US" b="1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</a:rPr>
                  <a:t>WIS</a:t>
                </a:r>
                <a:r>
                  <a:rPr lang="en-US" dirty="0">
                    <a:solidFill>
                      <a:schemeClr val="tx1"/>
                    </a:solidFill>
                  </a:rPr>
                  <a:t>(j):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>
                    <a:solidFill>
                      <a:schemeClr val="tx1"/>
                    </a:solidFill>
                  </a:rPr>
                  <a:t>OPT[0] = 0 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  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up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       </a:t>
                </a:r>
                <a:r>
                  <a:rPr lang="en-US" dirty="0" err="1">
                    <a:solidFill>
                      <a:schemeClr val="tx1"/>
                    </a:solidFill>
                  </a:rPr>
                  <a:t>includei</a:t>
                </a:r>
                <a:r>
                  <a:rPr lang="en-US" dirty="0">
                    <a:solidFill>
                      <a:schemeClr val="tx1"/>
                    </a:solidFill>
                  </a:rPr>
                  <a:t> =  OPT[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]+value[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dirty="0"/>
                  <a:t>        </a:t>
                </a:r>
                <a:r>
                  <a:rPr lang="en-US" dirty="0" err="1"/>
                  <a:t>excludei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chemeClr val="tx1"/>
                    </a:solidFill>
                  </a:rPr>
                  <a:t>OPT[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dirty="0"/>
                  <a:t>        if includei &gt; excludei: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           OPT[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] </a:t>
                </a:r>
                <a:r>
                  <a:rPr lang="en-US" dirty="0"/>
                  <a:t>= </a:t>
                </a:r>
                <a:r>
                  <a:rPr lang="en-US" dirty="0" err="1"/>
                  <a:t>includei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used[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] = 1</a:t>
                </a:r>
              </a:p>
              <a:p>
                <a:pPr marL="0" indent="0">
                  <a:buNone/>
                </a:pPr>
                <a:r>
                  <a:rPr lang="en-US" dirty="0"/>
                  <a:t>        else: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           OPT[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] = </a:t>
                </a:r>
                <a:r>
                  <a:rPr lang="en-US" dirty="0" err="1">
                    <a:solidFill>
                      <a:schemeClr val="tx1"/>
                    </a:solidFill>
                  </a:rPr>
                  <a:t>excludei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            used[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] = 0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   return </a:t>
                </a:r>
                <a:r>
                  <a:rPr lang="en-US" dirty="0" err="1">
                    <a:solidFill>
                      <a:schemeClr val="tx1"/>
                    </a:solidFill>
                  </a:rPr>
                  <a:t>find_opt</a:t>
                </a:r>
                <a:r>
                  <a:rPr lang="en-US" dirty="0">
                    <a:solidFill>
                      <a:schemeClr val="tx1"/>
                    </a:solidFill>
                  </a:rPr>
                  <a:t>(used);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E59EA7-9366-0210-52B4-BD9D671018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418" y="1377791"/>
                <a:ext cx="4500418" cy="5198500"/>
              </a:xfrm>
              <a:blipFill>
                <a:blip r:embed="rId2"/>
                <a:stretch>
                  <a:fillRect l="-176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420D8-677B-F287-0305-CE5AA3D6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0DD7557-E5A8-29A2-1D73-78FE60444A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68109" y="1522975"/>
                <a:ext cx="4500418" cy="51985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f</a:t>
                </a:r>
                <a:r>
                  <a:rPr lang="en-US" dirty="0" err="1"/>
                  <a:t>ind_opt</a:t>
                </a:r>
                <a:r>
                  <a:rPr lang="en-US" dirty="0"/>
                  <a:t>(used):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   intervals = {}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   while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       if used[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]==0: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       else: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           </a:t>
                </a:r>
                <a:r>
                  <a:rPr lang="en-US" dirty="0" err="1"/>
                  <a:t>intervals.add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   return intervals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0DD7557-E5A8-29A2-1D73-78FE60444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109" y="1522975"/>
                <a:ext cx="4500418" cy="5198500"/>
              </a:xfrm>
              <a:prstGeom prst="rect">
                <a:avLst/>
              </a:prstGeom>
              <a:blipFill>
                <a:blip r:embed="rId3"/>
                <a:stretch>
                  <a:fillRect l="-2710" t="-1993" b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19021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8DBDD-5272-CC44-EBC1-C8C81584C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9DA1307B-2F5A-82E2-53F2-809FF9CB6D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Weighted Interval Scheduling – Four Steps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FE518F10-29E5-48CA-A210-565E091007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11055" y="979054"/>
            <a:ext cx="9180945" cy="5878945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>
                <a:solidFill>
                  <a:schemeClr val="accent3"/>
                </a:solidFill>
              </a:rPr>
              <a:t>Formulate the answer with a recursive structure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What are the options for the last choice?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For each such option, what does the subproblem look like? How do we use it?</a:t>
            </a:r>
            <a:endParaRPr lang="en-US" altLang="en-US" sz="1600" dirty="0">
              <a:solidFill>
                <a:schemeClr val="accent3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>
                <a:solidFill>
                  <a:schemeClr val="accent3"/>
                </a:solidFill>
              </a:rPr>
              <a:t>Choose a memory structure.</a:t>
            </a:r>
            <a:endParaRPr lang="en-US" altLang="en-US" sz="2000" dirty="0">
              <a:solidFill>
                <a:schemeClr val="accent3"/>
              </a:solidFill>
            </a:endParaRP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Figure out the possible values of all parameters in the recursive calls.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How many subproblems (options for last choice) are there?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What are the parameters needed to identify each?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How many different values could there be per parameter?</a:t>
            </a:r>
            <a:endParaRPr lang="en-US" altLang="en-US" sz="1600" dirty="0">
              <a:solidFill>
                <a:schemeClr val="accent3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>
                <a:solidFill>
                  <a:schemeClr val="accent3"/>
                </a:solidFill>
              </a:rPr>
              <a:t>Specify an order of evaluation. </a:t>
            </a:r>
            <a:endParaRPr lang="en-US" altLang="en-US" sz="2000" dirty="0">
              <a:solidFill>
                <a:schemeClr val="accent3"/>
              </a:solidFill>
            </a:endParaRP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Want to guarantee that the necessary subproblem solutions are in memory when you need them.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With this step: a “Bottom-up” (iterative) algorithm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Without this step: a “Top-down” (recursive) algorithm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See if there’s a way to save space</a:t>
            </a:r>
          </a:p>
          <a:p>
            <a:pPr lvl="1"/>
            <a:r>
              <a:rPr lang="en-US" altLang="en-US" sz="2000" dirty="0"/>
              <a:t>Is it possible to reuse some memory locations?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5A19A3-66F9-1ADD-FB27-F98175939476}"/>
              </a:ext>
            </a:extLst>
          </p:cNvPr>
          <p:cNvGrpSpPr/>
          <p:nvPr/>
        </p:nvGrpSpPr>
        <p:grpSpPr>
          <a:xfrm>
            <a:off x="47535" y="862962"/>
            <a:ext cx="3314950" cy="1201140"/>
            <a:chOff x="70479" y="1140923"/>
            <a:chExt cx="3314950" cy="120114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1CE92C9-0DA5-7C95-2D39-C0FEEB4D9F75}"/>
                </a:ext>
              </a:extLst>
            </p:cNvPr>
            <p:cNvGrpSpPr/>
            <p:nvPr/>
          </p:nvGrpSpPr>
          <p:grpSpPr>
            <a:xfrm>
              <a:off x="111512" y="1145309"/>
              <a:ext cx="1552387" cy="840510"/>
              <a:chOff x="-821361" y="901371"/>
              <a:chExt cx="5881688" cy="3184525"/>
            </a:xfrm>
          </p:grpSpPr>
          <p:sp>
            <p:nvSpPr>
              <p:cNvPr id="27" name="Line 74">
                <a:extLst>
                  <a:ext uri="{FF2B5EF4-FFF2-40B4-BE49-F238E27FC236}">
                    <a16:creationId xmlns:a16="http://schemas.microsoft.com/office/drawing/2014/main" id="{922F5C73-CE6E-B787-C425-3489A70E6D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821360" y="4085896"/>
                <a:ext cx="5881687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28" name="Line 79">
                <a:extLst>
                  <a:ext uri="{FF2B5EF4-FFF2-40B4-BE49-F238E27FC236}">
                    <a16:creationId xmlns:a16="http://schemas.microsoft.com/office/drawing/2014/main" id="{BA1D0468-E834-5782-84BA-7FE31124EE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1929436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29" name="Line 80">
                <a:extLst>
                  <a:ext uri="{FF2B5EF4-FFF2-40B4-BE49-F238E27FC236}">
                    <a16:creationId xmlns:a16="http://schemas.microsoft.com/office/drawing/2014/main" id="{A1D0CB64-86BA-F301-711A-6D6C9C491B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2413623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0" name="Line 81">
                <a:extLst>
                  <a:ext uri="{FF2B5EF4-FFF2-40B4-BE49-F238E27FC236}">
                    <a16:creationId xmlns:a16="http://schemas.microsoft.com/office/drawing/2014/main" id="{C48F476C-01F9-9B25-7DFB-0DB36584CC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959473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1" name="Line 82">
                <a:extLst>
                  <a:ext uri="{FF2B5EF4-FFF2-40B4-BE49-F238E27FC236}">
                    <a16:creationId xmlns:a16="http://schemas.microsoft.com/office/drawing/2014/main" id="{57E30C96-88B4-3340-A189-9E4AA391AD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1445248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2" name="Line 83">
                <a:extLst>
                  <a:ext uri="{FF2B5EF4-FFF2-40B4-BE49-F238E27FC236}">
                    <a16:creationId xmlns:a16="http://schemas.microsoft.com/office/drawing/2014/main" id="{B0EEF01B-DE74-2632-C09F-27CAA4F019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475286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3" name="Line 84">
                <a:extLst>
                  <a:ext uri="{FF2B5EF4-FFF2-40B4-BE49-F238E27FC236}">
                    <a16:creationId xmlns:a16="http://schemas.microsoft.com/office/drawing/2014/main" id="{66B2744D-5A00-EE1E-DE76-A5CD0EC34D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977277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4" name="Line 85">
                <a:extLst>
                  <a:ext uri="{FF2B5EF4-FFF2-40B4-BE49-F238E27FC236}">
                    <a16:creationId xmlns:a16="http://schemas.microsoft.com/office/drawing/2014/main" id="{78D2AF6C-ACC8-893F-6091-C0ED4F5BC0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493089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5" name="Line 86">
                <a:extLst>
                  <a:ext uri="{FF2B5EF4-FFF2-40B4-BE49-F238E27FC236}">
                    <a16:creationId xmlns:a16="http://schemas.microsoft.com/office/drawing/2014/main" id="{2C6191BF-1783-61D7-9F09-D49A842F5F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945652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6" name="Line 87">
                <a:extLst>
                  <a:ext uri="{FF2B5EF4-FFF2-40B4-BE49-F238E27FC236}">
                    <a16:creationId xmlns:a16="http://schemas.microsoft.com/office/drawing/2014/main" id="{D8AF100E-0938-1227-27EB-2DBA1CA3F2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461464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7" name="Line 88">
                <a:extLst>
                  <a:ext uri="{FF2B5EF4-FFF2-40B4-BE49-F238E27FC236}">
                    <a16:creationId xmlns:a16="http://schemas.microsoft.com/office/drawing/2014/main" id="{ED5E6EBE-D622-3E66-27A2-E0C54622CD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915614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8" name="Line 89">
                <a:extLst>
                  <a:ext uri="{FF2B5EF4-FFF2-40B4-BE49-F238E27FC236}">
                    <a16:creationId xmlns:a16="http://schemas.microsoft.com/office/drawing/2014/main" id="{63E45F79-812C-52AB-D05F-841BD20C2A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431427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9" name="Rectangle 101">
                <a:extLst>
                  <a:ext uri="{FF2B5EF4-FFF2-40B4-BE49-F238E27FC236}">
                    <a16:creationId xmlns:a16="http://schemas.microsoft.com/office/drawing/2014/main" id="{2BA6A6D9-DBB1-CC51-5E1D-FC11C4A1C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164" y="2977822"/>
                <a:ext cx="1936750" cy="27622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6</a:t>
                </a:r>
              </a:p>
            </p:txBody>
          </p:sp>
          <p:sp>
            <p:nvSpPr>
              <p:cNvPr id="40" name="Rectangle 102">
                <a:extLst>
                  <a:ext uri="{FF2B5EF4-FFF2-40B4-BE49-F238E27FC236}">
                    <a16:creationId xmlns:a16="http://schemas.microsoft.com/office/drawing/2014/main" id="{7B96EDEC-6358-967A-5EFA-E979B6ED22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5351" y="3393747"/>
                <a:ext cx="1938338" cy="27622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7</a:t>
                </a:r>
              </a:p>
            </p:txBody>
          </p:sp>
          <p:sp>
            <p:nvSpPr>
              <p:cNvPr id="41" name="Line 103">
                <a:extLst>
                  <a:ext uri="{FF2B5EF4-FFF2-40B4-BE49-F238E27FC236}">
                    <a16:creationId xmlns:a16="http://schemas.microsoft.com/office/drawing/2014/main" id="{038393F1-4D3B-F746-5923-F56613454C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8902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42" name="Rectangle 104">
                <a:extLst>
                  <a:ext uri="{FF2B5EF4-FFF2-40B4-BE49-F238E27FC236}">
                    <a16:creationId xmlns:a16="http://schemas.microsoft.com/office/drawing/2014/main" id="{D85E2BD7-D040-0A2E-3D61-8ED24219F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3726" y="3796972"/>
                <a:ext cx="1454150" cy="2778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8</a:t>
                </a:r>
              </a:p>
            </p:txBody>
          </p:sp>
          <p:sp>
            <p:nvSpPr>
              <p:cNvPr id="43" name="Rectangle 105">
                <a:extLst>
                  <a:ext uri="{FF2B5EF4-FFF2-40B4-BE49-F238E27FC236}">
                    <a16:creationId xmlns:a16="http://schemas.microsoft.com/office/drawing/2014/main" id="{3F3AABB2-7CB8-69F8-7F0C-EF7007E667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77" y="2196772"/>
                <a:ext cx="1452563" cy="27781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4</a:t>
                </a:r>
              </a:p>
            </p:txBody>
          </p:sp>
          <p:sp>
            <p:nvSpPr>
              <p:cNvPr id="44" name="Rectangle 106">
                <a:extLst>
                  <a:ext uri="{FF2B5EF4-FFF2-40B4-BE49-F238E27FC236}">
                    <a16:creationId xmlns:a16="http://schemas.microsoft.com/office/drawing/2014/main" id="{C1CC2011-66E0-95D8-C529-CFE8BAB68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821361" y="1768147"/>
                <a:ext cx="2906712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3</a:t>
                </a:r>
              </a:p>
            </p:txBody>
          </p:sp>
          <p:sp>
            <p:nvSpPr>
              <p:cNvPr id="45" name="Rectangle 107">
                <a:extLst>
                  <a:ext uri="{FF2B5EF4-FFF2-40B4-BE49-F238E27FC236}">
                    <a16:creationId xmlns:a16="http://schemas.microsoft.com/office/drawing/2014/main" id="{3B5A251C-8334-3447-BA18-0FEA1BA7C3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174" y="902960"/>
                <a:ext cx="1454150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6" name="Rectangle 108">
                <a:extLst>
                  <a:ext uri="{FF2B5EF4-FFF2-40B4-BE49-F238E27FC236}">
                    <a16:creationId xmlns:a16="http://schemas.microsoft.com/office/drawing/2014/main" id="{31B80F4F-07FF-78EE-2E8F-D6448EABD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790" y="1358572"/>
                <a:ext cx="968375" cy="27781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47" name="Rectangle 109">
                <a:extLst>
                  <a:ext uri="{FF2B5EF4-FFF2-40B4-BE49-F238E27FC236}">
                    <a16:creationId xmlns:a16="http://schemas.microsoft.com/office/drawing/2014/main" id="{28FE65C1-86AD-5236-62F1-FEDB2988D0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790" y="2606347"/>
                <a:ext cx="2420937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5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B63D162-0F9F-9C60-C76B-FC5C2DED811C}"/>
                </a:ext>
              </a:extLst>
            </p:cNvPr>
            <p:cNvGrpSpPr/>
            <p:nvPr/>
          </p:nvGrpSpPr>
          <p:grpSpPr>
            <a:xfrm>
              <a:off x="1833042" y="1140923"/>
              <a:ext cx="1552387" cy="840510"/>
              <a:chOff x="-821361" y="901371"/>
              <a:chExt cx="5881688" cy="3184525"/>
            </a:xfrm>
          </p:grpSpPr>
          <p:sp>
            <p:nvSpPr>
              <p:cNvPr id="6" name="Line 74">
                <a:extLst>
                  <a:ext uri="{FF2B5EF4-FFF2-40B4-BE49-F238E27FC236}">
                    <a16:creationId xmlns:a16="http://schemas.microsoft.com/office/drawing/2014/main" id="{668239AA-A370-DE92-2C7E-76FCCA9C95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821360" y="4085896"/>
                <a:ext cx="5881687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7" name="Line 79">
                <a:extLst>
                  <a:ext uri="{FF2B5EF4-FFF2-40B4-BE49-F238E27FC236}">
                    <a16:creationId xmlns:a16="http://schemas.microsoft.com/office/drawing/2014/main" id="{5E249163-8D8E-0E67-8E87-A74030FEBD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1929436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8" name="Line 80">
                <a:extLst>
                  <a:ext uri="{FF2B5EF4-FFF2-40B4-BE49-F238E27FC236}">
                    <a16:creationId xmlns:a16="http://schemas.microsoft.com/office/drawing/2014/main" id="{56812ED8-D4A0-AF6B-A970-4E9E6AA98F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2413623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9" name="Line 81">
                <a:extLst>
                  <a:ext uri="{FF2B5EF4-FFF2-40B4-BE49-F238E27FC236}">
                    <a16:creationId xmlns:a16="http://schemas.microsoft.com/office/drawing/2014/main" id="{4146E82D-F1AD-1C78-4925-FDAB7BC90A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959473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0" name="Line 82">
                <a:extLst>
                  <a:ext uri="{FF2B5EF4-FFF2-40B4-BE49-F238E27FC236}">
                    <a16:creationId xmlns:a16="http://schemas.microsoft.com/office/drawing/2014/main" id="{CF2D177E-FD51-F4EA-C3F1-6D42E624F4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1445248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1" name="Line 83">
                <a:extLst>
                  <a:ext uri="{FF2B5EF4-FFF2-40B4-BE49-F238E27FC236}">
                    <a16:creationId xmlns:a16="http://schemas.microsoft.com/office/drawing/2014/main" id="{6B91018F-8350-0E56-FDCC-CCC5CED51D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475286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2" name="Line 84">
                <a:extLst>
                  <a:ext uri="{FF2B5EF4-FFF2-40B4-BE49-F238E27FC236}">
                    <a16:creationId xmlns:a16="http://schemas.microsoft.com/office/drawing/2014/main" id="{AEB5F62D-2B68-7EEE-5FBE-DF4C1FF01C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977277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3" name="Line 85">
                <a:extLst>
                  <a:ext uri="{FF2B5EF4-FFF2-40B4-BE49-F238E27FC236}">
                    <a16:creationId xmlns:a16="http://schemas.microsoft.com/office/drawing/2014/main" id="{D1D399FC-04A8-2E29-0B68-26B2E3CFE0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493089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4" name="Line 86">
                <a:extLst>
                  <a:ext uri="{FF2B5EF4-FFF2-40B4-BE49-F238E27FC236}">
                    <a16:creationId xmlns:a16="http://schemas.microsoft.com/office/drawing/2014/main" id="{6E37512F-5C5E-29A9-896E-DF1B09903D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945652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5" name="Line 87">
                <a:extLst>
                  <a:ext uri="{FF2B5EF4-FFF2-40B4-BE49-F238E27FC236}">
                    <a16:creationId xmlns:a16="http://schemas.microsoft.com/office/drawing/2014/main" id="{A4AFE89B-2884-4D5C-FBDC-3C257AC47B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461464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6" name="Line 88">
                <a:extLst>
                  <a:ext uri="{FF2B5EF4-FFF2-40B4-BE49-F238E27FC236}">
                    <a16:creationId xmlns:a16="http://schemas.microsoft.com/office/drawing/2014/main" id="{2EAAB9E2-4EB8-06BF-850E-36AF4D3C3B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915614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7" name="Line 89">
                <a:extLst>
                  <a:ext uri="{FF2B5EF4-FFF2-40B4-BE49-F238E27FC236}">
                    <a16:creationId xmlns:a16="http://schemas.microsoft.com/office/drawing/2014/main" id="{D71A92E5-798C-2C9F-441F-E7DED428EF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431427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8" name="Rectangle 101">
                <a:extLst>
                  <a:ext uri="{FF2B5EF4-FFF2-40B4-BE49-F238E27FC236}">
                    <a16:creationId xmlns:a16="http://schemas.microsoft.com/office/drawing/2014/main" id="{45920E58-F96D-FC5B-3210-BEBB97A92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164" y="2977822"/>
                <a:ext cx="1936750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6</a:t>
                </a:r>
              </a:p>
            </p:txBody>
          </p:sp>
          <p:sp>
            <p:nvSpPr>
              <p:cNvPr id="19" name="Rectangle 102">
                <a:extLst>
                  <a:ext uri="{FF2B5EF4-FFF2-40B4-BE49-F238E27FC236}">
                    <a16:creationId xmlns:a16="http://schemas.microsoft.com/office/drawing/2014/main" id="{745B167D-BE4D-7E13-6585-A96C955ED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5351" y="3393747"/>
                <a:ext cx="1938338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7</a:t>
                </a:r>
              </a:p>
            </p:txBody>
          </p:sp>
          <p:sp>
            <p:nvSpPr>
              <p:cNvPr id="20" name="Line 103">
                <a:extLst>
                  <a:ext uri="{FF2B5EF4-FFF2-40B4-BE49-F238E27FC236}">
                    <a16:creationId xmlns:a16="http://schemas.microsoft.com/office/drawing/2014/main" id="{8ED4E7E2-3366-FF8D-5DC5-D2298C4C84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8902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21" name="Rectangle 104">
                <a:extLst>
                  <a:ext uri="{FF2B5EF4-FFF2-40B4-BE49-F238E27FC236}">
                    <a16:creationId xmlns:a16="http://schemas.microsoft.com/office/drawing/2014/main" id="{1C3E765D-66F2-33CA-874C-157C0A11D6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3726" y="3796972"/>
                <a:ext cx="1454150" cy="27781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8</a:t>
                </a:r>
              </a:p>
            </p:txBody>
          </p:sp>
          <p:sp>
            <p:nvSpPr>
              <p:cNvPr id="22" name="Rectangle 105">
                <a:extLst>
                  <a:ext uri="{FF2B5EF4-FFF2-40B4-BE49-F238E27FC236}">
                    <a16:creationId xmlns:a16="http://schemas.microsoft.com/office/drawing/2014/main" id="{3C684165-EB40-4EA5-6912-B54991CF5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77" y="2196772"/>
                <a:ext cx="1452563" cy="27781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4</a:t>
                </a:r>
              </a:p>
            </p:txBody>
          </p:sp>
          <p:sp>
            <p:nvSpPr>
              <p:cNvPr id="23" name="Rectangle 106">
                <a:extLst>
                  <a:ext uri="{FF2B5EF4-FFF2-40B4-BE49-F238E27FC236}">
                    <a16:creationId xmlns:a16="http://schemas.microsoft.com/office/drawing/2014/main" id="{7EBF4965-33A5-28F3-8DDC-C1D927DC62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821361" y="1768147"/>
                <a:ext cx="2906712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3</a:t>
                </a:r>
              </a:p>
            </p:txBody>
          </p:sp>
          <p:sp>
            <p:nvSpPr>
              <p:cNvPr id="24" name="Rectangle 107">
                <a:extLst>
                  <a:ext uri="{FF2B5EF4-FFF2-40B4-BE49-F238E27FC236}">
                    <a16:creationId xmlns:a16="http://schemas.microsoft.com/office/drawing/2014/main" id="{4B498107-297E-BDF2-6038-C60C68031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174" y="902960"/>
                <a:ext cx="1454150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25" name="Rectangle 108">
                <a:extLst>
                  <a:ext uri="{FF2B5EF4-FFF2-40B4-BE49-F238E27FC236}">
                    <a16:creationId xmlns:a16="http://schemas.microsoft.com/office/drawing/2014/main" id="{6B245BC3-522B-7595-0B45-C8996195F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790" y="1358572"/>
                <a:ext cx="968375" cy="27781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26" name="Rectangle 109">
                <a:extLst>
                  <a:ext uri="{FF2B5EF4-FFF2-40B4-BE49-F238E27FC236}">
                    <a16:creationId xmlns:a16="http://schemas.microsoft.com/office/drawing/2014/main" id="{F14019BA-8A8B-AB68-D85C-3C4EA75005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790" y="2606347"/>
                <a:ext cx="2420937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5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0A3E3E9-1321-5D4D-02CA-CFCAD2AD792D}"/>
                    </a:ext>
                  </a:extLst>
                </p:cNvPr>
                <p:cNvSpPr txBox="1"/>
                <p:nvPr/>
              </p:nvSpPr>
              <p:spPr>
                <a:xfrm>
                  <a:off x="70479" y="1966063"/>
                  <a:ext cx="3179717" cy="376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𝑂𝑃𝑇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OPT</m:t>
                                </m:r>
                                <m:d>
                                  <m:dPr>
                                    <m:ctrlPr>
                                      <a:rPr lang="en-US" sz="1600" b="0" i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0A3E3E9-1321-5D4D-02CA-CFCAD2AD79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79" y="1966063"/>
                  <a:ext cx="3179717" cy="376000"/>
                </a:xfrm>
                <a:prstGeom prst="rect">
                  <a:avLst/>
                </a:prstGeom>
                <a:blipFill>
                  <a:blip r:embed="rId3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00CEF888-DB18-2EEB-7B3B-E623A7DDE19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328477" y="2196776"/>
              <a:ext cx="964533" cy="16741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394180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570353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14948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7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7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7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7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7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0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0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1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2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3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4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5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6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7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8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00CEF888-DB18-2EEB-7B3B-E623A7DDE19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328477" y="2196776"/>
              <a:ext cx="964533" cy="16741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394180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570353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1674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38" t="-3571" r="-149231" b="-9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474" t="-3571" r="-2105" b="-91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0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0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1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2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3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4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5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6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7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8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9" name="Table 48">
                <a:extLst>
                  <a:ext uri="{FF2B5EF4-FFF2-40B4-BE49-F238E27FC236}">
                    <a16:creationId xmlns:a16="http://schemas.microsoft.com/office/drawing/2014/main" id="{61A21E42-5439-12FB-DB09-3BABE58EC7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0541430"/>
                  </p:ext>
                </p:extLst>
              </p:nvPr>
            </p:nvGraphicFramePr>
            <p:xfrm>
              <a:off x="2031118" y="3956849"/>
              <a:ext cx="964533" cy="16741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394180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570353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14948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7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7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7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7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7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0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0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1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2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3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4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5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6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7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8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9" name="Table 48">
                <a:extLst>
                  <a:ext uri="{FF2B5EF4-FFF2-40B4-BE49-F238E27FC236}">
                    <a16:creationId xmlns:a16="http://schemas.microsoft.com/office/drawing/2014/main" id="{61A21E42-5439-12FB-DB09-3BABE58EC7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0541430"/>
                  </p:ext>
                </p:extLst>
              </p:nvPr>
            </p:nvGraphicFramePr>
            <p:xfrm>
              <a:off x="2031118" y="3956849"/>
              <a:ext cx="964533" cy="16741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394180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570353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1674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538" t="-3571" r="-147692" b="-9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0213" t="-3571" r="-2128" b="-90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0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0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1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2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3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4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5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6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7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8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0" name="Down Arrow 2">
            <a:extLst>
              <a:ext uri="{FF2B5EF4-FFF2-40B4-BE49-F238E27FC236}">
                <a16:creationId xmlns:a16="http://schemas.microsoft.com/office/drawing/2014/main" id="{098CEF27-3D10-81D5-F559-DB3C5D555447}"/>
              </a:ext>
            </a:extLst>
          </p:cNvPr>
          <p:cNvSpPr/>
          <p:nvPr/>
        </p:nvSpPr>
        <p:spPr>
          <a:xfrm>
            <a:off x="1845893" y="3956850"/>
            <a:ext cx="165892" cy="1674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583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Patterns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Fibonacci pattern:</a:t>
                </a:r>
              </a:p>
              <a:p>
                <a:pPr lvl="1"/>
                <a:r>
                  <a:rPr lang="en-US" sz="2400" dirty="0"/>
                  <a:t>1-dimensional,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/>
                  <a:t> values immediately prior</a:t>
                </a:r>
              </a:p>
              <a:p>
                <a:pPr lvl="1"/>
                <a:r>
                  <a:rPr lang="en-US" sz="2400" dirty="0"/>
                  <a:t>Space saving possible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sz="2400" dirty="0"/>
                  <a:t>Weighted interval scheduling pattern:</a:t>
                </a:r>
              </a:p>
              <a:p>
                <a:pPr lvl="1"/>
                <a:r>
                  <a:rPr lang="en-US" sz="2400" dirty="0"/>
                  <a:t>1-dimensional,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(1) </m:t>
                    </m:r>
                  </m:oMath>
                </a14:m>
                <a:r>
                  <a:rPr lang="en-US" sz="2400" dirty="0"/>
                  <a:t>values arbitrarily far back</a:t>
                </a:r>
              </a:p>
              <a:p>
                <a:pPr lvl="1"/>
                <a:r>
                  <a:rPr lang="en-US" sz="2400" dirty="0"/>
                  <a:t>No space saving possible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t>57</a:t>
            </a:fld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81A1BBA-ECA2-4BFD-AA14-BBF4B555D933}"/>
              </a:ext>
            </a:extLst>
          </p:cNvPr>
          <p:cNvGrpSpPr>
            <a:grpSpLocks noChangeAspect="1"/>
          </p:cNvGrpSpPr>
          <p:nvPr/>
        </p:nvGrpSpPr>
        <p:grpSpPr>
          <a:xfrm>
            <a:off x="5717636" y="2658840"/>
            <a:ext cx="5022179" cy="731520"/>
            <a:chOff x="2822384" y="1707420"/>
            <a:chExt cx="5988100" cy="87221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12C00AC-ABBC-4885-ACB9-2ECA5054E047}"/>
                </a:ext>
              </a:extLst>
            </p:cNvPr>
            <p:cNvGrpSpPr/>
            <p:nvPr/>
          </p:nvGrpSpPr>
          <p:grpSpPr>
            <a:xfrm>
              <a:off x="2822384" y="2208792"/>
              <a:ext cx="5988100" cy="370842"/>
              <a:chOff x="2118377" y="2208792"/>
              <a:chExt cx="5988100" cy="370842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C6663E8A-F767-447F-B3F3-B83CD4F70468}"/>
                  </a:ext>
                </a:extLst>
              </p:cNvPr>
              <p:cNvGrpSpPr/>
              <p:nvPr/>
            </p:nvGrpSpPr>
            <p:grpSpPr>
              <a:xfrm>
                <a:off x="2118377" y="2208794"/>
                <a:ext cx="2395240" cy="370840"/>
                <a:chOff x="2118377" y="2208794"/>
                <a:chExt cx="2395240" cy="370840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E8696734-0754-46DC-BEAC-B3F31D317269}"/>
                    </a:ext>
                  </a:extLst>
                </p:cNvPr>
                <p:cNvGrpSpPr/>
                <p:nvPr/>
              </p:nvGrpSpPr>
              <p:grpSpPr>
                <a:xfrm>
                  <a:off x="2118377" y="2208795"/>
                  <a:ext cx="1197620" cy="370839"/>
                  <a:chOff x="2118377" y="2208795"/>
                  <a:chExt cx="1197620" cy="370839"/>
                </a:xfrm>
              </p:grpSpPr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2D15AC53-9256-40CD-82E9-9ACD06E43747}"/>
                      </a:ext>
                    </a:extLst>
                  </p:cNvPr>
                  <p:cNvSpPr/>
                  <p:nvPr/>
                </p:nvSpPr>
                <p:spPr>
                  <a:xfrm>
                    <a:off x="211837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3D0DADCE-DC68-4C6D-8012-8043A6BAE737}"/>
                      </a:ext>
                    </a:extLst>
                  </p:cNvPr>
                  <p:cNvSpPr/>
                  <p:nvPr/>
                </p:nvSpPr>
                <p:spPr>
                  <a:xfrm>
                    <a:off x="271718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9E68F462-6932-4957-8911-D1F23EB04818}"/>
                    </a:ext>
                  </a:extLst>
                </p:cNvPr>
                <p:cNvGrpSpPr/>
                <p:nvPr/>
              </p:nvGrpSpPr>
              <p:grpSpPr>
                <a:xfrm>
                  <a:off x="3315997" y="2208794"/>
                  <a:ext cx="1197620" cy="370839"/>
                  <a:chOff x="2118377" y="2208795"/>
                  <a:chExt cx="1197620" cy="370839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135ABB57-E666-4740-A61A-DC9FBD244108}"/>
                      </a:ext>
                    </a:extLst>
                  </p:cNvPr>
                  <p:cNvSpPr/>
                  <p:nvPr/>
                </p:nvSpPr>
                <p:spPr>
                  <a:xfrm>
                    <a:off x="211837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FA207E3A-32FD-448D-AADD-F9B3B75C7F1A}"/>
                      </a:ext>
                    </a:extLst>
                  </p:cNvPr>
                  <p:cNvSpPr/>
                  <p:nvPr/>
                </p:nvSpPr>
                <p:spPr>
                  <a:xfrm>
                    <a:off x="271718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A7E9E74-51C9-4E6C-AEDB-B93C7B5F919A}"/>
                  </a:ext>
                </a:extLst>
              </p:cNvPr>
              <p:cNvGrpSpPr/>
              <p:nvPr/>
            </p:nvGrpSpPr>
            <p:grpSpPr>
              <a:xfrm>
                <a:off x="4513617" y="2208794"/>
                <a:ext cx="1197620" cy="370839"/>
                <a:chOff x="2118377" y="2208795"/>
                <a:chExt cx="1197620" cy="370839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D2E351F-DA1C-4BC8-83F1-E8FEBD590A93}"/>
                    </a:ext>
                  </a:extLst>
                </p:cNvPr>
                <p:cNvSpPr/>
                <p:nvPr/>
              </p:nvSpPr>
              <p:spPr>
                <a:xfrm>
                  <a:off x="211837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8FB04207-F4A0-4D3C-A2CF-C5370D339363}"/>
                    </a:ext>
                  </a:extLst>
                </p:cNvPr>
                <p:cNvSpPr/>
                <p:nvPr/>
              </p:nvSpPr>
              <p:spPr>
                <a:xfrm>
                  <a:off x="271718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92BFEA6A-BAEA-4558-9E0D-A8FE5884AEF6}"/>
                  </a:ext>
                </a:extLst>
              </p:cNvPr>
              <p:cNvGrpSpPr/>
              <p:nvPr/>
            </p:nvGrpSpPr>
            <p:grpSpPr>
              <a:xfrm>
                <a:off x="5711237" y="2208793"/>
                <a:ext cx="1197620" cy="370839"/>
                <a:chOff x="2118377" y="2208795"/>
                <a:chExt cx="1197620" cy="370839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7AF579EF-40AD-4DDA-959E-136A03D05DCF}"/>
                    </a:ext>
                  </a:extLst>
                </p:cNvPr>
                <p:cNvSpPr/>
                <p:nvPr/>
              </p:nvSpPr>
              <p:spPr>
                <a:xfrm>
                  <a:off x="211837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F0A0E666-19A0-473B-A13F-B0B2A48FF7DB}"/>
                    </a:ext>
                  </a:extLst>
                </p:cNvPr>
                <p:cNvSpPr/>
                <p:nvPr/>
              </p:nvSpPr>
              <p:spPr>
                <a:xfrm>
                  <a:off x="271718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044D53E8-65ED-4E34-AFCD-D3BA51B06146}"/>
                  </a:ext>
                </a:extLst>
              </p:cNvPr>
              <p:cNvGrpSpPr/>
              <p:nvPr/>
            </p:nvGrpSpPr>
            <p:grpSpPr>
              <a:xfrm>
                <a:off x="6908857" y="2208792"/>
                <a:ext cx="1197620" cy="370839"/>
                <a:chOff x="2118377" y="2208795"/>
                <a:chExt cx="1197620" cy="370839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F84B769A-38DC-4332-82C7-34B93689C315}"/>
                    </a:ext>
                  </a:extLst>
                </p:cNvPr>
                <p:cNvSpPr/>
                <p:nvPr/>
              </p:nvSpPr>
              <p:spPr>
                <a:xfrm>
                  <a:off x="211837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6571F08-37EA-451B-B350-576087687292}"/>
                    </a:ext>
                  </a:extLst>
                </p:cNvPr>
                <p:cNvSpPr/>
                <p:nvPr/>
              </p:nvSpPr>
              <p:spPr>
                <a:xfrm>
                  <a:off x="271718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78BA973-FD5D-4B0B-8C7C-D335CDA75D1E}"/>
                </a:ext>
              </a:extLst>
            </p:cNvPr>
            <p:cNvSpPr/>
            <p:nvPr/>
          </p:nvSpPr>
          <p:spPr>
            <a:xfrm>
              <a:off x="7930195" y="1924825"/>
              <a:ext cx="598810" cy="469390"/>
            </a:xfrm>
            <a:custGeom>
              <a:avLst/>
              <a:gdLst>
                <a:gd name="connsiteX0" fmla="*/ 598810 w 598810"/>
                <a:gd name="connsiteY0" fmla="*/ 445114 h 469390"/>
                <a:gd name="connsiteX1" fmla="*/ 509798 w 598810"/>
                <a:gd name="connsiteY1" fmla="*/ 97157 h 469390"/>
                <a:gd name="connsiteX2" fmla="*/ 291313 w 598810"/>
                <a:gd name="connsiteY2" fmla="*/ 52 h 469390"/>
                <a:gd name="connsiteX3" fmla="*/ 89012 w 598810"/>
                <a:gd name="connsiteY3" fmla="*/ 105249 h 469390"/>
                <a:gd name="connsiteX4" fmla="*/ 0 w 598810"/>
                <a:gd name="connsiteY4" fmla="*/ 469390 h 46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810" h="469390">
                  <a:moveTo>
                    <a:pt x="598810" y="445114"/>
                  </a:moveTo>
                  <a:cubicBezTo>
                    <a:pt x="579928" y="308224"/>
                    <a:pt x="561047" y="171334"/>
                    <a:pt x="509798" y="97157"/>
                  </a:cubicBezTo>
                  <a:cubicBezTo>
                    <a:pt x="458549" y="22980"/>
                    <a:pt x="361444" y="-1297"/>
                    <a:pt x="291313" y="52"/>
                  </a:cubicBezTo>
                  <a:cubicBezTo>
                    <a:pt x="221182" y="1401"/>
                    <a:pt x="137564" y="27026"/>
                    <a:pt x="89012" y="105249"/>
                  </a:cubicBezTo>
                  <a:cubicBezTo>
                    <a:pt x="40460" y="183472"/>
                    <a:pt x="20230" y="326431"/>
                    <a:pt x="0" y="469390"/>
                  </a:cubicBezTo>
                </a:path>
              </a:pathLst>
            </a:custGeom>
            <a:noFill/>
            <a:ln w="28575">
              <a:solidFill>
                <a:srgbClr val="0066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518C796-5B15-4370-8E6D-F64AEEDE8B9B}"/>
                </a:ext>
              </a:extLst>
            </p:cNvPr>
            <p:cNvSpPr/>
            <p:nvPr/>
          </p:nvSpPr>
          <p:spPr>
            <a:xfrm>
              <a:off x="7315200" y="1707420"/>
              <a:ext cx="1213805" cy="686796"/>
            </a:xfrm>
            <a:custGeom>
              <a:avLst/>
              <a:gdLst>
                <a:gd name="connsiteX0" fmla="*/ 598810 w 598810"/>
                <a:gd name="connsiteY0" fmla="*/ 445114 h 469390"/>
                <a:gd name="connsiteX1" fmla="*/ 509798 w 598810"/>
                <a:gd name="connsiteY1" fmla="*/ 97157 h 469390"/>
                <a:gd name="connsiteX2" fmla="*/ 291313 w 598810"/>
                <a:gd name="connsiteY2" fmla="*/ 52 h 469390"/>
                <a:gd name="connsiteX3" fmla="*/ 89012 w 598810"/>
                <a:gd name="connsiteY3" fmla="*/ 105249 h 469390"/>
                <a:gd name="connsiteX4" fmla="*/ 0 w 598810"/>
                <a:gd name="connsiteY4" fmla="*/ 469390 h 46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810" h="469390">
                  <a:moveTo>
                    <a:pt x="598810" y="445114"/>
                  </a:moveTo>
                  <a:cubicBezTo>
                    <a:pt x="579928" y="308224"/>
                    <a:pt x="561047" y="171334"/>
                    <a:pt x="509798" y="97157"/>
                  </a:cubicBezTo>
                  <a:cubicBezTo>
                    <a:pt x="458549" y="22980"/>
                    <a:pt x="361444" y="-1297"/>
                    <a:pt x="291313" y="52"/>
                  </a:cubicBezTo>
                  <a:cubicBezTo>
                    <a:pt x="221182" y="1401"/>
                    <a:pt x="137564" y="27026"/>
                    <a:pt x="89012" y="105249"/>
                  </a:cubicBezTo>
                  <a:cubicBezTo>
                    <a:pt x="40460" y="183472"/>
                    <a:pt x="20230" y="326431"/>
                    <a:pt x="0" y="469390"/>
                  </a:cubicBezTo>
                </a:path>
              </a:pathLst>
            </a:custGeom>
            <a:noFill/>
            <a:ln w="28575">
              <a:solidFill>
                <a:srgbClr val="0066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663223D-C951-49C9-B1FD-9728962DCC7B}"/>
              </a:ext>
            </a:extLst>
          </p:cNvPr>
          <p:cNvGrpSpPr>
            <a:grpSpLocks noChangeAspect="1"/>
          </p:cNvGrpSpPr>
          <p:nvPr/>
        </p:nvGrpSpPr>
        <p:grpSpPr>
          <a:xfrm>
            <a:off x="5723670" y="4850653"/>
            <a:ext cx="5085017" cy="822960"/>
            <a:chOff x="2084660" y="3630818"/>
            <a:chExt cx="5988100" cy="969115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750B70D-D547-4264-8790-AAB0C92AED33}"/>
                </a:ext>
              </a:extLst>
            </p:cNvPr>
            <p:cNvGrpSpPr/>
            <p:nvPr/>
          </p:nvGrpSpPr>
          <p:grpSpPr>
            <a:xfrm>
              <a:off x="2084660" y="4229091"/>
              <a:ext cx="5988100" cy="370842"/>
              <a:chOff x="2118377" y="2208792"/>
              <a:chExt cx="5988100" cy="370842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C31F76F-AF51-4B78-AFB5-638652292786}"/>
                  </a:ext>
                </a:extLst>
              </p:cNvPr>
              <p:cNvGrpSpPr/>
              <p:nvPr/>
            </p:nvGrpSpPr>
            <p:grpSpPr>
              <a:xfrm>
                <a:off x="2118377" y="2208794"/>
                <a:ext cx="2395240" cy="370840"/>
                <a:chOff x="2118377" y="2208794"/>
                <a:chExt cx="2395240" cy="370840"/>
              </a:xfrm>
            </p:grpSpPr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4ADB2A1B-5D00-4871-8696-2C12A6F4D360}"/>
                    </a:ext>
                  </a:extLst>
                </p:cNvPr>
                <p:cNvGrpSpPr/>
                <p:nvPr/>
              </p:nvGrpSpPr>
              <p:grpSpPr>
                <a:xfrm>
                  <a:off x="2118377" y="2208795"/>
                  <a:ext cx="1197620" cy="370839"/>
                  <a:chOff x="2118377" y="2208795"/>
                  <a:chExt cx="1197620" cy="370839"/>
                </a:xfrm>
              </p:grpSpPr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A32A2E16-C2C4-4223-871A-79E80271641E}"/>
                      </a:ext>
                    </a:extLst>
                  </p:cNvPr>
                  <p:cNvSpPr/>
                  <p:nvPr/>
                </p:nvSpPr>
                <p:spPr>
                  <a:xfrm>
                    <a:off x="211837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D0B52B38-95E3-4878-B5C6-4714CD449527}"/>
                      </a:ext>
                    </a:extLst>
                  </p:cNvPr>
                  <p:cNvSpPr/>
                  <p:nvPr/>
                </p:nvSpPr>
                <p:spPr>
                  <a:xfrm>
                    <a:off x="271718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77847865-42D3-407C-B23E-F631ED313EF6}"/>
                    </a:ext>
                  </a:extLst>
                </p:cNvPr>
                <p:cNvGrpSpPr/>
                <p:nvPr/>
              </p:nvGrpSpPr>
              <p:grpSpPr>
                <a:xfrm>
                  <a:off x="3315997" y="2208794"/>
                  <a:ext cx="1197620" cy="370839"/>
                  <a:chOff x="2118377" y="2208795"/>
                  <a:chExt cx="1197620" cy="370839"/>
                </a:xfrm>
              </p:grpSpPr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2D3590C3-391E-4643-AE19-91CD694FBD4E}"/>
                      </a:ext>
                    </a:extLst>
                  </p:cNvPr>
                  <p:cNvSpPr/>
                  <p:nvPr/>
                </p:nvSpPr>
                <p:spPr>
                  <a:xfrm>
                    <a:off x="211837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D09E4E77-7B9E-45B7-9E33-9CE39B0F74A8}"/>
                      </a:ext>
                    </a:extLst>
                  </p:cNvPr>
                  <p:cNvSpPr/>
                  <p:nvPr/>
                </p:nvSpPr>
                <p:spPr>
                  <a:xfrm>
                    <a:off x="271718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3F896A3C-BF23-4477-BB95-0DA4125FE543}"/>
                  </a:ext>
                </a:extLst>
              </p:cNvPr>
              <p:cNvGrpSpPr/>
              <p:nvPr/>
            </p:nvGrpSpPr>
            <p:grpSpPr>
              <a:xfrm>
                <a:off x="4513617" y="2208794"/>
                <a:ext cx="1197620" cy="370839"/>
                <a:chOff x="2118377" y="2208795"/>
                <a:chExt cx="1197620" cy="370839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6CE40E0E-1A23-4F1A-BB83-665450040DCC}"/>
                    </a:ext>
                  </a:extLst>
                </p:cNvPr>
                <p:cNvSpPr/>
                <p:nvPr/>
              </p:nvSpPr>
              <p:spPr>
                <a:xfrm>
                  <a:off x="211837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1EFD0089-9618-45BE-86F5-F623418CB9DA}"/>
                    </a:ext>
                  </a:extLst>
                </p:cNvPr>
                <p:cNvSpPr/>
                <p:nvPr/>
              </p:nvSpPr>
              <p:spPr>
                <a:xfrm>
                  <a:off x="271718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E1D64425-BE48-43F5-B887-0231FF0CF6F3}"/>
                  </a:ext>
                </a:extLst>
              </p:cNvPr>
              <p:cNvGrpSpPr/>
              <p:nvPr/>
            </p:nvGrpSpPr>
            <p:grpSpPr>
              <a:xfrm>
                <a:off x="5711237" y="2208793"/>
                <a:ext cx="1197620" cy="370839"/>
                <a:chOff x="2118377" y="2208795"/>
                <a:chExt cx="1197620" cy="370839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DF360D75-E156-434A-A57E-1FFA667010EE}"/>
                    </a:ext>
                  </a:extLst>
                </p:cNvPr>
                <p:cNvSpPr/>
                <p:nvPr/>
              </p:nvSpPr>
              <p:spPr>
                <a:xfrm>
                  <a:off x="211837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D740ACC8-82AB-4EDC-B305-989983A44DB5}"/>
                    </a:ext>
                  </a:extLst>
                </p:cNvPr>
                <p:cNvSpPr/>
                <p:nvPr/>
              </p:nvSpPr>
              <p:spPr>
                <a:xfrm>
                  <a:off x="271718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B4138E22-7B58-49FE-BCB3-B193ED987116}"/>
                  </a:ext>
                </a:extLst>
              </p:cNvPr>
              <p:cNvGrpSpPr/>
              <p:nvPr/>
            </p:nvGrpSpPr>
            <p:grpSpPr>
              <a:xfrm>
                <a:off x="6908857" y="2208792"/>
                <a:ext cx="1197620" cy="370839"/>
                <a:chOff x="2118377" y="2208795"/>
                <a:chExt cx="1197620" cy="370839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880E6E16-F8E7-465A-A009-9E167BAF6EE2}"/>
                    </a:ext>
                  </a:extLst>
                </p:cNvPr>
                <p:cNvSpPr/>
                <p:nvPr/>
              </p:nvSpPr>
              <p:spPr>
                <a:xfrm>
                  <a:off x="211837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03C43DD7-1C49-4D42-B330-1B6638628DD1}"/>
                    </a:ext>
                  </a:extLst>
                </p:cNvPr>
                <p:cNvSpPr/>
                <p:nvPr/>
              </p:nvSpPr>
              <p:spPr>
                <a:xfrm>
                  <a:off x="271718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83B6CA9-1309-4B29-9EDE-3F9B0CAAF0AE}"/>
                </a:ext>
              </a:extLst>
            </p:cNvPr>
            <p:cNvSpPr/>
            <p:nvPr/>
          </p:nvSpPr>
          <p:spPr>
            <a:xfrm>
              <a:off x="7218095" y="3994396"/>
              <a:ext cx="598810" cy="469390"/>
            </a:xfrm>
            <a:custGeom>
              <a:avLst/>
              <a:gdLst>
                <a:gd name="connsiteX0" fmla="*/ 598810 w 598810"/>
                <a:gd name="connsiteY0" fmla="*/ 445114 h 469390"/>
                <a:gd name="connsiteX1" fmla="*/ 509798 w 598810"/>
                <a:gd name="connsiteY1" fmla="*/ 97157 h 469390"/>
                <a:gd name="connsiteX2" fmla="*/ 291313 w 598810"/>
                <a:gd name="connsiteY2" fmla="*/ 52 h 469390"/>
                <a:gd name="connsiteX3" fmla="*/ 89012 w 598810"/>
                <a:gd name="connsiteY3" fmla="*/ 105249 h 469390"/>
                <a:gd name="connsiteX4" fmla="*/ 0 w 598810"/>
                <a:gd name="connsiteY4" fmla="*/ 469390 h 46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810" h="469390">
                  <a:moveTo>
                    <a:pt x="598810" y="445114"/>
                  </a:moveTo>
                  <a:cubicBezTo>
                    <a:pt x="579928" y="308224"/>
                    <a:pt x="561047" y="171334"/>
                    <a:pt x="509798" y="97157"/>
                  </a:cubicBezTo>
                  <a:cubicBezTo>
                    <a:pt x="458549" y="22980"/>
                    <a:pt x="361444" y="-1297"/>
                    <a:pt x="291313" y="52"/>
                  </a:cubicBezTo>
                  <a:cubicBezTo>
                    <a:pt x="221182" y="1401"/>
                    <a:pt x="137564" y="27026"/>
                    <a:pt x="89012" y="105249"/>
                  </a:cubicBezTo>
                  <a:cubicBezTo>
                    <a:pt x="40460" y="183472"/>
                    <a:pt x="20230" y="326431"/>
                    <a:pt x="0" y="469390"/>
                  </a:cubicBezTo>
                </a:path>
              </a:pathLst>
            </a:custGeom>
            <a:noFill/>
            <a:ln w="28575">
              <a:solidFill>
                <a:srgbClr val="0066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43C0625-8E8E-4583-AC1F-4606B6085E9B}"/>
                </a:ext>
              </a:extLst>
            </p:cNvPr>
            <p:cNvSpPr/>
            <p:nvPr/>
          </p:nvSpPr>
          <p:spPr>
            <a:xfrm>
              <a:off x="4175490" y="3630818"/>
              <a:ext cx="3649508" cy="844079"/>
            </a:xfrm>
            <a:custGeom>
              <a:avLst/>
              <a:gdLst>
                <a:gd name="connsiteX0" fmla="*/ 3625232 w 3625232"/>
                <a:gd name="connsiteY0" fmla="*/ 647938 h 720767"/>
                <a:gd name="connsiteX1" fmla="*/ 3414839 w 3625232"/>
                <a:gd name="connsiteY1" fmla="*/ 251429 h 720767"/>
                <a:gd name="connsiteX2" fmla="*/ 2799845 w 3625232"/>
                <a:gd name="connsiteY2" fmla="*/ 89588 h 720767"/>
                <a:gd name="connsiteX3" fmla="*/ 1545579 w 3625232"/>
                <a:gd name="connsiteY3" fmla="*/ 575 h 720767"/>
                <a:gd name="connsiteX4" fmla="*/ 453154 w 3625232"/>
                <a:gd name="connsiteY4" fmla="*/ 130048 h 720767"/>
                <a:gd name="connsiteX5" fmla="*/ 89013 w 3625232"/>
                <a:gd name="connsiteY5" fmla="*/ 364717 h 720767"/>
                <a:gd name="connsiteX6" fmla="*/ 0 w 3625232"/>
                <a:gd name="connsiteY6" fmla="*/ 720767 h 72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25232" h="720767">
                  <a:moveTo>
                    <a:pt x="3625232" y="647938"/>
                  </a:moveTo>
                  <a:cubicBezTo>
                    <a:pt x="3588817" y="496212"/>
                    <a:pt x="3552403" y="344487"/>
                    <a:pt x="3414839" y="251429"/>
                  </a:cubicBezTo>
                  <a:cubicBezTo>
                    <a:pt x="3277275" y="158371"/>
                    <a:pt x="3111388" y="131397"/>
                    <a:pt x="2799845" y="89588"/>
                  </a:cubicBezTo>
                  <a:cubicBezTo>
                    <a:pt x="2488302" y="47779"/>
                    <a:pt x="1936694" y="-6168"/>
                    <a:pt x="1545579" y="575"/>
                  </a:cubicBezTo>
                  <a:cubicBezTo>
                    <a:pt x="1154464" y="7318"/>
                    <a:pt x="695915" y="69358"/>
                    <a:pt x="453154" y="130048"/>
                  </a:cubicBezTo>
                  <a:cubicBezTo>
                    <a:pt x="210393" y="190738"/>
                    <a:pt x="164539" y="266264"/>
                    <a:pt x="89013" y="364717"/>
                  </a:cubicBezTo>
                  <a:cubicBezTo>
                    <a:pt x="13487" y="463170"/>
                    <a:pt x="6743" y="591968"/>
                    <a:pt x="0" y="720767"/>
                  </a:cubicBezTo>
                </a:path>
              </a:pathLst>
            </a:custGeom>
            <a:noFill/>
            <a:ln w="28575">
              <a:solidFill>
                <a:srgbClr val="0066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1566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𝑇𝑖𝑙𝑒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1524000"/>
            <a:ext cx="57433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Tile(n):</a:t>
            </a:r>
          </a:p>
          <a:p>
            <a:r>
              <a:rPr lang="en-US" sz="3600" dirty="0"/>
              <a:t>	if n &lt; 2:</a:t>
            </a:r>
          </a:p>
          <a:p>
            <a:r>
              <a:rPr lang="en-US" sz="3600" dirty="0"/>
              <a:t>		return 1</a:t>
            </a:r>
          </a:p>
          <a:p>
            <a:r>
              <a:rPr lang="en-US" sz="3600" dirty="0"/>
              <a:t>	return Tile(n-1)+Tile(n-2)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1" y="4267201"/>
            <a:ext cx="2672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Running Time?</a:t>
            </a:r>
          </a:p>
        </p:txBody>
      </p:sp>
    </p:spTree>
    <p:extLst>
      <p:ext uri="{BB962C8B-B14F-4D97-AF65-F5344CB8AC3E}">
        <p14:creationId xmlns:p14="http://schemas.microsoft.com/office/powerpoint/2010/main" val="3492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11270" y="1371600"/>
            <a:ext cx="99913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Tile(5)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10000" y="2057400"/>
            <a:ext cx="106680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Tile(4)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515634" y="2057400"/>
            <a:ext cx="1009366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43200" y="2743200"/>
            <a:ext cx="104775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Tile(3)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029200" y="2743200"/>
            <a:ext cx="99060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Tile(2)</a:t>
            </a:r>
          </a:p>
        </p:txBody>
      </p:sp>
      <p:cxnSp>
        <p:nvCxnSpPr>
          <p:cNvPr id="23" name="Straight Arrow Connector 22"/>
          <p:cNvCxnSpPr>
            <a:stCxn id="5" idx="1"/>
            <a:endCxn id="8" idx="0"/>
          </p:cNvCxnSpPr>
          <p:nvPr/>
        </p:nvCxnSpPr>
        <p:spPr>
          <a:xfrm flipH="1">
            <a:off x="4343400" y="1600200"/>
            <a:ext cx="166787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3"/>
            <a:endCxn id="9" idx="0"/>
          </p:cNvCxnSpPr>
          <p:nvPr/>
        </p:nvCxnSpPr>
        <p:spPr>
          <a:xfrm>
            <a:off x="7010401" y="1600200"/>
            <a:ext cx="2009917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1"/>
            <a:endCxn id="10" idx="0"/>
          </p:cNvCxnSpPr>
          <p:nvPr/>
        </p:nvCxnSpPr>
        <p:spPr>
          <a:xfrm flipH="1">
            <a:off x="3267076" y="2286000"/>
            <a:ext cx="542925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3"/>
            <a:endCxn id="11" idx="0"/>
          </p:cNvCxnSpPr>
          <p:nvPr/>
        </p:nvCxnSpPr>
        <p:spPr>
          <a:xfrm>
            <a:off x="4876800" y="2286000"/>
            <a:ext cx="6477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7315201" y="2743200"/>
            <a:ext cx="1038367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Tile(2)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601200" y="2743200"/>
            <a:ext cx="106680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Tile(1)</a:t>
            </a:r>
          </a:p>
        </p:txBody>
      </p:sp>
      <p:cxnSp>
        <p:nvCxnSpPr>
          <p:cNvPr id="35" name="Straight Arrow Connector 34"/>
          <p:cNvCxnSpPr>
            <a:stCxn id="9" idx="1"/>
            <a:endCxn id="33" idx="0"/>
          </p:cNvCxnSpPr>
          <p:nvPr/>
        </p:nvCxnSpPr>
        <p:spPr>
          <a:xfrm flipH="1">
            <a:off x="7834384" y="2286000"/>
            <a:ext cx="68125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9" idx="3"/>
            <a:endCxn id="34" idx="0"/>
          </p:cNvCxnSpPr>
          <p:nvPr/>
        </p:nvCxnSpPr>
        <p:spPr>
          <a:xfrm>
            <a:off x="9525000" y="2286000"/>
            <a:ext cx="6096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/>
          <p:cNvSpPr/>
          <p:nvPr/>
        </p:nvSpPr>
        <p:spPr>
          <a:xfrm>
            <a:off x="7848600" y="3429000"/>
            <a:ext cx="104775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Tile(0)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705600" y="3429000"/>
            <a:ext cx="104775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Tile(1)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5562600" y="3434687"/>
            <a:ext cx="104775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Tile(0)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4419600" y="3434687"/>
            <a:ext cx="104775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Tile(1)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3295650" y="3429000"/>
            <a:ext cx="104775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Tile(1)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2133600" y="3429000"/>
            <a:ext cx="104775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Tile(2)</a:t>
            </a:r>
          </a:p>
        </p:txBody>
      </p:sp>
      <p:cxnSp>
        <p:nvCxnSpPr>
          <p:cNvPr id="77" name="Straight Arrow Connector 76"/>
          <p:cNvCxnSpPr>
            <a:stCxn id="10" idx="1"/>
            <a:endCxn id="76" idx="0"/>
          </p:cNvCxnSpPr>
          <p:nvPr/>
        </p:nvCxnSpPr>
        <p:spPr>
          <a:xfrm flipH="1">
            <a:off x="2657476" y="2971800"/>
            <a:ext cx="85725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0" idx="3"/>
            <a:endCxn id="75" idx="0"/>
          </p:cNvCxnSpPr>
          <p:nvPr/>
        </p:nvCxnSpPr>
        <p:spPr>
          <a:xfrm>
            <a:off x="3790951" y="2971800"/>
            <a:ext cx="28575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1" idx="1"/>
            <a:endCxn id="74" idx="0"/>
          </p:cNvCxnSpPr>
          <p:nvPr/>
        </p:nvCxnSpPr>
        <p:spPr>
          <a:xfrm flipH="1">
            <a:off x="4943476" y="2971801"/>
            <a:ext cx="85725" cy="4628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1" idx="3"/>
            <a:endCxn id="73" idx="0"/>
          </p:cNvCxnSpPr>
          <p:nvPr/>
        </p:nvCxnSpPr>
        <p:spPr>
          <a:xfrm>
            <a:off x="6019801" y="2971801"/>
            <a:ext cx="66675" cy="4628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33" idx="1"/>
            <a:endCxn id="72" idx="0"/>
          </p:cNvCxnSpPr>
          <p:nvPr/>
        </p:nvCxnSpPr>
        <p:spPr>
          <a:xfrm flipH="1">
            <a:off x="7229476" y="2971800"/>
            <a:ext cx="85725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33" idx="3"/>
            <a:endCxn id="71" idx="0"/>
          </p:cNvCxnSpPr>
          <p:nvPr/>
        </p:nvCxnSpPr>
        <p:spPr>
          <a:xfrm>
            <a:off x="8353567" y="2971800"/>
            <a:ext cx="18908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2762250" y="4267200"/>
            <a:ext cx="104775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Tile(0)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539766" y="4267200"/>
            <a:ext cx="104775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Tile(1)</a:t>
            </a:r>
          </a:p>
        </p:txBody>
      </p:sp>
      <p:cxnSp>
        <p:nvCxnSpPr>
          <p:cNvPr id="45" name="Straight Arrow Connector 44"/>
          <p:cNvCxnSpPr>
            <a:stCxn id="76" idx="1"/>
            <a:endCxn id="44" idx="0"/>
          </p:cNvCxnSpPr>
          <p:nvPr/>
        </p:nvCxnSpPr>
        <p:spPr>
          <a:xfrm flipH="1">
            <a:off x="2063642" y="3657600"/>
            <a:ext cx="69959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76" idx="3"/>
            <a:endCxn id="43" idx="0"/>
          </p:cNvCxnSpPr>
          <p:nvPr/>
        </p:nvCxnSpPr>
        <p:spPr>
          <a:xfrm>
            <a:off x="3181351" y="3657600"/>
            <a:ext cx="104775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91201" y="4695497"/>
            <a:ext cx="3446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Many redundant calls!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241690" y="5801380"/>
            <a:ext cx="392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33CC"/>
                </a:solidFill>
              </a:rPr>
              <a:t>Better way: Use Memory!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943600" y="5218717"/>
                <a:ext cx="26967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Run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solidFill>
                          <a:srgbClr val="FF0000"/>
                        </a:solidFill>
                        <a:latin typeface="Cambria Math"/>
                      </a:rPr>
                      <m:t>Ω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218717"/>
                <a:ext cx="2696700" cy="523220"/>
              </a:xfrm>
              <a:prstGeom prst="rect">
                <a:avLst/>
              </a:prstGeom>
              <a:blipFill>
                <a:blip r:embed="rId2"/>
                <a:stretch>
                  <a:fillRect l="-5189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11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40512-A809-86C5-A987-775299DA9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E69A7-B49F-F870-70E2-B262D75A2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8C860-5A85-DDE2-C4FE-C14F5E02D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5791D61-760A-4B12-6EC6-4CCB493CE352}"/>
              </a:ext>
            </a:extLst>
          </p:cNvPr>
          <p:cNvSpPr/>
          <p:nvPr/>
        </p:nvSpPr>
        <p:spPr>
          <a:xfrm>
            <a:off x="6011270" y="1371600"/>
            <a:ext cx="99913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Tile(5)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5EC2275-E980-40AA-9A17-B5D75FDF49AA}"/>
              </a:ext>
            </a:extLst>
          </p:cNvPr>
          <p:cNvSpPr/>
          <p:nvPr/>
        </p:nvSpPr>
        <p:spPr>
          <a:xfrm>
            <a:off x="3810000" y="2057400"/>
            <a:ext cx="106680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Tile(4)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4B6F829-6EEA-B92D-9C26-49D2779B226B}"/>
              </a:ext>
            </a:extLst>
          </p:cNvPr>
          <p:cNvSpPr/>
          <p:nvPr/>
        </p:nvSpPr>
        <p:spPr>
          <a:xfrm>
            <a:off x="8515634" y="2057400"/>
            <a:ext cx="1009366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Tile(3)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4107CAF-AD74-58DA-9B05-6EF3CF072DBE}"/>
              </a:ext>
            </a:extLst>
          </p:cNvPr>
          <p:cNvSpPr/>
          <p:nvPr/>
        </p:nvSpPr>
        <p:spPr>
          <a:xfrm>
            <a:off x="2743200" y="2743200"/>
            <a:ext cx="104775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Tile(3)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4FA1979-A48A-A770-F4C9-B4A11BFEE229}"/>
              </a:ext>
            </a:extLst>
          </p:cNvPr>
          <p:cNvSpPr/>
          <p:nvPr/>
        </p:nvSpPr>
        <p:spPr>
          <a:xfrm>
            <a:off x="5029200" y="2743200"/>
            <a:ext cx="99060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Tile(2)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C11DCAF-8E2D-1825-DB1F-859562EAAE30}"/>
              </a:ext>
            </a:extLst>
          </p:cNvPr>
          <p:cNvCxnSpPr>
            <a:stCxn id="5" idx="1"/>
            <a:endCxn id="8" idx="0"/>
          </p:cNvCxnSpPr>
          <p:nvPr/>
        </p:nvCxnSpPr>
        <p:spPr>
          <a:xfrm flipH="1">
            <a:off x="4343400" y="1600200"/>
            <a:ext cx="166787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BD0C630-B67C-F428-F08E-B73C37F26B79}"/>
              </a:ext>
            </a:extLst>
          </p:cNvPr>
          <p:cNvCxnSpPr>
            <a:stCxn id="5" idx="3"/>
            <a:endCxn id="9" idx="0"/>
          </p:cNvCxnSpPr>
          <p:nvPr/>
        </p:nvCxnSpPr>
        <p:spPr>
          <a:xfrm>
            <a:off x="7010401" y="1600200"/>
            <a:ext cx="2009917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28352DF-F54A-1BDD-14AF-84D77D395099}"/>
              </a:ext>
            </a:extLst>
          </p:cNvPr>
          <p:cNvCxnSpPr>
            <a:stCxn id="8" idx="1"/>
            <a:endCxn id="10" idx="0"/>
          </p:cNvCxnSpPr>
          <p:nvPr/>
        </p:nvCxnSpPr>
        <p:spPr>
          <a:xfrm flipH="1">
            <a:off x="3267076" y="2286000"/>
            <a:ext cx="542925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E6C14E5-7D97-7F9D-0DA4-F3E9A9C3C78E}"/>
              </a:ext>
            </a:extLst>
          </p:cNvPr>
          <p:cNvCxnSpPr>
            <a:stCxn id="8" idx="3"/>
            <a:endCxn id="11" idx="0"/>
          </p:cNvCxnSpPr>
          <p:nvPr/>
        </p:nvCxnSpPr>
        <p:spPr>
          <a:xfrm>
            <a:off x="4876800" y="2286000"/>
            <a:ext cx="6477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787B9B20-6B9E-430D-F612-B317B41BCC4E}"/>
              </a:ext>
            </a:extLst>
          </p:cNvPr>
          <p:cNvSpPr/>
          <p:nvPr/>
        </p:nvSpPr>
        <p:spPr>
          <a:xfrm>
            <a:off x="7315201" y="2743200"/>
            <a:ext cx="1038367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Tile(2)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8A7CD22-E8F7-D329-2429-04444EF7366B}"/>
              </a:ext>
            </a:extLst>
          </p:cNvPr>
          <p:cNvSpPr/>
          <p:nvPr/>
        </p:nvSpPr>
        <p:spPr>
          <a:xfrm>
            <a:off x="9601200" y="2743200"/>
            <a:ext cx="106680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Tile(1)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382232E-30D2-240B-3470-B1347FBAD6E4}"/>
              </a:ext>
            </a:extLst>
          </p:cNvPr>
          <p:cNvCxnSpPr>
            <a:stCxn id="9" idx="1"/>
            <a:endCxn id="33" idx="0"/>
          </p:cNvCxnSpPr>
          <p:nvPr/>
        </p:nvCxnSpPr>
        <p:spPr>
          <a:xfrm flipH="1">
            <a:off x="7834384" y="2286000"/>
            <a:ext cx="68125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C66FC4F-86CD-1919-2C3D-20A60F6828F8}"/>
              </a:ext>
            </a:extLst>
          </p:cNvPr>
          <p:cNvCxnSpPr>
            <a:stCxn id="9" idx="3"/>
            <a:endCxn id="34" idx="0"/>
          </p:cNvCxnSpPr>
          <p:nvPr/>
        </p:nvCxnSpPr>
        <p:spPr>
          <a:xfrm>
            <a:off x="9525000" y="2286000"/>
            <a:ext cx="6096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AF4E72E1-3130-716F-0C38-CA9CE3CC7E14}"/>
              </a:ext>
            </a:extLst>
          </p:cNvPr>
          <p:cNvSpPr/>
          <p:nvPr/>
        </p:nvSpPr>
        <p:spPr>
          <a:xfrm>
            <a:off x="7848600" y="3429000"/>
            <a:ext cx="104775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Tile(0)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DC42208F-FEB5-59B5-51FC-EF0869DFF597}"/>
              </a:ext>
            </a:extLst>
          </p:cNvPr>
          <p:cNvSpPr/>
          <p:nvPr/>
        </p:nvSpPr>
        <p:spPr>
          <a:xfrm>
            <a:off x="6705600" y="3429000"/>
            <a:ext cx="104775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Tile(1)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C1A8DB11-2578-46F5-D7C3-FE0E93DC6572}"/>
              </a:ext>
            </a:extLst>
          </p:cNvPr>
          <p:cNvSpPr/>
          <p:nvPr/>
        </p:nvSpPr>
        <p:spPr>
          <a:xfrm>
            <a:off x="5562600" y="3434687"/>
            <a:ext cx="104775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Tile(0)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7A3D6A66-0855-0708-9502-9730FC2D8FF7}"/>
              </a:ext>
            </a:extLst>
          </p:cNvPr>
          <p:cNvSpPr/>
          <p:nvPr/>
        </p:nvSpPr>
        <p:spPr>
          <a:xfrm>
            <a:off x="4419600" y="3434687"/>
            <a:ext cx="104775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Tile(1)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7771FD70-DF97-6E06-A276-FAAF8E2C4FB3}"/>
              </a:ext>
            </a:extLst>
          </p:cNvPr>
          <p:cNvSpPr/>
          <p:nvPr/>
        </p:nvSpPr>
        <p:spPr>
          <a:xfrm>
            <a:off x="3295650" y="3429000"/>
            <a:ext cx="104775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Tile(1)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4DFA093D-EC89-460D-821F-CC829ABF6BE4}"/>
              </a:ext>
            </a:extLst>
          </p:cNvPr>
          <p:cNvSpPr/>
          <p:nvPr/>
        </p:nvSpPr>
        <p:spPr>
          <a:xfrm>
            <a:off x="2133600" y="3429000"/>
            <a:ext cx="104775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Tile(2)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70FDAE5-6915-C601-95DB-810D7DBE88F7}"/>
              </a:ext>
            </a:extLst>
          </p:cNvPr>
          <p:cNvCxnSpPr>
            <a:stCxn id="10" idx="1"/>
            <a:endCxn id="76" idx="0"/>
          </p:cNvCxnSpPr>
          <p:nvPr/>
        </p:nvCxnSpPr>
        <p:spPr>
          <a:xfrm flipH="1">
            <a:off x="2657476" y="2971800"/>
            <a:ext cx="85725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8FBFD6B-13FF-E566-A74D-0D95DEDDC5C2}"/>
              </a:ext>
            </a:extLst>
          </p:cNvPr>
          <p:cNvCxnSpPr>
            <a:stCxn id="10" idx="3"/>
            <a:endCxn id="75" idx="0"/>
          </p:cNvCxnSpPr>
          <p:nvPr/>
        </p:nvCxnSpPr>
        <p:spPr>
          <a:xfrm>
            <a:off x="3790951" y="2971800"/>
            <a:ext cx="28575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69F9B361-02AD-8C9D-A1E0-89B233FEFAC7}"/>
              </a:ext>
            </a:extLst>
          </p:cNvPr>
          <p:cNvCxnSpPr>
            <a:stCxn id="11" idx="1"/>
            <a:endCxn id="74" idx="0"/>
          </p:cNvCxnSpPr>
          <p:nvPr/>
        </p:nvCxnSpPr>
        <p:spPr>
          <a:xfrm flipH="1">
            <a:off x="4943476" y="2971801"/>
            <a:ext cx="85725" cy="4628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C683FCEC-2CE2-C251-F4C0-0CE7C58A636F}"/>
              </a:ext>
            </a:extLst>
          </p:cNvPr>
          <p:cNvCxnSpPr>
            <a:stCxn id="11" idx="3"/>
            <a:endCxn id="73" idx="0"/>
          </p:cNvCxnSpPr>
          <p:nvPr/>
        </p:nvCxnSpPr>
        <p:spPr>
          <a:xfrm>
            <a:off x="6019801" y="2971801"/>
            <a:ext cx="66675" cy="4628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D47A6B2-8388-2269-9630-845DE54DEE21}"/>
              </a:ext>
            </a:extLst>
          </p:cNvPr>
          <p:cNvCxnSpPr>
            <a:stCxn id="33" idx="1"/>
            <a:endCxn id="72" idx="0"/>
          </p:cNvCxnSpPr>
          <p:nvPr/>
        </p:nvCxnSpPr>
        <p:spPr>
          <a:xfrm flipH="1">
            <a:off x="7229476" y="2971800"/>
            <a:ext cx="85725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BA246504-D05B-E0AD-7A5F-B4B7331719A8}"/>
              </a:ext>
            </a:extLst>
          </p:cNvPr>
          <p:cNvCxnSpPr>
            <a:stCxn id="33" idx="3"/>
            <a:endCxn id="71" idx="0"/>
          </p:cNvCxnSpPr>
          <p:nvPr/>
        </p:nvCxnSpPr>
        <p:spPr>
          <a:xfrm>
            <a:off x="8353567" y="2971800"/>
            <a:ext cx="18908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DCE85A8-E67F-9B79-F86B-A3395C9035C2}"/>
              </a:ext>
            </a:extLst>
          </p:cNvPr>
          <p:cNvSpPr/>
          <p:nvPr/>
        </p:nvSpPr>
        <p:spPr>
          <a:xfrm>
            <a:off x="2762250" y="4267200"/>
            <a:ext cx="104775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Tile(0)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3B28FF36-446E-399F-F021-78566363C2FF}"/>
              </a:ext>
            </a:extLst>
          </p:cNvPr>
          <p:cNvSpPr/>
          <p:nvPr/>
        </p:nvSpPr>
        <p:spPr>
          <a:xfrm>
            <a:off x="1539766" y="4267200"/>
            <a:ext cx="104775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Tile(1)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15FF1A9-C3FF-D440-2F63-E1C36E4B3562}"/>
              </a:ext>
            </a:extLst>
          </p:cNvPr>
          <p:cNvCxnSpPr>
            <a:stCxn id="76" idx="1"/>
            <a:endCxn id="44" idx="0"/>
          </p:cNvCxnSpPr>
          <p:nvPr/>
        </p:nvCxnSpPr>
        <p:spPr>
          <a:xfrm flipH="1">
            <a:off x="2063642" y="3657600"/>
            <a:ext cx="69959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A397B2D-E76A-F035-59FD-D784B0A356FC}"/>
              </a:ext>
            </a:extLst>
          </p:cNvPr>
          <p:cNvCxnSpPr>
            <a:stCxn id="76" idx="3"/>
            <a:endCxn id="43" idx="0"/>
          </p:cNvCxnSpPr>
          <p:nvPr/>
        </p:nvCxnSpPr>
        <p:spPr>
          <a:xfrm>
            <a:off x="3181351" y="3657600"/>
            <a:ext cx="104775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55EE77E-920D-46FA-CF7C-FEC4DB00D823}"/>
              </a:ext>
            </a:extLst>
          </p:cNvPr>
          <p:cNvSpPr txBox="1"/>
          <p:nvPr/>
        </p:nvSpPr>
        <p:spPr>
          <a:xfrm>
            <a:off x="5791201" y="4695497"/>
            <a:ext cx="3446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Many redundant calls!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601B426-99A2-B1D4-FF5A-610E4B4A4133}"/>
              </a:ext>
            </a:extLst>
          </p:cNvPr>
          <p:cNvSpPr txBox="1"/>
          <p:nvPr/>
        </p:nvSpPr>
        <p:spPr>
          <a:xfrm>
            <a:off x="2241690" y="5801380"/>
            <a:ext cx="392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33CC"/>
                </a:solidFill>
              </a:rPr>
              <a:t>Better way: Use Memory!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F9586CA-A3E6-A541-92D0-82107E6B5146}"/>
                  </a:ext>
                </a:extLst>
              </p:cNvPr>
              <p:cNvSpPr txBox="1"/>
              <p:nvPr/>
            </p:nvSpPr>
            <p:spPr>
              <a:xfrm>
                <a:off x="5943600" y="5218717"/>
                <a:ext cx="26967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Run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solidFill>
                          <a:srgbClr val="FF0000"/>
                        </a:solidFill>
                        <a:latin typeface="Cambria Math"/>
                      </a:rPr>
                      <m:t>Ω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218717"/>
                <a:ext cx="2696700" cy="523220"/>
              </a:xfrm>
              <a:prstGeom prst="rect">
                <a:avLst/>
              </a:prstGeom>
              <a:blipFill>
                <a:blip r:embed="rId2"/>
                <a:stretch>
                  <a:fillRect l="-5189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18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57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24981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Computing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𝑇𝑖𝑙𝑒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with Memory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24981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1295401"/>
            <a:ext cx="581601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Initialize Memory M</a:t>
            </a:r>
          </a:p>
          <a:p>
            <a:r>
              <a:rPr lang="en-US" sz="3600" dirty="0"/>
              <a:t>Tile(n):</a:t>
            </a:r>
          </a:p>
          <a:p>
            <a:r>
              <a:rPr lang="en-US" sz="3600" dirty="0"/>
              <a:t>	if n &lt; 2:</a:t>
            </a:r>
          </a:p>
          <a:p>
            <a:r>
              <a:rPr lang="en-US" sz="3600" dirty="0"/>
              <a:t>		</a:t>
            </a:r>
            <a:r>
              <a:rPr lang="en-US" sz="3600"/>
              <a:t>return 1</a:t>
            </a:r>
            <a:endParaRPr lang="en-US" sz="3600" dirty="0"/>
          </a:p>
          <a:p>
            <a:r>
              <a:rPr lang="en-US" sz="3600" dirty="0"/>
              <a:t>	if M[n] is filled:</a:t>
            </a:r>
          </a:p>
          <a:p>
            <a:r>
              <a:rPr lang="en-US" sz="3600" dirty="0"/>
              <a:t>		return M[n]</a:t>
            </a:r>
          </a:p>
          <a:p>
            <a:r>
              <a:rPr lang="en-US" sz="3600" dirty="0"/>
              <a:t>	M[n] = Tile(n-1)+Tile(n-2)</a:t>
            </a:r>
          </a:p>
          <a:p>
            <a:r>
              <a:rPr lang="en-US" sz="3600" dirty="0"/>
              <a:t>	return M[n]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915400" y="2057400"/>
            <a:ext cx="533400" cy="3733800"/>
            <a:chOff x="6934200" y="1371600"/>
            <a:chExt cx="533400" cy="3733800"/>
          </a:xfrm>
        </p:grpSpPr>
        <p:sp>
          <p:nvSpPr>
            <p:cNvPr id="8" name="Rectangle 7"/>
            <p:cNvSpPr/>
            <p:nvPr/>
          </p:nvSpPr>
          <p:spPr>
            <a:xfrm>
              <a:off x="6934200" y="1371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934200" y="1905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34200" y="24384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34200" y="29718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34200" y="35052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34200" y="4038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34200" y="4572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991182" y="168806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48800" y="2221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48800" y="2754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48800" y="3276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48800" y="3821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47243" y="4355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48800" y="4888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47243" y="5421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2F4969-8DEC-454D-8897-3C3409A3D32D}"/>
              </a:ext>
            </a:extLst>
          </p:cNvPr>
          <p:cNvSpPr txBox="1"/>
          <p:nvPr/>
        </p:nvSpPr>
        <p:spPr>
          <a:xfrm>
            <a:off x="5181600" y="6160532"/>
            <a:ext cx="5472726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Technique: “</a:t>
            </a:r>
            <a:r>
              <a:rPr lang="en-US" sz="2400" dirty="0" err="1"/>
              <a:t>memoization</a:t>
            </a:r>
            <a:r>
              <a:rPr lang="en-US" sz="2400" dirty="0"/>
              <a:t>” (note no “r”)</a:t>
            </a:r>
          </a:p>
        </p:txBody>
      </p:sp>
    </p:spTree>
    <p:extLst>
      <p:ext uri="{BB962C8B-B14F-4D97-AF65-F5344CB8AC3E}">
        <p14:creationId xmlns:p14="http://schemas.microsoft.com/office/powerpoint/2010/main" val="295327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34580</TotalTime>
  <Words>5982</Words>
  <Application>Microsoft Office PowerPoint</Application>
  <PresentationFormat>Widescreen</PresentationFormat>
  <Paragraphs>1976</Paragraphs>
  <Slides>57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MS PGothic</vt:lpstr>
      <vt:lpstr>Aptos</vt:lpstr>
      <vt:lpstr>Arial</vt:lpstr>
      <vt:lpstr>Calibri</vt:lpstr>
      <vt:lpstr>Calibri Light</vt:lpstr>
      <vt:lpstr>Cambria Math</vt:lpstr>
      <vt:lpstr>Comic Sans MS</vt:lpstr>
      <vt:lpstr>Courier New</vt:lpstr>
      <vt:lpstr>Office Theme</vt:lpstr>
      <vt:lpstr>CSE 421 Winter 2025 Lecture 12: Dynamic Programming </vt:lpstr>
      <vt:lpstr>Algorithmic Paradigms</vt:lpstr>
      <vt:lpstr>Algorithm Design Techniques</vt:lpstr>
      <vt:lpstr>Dynamic Programming History</vt:lpstr>
      <vt:lpstr>How many ways are there to tile  a 2×n board with dominoes? </vt:lpstr>
      <vt:lpstr>How to compute Tile(n)?</vt:lpstr>
      <vt:lpstr>Recursion Tree</vt:lpstr>
      <vt:lpstr>Recursion Tree</vt:lpstr>
      <vt:lpstr>Computing Tile(n) with Memory</vt:lpstr>
      <vt:lpstr>Computing Tile(n) with Memory - “Top Down”</vt:lpstr>
      <vt:lpstr>Computing Tile(n) with Memory - “Top Down”</vt:lpstr>
      <vt:lpstr>Tile(n) with Memory - “Bottom Up”</vt:lpstr>
      <vt:lpstr>Better Tile(n) with Memory - “Bottom Up”</vt:lpstr>
      <vt:lpstr>Four Steps to Dynamic Programming</vt:lpstr>
      <vt:lpstr>Top-Down DP Idea</vt:lpstr>
      <vt:lpstr>Bottom-Up DP Idea</vt:lpstr>
      <vt:lpstr>Weighted Interval Scheduling</vt:lpstr>
      <vt:lpstr>Weighted Interval Scheduling</vt:lpstr>
      <vt:lpstr>Weighted Interval Scheduling</vt:lpstr>
      <vt:lpstr>Weighted Interval Scheduling</vt:lpstr>
      <vt:lpstr>Greedy Algorithms for Weighted Interval Scheduling?</vt:lpstr>
      <vt:lpstr>Weighted Interval Scheduling</vt:lpstr>
      <vt:lpstr>Weighted Interval Scheduling</vt:lpstr>
      <vt:lpstr>Weighted Interval Scheduling – Four Steps</vt:lpstr>
      <vt:lpstr>Towards Dynamic Programming: Step 1 – Recursive Algorithm</vt:lpstr>
      <vt:lpstr>Towards Dynamic Programming: Step 1 – Recursive Algorithm</vt:lpstr>
      <vt:lpstr>Weighted Interval Scheduling</vt:lpstr>
      <vt:lpstr>Towards Dynamic Programming: Step 1 – Recursive Algorithm</vt:lpstr>
      <vt:lpstr>Weighted Interval Scheduling – Four Steps</vt:lpstr>
      <vt:lpstr>Towards Dynamic Programming: Step 2 – Memory Structure</vt:lpstr>
      <vt:lpstr>Weighted Interval Scheduling – Four Steps</vt:lpstr>
      <vt:lpstr>Top-Down DP Idea</vt:lpstr>
      <vt:lpstr>Weighted Interval Scheduling Top-Down DP</vt:lpstr>
      <vt:lpstr>Weighted Interval Scheduling – Four Steps</vt:lpstr>
      <vt:lpstr>Towards Dynamic Programming: Step 3 – Order of Evaluation</vt:lpstr>
      <vt:lpstr>Bottom-Up DP Idea</vt:lpstr>
      <vt:lpstr>Weighted Interval Scheduling Bottom-Up DP</vt:lpstr>
      <vt:lpstr>Example Execution (iterative)</vt:lpstr>
      <vt:lpstr>Example Execution (iterative)</vt:lpstr>
      <vt:lpstr>Example Execution (iterative)</vt:lpstr>
      <vt:lpstr>Example Execution (iterative)</vt:lpstr>
      <vt:lpstr>Example Execution (iterative)</vt:lpstr>
      <vt:lpstr>Example Execution (iterative)</vt:lpstr>
      <vt:lpstr>Example Execution (iterative)</vt:lpstr>
      <vt:lpstr>Example Execution (iterative)</vt:lpstr>
      <vt:lpstr>Example Execution (iterative)</vt:lpstr>
      <vt:lpstr>Example Execution (iterative)</vt:lpstr>
      <vt:lpstr>Example Execution (iterative)</vt:lpstr>
      <vt:lpstr>Example Execution (iterative)</vt:lpstr>
      <vt:lpstr>Example Execution (iterative)</vt:lpstr>
      <vt:lpstr>Example Execution (iterative)</vt:lpstr>
      <vt:lpstr>Weighted Interval Scheduling: Finding the Solution</vt:lpstr>
      <vt:lpstr>Weighted Interval Scheduling: Finding the Solution</vt:lpstr>
      <vt:lpstr>Weighted Interval Scheduling:  Iterative Solution</vt:lpstr>
      <vt:lpstr>Weighted Interval Scheduling - Complete</vt:lpstr>
      <vt:lpstr>Weighted Interval Scheduling – Four Steps</vt:lpstr>
      <vt:lpstr>Dynamic Programming Patterns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Brunelle</dc:creator>
  <cp:lastModifiedBy>Nathan Brunelle</cp:lastModifiedBy>
  <cp:revision>252</cp:revision>
  <cp:lastPrinted>2025-01-29T18:15:02Z</cp:lastPrinted>
  <dcterms:created xsi:type="dcterms:W3CDTF">2023-09-26T20:08:20Z</dcterms:created>
  <dcterms:modified xsi:type="dcterms:W3CDTF">2025-02-03T20:02:49Z</dcterms:modified>
</cp:coreProperties>
</file>