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473" r:id="rId3"/>
    <p:sldId id="445" r:id="rId4"/>
    <p:sldId id="443" r:id="rId5"/>
    <p:sldId id="444" r:id="rId6"/>
    <p:sldId id="383" r:id="rId7"/>
    <p:sldId id="428" r:id="rId8"/>
    <p:sldId id="424" r:id="rId9"/>
    <p:sldId id="425" r:id="rId10"/>
    <p:sldId id="426" r:id="rId11"/>
    <p:sldId id="427" r:id="rId12"/>
    <p:sldId id="449" r:id="rId13"/>
    <p:sldId id="286" r:id="rId14"/>
    <p:sldId id="455" r:id="rId15"/>
    <p:sldId id="470" r:id="rId16"/>
    <p:sldId id="471" r:id="rId17"/>
    <p:sldId id="472" r:id="rId18"/>
    <p:sldId id="298" r:id="rId19"/>
    <p:sldId id="447" r:id="rId20"/>
    <p:sldId id="448" r:id="rId21"/>
    <p:sldId id="450" r:id="rId22"/>
    <p:sldId id="451" r:id="rId23"/>
    <p:sldId id="300" r:id="rId24"/>
    <p:sldId id="452" r:id="rId25"/>
    <p:sldId id="277" r:id="rId26"/>
    <p:sldId id="292" r:id="rId27"/>
    <p:sldId id="294" r:id="rId28"/>
    <p:sldId id="293" r:id="rId29"/>
    <p:sldId id="295" r:id="rId30"/>
    <p:sldId id="453" r:id="rId31"/>
    <p:sldId id="454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CCFF"/>
    <a:srgbClr val="CC99FF"/>
    <a:srgbClr val="006600"/>
    <a:srgbClr val="FF7575"/>
    <a:srgbClr val="BC3F00"/>
    <a:srgbClr val="993300"/>
    <a:srgbClr val="990000"/>
    <a:srgbClr val="CC6600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1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5BC8F4-D694-4AAA-99A9-A9E4B9BD55B7}" type="slidenum">
              <a:rPr lang="en-US" altLang="en-US" sz="1300" b="0">
                <a:latin typeface="Comic Sans MS" panose="030F0702030302020204" pitchFamily="66" charset="0"/>
              </a:rPr>
              <a:pPr/>
              <a:t>28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700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5BC8F4-D694-4AAA-99A9-A9E4B9BD55B7}" type="slidenum">
              <a:rPr lang="en-US" altLang="en-US" sz="1300" b="0">
                <a:latin typeface="Comic Sans MS" panose="030F0702030302020204" pitchFamily="66" charset="0"/>
              </a:rPr>
              <a:pPr/>
              <a:t>29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821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6AE52-936D-017E-0FD4-4744C11BE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A51A9B2A-3A29-AAB1-BF7C-4E084BBDC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31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BFFD975-041D-E367-540E-7DF8408356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087A15FF-8291-7655-4EA8-5B16351BB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14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B6E8B-6A11-ACCA-E3AC-D28E21393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D144523-D6FA-B05B-C2E5-E8A6EDA5A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12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5A8C84F3-8075-2A24-F9EB-541D577C6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9AD1E039-E29D-42CF-3249-DFCC51CC8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68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C80548-5FF1-47A9-A96E-BC4DB24713EB}" type="slidenum">
              <a:rPr lang="en-US" altLang="en-US" sz="1300" b="0">
                <a:latin typeface="Comic Sans MS" panose="030F0702030302020204" pitchFamily="66" charset="0"/>
              </a:rPr>
              <a:pPr/>
              <a:t>13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59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F0E112-2A2E-4611-AE28-F6DC543ADC45}" type="slidenum">
              <a:rPr lang="en-US" altLang="en-US" sz="1300" b="0">
                <a:latin typeface="Comic Sans MS" panose="030F0702030302020204" pitchFamily="66" charset="0"/>
              </a:rPr>
              <a:pPr/>
              <a:t>18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741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86340-EC63-C52B-C4A4-3F0FFD2A7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168E4BE0-53A8-1EBB-0C0B-C27E257DBA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21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D2C9C7F4-DA6B-E05A-39C3-A96595745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210CDA2F-5C40-557F-34A5-D1BA9326C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29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8D49D-502C-C9B9-0412-960D5E5C6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B24A61FF-540B-9AD0-BF2A-48FB6664C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9138-584A-4D6E-9116-D2DD030366CE}" type="slidenum">
              <a:rPr lang="en-US" altLang="en-US" sz="1300" b="0">
                <a:latin typeface="Comic Sans MS" panose="030F0702030302020204" pitchFamily="66" charset="0"/>
              </a:rPr>
              <a:pPr/>
              <a:t>22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2B92809E-578D-02DE-1A20-3EB175C15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FF464AA3-513B-2384-09D3-4401DD35B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53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93C846-E3DA-4164-891D-381EAABA8274}" type="slidenum">
              <a:rPr lang="en-US" altLang="en-US" sz="1300" b="0">
                <a:latin typeface="Comic Sans MS" panose="030F0702030302020204" pitchFamily="66" charset="0"/>
              </a:rPr>
              <a:pPr/>
              <a:t>25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2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5BC8F4-D694-4AAA-99A9-A9E4B9BD55B7}" type="slidenum">
              <a:rPr lang="en-US" altLang="en-US" sz="1300" b="0">
                <a:latin typeface="Comic Sans MS" panose="030F0702030302020204" pitchFamily="66" charset="0"/>
              </a:rPr>
              <a:pPr/>
              <a:t>26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82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5BC8F4-D694-4AAA-99A9-A9E4B9BD55B7}" type="slidenum">
              <a:rPr lang="en-US" altLang="en-US" sz="1300" b="0">
                <a:latin typeface="Comic Sans MS" panose="030F0702030302020204" pitchFamily="66" charset="0"/>
              </a:rPr>
              <a:pPr/>
              <a:t>27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20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7.png"/><Relationship Id="rId5" Type="http://schemas.openxmlformats.org/officeDocument/2006/relationships/image" Target="../media/image34.png"/><Relationship Id="rId15" Type="http://schemas.openxmlformats.org/officeDocument/2006/relationships/image" Target="../media/image37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40.png"/><Relationship Id="rId10" Type="http://schemas.openxmlformats.org/officeDocument/2006/relationships/image" Target="../media/image3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17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0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0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16.xml"/><Relationship Id="rId7" Type="http://schemas.openxmlformats.org/officeDocument/2006/relationships/image" Target="../media/image20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11" Type="http://schemas.openxmlformats.org/officeDocument/2006/relationships/image" Target="../media/image71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7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19.xml"/><Relationship Id="rId7" Type="http://schemas.openxmlformats.org/officeDocument/2006/relationships/image" Target="../media/image20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11" Type="http://schemas.openxmlformats.org/officeDocument/2006/relationships/image" Target="../media/image75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7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0.png"/><Relationship Id="rId8" Type="http://schemas.openxmlformats.org/officeDocument/2006/relationships/image" Target="../media/image103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06.png"/><Relationship Id="rId5" Type="http://schemas.openxmlformats.org/officeDocument/2006/relationships/image" Target="../media/image92.png"/><Relationship Id="rId10" Type="http://schemas.openxmlformats.org/officeDocument/2006/relationships/image" Target="../media/image105.png"/><Relationship Id="rId14" Type="http://schemas.openxmlformats.org/officeDocument/2006/relationships/image" Target="../media/image3.png"/><Relationship Id="rId4" Type="http://schemas.openxmlformats.org/officeDocument/2006/relationships/image" Target="../media/image101.png"/><Relationship Id="rId9" Type="http://schemas.openxmlformats.org/officeDocument/2006/relationships/image" Target="../media/image10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10.png"/><Relationship Id="rId7" Type="http://schemas.openxmlformats.org/officeDocument/2006/relationships/image" Target="../media/image711.png"/><Relationship Id="rId12" Type="http://schemas.openxmlformats.org/officeDocument/2006/relationships/image" Target="../media/image8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1110.png"/><Relationship Id="rId5" Type="http://schemas.openxmlformats.org/officeDocument/2006/relationships/image" Target="../media/image512.png"/><Relationship Id="rId10" Type="http://schemas.openxmlformats.org/officeDocument/2006/relationships/image" Target="../media/image87.png"/><Relationship Id="rId4" Type="http://schemas.openxmlformats.org/officeDocument/2006/relationships/image" Target="../media/image411.png"/><Relationship Id="rId9" Type="http://schemas.openxmlformats.org/officeDocument/2006/relationships/image" Target="../media/image9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1" Type="http://schemas.openxmlformats.org/officeDocument/2006/relationships/image" Target="../media/image11.png"/><Relationship Id="rId5" Type="http://schemas.openxmlformats.org/officeDocument/2006/relationships/image" Target="../media/image510.png"/><Relationship Id="rId10" Type="http://schemas.openxmlformats.org/officeDocument/2006/relationships/image" Target="../media/image10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11: Quicksort and Medians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564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7930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400227" y="244181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6526186" y="244693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1: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4000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416723" y="494788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6542682" y="4953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1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564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4518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926236" y="24384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7052195" y="244351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2: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0588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915718" y="494447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7041677" y="494958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6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7D92A-069F-D12D-14EA-64098BF12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7E19BCF1-169F-1C09-24F3-1C187247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C0B467D-8897-E1A1-7086-08059746E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Quick Sort 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510FE56B-D16A-4D17-A322-E3FB1BB17ED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100" dirty="0"/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/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Ideally: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solidFill>
                      <a:srgbClr val="0066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m:rPr>
                            <m:sty m:val="p"/>
                          </m:rPr>
                          <a:rPr lang="en-US" altLang="en-US" sz="24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Worst Case: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solidFill>
                      <a:srgbClr val="006600"/>
                    </a:solidFill>
                  </a:rPr>
                  <a:t> </a:t>
                </a: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/>
                  <a:t>The master theorem does not apply, but the solution is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Expected: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m:rPr>
                            <m:sty m:val="p"/>
                          </m:rPr>
                          <a:rPr lang="en-US" altLang="en-US" sz="2400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en-US" sz="2400" dirty="0"/>
                  <a:t> … Our first task today is to show this!</a:t>
                </a:r>
              </a:p>
              <a:p>
                <a:pPr lvl="2"/>
                <a:endParaRPr lang="en-US" altLang="en-US" dirty="0"/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510FE56B-D16A-4D17-A322-E3FB1BB17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727" t="-1993" b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FB75CE-56CC-304E-1CBC-C44C1321BF57}"/>
              </a:ext>
            </a:extLst>
          </p:cNvPr>
          <p:cNvGrpSpPr/>
          <p:nvPr/>
        </p:nvGrpSpPr>
        <p:grpSpPr>
          <a:xfrm>
            <a:off x="9406835" y="2591474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37B0E2E-5A32-7B86-4C15-73AFDB0013E3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211BD1B-58B1-78B5-89D8-D311CDF95218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65CF7DE-59E4-8D9B-6CB1-99B3692F8101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430624-884B-C58A-E769-C5F2A4DCCB92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49CEEE-3C8E-D303-D13E-2CB8AC4A6366}"/>
              </a:ext>
            </a:extLst>
          </p:cNvPr>
          <p:cNvGrpSpPr/>
          <p:nvPr/>
        </p:nvGrpSpPr>
        <p:grpSpPr>
          <a:xfrm>
            <a:off x="9406558" y="1532029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4D37869-B30A-9829-4F5F-EF96417C6E42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0946744-0151-BB31-15AA-09AE1BC1D8A0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F264C89-EF62-6512-33E3-1098CE008E76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74C83DA-B0E0-72A9-D015-0F1517A29D88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C8D78C-4421-62ED-03CC-123B5F867C4A}"/>
              </a:ext>
            </a:extLst>
          </p:cNvPr>
          <p:cNvGrpSpPr/>
          <p:nvPr/>
        </p:nvGrpSpPr>
        <p:grpSpPr>
          <a:xfrm rot="10800000">
            <a:off x="9406835" y="3564638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69C3F52-AE5A-609F-0E9D-A5639E24999D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F46064D-7313-741B-881B-81CF662B7A58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A770802-85D7-CD6E-8929-FF8AF9236B36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ECB8407-5CDC-D90D-6B19-0231E8A2764D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5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sz="3600" dirty="0"/>
              <a:t>Expected Runtime for </a:t>
            </a:r>
            <a:r>
              <a:rPr lang="en-US" altLang="en-US" sz="3600" dirty="0" err="1"/>
              <a:t>QuickSort</a:t>
            </a:r>
            <a:r>
              <a:rPr lang="en-US" altLang="en-US" sz="3600" dirty="0"/>
              <a:t>: “Global analysis”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972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628650" y="1507899"/>
                <a:ext cx="9983932" cy="52000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800" dirty="0"/>
                  <a:t>Runtime is the # of comparisons</a:t>
                </a:r>
              </a:p>
              <a:p>
                <a:pPr marL="457200" lvl="1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sz="2800" dirty="0"/>
                  <a:t>Recurrence &amp; Master </a:t>
                </a:r>
                <a:r>
                  <a:rPr lang="en-US" altLang="en-US" dirty="0"/>
                  <a:t>T</a:t>
                </a:r>
                <a:r>
                  <a:rPr lang="en-US" altLang="en-US" sz="2800" dirty="0"/>
                  <a:t>heorem kind of analysis won’t work ...</a:t>
                </a:r>
              </a:p>
              <a:p>
                <a:pPr marL="0" indent="0">
                  <a:buNone/>
                </a:pPr>
                <a:endParaRPr lang="en-US" altLang="en-US" sz="11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800" dirty="0"/>
                  <a:t>Instead, use a “global” analysis:</a:t>
                </a:r>
              </a:p>
              <a:p>
                <a:pPr lvl="1"/>
                <a:r>
                  <a:rPr lang="en-US" altLang="en-US" dirty="0"/>
                  <a:t>Number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dirty="0"/>
                  <a:t> based on </a:t>
                </a:r>
                <a:r>
                  <a:rPr lang="en-US" altLang="en-US" b="1" dirty="0">
                    <a:solidFill>
                      <a:srgbClr val="C00000"/>
                    </a:solidFill>
                  </a:rPr>
                  <a:t>final</a:t>
                </a:r>
                <a:r>
                  <a:rPr lang="en-US" altLang="en-US" dirty="0"/>
                  <a:t> sorted order</a:t>
                </a:r>
              </a:p>
              <a:p>
                <a:pPr lvl="1"/>
                <a:r>
                  <a:rPr lang="en-US" alt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dirty="0"/>
                  <a:t> = Probability that </a:t>
                </a:r>
                <a:r>
                  <a:rPr lang="en-US" altLang="en-US" dirty="0" err="1"/>
                  <a:t>QuickSort</a:t>
                </a:r>
                <a:r>
                  <a:rPr lang="en-US" altLang="en-US" dirty="0"/>
                  <a:t> compares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:endParaRPr lang="en-US" altLang="en-US" sz="500" dirty="0"/>
              </a:p>
              <a:p>
                <a:pPr marL="0" indent="0" eaLnBrk="1" hangingPunct="1">
                  <a:buNone/>
                </a:pPr>
                <a:r>
                  <a:rPr lang="en-US" altLang="en-US" sz="2800" dirty="0"/>
                  <a:t>Expected number of comparisons:</a:t>
                </a:r>
              </a:p>
              <a:p>
                <a:pPr marL="0" indent="0">
                  <a:buNone/>
                </a:pPr>
                <a:r>
                  <a:rPr lang="en-US" altLang="en-US" sz="2800" dirty="0"/>
                  <a:t>			      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en-US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altLang="en-US" b="1" dirty="0"/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endParaRPr lang="en-US" altLang="en-US" dirty="0"/>
              </a:p>
            </p:txBody>
          </p:sp>
        </mc:Choice>
        <mc:Fallback>
          <p:sp>
            <p:nvSpPr>
              <p:cNvPr id="8397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628650" y="1507899"/>
                <a:ext cx="9983932" cy="5200045"/>
              </a:xfrm>
              <a:blipFill>
                <a:blip r:embed="rId5"/>
                <a:stretch>
                  <a:fillRect l="-1221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B60BF6-CBB5-4F22-BC00-424BB05D0577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D0DDD-7AF7-E8A3-ECC9-AD4C7ADE7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7E1D-107D-3EC7-C6F3-F1749BC9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– We only compare to pivot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B64990-19F6-C7CA-2974-D0F27B3127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</a:t>
                </a:r>
                <a:r>
                  <a:rPr lang="en-US" dirty="0"/>
                  <a:t>at beginning of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a pointer (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) just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and a pointer (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) at the end of the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:r>
                  <a:rPr lang="en-US" dirty="0">
                    <a:solidFill>
                      <a:srgbClr val="FFC000"/>
                    </a:solidFill>
                  </a:rPr>
                  <a:t>Begin </a:t>
                </a:r>
                <a:r>
                  <a:rPr lang="en-US" dirty="0"/>
                  <a:t>&lt; </a:t>
                </a:r>
                <a:r>
                  <a:rPr lang="en-US" dirty="0">
                    <a:solidFill>
                      <a:srgbClr val="0070C0"/>
                    </a:solidFill>
                  </a:rPr>
                  <a:t>End: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&lt;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pointers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Else If pointers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>
                  <a:solidFill>
                    <a:srgbClr val="FFC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Conclusion: we only 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both of these are true: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in the same subproblem (no previous pivot fell between them)</a:t>
                </a:r>
              </a:p>
              <a:p>
                <a:r>
                  <a:rPr lang="en-US" dirty="0"/>
                  <a:t>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the pivot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B64990-19F6-C7CA-2974-D0F27B3127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A52E2-D155-EFA5-26D3-FA171AC1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86E7E-B90D-7101-FBBB-8DC5EEA07ECC}"/>
              </a:ext>
            </a:extLst>
          </p:cNvPr>
          <p:cNvSpPr/>
          <p:nvPr/>
        </p:nvSpPr>
        <p:spPr>
          <a:xfrm>
            <a:off x="3269671" y="2902166"/>
            <a:ext cx="572655" cy="31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29B4EC-C9EC-FBCC-8D80-EDD7C60741DB}"/>
              </a:ext>
            </a:extLst>
          </p:cNvPr>
          <p:cNvSpPr/>
          <p:nvPr/>
        </p:nvSpPr>
        <p:spPr>
          <a:xfrm>
            <a:off x="4886036" y="3497804"/>
            <a:ext cx="563414" cy="335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E9473A-9FBF-7DE0-A752-0DBA30B7DD33}"/>
              </a:ext>
            </a:extLst>
          </p:cNvPr>
          <p:cNvSpPr/>
          <p:nvPr/>
        </p:nvSpPr>
        <p:spPr>
          <a:xfrm>
            <a:off x="5384793" y="3908747"/>
            <a:ext cx="563414" cy="335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9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- Adjacent Values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399" y="1600201"/>
            <a:ext cx="9679709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always compare consecutive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743200"/>
            <a:ext cx="6403076" cy="533400"/>
            <a:chOff x="1445524" y="2895600"/>
            <a:chExt cx="6403076" cy="533400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1445524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5524" y="2895600"/>
                  <a:ext cx="533400" cy="533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/>
                <p:cNvSpPr/>
                <p:nvPr/>
              </p:nvSpPr>
              <p:spPr>
                <a:xfrm>
                  <a:off x="1978924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8924" y="2895600"/>
                  <a:ext cx="533400" cy="533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2512893" y="2895600"/>
                  <a:ext cx="5334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893" y="2895600"/>
                  <a:ext cx="533400" cy="533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/>
                <p:cNvSpPr/>
                <p:nvPr/>
              </p:nvSpPr>
              <p:spPr>
                <a:xfrm>
                  <a:off x="3046293" y="2895600"/>
                  <a:ext cx="5334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293" y="2895600"/>
                  <a:ext cx="533400" cy="533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3579693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693" y="2895600"/>
                  <a:ext cx="533400" cy="533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4113662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662" y="2895600"/>
                  <a:ext cx="533400" cy="533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4647062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7062" y="2895600"/>
                  <a:ext cx="533400" cy="533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5180462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0462" y="2895600"/>
                  <a:ext cx="533400" cy="533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/>
                <p:cNvSpPr/>
                <p:nvPr/>
              </p:nvSpPr>
              <p:spPr>
                <a:xfrm>
                  <a:off x="5714431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431" y="2895600"/>
                  <a:ext cx="533400" cy="533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/>
                <p:cNvSpPr/>
                <p:nvPr/>
              </p:nvSpPr>
              <p:spPr>
                <a:xfrm>
                  <a:off x="6247831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831" y="2895600"/>
                  <a:ext cx="533400" cy="5334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6781231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231" y="2895600"/>
                  <a:ext cx="533400" cy="5334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7315200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2895600"/>
                  <a:ext cx="533400" cy="5334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609599" y="3581401"/>
                <a:ext cx="11139055" cy="2911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Why?</a:t>
                </a:r>
              </a:p>
              <a:p>
                <a:pPr lvl="1"/>
                <a:r>
                  <a:rPr lang="en-US" dirty="0"/>
                  <a:t>Intuitively, we MUST compare adjacent items to guarantee we get them in the right order</a:t>
                </a:r>
              </a:p>
              <a:p>
                <a:pPr lvl="1"/>
                <a:r>
                  <a:rPr lang="en-US" dirty="0"/>
                  <a:t>Precisely,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can’t be on opposite sides of any third value, so they’ll only end up in separate subproblems when one was the pivot</a:t>
                </a:r>
              </a:p>
            </p:txBody>
          </p:sp>
        </mc:Choice>
        <mc:Fallback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581401"/>
                <a:ext cx="11139055" cy="2911474"/>
              </a:xfrm>
              <a:prstGeom prst="rect">
                <a:avLst/>
              </a:prstGeom>
              <a:blipFill>
                <a:blip r:embed="rId15"/>
                <a:stretch>
                  <a:fillRect l="-1259" r="-1642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279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C96FE-01B6-BBB7-27D5-EDA5B3D93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9C5BF-0486-0431-63CF-69B035339F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- Extreme Values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39C5BF-0486-0431-63CF-69B035339F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66DB8-7076-4542-C482-A312A368E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89" y="1600201"/>
            <a:ext cx="9518073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rarely compare the min and the max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7C5DB-667A-D970-E048-3F99F06B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88BA1-3178-B539-5329-CDC5888721A4}"/>
              </a:ext>
            </a:extLst>
          </p:cNvPr>
          <p:cNvGrpSpPr/>
          <p:nvPr/>
        </p:nvGrpSpPr>
        <p:grpSpPr>
          <a:xfrm>
            <a:off x="2619228" y="2743200"/>
            <a:ext cx="6403076" cy="533400"/>
            <a:chOff x="1445524" y="2895600"/>
            <a:chExt cx="6403076" cy="533400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124D8D2-DAA5-6F81-E04C-59B8E91EB06E}"/>
                    </a:ext>
                  </a:extLst>
                </p:cNvPr>
                <p:cNvSpPr/>
                <p:nvPr/>
              </p:nvSpPr>
              <p:spPr>
                <a:xfrm>
                  <a:off x="1445524" y="2895600"/>
                  <a:ext cx="5334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124D8D2-DAA5-6F81-E04C-59B8E91EB0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5524" y="2895600"/>
                  <a:ext cx="533400" cy="533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BCFB8E6-FDED-09BE-B04E-3DAEF4CD6095}"/>
                    </a:ext>
                  </a:extLst>
                </p:cNvPr>
                <p:cNvSpPr/>
                <p:nvPr/>
              </p:nvSpPr>
              <p:spPr>
                <a:xfrm>
                  <a:off x="1978924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BCFB8E6-FDED-09BE-B04E-3DAEF4CD60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8924" y="2895600"/>
                  <a:ext cx="533400" cy="533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DA36E1D-07C0-1360-A6B2-92995ABDC0E2}"/>
                    </a:ext>
                  </a:extLst>
                </p:cNvPr>
                <p:cNvSpPr/>
                <p:nvPr/>
              </p:nvSpPr>
              <p:spPr>
                <a:xfrm>
                  <a:off x="2512893" y="28956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DA36E1D-07C0-1360-A6B2-92995ABDC0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893" y="2895600"/>
                  <a:ext cx="533400" cy="533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1CC0155-23C3-A634-D9D7-D648C430DDE5}"/>
                    </a:ext>
                  </a:extLst>
                </p:cNvPr>
                <p:cNvSpPr/>
                <p:nvPr/>
              </p:nvSpPr>
              <p:spPr>
                <a:xfrm>
                  <a:off x="3046293" y="28956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1CC0155-23C3-A634-D9D7-D648C430DD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293" y="2895600"/>
                  <a:ext cx="533400" cy="533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B9D7E4B-5935-A058-303B-F47DAE36B5EA}"/>
                    </a:ext>
                  </a:extLst>
                </p:cNvPr>
                <p:cNvSpPr/>
                <p:nvPr/>
              </p:nvSpPr>
              <p:spPr>
                <a:xfrm>
                  <a:off x="3579693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B9D7E4B-5935-A058-303B-F47DAE36B5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693" y="2895600"/>
                  <a:ext cx="533400" cy="533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873F718-E888-9D79-26CD-95C80F49D090}"/>
                    </a:ext>
                  </a:extLst>
                </p:cNvPr>
                <p:cNvSpPr/>
                <p:nvPr/>
              </p:nvSpPr>
              <p:spPr>
                <a:xfrm>
                  <a:off x="4113662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873F718-E888-9D79-26CD-95C80F49D0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662" y="2895600"/>
                  <a:ext cx="533400" cy="533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961D7D4-0916-9500-C129-9CEF8C6D7A3A}"/>
                    </a:ext>
                  </a:extLst>
                </p:cNvPr>
                <p:cNvSpPr/>
                <p:nvPr/>
              </p:nvSpPr>
              <p:spPr>
                <a:xfrm>
                  <a:off x="4647062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961D7D4-0916-9500-C129-9CEF8C6D7A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7062" y="2895600"/>
                  <a:ext cx="533400" cy="533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D255B58-E00D-1FBB-6365-F34C6E98437B}"/>
                    </a:ext>
                  </a:extLst>
                </p:cNvPr>
                <p:cNvSpPr/>
                <p:nvPr/>
              </p:nvSpPr>
              <p:spPr>
                <a:xfrm>
                  <a:off x="5180462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D255B58-E00D-1FBB-6365-F34C6E9843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0462" y="2895600"/>
                  <a:ext cx="533400" cy="533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B9C56D1-2A20-4A0F-7DD3-E7500414431D}"/>
                    </a:ext>
                  </a:extLst>
                </p:cNvPr>
                <p:cNvSpPr/>
                <p:nvPr/>
              </p:nvSpPr>
              <p:spPr>
                <a:xfrm>
                  <a:off x="5714431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B9C56D1-2A20-4A0F-7DD3-E750041443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431" y="2895600"/>
                  <a:ext cx="533400" cy="533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7CA09F8-B689-E0BC-1161-DA29D01F1743}"/>
                    </a:ext>
                  </a:extLst>
                </p:cNvPr>
                <p:cNvSpPr/>
                <p:nvPr/>
              </p:nvSpPr>
              <p:spPr>
                <a:xfrm>
                  <a:off x="6247831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7CA09F8-B689-E0BC-1161-DA29D01F1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831" y="2895600"/>
                  <a:ext cx="533400" cy="5334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87E6687-EA97-E547-62C9-77B116A9E0CF}"/>
                    </a:ext>
                  </a:extLst>
                </p:cNvPr>
                <p:cNvSpPr/>
                <p:nvPr/>
              </p:nvSpPr>
              <p:spPr>
                <a:xfrm>
                  <a:off x="6781231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87E6687-EA97-E547-62C9-77B116A9E0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231" y="2895600"/>
                  <a:ext cx="533400" cy="5334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7991D26-717F-C88C-A2B7-3ACC91D9ED43}"/>
                    </a:ext>
                  </a:extLst>
                </p:cNvPr>
                <p:cNvSpPr/>
                <p:nvPr/>
              </p:nvSpPr>
              <p:spPr>
                <a:xfrm>
                  <a:off x="7315200" y="2895600"/>
                  <a:ext cx="5334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7991D26-717F-C88C-A2B7-3ACC91D9ED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2895600"/>
                  <a:ext cx="533400" cy="5334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371F8883-5DCB-5972-AE84-E90AE7F608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3581401"/>
                <a:ext cx="11139055" cy="2911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Why?</a:t>
                </a:r>
              </a:p>
              <a:p>
                <a:pPr lvl="1"/>
                <a:r>
                  <a:rPr lang="en-US" dirty="0"/>
                  <a:t>The only way we will compare the smallest and largest items is if one or the other was the very first pivot chosen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chance of each)</a:t>
                </a: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371F8883-5DCB-5972-AE84-E90AE7F60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581401"/>
                <a:ext cx="11139055" cy="2911474"/>
              </a:xfrm>
              <a:prstGeom prst="rect">
                <a:avLst/>
              </a:prstGeom>
              <a:blipFill>
                <a:blip r:embed="rId15"/>
                <a:stretch>
                  <a:fillRect l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50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73A41-DBE3-E0CE-F130-994351D9C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75BEBC-9195-AD4B-2B81-10A100BB62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- In General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75BEBC-9195-AD4B-2B81-10A100BB6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BEFE-4560-BBA7-EC1D-940BF346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1600201"/>
            <a:ext cx="8890000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any pair of elements, the probability we compare them in proportional to their distance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7299-24C0-FE34-391A-1D51F793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4B52A3-A083-7DCB-FE76-16053091D568}"/>
              </a:ext>
            </a:extLst>
          </p:cNvPr>
          <p:cNvGrpSpPr/>
          <p:nvPr/>
        </p:nvGrpSpPr>
        <p:grpSpPr>
          <a:xfrm>
            <a:off x="2619228" y="2743200"/>
            <a:ext cx="6403076" cy="533400"/>
            <a:chOff x="1445524" y="2895600"/>
            <a:chExt cx="6403076" cy="533400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7FF1DDA-9621-D5BA-7E41-69C4CDD508B6}"/>
                    </a:ext>
                  </a:extLst>
                </p:cNvPr>
                <p:cNvSpPr/>
                <p:nvPr/>
              </p:nvSpPr>
              <p:spPr>
                <a:xfrm>
                  <a:off x="1445524" y="28956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7FF1DDA-9621-D5BA-7E41-69C4CDD508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5524" y="2895600"/>
                  <a:ext cx="533400" cy="533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6938218-3E12-0B2E-BC6C-8060E219B9B3}"/>
                    </a:ext>
                  </a:extLst>
                </p:cNvPr>
                <p:cNvSpPr/>
                <p:nvPr/>
              </p:nvSpPr>
              <p:spPr>
                <a:xfrm>
                  <a:off x="1978924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6938218-3E12-0B2E-BC6C-8060E219B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8924" y="2895600"/>
                  <a:ext cx="533400" cy="533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5A29EAB-A039-8344-5CD2-903728F6F69E}"/>
                    </a:ext>
                  </a:extLst>
                </p:cNvPr>
                <p:cNvSpPr/>
                <p:nvPr/>
              </p:nvSpPr>
              <p:spPr>
                <a:xfrm>
                  <a:off x="2512893" y="2895600"/>
                  <a:ext cx="5334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5A29EAB-A039-8344-5CD2-903728F6F6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893" y="2895600"/>
                  <a:ext cx="533400" cy="533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F84F492-897D-C92F-317C-3452F43061B3}"/>
                    </a:ext>
                  </a:extLst>
                </p:cNvPr>
                <p:cNvSpPr/>
                <p:nvPr/>
              </p:nvSpPr>
              <p:spPr>
                <a:xfrm>
                  <a:off x="3046293" y="28956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F84F492-897D-C92F-317C-3452F43061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293" y="2895600"/>
                  <a:ext cx="533400" cy="5334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B656300-BDAA-F17E-68D8-6DDBA4FC96B6}"/>
                    </a:ext>
                  </a:extLst>
                </p:cNvPr>
                <p:cNvSpPr/>
                <p:nvPr/>
              </p:nvSpPr>
              <p:spPr>
                <a:xfrm>
                  <a:off x="3579693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B656300-BDAA-F17E-68D8-6DDBA4FC96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693" y="2895600"/>
                  <a:ext cx="533400" cy="533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4F3192-DB07-1A80-285A-F0053ACA824F}"/>
                    </a:ext>
                  </a:extLst>
                </p:cNvPr>
                <p:cNvSpPr/>
                <p:nvPr/>
              </p:nvSpPr>
              <p:spPr>
                <a:xfrm>
                  <a:off x="4113662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4F3192-DB07-1A80-285A-F0053ACA82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662" y="2895600"/>
                  <a:ext cx="533400" cy="533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394925F-44D9-9670-ED3F-152942B9E7F3}"/>
                    </a:ext>
                  </a:extLst>
                </p:cNvPr>
                <p:cNvSpPr/>
                <p:nvPr/>
              </p:nvSpPr>
              <p:spPr>
                <a:xfrm>
                  <a:off x="4647062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394925F-44D9-9670-ED3F-152942B9E7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7062" y="2895600"/>
                  <a:ext cx="533400" cy="533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970E599-3212-DBFD-97C2-94C35D293BA9}"/>
                    </a:ext>
                  </a:extLst>
                </p:cNvPr>
                <p:cNvSpPr/>
                <p:nvPr/>
              </p:nvSpPr>
              <p:spPr>
                <a:xfrm>
                  <a:off x="5180462" y="2895600"/>
                  <a:ext cx="533400" cy="5334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970E599-3212-DBFD-97C2-94C35D293B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0462" y="2895600"/>
                  <a:ext cx="533400" cy="533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1C48EAC-A7D6-927D-CCD0-46CCC453B19A}"/>
                    </a:ext>
                  </a:extLst>
                </p:cNvPr>
                <p:cNvSpPr/>
                <p:nvPr/>
              </p:nvSpPr>
              <p:spPr>
                <a:xfrm>
                  <a:off x="5714431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1C48EAC-A7D6-927D-CCD0-46CCC453B1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431" y="2895600"/>
                  <a:ext cx="533400" cy="5334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0C478A-A130-C06F-6487-EE93B61EA2E1}"/>
                    </a:ext>
                  </a:extLst>
                </p:cNvPr>
                <p:cNvSpPr/>
                <p:nvPr/>
              </p:nvSpPr>
              <p:spPr>
                <a:xfrm>
                  <a:off x="6247831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0C478A-A130-C06F-6487-EE93B61EA2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831" y="2895600"/>
                  <a:ext cx="533400" cy="5334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1E0A4C5-07C8-3179-E46D-199CEF761507}"/>
                    </a:ext>
                  </a:extLst>
                </p:cNvPr>
                <p:cNvSpPr/>
                <p:nvPr/>
              </p:nvSpPr>
              <p:spPr>
                <a:xfrm>
                  <a:off x="6781231" y="2895600"/>
                  <a:ext cx="533400" cy="533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1E0A4C5-07C8-3179-E46D-199CEF7615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231" y="2895600"/>
                  <a:ext cx="533400" cy="5334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8CEEE16-56EE-515B-D9FA-8CB82FB13EBE}"/>
                    </a:ext>
                  </a:extLst>
                </p:cNvPr>
                <p:cNvSpPr/>
                <p:nvPr/>
              </p:nvSpPr>
              <p:spPr>
                <a:xfrm>
                  <a:off x="7315200" y="28956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8CEEE16-56EE-515B-D9FA-8CB82FB13E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2895600"/>
                  <a:ext cx="533400" cy="5334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E3A633B8-7C92-EF2C-5D15-23B476A962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3581401"/>
                <a:ext cx="11139055" cy="2911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	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Why?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will only be compared if one of them was the very first pivot chosen from among the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items in this range, two of which result in this comparison</a:t>
                </a: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E3A633B8-7C92-EF2C-5D15-23B476A96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581401"/>
                <a:ext cx="11139055" cy="2911474"/>
              </a:xfrm>
              <a:prstGeom prst="rect">
                <a:avLst/>
              </a:prstGeom>
              <a:blipFill>
                <a:blip r:embed="rId15"/>
                <a:stretch>
                  <a:fillRect l="-1040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65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/>
          <a:lstStyle/>
          <a:p>
            <a:pPr eaLnBrk="1" hangingPunct="1"/>
            <a:r>
              <a:rPr lang="en-US" altLang="en-US" sz="4000" dirty="0"/>
              <a:t>Expected Runtime for </a:t>
            </a:r>
            <a:r>
              <a:rPr lang="en-US" altLang="en-US" sz="4000" dirty="0" err="1"/>
              <a:t>QuickSort</a:t>
            </a:r>
            <a:r>
              <a:rPr lang="en-US" altLang="en-US" sz="4000" dirty="0"/>
              <a:t>: “Global analysis”</a:t>
            </a:r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C9FF18-322C-4953-9200-EB0C4AC64D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572553"/>
                <a:ext cx="10233315" cy="5200045"/>
              </a:xfrm>
            </p:spPr>
            <p:txBody>
              <a:bodyPr>
                <a:noAutofit/>
              </a:bodyPr>
              <a:lstStyle/>
              <a:p>
                <a:pPr marL="0" indent="0" algn="l" eaLnBrk="1" hangingPunct="1">
                  <a:buNone/>
                </a:pPr>
                <a:r>
                  <a:rPr lang="en-US" alt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800" dirty="0"/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en-US" sz="2800" dirty="0"/>
                  <a:t>. </a:t>
                </a:r>
              </a:p>
              <a:p>
                <a:pPr marL="0" indent="0" algn="l" eaLnBrk="1" hangingPunct="1">
                  <a:buNone/>
                </a:pPr>
                <a:endParaRPr lang="en-US" altLang="en-US" sz="1200" dirty="0"/>
              </a:p>
              <a:p>
                <a:pPr marL="0" indent="0">
                  <a:buNone/>
                </a:pPr>
                <a:r>
                  <a:rPr lang="en-US" altLang="en-US" sz="2800" dirty="0"/>
                  <a:t>Expected number of comparisons:</a:t>
                </a:r>
              </a:p>
              <a:p>
                <a:pPr marL="0" indent="0">
                  <a:buNone/>
                </a:pPr>
                <a:r>
                  <a:rPr lang="en-US" altLang="en-US" sz="2800" dirty="0"/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en-US" sz="28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8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66CC"/>
                    </a:solidFill>
                  </a:rPr>
                  <a:t>	          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8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en-US" sz="2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sz="2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rgbClr val="0066CC"/>
                    </a:solidFill>
                  </a:rPr>
                  <a:t>			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en-US" sz="28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8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8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28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en-US" sz="2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en-US" sz="2800" b="1" i="1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800" b="0" dirty="0">
                    <a:solidFill>
                      <a:srgbClr val="0066CC"/>
                    </a:solidFill>
                  </a:rPr>
                  <a:t>			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en-US" sz="28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8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66CC"/>
                    </a:solidFill>
                  </a:rPr>
                  <a:t> </a:t>
                </a:r>
                <a:endParaRPr lang="en-US" sz="2800" i="1" dirty="0">
                  <a:solidFill>
                    <a:srgbClr val="0066CC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66CC"/>
                    </a:solidFill>
                  </a:rPr>
                  <a:t>  			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8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en-US" sz="28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8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8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altLang="en-US" sz="2800" b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1.387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8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8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o</m:t>
                    </m:r>
                    <m:sSub>
                      <m:sSubPr>
                        <m:ctrlP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en-US" sz="2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8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C9FF18-322C-4953-9200-EB0C4AC64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72553"/>
                <a:ext cx="10233315" cy="5200045"/>
              </a:xfrm>
              <a:blipFill>
                <a:blip r:embed="rId4"/>
                <a:stretch>
                  <a:fillRect l="-1191" t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371E1A-2E86-473A-988C-D4A1820A05D5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31E9BA-9DB9-4353-84BC-775849FAC12E}"/>
                  </a:ext>
                </a:extLst>
              </p:cNvPr>
              <p:cNvSpPr txBox="1"/>
              <p:nvPr/>
            </p:nvSpPr>
            <p:spPr>
              <a:xfrm>
                <a:off x="6964074" y="4172575"/>
                <a:ext cx="18475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31E9BA-9DB9-4353-84BC-775849FAC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074" y="4172575"/>
                <a:ext cx="1847557" cy="461665"/>
              </a:xfrm>
              <a:prstGeom prst="rect">
                <a:avLst/>
              </a:prstGeom>
              <a:blipFill>
                <a:blip r:embed="rId5"/>
                <a:stretch>
                  <a:fillRect l="-495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F22992F-C464-4E64-B6EA-0DF922B04CCF}"/>
              </a:ext>
            </a:extLst>
          </p:cNvPr>
          <p:cNvSpPr/>
          <p:nvPr/>
        </p:nvSpPr>
        <p:spPr>
          <a:xfrm>
            <a:off x="5024582" y="4544288"/>
            <a:ext cx="1256145" cy="655782"/>
          </a:xfrm>
          <a:prstGeom prst="rect">
            <a:avLst/>
          </a:prstGeom>
          <a:noFill/>
          <a:ln w="5715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27C51A-1DD7-4DD1-B436-0169CE03B3FB}"/>
                  </a:ext>
                </a:extLst>
              </p:cNvPr>
              <p:cNvSpPr txBox="1"/>
              <p:nvPr/>
            </p:nvSpPr>
            <p:spPr>
              <a:xfrm>
                <a:off x="6788727" y="1715801"/>
                <a:ext cx="5301673" cy="1549142"/>
              </a:xfrm>
              <a:prstGeom prst="rect">
                <a:avLst/>
              </a:prstGeom>
              <a:noFill/>
              <a:ln w="57150">
                <a:solidFill>
                  <a:srgbClr val="FF9966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/>
                  <a:t>Harmonic series sum: </a:t>
                </a:r>
              </a:p>
              <a:p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en-US" sz="2400" b="1" i="1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</m:e>
                    </m:nary>
                    <m:r>
                      <a:rPr lang="en-US" altLang="en-US" sz="240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altLang="en-US" sz="2400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endParaRPr lang="en-US" altLang="en-US" sz="1100" b="1" dirty="0">
                  <a:solidFill>
                    <a:srgbClr val="0066CC"/>
                  </a:solidFill>
                </a:endParaRPr>
              </a:p>
              <a:p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b="1" dirty="0"/>
                  <a:t>Fact: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27C51A-1DD7-4DD1-B436-0169CE03B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727" y="1715801"/>
                <a:ext cx="5301673" cy="1549142"/>
              </a:xfrm>
              <a:prstGeom prst="rect">
                <a:avLst/>
              </a:prstGeom>
              <a:blipFill>
                <a:blip r:embed="rId6"/>
                <a:stretch>
                  <a:fillRect l="-1367" t="-1515" b="-4545"/>
                </a:stretch>
              </a:blipFill>
              <a:ln w="57150">
                <a:solidFill>
                  <a:srgbClr val="FF99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6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QuickSelect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order statistic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smallest element in the list</a:t>
                </a:r>
              </a:p>
              <a:p>
                <a:pPr lvl="1"/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order statistic: minimum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baseline="30000" dirty="0"/>
                  <a:t>th</a:t>
                </a:r>
                <a:r>
                  <a:rPr lang="en-US" dirty="0"/>
                  <a:t> order statistic: maximum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order statistic: median (for odd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3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F9F49B-E33B-A0D7-08F4-5794E7A746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F9F49B-E33B-A0D7-08F4-5794E7A746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4DCCDB-2D46-1BE2-1AB9-B513CBADDE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is each true?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4DCCDB-2D46-1BE2-1AB9-B513CBADDE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009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10618-4008-F78E-FA1B-9B5A0A4F6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633DEA-2C52-A0FF-6351-6C85A2F87E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QuickSelect(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633DEA-2C52-A0FF-6351-6C85A2F87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78E45-57C1-60EA-EA0E-8C6F422ACB9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then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endParaRPr lang="en-US" sz="2600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Select an element to use as a “</a:t>
                </a:r>
                <a:r>
                  <a:rPr lang="en-US" dirty="0">
                    <a:solidFill>
                      <a:srgbClr val="FF33CC"/>
                    </a:solidFill>
                  </a:rPr>
                  <a:t>pivot</a:t>
                </a:r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Partition: rearrange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so that all elements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less than the pivot</a:t>
                </a:r>
                <a:r>
                  <a:rPr lang="en-US" dirty="0"/>
                  <a:t> are to the left of the pivot, all elements </a:t>
                </a:r>
                <a:r>
                  <a:rPr lang="en-US" dirty="0">
                    <a:solidFill>
                      <a:schemeClr val="accent1"/>
                    </a:solidFill>
                  </a:rPr>
                  <a:t>greater</a:t>
                </a:r>
                <a:r>
                  <a:rPr lang="en-US" dirty="0"/>
                  <a:t> are to the right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𝑝𝑖𝑣𝑜𝑡</m:t>
                        </m:r>
                      </m:sub>
                    </m:sSub>
                  </m:oMath>
                </a14:m>
                <a:r>
                  <a:rPr lang="en-US" dirty="0"/>
                  <a:t> be the index of the pivot after partitioning</a:t>
                </a:r>
              </a:p>
              <a:p>
                <a:pPr lvl="1"/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𝑝𝑖𝑣𝑜𝑡</m:t>
                        </m:r>
                      </m:sub>
                    </m:sSub>
                  </m:oMath>
                </a14:m>
                <a:r>
                  <a:rPr lang="en-US" sz="2600" dirty="0"/>
                  <a:t> then call </a:t>
                </a:r>
                <a:r>
                  <a:rPr lang="en-US" sz="2600" dirty="0" err="1"/>
                  <a:t>QuickSelect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𝑙𝑒𝑓𝑡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)</a:t>
                </a:r>
              </a:p>
              <a:p>
                <a:pPr lvl="1"/>
                <a:r>
                  <a:rPr lang="en-US" sz="2600" dirty="0"/>
                  <a:t>Otherwise call </a:t>
                </a:r>
                <a:r>
                  <a:rPr lang="en-US" sz="2600" dirty="0" err="1"/>
                  <a:t>Quickselect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𝑟𝑖𝑔h𝑡</m:t>
                        </m:r>
                      </m:sub>
                    </m:sSub>
                  </m:oMath>
                </a14:m>
                <a:r>
                  <a:rPr lang="en-US" sz="2600" dirty="0"/>
                  <a:t>,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𝑝𝑖𝑣𝑜𝑡</m:t>
                        </m:r>
                      </m:sub>
                    </m:sSub>
                  </m:oMath>
                </a14:m>
                <a:r>
                  <a:rPr lang="en-US" sz="2600" dirty="0"/>
                  <a:t>)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Nothing!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78E45-57C1-60EA-EA0E-8C6F422AC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  <a:blipFill>
                <a:blip r:embed="rId3"/>
                <a:stretch>
                  <a:fillRect l="-1143" t="-1854" b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D0D773BD-1929-312E-69CC-5D6B4AC6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91A5A6-CCB6-31CF-929D-2C5E22280770}"/>
              </a:ext>
            </a:extLst>
          </p:cNvPr>
          <p:cNvGrpSpPr/>
          <p:nvPr/>
        </p:nvGrpSpPr>
        <p:grpSpPr>
          <a:xfrm>
            <a:off x="126536" y="2928746"/>
            <a:ext cx="2330450" cy="291229"/>
            <a:chOff x="3810569" y="5410200"/>
            <a:chExt cx="4268338" cy="533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75E4F2-356D-4305-E2DE-8AE4FC413897}"/>
                </a:ext>
              </a:extLst>
            </p:cNvPr>
            <p:cNvSpPr/>
            <p:nvPr/>
          </p:nvSpPr>
          <p:spPr>
            <a:xfrm>
              <a:off x="3810569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42671A-6FEF-780A-CA55-46A498714DCD}"/>
                </a:ext>
              </a:extLst>
            </p:cNvPr>
            <p:cNvSpPr/>
            <p:nvPr/>
          </p:nvSpPr>
          <p:spPr>
            <a:xfrm>
              <a:off x="4343969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63832D-5E1C-62A4-046E-FA8933A65898}"/>
                </a:ext>
              </a:extLst>
            </p:cNvPr>
            <p:cNvSpPr/>
            <p:nvPr/>
          </p:nvSpPr>
          <p:spPr>
            <a:xfrm>
              <a:off x="4877938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3381D3-1635-BD10-AF54-C9C1CB61998B}"/>
                </a:ext>
              </a:extLst>
            </p:cNvPr>
            <p:cNvSpPr/>
            <p:nvPr/>
          </p:nvSpPr>
          <p:spPr>
            <a:xfrm>
              <a:off x="5411338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352A5C-6CE1-B681-7190-477A4140509F}"/>
                </a:ext>
              </a:extLst>
            </p:cNvPr>
            <p:cNvSpPr/>
            <p:nvPr/>
          </p:nvSpPr>
          <p:spPr>
            <a:xfrm>
              <a:off x="5944738" y="54102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A0562C-01B5-CBEC-2D61-7C743A08B033}"/>
                </a:ext>
              </a:extLst>
            </p:cNvPr>
            <p:cNvSpPr/>
            <p:nvPr/>
          </p:nvSpPr>
          <p:spPr>
            <a:xfrm>
              <a:off x="64787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C2F428-DB4B-D639-5F69-D30406504319}"/>
                </a:ext>
              </a:extLst>
            </p:cNvPr>
            <p:cNvSpPr/>
            <p:nvPr/>
          </p:nvSpPr>
          <p:spPr>
            <a:xfrm>
              <a:off x="70121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9C8FD8-10B6-E57B-AEC9-BE86E013032E}"/>
                </a:ext>
              </a:extLst>
            </p:cNvPr>
            <p:cNvSpPr/>
            <p:nvPr/>
          </p:nvSpPr>
          <p:spPr>
            <a:xfrm>
              <a:off x="75455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BC5959-9A92-52C5-1FA7-A648BC98A8BD}"/>
              </a:ext>
            </a:extLst>
          </p:cNvPr>
          <p:cNvGrpSpPr/>
          <p:nvPr/>
        </p:nvGrpSpPr>
        <p:grpSpPr>
          <a:xfrm>
            <a:off x="189230" y="1545073"/>
            <a:ext cx="2330450" cy="291229"/>
            <a:chOff x="3810569" y="5410200"/>
            <a:chExt cx="4268338" cy="533400"/>
          </a:xfrm>
          <a:solidFill>
            <a:schemeClr val="bg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ED6FCA-934F-E5AB-60F2-54A7A1B64056}"/>
                </a:ext>
              </a:extLst>
            </p:cNvPr>
            <p:cNvSpPr/>
            <p:nvPr/>
          </p:nvSpPr>
          <p:spPr>
            <a:xfrm>
              <a:off x="3810569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A918B0-D8B6-D28C-6DA5-EE961AAA1792}"/>
                </a:ext>
              </a:extLst>
            </p:cNvPr>
            <p:cNvSpPr/>
            <p:nvPr/>
          </p:nvSpPr>
          <p:spPr>
            <a:xfrm>
              <a:off x="4343969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F89E49-E2F7-81DC-90C6-4A0CF37FB5FB}"/>
                </a:ext>
              </a:extLst>
            </p:cNvPr>
            <p:cNvSpPr/>
            <p:nvPr/>
          </p:nvSpPr>
          <p:spPr>
            <a:xfrm>
              <a:off x="4877938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EF10AE-71B3-01D0-88FD-C67A27679772}"/>
                </a:ext>
              </a:extLst>
            </p:cNvPr>
            <p:cNvSpPr/>
            <p:nvPr/>
          </p:nvSpPr>
          <p:spPr>
            <a:xfrm>
              <a:off x="5411338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4918A2-7921-2127-92D0-CEA5503FA6DD}"/>
                </a:ext>
              </a:extLst>
            </p:cNvPr>
            <p:cNvSpPr/>
            <p:nvPr/>
          </p:nvSpPr>
          <p:spPr>
            <a:xfrm>
              <a:off x="5944738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9F0D869-3C0C-7383-1FF1-63792247FEA6}"/>
                </a:ext>
              </a:extLst>
            </p:cNvPr>
            <p:cNvSpPr/>
            <p:nvPr/>
          </p:nvSpPr>
          <p:spPr>
            <a:xfrm>
              <a:off x="6478707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CA707C2-D6CF-EB2E-C53B-6C9F82294C9D}"/>
                </a:ext>
              </a:extLst>
            </p:cNvPr>
            <p:cNvSpPr/>
            <p:nvPr/>
          </p:nvSpPr>
          <p:spPr>
            <a:xfrm>
              <a:off x="7012107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337D3C3-93CD-6970-3930-D774CDE916B4}"/>
                </a:ext>
              </a:extLst>
            </p:cNvPr>
            <p:cNvSpPr/>
            <p:nvPr/>
          </p:nvSpPr>
          <p:spPr>
            <a:xfrm>
              <a:off x="7545507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1BE093-5F0D-E994-06BE-20DDCD8FD0EF}"/>
                  </a:ext>
                </a:extLst>
              </p:cNvPr>
              <p:cNvSpPr txBox="1"/>
              <p:nvPr/>
            </p:nvSpPr>
            <p:spPr>
              <a:xfrm>
                <a:off x="82855" y="1828526"/>
                <a:ext cx="800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1BE093-5F0D-E994-06BE-20DDCD8FD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5" y="1828526"/>
                <a:ext cx="8005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05F46CD-F057-26BC-B9A8-64C30837BEB2}"/>
                  </a:ext>
                </a:extLst>
              </p:cNvPr>
              <p:cNvSpPr txBox="1"/>
              <p:nvPr/>
            </p:nvSpPr>
            <p:spPr>
              <a:xfrm>
                <a:off x="43656" y="3268694"/>
                <a:ext cx="800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05F46CD-F057-26BC-B9A8-64C30837B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6" y="3268694"/>
                <a:ext cx="80053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E2466550-6B9D-989B-926E-3D29A0D64760}"/>
              </a:ext>
            </a:extLst>
          </p:cNvPr>
          <p:cNvGrpSpPr/>
          <p:nvPr/>
        </p:nvGrpSpPr>
        <p:grpSpPr>
          <a:xfrm>
            <a:off x="31159" y="4373568"/>
            <a:ext cx="1165224" cy="291229"/>
            <a:chOff x="151231" y="4373568"/>
            <a:chExt cx="1165224" cy="29122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98359B6-5A58-4E32-078F-2375795135FB}"/>
                </a:ext>
              </a:extLst>
            </p:cNvPr>
            <p:cNvSpPr/>
            <p:nvPr/>
          </p:nvSpPr>
          <p:spPr>
            <a:xfrm>
              <a:off x="151231" y="4373568"/>
              <a:ext cx="291228" cy="2912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8DE23F6-F73D-DC6F-B3B0-3DE1C964B4FA}"/>
                </a:ext>
              </a:extLst>
            </p:cNvPr>
            <p:cNvSpPr/>
            <p:nvPr/>
          </p:nvSpPr>
          <p:spPr>
            <a:xfrm>
              <a:off x="442459" y="4373568"/>
              <a:ext cx="291228" cy="2912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7CB773F-A5E8-C494-A5BA-38FACB8205E0}"/>
                </a:ext>
              </a:extLst>
            </p:cNvPr>
            <p:cNvSpPr/>
            <p:nvPr/>
          </p:nvSpPr>
          <p:spPr>
            <a:xfrm>
              <a:off x="733999" y="4373568"/>
              <a:ext cx="291228" cy="2912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9B25B93-10BB-F028-8EAF-D86DF3A6DCEA}"/>
                </a:ext>
              </a:extLst>
            </p:cNvPr>
            <p:cNvSpPr/>
            <p:nvPr/>
          </p:nvSpPr>
          <p:spPr>
            <a:xfrm>
              <a:off x="1025227" y="4373568"/>
              <a:ext cx="291228" cy="2912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FB2BF6-F006-8CEC-42F4-11D96B697BCD}"/>
              </a:ext>
            </a:extLst>
          </p:cNvPr>
          <p:cNvGrpSpPr/>
          <p:nvPr/>
        </p:nvGrpSpPr>
        <p:grpSpPr>
          <a:xfrm>
            <a:off x="1676670" y="4373568"/>
            <a:ext cx="1165225" cy="291229"/>
            <a:chOff x="1519654" y="4373568"/>
            <a:chExt cx="1165225" cy="29122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B9186F5-5611-8B22-0391-3B74140AA3D5}"/>
                </a:ext>
              </a:extLst>
            </p:cNvPr>
            <p:cNvSpPr/>
            <p:nvPr/>
          </p:nvSpPr>
          <p:spPr>
            <a:xfrm>
              <a:off x="1519654" y="4373568"/>
              <a:ext cx="291229" cy="291229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DD06826-BD8D-C704-0A3C-A34F00F601E0}"/>
                </a:ext>
              </a:extLst>
            </p:cNvPr>
            <p:cNvSpPr/>
            <p:nvPr/>
          </p:nvSpPr>
          <p:spPr>
            <a:xfrm>
              <a:off x="1811193" y="4373568"/>
              <a:ext cx="291229" cy="29122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822419-B8D2-6F1D-5064-A0D8FAAD2531}"/>
                </a:ext>
              </a:extLst>
            </p:cNvPr>
            <p:cNvSpPr/>
            <p:nvPr/>
          </p:nvSpPr>
          <p:spPr>
            <a:xfrm>
              <a:off x="2102422" y="4373568"/>
              <a:ext cx="291229" cy="29122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2970689-DCBF-915D-2A9D-DD233D72D96A}"/>
                </a:ext>
              </a:extLst>
            </p:cNvPr>
            <p:cNvSpPr/>
            <p:nvPr/>
          </p:nvSpPr>
          <p:spPr>
            <a:xfrm>
              <a:off x="2393650" y="4373568"/>
              <a:ext cx="291229" cy="29122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C3B422-52C6-D38B-D8EE-03B9B87CB2A7}"/>
                  </a:ext>
                </a:extLst>
              </p:cNvPr>
              <p:cNvSpPr txBox="1"/>
              <p:nvPr/>
            </p:nvSpPr>
            <p:spPr>
              <a:xfrm>
                <a:off x="136773" y="4708862"/>
                <a:ext cx="753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6C3B422-52C6-D38B-D8EE-03B9B87CB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73" y="4708862"/>
                <a:ext cx="7533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9F68BA4-DF8D-2551-F077-E7AF451EB586}"/>
                  </a:ext>
                </a:extLst>
              </p:cNvPr>
              <p:cNvSpPr txBox="1"/>
              <p:nvPr/>
            </p:nvSpPr>
            <p:spPr>
              <a:xfrm>
                <a:off x="1482710" y="4708862"/>
                <a:ext cx="160197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𝑝𝑖𝑣𝑜𝑡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9F68BA4-DF8D-2551-F077-E7AF451EB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10" y="4708862"/>
                <a:ext cx="1601977" cy="390748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B671C810-618D-8B6C-B3F8-5E7552CDF54F}"/>
              </a:ext>
            </a:extLst>
          </p:cNvPr>
          <p:cNvSpPr txBox="1"/>
          <p:nvPr/>
        </p:nvSpPr>
        <p:spPr>
          <a:xfrm>
            <a:off x="1212742" y="445803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963442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92BE6-8B43-CCB8-A57E-9C0CA32F6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CB2E2CA8-DC6D-1B63-2C9D-09CB8CF4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91A9CA0-2871-EC19-DC31-F5B33F471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err="1"/>
              <a:t>QuickSelect</a:t>
            </a:r>
            <a:r>
              <a:rPr lang="en-US" altLang="en-US" dirty="0"/>
              <a:t> 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596902A6-D001-DC35-9556-3EDC4B64DAA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100" dirty="0"/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/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Ideally: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solidFill>
                      <a:srgbClr val="0066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Worst Case: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solidFill>
                      <a:srgbClr val="006600"/>
                    </a:solidFill>
                  </a:rPr>
                  <a:t> </a:t>
                </a:r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400" dirty="0"/>
                  <a:t>The master theorem does not apply, but the solution is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lvl="2"/>
                <a:endParaRPr lang="en-US" altLang="en-US" dirty="0"/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596902A6-D001-DC35-9556-3EDC4B64D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727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16F341D-5FB2-EC60-334B-1EA4D4C17744}"/>
              </a:ext>
            </a:extLst>
          </p:cNvPr>
          <p:cNvGrpSpPr/>
          <p:nvPr/>
        </p:nvGrpSpPr>
        <p:grpSpPr>
          <a:xfrm>
            <a:off x="9406835" y="2591474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63A3916-C6D6-5A25-BA0D-0514C53F54A1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0DA86C3-D8FE-9417-C853-C68F29DC127D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D097BB5-C2E5-39BB-4A0E-99C51F00A9E7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4039AC-2C1C-B5CE-D26D-DE82F871DE05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2C05EE-7FE5-366F-ECA4-D6F800854F96}"/>
              </a:ext>
            </a:extLst>
          </p:cNvPr>
          <p:cNvGrpSpPr/>
          <p:nvPr/>
        </p:nvGrpSpPr>
        <p:grpSpPr>
          <a:xfrm>
            <a:off x="9406558" y="1532029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8D55BE0-5396-7BF8-5CF5-3A250D643323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85088EC-AC73-ECF0-525E-6B7854DFC963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98419E6-8109-79B8-F5B8-3F5BA40C6B2C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C12C7FE-D961-7B58-C21A-87E29E4BC181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12FA06-07BF-317B-097F-177CC901DE94}"/>
              </a:ext>
            </a:extLst>
          </p:cNvPr>
          <p:cNvGrpSpPr/>
          <p:nvPr/>
        </p:nvGrpSpPr>
        <p:grpSpPr>
          <a:xfrm rot="10800000">
            <a:off x="9406835" y="3564638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AE4F06D-22EE-B4E1-39B5-D82F74145EA2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EFC32CC-EBEF-5C84-A5AF-AFA0EC883B59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32B50B9-8BF7-650C-0E22-C2A162AD2746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C91937C-631E-E1D5-0B90-563BC3C76AE8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505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FE6CA-48AB-D619-66D8-F5D221B57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B87A594A-DB21-94BF-E772-254FF974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79" name="Rectangle 2">
                <a:extLst>
                  <a:ext uri="{FF2B5EF4-FFF2-40B4-BE49-F238E27FC236}">
                    <a16:creationId xmlns:a16="http://schemas.microsoft.com/office/drawing/2014/main" id="{D81562A0-D853-EE04-ACC3-A2054DD4BC3F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dirty="0"/>
                  <a:t>We don’t need the “ideal”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!</a:t>
                </a:r>
              </a:p>
            </p:txBody>
          </p:sp>
        </mc:Choice>
        <mc:Fallback>
          <p:sp>
            <p:nvSpPr>
              <p:cNvPr id="24579" name="Rectangle 2">
                <a:extLst>
                  <a:ext uri="{FF2B5EF4-FFF2-40B4-BE49-F238E27FC236}">
                    <a16:creationId xmlns:a16="http://schemas.microsoft.com/office/drawing/2014/main" id="{D81562A0-D853-EE04-ACC3-A2054DD4B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A5A966E9-ED73-AC72-AEC4-2B545769375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100" dirty="0"/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/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lvl="2"/>
                <a:endParaRPr lang="en-US" altLang="en-US" dirty="0"/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A5A966E9-ED73-AC72-AEC4-2B5457693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4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8B599E3-931C-C87B-90F6-112FEB729759}"/>
              </a:ext>
            </a:extLst>
          </p:cNvPr>
          <p:cNvGrpSpPr/>
          <p:nvPr/>
        </p:nvGrpSpPr>
        <p:grpSpPr>
          <a:xfrm>
            <a:off x="9406835" y="2970163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361F194-E53F-86E2-9691-811BF368384D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9B59706-4C99-F1C9-5807-2A66BDAA18AF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CA3D1A1-4752-20E1-2FCD-7C619ABE64FC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2521A85-3E02-2268-299D-50F72167A67A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075FFA-A974-A372-6B22-EFA649603DCC}"/>
              </a:ext>
            </a:extLst>
          </p:cNvPr>
          <p:cNvGrpSpPr/>
          <p:nvPr/>
        </p:nvGrpSpPr>
        <p:grpSpPr>
          <a:xfrm>
            <a:off x="9406558" y="1910718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A25EBA7-E793-E4E6-91D1-28013F2BB9D3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555C181-9340-0142-F727-E2D79039CBAB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8D22CDA-C2EF-5693-2E07-DB27E6FB8EE7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934F43-3D5C-6A2A-A044-72C0B1028484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B4C4B6-A13D-783E-A50F-301003768CB7}"/>
              </a:ext>
            </a:extLst>
          </p:cNvPr>
          <p:cNvGrpSpPr/>
          <p:nvPr/>
        </p:nvGrpSpPr>
        <p:grpSpPr>
          <a:xfrm rot="10800000">
            <a:off x="9406835" y="3943327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296C839-EA83-0E22-81B4-292319795A88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7BEE58D-2439-80E8-F39C-66271C55A245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1730409-2B19-85CA-4BD0-0B8A7A395D7E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E524709-04EC-21D3-260B-EE6CC495FE6C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94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7226-51B7-43F1-8EB1-028905EC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QuickSelect</a:t>
            </a:r>
            <a:r>
              <a:rPr lang="en-US" altLang="en-US" dirty="0"/>
              <a:t>:  Random Choice of Pivot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DC04F-78EF-471E-83FD-F70ED89D52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24771"/>
                <a:ext cx="10891156" cy="54332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Consider a call to </a:t>
                </a:r>
                <a:r>
                  <a:rPr lang="en-US" dirty="0" err="1"/>
                  <a:t>QuickSelect</a:t>
                </a:r>
                <a:r>
                  <a:rPr lang="en-US" dirty="0"/>
                  <a:t>. We will say the pivot is “good enough” if it is among the middle half of the value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28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800" dirty="0"/>
                  <a:t>  pivot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800" dirty="0"/>
                  <a:t> is good enough</a:t>
                </a:r>
              </a:p>
              <a:p>
                <a:pPr lvl="1"/>
                <a:r>
                  <a:rPr lang="en-US" dirty="0"/>
                  <a:t>For any good enough pivot the recursive call has subproblem 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After 2 calls, </a:t>
                </a:r>
                <a:r>
                  <a:rPr lang="en-US" dirty="0" err="1"/>
                  <a:t>QuickSelect</a:t>
                </a:r>
                <a:r>
                  <a:rPr lang="en-US" dirty="0"/>
                  <a:t> has expected problem 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altLang="en-US" sz="2800" dirty="0"/>
                  <a:t>So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where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en-US" sz="28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8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sz="28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en-US" sz="28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8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8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en-US" sz="28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en-US" sz="2800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altLang="en-US" sz="28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DC04F-78EF-471E-83FD-F70ED89D52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24771"/>
                <a:ext cx="10891156" cy="5433229"/>
              </a:xfrm>
              <a:blipFill>
                <a:blip r:embed="rId2"/>
                <a:stretch>
                  <a:fillRect l="-1119"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044C4-88FB-4E8C-ACA0-B7957592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B250DF-C614-460C-AA30-03D2C802BBFB}"/>
              </a:ext>
            </a:extLst>
          </p:cNvPr>
          <p:cNvGrpSpPr/>
          <p:nvPr/>
        </p:nvGrpSpPr>
        <p:grpSpPr>
          <a:xfrm>
            <a:off x="2390198" y="2220800"/>
            <a:ext cx="6800851" cy="1877884"/>
            <a:chOff x="2242416" y="2148798"/>
            <a:chExt cx="6800851" cy="1877884"/>
          </a:xfrm>
        </p:grpSpPr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F51D8453-4C29-4366-86E5-3F1AF13B8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416" y="2948709"/>
              <a:ext cx="1695450" cy="314325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360E8B85-C074-44B4-9540-19B8BA622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216" y="2948709"/>
              <a:ext cx="1695450" cy="314325"/>
            </a:xfrm>
            <a:prstGeom prst="rect">
              <a:avLst/>
            </a:prstGeom>
            <a:solidFill>
              <a:srgbClr val="92D050"/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38A403CB-6269-4B3C-A300-E1BC93E71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7817" y="2948709"/>
              <a:ext cx="1695450" cy="314325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5AA9727A-A94E-4050-8384-98C1CBBBD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017" y="2948709"/>
              <a:ext cx="1695450" cy="314325"/>
            </a:xfrm>
            <a:prstGeom prst="rect">
              <a:avLst/>
            </a:prstGeom>
            <a:solidFill>
              <a:srgbClr val="92D050"/>
            </a:solidFill>
            <a:ln w="38100" algn="ctr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Line 13">
              <a:extLst>
                <a:ext uri="{FF2B5EF4-FFF2-40B4-BE49-F238E27FC236}">
                  <a16:creationId xmlns:a16="http://schemas.microsoft.com/office/drawing/2014/main" id="{ACB8F66E-96C4-4D76-8ED0-F47852DE0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6516" y="3367809"/>
              <a:ext cx="0" cy="257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BC6D64B5-8E91-4866-BA8F-1268F61BD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6967" y="3339234"/>
              <a:ext cx="0" cy="257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" name="Line 15">
              <a:extLst>
                <a:ext uri="{FF2B5EF4-FFF2-40B4-BE49-F238E27FC236}">
                  <a16:creationId xmlns:a16="http://schemas.microsoft.com/office/drawing/2014/main" id="{ABD422A8-176E-4A98-8B64-D3EA3B991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166" y="3320184"/>
              <a:ext cx="0" cy="257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40A3CFCB-09A3-4112-8D3B-CCA74CA37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0067" y="3339234"/>
              <a:ext cx="0" cy="257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 Box 17">
                  <a:extLst>
                    <a:ext uri="{FF2B5EF4-FFF2-40B4-BE49-F238E27FC236}">
                      <a16:creationId xmlns:a16="http://schemas.microsoft.com/office/drawing/2014/main" id="{E52ED730-84F9-4DF3-B542-68B5DA45B2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46093" y="3543983"/>
                  <a:ext cx="91563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400" b="0" dirty="0">
                      <a:solidFill>
                        <a:srgbClr val="C00000"/>
                      </a:solidFill>
                      <a:latin typeface="+mn-lt"/>
                    </a:rPr>
                    <a:t>bad</a:t>
                  </a:r>
                  <a:r>
                    <a:rPr lang="en-US" altLang="en-US" sz="2400" b="0" dirty="0">
                      <a:solidFill>
                        <a:schemeClr val="accent2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a14:m>
                  <a:endParaRPr lang="en-US" altLang="en-US" sz="2400" dirty="0">
                    <a:solidFill>
                      <a:srgbClr val="0066CC"/>
                    </a:solidFill>
                    <a:latin typeface="+mn-lt"/>
                  </a:endParaRPr>
                </a:p>
              </p:txBody>
            </p:sp>
          </mc:Choice>
          <mc:Fallback>
            <p:sp>
              <p:nvSpPr>
                <p:cNvPr id="11" name="Text Box 17">
                  <a:extLst>
                    <a:ext uri="{FF2B5EF4-FFF2-40B4-BE49-F238E27FC236}">
                      <a16:creationId xmlns:a16="http://schemas.microsoft.com/office/drawing/2014/main" id="{E52ED730-84F9-4DF3-B542-68B5DA45B2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46093" y="3543983"/>
                  <a:ext cx="915635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0667" t="-10526" r="-1333" b="-2894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 Box 18">
                  <a:extLst>
                    <a:ext uri="{FF2B5EF4-FFF2-40B4-BE49-F238E27FC236}">
                      <a16:creationId xmlns:a16="http://schemas.microsoft.com/office/drawing/2014/main" id="{827045CA-60E7-4DED-979A-3D50FAD012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08192" y="3626572"/>
                  <a:ext cx="84189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b="0" dirty="0">
                      <a:solidFill>
                        <a:srgbClr val="C00000"/>
                      </a:solidFill>
                    </a:rPr>
                    <a:t>bad</a:t>
                  </a:r>
                  <a:r>
                    <a:rPr lang="en-US" altLang="en-US" b="0" dirty="0">
                      <a:solidFill>
                        <a:schemeClr val="accent2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a14:m>
                  <a:endParaRPr lang="en-US" altLang="en-US" dirty="0"/>
                </a:p>
              </p:txBody>
            </p:sp>
          </mc:Choice>
          <mc:Fallback>
            <p:sp>
              <p:nvSpPr>
                <p:cNvPr id="12" name="Text Box 18">
                  <a:extLst>
                    <a:ext uri="{FF2B5EF4-FFF2-40B4-BE49-F238E27FC236}">
                      <a16:creationId xmlns:a16="http://schemas.microsoft.com/office/drawing/2014/main" id="{827045CA-60E7-4DED-979A-3D50FAD012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08192" y="3626572"/>
                  <a:ext cx="841897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7246" t="-7692" b="-2923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 Box 19">
                  <a:extLst>
                    <a:ext uri="{FF2B5EF4-FFF2-40B4-BE49-F238E27FC236}">
                      <a16:creationId xmlns:a16="http://schemas.microsoft.com/office/drawing/2014/main" id="{42557D8E-2ACF-425D-853B-A45E66DE1C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1455" y="3543982"/>
                  <a:ext cx="107221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400" b="0" dirty="0">
                      <a:solidFill>
                        <a:srgbClr val="006600"/>
                      </a:solidFill>
                      <a:latin typeface="+mn-lt"/>
                    </a:rPr>
                    <a:t>good</a:t>
                  </a:r>
                  <a:r>
                    <a:rPr lang="en-US" altLang="en-US" sz="2400" b="0" dirty="0">
                      <a:solidFill>
                        <a:schemeClr val="accent2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a14:m>
                  <a:endParaRPr lang="en-US" altLang="en-US" sz="24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3" name="Text Box 19">
                  <a:extLst>
                    <a:ext uri="{FF2B5EF4-FFF2-40B4-BE49-F238E27FC236}">
                      <a16:creationId xmlns:a16="http://schemas.microsoft.com/office/drawing/2014/main" id="{42557D8E-2ACF-425D-853B-A45E66DE1C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31455" y="3543982"/>
                  <a:ext cx="1072217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9091" t="-10526" r="-568" b="-2894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15E9BE63-AA7E-4F22-9F77-EEAD2CD1CB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84129" y="3549764"/>
                  <a:ext cx="107221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400" b="0" dirty="0">
                      <a:solidFill>
                        <a:srgbClr val="006600"/>
                      </a:solidFill>
                      <a:latin typeface="+mn-lt"/>
                    </a:rPr>
                    <a:t>good</a:t>
                  </a:r>
                  <a:r>
                    <a:rPr lang="en-US" altLang="en-US" sz="2400" b="0" dirty="0">
                      <a:solidFill>
                        <a:schemeClr val="accent2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a14:m>
                  <a:endParaRPr lang="en-US" altLang="en-US" sz="2400" dirty="0">
                    <a:latin typeface="+mn-lt"/>
                  </a:endParaRPr>
                </a:p>
              </p:txBody>
            </p:sp>
          </mc:Choice>
          <mc:Fallback>
            <p:sp>
              <p:nvSpPr>
                <p:cNvPr id="14" name="Text Box 20">
                  <a:extLst>
                    <a:ext uri="{FF2B5EF4-FFF2-40B4-BE49-F238E27FC236}">
                      <a16:creationId xmlns:a16="http://schemas.microsoft.com/office/drawing/2014/main" id="{15E9BE63-AA7E-4F22-9F77-EEAD2CD1C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84129" y="3549764"/>
                  <a:ext cx="1072217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8523" t="-10526" r="-1136" b="-2894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4405A327-07F4-4CEE-A4D9-1FEBFA6058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6859" y="2148798"/>
                  <a:ext cx="531831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800" b="0" dirty="0">
                      <a:latin typeface="+mn-lt"/>
                    </a:rPr>
                    <a:t>Elements of </a:t>
                  </a:r>
                  <a14:m>
                    <m:oMath xmlns:m="http://schemas.openxmlformats.org/officeDocument/2006/math">
                      <m:r>
                        <a:rPr lang="en-US" altLang="en-US" sz="2800" b="1" i="1" dirty="0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en-US" altLang="en-US" sz="2800" b="0" dirty="0">
                      <a:latin typeface="+mn-lt"/>
                    </a:rPr>
                    <a:t> listed in sorted order</a:t>
                  </a:r>
                </a:p>
              </p:txBody>
            </p:sp>
          </mc:Choice>
          <mc:Fallback xmlns="">
            <p:sp>
              <p:nvSpPr>
                <p:cNvPr id="15" name="Text Box 21">
                  <a:extLst>
                    <a:ext uri="{FF2B5EF4-FFF2-40B4-BE49-F238E27FC236}">
                      <a16:creationId xmlns:a16="http://schemas.microsoft.com/office/drawing/2014/main" id="{4405A327-07F4-4CEE-A4D9-1FEBFA6058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86859" y="2148798"/>
                  <a:ext cx="5318315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2291" t="-11628" r="-1260" b="-3255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A94EE4-4FA5-44C7-BC4F-566AFF90C5D8}"/>
                  </a:ext>
                </a:extLst>
              </p:cNvPr>
              <p:cNvSpPr txBox="1"/>
              <p:nvPr/>
            </p:nvSpPr>
            <p:spPr>
              <a:xfrm>
                <a:off x="6617402" y="5664467"/>
                <a:ext cx="35190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Expected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A94EE4-4FA5-44C7-BC4F-566AFF90C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402" y="5664467"/>
                <a:ext cx="3519040" cy="523220"/>
              </a:xfrm>
              <a:prstGeom prst="rect">
                <a:avLst/>
              </a:prstGeom>
              <a:blipFill>
                <a:blip r:embed="rId8"/>
                <a:stretch>
                  <a:fillRect l="-3640" t="-13953" r="-22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75302D-AAE9-4C14-A6DE-443C472E5CF9}"/>
                  </a:ext>
                </a:extLst>
              </p:cNvPr>
              <p:cNvSpPr txBox="1"/>
              <p:nvPr/>
            </p:nvSpPr>
            <p:spPr>
              <a:xfrm>
                <a:off x="9524003" y="2826160"/>
                <a:ext cx="266316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en-US" sz="1800" dirty="0"/>
                  <a:t>Say</a:t>
                </a:r>
                <a:r>
                  <a:rPr lang="en-US" altLang="en-US" sz="18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is “</a:t>
                </a:r>
                <a:r>
                  <a:rPr lang="en-US" dirty="0">
                    <a:solidFill>
                      <a:srgbClr val="006600"/>
                    </a:solidFill>
                  </a:rPr>
                  <a:t>good enough</a:t>
                </a:r>
                <a:r>
                  <a:rPr lang="en-US" dirty="0"/>
                  <a:t>”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it is in the middle half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75302D-AAE9-4C14-A6DE-443C472E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003" y="2826160"/>
                <a:ext cx="2663165" cy="646331"/>
              </a:xfrm>
              <a:prstGeom prst="rect">
                <a:avLst/>
              </a:prstGeom>
              <a:blipFill>
                <a:blip r:embed="rId9"/>
                <a:stretch>
                  <a:fillRect l="-1595" t="-4630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98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82A98A-2C84-3355-4D3B-822551B072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Doing </a:t>
                </a:r>
                <a:r>
                  <a:rPr lang="en-US" dirty="0" err="1"/>
                  <a:t>Quickselect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Worst Case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82A98A-2C84-3355-4D3B-822551B07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1FE11-2DC3-872D-6E09-85C48DB382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make adapt </a:t>
                </a:r>
                <a:r>
                  <a:rPr lang="en-US" dirty="0" err="1"/>
                  <a:t>Quickselect</a:t>
                </a:r>
                <a:r>
                  <a:rPr lang="en-US" dirty="0"/>
                  <a:t> by running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worst case by applying some tricky extra recursion!</a:t>
                </a:r>
              </a:p>
              <a:p>
                <a:r>
                  <a:rPr lang="en-US" dirty="0"/>
                  <a:t>Median-of-Medians: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Break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into chunks of size 5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Sort each chunk by its median value (i.e. value at index 2)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Use </a:t>
                </a:r>
                <a:r>
                  <a:rPr lang="en-US" dirty="0" err="1"/>
                  <a:t>Quickselect</a:t>
                </a:r>
                <a:r>
                  <a:rPr lang="en-US" dirty="0"/>
                  <a:t> to find the median of these medians, use that as the pivot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1FE11-2DC3-872D-6E09-85C48DB38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606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sz="3200" dirty="0"/>
              <a:t>M-o-M, Step 1:  Construct sets of size 5; Step 2: sort each set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9879096"/>
              </p:ext>
            </p:extLst>
          </p:nvPr>
        </p:nvGraphicFramePr>
        <p:xfrm>
          <a:off x="1828800" y="2367408"/>
          <a:ext cx="8058861" cy="1857375"/>
        </p:xfrm>
        <a:graphic>
          <a:graphicData uri="http://schemas.openxmlformats.org/drawingml/2006/table">
            <a:tbl>
              <a:tblPr/>
              <a:tblGrid>
                <a:gridCol w="89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24453149"/>
              </p:ext>
            </p:extLst>
          </p:nvPr>
        </p:nvGraphicFramePr>
        <p:xfrm>
          <a:off x="1828800" y="4507713"/>
          <a:ext cx="8058861" cy="1828800"/>
        </p:xfrm>
        <a:graphic>
          <a:graphicData uri="http://schemas.openxmlformats.org/drawingml/2006/table">
            <a:tbl>
              <a:tblPr/>
              <a:tblGrid>
                <a:gridCol w="89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7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7952" name="Text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69025" y="143393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1800" b="0" dirty="0"/>
              <a:t>13, 15, 32, 14, 95, 5, 16, 45, 86, 65, 62, 41, 81, 52, 32, 32, 12, 73, 25, 81, 47, 8, 69, 9, 7, 81, 18, 25, 42, 91, 64, 98, 96, 91, 6, 51, 21, 12, 36, 11, 11, 9, 5, 17, 77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530D50-80D9-487A-821D-CF12A990F32D}"/>
              </a:ext>
            </a:extLst>
          </p:cNvPr>
          <p:cNvSpPr txBox="1"/>
          <p:nvPr/>
        </p:nvSpPr>
        <p:spPr>
          <a:xfrm>
            <a:off x="497828" y="3118999"/>
            <a:ext cx="90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Group: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C47E2-B83C-4197-A9F7-A3C90113E603}"/>
              </a:ext>
            </a:extLst>
          </p:cNvPr>
          <p:cNvSpPr txBox="1"/>
          <p:nvPr/>
        </p:nvSpPr>
        <p:spPr>
          <a:xfrm>
            <a:off x="497828" y="1569939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D5B77-3788-478E-AE68-A933BDA4CB18}"/>
              </a:ext>
            </a:extLst>
          </p:cNvPr>
          <p:cNvSpPr txBox="1"/>
          <p:nvPr/>
        </p:nvSpPr>
        <p:spPr>
          <a:xfrm>
            <a:off x="497828" y="5068170"/>
            <a:ext cx="1171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Sort each group: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4872B4-D1CF-400B-9AB9-2781C58DE62D}"/>
                  </a:ext>
                </a:extLst>
              </p:cNvPr>
              <p:cNvSpPr txBox="1"/>
              <p:nvPr/>
            </p:nvSpPr>
            <p:spPr>
              <a:xfrm>
                <a:off x="10370577" y="5222058"/>
                <a:ext cx="8013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4872B4-D1CF-400B-9AB9-2781C58DE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577" y="5222058"/>
                <a:ext cx="80137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9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sz="3200" dirty="0"/>
              <a:t>M-o-M, Step 3: Find median of column medians</a:t>
            </a:r>
          </a:p>
        </p:txBody>
      </p:sp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8FC656-D92B-404D-99CF-1CD21C408FC5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28799" y="1371600"/>
          <a:ext cx="8058861" cy="1828800"/>
        </p:xfrm>
        <a:graphic>
          <a:graphicData uri="http://schemas.openxmlformats.org/drawingml/2006/table">
            <a:tbl>
              <a:tblPr/>
              <a:tblGrid>
                <a:gridCol w="89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61318" name="Rectangle 134"/>
          <p:cNvSpPr>
            <a:spLocks noChangeArrowheads="1"/>
          </p:cNvSpPr>
          <p:nvPr/>
        </p:nvSpPr>
        <p:spPr bwMode="auto">
          <a:xfrm>
            <a:off x="1828800" y="2103437"/>
            <a:ext cx="8055864" cy="365125"/>
          </a:xfrm>
          <a:prstGeom prst="rect">
            <a:avLst/>
          </a:prstGeom>
          <a:solidFill>
            <a:srgbClr val="FFCF01">
              <a:alpha val="30196"/>
            </a:srgbClr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1FC99-2FAC-49AE-97A1-C0F9A5DBBDA0}"/>
              </a:ext>
            </a:extLst>
          </p:cNvPr>
          <p:cNvSpPr txBox="1"/>
          <p:nvPr/>
        </p:nvSpPr>
        <p:spPr>
          <a:xfrm>
            <a:off x="430924" y="1932056"/>
            <a:ext cx="119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Column medians: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64CDD63A-B6C2-452F-8092-27D56F94F484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828799" y="3854185"/>
          <a:ext cx="8058861" cy="1828800"/>
        </p:xfrm>
        <a:graphic>
          <a:graphicData uri="http://schemas.openxmlformats.org/drawingml/2006/table">
            <a:tbl>
              <a:tblPr/>
              <a:tblGrid>
                <a:gridCol w="89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134">
            <a:extLst>
              <a:ext uri="{FF2B5EF4-FFF2-40B4-BE49-F238E27FC236}">
                <a16:creationId xmlns:a16="http://schemas.microsoft.com/office/drawing/2014/main" id="{1231206B-A218-499D-BC0E-47D64FEA8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86022"/>
            <a:ext cx="8055864" cy="365125"/>
          </a:xfrm>
          <a:prstGeom prst="rect">
            <a:avLst/>
          </a:prstGeom>
          <a:solidFill>
            <a:srgbClr val="FFCF01">
              <a:alpha val="30196"/>
            </a:srgbClr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3B529-75C1-4C96-800B-5EC98C111075}"/>
              </a:ext>
            </a:extLst>
          </p:cNvPr>
          <p:cNvSpPr txBox="1"/>
          <p:nvPr/>
        </p:nvSpPr>
        <p:spPr>
          <a:xfrm>
            <a:off x="2876685" y="3257434"/>
            <a:ext cx="5571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Choose </a:t>
            </a:r>
            <a:r>
              <a:rPr lang="en-US" sz="2400" dirty="0">
                <a:solidFill>
                  <a:srgbClr val="FF33CC"/>
                </a:solidFill>
              </a:rPr>
              <a:t>pivot</a:t>
            </a:r>
            <a:r>
              <a:rPr lang="en-US" sz="2400" dirty="0"/>
              <a:t> to be that median of medians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4BD857-8776-43F8-BFE9-7064BF75481A}"/>
              </a:ext>
            </a:extLst>
          </p:cNvPr>
          <p:cNvSpPr>
            <a:spLocks noChangeAspect="1"/>
          </p:cNvSpPr>
          <p:nvPr/>
        </p:nvSpPr>
        <p:spPr>
          <a:xfrm>
            <a:off x="4445876" y="2011679"/>
            <a:ext cx="548640" cy="548640"/>
          </a:xfrm>
          <a:prstGeom prst="ellipse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63DBC-ABA0-4C0A-8CB4-7B0963DE34AF}"/>
                  </a:ext>
                </a:extLst>
              </p:cNvPr>
              <p:cNvSpPr txBox="1"/>
              <p:nvPr/>
            </p:nvSpPr>
            <p:spPr>
              <a:xfrm>
                <a:off x="10384689" y="2085944"/>
                <a:ext cx="1236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63DBC-ABA0-4C0A-8CB4-7B0963DE3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689" y="2085944"/>
                <a:ext cx="1236236" cy="461665"/>
              </a:xfrm>
              <a:prstGeom prst="rect">
                <a:avLst/>
              </a:prstGeom>
              <a:blipFill>
                <a:blip r:embed="rId6"/>
                <a:stretch>
                  <a:fillRect r="-148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4A6FAD8-AC6B-4243-BFC3-EEFBD0F928B1}"/>
              </a:ext>
            </a:extLst>
          </p:cNvPr>
          <p:cNvSpPr>
            <a:spLocks noChangeAspect="1"/>
          </p:cNvSpPr>
          <p:nvPr/>
        </p:nvSpPr>
        <p:spPr>
          <a:xfrm>
            <a:off x="4426958" y="4494264"/>
            <a:ext cx="548640" cy="548640"/>
          </a:xfrm>
          <a:prstGeom prst="ellipse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 animBg="1"/>
      <p:bldP spid="6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1">
            <a:extLst>
              <a:ext uri="{FF2B5EF4-FFF2-40B4-BE49-F238E27FC236}">
                <a16:creationId xmlns:a16="http://schemas.microsoft.com/office/drawing/2014/main" id="{3D7F7CE3-569A-4C8D-9C9D-D0142465DD2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25804" y="3829789"/>
          <a:ext cx="8061858" cy="1866900"/>
        </p:xfrm>
        <a:graphic>
          <a:graphicData uri="http://schemas.openxmlformats.org/drawingml/2006/table">
            <a:tbl>
              <a:tblPr/>
              <a:tblGrid>
                <a:gridCol w="89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885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sz="3200" dirty="0"/>
              <a:t>This Pivot is “Good Enough”!</a:t>
            </a:r>
          </a:p>
        </p:txBody>
      </p:sp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8FC656-D92B-404D-99CF-1CD21C408FC5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828799" y="1371600"/>
          <a:ext cx="8058861" cy="1828800"/>
        </p:xfrm>
        <a:graphic>
          <a:graphicData uri="http://schemas.openxmlformats.org/drawingml/2006/table">
            <a:tbl>
              <a:tblPr/>
              <a:tblGrid>
                <a:gridCol w="89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61318" name="Rectangle 134"/>
          <p:cNvSpPr>
            <a:spLocks noChangeArrowheads="1"/>
          </p:cNvSpPr>
          <p:nvPr/>
        </p:nvSpPr>
        <p:spPr bwMode="auto">
          <a:xfrm>
            <a:off x="1828800" y="2103437"/>
            <a:ext cx="8055864" cy="365125"/>
          </a:xfrm>
          <a:prstGeom prst="rect">
            <a:avLst/>
          </a:prstGeom>
          <a:solidFill>
            <a:srgbClr val="FFCF01">
              <a:alpha val="30196"/>
            </a:srgbClr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1FC99-2FAC-49AE-97A1-C0F9A5DBBDA0}"/>
              </a:ext>
            </a:extLst>
          </p:cNvPr>
          <p:cNvSpPr txBox="1"/>
          <p:nvPr/>
        </p:nvSpPr>
        <p:spPr>
          <a:xfrm>
            <a:off x="430924" y="1932056"/>
            <a:ext cx="119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Column medians: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3B529-75C1-4C96-800B-5EC98C111075}"/>
              </a:ext>
            </a:extLst>
          </p:cNvPr>
          <p:cNvSpPr txBox="1"/>
          <p:nvPr/>
        </p:nvSpPr>
        <p:spPr>
          <a:xfrm>
            <a:off x="2876685" y="3257434"/>
            <a:ext cx="672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Imagining rearranging columns by columns’ medians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4BD857-8776-43F8-BFE9-7064BF75481A}"/>
              </a:ext>
            </a:extLst>
          </p:cNvPr>
          <p:cNvSpPr>
            <a:spLocks noChangeAspect="1"/>
          </p:cNvSpPr>
          <p:nvPr/>
        </p:nvSpPr>
        <p:spPr>
          <a:xfrm>
            <a:off x="4445876" y="2011679"/>
            <a:ext cx="548640" cy="548640"/>
          </a:xfrm>
          <a:prstGeom prst="ellipse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63DBC-ABA0-4C0A-8CB4-7B0963DE34AF}"/>
                  </a:ext>
                </a:extLst>
              </p:cNvPr>
              <p:cNvSpPr txBox="1"/>
              <p:nvPr/>
            </p:nvSpPr>
            <p:spPr>
              <a:xfrm>
                <a:off x="10384689" y="2085944"/>
                <a:ext cx="1236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63DBC-ABA0-4C0A-8CB4-7B0963DE3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689" y="2085944"/>
                <a:ext cx="1236236" cy="461665"/>
              </a:xfrm>
              <a:prstGeom prst="rect">
                <a:avLst/>
              </a:prstGeom>
              <a:blipFill>
                <a:blip r:embed="rId6"/>
                <a:stretch>
                  <a:fillRect r="-148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F263048A-514E-425C-8523-C0169674CACE}"/>
              </a:ext>
            </a:extLst>
          </p:cNvPr>
          <p:cNvSpPr>
            <a:spLocks noChangeAspect="1"/>
          </p:cNvSpPr>
          <p:nvPr/>
        </p:nvSpPr>
        <p:spPr>
          <a:xfrm>
            <a:off x="5326099" y="4488919"/>
            <a:ext cx="548640" cy="548640"/>
          </a:xfrm>
          <a:prstGeom prst="ellipse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34">
            <a:extLst>
              <a:ext uri="{FF2B5EF4-FFF2-40B4-BE49-F238E27FC236}">
                <a16:creationId xmlns:a16="http://schemas.microsoft.com/office/drawing/2014/main" id="{E005B288-A576-481F-BC30-0E0C928CD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86022"/>
            <a:ext cx="8055864" cy="365125"/>
          </a:xfrm>
          <a:prstGeom prst="rect">
            <a:avLst/>
          </a:prstGeom>
          <a:solidFill>
            <a:srgbClr val="FFCF01">
              <a:alpha val="30196"/>
            </a:srgbClr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117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1">
            <a:extLst>
              <a:ext uri="{FF2B5EF4-FFF2-40B4-BE49-F238E27FC236}">
                <a16:creationId xmlns:a16="http://schemas.microsoft.com/office/drawing/2014/main" id="{3D7F7CE3-569A-4C8D-9C9D-D0142465DD2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25804" y="3829789"/>
          <a:ext cx="8061858" cy="1866900"/>
        </p:xfrm>
        <a:graphic>
          <a:graphicData uri="http://schemas.openxmlformats.org/drawingml/2006/table">
            <a:tbl>
              <a:tblPr/>
              <a:tblGrid>
                <a:gridCol w="89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885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anchor="ctr">
            <a:normAutofit/>
          </a:bodyPr>
          <a:lstStyle/>
          <a:p>
            <a:r>
              <a:rPr lang="en-US" altLang="en-US" sz="3200" dirty="0"/>
              <a:t>This Pivot is “Good Enough”!</a:t>
            </a:r>
          </a:p>
        </p:txBody>
      </p:sp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8FC656-D92B-404D-99CF-1CD21C408FC5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828799" y="1371600"/>
          <a:ext cx="8058861" cy="1828800"/>
        </p:xfrm>
        <a:graphic>
          <a:graphicData uri="http://schemas.openxmlformats.org/drawingml/2006/table">
            <a:tbl>
              <a:tblPr/>
              <a:tblGrid>
                <a:gridCol w="89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61318" name="Rectangle 134"/>
          <p:cNvSpPr>
            <a:spLocks noChangeArrowheads="1"/>
          </p:cNvSpPr>
          <p:nvPr/>
        </p:nvSpPr>
        <p:spPr bwMode="auto">
          <a:xfrm>
            <a:off x="1828800" y="2103437"/>
            <a:ext cx="8055864" cy="365125"/>
          </a:xfrm>
          <a:prstGeom prst="rect">
            <a:avLst/>
          </a:prstGeom>
          <a:solidFill>
            <a:srgbClr val="FFCF01">
              <a:alpha val="30196"/>
            </a:srgbClr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1FC99-2FAC-49AE-97A1-C0F9A5DBBDA0}"/>
              </a:ext>
            </a:extLst>
          </p:cNvPr>
          <p:cNvSpPr txBox="1"/>
          <p:nvPr/>
        </p:nvSpPr>
        <p:spPr>
          <a:xfrm>
            <a:off x="430924" y="1932056"/>
            <a:ext cx="119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Column medians: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3B529-75C1-4C96-800B-5EC98C111075}"/>
              </a:ext>
            </a:extLst>
          </p:cNvPr>
          <p:cNvSpPr txBox="1"/>
          <p:nvPr/>
        </p:nvSpPr>
        <p:spPr>
          <a:xfrm>
            <a:off x="3319296" y="3269392"/>
            <a:ext cx="5571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Choose </a:t>
            </a:r>
            <a:r>
              <a:rPr lang="en-US" sz="2400" dirty="0">
                <a:solidFill>
                  <a:srgbClr val="FF33CC"/>
                </a:solidFill>
              </a:rPr>
              <a:t>pivot</a:t>
            </a:r>
            <a:r>
              <a:rPr lang="en-US" sz="2400" dirty="0"/>
              <a:t> to be that median of medians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4BD857-8776-43F8-BFE9-7064BF75481A}"/>
              </a:ext>
            </a:extLst>
          </p:cNvPr>
          <p:cNvSpPr>
            <a:spLocks noChangeAspect="1"/>
          </p:cNvSpPr>
          <p:nvPr/>
        </p:nvSpPr>
        <p:spPr>
          <a:xfrm>
            <a:off x="4445876" y="2011679"/>
            <a:ext cx="548640" cy="548640"/>
          </a:xfrm>
          <a:prstGeom prst="ellipse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63DBC-ABA0-4C0A-8CB4-7B0963DE34AF}"/>
                  </a:ext>
                </a:extLst>
              </p:cNvPr>
              <p:cNvSpPr txBox="1"/>
              <p:nvPr/>
            </p:nvSpPr>
            <p:spPr>
              <a:xfrm>
                <a:off x="10384689" y="2085944"/>
                <a:ext cx="1236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63DBC-ABA0-4C0A-8CB4-7B0963DE3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689" y="2085944"/>
                <a:ext cx="1236236" cy="461665"/>
              </a:xfrm>
              <a:prstGeom prst="rect">
                <a:avLst/>
              </a:prstGeom>
              <a:blipFill>
                <a:blip r:embed="rId7"/>
                <a:stretch>
                  <a:fillRect r="-148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4A6FAD8-AC6B-4243-BFC3-EEFBD0F928B1}"/>
              </a:ext>
            </a:extLst>
          </p:cNvPr>
          <p:cNvSpPr>
            <a:spLocks noChangeAspect="1"/>
          </p:cNvSpPr>
          <p:nvPr/>
        </p:nvSpPr>
        <p:spPr>
          <a:xfrm>
            <a:off x="5326099" y="4488919"/>
            <a:ext cx="548640" cy="548640"/>
          </a:xfrm>
          <a:prstGeom prst="ellipse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32">
            <a:extLst>
              <a:ext uri="{FF2B5EF4-FFF2-40B4-BE49-F238E27FC236}">
                <a16:creationId xmlns:a16="http://schemas.microsoft.com/office/drawing/2014/main" id="{E234E1C4-5C43-44D2-A12F-D643175C7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804" y="4561628"/>
            <a:ext cx="4491459" cy="1135062"/>
          </a:xfrm>
          <a:prstGeom prst="rect">
            <a:avLst/>
          </a:prstGeom>
          <a:solidFill>
            <a:srgbClr val="FFCF01">
              <a:alpha val="30196"/>
            </a:srgbClr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5D7645-23B7-41A1-8211-B614CF2648F1}"/>
                  </a:ext>
                </a:extLst>
              </p:cNvPr>
              <p:cNvSpPr txBox="1"/>
              <p:nvPr/>
            </p:nvSpPr>
            <p:spPr>
              <a:xfrm>
                <a:off x="1" y="4532406"/>
                <a:ext cx="1930400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𝒓𝒊𝒈𝒉𝒕</m:t>
                        </m:r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5D7645-23B7-41A1-8211-B614CF264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532406"/>
                <a:ext cx="1930400" cy="496611"/>
              </a:xfrm>
              <a:prstGeom prst="rect">
                <a:avLst/>
              </a:prstGeom>
              <a:blipFill>
                <a:blip r:embed="rId8"/>
                <a:stretch>
                  <a:fillRect l="-4732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9F3A31-6FB9-4945-8E1D-0FBD3E970A27}"/>
                  </a:ext>
                </a:extLst>
              </p:cNvPr>
              <p:cNvSpPr txBox="1"/>
              <p:nvPr/>
            </p:nvSpPr>
            <p:spPr>
              <a:xfrm>
                <a:off x="255639" y="5161795"/>
                <a:ext cx="15840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9F3A31-6FB9-4945-8E1D-0FBD3E970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9" y="5161795"/>
                <a:ext cx="1584088" cy="461665"/>
              </a:xfrm>
              <a:prstGeom prst="rect">
                <a:avLst/>
              </a:prstGeom>
              <a:blipFill>
                <a:blip r:embed="rId9"/>
                <a:stretch>
                  <a:fillRect l="-615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3FD575-CA36-5A07-1EDD-89E193DEBCE6}"/>
                  </a:ext>
                </a:extLst>
              </p:cNvPr>
              <p:cNvSpPr txBox="1"/>
              <p:nvPr/>
            </p:nvSpPr>
            <p:spPr>
              <a:xfrm>
                <a:off x="1" y="4033574"/>
                <a:ext cx="193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pivot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3FD575-CA36-5A07-1EDD-89E193DEB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033574"/>
                <a:ext cx="1930400" cy="461665"/>
              </a:xfrm>
              <a:prstGeom prst="rect">
                <a:avLst/>
              </a:prstGeom>
              <a:blipFill>
                <a:blip r:embed="rId10"/>
                <a:stretch>
                  <a:fillRect l="-473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27966A-CA7B-89EF-B8BD-A74E3FF1222D}"/>
                  </a:ext>
                </a:extLst>
              </p:cNvPr>
              <p:cNvSpPr txBox="1"/>
              <p:nvPr/>
            </p:nvSpPr>
            <p:spPr>
              <a:xfrm>
                <a:off x="82483" y="5795421"/>
                <a:ext cx="303017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𝒓𝒊𝒈𝒉𝒕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27966A-CA7B-89EF-B8BD-A74E3FF12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3" y="5795421"/>
                <a:ext cx="3030172" cy="624082"/>
              </a:xfrm>
              <a:prstGeom prst="rect">
                <a:avLst/>
              </a:prstGeom>
              <a:blipFill>
                <a:blip r:embed="rId11"/>
                <a:stretch>
                  <a:fillRect l="-321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4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1">
            <a:extLst>
              <a:ext uri="{FF2B5EF4-FFF2-40B4-BE49-F238E27FC236}">
                <a16:creationId xmlns:a16="http://schemas.microsoft.com/office/drawing/2014/main" id="{3D7F7CE3-569A-4C8D-9C9D-D0142465DD2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25804" y="3829789"/>
          <a:ext cx="8061858" cy="1866900"/>
        </p:xfrm>
        <a:graphic>
          <a:graphicData uri="http://schemas.openxmlformats.org/drawingml/2006/table">
            <a:tbl>
              <a:tblPr/>
              <a:tblGrid>
                <a:gridCol w="89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885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sz="3200" dirty="0"/>
              <a:t>This Pivot is “Good Enough”!</a:t>
            </a:r>
          </a:p>
        </p:txBody>
      </p:sp>
      <p:sp>
        <p:nvSpPr>
          <p:cNvPr id="788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8FC656-D92B-404D-99CF-1CD21C408FC5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828799" y="1371600"/>
          <a:ext cx="8058861" cy="1828800"/>
        </p:xfrm>
        <a:graphic>
          <a:graphicData uri="http://schemas.openxmlformats.org/drawingml/2006/table">
            <a:tbl>
              <a:tblPr/>
              <a:tblGrid>
                <a:gridCol w="89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61318" name="Rectangle 134"/>
          <p:cNvSpPr>
            <a:spLocks noChangeArrowheads="1"/>
          </p:cNvSpPr>
          <p:nvPr/>
        </p:nvSpPr>
        <p:spPr bwMode="auto">
          <a:xfrm>
            <a:off x="1828800" y="2103437"/>
            <a:ext cx="8055864" cy="365125"/>
          </a:xfrm>
          <a:prstGeom prst="rect">
            <a:avLst/>
          </a:prstGeom>
          <a:solidFill>
            <a:srgbClr val="FFCF01">
              <a:alpha val="30196"/>
            </a:srgbClr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1FC99-2FAC-49AE-97A1-C0F9A5DBBDA0}"/>
              </a:ext>
            </a:extLst>
          </p:cNvPr>
          <p:cNvSpPr txBox="1"/>
          <p:nvPr/>
        </p:nvSpPr>
        <p:spPr>
          <a:xfrm>
            <a:off x="430924" y="1932056"/>
            <a:ext cx="119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Column medians: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3B529-75C1-4C96-800B-5EC98C111075}"/>
              </a:ext>
            </a:extLst>
          </p:cNvPr>
          <p:cNvSpPr txBox="1"/>
          <p:nvPr/>
        </p:nvSpPr>
        <p:spPr>
          <a:xfrm>
            <a:off x="3319296" y="3269392"/>
            <a:ext cx="5571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Choose </a:t>
            </a:r>
            <a:r>
              <a:rPr lang="en-US" sz="2400" dirty="0">
                <a:solidFill>
                  <a:srgbClr val="FF33CC"/>
                </a:solidFill>
              </a:rPr>
              <a:t>pivot</a:t>
            </a:r>
            <a:r>
              <a:rPr lang="en-US" sz="2400" dirty="0"/>
              <a:t> to be that median of medians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4BD857-8776-43F8-BFE9-7064BF75481A}"/>
              </a:ext>
            </a:extLst>
          </p:cNvPr>
          <p:cNvSpPr>
            <a:spLocks noChangeAspect="1"/>
          </p:cNvSpPr>
          <p:nvPr/>
        </p:nvSpPr>
        <p:spPr>
          <a:xfrm>
            <a:off x="4445876" y="2011679"/>
            <a:ext cx="548640" cy="5486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63DBC-ABA0-4C0A-8CB4-7B0963DE34AF}"/>
                  </a:ext>
                </a:extLst>
              </p:cNvPr>
              <p:cNvSpPr txBox="1"/>
              <p:nvPr/>
            </p:nvSpPr>
            <p:spPr>
              <a:xfrm>
                <a:off x="10384689" y="2085944"/>
                <a:ext cx="1236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863DBC-ABA0-4C0A-8CB4-7B0963DE3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689" y="2085944"/>
                <a:ext cx="1236236" cy="461665"/>
              </a:xfrm>
              <a:prstGeom prst="rect">
                <a:avLst/>
              </a:prstGeom>
              <a:blipFill>
                <a:blip r:embed="rId7"/>
                <a:stretch>
                  <a:fillRect r="-148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4A6FAD8-AC6B-4243-BFC3-EEFBD0F928B1}"/>
              </a:ext>
            </a:extLst>
          </p:cNvPr>
          <p:cNvSpPr>
            <a:spLocks noChangeAspect="1"/>
          </p:cNvSpPr>
          <p:nvPr/>
        </p:nvSpPr>
        <p:spPr>
          <a:xfrm>
            <a:off x="5326099" y="4488919"/>
            <a:ext cx="548640" cy="5486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32">
            <a:extLst>
              <a:ext uri="{FF2B5EF4-FFF2-40B4-BE49-F238E27FC236}">
                <a16:creationId xmlns:a16="http://schemas.microsoft.com/office/drawing/2014/main" id="{E234E1C4-5C43-44D2-A12F-D643175C7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8827" y="3822656"/>
            <a:ext cx="4491459" cy="1135062"/>
          </a:xfrm>
          <a:prstGeom prst="rect">
            <a:avLst/>
          </a:prstGeom>
          <a:solidFill>
            <a:srgbClr val="FFCF01">
              <a:alpha val="30196"/>
            </a:srgbClr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3D8276-2A2F-0453-713D-32178BA8B43F}"/>
                  </a:ext>
                </a:extLst>
              </p:cNvPr>
              <p:cNvSpPr txBox="1"/>
              <p:nvPr/>
            </p:nvSpPr>
            <p:spPr>
              <a:xfrm>
                <a:off x="9943014" y="4433674"/>
                <a:ext cx="1930400" cy="49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𝒍𝒆𝒇𝒕</m:t>
                        </m:r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3D8276-2A2F-0453-713D-32178BA8B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014" y="4433674"/>
                <a:ext cx="1930400" cy="496674"/>
              </a:xfrm>
              <a:prstGeom prst="rect">
                <a:avLst/>
              </a:prstGeom>
              <a:blipFill>
                <a:blip r:embed="rId8"/>
                <a:stretch>
                  <a:fillRect l="-4732" t="-853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D1D8FE-C8B7-7800-A57F-4B5E45012C7F}"/>
                  </a:ext>
                </a:extLst>
              </p:cNvPr>
              <p:cNvSpPr txBox="1"/>
              <p:nvPr/>
            </p:nvSpPr>
            <p:spPr>
              <a:xfrm>
                <a:off x="10198652" y="5063063"/>
                <a:ext cx="15840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D1D8FE-C8B7-7800-A57F-4B5E45012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652" y="5063063"/>
                <a:ext cx="1584088" cy="461665"/>
              </a:xfrm>
              <a:prstGeom prst="rect">
                <a:avLst/>
              </a:prstGeom>
              <a:blipFill>
                <a:blip r:embed="rId9"/>
                <a:stretch>
                  <a:fillRect l="-5769" t="-10667" r="-3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58EF85-58E7-966B-1C3B-7489C7BFFAEB}"/>
                  </a:ext>
                </a:extLst>
              </p:cNvPr>
              <p:cNvSpPr txBox="1"/>
              <p:nvPr/>
            </p:nvSpPr>
            <p:spPr>
              <a:xfrm>
                <a:off x="9943014" y="3934842"/>
                <a:ext cx="193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 pivot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58EF85-58E7-966B-1C3B-7489C7BFF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014" y="3934842"/>
                <a:ext cx="1930400" cy="461665"/>
              </a:xfrm>
              <a:prstGeom prst="rect">
                <a:avLst/>
              </a:prstGeom>
              <a:blipFill>
                <a:blip r:embed="rId10"/>
                <a:stretch>
                  <a:fillRect l="-47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573DF0-FA93-7DAB-EE75-FCC7ABDF9F66}"/>
                  </a:ext>
                </a:extLst>
              </p:cNvPr>
              <p:cNvSpPr txBox="1"/>
              <p:nvPr/>
            </p:nvSpPr>
            <p:spPr>
              <a:xfrm>
                <a:off x="9055678" y="5761907"/>
                <a:ext cx="303017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𝒍𝒆𝒇𝒕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E573DF0-FA93-7DAB-EE75-FCC7ABDF9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678" y="5761907"/>
                <a:ext cx="3030172" cy="624082"/>
              </a:xfrm>
              <a:prstGeom prst="rect">
                <a:avLst/>
              </a:prstGeom>
              <a:blipFill>
                <a:blip r:embed="rId11"/>
                <a:stretch>
                  <a:fillRect l="-3219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4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76200"/>
                <a:ext cx="8229600" cy="1143000"/>
              </a:xfr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71910"/>
            <a:ext cx="85344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495800" y="5100935"/>
            <a:ext cx="0" cy="838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334000" y="4796136"/>
            <a:ext cx="0" cy="114366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772400" y="3957936"/>
            <a:ext cx="0" cy="114366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772400" y="5101596"/>
            <a:ext cx="0" cy="838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20363926">
                <a:off x="2362732" y="4987273"/>
                <a:ext cx="1642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63926">
                <a:off x="2362732" y="4987273"/>
                <a:ext cx="1642694" cy="523220"/>
              </a:xfrm>
              <a:prstGeom prst="rect">
                <a:avLst/>
              </a:prstGeom>
              <a:blipFill>
                <a:blip r:embed="rId4"/>
                <a:stretch>
                  <a:fillRect l="-735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78208" y="6015336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208" y="6015336"/>
                <a:ext cx="43518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69830" y="6015336"/>
                <a:ext cx="516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830" y="6015336"/>
                <a:ext cx="5169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87332" y="6091535"/>
                <a:ext cx="1064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332" y="6091535"/>
                <a:ext cx="10645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81401" y="5382708"/>
                <a:ext cx="870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1" y="5382708"/>
                <a:ext cx="870623" cy="461665"/>
              </a:xfrm>
              <a:prstGeom prst="rect">
                <a:avLst/>
              </a:prstGeom>
              <a:blipFill>
                <a:blip r:embed="rId8"/>
                <a:stretch>
                  <a:fillRect l="-142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96024" y="5324381"/>
                <a:ext cx="952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024" y="5324381"/>
                <a:ext cx="952377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19625" y="5289203"/>
                <a:ext cx="870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625" y="5289203"/>
                <a:ext cx="870623" cy="461665"/>
              </a:xfrm>
              <a:prstGeom prst="rect">
                <a:avLst/>
              </a:prstGeom>
              <a:blipFill>
                <a:blip r:embed="rId10"/>
                <a:stretch>
                  <a:fillRect l="-1449" r="-144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48601" y="4334471"/>
                <a:ext cx="952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1" y="4334471"/>
                <a:ext cx="952377" cy="461665"/>
              </a:xfrm>
              <a:prstGeom prst="rect">
                <a:avLst/>
              </a:prstGeom>
              <a:blipFill>
                <a:blip r:embed="rId11"/>
                <a:stretch>
                  <a:fillRect l="-1316" r="-131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4614" y="1511167"/>
                <a:ext cx="52743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latin typeface="Cambria Math"/>
                            </a:rPr>
                            <m:t>+</m:t>
                          </m:r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14" y="1511167"/>
                <a:ext cx="5274329" cy="646331"/>
              </a:xfrm>
              <a:prstGeom prst="rect">
                <a:avLst/>
              </a:prstGeom>
              <a:blipFill>
                <a:blip r:embed="rId12"/>
                <a:stretch>
                  <a:fillRect l="-721" r="-721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6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30EBB-DAB6-2C76-9AE4-458E0BCB8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A2EE-2978-6CDB-B99E-DA4E042B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QuickSelect</a:t>
            </a:r>
            <a:r>
              <a:rPr lang="en-US" dirty="0"/>
              <a:t> With Median-of-Medians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1734C-BD0E-54CD-F8CB-CCEEA4CF6E9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941559" y="1298448"/>
                <a:ext cx="8846823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then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endParaRPr lang="en-US" sz="2600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Use median-of-medians to select an element to use as a “</a:t>
                </a:r>
                <a:r>
                  <a:rPr lang="en-US" dirty="0">
                    <a:solidFill>
                      <a:srgbClr val="FF33CC"/>
                    </a:solidFill>
                  </a:rPr>
                  <a:t>pivot</a:t>
                </a:r>
                <a:r>
                  <a:rPr lang="en-US" dirty="0"/>
                  <a:t>”</a:t>
                </a:r>
              </a:p>
              <a:p>
                <a:pPr lvl="2"/>
                <a:r>
                  <a:rPr lang="en-US" dirty="0"/>
                  <a:t>Break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chunks of size 5 each</a:t>
                </a:r>
              </a:p>
              <a:p>
                <a:pPr lvl="2"/>
                <a:r>
                  <a:rPr lang="en-US" dirty="0"/>
                  <a:t>Sort each chunk</a:t>
                </a:r>
              </a:p>
              <a:p>
                <a:pPr lvl="2"/>
                <a:r>
                  <a:rPr lang="en-US" dirty="0"/>
                  <a:t>Make a new list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containing all chunks’ medians</a:t>
                </a:r>
              </a:p>
              <a:p>
                <a:pPr lvl="2"/>
                <a:r>
                  <a:rPr lang="en-US" dirty="0"/>
                  <a:t>Use </a:t>
                </a:r>
                <a:r>
                  <a:rPr lang="en-US" dirty="0" err="1"/>
                  <a:t>QuickSelect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) as the pivot</a:t>
                </a:r>
              </a:p>
              <a:p>
                <a:pPr lvl="1"/>
                <a:r>
                  <a:rPr lang="en-US" dirty="0"/>
                  <a:t>Partition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𝑝𝑖𝑣𝑜𝑡</m:t>
                        </m:r>
                      </m:sub>
                    </m:sSub>
                  </m:oMath>
                </a14:m>
                <a:r>
                  <a:rPr lang="en-US" dirty="0"/>
                  <a:t> be the index of the pivot after partitioning</a:t>
                </a:r>
              </a:p>
              <a:p>
                <a:pPr lvl="1"/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𝑝𝑖𝑣𝑜𝑡</m:t>
                        </m:r>
                      </m:sub>
                    </m:sSub>
                  </m:oMath>
                </a14:m>
                <a:r>
                  <a:rPr lang="en-US" sz="2600" dirty="0"/>
                  <a:t> then call </a:t>
                </a:r>
                <a:r>
                  <a:rPr lang="en-US" sz="2600" dirty="0" err="1"/>
                  <a:t>QuickSelect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𝑙𝑒𝑓𝑡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/>
                  <a:t>)</a:t>
                </a:r>
              </a:p>
              <a:p>
                <a:pPr lvl="1"/>
                <a:r>
                  <a:rPr lang="en-US" sz="2600" dirty="0"/>
                  <a:t>Otherwise call </a:t>
                </a:r>
                <a:r>
                  <a:rPr lang="en-US" sz="2600" dirty="0" err="1"/>
                  <a:t>Quickselect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𝑟𝑖𝑔h𝑡</m:t>
                        </m:r>
                      </m:sub>
                    </m:sSub>
                  </m:oMath>
                </a14:m>
                <a:r>
                  <a:rPr lang="en-US" sz="2600" dirty="0"/>
                  <a:t>,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𝑝𝑖𝑣𝑜𝑡</m:t>
                        </m:r>
                      </m:sub>
                    </m:sSub>
                  </m:oMath>
                </a14:m>
                <a:r>
                  <a:rPr lang="en-US" sz="2600" dirty="0"/>
                  <a:t>)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Nothing!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1734C-BD0E-54CD-F8CB-CCEEA4CF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941559" y="1298448"/>
                <a:ext cx="8846823" cy="5257800"/>
              </a:xfrm>
              <a:blipFill>
                <a:blip r:embed="rId3"/>
                <a:stretch>
                  <a:fillRect l="-1103" t="-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054840A-E9FC-C3B7-6458-1544F3134870}"/>
              </a:ext>
            </a:extLst>
          </p:cNvPr>
          <p:cNvGrpSpPr/>
          <p:nvPr/>
        </p:nvGrpSpPr>
        <p:grpSpPr>
          <a:xfrm>
            <a:off x="126536" y="2928746"/>
            <a:ext cx="2330450" cy="291229"/>
            <a:chOff x="3810569" y="5410200"/>
            <a:chExt cx="4268338" cy="533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84689C-4965-90B6-C4B8-A8C501DD934A}"/>
                </a:ext>
              </a:extLst>
            </p:cNvPr>
            <p:cNvSpPr/>
            <p:nvPr/>
          </p:nvSpPr>
          <p:spPr>
            <a:xfrm>
              <a:off x="3810569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F77740-B33F-CCEF-74C5-CE1B208088E1}"/>
                </a:ext>
              </a:extLst>
            </p:cNvPr>
            <p:cNvSpPr/>
            <p:nvPr/>
          </p:nvSpPr>
          <p:spPr>
            <a:xfrm>
              <a:off x="4343969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E96BC0-B44D-8AC7-4717-444B29B64A22}"/>
                </a:ext>
              </a:extLst>
            </p:cNvPr>
            <p:cNvSpPr/>
            <p:nvPr/>
          </p:nvSpPr>
          <p:spPr>
            <a:xfrm>
              <a:off x="4877938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84A848-AB79-F160-81EC-9D27275FB17C}"/>
                </a:ext>
              </a:extLst>
            </p:cNvPr>
            <p:cNvSpPr/>
            <p:nvPr/>
          </p:nvSpPr>
          <p:spPr>
            <a:xfrm>
              <a:off x="5411338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994793-3659-399C-2A41-0CD182F2452C}"/>
                </a:ext>
              </a:extLst>
            </p:cNvPr>
            <p:cNvSpPr/>
            <p:nvPr/>
          </p:nvSpPr>
          <p:spPr>
            <a:xfrm>
              <a:off x="5944738" y="54102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68C18A-09EA-9F4C-93F5-39B1CF0DE647}"/>
                </a:ext>
              </a:extLst>
            </p:cNvPr>
            <p:cNvSpPr/>
            <p:nvPr/>
          </p:nvSpPr>
          <p:spPr>
            <a:xfrm>
              <a:off x="64787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EB7CE8-D08A-480C-05D7-D1D24FE2C49C}"/>
                </a:ext>
              </a:extLst>
            </p:cNvPr>
            <p:cNvSpPr/>
            <p:nvPr/>
          </p:nvSpPr>
          <p:spPr>
            <a:xfrm>
              <a:off x="70121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AA01A6-3E21-6014-A6F6-C99675AE3847}"/>
                </a:ext>
              </a:extLst>
            </p:cNvPr>
            <p:cNvSpPr/>
            <p:nvPr/>
          </p:nvSpPr>
          <p:spPr>
            <a:xfrm>
              <a:off x="75455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3BC2A9A-F2CE-DCB9-B00F-F02000FC4437}"/>
              </a:ext>
            </a:extLst>
          </p:cNvPr>
          <p:cNvGrpSpPr/>
          <p:nvPr/>
        </p:nvGrpSpPr>
        <p:grpSpPr>
          <a:xfrm>
            <a:off x="189230" y="1545073"/>
            <a:ext cx="2330450" cy="291229"/>
            <a:chOff x="3810569" y="5410200"/>
            <a:chExt cx="4268338" cy="533400"/>
          </a:xfrm>
          <a:solidFill>
            <a:schemeClr val="bg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E52442-3A57-56EA-1670-EEB7A8BFE181}"/>
                </a:ext>
              </a:extLst>
            </p:cNvPr>
            <p:cNvSpPr/>
            <p:nvPr/>
          </p:nvSpPr>
          <p:spPr>
            <a:xfrm>
              <a:off x="3810569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17E00D-8ED2-676D-9228-118655192C22}"/>
                </a:ext>
              </a:extLst>
            </p:cNvPr>
            <p:cNvSpPr/>
            <p:nvPr/>
          </p:nvSpPr>
          <p:spPr>
            <a:xfrm>
              <a:off x="4343969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8D1497-5473-C9B2-636D-0EF7A3C4F4C7}"/>
                </a:ext>
              </a:extLst>
            </p:cNvPr>
            <p:cNvSpPr/>
            <p:nvPr/>
          </p:nvSpPr>
          <p:spPr>
            <a:xfrm>
              <a:off x="4877938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3E0E72-F741-A2CE-7469-05A32ADE8290}"/>
                </a:ext>
              </a:extLst>
            </p:cNvPr>
            <p:cNvSpPr/>
            <p:nvPr/>
          </p:nvSpPr>
          <p:spPr>
            <a:xfrm>
              <a:off x="5411338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418184-63AE-E72F-614E-ADB70783C050}"/>
                </a:ext>
              </a:extLst>
            </p:cNvPr>
            <p:cNvSpPr/>
            <p:nvPr/>
          </p:nvSpPr>
          <p:spPr>
            <a:xfrm>
              <a:off x="5944738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AB90155-E9B7-59DC-9183-4CAD387D476A}"/>
                </a:ext>
              </a:extLst>
            </p:cNvPr>
            <p:cNvSpPr/>
            <p:nvPr/>
          </p:nvSpPr>
          <p:spPr>
            <a:xfrm>
              <a:off x="6478707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529A9B3-AF79-646D-5395-2D78712CDF53}"/>
                </a:ext>
              </a:extLst>
            </p:cNvPr>
            <p:cNvSpPr/>
            <p:nvPr/>
          </p:nvSpPr>
          <p:spPr>
            <a:xfrm>
              <a:off x="7012107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3BF4C34-9212-83B7-5DED-4A8BFE1CA872}"/>
                </a:ext>
              </a:extLst>
            </p:cNvPr>
            <p:cNvSpPr/>
            <p:nvPr/>
          </p:nvSpPr>
          <p:spPr>
            <a:xfrm>
              <a:off x="7545507" y="54102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74BF3B-1AFE-767A-60E6-5B49F9FD3FA6}"/>
                  </a:ext>
                </a:extLst>
              </p:cNvPr>
              <p:cNvSpPr txBox="1"/>
              <p:nvPr/>
            </p:nvSpPr>
            <p:spPr>
              <a:xfrm>
                <a:off x="82855" y="1828526"/>
                <a:ext cx="748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E74BF3B-1AFE-767A-60E6-5B49F9FD3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5" y="1828526"/>
                <a:ext cx="7482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190728B-C5E2-257B-AE91-C2178EE06B3F}"/>
                  </a:ext>
                </a:extLst>
              </p:cNvPr>
              <p:cNvSpPr txBox="1"/>
              <p:nvPr/>
            </p:nvSpPr>
            <p:spPr>
              <a:xfrm>
                <a:off x="43656" y="3268694"/>
                <a:ext cx="748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190728B-C5E2-257B-AE91-C2178EE06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6" y="3268694"/>
                <a:ext cx="74821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A0804AE-7F04-A8AC-3688-4852E44477AF}"/>
              </a:ext>
            </a:extLst>
          </p:cNvPr>
          <p:cNvGrpSpPr/>
          <p:nvPr/>
        </p:nvGrpSpPr>
        <p:grpSpPr>
          <a:xfrm>
            <a:off x="31159" y="4373568"/>
            <a:ext cx="1165224" cy="291229"/>
            <a:chOff x="151231" y="4373568"/>
            <a:chExt cx="1165224" cy="29122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AC9898B-D8AA-40A8-3F79-EC65E794E506}"/>
                </a:ext>
              </a:extLst>
            </p:cNvPr>
            <p:cNvSpPr/>
            <p:nvPr/>
          </p:nvSpPr>
          <p:spPr>
            <a:xfrm>
              <a:off x="151231" y="4373568"/>
              <a:ext cx="291228" cy="2912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33E481A-3401-D920-A0B2-D8D21971EA6B}"/>
                </a:ext>
              </a:extLst>
            </p:cNvPr>
            <p:cNvSpPr/>
            <p:nvPr/>
          </p:nvSpPr>
          <p:spPr>
            <a:xfrm>
              <a:off x="442459" y="4373568"/>
              <a:ext cx="291228" cy="2912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A067D64-0846-06C4-6787-2904710AE803}"/>
                </a:ext>
              </a:extLst>
            </p:cNvPr>
            <p:cNvSpPr/>
            <p:nvPr/>
          </p:nvSpPr>
          <p:spPr>
            <a:xfrm>
              <a:off x="733999" y="4373568"/>
              <a:ext cx="291228" cy="2912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0BF8525-B846-EFA6-9C3F-7449FDD30E69}"/>
                </a:ext>
              </a:extLst>
            </p:cNvPr>
            <p:cNvSpPr/>
            <p:nvPr/>
          </p:nvSpPr>
          <p:spPr>
            <a:xfrm>
              <a:off x="1025227" y="4373568"/>
              <a:ext cx="291228" cy="2912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B509352-E3AF-21F0-DA8D-C6B4E77AD1A0}"/>
              </a:ext>
            </a:extLst>
          </p:cNvPr>
          <p:cNvGrpSpPr/>
          <p:nvPr/>
        </p:nvGrpSpPr>
        <p:grpSpPr>
          <a:xfrm>
            <a:off x="1676670" y="4373568"/>
            <a:ext cx="1165225" cy="291229"/>
            <a:chOff x="1519654" y="4373568"/>
            <a:chExt cx="1165225" cy="29122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129ACD-0674-744B-BEB2-0745E2339926}"/>
                </a:ext>
              </a:extLst>
            </p:cNvPr>
            <p:cNvSpPr/>
            <p:nvPr/>
          </p:nvSpPr>
          <p:spPr>
            <a:xfrm>
              <a:off x="1519654" y="4373568"/>
              <a:ext cx="291229" cy="291229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CE32075-72B0-1452-D16C-1733A7851A2C}"/>
                </a:ext>
              </a:extLst>
            </p:cNvPr>
            <p:cNvSpPr/>
            <p:nvPr/>
          </p:nvSpPr>
          <p:spPr>
            <a:xfrm>
              <a:off x="1811193" y="4373568"/>
              <a:ext cx="291229" cy="29122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912E909-F62E-2C68-D406-FA6210994E27}"/>
                </a:ext>
              </a:extLst>
            </p:cNvPr>
            <p:cNvSpPr/>
            <p:nvPr/>
          </p:nvSpPr>
          <p:spPr>
            <a:xfrm>
              <a:off x="2102422" y="4373568"/>
              <a:ext cx="291229" cy="29122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D736110-95FE-5EC5-021A-8049D00CE3B1}"/>
                </a:ext>
              </a:extLst>
            </p:cNvPr>
            <p:cNvSpPr/>
            <p:nvPr/>
          </p:nvSpPr>
          <p:spPr>
            <a:xfrm>
              <a:off x="2393650" y="4373568"/>
              <a:ext cx="291229" cy="29122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7538A1B-3A44-5EF9-0F2B-97C2843793F4}"/>
                  </a:ext>
                </a:extLst>
              </p:cNvPr>
              <p:cNvSpPr txBox="1"/>
              <p:nvPr/>
            </p:nvSpPr>
            <p:spPr>
              <a:xfrm>
                <a:off x="136773" y="4708862"/>
                <a:ext cx="701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7538A1B-3A44-5EF9-0F2B-97C284379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73" y="4708862"/>
                <a:ext cx="7010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CFD2CA4-AE34-7211-C01A-6B4C08B7FD01}"/>
                  </a:ext>
                </a:extLst>
              </p:cNvPr>
              <p:cNvSpPr txBox="1"/>
              <p:nvPr/>
            </p:nvSpPr>
            <p:spPr>
              <a:xfrm>
                <a:off x="1482710" y="4708862"/>
                <a:ext cx="152137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𝑝𝑖𝑣𝑜𝑡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CFD2CA4-AE34-7211-C01A-6B4C08B7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10" y="4708862"/>
                <a:ext cx="1521379" cy="390748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A8EA2732-9CFC-968A-7E8F-74AEA923498B}"/>
              </a:ext>
            </a:extLst>
          </p:cNvPr>
          <p:cNvSpPr txBox="1"/>
          <p:nvPr/>
        </p:nvSpPr>
        <p:spPr>
          <a:xfrm>
            <a:off x="1212742" y="445803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CAF4562E-72DE-0BEE-C960-9CF4D01B824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3461316"/>
              </p:ext>
            </p:extLst>
          </p:nvPr>
        </p:nvGraphicFramePr>
        <p:xfrm>
          <a:off x="3111019" y="2871223"/>
          <a:ext cx="668250" cy="321810"/>
        </p:xfrm>
        <a:graphic>
          <a:graphicData uri="http://schemas.openxmlformats.org/drawingml/2006/table">
            <a:tbl>
              <a:tblPr/>
              <a:tblGrid>
                <a:gridCol w="7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6019" marR="16019" marT="8009" marB="80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D7D3C5-707E-B5CD-0CBE-C8EFF1C617F5}"/>
                  </a:ext>
                </a:extLst>
              </p:cNvPr>
              <p:cNvSpPr txBox="1"/>
              <p:nvPr/>
            </p:nvSpPr>
            <p:spPr>
              <a:xfrm>
                <a:off x="8297435" y="5947119"/>
                <a:ext cx="3865995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D7D3C5-707E-B5CD-0CBE-C8EFF1C61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435" y="5947119"/>
                <a:ext cx="3865995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814102-2C09-1033-B2DD-B59507022072}"/>
                  </a:ext>
                </a:extLst>
              </p:cNvPr>
              <p:cNvSpPr txBox="1"/>
              <p:nvPr/>
            </p:nvSpPr>
            <p:spPr>
              <a:xfrm>
                <a:off x="10236623" y="2761084"/>
                <a:ext cx="1527790" cy="745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D814102-2C09-1033-B2DD-B59507022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623" y="2761084"/>
                <a:ext cx="1527790" cy="7454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49CD31-1D74-7310-7201-E7C5608DCF27}"/>
                  </a:ext>
                </a:extLst>
              </p:cNvPr>
              <p:cNvSpPr txBox="1"/>
              <p:nvPr/>
            </p:nvSpPr>
            <p:spPr>
              <a:xfrm>
                <a:off x="10330575" y="4519182"/>
                <a:ext cx="119904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49CD31-1D74-7310-7201-E7C5608DC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575" y="4519182"/>
                <a:ext cx="1199046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03A3DF-721E-B5D8-9D18-4891A7E8AF31}"/>
                  </a:ext>
                </a:extLst>
              </p:cNvPr>
              <p:cNvSpPr txBox="1"/>
              <p:nvPr/>
            </p:nvSpPr>
            <p:spPr>
              <a:xfrm>
                <a:off x="10782926" y="3696515"/>
                <a:ext cx="435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B03A3DF-721E-B5D8-9D18-4891A7E8A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926" y="3696515"/>
                <a:ext cx="43518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3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2CA96-C0B8-22F5-F52E-AFF210918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B642AA53-9D88-9D47-A717-3EA98151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A0E806-F8A9-461E-9B8C-19BAB27C7D34}" type="slidenum">
              <a:rPr lang="en-US" altLang="en-US" sz="1600" b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E4B3F0D-B170-23B2-C192-0BBA9048B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Solving the QS with MoM Recurrence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DB86FB2D-95FA-62ED-44AD-278A8D24F59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Master Theorem:</a:t>
                </a:r>
                <a:r>
                  <a:rPr lang="en-US" altLang="en-US" sz="2400" dirty="0"/>
                  <a:t> Suppose that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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endParaRPr lang="en-US" altLang="en-US" sz="100" dirty="0"/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baseline="30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work at top level of recursion</a:t>
                </a:r>
              </a:p>
              <a:p>
                <a:pPr lvl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Total cost is the same for all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6600"/>
                    </a:solidFill>
                  </a:rPr>
                  <a:t>levels of recursion</a:t>
                </a:r>
              </a:p>
              <a:p>
                <a:pPr lvl="1" eaLnBrk="1" hangingPunct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400" b="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sz="2400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2"/>
                <a:r>
                  <a:rPr lang="en-US" altLang="en-US" sz="2400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24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func>
                  </m:oMath>
                </a14:m>
                <a:r>
                  <a:rPr lang="en-US" altLang="en-US" sz="2400" dirty="0"/>
                  <a:t> in this case</a:t>
                </a:r>
              </a:p>
              <a:p>
                <a:pPr lvl="2"/>
                <a:r>
                  <a:rPr lang="en-US" altLang="en-US" sz="2400" dirty="0">
                    <a:solidFill>
                      <a:srgbClr val="006600"/>
                    </a:solidFill>
                  </a:rPr>
                  <a:t>Cost is dominated by total work at lowest level of recursion </a:t>
                </a:r>
              </a:p>
              <a:p>
                <a:pPr lvl="2"/>
                <a:endParaRPr lang="en-US" altLang="en-US" sz="12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  <m:r>
                                <a:rPr lang="en-US" alt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en-US" alt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:endParaRPr lang="en-US" altLang="en-US" sz="24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,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400" dirty="0"/>
                  <a:t>  Solution: 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altLang="en-US" sz="2400" b="1" dirty="0">
                  <a:solidFill>
                    <a:srgbClr val="695082"/>
                  </a:solidFill>
                </a:endParaRPr>
              </a:p>
              <a:p>
                <a:pPr lvl="2"/>
                <a:endParaRPr lang="en-US" altLang="en-US" dirty="0"/>
              </a:p>
              <a:p>
                <a:pPr lvl="1" eaLnBrk="1" hangingPunct="1"/>
                <a:endParaRPr lang="en-US" altLang="en-US" dirty="0"/>
              </a:p>
            </p:txBody>
          </p:sp>
        </mc:Choice>
        <mc:Fallback>
          <p:sp>
            <p:nvSpPr>
              <p:cNvPr id="24580" name="Rectangle 3">
                <a:extLst>
                  <a:ext uri="{FF2B5EF4-FFF2-40B4-BE49-F238E27FC236}">
                    <a16:creationId xmlns:a16="http://schemas.microsoft.com/office/drawing/2014/main" id="{DB86FB2D-95FA-62ED-44AD-278A8D24F5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01960"/>
                <a:ext cx="10891156" cy="5200045"/>
              </a:xfrm>
              <a:blipFill>
                <a:blip r:embed="rId3"/>
                <a:stretch>
                  <a:fillRect l="-727" t="-1993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34BC536-7122-139A-B94C-A1A9E927298D}"/>
              </a:ext>
            </a:extLst>
          </p:cNvPr>
          <p:cNvGrpSpPr/>
          <p:nvPr/>
        </p:nvGrpSpPr>
        <p:grpSpPr>
          <a:xfrm>
            <a:off x="9406835" y="2970163"/>
            <a:ext cx="575365" cy="778733"/>
            <a:chOff x="9739067" y="1616026"/>
            <a:chExt cx="1697736" cy="22978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0184620-A384-21AA-D2D1-D411279A7F4C}"/>
                </a:ext>
              </a:extLst>
            </p:cNvPr>
            <p:cNvSpPr/>
            <p:nvPr/>
          </p:nvSpPr>
          <p:spPr>
            <a:xfrm>
              <a:off x="9739067" y="1616026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78DDCC8-E796-055B-9C1B-8CFE99616CA3}"/>
                </a:ext>
              </a:extLst>
            </p:cNvPr>
            <p:cNvSpPr/>
            <p:nvPr/>
          </p:nvSpPr>
          <p:spPr>
            <a:xfrm>
              <a:off x="9739067" y="2190480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A1B60B-B614-CE3F-CD58-C8E7B2CE04D2}"/>
                </a:ext>
              </a:extLst>
            </p:cNvPr>
            <p:cNvSpPr/>
            <p:nvPr/>
          </p:nvSpPr>
          <p:spPr>
            <a:xfrm>
              <a:off x="9739067" y="2764934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0C52716-C9A8-1052-592D-0119E1C2D464}"/>
                </a:ext>
              </a:extLst>
            </p:cNvPr>
            <p:cNvSpPr/>
            <p:nvPr/>
          </p:nvSpPr>
          <p:spPr>
            <a:xfrm>
              <a:off x="9739067" y="3339388"/>
              <a:ext cx="1697736" cy="57445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BAD215-D9A6-3999-02D1-790D31E38124}"/>
              </a:ext>
            </a:extLst>
          </p:cNvPr>
          <p:cNvGrpSpPr/>
          <p:nvPr/>
        </p:nvGrpSpPr>
        <p:grpSpPr>
          <a:xfrm>
            <a:off x="9406558" y="1910718"/>
            <a:ext cx="575642" cy="778733"/>
            <a:chOff x="9864798" y="1810192"/>
            <a:chExt cx="1698552" cy="22978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F89604D-05DB-0D96-FCFB-8B3758A1FBA0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D7E906F-F43A-5873-D6CD-E74A043E6555}"/>
                </a:ext>
              </a:extLst>
            </p:cNvPr>
            <p:cNvSpPr/>
            <p:nvPr/>
          </p:nvSpPr>
          <p:spPr>
            <a:xfrm>
              <a:off x="9864799" y="2384646"/>
              <a:ext cx="1391544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751D0E5-62FD-6A7A-E058-53CDC72987B6}"/>
                </a:ext>
              </a:extLst>
            </p:cNvPr>
            <p:cNvSpPr/>
            <p:nvPr/>
          </p:nvSpPr>
          <p:spPr>
            <a:xfrm>
              <a:off x="9864799" y="2959100"/>
              <a:ext cx="1183612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8820991-8561-2768-1E1F-91DA4615C5F1}"/>
                </a:ext>
              </a:extLst>
            </p:cNvPr>
            <p:cNvSpPr/>
            <p:nvPr/>
          </p:nvSpPr>
          <p:spPr>
            <a:xfrm>
              <a:off x="9864798" y="3533554"/>
              <a:ext cx="952553" cy="57445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32B417-90BE-FCE8-4082-08C7C5710E89}"/>
              </a:ext>
            </a:extLst>
          </p:cNvPr>
          <p:cNvGrpSpPr/>
          <p:nvPr/>
        </p:nvGrpSpPr>
        <p:grpSpPr>
          <a:xfrm rot="10800000">
            <a:off x="9406835" y="3943327"/>
            <a:ext cx="575365" cy="770368"/>
            <a:chOff x="9865614" y="1810192"/>
            <a:chExt cx="1697736" cy="2273133"/>
          </a:xfrm>
          <a:solidFill>
            <a:srgbClr val="CCCCFF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105A39C-11C5-1E2E-4737-4CFB5BC33BE1}"/>
                </a:ext>
              </a:extLst>
            </p:cNvPr>
            <p:cNvSpPr/>
            <p:nvPr/>
          </p:nvSpPr>
          <p:spPr>
            <a:xfrm>
              <a:off x="9865614" y="1810192"/>
              <a:ext cx="1697736" cy="57445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0F3FCEC-36D8-04B1-672E-986281091AB3}"/>
                </a:ext>
              </a:extLst>
            </p:cNvPr>
            <p:cNvSpPr/>
            <p:nvPr/>
          </p:nvSpPr>
          <p:spPr>
            <a:xfrm>
              <a:off x="10171807" y="2368192"/>
              <a:ext cx="1391543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4C8DE0F-C193-B16B-035F-3B4BB9E33C16}"/>
                </a:ext>
              </a:extLst>
            </p:cNvPr>
            <p:cNvSpPr/>
            <p:nvPr/>
          </p:nvSpPr>
          <p:spPr>
            <a:xfrm>
              <a:off x="10379738" y="2926192"/>
              <a:ext cx="1183612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7B2F800-E60E-05F9-6DE4-8013FC503AEC}"/>
                </a:ext>
              </a:extLst>
            </p:cNvPr>
            <p:cNvSpPr/>
            <p:nvPr/>
          </p:nvSpPr>
          <p:spPr>
            <a:xfrm>
              <a:off x="10610795" y="3508872"/>
              <a:ext cx="952555" cy="57445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0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9" y="1700214"/>
            <a:ext cx="64103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76200"/>
                <a:ext cx="8229600" cy="1143000"/>
              </a:xfrm>
              <a:blipFill>
                <a:blip r:embed="rId10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48087" y="3352801"/>
            <a:ext cx="0" cy="1542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916506" y="1429048"/>
            <a:ext cx="0" cy="194140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32216" y="5024736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16" y="5024736"/>
                <a:ext cx="43518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72200" y="5029201"/>
                <a:ext cx="516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029201"/>
                <a:ext cx="51693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84214" y="5029201"/>
                <a:ext cx="1064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214" y="5029201"/>
                <a:ext cx="10645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41417" y="4006334"/>
                <a:ext cx="700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417" y="4006334"/>
                <a:ext cx="700320" cy="369332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77000" y="3897926"/>
                <a:ext cx="761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897926"/>
                <a:ext cx="76123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129097" y="4026593"/>
                <a:ext cx="700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097" y="4026593"/>
                <a:ext cx="70032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068183" y="2590800"/>
                <a:ext cx="761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183" y="2590800"/>
                <a:ext cx="761234" cy="369332"/>
              </a:xfrm>
              <a:prstGeom prst="rect">
                <a:avLst/>
              </a:prstGeom>
              <a:blipFill>
                <a:blip r:embed="rId9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20108794">
                <a:off x="3383191" y="3502513"/>
                <a:ext cx="1890069" cy="465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0.75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08794">
                <a:off x="3383191" y="3502513"/>
                <a:ext cx="1890069" cy="465833"/>
              </a:xfrm>
              <a:prstGeom prst="rect">
                <a:avLst/>
              </a:prstGeom>
              <a:blipFill>
                <a:blip r:embed="rId11"/>
                <a:stretch>
                  <a:fillRect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29434" y="5914353"/>
                <a:ext cx="52759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latin typeface="Cambria Math"/>
                            </a:rPr>
                            <m:t>+</m:t>
                          </m:r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≤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34" y="5914353"/>
                <a:ext cx="5275931" cy="646331"/>
              </a:xfrm>
              <a:prstGeom prst="rect">
                <a:avLst/>
              </a:prstGeom>
              <a:blipFill>
                <a:blip r:embed="rId12"/>
                <a:stretch>
                  <a:fillRect l="-480" r="-480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8916506" y="3370451"/>
            <a:ext cx="0" cy="1542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455107" y="2971801"/>
            <a:ext cx="0" cy="194140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33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26583"/>
                <a:ext cx="1051560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26583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/>
          <a:stretch/>
        </p:blipFill>
        <p:spPr bwMode="auto">
          <a:xfrm>
            <a:off x="762000" y="1219200"/>
            <a:ext cx="6210300" cy="542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467100" y="4567534"/>
            <a:ext cx="0" cy="1905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05300" y="3729334"/>
            <a:ext cx="0" cy="27432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43700" y="4567534"/>
            <a:ext cx="0" cy="1905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43700" y="1824334"/>
            <a:ext cx="0" cy="27432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9344755">
                <a:off x="1071720" y="5049086"/>
                <a:ext cx="2170018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1.25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44755">
                <a:off x="1071720" y="5049086"/>
                <a:ext cx="2170018" cy="528093"/>
              </a:xfrm>
              <a:prstGeom prst="rect">
                <a:avLst/>
              </a:prstGeom>
              <a:blipFill>
                <a:blip r:embed="rId4"/>
                <a:stretch>
                  <a:fillRect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60516" y="6472535"/>
                <a:ext cx="435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516" y="6472535"/>
                <a:ext cx="43518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93164" y="6472535"/>
                <a:ext cx="5169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164" y="6472535"/>
                <a:ext cx="5169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12514" y="6472535"/>
                <a:ext cx="1064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514" y="6472535"/>
                <a:ext cx="10645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96478" y="5545842"/>
                <a:ext cx="870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78" y="5545842"/>
                <a:ext cx="870623" cy="461665"/>
              </a:xfrm>
              <a:prstGeom prst="rect">
                <a:avLst/>
              </a:prstGeom>
              <a:blipFill>
                <a:blip r:embed="rId8"/>
                <a:stretch>
                  <a:fillRect l="-1449" r="-144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41789" y="5315009"/>
                <a:ext cx="870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789" y="5315009"/>
                <a:ext cx="870623" cy="461665"/>
              </a:xfrm>
              <a:prstGeom prst="rect">
                <a:avLst/>
              </a:prstGeom>
              <a:blipFill>
                <a:blip r:embed="rId9"/>
                <a:stretch>
                  <a:fillRect l="-1449" r="-144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05724" y="3105448"/>
                <a:ext cx="952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724" y="3105448"/>
                <a:ext cx="952377" cy="461665"/>
              </a:xfrm>
              <a:prstGeom prst="rect">
                <a:avLst/>
              </a:prstGeom>
              <a:blipFill>
                <a:blip r:embed="rId10"/>
                <a:stretch>
                  <a:fillRect l="-133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952695" y="1386327"/>
                <a:ext cx="52759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  <m:r>
                            <a:rPr lang="en-US" sz="3600" i="1">
                              <a:latin typeface="Cambria Math"/>
                            </a:rPr>
                            <m:t>+</m:t>
                          </m:r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≥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r>
                        <a:rPr lang="en-US" sz="3600" i="1"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latin typeface="Cambria Math"/>
                        </a:rPr>
                        <m:t>𝑚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695" y="1386327"/>
                <a:ext cx="527593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66707" y="5042604"/>
                <a:ext cx="952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707" y="5042604"/>
                <a:ext cx="952377" cy="461665"/>
              </a:xfrm>
              <a:prstGeom prst="rect">
                <a:avLst/>
              </a:prstGeom>
              <a:blipFill>
                <a:blip r:embed="rId12"/>
                <a:stretch>
                  <a:fillRect l="-1333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5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53197-C636-9EFB-642E-B93A9EE43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A454-8216-6625-F57D-0C6C88FF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(Quick Sort)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365C-6616-9C2A-DD48-23E751D7BEA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Base Case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If the list is of length 1 or 0, it’s already sorted, so just return</a:t>
                </a:r>
              </a:p>
              <a:p>
                <a:pPr lvl="1"/>
                <a:r>
                  <a:rPr lang="en-US" dirty="0"/>
                  <a:t>(Alternative: when length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≤15</m:t>
                    </m:r>
                  </m:oMath>
                </a14:m>
                <a:r>
                  <a:rPr lang="en-US" dirty="0"/>
                  <a:t>, use insertion sort)</a:t>
                </a:r>
                <a:endParaRPr lang="en-US" sz="2600" b="1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</a:p>
              <a:p>
                <a:pPr lvl="1"/>
                <a:r>
                  <a:rPr lang="en-US" dirty="0"/>
                  <a:t>Select an element to use as a “</a:t>
                </a:r>
                <a:r>
                  <a:rPr lang="en-US" dirty="0">
                    <a:solidFill>
                      <a:srgbClr val="FF33CC"/>
                    </a:solidFill>
                  </a:rPr>
                  <a:t>pivot</a:t>
                </a:r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Partition: rearrange the list so that all elements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less than the pivot</a:t>
                </a:r>
                <a:r>
                  <a:rPr lang="en-US" dirty="0"/>
                  <a:t> are to the left of the pivot, all elements </a:t>
                </a:r>
                <a:r>
                  <a:rPr lang="en-US" dirty="0">
                    <a:solidFill>
                      <a:schemeClr val="accent1"/>
                    </a:solidFill>
                  </a:rPr>
                  <a:t>greater</a:t>
                </a:r>
                <a:r>
                  <a:rPr lang="en-US" dirty="0"/>
                  <a:t> are to the right</a:t>
                </a: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Sort the </a:t>
                </a:r>
                <a:r>
                  <a:rPr lang="en-US" dirty="0" err="1"/>
                  <a:t>sublists</a:t>
                </a:r>
                <a:r>
                  <a:rPr lang="en-US" dirty="0"/>
                  <a:t> to the left and right of the pivot recursively.</a:t>
                </a:r>
                <a:endParaRPr lang="en-US" sz="2600" dirty="0">
                  <a:solidFill>
                    <a:srgbClr val="FF33CC"/>
                  </a:solidFill>
                </a:endParaRPr>
              </a:p>
              <a:p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dirty="0"/>
                  <a:t>Nothing!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5365C-6616-9C2A-DD48-23E751D7B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9680" y="1298448"/>
                <a:ext cx="9601200" cy="5257800"/>
              </a:xfrm>
              <a:blipFill>
                <a:blip r:embed="rId2"/>
                <a:stretch>
                  <a:fillRect l="-1143" t="-1854" r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40FD00CF-4E4D-066E-4D99-1FE0F02C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6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1142EF7B-3887-5421-4D8A-B74C093604C5}"/>
              </a:ext>
            </a:extLst>
          </p:cNvPr>
          <p:cNvSpPr/>
          <p:nvPr/>
        </p:nvSpPr>
        <p:spPr>
          <a:xfrm>
            <a:off x="889932" y="1582289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1A392F-64EF-B539-7EC2-1BA4869F9788}"/>
              </a:ext>
            </a:extLst>
          </p:cNvPr>
          <p:cNvGrpSpPr/>
          <p:nvPr/>
        </p:nvGrpSpPr>
        <p:grpSpPr>
          <a:xfrm>
            <a:off x="126536" y="2928746"/>
            <a:ext cx="2330450" cy="291229"/>
            <a:chOff x="3810569" y="5410200"/>
            <a:chExt cx="4268338" cy="533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CCACEA-4338-8BD7-359F-582BCF636E0D}"/>
                </a:ext>
              </a:extLst>
            </p:cNvPr>
            <p:cNvSpPr/>
            <p:nvPr/>
          </p:nvSpPr>
          <p:spPr>
            <a:xfrm>
              <a:off x="3810569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C6AE3F-F4A6-383A-1C09-35C2F52F8F2E}"/>
                </a:ext>
              </a:extLst>
            </p:cNvPr>
            <p:cNvSpPr/>
            <p:nvPr/>
          </p:nvSpPr>
          <p:spPr>
            <a:xfrm>
              <a:off x="4343969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772243-CD51-9AD0-6329-26EEEB0217FC}"/>
                </a:ext>
              </a:extLst>
            </p:cNvPr>
            <p:cNvSpPr/>
            <p:nvPr/>
          </p:nvSpPr>
          <p:spPr>
            <a:xfrm>
              <a:off x="4877938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FD57B4-0AB5-C068-880F-B2DC7AB35E86}"/>
                </a:ext>
              </a:extLst>
            </p:cNvPr>
            <p:cNvSpPr/>
            <p:nvPr/>
          </p:nvSpPr>
          <p:spPr>
            <a:xfrm>
              <a:off x="5411338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A11390-F916-94E2-B18C-ABDB8D0BD1F2}"/>
                </a:ext>
              </a:extLst>
            </p:cNvPr>
            <p:cNvSpPr/>
            <p:nvPr/>
          </p:nvSpPr>
          <p:spPr>
            <a:xfrm>
              <a:off x="5944738" y="54102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08B969-7C07-D9E1-620F-4F6FDC34BA5E}"/>
                </a:ext>
              </a:extLst>
            </p:cNvPr>
            <p:cNvSpPr/>
            <p:nvPr/>
          </p:nvSpPr>
          <p:spPr>
            <a:xfrm>
              <a:off x="64787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B07DE4-0253-F885-99A1-AF5283D8F366}"/>
                </a:ext>
              </a:extLst>
            </p:cNvPr>
            <p:cNvSpPr/>
            <p:nvPr/>
          </p:nvSpPr>
          <p:spPr>
            <a:xfrm>
              <a:off x="70121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F25421-F356-830E-C975-63BFCDBE09EF}"/>
                </a:ext>
              </a:extLst>
            </p:cNvPr>
            <p:cNvSpPr/>
            <p:nvPr/>
          </p:nvSpPr>
          <p:spPr>
            <a:xfrm>
              <a:off x="75455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CC2B6A-C117-01DC-10DD-D1B08C057551}"/>
              </a:ext>
            </a:extLst>
          </p:cNvPr>
          <p:cNvGrpSpPr/>
          <p:nvPr/>
        </p:nvGrpSpPr>
        <p:grpSpPr>
          <a:xfrm>
            <a:off x="142240" y="4458033"/>
            <a:ext cx="2330450" cy="291229"/>
            <a:chOff x="3810569" y="5410200"/>
            <a:chExt cx="4268338" cy="5334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9424D1A-6AAA-03E2-DC7D-4DF5E746775D}"/>
                </a:ext>
              </a:extLst>
            </p:cNvPr>
            <p:cNvSpPr/>
            <p:nvPr/>
          </p:nvSpPr>
          <p:spPr>
            <a:xfrm>
              <a:off x="3810569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CC1A95-7FA0-4DE5-F687-4CFC67DBE905}"/>
                </a:ext>
              </a:extLst>
            </p:cNvPr>
            <p:cNvSpPr/>
            <p:nvPr/>
          </p:nvSpPr>
          <p:spPr>
            <a:xfrm>
              <a:off x="4343969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0BAB1D-408B-27E6-839F-82C7653E6994}"/>
                </a:ext>
              </a:extLst>
            </p:cNvPr>
            <p:cNvSpPr/>
            <p:nvPr/>
          </p:nvSpPr>
          <p:spPr>
            <a:xfrm>
              <a:off x="4877938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7405DFD-0E5C-B025-D917-AA03010AE727}"/>
                </a:ext>
              </a:extLst>
            </p:cNvPr>
            <p:cNvSpPr/>
            <p:nvPr/>
          </p:nvSpPr>
          <p:spPr>
            <a:xfrm>
              <a:off x="5411338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DB869F-0285-779F-41D3-1996DEBC75F4}"/>
                </a:ext>
              </a:extLst>
            </p:cNvPr>
            <p:cNvSpPr/>
            <p:nvPr/>
          </p:nvSpPr>
          <p:spPr>
            <a:xfrm>
              <a:off x="64787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15A744-99F4-31EC-100E-9A8B69D901EC}"/>
                </a:ext>
              </a:extLst>
            </p:cNvPr>
            <p:cNvSpPr/>
            <p:nvPr/>
          </p:nvSpPr>
          <p:spPr>
            <a:xfrm>
              <a:off x="70121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2577A5-8006-2511-0712-A34AC2C07216}"/>
                </a:ext>
              </a:extLst>
            </p:cNvPr>
            <p:cNvSpPr/>
            <p:nvPr/>
          </p:nvSpPr>
          <p:spPr>
            <a:xfrm>
              <a:off x="75455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825372-79F1-8EF8-1286-ABEB9D51AA3E}"/>
              </a:ext>
            </a:extLst>
          </p:cNvPr>
          <p:cNvGrpSpPr/>
          <p:nvPr/>
        </p:nvGrpSpPr>
        <p:grpSpPr>
          <a:xfrm>
            <a:off x="189230" y="5536970"/>
            <a:ext cx="2330450" cy="291229"/>
            <a:chOff x="3810569" y="5410200"/>
            <a:chExt cx="4268338" cy="5334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6231C8-EB8B-31F4-9D33-0F7505128040}"/>
                </a:ext>
              </a:extLst>
            </p:cNvPr>
            <p:cNvSpPr/>
            <p:nvPr/>
          </p:nvSpPr>
          <p:spPr>
            <a:xfrm>
              <a:off x="3810569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6D25A5-0331-864B-D05A-8C88FB356D14}"/>
                </a:ext>
              </a:extLst>
            </p:cNvPr>
            <p:cNvSpPr/>
            <p:nvPr/>
          </p:nvSpPr>
          <p:spPr>
            <a:xfrm>
              <a:off x="4343969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43DB35-731E-E821-5F8E-6BEEE20C6E4F}"/>
                </a:ext>
              </a:extLst>
            </p:cNvPr>
            <p:cNvSpPr/>
            <p:nvPr/>
          </p:nvSpPr>
          <p:spPr>
            <a:xfrm>
              <a:off x="4877938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8762FF-63A4-E061-E225-B03A83308C1D}"/>
                </a:ext>
              </a:extLst>
            </p:cNvPr>
            <p:cNvSpPr/>
            <p:nvPr/>
          </p:nvSpPr>
          <p:spPr>
            <a:xfrm>
              <a:off x="5411338" y="54102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A060685-E826-34F3-60FE-2B3A3545D8D4}"/>
                </a:ext>
              </a:extLst>
            </p:cNvPr>
            <p:cNvSpPr/>
            <p:nvPr/>
          </p:nvSpPr>
          <p:spPr>
            <a:xfrm>
              <a:off x="5944738" y="54102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42F6A73-61EE-AE5F-3E4A-8C0110BD5AC2}"/>
                </a:ext>
              </a:extLst>
            </p:cNvPr>
            <p:cNvSpPr/>
            <p:nvPr/>
          </p:nvSpPr>
          <p:spPr>
            <a:xfrm>
              <a:off x="64787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692972D-9187-6587-945A-240FDC178707}"/>
                </a:ext>
              </a:extLst>
            </p:cNvPr>
            <p:cNvSpPr/>
            <p:nvPr/>
          </p:nvSpPr>
          <p:spPr>
            <a:xfrm>
              <a:off x="70121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B0FF2AF-D881-CF8C-0CB5-960FC7EABE6B}"/>
                </a:ext>
              </a:extLst>
            </p:cNvPr>
            <p:cNvSpPr/>
            <p:nvPr/>
          </p:nvSpPr>
          <p:spPr>
            <a:xfrm>
              <a:off x="7545507" y="54102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2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</a:t>
                </a:r>
                <a:r>
                  <a:rPr lang="en-US" dirty="0"/>
                  <a:t>at beginning of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a pointer (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) just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and a pointer (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) at the end of the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:r>
                  <a:rPr lang="en-US" dirty="0">
                    <a:solidFill>
                      <a:srgbClr val="FFC000"/>
                    </a:solidFill>
                  </a:rPr>
                  <a:t>Begin </a:t>
                </a:r>
                <a:r>
                  <a:rPr lang="en-US" dirty="0"/>
                  <a:t>&lt; </a:t>
                </a:r>
                <a:r>
                  <a:rPr lang="en-US" dirty="0">
                    <a:solidFill>
                      <a:srgbClr val="0070C0"/>
                    </a:solidFill>
                  </a:rPr>
                  <a:t>End: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&lt;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pointers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Else If pointers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6015693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blipFill>
                <a:blip r:embed="rId3"/>
                <a:stretch>
                  <a:fillRect r="-2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4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18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69524" y="2743200"/>
            <a:ext cx="6403076" cy="533400"/>
            <a:chOff x="1445524" y="2895600"/>
            <a:chExt cx="6403076" cy="533400"/>
          </a:xfrm>
        </p:grpSpPr>
        <p:sp>
          <p:nvSpPr>
            <p:cNvPr id="5" name="Rectangle 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3636274" y="23241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972550" y="2328649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971513" y="3843551"/>
            <a:ext cx="6403076" cy="533400"/>
            <a:chOff x="1445524" y="2895600"/>
            <a:chExt cx="6403076" cy="533400"/>
          </a:xfrm>
        </p:grpSpPr>
        <p:sp>
          <p:nvSpPr>
            <p:cNvPr id="22" name="Rectangle 2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70243" y="346255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8974539" y="3429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990563" y="4910351"/>
            <a:ext cx="6403076" cy="533400"/>
            <a:chOff x="1445524" y="2895600"/>
            <a:chExt cx="6403076" cy="533400"/>
          </a:xfrm>
        </p:grpSpPr>
        <p:sp>
          <p:nvSpPr>
            <p:cNvPr id="37" name="Rectangle 3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9" name="Down Arrow 48"/>
          <p:cNvSpPr/>
          <p:nvPr/>
        </p:nvSpPr>
        <p:spPr>
          <a:xfrm>
            <a:off x="5237043" y="454470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8993589" y="44958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969524" y="6073824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5216004" y="5708179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459620" y="5692824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9" grpId="0" animBg="1"/>
      <p:bldP spid="50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18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649938" y="2667000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4896418" y="2301355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140034" y="2286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649938" y="3758821"/>
            <a:ext cx="6403076" cy="533400"/>
            <a:chOff x="1445524" y="2895600"/>
            <a:chExt cx="6403076" cy="533400"/>
          </a:xfrm>
        </p:grpSpPr>
        <p:sp>
          <p:nvSpPr>
            <p:cNvPr id="67" name="Rectangle 6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79" name="Down Arrow 78"/>
          <p:cNvSpPr/>
          <p:nvPr/>
        </p:nvSpPr>
        <p:spPr>
          <a:xfrm>
            <a:off x="4896418" y="33931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/>
          <p:cNvSpPr/>
          <p:nvPr/>
        </p:nvSpPr>
        <p:spPr>
          <a:xfrm>
            <a:off x="7585595" y="337782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649938" y="4825621"/>
            <a:ext cx="6403076" cy="533400"/>
            <a:chOff x="1445524" y="2895600"/>
            <a:chExt cx="6403076" cy="533400"/>
          </a:xfrm>
        </p:grpSpPr>
        <p:sp>
          <p:nvSpPr>
            <p:cNvPr id="82" name="Rectangle 8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94" name="Down Arrow 93"/>
          <p:cNvSpPr/>
          <p:nvPr/>
        </p:nvSpPr>
        <p:spPr>
          <a:xfrm>
            <a:off x="4896418" y="44599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7585595" y="4459976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649938" y="5867400"/>
            <a:ext cx="6403076" cy="533400"/>
            <a:chOff x="1445524" y="2895600"/>
            <a:chExt cx="6403076" cy="533400"/>
          </a:xfrm>
        </p:grpSpPr>
        <p:sp>
          <p:nvSpPr>
            <p:cNvPr id="97" name="Rectangle 9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09" name="Down Arrow 108"/>
          <p:cNvSpPr/>
          <p:nvPr/>
        </p:nvSpPr>
        <p:spPr>
          <a:xfrm>
            <a:off x="5451426" y="548583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7585595" y="548583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8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4" grpId="0" animBg="1"/>
      <p:bldP spid="95" grpId="0" animBg="1"/>
      <p:bldP spid="109" grpId="0" animBg="1"/>
      <p:bldP spid="1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30311</TotalTime>
  <Words>3134</Words>
  <Application>Microsoft Office PowerPoint</Application>
  <PresentationFormat>Widescreen</PresentationFormat>
  <Paragraphs>1038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CSE 421 Winter 2025 Lecture 11: Quicksort and Medians</vt:lpstr>
      <vt:lpstr>f(n+m) vs. f(n)+f(m)</vt:lpstr>
      <vt:lpstr>f(n)=Θ(n)</vt:lpstr>
      <vt:lpstr>f(n)∈O(n)</vt:lpstr>
      <vt:lpstr>f(n)∈Ω(n)</vt:lpstr>
      <vt:lpstr>Divide and Conquer (Quick Sort)</vt:lpstr>
      <vt:lpstr>Partition</vt:lpstr>
      <vt:lpstr>Partition, Procedure</vt:lpstr>
      <vt:lpstr>Partition, Procedure</vt:lpstr>
      <vt:lpstr>Partition, Procedure</vt:lpstr>
      <vt:lpstr>Partition, Procedure</vt:lpstr>
      <vt:lpstr>Quick Sort Running Time</vt:lpstr>
      <vt:lpstr>Expected Runtime for QuickSort: “Global analysis”</vt:lpstr>
      <vt:lpstr>Observation – We only compare to pivot</vt:lpstr>
      <vt:lpstr>Finding p_(i,j) - Adjacent Values</vt:lpstr>
      <vt:lpstr>Finding p_(i,j) - Extreme Values</vt:lpstr>
      <vt:lpstr>Finding p_(i,j) - In General</vt:lpstr>
      <vt:lpstr>Expected Runtime for QuickSort: “Global analysis”</vt:lpstr>
      <vt:lpstr>QuickSelect</vt:lpstr>
      <vt:lpstr>QuickSelect(S, k)</vt:lpstr>
      <vt:lpstr>QuickSelect Running Time</vt:lpstr>
      <vt:lpstr>We don’t need the “ideal” for O(n)!</vt:lpstr>
      <vt:lpstr>QuickSelect:  Random Choice of Pivot</vt:lpstr>
      <vt:lpstr>Doing Quickselect in O(n) Worst Case</vt:lpstr>
      <vt:lpstr>M-o-M, Step 1:  Construct sets of size 5; Step 2: sort each set</vt:lpstr>
      <vt:lpstr>M-o-M, Step 3: Find median of column medians</vt:lpstr>
      <vt:lpstr>This Pivot is “Good Enough”!</vt:lpstr>
      <vt:lpstr>This Pivot is “Good Enough”!</vt:lpstr>
      <vt:lpstr>This Pivot is “Good Enough”!</vt:lpstr>
      <vt:lpstr>QuickSelect With Median-of-Medians</vt:lpstr>
      <vt:lpstr>Solving the QS with MoM Recurrence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213</cp:revision>
  <cp:lastPrinted>2025-01-29T18:15:02Z</cp:lastPrinted>
  <dcterms:created xsi:type="dcterms:W3CDTF">2023-09-26T20:08:20Z</dcterms:created>
  <dcterms:modified xsi:type="dcterms:W3CDTF">2025-01-31T20:54:11Z</dcterms:modified>
</cp:coreProperties>
</file>