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9"/>
  </p:notesMasterIdLst>
  <p:sldIdLst>
    <p:sldId id="314" r:id="rId2"/>
    <p:sldId id="315" r:id="rId3"/>
    <p:sldId id="316" r:id="rId4"/>
    <p:sldId id="317" r:id="rId5"/>
    <p:sldId id="447" r:id="rId6"/>
    <p:sldId id="609" r:id="rId7"/>
    <p:sldId id="528" r:id="rId8"/>
    <p:sldId id="567" r:id="rId9"/>
    <p:sldId id="569" r:id="rId10"/>
    <p:sldId id="572" r:id="rId11"/>
    <p:sldId id="581" r:id="rId12"/>
    <p:sldId id="582" r:id="rId13"/>
    <p:sldId id="598" r:id="rId14"/>
    <p:sldId id="594" r:id="rId15"/>
    <p:sldId id="595" r:id="rId16"/>
    <p:sldId id="588" r:id="rId17"/>
    <p:sldId id="596" r:id="rId18"/>
    <p:sldId id="591" r:id="rId19"/>
    <p:sldId id="590" r:id="rId20"/>
    <p:sldId id="584" r:id="rId21"/>
    <p:sldId id="597" r:id="rId22"/>
    <p:sldId id="589" r:id="rId23"/>
    <p:sldId id="592" r:id="rId24"/>
    <p:sldId id="585" r:id="rId25"/>
    <p:sldId id="593" r:id="rId26"/>
    <p:sldId id="586" r:id="rId27"/>
    <p:sldId id="587" r:id="rId28"/>
    <p:sldId id="580" r:id="rId29"/>
    <p:sldId id="568" r:id="rId30"/>
    <p:sldId id="565" r:id="rId31"/>
    <p:sldId id="639" r:id="rId32"/>
    <p:sldId id="608" r:id="rId33"/>
    <p:sldId id="616" r:id="rId34"/>
    <p:sldId id="626" r:id="rId35"/>
    <p:sldId id="404" r:id="rId36"/>
    <p:sldId id="640" r:id="rId37"/>
    <p:sldId id="628" r:id="rId38"/>
    <p:sldId id="642" r:id="rId39"/>
    <p:sldId id="641" r:id="rId40"/>
    <p:sldId id="620" r:id="rId41"/>
    <p:sldId id="632" r:id="rId42"/>
    <p:sldId id="618" r:id="rId43"/>
    <p:sldId id="630" r:id="rId44"/>
    <p:sldId id="619" r:id="rId45"/>
    <p:sldId id="631" r:id="rId46"/>
    <p:sldId id="571" r:id="rId47"/>
    <p:sldId id="633" r:id="rId48"/>
    <p:sldId id="622" r:id="rId49"/>
    <p:sldId id="621" r:id="rId50"/>
    <p:sldId id="634" r:id="rId51"/>
    <p:sldId id="625" r:id="rId52"/>
    <p:sldId id="637" r:id="rId53"/>
    <p:sldId id="623" r:id="rId54"/>
    <p:sldId id="635" r:id="rId55"/>
    <p:sldId id="624" r:id="rId56"/>
    <p:sldId id="636" r:id="rId57"/>
    <p:sldId id="550" r:id="rId5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60"/>
    </p:embeddedFont>
    <p:embeddedFont>
      <p:font typeface="Quattrocento Sans" panose="020B0502050000020003" pitchFamily="34" charset="0"/>
      <p:regular r:id="rId61"/>
      <p:bold r:id="rId62"/>
      <p:italic r:id="rId63"/>
      <p:boldItalic r:id="rId64"/>
    </p:embeddedFont>
    <p:embeddedFont>
      <p:font typeface="Raleway" pitchFamily="2" charset="77"/>
      <p:regular r:id="rId65"/>
      <p:bold r:id="rId66"/>
      <p:italic r:id="rId67"/>
      <p:boldItalic r:id="rId68"/>
    </p:embeddedFont>
    <p:embeddedFont>
      <p:font typeface="Source Code Pro" panose="020B0509030403020204" pitchFamily="49" charset="0"/>
      <p:regular r:id="rId69"/>
      <p:bold r:id="rId70"/>
      <p:italic r:id="rId71"/>
      <p:boldItalic r:id="rId72"/>
    </p:embeddedFont>
    <p:embeddedFont>
      <p:font typeface="Source Sans Pro" panose="020B0503030403020204" pitchFamily="3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0E7C38F9-7328-4282-BB73-1DAEE652B665}">
          <p14:sldIdLst>
            <p14:sldId id="314"/>
          </p14:sldIdLst>
        </p14:section>
        <p14:section name="Administrivia" id="{DB8782F1-9770-4122-AE1A-57C954F4EE1B}">
          <p14:sldIdLst>
            <p14:sldId id="315"/>
            <p14:sldId id="316"/>
          </p14:sldIdLst>
        </p14:section>
        <p14:section name="Intro &amp; Definitions" id="{1C7869E8-F8D6-48B7-AB08-B9215DB03AF3}">
          <p14:sldIdLst>
            <p14:sldId id="317"/>
            <p14:sldId id="447"/>
            <p14:sldId id="609"/>
            <p14:sldId id="528"/>
            <p14:sldId id="567"/>
          </p14:sldIdLst>
        </p14:section>
        <p14:section name="1" id="{3D18B222-8DFC-4979-94C6-849532866722}">
          <p14:sldIdLst>
            <p14:sldId id="569"/>
            <p14:sldId id="572"/>
            <p14:sldId id="581"/>
            <p14:sldId id="582"/>
            <p14:sldId id="598"/>
            <p14:sldId id="594"/>
            <p14:sldId id="595"/>
            <p14:sldId id="588"/>
            <p14:sldId id="596"/>
            <p14:sldId id="591"/>
            <p14:sldId id="590"/>
            <p14:sldId id="584"/>
            <p14:sldId id="597"/>
            <p14:sldId id="589"/>
            <p14:sldId id="592"/>
            <p14:sldId id="585"/>
            <p14:sldId id="593"/>
            <p14:sldId id="586"/>
            <p14:sldId id="587"/>
            <p14:sldId id="580"/>
          </p14:sldIdLst>
        </p14:section>
        <p14:section name="Reductions" id="{DCC5D6A4-6730-4EBE-8D35-86DBF8645C50}">
          <p14:sldIdLst>
            <p14:sldId id="568"/>
            <p14:sldId id="565"/>
            <p14:sldId id="639"/>
            <p14:sldId id="608"/>
          </p14:sldIdLst>
        </p14:section>
        <p14:section name="2" id="{0AA944EE-F025-4FE3-BFA3-63EEC3719952}">
          <p14:sldIdLst>
            <p14:sldId id="616"/>
            <p14:sldId id="626"/>
            <p14:sldId id="404"/>
            <p14:sldId id="640"/>
            <p14:sldId id="628"/>
            <p14:sldId id="642"/>
            <p14:sldId id="641"/>
            <p14:sldId id="620"/>
            <p14:sldId id="632"/>
            <p14:sldId id="618"/>
            <p14:sldId id="630"/>
            <p14:sldId id="619"/>
            <p14:sldId id="631"/>
          </p14:sldIdLst>
        </p14:section>
        <p14:section name="3" id="{58503292-0FDE-4CC4-9907-2DE314918FA1}">
          <p14:sldIdLst>
            <p14:sldId id="571"/>
            <p14:sldId id="633"/>
            <p14:sldId id="622"/>
            <p14:sldId id="621"/>
            <p14:sldId id="634"/>
            <p14:sldId id="625"/>
            <p14:sldId id="637"/>
            <p14:sldId id="623"/>
            <p14:sldId id="635"/>
            <p14:sldId id="624"/>
            <p14:sldId id="636"/>
            <p14:sldId id="550"/>
          </p14:sldIdLst>
        </p14:section>
        <p14:section name="Outro" id="{330896F7-469A-4CE7-9D9A-D1928C68B4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52"/>
    <p:restoredTop sz="94216" autoAdjust="0"/>
  </p:normalViewPr>
  <p:slideViewPr>
    <p:cSldViewPr snapToGrid="0">
      <p:cViewPr varScale="1">
        <p:scale>
          <a:sx n="121" d="100"/>
          <a:sy n="121" d="100"/>
        </p:scale>
        <p:origin x="184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Administrivia ~2 mins</a:t>
            </a:r>
            <a:endParaRPr dirty="0"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1023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502165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31977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339013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13139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65048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072325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80419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160822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05189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~10 min microteach? Maybe shorter maybe longer?</a:t>
            </a:r>
            <a:endParaRPr dirty="0"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3461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74750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19689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322026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~5 mins</a:t>
            </a:r>
          </a:p>
        </p:txBody>
      </p:sp>
    </p:spTree>
    <p:extLst>
      <p:ext uri="{BB962C8B-B14F-4D97-AF65-F5344CB8AC3E}">
        <p14:creationId xmlns:p14="http://schemas.microsoft.com/office/powerpoint/2010/main" val="2838125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8E05B-C612-8993-D529-77CCDDF78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75DD4-7D23-60B1-76D2-74A093820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91F73-F97F-11F2-EC51-68FF2CC81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566432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088E1-6684-F942-5FA7-2D63281CA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28CBF-2055-8E3E-4E1D-9AD8AB914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BC99B-4D0A-60B2-C344-69047E5A5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499449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095695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BF09-D6B0-79E4-EFF3-C610AD71E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75A63-11D0-7F73-9493-2A1F471CE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46D0E5-A5A2-4F52-7E0E-97F25C2CC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022310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17B0-024F-D374-BF79-8B099A00C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432649-F1CB-4A84-B57A-389BD3D19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9CE36-63AC-0B66-1A68-5B0648DA1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715072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B629D-6746-A740-D35B-D04C0EC50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DFE316-5DC2-0EF3-C7F8-3FB65A854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2F135-C4F1-3CC6-8EE7-BB8FA500F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46996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~5 mins</a:t>
            </a:r>
          </a:p>
        </p:txBody>
      </p:sp>
    </p:spTree>
    <p:extLst>
      <p:ext uri="{BB962C8B-B14F-4D97-AF65-F5344CB8AC3E}">
        <p14:creationId xmlns:p14="http://schemas.microsoft.com/office/powerpoint/2010/main" val="3307701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84013-98CC-E172-037C-67AC00DE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4EB0FA-B8A1-DD0A-3A1E-FAF21ABF5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1F4D6-6036-84B7-072F-D2CAB35E1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511339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F2172-3855-D8FA-C3E3-18F662C7B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D77957-025B-E4A3-0CC1-817EE3E78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F26D3-2A58-35F5-0C66-975001C29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136474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03F1-B6B1-754C-2496-12C6EC66B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942FA-2A07-5C86-D511-048ECFC32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24728-7F5D-D04B-20C3-A50EAEC55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9100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90ED-44A2-DFDF-B9C1-21D0A1B5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7C7E1-FC4E-62A4-CAE3-62EA22FB8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65F7E-A53E-5D12-8C1C-F5E9EC2E5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046718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C06F8-6989-1054-ECFB-CB991A90A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75553-7049-6D18-9D89-513866BBE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E9257-B26B-1FFD-C15B-C3C887835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013714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98463-CBC3-807A-E821-EF01F16BE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4A13E-9517-B5B3-EDB2-C33E3FA15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F911B-CB22-A0FF-7FBC-1B51546A4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3842881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25E8A-D002-61A4-6E7E-83EC2BFD9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98D92-9B8E-D766-1079-8422F8430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7BF67-1190-451B-57E9-8F5379881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153869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072816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FBE14-9A6D-D181-4FFE-ABA4B91F3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F04204-0B95-CB55-01F9-A15D93786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A96A9-CCDB-9880-CDD7-4D581D315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3162656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8CB95-42F0-1B94-2212-FDA928470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13CC8-5C52-F5EE-4E3F-D3EFA3A4D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F30FB-5040-BF57-344B-478166A7B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52484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609018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5A18F-D2F4-2D3F-D1F5-AB34EF14C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F420C-545B-FEAF-A5D7-DB8F7244D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B8AAB-C9FF-0D9D-1254-2C592FE48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446133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6C197-07CC-1980-E480-0EB9D72F4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8CBE9-5A6D-5F14-C92F-D46EF55F2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AFD22-EEF3-122B-6ACF-2D92E6941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4643543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76B55-791C-0208-8BAD-81FFB9AF9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56F3F4-6239-DF34-9C5F-FA412F0DB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5DFC3-056F-8BE4-F8CC-51F6D7F1A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994745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7C51D-5842-3E89-DD36-56A393284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FB55B-DFF3-0FAD-6E7B-1F3D65790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1121C-71A5-E982-21F3-4CF33C61E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350311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947CC-D0F1-DD73-1AFE-7517D66E4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9FC77-9A5C-1A01-6145-5C2FDCEDB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12E03-42AC-A100-9589-C461595AD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2861934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25B6F-72E9-500F-3ADF-CE3EEA6A4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FBF50-D6DC-CFEB-9868-79E5597E5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EB88C6-9D4A-5C91-1E28-4352E58A9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4732879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8366-B129-9EA7-B2B9-8A2C64900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25FC0-9FB5-88D3-FC49-87074E9FB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E2FAA-8F4D-238E-256F-8C3E66F91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3800631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E87A-F7D1-0099-C782-AA940EFE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E4334-7E9F-15C6-F41C-6EE1A6D25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D8F90-166B-5DE5-AE88-400E5E456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70141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95088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43672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34064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92410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74961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331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14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11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50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+mj-lt"/>
              <a:buAutoNum type="alphaLcParenR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315F7-CA91-04E6-19F6-41A92EC56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DAB10E-F124-265F-8BF3-43078CD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42306"/>
              </p:ext>
            </p:extLst>
          </p:nvPr>
        </p:nvGraphicFramePr>
        <p:xfrm>
          <a:off x="312557" y="1863905"/>
          <a:ext cx="3999044" cy="1993540"/>
        </p:xfrm>
        <a:graphic>
          <a:graphicData uri="http://schemas.openxmlformats.org/drawingml/2006/table">
            <a:tbl>
              <a:tblPr firstRow="1"/>
              <a:tblGrid>
                <a:gridCol w="999761">
                  <a:extLst>
                    <a:ext uri="{9D8B030D-6E8A-4147-A177-3AD203B41FA5}">
                      <a16:colId xmlns:a16="http://schemas.microsoft.com/office/drawing/2014/main" val="78087362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122919584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074147335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2906008278"/>
                    </a:ext>
                  </a:extLst>
                </a:gridCol>
              </a:tblGrid>
              <a:tr h="49838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5639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794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5356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25758"/>
                  </a:ext>
                </a:extLst>
              </a:tr>
            </a:tbl>
          </a:graphicData>
        </a:graphic>
      </p:graphicFrame>
      <p:sp>
        <p:nvSpPr>
          <p:cNvPr id="6" name="Google Shape;21;p18">
            <a:extLst>
              <a:ext uri="{FF2B5EF4-FFF2-40B4-BE49-F238E27FC236}">
                <a16:creationId xmlns:a16="http://schemas.microsoft.com/office/drawing/2014/main" id="{6A4678DB-24FE-AF7D-CB86-CAD7A9EA4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Google Shape;22;p18">
            <a:extLst>
              <a:ext uri="{FF2B5EF4-FFF2-40B4-BE49-F238E27FC236}">
                <a16:creationId xmlns:a16="http://schemas.microsoft.com/office/drawing/2014/main" id="{867381C4-A322-02C9-1DA1-D62843A5A40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7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D0359-C26F-8303-FC3E-E85746C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90C4-5061-D204-A1E3-66AC67CC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5255-7E8C-8982-FA06-315ACC3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5F0D5-F9BB-C05C-55B2-ADFAE05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421 Section 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19559E-BC6B-F314-EF98-FFEA019D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875" y="3083888"/>
            <a:ext cx="8183700" cy="1423566"/>
          </a:xfrm>
        </p:spPr>
        <p:txBody>
          <a:bodyPr>
            <a:normAutofit/>
          </a:bodyPr>
          <a:lstStyle/>
          <a:p>
            <a:r>
              <a:rPr lang="en-US" dirty="0"/>
              <a:t>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20846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Determine whether each instance of 3-SAT is satisfiable. If it is, list a satisfying variable assignment.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571500" indent="-457200">
                  <a:buSzPct val="100000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71500" indent="-457200">
                  <a:buSzPct val="100000"/>
                  <a:buAutoNum type="alphaLcParenR"/>
                </a:pPr>
                <a:endParaRPr lang="en-US" dirty="0"/>
              </a:p>
              <a:p>
                <a:pPr marL="571500" indent="-457200">
                  <a:buSzPct val="100000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4966EA-1728-C0FC-7BC5-D141AC6AE696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148673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571500" indent="-457200">
                  <a:buSzPct val="100000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14300" indent="0">
                  <a:buSzPct val="100000"/>
                  <a:buNone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14300" indent="0">
                  <a:buSzPct val="100000"/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Satisfiable. Many possible solutions (students only need to list one of these):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0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1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0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  <a:endParaRPr lang="en-US" sz="18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>
                  <a:buSzPct val="1000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A03CF0-45E3-BB83-F16E-4E565F3AB8A7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825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14300" indent="0">
                  <a:buSzPct val="100000"/>
                  <a:buNone/>
                </a:pPr>
                <a:endParaRPr lang="en-US" dirty="0"/>
              </a:p>
              <a:p>
                <a:pPr marL="114300" indent="0"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Not satisfiable. Although you might be able to try some ad hoc arguments for why, there is generally no explanation significantly faster than “try everything”.</a:t>
                </a:r>
              </a:p>
              <a:p>
                <a:pPr marL="114300" indent="0">
                  <a:buSzPct val="100000"/>
                  <a:buNone/>
                </a:pPr>
                <a:endParaRPr lang="en-US" dirty="0"/>
              </a:p>
              <a:p>
                <a:pPr marL="114300" indent="0">
                  <a:buSzPct val="100000"/>
                  <a:buNone/>
                </a:pPr>
                <a:r>
                  <a:rPr lang="en-US" dirty="0">
                    <a:solidFill>
                      <a:srgbClr val="9901FF"/>
                    </a:solidFill>
                  </a:rPr>
                  <a:t>The next 16 slides show what that looks like.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CF2F60-79E0-0D55-3B0E-54359B9050AB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524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8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8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3EBBBD-2DEA-3C5E-142F-C5C7A8E7E725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59930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83B95E-509B-105D-40DD-E27DE25B2A7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0384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68C4D4-B21B-79F7-4C2B-3CC7FE3991C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50695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</m:oMath>
                </a14:m>
                <a:endParaRPr lang="en-US" sz="1800" b="1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48B0E25-69B5-51BC-1D6A-AE16ACBEE3B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58029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3C779AA-F455-69F9-C28E-AA5D810C8FC7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68513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C1356F6-290A-4871-B41F-1ADEEEDCF49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087176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67D2E03-FFC4-5E04-FC08-1D1D231F21B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2469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dirty="0"/>
              <a:t>Administrivia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51D5AB3-4335-54DF-578E-1C392251E961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04586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4F8C143-A9BD-7197-6478-E442DEC7ECE0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1968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B8B92E-21A3-3BBD-89B6-B3D402B944D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75120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D84B004-88AE-8AC4-F44A-A7157B4B3C33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62613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</m:oMath>
                </a14:m>
                <a:endParaRPr lang="en-US" sz="1800" b="1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4A4EAB9-9D3C-254B-8F0B-0EC90AC9BD9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421626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8DD9384-F81E-C4A8-03D0-5D5430FEE4D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125981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1EB7A29-9317-C461-C6E6-22D49B87734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710346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</m:oMath>
                </a14:m>
                <a:endParaRPr lang="en-US" sz="1800" b="1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23B4749-F712-079F-E677-FF2497704B0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33921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267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</m:oMath>
                </a14:m>
                <a:endParaRPr lang="en-US" sz="1800" b="1" dirty="0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267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5D57F6-338F-AA16-68CC-33C978C2A76E}"/>
              </a:ext>
            </a:extLst>
          </p:cNvPr>
          <p:cNvSpPr txBox="1"/>
          <p:nvPr/>
        </p:nvSpPr>
        <p:spPr>
          <a:xfrm>
            <a:off x="8003944" y="2381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25292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8BA5E0-1029-3E20-C453-0634DE9D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</p:spTree>
    <p:extLst>
      <p:ext uri="{BB962C8B-B14F-4D97-AF65-F5344CB8AC3E}">
        <p14:creationId xmlns:p14="http://schemas.microsoft.com/office/powerpoint/2010/main" val="144379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4FE6-A5DA-94F7-0C52-75C507D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7285-116C-D9E9-8114-1A4EC2B5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8426"/>
            <a:ext cx="8520600" cy="3944638"/>
          </a:xfrm>
        </p:spPr>
        <p:txBody>
          <a:bodyPr>
            <a:norm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HW6 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regrade requests are open</a:t>
            </a:r>
            <a:endParaRPr lang="en-US" sz="1800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39700" indent="0">
              <a:lnSpc>
                <a:spcPct val="114000"/>
              </a:lnSpc>
              <a:buClr>
                <a:schemeClr val="dk1"/>
              </a:buClr>
              <a:buSzPct val="100000"/>
              <a:buNone/>
            </a:pPr>
            <a:endParaRPr lang="en-US" sz="20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HW7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Due </a:t>
            </a:r>
            <a:r>
              <a:rPr lang="en-US" sz="1800" b="1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tomorrow</a:t>
            </a: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11/22 @ 11:59pm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Late submissions will be open until Sunday, 11/24 @ 11:59pm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endParaRPr lang="en-US"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HW8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be released over the weekend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Due Wednesday, December 4th @ 11:59pm</a:t>
            </a:r>
            <a:endParaRPr lang="en-US" sz="1800" dirty="0">
              <a:solidFill>
                <a:schemeClr val="bg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section next week, happy Thanksgiving!</a:t>
            </a:r>
          </a:p>
          <a:p>
            <a:pPr marL="139700" indent="0">
              <a:buClr>
                <a:schemeClr val="dk1"/>
              </a:buClr>
              <a:buSzPts val="1400"/>
              <a:buNone/>
            </a:pPr>
            <a:endParaRPr lang="en-US" sz="2000" b="1" dirty="0">
              <a:solidFill>
                <a:schemeClr val="bg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35408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D433-6D7C-FE9E-A3BC-1E57F4C1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prove NP-hardness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AFA0B9-76FA-63DD-DAE4-85D49E491E9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In previous weeks of this class, you’ve seen reductions of the following form: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“</a:t>
                </a:r>
                <a:r>
                  <a:rPr lang="en-US" b="1" dirty="0">
                    <a:solidFill>
                      <a:schemeClr val="bg2"/>
                    </a:solidFill>
                  </a:rPr>
                  <a:t>My problem is easy </a:t>
                </a:r>
                <a:r>
                  <a:rPr lang="en-US" dirty="0">
                    <a:solidFill>
                      <a:schemeClr val="tx1"/>
                    </a:solidFill>
                  </a:rPr>
                  <a:t>to solve, because I can just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.”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AFA0B9-76FA-63DD-DAE4-85D49E491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76F2C81-A2DE-3AD4-4EDD-A46CABF0FBED}"/>
              </a:ext>
            </a:extLst>
          </p:cNvPr>
          <p:cNvSpPr txBox="1"/>
          <p:nvPr/>
        </p:nvSpPr>
        <p:spPr>
          <a:xfrm>
            <a:off x="2404507" y="235187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your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66892-98B3-4A1F-4B3E-1603224C995F}"/>
              </a:ext>
            </a:extLst>
          </p:cNvPr>
          <p:cNvSpPr txBox="1"/>
          <p:nvPr/>
        </p:nvSpPr>
        <p:spPr>
          <a:xfrm>
            <a:off x="4905982" y="2351872"/>
            <a:ext cx="3627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 algorithm to be used as a library,</a:t>
            </a:r>
          </a:p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i.e. stable matching, network flow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A2BC3A-ED9E-ACAF-6B13-6829EA3117B4}"/>
              </a:ext>
            </a:extLst>
          </p:cNvPr>
          <p:cNvCxnSpPr/>
          <p:nvPr/>
        </p:nvCxnSpPr>
        <p:spPr>
          <a:xfrm flipV="1">
            <a:off x="3488987" y="2127234"/>
            <a:ext cx="460443" cy="19221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7D60D4-D310-8887-5971-A309FC760170}"/>
              </a:ext>
            </a:extLst>
          </p:cNvPr>
          <p:cNvCxnSpPr>
            <a:cxnSpLocks/>
          </p:cNvCxnSpPr>
          <p:nvPr/>
        </p:nvCxnSpPr>
        <p:spPr>
          <a:xfrm flipH="1" flipV="1">
            <a:off x="5016229" y="2119081"/>
            <a:ext cx="460443" cy="19221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40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57DA2-DF4B-7B9A-12EA-8E39DA674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5F1A-F603-D474-883F-AA46A3C0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prove NP-hardness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53636D-A032-B183-6D26-62D1BB65D4A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Now, for NP-hardness, we need to do the opposite.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“</a:t>
                </a:r>
                <a:r>
                  <a:rPr lang="en-US" b="1" dirty="0">
                    <a:solidFill>
                      <a:schemeClr val="bg2"/>
                    </a:solidFill>
                  </a:rPr>
                  <a:t>My problem is hard</a:t>
                </a:r>
                <a:r>
                  <a:rPr lang="en-US" dirty="0">
                    <a:solidFill>
                      <a:schemeClr val="tx1"/>
                    </a:solidFill>
                  </a:rPr>
                  <a:t>, because if it were easy,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would be easy,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hard.”</a:t>
                </a:r>
              </a:p>
              <a:p>
                <a:pPr marL="114300" indent="0" algn="ctr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In other words, we convert </a:t>
                </a:r>
                <a:r>
                  <a:rPr lang="en-US" b="1" dirty="0">
                    <a:solidFill>
                      <a:schemeClr val="bg2"/>
                    </a:solidFill>
                  </a:rPr>
                  <a:t>from instances of the hard problem to your problem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NOT solving your problem!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53636D-A032-B183-6D26-62D1BB65D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F026651-412D-C302-D288-321C14B9EDE6}"/>
              </a:ext>
            </a:extLst>
          </p:cNvPr>
          <p:cNvSpPr txBox="1"/>
          <p:nvPr/>
        </p:nvSpPr>
        <p:spPr>
          <a:xfrm>
            <a:off x="2404507" y="235187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problem that is </a:t>
            </a:r>
          </a:p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known to be hard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63C74-A923-E9A2-200A-AF8883FE3F77}"/>
              </a:ext>
            </a:extLst>
          </p:cNvPr>
          <p:cNvSpPr txBox="1"/>
          <p:nvPr/>
        </p:nvSpPr>
        <p:spPr>
          <a:xfrm>
            <a:off x="4905982" y="235187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your problem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73FFAA-B976-E60D-D1E6-4D57B0A236E5}"/>
              </a:ext>
            </a:extLst>
          </p:cNvPr>
          <p:cNvCxnSpPr/>
          <p:nvPr/>
        </p:nvCxnSpPr>
        <p:spPr>
          <a:xfrm flipV="1">
            <a:off x="3488987" y="2127234"/>
            <a:ext cx="460443" cy="19221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1D1A74-62FA-71FC-EC71-2FFBA11DF5E6}"/>
              </a:ext>
            </a:extLst>
          </p:cNvPr>
          <p:cNvCxnSpPr>
            <a:cxnSpLocks/>
          </p:cNvCxnSpPr>
          <p:nvPr/>
        </p:nvCxnSpPr>
        <p:spPr>
          <a:xfrm flipH="1" flipV="1">
            <a:off x="5016229" y="2119081"/>
            <a:ext cx="460443" cy="19221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3E7E59-C174-4FB0-885F-D11F309C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prove NP-completeness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684C4526-A899-4C85-8938-3788DA35DDA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bg2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schemeClr val="bg2"/>
                    </a:solidFill>
                  </a:rPr>
                  <a:t> is in NP</a:t>
                </a:r>
                <a:r>
                  <a:rPr lang="en-US" dirty="0"/>
                  <a:t>:</a:t>
                </a:r>
              </a:p>
              <a:p>
                <a:pPr marL="571500" indent="-457200">
                  <a:lnSpc>
                    <a:spcPct val="114000"/>
                  </a:lnSpc>
                  <a:buFont typeface="+mj-lt"/>
                  <a:buAutoNum type="arabicPeriod"/>
                </a:pPr>
                <a:r>
                  <a:rPr lang="en-US" dirty="0"/>
                  <a:t>State what the certificate is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71500" indent="-457200">
                  <a:lnSpc>
                    <a:spcPct val="114000"/>
                  </a:lnSpc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Say why the certificate can be checked in polynomial time.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bg2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schemeClr val="bg2"/>
                    </a:solidFill>
                  </a:rPr>
                  <a:t> is NP-hard</a:t>
                </a:r>
                <a:r>
                  <a:rPr lang="en-US" dirty="0"/>
                  <a:t>:</a:t>
                </a:r>
              </a:p>
              <a:p>
                <a:pPr marL="571500" indent="-45720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rabicPeriod" startAt="3"/>
                </a:pPr>
                <a:r>
                  <a:rPr lang="en-US" dirty="0"/>
                  <a:t>Identify an </a:t>
                </a:r>
                <a:r>
                  <a:rPr lang="en-US" dirty="0">
                    <a:solidFill>
                      <a:schemeClr val="tx1"/>
                    </a:solidFill>
                  </a:rPr>
                  <a:t>NP-hard problem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say, “We will reduce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”.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571500" indent="-45720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71500" indent="-45720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Say why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computable in polynomial time.</a:t>
                </a:r>
              </a:p>
              <a:p>
                <a:pPr marL="571500" indent="-45720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</a:p>
              <a:p>
                <a:pPr marL="1033463" indent="-460375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b="1" dirty="0">
                    <a:solidFill>
                      <a:schemeClr val="bg2"/>
                    </a:solidFill>
                  </a:rPr>
                  <a:t>Convert a certificate</a:t>
                </a:r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73088" indent="-458788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rabicPeriod" startAt="7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</a:p>
              <a:p>
                <a:pPr marL="1033463" indent="-454025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b="1" dirty="0">
                    <a:solidFill>
                      <a:schemeClr val="bg2"/>
                    </a:solidFill>
                  </a:rPr>
                  <a:t>Convert a certificate</a:t>
                </a:r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684C4526-A899-4C85-8938-3788DA35D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A385A-BF7B-CA45-F025-3D45D19BC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E933-03CC-89CD-91B8-4B1DF116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7E25F-3D97-B38B-D499-B76B27912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5888" indent="0">
              <a:lnSpc>
                <a:spcPct val="114000"/>
              </a:lnSpc>
              <a:buNone/>
            </a:pPr>
            <a:r>
              <a:rPr lang="en-US" dirty="0"/>
              <a:t>Define the problem </a:t>
            </a:r>
            <a:r>
              <a:rPr lang="en-US" b="1" dirty="0"/>
              <a:t>5SAT</a:t>
            </a:r>
            <a:r>
              <a:rPr lang="en-US" dirty="0"/>
              <a:t> to be:</a:t>
            </a:r>
          </a:p>
          <a:p>
            <a:pPr marL="115888" indent="0">
              <a:lnSpc>
                <a:spcPct val="114000"/>
              </a:lnSpc>
              <a:buNone/>
            </a:pPr>
            <a:r>
              <a:rPr lang="en-US" b="1" dirty="0"/>
              <a:t>Input</a:t>
            </a:r>
            <a:r>
              <a:rPr lang="en-US" dirty="0"/>
              <a:t>: A CNF formula with exactly 5 literals per clause</a:t>
            </a:r>
          </a:p>
          <a:p>
            <a:pPr marL="115888" indent="0">
              <a:lnSpc>
                <a:spcPct val="114000"/>
              </a:lnSpc>
              <a:buNone/>
            </a:pPr>
            <a:r>
              <a:rPr lang="en-US" b="1" dirty="0"/>
              <a:t>Output</a:t>
            </a:r>
            <a:r>
              <a:rPr lang="en-US" dirty="0"/>
              <a:t>: Is there an assignment to the variables that makes the formula true?</a:t>
            </a:r>
          </a:p>
          <a:p>
            <a:pPr marL="114300" indent="0">
              <a:lnSpc>
                <a:spcPct val="114000"/>
              </a:lnSpc>
              <a:buNone/>
            </a:pPr>
            <a:r>
              <a:rPr lang="en-US" dirty="0"/>
              <a:t>We will show that 5SAT is NP-complete.</a:t>
            </a:r>
          </a:p>
          <a:p>
            <a:pPr marL="114300" indent="0">
              <a:lnSpc>
                <a:spcPct val="114000"/>
              </a:lnSpc>
              <a:buNone/>
            </a:pPr>
            <a:endParaRPr lang="en-US" dirty="0"/>
          </a:p>
          <a:p>
            <a:pPr marL="114300" indent="0">
              <a:lnSpc>
                <a:spcPct val="114000"/>
              </a:lnSpc>
              <a:buNone/>
            </a:pPr>
            <a:r>
              <a:rPr lang="en-US" dirty="0"/>
              <a:t>First, we will show that 5SAT is in NP.</a:t>
            </a:r>
          </a:p>
          <a:p>
            <a:pPr marL="114300" indent="0">
              <a:lnSpc>
                <a:spcPct val="114000"/>
              </a:lnSpc>
              <a:buNone/>
            </a:pPr>
            <a:endParaRPr lang="en-US" dirty="0"/>
          </a:p>
          <a:p>
            <a:pPr>
              <a:lnSpc>
                <a:spcPct val="114000"/>
              </a:lnSpc>
              <a:buFont typeface="+mj-lt"/>
              <a:buAutoNum type="alphaLcParenR"/>
            </a:pPr>
            <a:r>
              <a:rPr lang="en-US" sz="1800" dirty="0"/>
              <a:t>State what the certificate is.</a:t>
            </a:r>
          </a:p>
          <a:p>
            <a:pPr>
              <a:lnSpc>
                <a:spcPct val="114000"/>
              </a:lnSpc>
              <a:buFont typeface="+mj-lt"/>
              <a:buAutoNum type="alphaLcParenR"/>
            </a:pPr>
            <a:r>
              <a:rPr lang="en-US" dirty="0"/>
              <a:t>Say why the certificate can be checked in polynomial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BDAEF-1895-728B-0E2F-31DB4E3C1A09}"/>
              </a:ext>
            </a:extLst>
          </p:cNvPr>
          <p:cNvSpPr txBox="1"/>
          <p:nvPr/>
        </p:nvSpPr>
        <p:spPr>
          <a:xfrm>
            <a:off x="3332718" y="438420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this briefly!</a:t>
            </a:r>
          </a:p>
        </p:txBody>
      </p:sp>
    </p:spTree>
    <p:extLst>
      <p:ext uri="{BB962C8B-B14F-4D97-AF65-F5344CB8AC3E}">
        <p14:creationId xmlns:p14="http://schemas.microsoft.com/office/powerpoint/2010/main" val="37327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D10E1-FC03-1B49-4156-61E856F63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7AAE-DE74-0B1E-03AD-732158AE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38D98-E8BA-663D-D8AD-F88889460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+mj-lt"/>
              <a:buAutoNum type="alphaLcParenR"/>
            </a:pPr>
            <a:r>
              <a:rPr lang="en-US" sz="1800" dirty="0"/>
              <a:t>State what the certificate is.</a:t>
            </a:r>
          </a:p>
          <a:p>
            <a:pPr marL="114300" indent="0">
              <a:lnSpc>
                <a:spcPct val="114000"/>
              </a:lnSpc>
              <a:buNone/>
            </a:pPr>
            <a:r>
              <a:rPr lang="en-US" sz="18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Certificate</a:t>
            </a:r>
            <a:r>
              <a:rPr lang="en-US" sz="18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dirty="0">
                <a:solidFill>
                  <a:schemeClr val="accent1"/>
                </a:solidFill>
              </a:rPr>
              <a:t>An assignment to the variables that makes the formula true.</a:t>
            </a:r>
          </a:p>
          <a:p>
            <a:pPr marL="114300" indent="0">
              <a:lnSpc>
                <a:spcPct val="114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lnSpc>
                <a:spcPct val="114000"/>
              </a:lnSpc>
              <a:buFont typeface="+mj-lt"/>
              <a:buAutoNum type="alphaLcParenR" startAt="2"/>
            </a:pPr>
            <a:r>
              <a:rPr lang="en-US" dirty="0"/>
              <a:t>Say why the certificate can be checked in polynomial time.</a:t>
            </a:r>
          </a:p>
          <a:p>
            <a:pPr marL="114300" indent="0">
              <a:lnSpc>
                <a:spcPct val="114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Verifier</a:t>
            </a:r>
            <a:r>
              <a:rPr lang="en-US" dirty="0">
                <a:solidFill>
                  <a:schemeClr val="accent1"/>
                </a:solidFill>
              </a:rPr>
              <a:t>: Takes as input the original 5SAT input and the certificate (the assignment). Just apply the assignment to every clause, and return whether all clauses are satisfied. </a:t>
            </a:r>
          </a:p>
          <a:p>
            <a:pPr marL="114300" indent="0">
              <a:lnSpc>
                <a:spcPct val="114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Runs in linear time.</a:t>
            </a:r>
          </a:p>
          <a:p>
            <a:pPr marL="114300" indent="0">
              <a:lnSpc>
                <a:spcPct val="114000"/>
              </a:lnSpc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EC5FF-FEAF-FB58-8C8C-8A118E9E5B69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4207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5D29E802-E3E2-3022-B005-0982C5A18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Recall </a:t>
                </a:r>
                <a:r>
                  <a:rPr lang="en-US" b="1" dirty="0"/>
                  <a:t>3SAT</a:t>
                </a:r>
                <a:r>
                  <a:rPr lang="en-US" dirty="0"/>
                  <a:t>:</a:t>
                </a:r>
              </a:p>
              <a:p>
                <a:pPr marL="115888" indent="0">
                  <a:lnSpc>
                    <a:spcPct val="114000"/>
                  </a:lnSpc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A CNF formula with exactly 3 literals per clause</a:t>
                </a:r>
              </a:p>
              <a:p>
                <a:pPr marL="115888" indent="0">
                  <a:lnSpc>
                    <a:spcPct val="114000"/>
                  </a:lnSpc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Is there an assignment to the variables that makes the formula true?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dirty="0"/>
              </a:p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We will now prove that 5SAT is NP-hard with a reduction involving 3SAT.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5D29E802-E3E2-3022-B005-0982C5A18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46BBB58-90C0-98F1-2734-FE32E8D0DBB7}"/>
              </a:ext>
            </a:extLst>
          </p:cNvPr>
          <p:cNvSpPr txBox="1"/>
          <p:nvPr/>
        </p:nvSpPr>
        <p:spPr>
          <a:xfrm>
            <a:off x="3332718" y="438420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this briefly!</a:t>
            </a:r>
          </a:p>
        </p:txBody>
      </p:sp>
    </p:spTree>
    <p:extLst>
      <p:ext uri="{BB962C8B-B14F-4D97-AF65-F5344CB8AC3E}">
        <p14:creationId xmlns:p14="http://schemas.microsoft.com/office/powerpoint/2010/main" val="2714155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6439B-BF00-0995-E694-61A832685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914F-22CF-F5DF-AD80-5152473A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5ECADBC0-C8B2-40C2-97BC-46BF9D81224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Recall </a:t>
                </a:r>
                <a:r>
                  <a:rPr lang="en-US" b="1" dirty="0"/>
                  <a:t>3SAT</a:t>
                </a:r>
                <a:r>
                  <a:rPr lang="en-US" dirty="0"/>
                  <a:t>:</a:t>
                </a:r>
              </a:p>
              <a:p>
                <a:pPr marL="115888" indent="0">
                  <a:lnSpc>
                    <a:spcPct val="114000"/>
                  </a:lnSpc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A CNF formula with exactly 3 literals per clause</a:t>
                </a:r>
              </a:p>
              <a:p>
                <a:pPr marL="115888" indent="0">
                  <a:lnSpc>
                    <a:spcPct val="114000"/>
                  </a:lnSpc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Is there an assignment to the variables that makes the formula true?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dirty="0"/>
              </a:p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We will now prove that 5SAT is NP-hard with a reduction involving 3SAT.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571500" indent="-45720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will reduce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3SAT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5SAT.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In other words, convert instances of 3SAT into instances of 5SAT.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5ECADBC0-C8B2-40C2-97BC-46BF9D812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71F5E0-4C5A-B71F-9B36-C241546CC73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824498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5BB71-098A-16E6-9EDD-36813AEF1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DE91-068B-C099-149E-C9C906A4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E79E686-7574-77D8-2211-DC59E3F84B9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SzPct val="10000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E79E686-7574-77D8-2211-DC59E3F84B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535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D8C53-9C6A-8E54-DC06-172F3E6AF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6EB7-A63B-71A7-F5B5-9D124083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F5E2275-5432-DF5B-DDF8-4AF70CC8F9C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will reduce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3SAT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5SAT.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In other words, convert instances of 3SAT into instances of 5SAT.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14300" indent="0">
                  <a:lnSpc>
                    <a:spcPct val="114000"/>
                  </a:lnSpc>
                  <a:buSzPct val="10000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F5E2275-5432-DF5B-DDF8-4AF70CC8F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77A2B1-D3F9-5F97-67DE-D3209903C075}"/>
              </a:ext>
            </a:extLst>
          </p:cNvPr>
          <p:cNvSpPr txBox="1"/>
          <p:nvPr/>
        </p:nvSpPr>
        <p:spPr>
          <a:xfrm>
            <a:off x="7061378" y="75693"/>
            <a:ext cx="199285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Previous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C8876-102E-16D3-B2D9-C2724E833BED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104946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0727-1835-57C8-7D72-989AD2C35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272A-0822-C9E1-B9DD-B1212CF7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49FC4B9-3072-79B3-5AF3-D0C53751B41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will reduce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3SAT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5SAT.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In other words, convert instances of 3SAT into instances of 5SAT.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15888" lvl="0" indent="0">
                  <a:lnSpc>
                    <a:spcPct val="114000"/>
                  </a:lnSpc>
                  <a:spcAft>
                    <a:spcPts val="1200"/>
                  </a:spcAft>
                  <a:buClr>
                    <a:srgbClr val="9900FF"/>
                  </a:buClr>
                  <a:buSzPts val="1600"/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1</m:t>
                        </m:r>
                      </m:sub>
                    </m:sSub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2</m:t>
                        </m:r>
                      </m:sub>
                    </m:sSub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 . . . 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be the clauses of the 3SAT instance.</a:t>
                </a:r>
              </a:p>
              <a:p>
                <a:pPr marL="115888" lvl="0" indent="0">
                  <a:lnSpc>
                    <a:spcPct val="114000"/>
                  </a:lnSpc>
                  <a:buClr>
                    <a:srgbClr val="9900FF"/>
                  </a:buClr>
                  <a:buSzPts val="1600"/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Create two dummy variables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 For each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create four clauses: </a:t>
                </a:r>
              </a:p>
              <a:p>
                <a:pPr marL="115888" lvl="0" indent="0" algn="ctr">
                  <a:lnSpc>
                    <a:spcPct val="114000"/>
                  </a:lnSpc>
                  <a:spcAft>
                    <a:spcPts val="1200"/>
                  </a:spcAft>
                  <a:buClr>
                    <a:srgbClr val="9900FF"/>
                  </a:buClr>
                  <a:buSzPts val="160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15888" lvl="0" indent="0">
                  <a:lnSpc>
                    <a:spcPct val="114000"/>
                  </a:lnSpc>
                  <a:buClr>
                    <a:srgbClr val="9900FF"/>
                  </a:buClr>
                  <a:buSzPts val="1600"/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Our 5SAT instance is the AND of 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4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clauses described above.</a:t>
                </a:r>
                <a:endParaRPr lang="en-US" sz="1800" dirty="0">
                  <a:solidFill>
                    <a:schemeClr val="accent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SzPct val="10000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49FC4B9-3072-79B3-5AF3-D0C53751B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829A89D-FC00-03E8-0503-2FCE2C15CD6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20498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dirty="0"/>
              <a:t>Definition review</a:t>
            </a:r>
          </a:p>
        </p:txBody>
      </p:sp>
    </p:spTree>
    <p:extLst>
      <p:ext uri="{BB962C8B-B14F-4D97-AF65-F5344CB8AC3E}">
        <p14:creationId xmlns:p14="http://schemas.microsoft.com/office/powerpoint/2010/main" val="1891048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1A2C9-2617-655C-275F-EEDE37682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1BDD-89BF-414F-78F8-B3850CFF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25D15-2AD9-2E31-B825-8676B86BB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+mj-lt"/>
              <a:buAutoNum type="alphaLcParenR" startAt="5"/>
            </a:pPr>
            <a:r>
              <a:rPr lang="en-US" dirty="0"/>
              <a:t>Say why 𝑓 is computable in polynomial time.</a:t>
            </a: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BE5FE-A3DC-8A89-196B-E49A1D4C3838}"/>
              </a:ext>
            </a:extLst>
          </p:cNvPr>
          <p:cNvSpPr txBox="1"/>
          <p:nvPr/>
        </p:nvSpPr>
        <p:spPr>
          <a:xfrm>
            <a:off x="3332718" y="438420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this briefly!</a:t>
            </a:r>
          </a:p>
        </p:txBody>
      </p:sp>
    </p:spTree>
    <p:extLst>
      <p:ext uri="{BB962C8B-B14F-4D97-AF65-F5344CB8AC3E}">
        <p14:creationId xmlns:p14="http://schemas.microsoft.com/office/powerpoint/2010/main" val="744624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612A0-C2F9-8C3A-913B-2CFED3D1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9365-0F51-DF04-B1F0-924EB4A8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6E170-1090-00E8-D1E2-0FBCA033B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+mj-lt"/>
              <a:buAutoNum type="alphaLcParenR" startAt="5"/>
            </a:pPr>
            <a:r>
              <a:rPr lang="en-US" dirty="0"/>
              <a:t>Say why 𝑓 is computable in polynomial time.</a:t>
            </a: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r>
              <a:rPr lang="en-US" dirty="0">
                <a:solidFill>
                  <a:schemeClr val="accent1"/>
                </a:solidFill>
              </a:rPr>
              <a:t>We loop through the clauses and create a constant number of new clauses for each, thus linear time.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DE48B-D400-900A-5470-75995831A5A1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883630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3BE5C-4D95-33F2-40D9-7DB96374D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BBD8-5E89-C65E-4187-4EC7BE24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EBAFDA6-0F2A-FE17-B800-B2A5835889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6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 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EBAFDA6-0F2A-FE17-B800-B2A583588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73EF990-52FD-431D-7C2E-BCF4B7515698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2177007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17B9D-DB67-71DC-A3BE-8867B5A12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3833-48A7-67DA-16B7-79694E16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3E03E2B-70CD-8D15-0470-E76D2FA1E69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6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 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There is an assignment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makes the original 3SAT YES-instance true.</a:t>
                </a: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Let us define an assignment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satisfies our constructed 5SAT instance. </a:t>
                </a:r>
              </a:p>
              <a:p>
                <a:pPr marL="1833563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       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in the original instance</a:t>
                </a:r>
              </a:p>
              <a:p>
                <a:pPr marL="1833563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                  (or 1, doesn’t matter)</a:t>
                </a:r>
              </a:p>
              <a:p>
                <a:pPr marL="1833563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                  (or 1, doesn’t matter)</a:t>
                </a:r>
              </a:p>
              <a:p>
                <a:pPr marL="401638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Satisfies our constructed 5SAT instance because every clause contains one of the original 3SAT clauses.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3E03E2B-70CD-8D15-0470-E76D2FA1E6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4594867-6561-CECA-3DD0-FC1C7CAAC75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3464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15546-504C-320E-9F14-94E5C63C7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C40E-1CE6-9705-5A2F-78755E1B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4513C78-16B4-71D0-6DCF-DF816FF40CD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7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4513C78-16B4-71D0-6DCF-DF816FF40C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FF6AA80-D604-00AA-47FC-A37AFEB83EF4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2548828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1C73A-A438-09E3-A0AB-CD8F73C95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377E8-8D0F-2599-147F-09D8206E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F2DED9D-2960-DA6E-5DA7-C7D1C41C1F0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7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There is an assignment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makes the formula we constructed true.</a:t>
                </a: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But our formula has clauses</a:t>
                </a:r>
              </a:p>
              <a:p>
                <a:pPr marL="139700" indent="0" algn="ctr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In one of these clauses, the literals involving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will both be false in</a:t>
                </a:r>
                <a:r>
                  <a:rPr lang="en-US" sz="1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satisfies every clause, it must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alone.</a:t>
                </a: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Thus, if we 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satisfies the original instance.</a:t>
                </a:r>
              </a:p>
              <a:p>
                <a:pPr marL="425450" indent="-285750">
                  <a:lnSpc>
                    <a:spcPct val="124000"/>
                  </a:lnSpc>
                  <a:buClr>
                    <a:schemeClr val="tx1"/>
                  </a:buClr>
                  <a:buSzPct val="100000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F2DED9D-2960-DA6E-5DA7-C7D1C41C1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12FF3D-D5EC-B47B-DDAA-EE548DB8E43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1540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The Integer Linear Programming problem (</a:t>
                </a:r>
                <a:r>
                  <a:rPr lang="en-US" b="1" dirty="0"/>
                  <a:t>ILP</a:t>
                </a:r>
                <a:r>
                  <a:rPr lang="en-US" dirty="0"/>
                  <a:t>) is:</a:t>
                </a:r>
              </a:p>
              <a:p>
                <a:pPr marL="114300" indent="0">
                  <a:buNone/>
                </a:pPr>
                <a:r>
                  <a:rPr lang="en-US" b="1" dirty="0"/>
                  <a:t>Input:</a:t>
                </a:r>
                <a:r>
                  <a:rPr lang="en-US" dirty="0"/>
                  <a:t> An integer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integer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14300" indent="0">
                  <a:buNone/>
                </a:pPr>
                <a:r>
                  <a:rPr lang="en-US" b="1" dirty="0"/>
                  <a:t>Output:</a:t>
                </a:r>
                <a:r>
                  <a:rPr lang="en-US" dirty="0"/>
                  <a:t> Is there an integer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In lecture, you saw that </a:t>
                </a:r>
                <a:r>
                  <a:rPr lang="en-US" b="1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b="1" dirty="0"/>
                  <a:t> ILP </a:t>
                </a:r>
                <a:r>
                  <a:rPr lang="en-US" dirty="0"/>
                  <a:t>via a long series of reductions.</a:t>
                </a:r>
              </a:p>
              <a:p>
                <a:pPr marL="114300" indent="0">
                  <a:buNone/>
                </a:pPr>
                <a:r>
                  <a:rPr lang="en-US" dirty="0"/>
                  <a:t>Prove this directly by a single reduction. (We will skip showing ILP is in NP today.)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B4A7E4F-1AE0-8031-D70F-E2EDA22B43B5}"/>
              </a:ext>
            </a:extLst>
          </p:cNvPr>
          <p:cNvSpPr txBox="1"/>
          <p:nvPr/>
        </p:nvSpPr>
        <p:spPr>
          <a:xfrm>
            <a:off x="6271098" y="1264595"/>
            <a:ext cx="2481770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Decision version! </a:t>
            </a:r>
          </a:p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Nothing to optimize for.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BA30A5-BE77-29AA-CB0E-6C87D265708D}"/>
              </a:ext>
            </a:extLst>
          </p:cNvPr>
          <p:cNvCxnSpPr>
            <a:cxnSpLocks/>
          </p:cNvCxnSpPr>
          <p:nvPr/>
        </p:nvCxnSpPr>
        <p:spPr>
          <a:xfrm flipH="1">
            <a:off x="5765260" y="1763949"/>
            <a:ext cx="415046" cy="24643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25A1432-038F-FD08-87FE-9A214D4CE526}"/>
              </a:ext>
            </a:extLst>
          </p:cNvPr>
          <p:cNvSpPr txBox="1"/>
          <p:nvPr/>
        </p:nvSpPr>
        <p:spPr>
          <a:xfrm>
            <a:off x="3332718" y="438420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this briefly!</a:t>
            </a:r>
          </a:p>
        </p:txBody>
      </p:sp>
    </p:spTree>
    <p:extLst>
      <p:ext uri="{BB962C8B-B14F-4D97-AF65-F5344CB8AC3E}">
        <p14:creationId xmlns:p14="http://schemas.microsoft.com/office/powerpoint/2010/main" val="673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6DB2E-D028-A1A8-FC58-A4DA14E24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56CA-399D-C581-E284-11561724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B288FC2-39C5-2EDB-56C6-588E60E603A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The Integer Linear Programming problem (</a:t>
                </a:r>
                <a:r>
                  <a:rPr lang="en-US" b="1" dirty="0"/>
                  <a:t>ILP</a:t>
                </a:r>
                <a:r>
                  <a:rPr lang="en-US" dirty="0"/>
                  <a:t>) is:</a:t>
                </a:r>
              </a:p>
              <a:p>
                <a:pPr marL="114300" indent="0">
                  <a:buNone/>
                </a:pPr>
                <a:r>
                  <a:rPr lang="en-US" b="1" dirty="0"/>
                  <a:t>Input:</a:t>
                </a:r>
                <a:r>
                  <a:rPr lang="en-US" dirty="0"/>
                  <a:t> An integer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integer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14300" indent="0">
                  <a:buNone/>
                </a:pPr>
                <a:r>
                  <a:rPr lang="en-US" b="1" dirty="0"/>
                  <a:t>Output:</a:t>
                </a:r>
                <a:r>
                  <a:rPr lang="en-US" dirty="0"/>
                  <a:t> Is there an integer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In lecture, you saw that </a:t>
                </a:r>
                <a:r>
                  <a:rPr lang="en-US" b="1" dirty="0"/>
                  <a:t>3SAT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b="1" dirty="0"/>
                  <a:t> ILP </a:t>
                </a:r>
                <a:r>
                  <a:rPr lang="en-US" dirty="0"/>
                  <a:t>via a long series of reductions.</a:t>
                </a:r>
              </a:p>
              <a:p>
                <a:pPr marL="114300" indent="0">
                  <a:buNone/>
                </a:pPr>
                <a:r>
                  <a:rPr lang="en-US" dirty="0"/>
                  <a:t>Prove this directly by a single reduction.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14000"/>
                  </a:lnSpc>
                  <a:buFont typeface="+mj-lt"/>
                  <a:buAutoNum type="alphaLcParenR"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will reduce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3SAT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ILP.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In other words, convert instances of 3SAT into instances of ILP.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B288FC2-39C5-2EDB-56C6-588E60E603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3D91DF5-E759-F020-CA4E-E4DEA36D48F9}"/>
              </a:ext>
            </a:extLst>
          </p:cNvPr>
          <p:cNvSpPr txBox="1"/>
          <p:nvPr/>
        </p:nvSpPr>
        <p:spPr>
          <a:xfrm>
            <a:off x="6271098" y="1264595"/>
            <a:ext cx="2481770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Decision version! </a:t>
            </a:r>
          </a:p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Nothing to optimize for.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40D18B-7A9B-953C-9CA1-34A4FEE441C7}"/>
              </a:ext>
            </a:extLst>
          </p:cNvPr>
          <p:cNvCxnSpPr>
            <a:cxnSpLocks/>
          </p:cNvCxnSpPr>
          <p:nvPr/>
        </p:nvCxnSpPr>
        <p:spPr>
          <a:xfrm flipH="1">
            <a:off x="5765260" y="1763949"/>
            <a:ext cx="415046" cy="24643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E38902-D3A5-ECEA-44E8-05C943F5A7FF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925775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27F5C-9EDD-80B8-CF26-9DD12ABF8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CCFB-A484-1756-B568-4C633E75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E7F92D-1678-746A-F40C-8E5A95E8DC0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This is tricky, so let’s think about solving this example with ILP:</a:t>
                </a:r>
              </a:p>
              <a:p>
                <a:pPr marL="11430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(¬</m:t>
                      </m:r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𝑤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∨¬</m:t>
                      </m:r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∨</m:t>
                      </m:r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𝑦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)∧(</m:t>
                      </m:r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𝑤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∨</m:t>
                      </m:r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𝑦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∨¬</m:t>
                      </m:r>
                      <m:r>
                        <a:rPr 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𝑧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400050">
                  <a:buFont typeface="+mj-lt"/>
                  <a:buAutoNum type="arabicPeriod"/>
                </a:pPr>
                <a:r>
                  <a:rPr lang="en-US" dirty="0"/>
                  <a:t>What variables should we use for the ILP?</a:t>
                </a:r>
              </a:p>
              <a:p>
                <a:pPr marL="517525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Just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𝑧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514350" indent="-400050">
                  <a:buFont typeface="+mj-lt"/>
                  <a:buAutoNum type="arabicPeriod" startAt="2"/>
                </a:pPr>
                <a:r>
                  <a:rPr lang="en-US" dirty="0"/>
                  <a:t>What constraints can we write to say that our variables must be Boolean?</a:t>
                </a:r>
              </a:p>
              <a:p>
                <a:pPr marL="517525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≤</m:t>
                    </m:r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𝑤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≤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ource Sans Pro"/>
                        <a:sym typeface="Source Sans Pro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similarly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𝑧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514350" indent="-400050">
                  <a:buFont typeface="+mj-lt"/>
                  <a:buAutoNum type="arabicPeriod" startAt="3"/>
                </a:pPr>
                <a:r>
                  <a:rPr lang="en-US" dirty="0"/>
                  <a:t>How do we encode negations, </a:t>
                </a:r>
                <a:r>
                  <a:rPr lang="en-US" dirty="0">
                    <a:solidFill>
                      <a:schemeClr val="tx1"/>
                    </a:solidFill>
                  </a:rPr>
                  <a:t>like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¬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𝑤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517525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514350" indent="-400050">
                  <a:buFont typeface="+mj-lt"/>
                  <a:buAutoNum type="arabicPeriod" startAt="4"/>
                </a:pPr>
                <a:r>
                  <a:rPr lang="en-US" dirty="0"/>
                  <a:t>What constraints can we write to say that every clause is satisfied?</a:t>
                </a:r>
              </a:p>
              <a:p>
                <a:pPr marL="517525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Sum of all literals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for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E7F92D-1678-746A-F40C-8E5A95E8DC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FEE10F-81E7-30FC-E0D9-B26568C16EAD}"/>
              </a:ext>
            </a:extLst>
          </p:cNvPr>
          <p:cNvSpPr txBox="1"/>
          <p:nvPr/>
        </p:nvSpPr>
        <p:spPr>
          <a:xfrm>
            <a:off x="5771330" y="3430622"/>
            <a:ext cx="2957208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These are fairly generic steps for ANY reduction from 3SAT!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60CB6-E742-EC52-7346-7A3E65B9E2F4}"/>
              </a:ext>
            </a:extLst>
          </p:cNvPr>
          <p:cNvCxnSpPr>
            <a:cxnSpLocks/>
          </p:cNvCxnSpPr>
          <p:nvPr/>
        </p:nvCxnSpPr>
        <p:spPr>
          <a:xfrm flipH="1" flipV="1">
            <a:off x="5713379" y="3125821"/>
            <a:ext cx="272374" cy="25966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C21D33-4B35-C3DC-12D8-999DA83D68B4}"/>
              </a:ext>
            </a:extLst>
          </p:cNvPr>
          <p:cNvCxnSpPr>
            <a:cxnSpLocks/>
          </p:cNvCxnSpPr>
          <p:nvPr/>
        </p:nvCxnSpPr>
        <p:spPr>
          <a:xfrm flipH="1">
            <a:off x="5836596" y="4122093"/>
            <a:ext cx="298315" cy="28777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D750E5-5A4A-A9D3-7094-43BD787EE9C6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0858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E119B-7594-DBAF-23FC-74B88B0EB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64B8-A7B0-D092-5E72-B2789605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F75254-3190-C73D-131D-0ADEC2A94F0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4000"/>
                  </a:lnSpc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14300" indent="0">
                  <a:lnSpc>
                    <a:spcPct val="114000"/>
                  </a:lnSpc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SzPct val="100000"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(We did an example on the previous slide, so the question is just: how to write this generally?)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F75254-3190-C73D-131D-0ADEC2A94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578E15D-18A4-CEA7-E5BF-29F51C05B4A8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61755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3179-1CED-D6DF-465F-4749487F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A796D-C3E2-16AA-2CFA-DD75AF1D8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There were many </a:t>
            </a:r>
            <a:r>
              <a:rPr lang="en-US" dirty="0"/>
              <a:t>new definitions in lecture recently that we’ll review now.</a:t>
            </a:r>
          </a:p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To check your understanding, for each definition starting next slide, give an example of the definition!</a:t>
            </a:r>
          </a:p>
        </p:txBody>
      </p:sp>
    </p:spTree>
    <p:extLst>
      <p:ext uri="{BB962C8B-B14F-4D97-AF65-F5344CB8AC3E}">
        <p14:creationId xmlns:p14="http://schemas.microsoft.com/office/powerpoint/2010/main" val="2194305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4299-3EEC-7C8C-4F98-8A88536D8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6A24-73E9-51DC-C05F-7CD6FA48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C63100-325B-2E3B-2AA0-7D4217083FE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4000"/>
                  </a:lnSpc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To avoid confusion,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 . . .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the variables in the 3SAT instance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 . . . 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the clauses, and we will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as the ILP variable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Our constraints are:</a:t>
                </a:r>
              </a:p>
              <a:p>
                <a:pPr>
                  <a:tabLst>
                    <a:tab pos="4340225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accent1"/>
                    </a:solidFill>
                    <a:ea typeface="Source Sans Pro"/>
                    <a:cs typeface="Source Sans Pro"/>
                    <a:sym typeface="Source Sans Pro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=1,…,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</a:t>
                </a:r>
              </a:p>
              <a:p>
                <a:pPr>
                  <a:tabLst>
                    <a:tab pos="4340225" algn="l"/>
                  </a:tabLs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naryPr>
                      <m:sub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¬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(1−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)</m:t>
                        </m:r>
                      </m:e>
                    </m:nary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ource Sans Pro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ource Sans Pro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=1,…,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14300" indent="0">
                  <a:buNone/>
                  <a:tabLst>
                    <a:tab pos="4340225" algn="l"/>
                  </a:tabLst>
                </a:pPr>
                <a:endParaRPr lang="en-US" dirty="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14300" indent="0">
                  <a:buNone/>
                  <a:tabLst>
                    <a:tab pos="4340225" algn="l"/>
                  </a:tabLst>
                </a:pP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We would convert these to standard form.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C63100-325B-2E3B-2AA0-7D4217083F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FA92467-3A5B-ED0D-1D60-79C0B98CE5D5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9129809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49F36-D929-0702-D80F-363025088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676A-8E80-7BA4-10B2-AE5CC9A3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F2785-9F92-5C61-77EC-F629F26F8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+mj-lt"/>
              <a:buAutoNum type="alphaLcParenR" startAt="5"/>
            </a:pPr>
            <a:r>
              <a:rPr lang="en-US" dirty="0"/>
              <a:t>Say why 𝑓 is computable in polynomial time.</a:t>
            </a: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F761D-3A36-486C-831F-29BA34FE9C30}"/>
              </a:ext>
            </a:extLst>
          </p:cNvPr>
          <p:cNvSpPr txBox="1"/>
          <p:nvPr/>
        </p:nvSpPr>
        <p:spPr>
          <a:xfrm>
            <a:off x="3332718" y="438420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this briefly!</a:t>
            </a:r>
          </a:p>
        </p:txBody>
      </p:sp>
    </p:spTree>
    <p:extLst>
      <p:ext uri="{BB962C8B-B14F-4D97-AF65-F5344CB8AC3E}">
        <p14:creationId xmlns:p14="http://schemas.microsoft.com/office/powerpoint/2010/main" val="519286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37090-D9D7-444E-6AE9-6261953A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54E8-CAAB-4BDB-BFBB-4DE16F82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3C8F4E81-6C0F-977D-5A50-9B4854AEAC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4000"/>
                  </a:lnSpc>
                  <a:buFont typeface="+mj-lt"/>
                  <a:buAutoNum type="alphaLcParenR" startAt="5"/>
                </a:pPr>
                <a:r>
                  <a:rPr lang="en-US" dirty="0"/>
                  <a:t>Say why 𝑓 is computable in polynomial time.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create 2 constraints for every variable and 1 constraint for every clause. Every constraint is a row in the ILP input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so the reduction takes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time, which is polynomial.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3C8F4E81-6C0F-977D-5A50-9B4854AEA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EEE156D-48E0-FB76-7F33-E69C9C85243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069635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2E3A5-2E64-4240-D2D6-C68A0802C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B982-D2B6-8079-5DA5-91F1B95E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38A99527-82B3-0208-48A0-7700918CD89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6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 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38A99527-82B3-0208-48A0-7700918CD8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540211A-E0F8-851B-4294-12A0207E8982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4072230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AB4EF-50B7-9E59-64B3-C319B6B0F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1EBF-B892-1EDF-39B5-E7C2EA66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550F023-0B29-BAE4-DE3B-8A76F6603F3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6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 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There is an assignment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makes the original 3SAT YES-instance true.</a:t>
                </a: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 the vector whose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>
                    <a:solidFill>
                      <a:schemeClr val="accent1"/>
                    </a:solidFill>
                  </a:rPr>
                  <a:t>th</a:t>
                </a:r>
                <a:r>
                  <a:rPr lang="en-US" dirty="0">
                    <a:solidFill>
                      <a:schemeClr val="accent1"/>
                    </a:solidFill>
                  </a:rPr>
                  <a:t> entry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 We claim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satisfies the ILP.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Certainly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  <a:ea typeface="Source Sans Pro"/>
                    <a:sym typeface="Source Sans Pro"/>
                  </a:rPr>
                  <a:t>Note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(</m:t>
                            </m:r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)</m:t>
                        </m:r>
                      </m:e>
                    </m:nary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naryPr>
                      <m:sub>
                        <m: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¬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(1−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is a sum of non-negative terms. 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ource Sans Pro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ource Sans Pro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for which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ource Sans Pro"/>
                      </a:rPr>
                      <m:t>¬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ource Sans Pro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in which case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ource Sans Pro"/>
                      </a:rPr>
                      <m:t>1−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=1−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. 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Either way, we have found a term that evaluates to 1, so the expression is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. </a:t>
                </a:r>
                <a:endParaRPr lang="en-US" sz="1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550F023-0B29-BAE4-DE3B-8A76F6603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446" b="-1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E444CD4-6D1D-AE6B-DF54-FE85494A5F79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177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FE4FE-B5EA-C7A6-D1BC-92173CEFE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BC1D-3202-8D22-B0C8-A30B70D5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4E3A7D2-9F39-E47F-D8F1-77362633FD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7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4E3A7D2-9F39-E47F-D8F1-77362633FD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4AFC85A-87DA-F6FA-8488-FFBFB3BAFC78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674381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E9C9D-F38A-652B-DCC2-C3754A791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C1F4-0177-C433-4B72-59F40F3C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3FB7F45-BBC2-FF89-4199-336B75445F9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7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There is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satisfies all ILP constraints.</a:t>
                </a: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 We claim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satisfies the original 3SAT instance.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is a valid assignment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is an integer with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0≤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ea typeface="Source Sans Pro"/>
                    <a:cs typeface="Source Sans Pro"/>
                    <a:sym typeface="Source Sans Pro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≤1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Because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)</m:t>
                        </m:r>
                      </m:e>
                    </m:nary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¬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ource Sans Pro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(1−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)</m:t>
                        </m:r>
                      </m:e>
                    </m:nary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ource Sans Pro"/>
                      </a:rPr>
                      <m:t>≥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ource Sans Pro"/>
                      </a:rPr>
                      <m:t>1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at least one of the terms must be positive, in which case the relevant literal is true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ource Sans Pro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similar to the other direction.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3FB7F45-BBC2-FF89-4199-336B75445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145780A-3FB1-E5EA-3985-29C61A1ACD40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2199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AB3DCD0-2C4A-E347-4F02-C8AED3FA842B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B6269F-74A8-C38D-094E-72012343A31C}"/>
              </a:ext>
            </a:extLst>
          </p:cNvPr>
          <p:cNvSpPr/>
          <p:nvPr/>
        </p:nvSpPr>
        <p:spPr>
          <a:xfrm>
            <a:off x="90151" y="3638282"/>
            <a:ext cx="8950817" cy="1416676"/>
          </a:xfrm>
          <a:prstGeom prst="rect">
            <a:avLst/>
          </a:prstGeom>
          <a:solidFill>
            <a:srgbClr val="5E2B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F7EC904-3199-B53D-8466-6D9DC0DDC238}"/>
              </a:ext>
            </a:extLst>
          </p:cNvPr>
          <p:cNvSpPr txBox="1">
            <a:spLocks/>
          </p:cNvSpPr>
          <p:nvPr/>
        </p:nvSpPr>
        <p:spPr>
          <a:xfrm>
            <a:off x="311700" y="4309321"/>
            <a:ext cx="8183700" cy="519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lang="en-US"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Thanks for coming to section this week!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1C3DD6BD-35D1-E5D4-6F78-B914221638C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038175"/>
                <a:ext cx="8520600" cy="3416400"/>
              </a:xfrm>
            </p:spPr>
            <p:txBody>
              <a:bodyPr/>
              <a:lstStyle/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When you want </a:t>
                </a:r>
                <a:r>
                  <a:rPr lang="en-US" b="1" dirty="0">
                    <a:solidFill>
                      <a:schemeClr val="bg2"/>
                    </a:solidFill>
                  </a:rPr>
                  <a:t>to show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schemeClr val="bg2"/>
                    </a:solidFill>
                  </a:rPr>
                  <a:t> is NP-complete, do NOT solve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</a:t>
                </a:r>
              </a:p>
              <a:p>
                <a:pPr lvl="1">
                  <a:lnSpc>
                    <a:spcPct val="114000"/>
                  </a:lnSpc>
                  <a:spcAft>
                    <a:spcPts val="1200"/>
                  </a:spcAft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Convert instances of another NP-hard problem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into instances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14000"/>
                  </a:lnSpc>
                  <a:spcAft>
                    <a:spcPts val="1200"/>
                  </a:spcAft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tx1"/>
                    </a:solidFill>
                  </a:rPr>
                  <a:t>For the reduction proof, </a:t>
                </a:r>
                <a:r>
                  <a:rPr lang="en-US" b="1" dirty="0">
                    <a:solidFill>
                      <a:schemeClr val="bg2"/>
                    </a:solidFill>
                  </a:rPr>
                  <a:t>convert certificates </a:t>
                </a:r>
                <a:r>
                  <a:rPr lang="en-US" dirty="0">
                    <a:solidFill>
                      <a:schemeClr val="tx1"/>
                    </a:solidFill>
                  </a:rPr>
                  <a:t>of each problem to certificates of the other problem.</a:t>
                </a:r>
              </a:p>
            </p:txBody>
          </p:sp>
        </mc:Choice>
        <mc:Fallback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1C3DD6BD-35D1-E5D4-6F78-B91422163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038175"/>
                <a:ext cx="8520600" cy="3416400"/>
              </a:xfrm>
              <a:blipFill>
                <a:blip r:embed="rId2"/>
                <a:stretch>
                  <a:fillRect r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6391B81-32F1-01EB-E428-198BF9B0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</p:spPr>
        <p:txBody>
          <a:bodyPr>
            <a:normAutofit/>
          </a:bodyPr>
          <a:lstStyle/>
          <a:p>
            <a:r>
              <a:rPr lang="en-US" sz="27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848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FDE08-69A7-7E90-AE12-1D70F0F55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0FA2-53DC-062D-CAEF-215E8586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4C5F51-F07E-296E-BFB9-1FE6BD75E64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/>
                  <a:t>Problem</a:t>
                </a:r>
                <a:r>
                  <a:rPr lang="en-US" dirty="0"/>
                  <a:t>: a set of inputs and the correct outputs</a:t>
                </a:r>
                <a:endParaRPr lang="en-US" sz="1000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Instance</a:t>
                </a:r>
                <a:r>
                  <a:rPr lang="en-US" dirty="0"/>
                  <a:t>: a single input to a problem</a:t>
                </a:r>
                <a:endParaRPr lang="en-US" sz="1000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Decision problem</a:t>
                </a:r>
                <a:r>
                  <a:rPr lang="en-US" dirty="0"/>
                  <a:t>: a problem where the output is “yes” or “no”</a:t>
                </a:r>
                <a:endParaRPr lang="en-US" sz="1000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Reduction</a:t>
                </a:r>
                <a:r>
                  <a:rPr lang="en-US" dirty="0"/>
                  <a:t>: 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8788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        “A reduces to B”            “A is not harder than B”            “Solve A using B”</a:t>
                </a:r>
              </a:p>
              <a:p>
                <a:pPr marL="461963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Formally,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if there is an algorithm that solves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using </a:t>
                </a:r>
                <a:r>
                  <a:rPr lang="en-US" dirty="0" err="1">
                    <a:solidFill>
                      <a:schemeClr val="tx2"/>
                    </a:solidFill>
                  </a:rPr>
                  <a:t>polynomially</a:t>
                </a:r>
                <a:r>
                  <a:rPr lang="en-US" dirty="0">
                    <a:solidFill>
                      <a:schemeClr val="tx2"/>
                    </a:solidFill>
                  </a:rPr>
                  <a:t> many calls to a solver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, running in polynomial time (excluding calls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4C5F51-F07E-296E-BFB9-1FE6BD75E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2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3179-1CED-D6DF-465F-4749487F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B4A796D-C3E2-16AA-2CFA-DD75AF1D818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/>
                  <a:t>P (“polynomial”)</a:t>
                </a:r>
                <a:r>
                  <a:rPr lang="en-US" dirty="0"/>
                  <a:t>: The set of </a:t>
                </a:r>
                <a:r>
                  <a:rPr lang="en-US" b="1" dirty="0"/>
                  <a:t>decision</a:t>
                </a:r>
                <a:r>
                  <a:rPr lang="en-US" dirty="0"/>
                  <a:t> problems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can be solved in poly time.</a:t>
                </a:r>
                <a:endParaRPr lang="en-US" b="1" dirty="0"/>
              </a:p>
              <a:p>
                <a:r>
                  <a:rPr lang="en-US" b="1" dirty="0"/>
                  <a:t>NP (“nondeterministic polynomial”)</a:t>
                </a:r>
                <a:r>
                  <a:rPr lang="en-US" dirty="0"/>
                  <a:t>: The set of </a:t>
                </a:r>
                <a:r>
                  <a:rPr lang="en-US" b="1" dirty="0"/>
                  <a:t>decision</a:t>
                </a:r>
                <a:r>
                  <a:rPr lang="en-US" dirty="0"/>
                  <a:t> problems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for which YES-instances can be verified in poly time. </a:t>
                </a:r>
                <a:br>
                  <a:rPr lang="en-US" dirty="0"/>
                </a:br>
                <a:r>
                  <a:rPr lang="en-US" sz="1200" dirty="0"/>
                  <a:t> </a:t>
                </a:r>
                <a:br>
                  <a:rPr lang="en-US" dirty="0"/>
                </a:br>
                <a:r>
                  <a:rPr lang="en-US" dirty="0"/>
                  <a:t>Formally, there is a poly time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cap="small" smtClean="0">
                        <a:latin typeface="Cambria Math" panose="02040503050406030204" pitchFamily="18" charset="0"/>
                      </a:rPr>
                      <m:t>VerifyA</m:t>
                    </m:r>
                  </m:oMath>
                </a14:m>
                <a:r>
                  <a:rPr lang="en-US" dirty="0"/>
                  <a:t> such that for all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is YES, there exists a poly length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cap="small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VerifyA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YES.</a:t>
                </a:r>
              </a:p>
              <a:p>
                <a:pPr lvl="1">
                  <a:spcAft>
                    <a:spcPts val="1200"/>
                  </a:spcAft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is NO, then for all poly length strings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cap="small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VerifyA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NO.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NP-hard</a:t>
                </a:r>
                <a:r>
                  <a:rPr lang="en-US" dirty="0"/>
                  <a:t>:</a:t>
                </a:r>
                <a:r>
                  <a:rPr lang="en-US" b="1" dirty="0">
                    <a:solidFill>
                      <a:schemeClr val="bg2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 problem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NP-hard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NP.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NP-complete</a:t>
                </a:r>
                <a:r>
                  <a:rPr lang="en-US" dirty="0"/>
                  <a:t>:</a:t>
                </a:r>
                <a:r>
                  <a:rPr lang="en-US" b="1" dirty="0">
                    <a:solidFill>
                      <a:schemeClr val="bg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A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</a:t>
                </a:r>
                <a:r>
                  <a:rPr lang="en-US" dirty="0"/>
                  <a:t>NP-complete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in NP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NP-hard.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B4A796D-C3E2-16AA-2CFA-DD75AF1D8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2B83-6C6B-54F5-8FC2-2D6213BF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A61ABC-8516-B554-C611-C2899AC475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0" marR="0" lvl="0" indent="-342900" algn="l" defTabSz="914400" rtl="0" eaLnBrk="1" fontAlgn="auto" latinLnBrk="0" hangingPunct="1">
                  <a:lnSpc>
                    <a:spcPct val="124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333333"/>
                  </a:buClr>
                  <a:buSzPts val="1800"/>
                  <a:buFont typeface="Arial" panose="020B0604020202020204" pitchFamily="34" charset="0"/>
                  <a:buChar char="●"/>
                  <a:tabLst/>
                  <a:defRPr/>
                </a:pPr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Boolean literal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: A </a:t>
                </a:r>
                <a:r>
                  <a:rPr lang="en-US" sz="1900" dirty="0">
                    <a:solidFill>
                      <a:srgbClr val="333333"/>
                    </a:solidFill>
                  </a:rPr>
                  <a:t>Boolean 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9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ource Sans Pro" panose="020B050303040302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9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ource Sans Pro" panose="020B0503030403020204" pitchFamily="34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9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ource Sans Pro" panose="020B0503030403020204" pitchFamily="34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 </a:t>
                </a:r>
                <a:r>
                  <a:rPr lang="en-US" sz="1900" dirty="0">
                    <a:solidFill>
                      <a:srgbClr val="333333"/>
                    </a:solidFill>
                  </a:rPr>
                  <a:t>or its negation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19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dirty="0" err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  <a:p>
                <a:pPr marL="457200" marR="0" lvl="0" indent="-342900" algn="l" defTabSz="914400" rtl="0" eaLnBrk="1" fontAlgn="auto" latinLnBrk="0" hangingPunct="1">
                  <a:lnSpc>
                    <a:spcPct val="124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333333"/>
                  </a:buClr>
                  <a:buSzPts val="1800"/>
                  <a:buFont typeface="Arial" panose="020B0604020202020204" pitchFamily="34" charset="0"/>
                  <a:buChar char="●"/>
                  <a:tabLst/>
                  <a:defRPr/>
                </a:pPr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Clause</a:t>
                </a:r>
                <a:r>
                  <a:rPr kumimoji="0" lang="en-US" sz="19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: OR of zero or more literals</a:t>
                </a:r>
              </a:p>
              <a:p>
                <a:pPr marL="457200" marR="0" lvl="0" indent="-342900" algn="l" defTabSz="914400" rtl="0" eaLnBrk="1" fontAlgn="auto" latinLnBrk="0" hangingPunct="1">
                  <a:lnSpc>
                    <a:spcPct val="124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333333"/>
                  </a:buClr>
                  <a:buSzPts val="1800"/>
                  <a:buFont typeface="Arial" panose="020B0604020202020204" pitchFamily="34" charset="0"/>
                  <a:buChar char="●"/>
                  <a:tabLst/>
                  <a:defRPr/>
                </a:pPr>
                <a:r>
                  <a:rPr lang="en-US" sz="1900" b="1" dirty="0">
                    <a:solidFill>
                      <a:srgbClr val="333333"/>
                    </a:solidFill>
                  </a:rPr>
                  <a:t>CNF formula</a:t>
                </a:r>
                <a:r>
                  <a:rPr lang="en-US" sz="1900" dirty="0">
                    <a:solidFill>
                      <a:srgbClr val="333333"/>
                    </a:solidFill>
                  </a:rPr>
                  <a:t>: AND of zero or more clauses</a:t>
                </a:r>
                <a:endParaRPr lang="en-US" sz="1900" dirty="0"/>
              </a:p>
              <a:p>
                <a:pPr>
                  <a:lnSpc>
                    <a:spcPct val="124000"/>
                  </a:lnSpc>
                  <a:spcAft>
                    <a:spcPts val="1200"/>
                  </a:spcAft>
                </a:pPr>
                <a:r>
                  <a:rPr lang="en-US" sz="1900" b="1" dirty="0"/>
                  <a:t>3SAT problem</a:t>
                </a:r>
                <a:r>
                  <a:rPr lang="en-US" sz="1900" dirty="0"/>
                  <a:t>: </a:t>
                </a:r>
              </a:p>
              <a:p>
                <a:pPr marL="461963" indent="0">
                  <a:lnSpc>
                    <a:spcPct val="124000"/>
                  </a:lnSpc>
                  <a:buNone/>
                </a:pPr>
                <a:r>
                  <a:rPr lang="en-US" sz="1900" b="1" dirty="0"/>
                  <a:t>Input</a:t>
                </a:r>
                <a:r>
                  <a:rPr lang="en-US" sz="1900" dirty="0"/>
                  <a:t>: A CNF formula with exactly 3 literals per clause</a:t>
                </a:r>
              </a:p>
              <a:p>
                <a:pPr marL="461963" indent="0">
                  <a:lnSpc>
                    <a:spcPct val="124000"/>
                  </a:lnSpc>
                  <a:spcAft>
                    <a:spcPts val="1200"/>
                  </a:spcAft>
                  <a:buNone/>
                </a:pPr>
                <a:r>
                  <a:rPr lang="en-US" sz="1900" b="1" dirty="0"/>
                  <a:t>Output</a:t>
                </a:r>
                <a:r>
                  <a:rPr lang="en-US" sz="1900" dirty="0"/>
                  <a:t>: Is there an assignment to the variables that makes the formula true?</a:t>
                </a:r>
              </a:p>
              <a:p>
                <a:pPr marL="461963" indent="0">
                  <a:lnSpc>
                    <a:spcPct val="124000"/>
                  </a:lnSpc>
                  <a:spcAft>
                    <a:spcPts val="1200"/>
                  </a:spcAft>
                  <a:buNone/>
                </a:pPr>
                <a:r>
                  <a:rPr lang="en-US" sz="1800" dirty="0"/>
                  <a:t>3SAT is a fundamental </a:t>
                </a:r>
                <a:r>
                  <a:rPr lang="en-US" sz="1800" b="1" dirty="0"/>
                  <a:t>NP-complete</a:t>
                </a:r>
                <a:r>
                  <a:rPr lang="en-US" sz="1800" dirty="0"/>
                  <a:t> problem.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A61ABC-8516-B554-C611-C2899AC47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2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8BA5E0-1029-3E20-C453-0634DE9D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SAT</a:t>
            </a:r>
          </a:p>
        </p:txBody>
      </p:sp>
    </p:spTree>
    <p:extLst>
      <p:ext uri="{BB962C8B-B14F-4D97-AF65-F5344CB8AC3E}">
        <p14:creationId xmlns:p14="http://schemas.microsoft.com/office/powerpoint/2010/main" val="3043450172"/>
      </p:ext>
    </p:extLst>
  </p:cSld>
  <p:clrMapOvr>
    <a:masterClrMapping/>
  </p:clrMapOvr>
</p:sld>
</file>

<file path=ppt/theme/theme1.xml><?xml version="1.0" encoding="utf-8"?>
<a:theme xmlns:a="http://schemas.openxmlformats.org/drawingml/2006/main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w-slides" id="{0D97CF38-E52B-4851-A69D-7EE004AC6267}" vid="{68DEA4A6-4387-4F6D-8395-4017875E5F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17779</TotalTime>
  <Words>5968</Words>
  <Application>Microsoft Macintosh PowerPoint</Application>
  <PresentationFormat>On-screen Show (16:9)</PresentationFormat>
  <Paragraphs>565</Paragraphs>
  <Slides>57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Quattrocento Sans</vt:lpstr>
      <vt:lpstr>Courier New</vt:lpstr>
      <vt:lpstr>Arial</vt:lpstr>
      <vt:lpstr>Source Code Pro</vt:lpstr>
      <vt:lpstr>Source Sans Pro</vt:lpstr>
      <vt:lpstr>Raleway</vt:lpstr>
      <vt:lpstr>Cambria Math</vt:lpstr>
      <vt:lpstr>uw-slides</vt:lpstr>
      <vt:lpstr>CSE 421 Section 9</vt:lpstr>
      <vt:lpstr>Administrivia</vt:lpstr>
      <vt:lpstr>Announcements &amp; Reminders</vt:lpstr>
      <vt:lpstr>Definition review</vt:lpstr>
      <vt:lpstr>Definition review</vt:lpstr>
      <vt:lpstr>Definition review</vt:lpstr>
      <vt:lpstr>Definition review</vt:lpstr>
      <vt:lpstr>Definition review</vt:lpstr>
      <vt:lpstr>Practice with SAT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Reductions</vt:lpstr>
      <vt:lpstr>How to prove NP-hardness</vt:lpstr>
      <vt:lpstr>How to prove NP-hardness</vt:lpstr>
      <vt:lpstr>How to prove NP-completeness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421 Section 2</dc:title>
  <dc:creator>beame</dc:creator>
  <cp:lastModifiedBy>Glenn Sun</cp:lastModifiedBy>
  <cp:revision>24</cp:revision>
  <dcterms:modified xsi:type="dcterms:W3CDTF">2024-11-21T07:30:49Z</dcterms:modified>
</cp:coreProperties>
</file>