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53"/>
  </p:notesMasterIdLst>
  <p:sldIdLst>
    <p:sldId id="314" r:id="rId2"/>
    <p:sldId id="315" r:id="rId3"/>
    <p:sldId id="316" r:id="rId4"/>
    <p:sldId id="502" r:id="rId5"/>
    <p:sldId id="503" r:id="rId6"/>
    <p:sldId id="432" r:id="rId7"/>
    <p:sldId id="504" r:id="rId8"/>
    <p:sldId id="533" r:id="rId9"/>
    <p:sldId id="548" r:id="rId10"/>
    <p:sldId id="546" r:id="rId11"/>
    <p:sldId id="541" r:id="rId12"/>
    <p:sldId id="549" r:id="rId13"/>
    <p:sldId id="539" r:id="rId14"/>
    <p:sldId id="545" r:id="rId15"/>
    <p:sldId id="317" r:id="rId16"/>
    <p:sldId id="447" r:id="rId17"/>
    <p:sldId id="543" r:id="rId18"/>
    <p:sldId id="544" r:id="rId19"/>
    <p:sldId id="550" r:id="rId20"/>
    <p:sldId id="551" r:id="rId21"/>
    <p:sldId id="552" r:id="rId22"/>
    <p:sldId id="553" r:id="rId23"/>
    <p:sldId id="554" r:id="rId24"/>
    <p:sldId id="555" r:id="rId25"/>
    <p:sldId id="556" r:id="rId26"/>
    <p:sldId id="583" r:id="rId27"/>
    <p:sldId id="584" r:id="rId28"/>
    <p:sldId id="559" r:id="rId29"/>
    <p:sldId id="560" r:id="rId30"/>
    <p:sldId id="561" r:id="rId31"/>
    <p:sldId id="562" r:id="rId32"/>
    <p:sldId id="563" r:id="rId33"/>
    <p:sldId id="564" r:id="rId34"/>
    <p:sldId id="565" r:id="rId35"/>
    <p:sldId id="566" r:id="rId36"/>
    <p:sldId id="567" r:id="rId37"/>
    <p:sldId id="568" r:id="rId38"/>
    <p:sldId id="569" r:id="rId39"/>
    <p:sldId id="570" r:id="rId40"/>
    <p:sldId id="571" r:id="rId41"/>
    <p:sldId id="572" r:id="rId42"/>
    <p:sldId id="573" r:id="rId43"/>
    <p:sldId id="574" r:id="rId44"/>
    <p:sldId id="575" r:id="rId45"/>
    <p:sldId id="576" r:id="rId46"/>
    <p:sldId id="577" r:id="rId47"/>
    <p:sldId id="578" r:id="rId48"/>
    <p:sldId id="579" r:id="rId49"/>
    <p:sldId id="580" r:id="rId50"/>
    <p:sldId id="557" r:id="rId51"/>
    <p:sldId id="558" r:id="rId52"/>
  </p:sldIdLst>
  <p:sldSz cx="9144000" cy="5143500" type="screen16x9"/>
  <p:notesSz cx="6858000" cy="9144000"/>
  <p:embeddedFontLst>
    <p:embeddedFont>
      <p:font typeface="Cambria Math" panose="02040503050406030204" pitchFamily="18" charset="0"/>
      <p:regular r:id="rId54"/>
    </p:embeddedFont>
    <p:embeddedFont>
      <p:font typeface="Quattrocento Sans" panose="020B0502050000020003" pitchFamily="34" charset="0"/>
      <p:regular r:id="rId55"/>
      <p:bold r:id="rId56"/>
      <p:italic r:id="rId57"/>
      <p:boldItalic r:id="rId58"/>
    </p:embeddedFont>
    <p:embeddedFont>
      <p:font typeface="Raleway" pitchFamily="2" charset="77"/>
      <p:regular r:id="rId59"/>
      <p:bold r:id="rId60"/>
      <p:italic r:id="rId61"/>
      <p:boldItalic r:id="rId62"/>
    </p:embeddedFont>
    <p:embeddedFont>
      <p:font typeface="Source Code Pro" panose="020B0509030403020204" pitchFamily="49" charset="0"/>
      <p:regular r:id="rId63"/>
      <p:bold r:id="rId64"/>
      <p:italic r:id="rId65"/>
      <p:boldItalic r:id="rId66"/>
    </p:embeddedFont>
    <p:embeddedFont>
      <p:font typeface="Source Sans Pro" panose="020B050303040302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0E7C38F9-7328-4282-BB73-1DAEE652B665}">
          <p14:sldIdLst>
            <p14:sldId id="314"/>
          </p14:sldIdLst>
        </p14:section>
        <p14:section name="Administrivia" id="{DB8782F1-9770-4122-AE1A-57C954F4EE1B}">
          <p14:sldIdLst>
            <p14:sldId id="315"/>
            <p14:sldId id="316"/>
          </p14:sldIdLst>
        </p14:section>
        <p14:section name="Linear Programming" id="{C65F3F2B-D289-404B-9C40-34BA04965B27}">
          <p14:sldIdLst>
            <p14:sldId id="502"/>
            <p14:sldId id="503"/>
            <p14:sldId id="432"/>
            <p14:sldId id="504"/>
            <p14:sldId id="533"/>
            <p14:sldId id="548"/>
            <p14:sldId id="546"/>
            <p14:sldId id="541"/>
            <p14:sldId id="549"/>
            <p14:sldId id="539"/>
            <p14:sldId id="545"/>
          </p14:sldIdLst>
        </p14:section>
        <p14:section name="What Tool" id="{1C7869E8-F8D6-48B7-AB08-B9215DB03AF3}">
          <p14:sldIdLst>
            <p14:sldId id="317"/>
            <p14:sldId id="447"/>
            <p14:sldId id="543"/>
            <p14:sldId id="544"/>
            <p14:sldId id="550"/>
            <p14:sldId id="551"/>
            <p14:sldId id="552"/>
            <p14:sldId id="553"/>
            <p14:sldId id="554"/>
            <p14:sldId id="555"/>
            <p14:sldId id="556"/>
            <p14:sldId id="583"/>
            <p14:sldId id="584"/>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80"/>
            <p14:sldId id="557"/>
            <p14:sldId id="558"/>
          </p14:sldIdLst>
        </p14:section>
        <p14:section name="Outro" id="{330896F7-469A-4CE7-9D9A-D1928C68B4F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124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306B9-88E0-4F7B-EF0B-70C15BA4B38A}" v="354" dt="2025-02-26T03:35:15.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75"/>
    <p:restoredTop sz="94601"/>
  </p:normalViewPr>
  <p:slideViewPr>
    <p:cSldViewPr snapToGrid="0">
      <p:cViewPr varScale="1">
        <p:scale>
          <a:sx n="180" d="100"/>
          <a:sy n="180" d="100"/>
        </p:scale>
        <p:origin x="1752"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Administrivia ~2 mins</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7F8A6-4622-3FB2-1F42-F6D09AA1F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005BFE-F801-659F-5089-70D399D95A2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6340314-E06B-057A-25FD-C0ECE4757CC0}"/>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256424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~10 min microteach? Maybe shorter maybe longer?</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346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761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CF372-FD62-C289-282F-BB7576863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CD2E3-27E9-C4E5-C1BC-B0493164C2E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21BD622-4A97-5ECF-53D3-A54AFC667A29}"/>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1971205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93EA-4568-BD0A-CE58-CCD8A918D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0A2FC-C9F8-D3A3-F523-5233E8718B7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BF35027-43FD-978B-0049-81C13A2D6BB9}"/>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1756529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3419D-EB68-DB2E-45A9-1FA17DB2D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A191E-4ABF-06CA-81AB-0E5988F11DB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FCAA243-DA8A-4DD9-A9FC-69EC84C0FBB1}"/>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1696951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DECB-E08E-DD9F-8418-4D63BECDD5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58CAB-84C1-49FF-BFF4-AB0DD3B5372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BD8ECEC-5884-151A-3A28-32A3383657E5}"/>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1345571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2C491-7EF9-EECE-77B9-ED2578AB1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34FF8F-52F5-6F8F-A086-806A5B4845D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52C7F31-E923-EE6C-7F85-52FB3C5BD291}"/>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345459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DE7F3-B324-0010-1246-E104F949B6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BC64D-7CF3-F791-B804-8A56B6B62DA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9215728-0D5F-AF3C-0916-E077B8A23C0C}"/>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31704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8C9E-42ED-F541-C08E-71556D9A28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29406-0BE5-2E40-FEC5-783034FF05B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0C68C6C-6D7B-23CA-C436-01BD027DD74D}"/>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142889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~10 min microteach? Maybe shorter maybe longer?</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2387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82C14-7AE5-E4EC-5C40-F921D0BCF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83F50-96E7-D913-3BE1-9FB2F7A612E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1EC3E1A-66A0-932D-C306-FA89B9C3D311}"/>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3790959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2FFC-F9F7-B3D6-BB4B-48C2F8009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7BE8D-1646-2812-8A7D-25ED55F4368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1057111-EB43-CDB3-E7E4-85EF9DF3DAE4}"/>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3904570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AB8B5-B045-3428-C1AB-32C9E32E3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ACEE13-AA32-B1F8-6A6D-763E4599863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DCEC34D-221C-A69D-B049-B6DB75D57557}"/>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1716757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E1003-0D9A-4D44-9B92-B6288CCF2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E3E21-FAF7-C426-FEE2-92559E17D7C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565A2D6-8FE1-32F5-19B6-BB4E35939876}"/>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4142144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83FB5-C746-DB87-6C87-D7A34B14D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9F4E8-A9DF-2C0C-7BFE-26CB60E97FF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DCB2CB4-F6ED-08B0-16C4-FD8747E9CC8D}"/>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231224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154DC-74C0-3298-81CB-8B9B8F9F9D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E80A4-2A18-A526-AD0D-C98D2031D39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DDFD07B-28C5-D5EA-69CA-6A33E55A4B24}"/>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428856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E1FFB-5CA3-5553-287F-2A810E938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BCF99-CF6E-9A25-F973-FF5BC37A75C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E43EF82-76B7-1396-7F79-985C5A3A10A9}"/>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3266686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D5E2D-9E52-8ECA-37AE-02CAE3A23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86992-8971-6370-D763-4A2AB35420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0000891-641C-8189-9843-355D4AC63283}"/>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630914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BB641-57D1-8429-160A-B5E1201A7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800DED-61BA-32EC-9B5E-54116BD0816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4A6BB76-DA25-3ED9-3E7F-1E16AA9F318D}"/>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258411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761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417761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11805-C93F-C92B-1722-9B058308E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7A9C1-7BAD-0D6B-EFE4-9DA099C0242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2C47BA8-DB1A-8EDA-C756-7B657EDC7050}"/>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29668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F98A8-A9F2-1DCA-9090-ED098E753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F9491-80F9-706F-0F35-B41AAE93C71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E83D27E-44A7-EE3D-C0DB-ED25552646AC}"/>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3540373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7F1BC-2E19-F66B-B20D-55F73BEC9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68EAC-735B-03D3-FC55-D5B12E7CAD6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82094EF-8D79-FE4B-769A-D26863FE32DF}"/>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381222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08AA9-D5B4-BEF9-0F59-35633AF7D8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7F5776-20B0-FED3-214A-993DB3B6C02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2BAF057-8171-1888-1950-11E461204C28}"/>
              </a:ext>
            </a:extLst>
          </p:cNvPr>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1175029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Give ~2-3 minutes to think</a:t>
            </a:r>
          </a:p>
        </p:txBody>
      </p:sp>
    </p:spTree>
    <p:extLst>
      <p:ext uri="{BB962C8B-B14F-4D97-AF65-F5344CB8AC3E}">
        <p14:creationId xmlns:p14="http://schemas.microsoft.com/office/powerpoint/2010/main" val="891182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4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8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dirty="0"/>
          </a:p>
        </p:txBody>
      </p:sp>
    </p:spTree>
    <p:extLst>
      <p:ext uri="{BB962C8B-B14F-4D97-AF65-F5344CB8AC3E}">
        <p14:creationId xmlns:p14="http://schemas.microsoft.com/office/powerpoint/2010/main" val="13593314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dirty="0"/>
          </a:p>
        </p:txBody>
      </p:sp>
      <p:sp>
        <p:nvSpPr>
          <p:cNvPr id="67" name="Google Shape;67;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146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95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a:p>
        </p:txBody>
      </p:sp>
    </p:spTree>
    <p:extLst>
      <p:ext uri="{BB962C8B-B14F-4D97-AF65-F5344CB8AC3E}">
        <p14:creationId xmlns:p14="http://schemas.microsoft.com/office/powerpoint/2010/main" val="87111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505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06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9479288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Font typeface="+mj-lt"/>
              <a:buAutoNum type="alphaLcParen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a:solidFill>
                  <a:schemeClr val="accent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5119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6682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38327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9315F7-CA91-04E6-19F6-41A92EC56C5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graphicFrame>
        <p:nvGraphicFramePr>
          <p:cNvPr id="4" name="Table 4">
            <a:extLst>
              <a:ext uri="{FF2B5EF4-FFF2-40B4-BE49-F238E27FC236}">
                <a16:creationId xmlns:a16="http://schemas.microsoft.com/office/drawing/2014/main" id="{2CDAB10E-F124-265F-8BF3-43078CD2A6FD}"/>
              </a:ext>
            </a:extLst>
          </p:cNvPr>
          <p:cNvGraphicFramePr>
            <a:graphicFrameLocks noGrp="1"/>
          </p:cNvGraphicFramePr>
          <p:nvPr>
            <p:extLst>
              <p:ext uri="{D42A27DB-BD31-4B8C-83A1-F6EECF244321}">
                <p14:modId xmlns:p14="http://schemas.microsoft.com/office/powerpoint/2010/main" val="3595142306"/>
              </p:ext>
            </p:extLst>
          </p:nvPr>
        </p:nvGraphicFramePr>
        <p:xfrm>
          <a:off x="312557" y="1863905"/>
          <a:ext cx="3999044" cy="1993540"/>
        </p:xfrm>
        <a:graphic>
          <a:graphicData uri="http://schemas.openxmlformats.org/drawingml/2006/table">
            <a:tbl>
              <a:tblPr firstRow="1"/>
              <a:tblGrid>
                <a:gridCol w="999761">
                  <a:extLst>
                    <a:ext uri="{9D8B030D-6E8A-4147-A177-3AD203B41FA5}">
                      <a16:colId xmlns:a16="http://schemas.microsoft.com/office/drawing/2014/main" val="78087362"/>
                    </a:ext>
                  </a:extLst>
                </a:gridCol>
                <a:gridCol w="999761">
                  <a:extLst>
                    <a:ext uri="{9D8B030D-6E8A-4147-A177-3AD203B41FA5}">
                      <a16:colId xmlns:a16="http://schemas.microsoft.com/office/drawing/2014/main" val="3122919584"/>
                    </a:ext>
                  </a:extLst>
                </a:gridCol>
                <a:gridCol w="999761">
                  <a:extLst>
                    <a:ext uri="{9D8B030D-6E8A-4147-A177-3AD203B41FA5}">
                      <a16:colId xmlns:a16="http://schemas.microsoft.com/office/drawing/2014/main" val="3074147335"/>
                    </a:ext>
                  </a:extLst>
                </a:gridCol>
                <a:gridCol w="999761">
                  <a:extLst>
                    <a:ext uri="{9D8B030D-6E8A-4147-A177-3AD203B41FA5}">
                      <a16:colId xmlns:a16="http://schemas.microsoft.com/office/drawing/2014/main" val="2906008278"/>
                    </a:ext>
                  </a:extLst>
                </a:gridCol>
              </a:tblGrid>
              <a:tr h="498385">
                <a:tc>
                  <a:txBody>
                    <a:bodyPr/>
                    <a:lstStyle/>
                    <a:p>
                      <a:endParaRPr lang="en-US" b="1" dirty="0">
                        <a:solidFill>
                          <a:schemeClr val="bg1"/>
                        </a:solidFill>
                        <a:latin typeface="Raleway" pitchFamily="2" charset="0"/>
                      </a:endParaRPr>
                    </a:p>
                  </a:txBody>
                  <a:tcPr>
                    <a:lnL w="6350" cap="flat" cmpd="sng" algn="ctr">
                      <a:solidFill>
                        <a:schemeClr val="accent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629085639"/>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0645794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9665356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8225758"/>
                  </a:ext>
                </a:extLst>
              </a:tr>
            </a:tbl>
          </a:graphicData>
        </a:graphic>
      </p:graphicFrame>
      <p:sp>
        <p:nvSpPr>
          <p:cNvPr id="6" name="Google Shape;21;p18">
            <a:extLst>
              <a:ext uri="{FF2B5EF4-FFF2-40B4-BE49-F238E27FC236}">
                <a16:creationId xmlns:a16="http://schemas.microsoft.com/office/drawing/2014/main" id="{6A4678DB-24FE-AF7D-CB86-CAD7A9EA483C}"/>
              </a:ext>
            </a:extLst>
          </p:cNvPr>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7" name="Google Shape;22;p18">
            <a:extLst>
              <a:ext uri="{FF2B5EF4-FFF2-40B4-BE49-F238E27FC236}">
                <a16:creationId xmlns:a16="http://schemas.microsoft.com/office/drawing/2014/main" id="{867381C4-A322-02C9-1DA1-D62843A5A40C}"/>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942978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D0359-C26F-8303-FC3E-E85746C3EF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3A90C4-5061-D204-A1E3-66AC67CCA4C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EB5255-7E8C-8982-FA06-315ACC32D8E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64317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3000" b="1" kern="1200">
          <a:solidFill>
            <a:schemeClr val="tx2"/>
          </a:solidFill>
          <a:latin typeface="Raleway" pitchFamily="2"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5F0D5-F9BB-C05C-55B2-ADFAE05F08BB}"/>
              </a:ext>
            </a:extLst>
          </p:cNvPr>
          <p:cNvSpPr>
            <a:spLocks noGrp="1"/>
          </p:cNvSpPr>
          <p:nvPr>
            <p:ph type="title"/>
          </p:nvPr>
        </p:nvSpPr>
        <p:spPr/>
        <p:txBody>
          <a:bodyPr/>
          <a:lstStyle/>
          <a:p>
            <a:r>
              <a:rPr lang="en-US" dirty="0"/>
              <a:t>CSE 421 Section 8</a:t>
            </a:r>
          </a:p>
        </p:txBody>
      </p:sp>
      <p:sp>
        <p:nvSpPr>
          <p:cNvPr id="5" name="Subtitle 4">
            <a:extLst>
              <a:ext uri="{FF2B5EF4-FFF2-40B4-BE49-F238E27FC236}">
                <a16:creationId xmlns:a16="http://schemas.microsoft.com/office/drawing/2014/main" id="{C419559E-BC6B-F314-EF98-FFEA019D0FD3}"/>
              </a:ext>
            </a:extLst>
          </p:cNvPr>
          <p:cNvSpPr>
            <a:spLocks noGrp="1"/>
          </p:cNvSpPr>
          <p:nvPr>
            <p:ph type="subTitle" idx="1"/>
          </p:nvPr>
        </p:nvSpPr>
        <p:spPr>
          <a:xfrm>
            <a:off x="485875" y="3083888"/>
            <a:ext cx="8183700" cy="1423566"/>
          </a:xfrm>
        </p:spPr>
        <p:txBody>
          <a:bodyPr>
            <a:normAutofit/>
          </a:bodyPr>
          <a:lstStyle/>
          <a:p>
            <a:r>
              <a:rPr lang="en-US" dirty="0"/>
              <a:t>Linear Programming and Technique Toolbox</a:t>
            </a:r>
          </a:p>
        </p:txBody>
      </p:sp>
    </p:spTree>
    <p:extLst>
      <p:ext uri="{BB962C8B-B14F-4D97-AF65-F5344CB8AC3E}">
        <p14:creationId xmlns:p14="http://schemas.microsoft.com/office/powerpoint/2010/main" val="208463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C9E92-5639-728D-CB22-467B96652B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04AD66-8CAC-875C-37C4-02BC3D0B136B}"/>
              </a:ext>
            </a:extLst>
          </p:cNvPr>
          <p:cNvSpPr>
            <a:spLocks noGrp="1"/>
          </p:cNvSpPr>
          <p:nvPr>
            <p:ph type="title"/>
          </p:nvPr>
        </p:nvSpPr>
        <p:spPr/>
        <p:txBody>
          <a:bodyPr>
            <a:normAutofit fontScale="90000"/>
          </a:bodyPr>
          <a:lstStyle/>
          <a:p>
            <a:r>
              <a:rPr lang="en-US" dirty="0"/>
              <a:t>Problem 1 – Cost-effective eating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C6601A0-7BB5-C6EA-51BD-D0C1FDA6F4CF}"/>
                  </a:ext>
                </a:extLst>
              </p:cNvPr>
              <p:cNvSpPr>
                <a:spLocks noGrp="1"/>
              </p:cNvSpPr>
              <p:nvPr>
                <p:ph type="body" idx="1"/>
              </p:nvPr>
            </p:nvSpPr>
            <p:spPr>
              <a:xfrm>
                <a:off x="311700" y="990601"/>
                <a:ext cx="8520600" cy="3707874"/>
              </a:xfrm>
            </p:spPr>
            <p:txBody>
              <a:bodyPr>
                <a:normAutofit fontScale="92500" lnSpcReduction="10000"/>
              </a:bodyPr>
              <a:lstStyle/>
              <a:p>
                <a:pPr>
                  <a:buFont typeface="+mj-lt"/>
                  <a:buAutoNum type="alphaLcParenR" startAt="2"/>
                </a:pPr>
                <a:r>
                  <a:rPr lang="en-US" dirty="0"/>
                  <a:t>To use linear programming:</a:t>
                </a:r>
              </a:p>
              <a:p>
                <a:pPr marL="1028700" lvl="1" indent="-457200">
                  <a:buClr>
                    <a:schemeClr val="tx1"/>
                  </a:buClr>
                  <a:buSzPct val="100000"/>
                  <a:buFont typeface="+mj-lt"/>
                  <a:buAutoNum type="romanLcPeriod"/>
                </a:pPr>
                <a:r>
                  <a:rPr lang="en-US" sz="1800" dirty="0">
                    <a:solidFill>
                      <a:schemeClr val="tx1"/>
                    </a:solidFill>
                  </a:rPr>
                  <a:t>What should the variables </a:t>
                </a:r>
                <a14:m>
                  <m:oMath xmlns:m="http://schemas.openxmlformats.org/officeDocument/2006/math">
                    <m:sSub>
                      <m:sSubPr>
                        <m:ctrlPr>
                          <a:rPr lang="en-US" sz="1800" i="1" dirty="0" smtClean="0">
                            <a:solidFill>
                              <a:schemeClr val="tx1"/>
                            </a:solidFill>
                            <a:latin typeface="Cambria Math" panose="02040503050406030204" pitchFamily="18" charset="0"/>
                          </a:rPr>
                        </m:ctrlPr>
                      </m:sSubPr>
                      <m:e>
                        <m:r>
                          <a:rPr lang="en-US" sz="1800" i="1" dirty="0" smtClean="0">
                            <a:solidFill>
                              <a:schemeClr val="tx1"/>
                            </a:solidFill>
                            <a:latin typeface="Cambria Math" panose="02040503050406030204" pitchFamily="18" charset="0"/>
                          </a:rPr>
                          <m:t>𝑥</m:t>
                        </m:r>
                      </m:e>
                      <m:sub>
                        <m:r>
                          <a:rPr lang="en-US" sz="1800" i="1" dirty="0" smtClean="0">
                            <a:solidFill>
                              <a:schemeClr val="tx1"/>
                            </a:solidFill>
                            <a:latin typeface="Cambria Math" panose="02040503050406030204" pitchFamily="18" charset="0"/>
                          </a:rPr>
                          <m:t>𝑖</m:t>
                        </m:r>
                      </m:sub>
                    </m:sSub>
                  </m:oMath>
                </a14:m>
                <a:r>
                  <a:rPr lang="en-US" sz="1800" dirty="0">
                    <a:solidFill>
                      <a:schemeClr val="tx1"/>
                    </a:solidFill>
                  </a:rPr>
                  <a:t> represent?</a:t>
                </a:r>
              </a:p>
              <a:p>
                <a:pPr marL="1035050" lvl="1" indent="0">
                  <a:buClr>
                    <a:schemeClr val="tx1"/>
                  </a:buClr>
                  <a:buSzPct val="100000"/>
                  <a:buNone/>
                </a:pPr>
                <a:r>
                  <a:rPr lang="en-US" sz="1800" dirty="0">
                    <a:solidFill>
                      <a:schemeClr val="accent1"/>
                    </a:solidFill>
                  </a:rPr>
                  <a:t>The number of servings of food </a:t>
                </a:r>
                <a14:m>
                  <m:oMath xmlns:m="http://schemas.openxmlformats.org/officeDocument/2006/math">
                    <m:r>
                      <a:rPr lang="en-US" sz="1800" i="1" dirty="0" smtClean="0">
                        <a:solidFill>
                          <a:schemeClr val="accent1"/>
                        </a:solidFill>
                        <a:latin typeface="Cambria Math" panose="02040503050406030204" pitchFamily="18" charset="0"/>
                      </a:rPr>
                      <m:t>𝑖</m:t>
                    </m:r>
                  </m:oMath>
                </a14:m>
                <a:r>
                  <a:rPr lang="en-US" sz="1800" dirty="0">
                    <a:solidFill>
                      <a:schemeClr val="accent1"/>
                    </a:solidFill>
                  </a:rPr>
                  <a:t> to eat.</a:t>
                </a:r>
                <a:br>
                  <a:rPr lang="en-US" sz="1800" dirty="0">
                    <a:solidFill>
                      <a:schemeClr val="tx1"/>
                    </a:solidFill>
                  </a:rPr>
                </a:br>
                <a:endParaRPr lang="en-US" sz="1800" dirty="0">
                  <a:solidFill>
                    <a:schemeClr val="tx1"/>
                  </a:solidFill>
                </a:endParaRPr>
              </a:p>
              <a:p>
                <a:pPr marL="1028700" lvl="1" indent="-457200">
                  <a:buClr>
                    <a:schemeClr val="tx1"/>
                  </a:buClr>
                  <a:buSzPct val="100000"/>
                  <a:buFont typeface="+mj-lt"/>
                  <a:buAutoNum type="romanLcPeriod" startAt="2"/>
                </a:pPr>
                <a:r>
                  <a:rPr lang="en-US" sz="1800" dirty="0">
                    <a:solidFill>
                      <a:schemeClr val="tx1"/>
                    </a:solidFill>
                  </a:rPr>
                  <a:t>What is the objective function?</a:t>
                </a:r>
              </a:p>
              <a:p>
                <a:pPr marL="571500" lvl="1" indent="0">
                  <a:buClr>
                    <a:schemeClr val="tx1"/>
                  </a:buClr>
                  <a:buSzPct val="100000"/>
                  <a:buNone/>
                </a:pPr>
                <a14:m>
                  <m:oMathPara xmlns:m="http://schemas.openxmlformats.org/officeDocument/2006/math">
                    <m:oMathParaPr>
                      <m:jc m:val="centerGroup"/>
                    </m:oMathParaPr>
                    <m:oMath xmlns:m="http://schemas.openxmlformats.org/officeDocument/2006/math">
                      <m:func>
                        <m:funcPr>
                          <m:ctrlPr>
                            <a:rPr lang="en-US" sz="1800" i="1" smtClean="0">
                              <a:solidFill>
                                <a:schemeClr val="accent1"/>
                              </a:solidFill>
                              <a:latin typeface="Cambria Math" panose="02040503050406030204" pitchFamily="18" charset="0"/>
                              <a:ea typeface="Source Sans Pro"/>
                              <a:cs typeface="Source Sans Pro"/>
                            </a:rPr>
                          </m:ctrlPr>
                        </m:funcPr>
                        <m:fName>
                          <m:r>
                            <a:rPr lang="en-US" sz="1800" b="1" i="0">
                              <a:solidFill>
                                <a:schemeClr val="accent1"/>
                              </a:solidFill>
                              <a:latin typeface="Cambria Math" panose="02040503050406030204" pitchFamily="18" charset="0"/>
                              <a:ea typeface="Source Sans Pro"/>
                              <a:cs typeface="Source Sans Pro"/>
                            </a:rPr>
                            <m:t> </m:t>
                          </m:r>
                          <m:r>
                            <a:rPr lang="en-US" sz="1800" b="1" i="0" smtClean="0">
                              <a:solidFill>
                                <a:schemeClr val="accent1"/>
                              </a:solidFill>
                              <a:latin typeface="Cambria Math" panose="02040503050406030204" pitchFamily="18" charset="0"/>
                              <a:ea typeface="Source Sans Pro"/>
                              <a:cs typeface="Source Sans Pro"/>
                            </a:rPr>
                            <m:t>𝐦𝐢𝐧𝐢𝐦𝐢𝐳𝐞</m:t>
                          </m:r>
                        </m:fName>
                        <m:e>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𝑚</m:t>
                              </m:r>
                            </m:e>
                            <m:sub>
                              <m:r>
                                <a:rPr lang="en-US" sz="1800" b="0" i="1" smtClean="0">
                                  <a:solidFill>
                                    <a:schemeClr val="accent1"/>
                                  </a:solidFill>
                                  <a:latin typeface="Cambria Math" panose="02040503050406030204" pitchFamily="18" charset="0"/>
                                  <a:ea typeface="Source Sans Pro"/>
                                  <a:cs typeface="Source Sans Pro"/>
                                </a:rPr>
                                <m:t>1</m:t>
                              </m:r>
                            </m:sub>
                          </m:sSub>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𝑥</m:t>
                              </m:r>
                            </m:e>
                            <m:sub>
                              <m:r>
                                <a:rPr lang="en-US" sz="1800" b="0" i="1" smtClean="0">
                                  <a:solidFill>
                                    <a:schemeClr val="accent1"/>
                                  </a:solidFill>
                                  <a:latin typeface="Cambria Math" panose="02040503050406030204" pitchFamily="18" charset="0"/>
                                  <a:ea typeface="Source Sans Pro"/>
                                  <a:cs typeface="Source Sans Pro"/>
                                </a:rPr>
                                <m:t>1</m:t>
                              </m:r>
                            </m:sub>
                          </m:sSub>
                          <m:r>
                            <a:rPr lang="en-US" sz="1800" b="0" i="1" smtClean="0">
                              <a:solidFill>
                                <a:schemeClr val="accent1"/>
                              </a:solidFill>
                              <a:latin typeface="Cambria Math" panose="02040503050406030204" pitchFamily="18" charset="0"/>
                              <a:ea typeface="Source Sans Pro"/>
                              <a:cs typeface="Source Sans Pro"/>
                            </a:rPr>
                            <m:t>+…+</m:t>
                          </m:r>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𝑚</m:t>
                              </m:r>
                            </m:e>
                            <m:sub>
                              <m:r>
                                <a:rPr lang="en-US" sz="1800" b="0" i="1" smtClean="0">
                                  <a:solidFill>
                                    <a:schemeClr val="accent1"/>
                                  </a:solidFill>
                                  <a:latin typeface="Cambria Math" panose="02040503050406030204" pitchFamily="18" charset="0"/>
                                  <a:ea typeface="Source Sans Pro"/>
                                  <a:cs typeface="Source Sans Pro"/>
                                </a:rPr>
                                <m:t>𝑛</m:t>
                              </m:r>
                            </m:sub>
                          </m:sSub>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𝑥</m:t>
                              </m:r>
                            </m:e>
                            <m:sub>
                              <m:r>
                                <a:rPr lang="en-US" sz="1800" b="0" i="1" smtClean="0">
                                  <a:solidFill>
                                    <a:schemeClr val="accent1"/>
                                  </a:solidFill>
                                  <a:latin typeface="Cambria Math" panose="02040503050406030204" pitchFamily="18" charset="0"/>
                                  <a:ea typeface="Source Sans Pro"/>
                                  <a:cs typeface="Source Sans Pro"/>
                                </a:rPr>
                                <m:t>𝑛</m:t>
                              </m:r>
                            </m:sub>
                          </m:sSub>
                        </m:e>
                      </m:func>
                    </m:oMath>
                  </m:oMathPara>
                </a14:m>
                <a:endParaRPr lang="en-US" sz="1800" dirty="0">
                  <a:solidFill>
                    <a:schemeClr val="tx1"/>
                  </a:solidFill>
                </a:endParaRPr>
              </a:p>
              <a:p>
                <a:pPr marL="1028700" lvl="1" indent="-457200">
                  <a:buClr>
                    <a:schemeClr val="tx1"/>
                  </a:buClr>
                  <a:buSzPct val="100000"/>
                  <a:buFont typeface="+mj-lt"/>
                  <a:buAutoNum type="romanLcPeriod"/>
                </a:pPr>
                <a:endParaRPr lang="en-US" sz="1800" dirty="0">
                  <a:solidFill>
                    <a:schemeClr val="tx1"/>
                  </a:solidFill>
                </a:endParaRPr>
              </a:p>
              <a:p>
                <a:pPr marL="1028700" lvl="1" indent="-457200">
                  <a:buClr>
                    <a:schemeClr val="tx1"/>
                  </a:buClr>
                  <a:buSzPct val="100000"/>
                  <a:buFont typeface="+mj-lt"/>
                  <a:buAutoNum type="romanLcPeriod" startAt="3"/>
                </a:pPr>
                <a:r>
                  <a:rPr lang="en-US" sz="1800" dirty="0">
                    <a:solidFill>
                      <a:schemeClr val="tx1"/>
                    </a:solidFill>
                  </a:rPr>
                  <a:t>What are the constraints (directly translated from the problem)?</a:t>
                </a:r>
              </a:p>
              <a:p>
                <a:pPr marL="114300" indent="0" algn="ctr">
                  <a:buNone/>
                </a:pPr>
                <a14:m>
                  <m:oMathPara xmlns:m="http://schemas.openxmlformats.org/officeDocument/2006/math">
                    <m:oMathParaPr>
                      <m:jc m:val="centerGroup"/>
                    </m:oMathParaPr>
                    <m:oMath xmlns:m="http://schemas.openxmlformats.org/officeDocument/2006/math">
                      <m:r>
                        <a:rPr lang="en-US" sz="1800" b="1" i="0" smtClean="0">
                          <a:solidFill>
                            <a:schemeClr val="accent1"/>
                          </a:solidFill>
                          <a:latin typeface="Cambria Math" panose="02040503050406030204" pitchFamily="18" charset="0"/>
                          <a:ea typeface="Source Sans Pro"/>
                          <a:cs typeface="Source Sans Pro"/>
                        </a:rPr>
                        <m:t>𝐬𝐮𝐛𝐣𝐞𝐜𝐭</m:t>
                      </m:r>
                      <m:r>
                        <a:rPr lang="en-US" sz="1800" b="1" i="0" smtClean="0">
                          <a:solidFill>
                            <a:schemeClr val="accent1"/>
                          </a:solidFill>
                          <a:latin typeface="Cambria Math" panose="02040503050406030204" pitchFamily="18" charset="0"/>
                          <a:ea typeface="Source Sans Pro"/>
                          <a:cs typeface="Source Sans Pro"/>
                        </a:rPr>
                        <m:t> </m:t>
                      </m:r>
                      <m:r>
                        <a:rPr lang="en-US" sz="1800" b="1" i="0" smtClean="0">
                          <a:solidFill>
                            <a:schemeClr val="accent1"/>
                          </a:solidFill>
                          <a:latin typeface="Cambria Math" panose="02040503050406030204" pitchFamily="18" charset="0"/>
                          <a:ea typeface="Source Sans Pro"/>
                          <a:cs typeface="Source Sans Pro"/>
                        </a:rPr>
                        <m:t>𝐭𝐨</m:t>
                      </m:r>
                      <m:r>
                        <a:rPr lang="en-US" sz="1800" b="1" i="0" smtClean="0">
                          <a:solidFill>
                            <a:schemeClr val="accent1"/>
                          </a:solidFill>
                          <a:latin typeface="Cambria Math" panose="02040503050406030204" pitchFamily="18" charset="0"/>
                          <a:ea typeface="Source Sans Pro"/>
                          <a:cs typeface="Source Sans Pro"/>
                        </a:rPr>
                        <m:t> </m:t>
                      </m:r>
                      <m:r>
                        <a:rPr lang="en-US" sz="1800" b="0" i="1" smtClean="0">
                          <a:solidFill>
                            <a:schemeClr val="accent1"/>
                          </a:solidFill>
                          <a:latin typeface="Cambria Math" panose="02040503050406030204" pitchFamily="18" charset="0"/>
                          <a:ea typeface="Source Sans Pro"/>
                          <a:cs typeface="Source Sans Pro"/>
                        </a:rPr>
                        <m:t> </m:t>
                      </m:r>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𝑐</m:t>
                          </m:r>
                        </m:e>
                        <m:sub>
                          <m:r>
                            <a:rPr lang="en-US" sz="1800" b="0" i="1" smtClean="0">
                              <a:solidFill>
                                <a:schemeClr val="accent1"/>
                              </a:solidFill>
                              <a:latin typeface="Cambria Math" panose="02040503050406030204" pitchFamily="18" charset="0"/>
                              <a:ea typeface="Source Sans Pro"/>
                              <a:cs typeface="Source Sans Pro"/>
                            </a:rPr>
                            <m:t>1</m:t>
                          </m:r>
                        </m:sub>
                      </m:sSub>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𝑥</m:t>
                          </m:r>
                        </m:e>
                        <m:sub>
                          <m:r>
                            <a:rPr lang="en-US" sz="1800" b="0" i="1" smtClean="0">
                              <a:solidFill>
                                <a:schemeClr val="accent1"/>
                              </a:solidFill>
                              <a:latin typeface="Cambria Math" panose="02040503050406030204" pitchFamily="18" charset="0"/>
                              <a:ea typeface="Source Sans Pro"/>
                              <a:cs typeface="Source Sans Pro"/>
                            </a:rPr>
                            <m:t>1</m:t>
                          </m:r>
                        </m:sub>
                      </m:sSub>
                      <m:r>
                        <a:rPr lang="en-US" sz="1800" b="0" i="1" smtClean="0">
                          <a:solidFill>
                            <a:schemeClr val="accent1"/>
                          </a:solidFill>
                          <a:latin typeface="Cambria Math" panose="02040503050406030204" pitchFamily="18" charset="0"/>
                          <a:ea typeface="Source Sans Pro"/>
                          <a:cs typeface="Source Sans Pro"/>
                        </a:rPr>
                        <m:t>+…+</m:t>
                      </m:r>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𝑐</m:t>
                          </m:r>
                        </m:e>
                        <m:sub>
                          <m:r>
                            <a:rPr lang="en-US" sz="1800" b="0" i="1" smtClean="0">
                              <a:solidFill>
                                <a:schemeClr val="accent1"/>
                              </a:solidFill>
                              <a:latin typeface="Cambria Math" panose="02040503050406030204" pitchFamily="18" charset="0"/>
                              <a:ea typeface="Source Sans Pro"/>
                              <a:cs typeface="Source Sans Pro"/>
                            </a:rPr>
                            <m:t>𝑛</m:t>
                          </m:r>
                        </m:sub>
                      </m:sSub>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𝑥</m:t>
                          </m:r>
                        </m:e>
                        <m:sub>
                          <m:r>
                            <a:rPr lang="en-US" sz="1800" b="0" i="1" smtClean="0">
                              <a:solidFill>
                                <a:schemeClr val="accent1"/>
                              </a:solidFill>
                              <a:latin typeface="Cambria Math" panose="02040503050406030204" pitchFamily="18" charset="0"/>
                              <a:ea typeface="Source Sans Pro"/>
                              <a:cs typeface="Source Sans Pro"/>
                            </a:rPr>
                            <m:t>𝑛</m:t>
                          </m:r>
                        </m:sub>
                      </m:sSub>
                      <m:r>
                        <a:rPr lang="en-US" sz="1800" b="0" i="1" smtClean="0">
                          <a:solidFill>
                            <a:schemeClr val="accent1"/>
                          </a:solidFill>
                          <a:latin typeface="Cambria Math" panose="02040503050406030204" pitchFamily="18" charset="0"/>
                          <a:ea typeface="Source Sans Pro"/>
                          <a:cs typeface="Source Sans Pro"/>
                        </a:rPr>
                        <m:t>=2000</m:t>
                      </m:r>
                    </m:oMath>
                    <m:oMath xmlns:m="http://schemas.openxmlformats.org/officeDocument/2006/math">
                      <m:r>
                        <a:rPr lang="en-US" sz="1800" b="1" i="0" smtClean="0">
                          <a:solidFill>
                            <a:schemeClr val="bg1"/>
                          </a:solidFill>
                          <a:latin typeface="Cambria Math" panose="02040503050406030204" pitchFamily="18" charset="0"/>
                          <a:ea typeface="Source Sans Pro"/>
                          <a:cs typeface="Source Sans Pro"/>
                        </a:rPr>
                        <m:t>𝐬𝐮𝐛𝐣𝐞𝐜𝐭</m:t>
                      </m:r>
                      <m:r>
                        <a:rPr lang="en-US" sz="1800" b="1" i="0" smtClean="0">
                          <a:solidFill>
                            <a:schemeClr val="bg1"/>
                          </a:solidFill>
                          <a:latin typeface="Cambria Math" panose="02040503050406030204" pitchFamily="18" charset="0"/>
                          <a:ea typeface="Source Sans Pro"/>
                          <a:cs typeface="Source Sans Pro"/>
                        </a:rPr>
                        <m:t> </m:t>
                      </m:r>
                      <m:r>
                        <a:rPr lang="en-US" sz="1800" b="1" i="0" smtClean="0">
                          <a:solidFill>
                            <a:schemeClr val="bg1"/>
                          </a:solidFill>
                          <a:latin typeface="Cambria Math" panose="02040503050406030204" pitchFamily="18" charset="0"/>
                          <a:ea typeface="Source Sans Pro"/>
                          <a:cs typeface="Source Sans Pro"/>
                        </a:rPr>
                        <m:t>𝐭𝐨</m:t>
                      </m:r>
                      <m:r>
                        <a:rPr lang="en-US" sz="1800" b="1" i="0" smtClean="0">
                          <a:solidFill>
                            <a:schemeClr val="bg1"/>
                          </a:solidFill>
                          <a:latin typeface="Cambria Math" panose="02040503050406030204" pitchFamily="18" charset="0"/>
                          <a:ea typeface="Source Sans Pro"/>
                          <a:cs typeface="Source Sans Pro"/>
                        </a:rPr>
                        <m:t> </m:t>
                      </m:r>
                      <m:sSub>
                        <m:sSubPr>
                          <m:ctrlPr>
                            <a:rPr lang="en-US" sz="1800" b="0" i="1" smtClean="0">
                              <a:solidFill>
                                <a:schemeClr val="accent1"/>
                              </a:solidFill>
                              <a:latin typeface="Cambria Math" panose="02040503050406030204" pitchFamily="18" charset="0"/>
                              <a:ea typeface="Source Sans Pro"/>
                            </a:rPr>
                          </m:ctrlPr>
                        </m:sSubPr>
                        <m:e>
                          <m:r>
                            <a:rPr lang="en-US" sz="1800" b="0" i="1" smtClean="0">
                              <a:solidFill>
                                <a:schemeClr val="accent1"/>
                              </a:solidFill>
                              <a:latin typeface="Cambria Math" panose="02040503050406030204" pitchFamily="18" charset="0"/>
                              <a:ea typeface="Source Sans Pro"/>
                            </a:rPr>
                            <m:t> </m:t>
                          </m:r>
                          <m:r>
                            <a:rPr lang="en-US" sz="1800" b="0" i="1" smtClean="0">
                              <a:solidFill>
                                <a:schemeClr val="accent1"/>
                              </a:solidFill>
                              <a:latin typeface="Cambria Math" panose="02040503050406030204" pitchFamily="18" charset="0"/>
                              <a:ea typeface="Source Sans Pro"/>
                            </a:rPr>
                            <m:t>𝑠</m:t>
                          </m:r>
                        </m:e>
                        <m:sub>
                          <m:r>
                            <a:rPr lang="en-US" sz="1800" b="0" i="1" smtClean="0">
                              <a:solidFill>
                                <a:schemeClr val="accent1"/>
                              </a:solidFill>
                              <a:latin typeface="Cambria Math" panose="02040503050406030204" pitchFamily="18" charset="0"/>
                              <a:ea typeface="Source Sans Pro"/>
                            </a:rPr>
                            <m:t>1</m:t>
                          </m:r>
                        </m:sub>
                      </m:sSub>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𝑥</m:t>
                          </m:r>
                        </m:e>
                        <m:sub>
                          <m:r>
                            <a:rPr lang="en-US" sz="1800" b="0" i="1" smtClean="0">
                              <a:solidFill>
                                <a:schemeClr val="accent1"/>
                              </a:solidFill>
                              <a:latin typeface="Cambria Math" panose="02040503050406030204" pitchFamily="18" charset="0"/>
                              <a:ea typeface="Source Sans Pro"/>
                              <a:cs typeface="Source Sans Pro"/>
                            </a:rPr>
                            <m:t>1</m:t>
                          </m:r>
                        </m:sub>
                      </m:sSub>
                      <m:r>
                        <a:rPr lang="en-US" sz="1800" b="0" i="1" smtClean="0">
                          <a:solidFill>
                            <a:schemeClr val="accent1"/>
                          </a:solidFill>
                          <a:latin typeface="Cambria Math" panose="02040503050406030204" pitchFamily="18" charset="0"/>
                          <a:ea typeface="Source Sans Pro"/>
                          <a:cs typeface="Source Sans Pro"/>
                        </a:rPr>
                        <m:t>+…+</m:t>
                      </m:r>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𝑠</m:t>
                          </m:r>
                        </m:e>
                        <m:sub>
                          <m:r>
                            <a:rPr lang="en-US" sz="1800" b="0" i="1" smtClean="0">
                              <a:solidFill>
                                <a:schemeClr val="accent1"/>
                              </a:solidFill>
                              <a:latin typeface="Cambria Math" panose="02040503050406030204" pitchFamily="18" charset="0"/>
                              <a:ea typeface="Source Sans Pro"/>
                              <a:cs typeface="Source Sans Pro"/>
                            </a:rPr>
                            <m:t>𝑛</m:t>
                          </m:r>
                        </m:sub>
                      </m:sSub>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𝑥</m:t>
                          </m:r>
                        </m:e>
                        <m:sub>
                          <m:r>
                            <a:rPr lang="en-US" sz="1800" b="0" i="1" smtClean="0">
                              <a:solidFill>
                                <a:schemeClr val="accent1"/>
                              </a:solidFill>
                              <a:latin typeface="Cambria Math" panose="02040503050406030204" pitchFamily="18" charset="0"/>
                              <a:ea typeface="Source Sans Pro"/>
                              <a:cs typeface="Source Sans Pro"/>
                            </a:rPr>
                            <m:t>𝑛</m:t>
                          </m:r>
                        </m:sub>
                      </m:sSub>
                      <m:r>
                        <a:rPr lang="en-US" sz="1800" b="0" i="1" smtClean="0">
                          <a:solidFill>
                            <a:schemeClr val="accent1"/>
                          </a:solidFill>
                          <a:latin typeface="Cambria Math" panose="02040503050406030204" pitchFamily="18" charset="0"/>
                          <a:ea typeface="Source Sans Pro"/>
                          <a:cs typeface="Source Sans Pro"/>
                        </a:rPr>
                        <m:t>≤30</m:t>
                      </m:r>
                    </m:oMath>
                    <m:oMath xmlns:m="http://schemas.openxmlformats.org/officeDocument/2006/math">
                      <m:r>
                        <a:rPr lang="en-US" sz="1800" b="1" i="0" smtClean="0">
                          <a:solidFill>
                            <a:schemeClr val="bg1"/>
                          </a:solidFill>
                          <a:latin typeface="Cambria Math" panose="02040503050406030204" pitchFamily="18" charset="0"/>
                          <a:ea typeface="Source Sans Pro"/>
                          <a:cs typeface="Source Sans Pro"/>
                        </a:rPr>
                        <m:t>𝐬𝐮𝐛𝐣𝐞𝐜𝐭</m:t>
                      </m:r>
                      <m:r>
                        <a:rPr lang="en-US" sz="1800" b="1" i="0" smtClean="0">
                          <a:solidFill>
                            <a:schemeClr val="bg1"/>
                          </a:solidFill>
                          <a:latin typeface="Cambria Math" panose="02040503050406030204" pitchFamily="18" charset="0"/>
                          <a:ea typeface="Source Sans Pro"/>
                          <a:cs typeface="Source Sans Pro"/>
                        </a:rPr>
                        <m:t> </m:t>
                      </m:r>
                      <m:r>
                        <a:rPr lang="en-US" sz="1800" b="1" i="0" smtClean="0">
                          <a:solidFill>
                            <a:schemeClr val="bg1"/>
                          </a:solidFill>
                          <a:latin typeface="Cambria Math" panose="02040503050406030204" pitchFamily="18" charset="0"/>
                          <a:ea typeface="Source Sans Pro"/>
                          <a:cs typeface="Source Sans Pro"/>
                        </a:rPr>
                        <m:t>𝐭𝐨</m:t>
                      </m:r>
                      <m:r>
                        <a:rPr lang="en-US" sz="1800" b="1" i="0" smtClean="0">
                          <a:solidFill>
                            <a:schemeClr val="bg1"/>
                          </a:solidFill>
                          <a:latin typeface="Cambria Math" panose="02040503050406030204" pitchFamily="18" charset="0"/>
                          <a:ea typeface="Source Sans Pro"/>
                          <a:cs typeface="Source Sans Pro"/>
                        </a:rPr>
                        <m:t> </m:t>
                      </m:r>
                      <m:sSub>
                        <m:sSubPr>
                          <m:ctrlPr>
                            <a:rPr lang="en-US" sz="1800" b="0" i="1" smtClean="0">
                              <a:solidFill>
                                <a:schemeClr val="accent1"/>
                              </a:solidFill>
                              <a:latin typeface="Cambria Math" panose="02040503050406030204" pitchFamily="18" charset="0"/>
                              <a:ea typeface="Source Sans Pro"/>
                            </a:rPr>
                          </m:ctrlPr>
                        </m:sSubPr>
                        <m:e>
                          <m:r>
                            <a:rPr lang="en-US" sz="1800" b="0" i="1" smtClean="0">
                              <a:solidFill>
                                <a:schemeClr val="accent1"/>
                              </a:solidFill>
                              <a:latin typeface="Cambria Math" panose="02040503050406030204" pitchFamily="18" charset="0"/>
                              <a:ea typeface="Source Sans Pro"/>
                            </a:rPr>
                            <m:t>𝑑</m:t>
                          </m:r>
                        </m:e>
                        <m:sub>
                          <m:r>
                            <a:rPr lang="en-US" sz="1800" b="0" i="1" smtClean="0">
                              <a:solidFill>
                                <a:schemeClr val="accent1"/>
                              </a:solidFill>
                              <a:latin typeface="Cambria Math" panose="02040503050406030204" pitchFamily="18" charset="0"/>
                              <a:ea typeface="Source Sans Pro"/>
                            </a:rPr>
                            <m:t>1</m:t>
                          </m:r>
                        </m:sub>
                      </m:sSub>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𝑥</m:t>
                          </m:r>
                        </m:e>
                        <m:sub>
                          <m:r>
                            <a:rPr lang="en-US" sz="1800" b="0" i="1" smtClean="0">
                              <a:solidFill>
                                <a:schemeClr val="accent1"/>
                              </a:solidFill>
                              <a:latin typeface="Cambria Math" panose="02040503050406030204" pitchFamily="18" charset="0"/>
                              <a:ea typeface="Source Sans Pro"/>
                              <a:cs typeface="Source Sans Pro"/>
                            </a:rPr>
                            <m:t>1</m:t>
                          </m:r>
                        </m:sub>
                      </m:sSub>
                      <m:r>
                        <a:rPr lang="en-US" sz="1800" b="0" i="1" smtClean="0">
                          <a:solidFill>
                            <a:schemeClr val="accent1"/>
                          </a:solidFill>
                          <a:latin typeface="Cambria Math" panose="02040503050406030204" pitchFamily="18" charset="0"/>
                          <a:ea typeface="Source Sans Pro"/>
                          <a:cs typeface="Source Sans Pro"/>
                        </a:rPr>
                        <m:t>+…+</m:t>
                      </m:r>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𝑑</m:t>
                          </m:r>
                        </m:e>
                        <m:sub>
                          <m:r>
                            <a:rPr lang="en-US" sz="1800" b="0" i="1" smtClean="0">
                              <a:solidFill>
                                <a:schemeClr val="accent1"/>
                              </a:solidFill>
                              <a:latin typeface="Cambria Math" panose="02040503050406030204" pitchFamily="18" charset="0"/>
                              <a:ea typeface="Source Sans Pro"/>
                              <a:cs typeface="Source Sans Pro"/>
                            </a:rPr>
                            <m:t>𝑛</m:t>
                          </m:r>
                        </m:sub>
                      </m:sSub>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𝑥</m:t>
                          </m:r>
                        </m:e>
                        <m:sub>
                          <m:r>
                            <a:rPr lang="en-US" sz="1800" b="0" i="1" smtClean="0">
                              <a:solidFill>
                                <a:schemeClr val="accent1"/>
                              </a:solidFill>
                              <a:latin typeface="Cambria Math" panose="02040503050406030204" pitchFamily="18" charset="0"/>
                              <a:ea typeface="Source Sans Pro"/>
                              <a:cs typeface="Source Sans Pro"/>
                            </a:rPr>
                            <m:t>𝑛</m:t>
                          </m:r>
                        </m:sub>
                      </m:sSub>
                      <m:r>
                        <a:rPr lang="en-US" sz="1800" b="0" i="1" smtClean="0">
                          <a:solidFill>
                            <a:schemeClr val="accent1"/>
                          </a:solidFill>
                          <a:latin typeface="Cambria Math" panose="02040503050406030204" pitchFamily="18" charset="0"/>
                          <a:ea typeface="Source Sans Pro"/>
                          <a:cs typeface="Source Sans Pro"/>
                        </a:rPr>
                        <m:t>≥15</m:t>
                      </m:r>
                    </m:oMath>
                    <m:oMath xmlns:m="http://schemas.openxmlformats.org/officeDocument/2006/math">
                      <m:r>
                        <a:rPr lang="en-US" b="1">
                          <a:solidFill>
                            <a:schemeClr val="bg1"/>
                          </a:solidFill>
                          <a:latin typeface="Cambria Math" panose="02040503050406030204" pitchFamily="18" charset="0"/>
                          <a:ea typeface="Source Sans Pro"/>
                          <a:cs typeface="Source Sans Pro"/>
                        </a:rPr>
                        <m:t>𝐬𝐮𝐛𝐣𝐞𝐜𝐭</m:t>
                      </m:r>
                      <m:r>
                        <a:rPr lang="en-US" b="1">
                          <a:solidFill>
                            <a:schemeClr val="bg1"/>
                          </a:solidFill>
                          <a:latin typeface="Cambria Math" panose="02040503050406030204" pitchFamily="18" charset="0"/>
                          <a:ea typeface="Source Sans Pro"/>
                          <a:cs typeface="Source Sans Pro"/>
                        </a:rPr>
                        <m:t> </m:t>
                      </m:r>
                      <m:r>
                        <a:rPr lang="en-US" b="1">
                          <a:solidFill>
                            <a:schemeClr val="bg1"/>
                          </a:solidFill>
                          <a:latin typeface="Cambria Math" panose="02040503050406030204" pitchFamily="18" charset="0"/>
                          <a:ea typeface="Source Sans Pro"/>
                          <a:cs typeface="Source Sans Pro"/>
                        </a:rPr>
                        <m:t>𝐭𝐨</m:t>
                      </m:r>
                      <m:r>
                        <a:rPr lang="en-US" b="0" i="1" smtClean="0">
                          <a:solidFill>
                            <a:schemeClr val="bg1"/>
                          </a:solidFill>
                          <a:latin typeface="Cambria Math" panose="02040503050406030204" pitchFamily="18" charset="0"/>
                          <a:ea typeface="Source Sans Pro"/>
                          <a:cs typeface="Source Sans Pro"/>
                        </a:rPr>
                        <m:t>                              </m:t>
                      </m:r>
                      <m:sSub>
                        <m:sSubPr>
                          <m:ctrlPr>
                            <a:rPr lang="en-US" i="1">
                              <a:solidFill>
                                <a:schemeClr val="accent1"/>
                              </a:solidFill>
                              <a:latin typeface="Cambria Math" panose="02040503050406030204" pitchFamily="18" charset="0"/>
                              <a:ea typeface="Source Sans Pro"/>
                            </a:rPr>
                          </m:ctrlPr>
                        </m:sSubPr>
                        <m:e>
                          <m:r>
                            <a:rPr lang="en-US" i="1">
                              <a:solidFill>
                                <a:schemeClr val="accent1"/>
                              </a:solidFill>
                              <a:latin typeface="Cambria Math" panose="02040503050406030204" pitchFamily="18" charset="0"/>
                              <a:ea typeface="Source Sans Pro"/>
                            </a:rPr>
                            <m:t>𝑥</m:t>
                          </m:r>
                        </m:e>
                        <m:sub>
                          <m:r>
                            <a:rPr lang="en-US" i="1">
                              <a:solidFill>
                                <a:schemeClr val="accent1"/>
                              </a:solidFill>
                              <a:latin typeface="Cambria Math" panose="02040503050406030204" pitchFamily="18" charset="0"/>
                              <a:ea typeface="Source Sans Pro"/>
                            </a:rPr>
                            <m:t>𝑖</m:t>
                          </m:r>
                        </m:sub>
                      </m:sSub>
                      <m:r>
                        <a:rPr lang="en-US" i="1">
                          <a:solidFill>
                            <a:schemeClr val="accent1"/>
                          </a:solidFill>
                          <a:latin typeface="Cambria Math" panose="02040503050406030204" pitchFamily="18" charset="0"/>
                          <a:ea typeface="Source Sans Pro"/>
                          <a:cs typeface="Source Sans Pro"/>
                        </a:rPr>
                        <m:t>≥0</m:t>
                      </m:r>
                      <m:r>
                        <a:rPr lang="en-US" b="0" i="1" smtClean="0">
                          <a:solidFill>
                            <a:schemeClr val="accent1"/>
                          </a:solidFill>
                          <a:latin typeface="Cambria Math" panose="02040503050406030204" pitchFamily="18" charset="0"/>
                          <a:ea typeface="Source Sans Pro"/>
                          <a:cs typeface="Source Sans Pro"/>
                        </a:rPr>
                        <m:t> </m:t>
                      </m:r>
                      <m:r>
                        <a:rPr lang="en-US" b="0" i="0" smtClean="0">
                          <a:solidFill>
                            <a:schemeClr val="accent1"/>
                          </a:solidFill>
                          <a:latin typeface="Cambria Math" panose="02040503050406030204" pitchFamily="18" charset="0"/>
                          <a:ea typeface="Source Sans Pro"/>
                          <a:cs typeface="Source Sans Pro"/>
                        </a:rPr>
                        <m:t>        </m:t>
                      </m:r>
                      <m:r>
                        <m:rPr>
                          <m:sty m:val="p"/>
                        </m:rPr>
                        <a:rPr lang="en-US" b="0" i="0" smtClean="0">
                          <a:solidFill>
                            <a:schemeClr val="accent1"/>
                          </a:solidFill>
                          <a:latin typeface="Cambria Math" panose="02040503050406030204" pitchFamily="18" charset="0"/>
                          <a:ea typeface="Source Sans Pro"/>
                          <a:cs typeface="Source Sans Pro"/>
                        </a:rPr>
                        <m:t>for</m:t>
                      </m:r>
                      <m:r>
                        <a:rPr lang="en-US" b="0" i="0" smtClean="0">
                          <a:solidFill>
                            <a:schemeClr val="accent1"/>
                          </a:solidFill>
                          <a:latin typeface="Cambria Math" panose="02040503050406030204" pitchFamily="18" charset="0"/>
                          <a:ea typeface="Source Sans Pro"/>
                          <a:cs typeface="Source Sans Pro"/>
                        </a:rPr>
                        <m:t> </m:t>
                      </m:r>
                      <m:r>
                        <m:rPr>
                          <m:sty m:val="p"/>
                        </m:rPr>
                        <a:rPr lang="en-US" b="0" i="0" smtClean="0">
                          <a:solidFill>
                            <a:schemeClr val="accent1"/>
                          </a:solidFill>
                          <a:latin typeface="Cambria Math" panose="02040503050406030204" pitchFamily="18" charset="0"/>
                          <a:ea typeface="Source Sans Pro"/>
                          <a:cs typeface="Source Sans Pro"/>
                        </a:rPr>
                        <m:t>all</m:t>
                      </m:r>
                      <m:r>
                        <a:rPr lang="en-US" b="0" i="0" smtClean="0">
                          <a:solidFill>
                            <a:schemeClr val="accent1"/>
                          </a:solidFill>
                          <a:latin typeface="Cambria Math" panose="02040503050406030204" pitchFamily="18" charset="0"/>
                          <a:ea typeface="Source Sans Pro"/>
                          <a:cs typeface="Source Sans Pro"/>
                        </a:rPr>
                        <m:t> </m:t>
                      </m:r>
                      <m:r>
                        <a:rPr lang="en-US" b="0" i="1" smtClean="0">
                          <a:solidFill>
                            <a:schemeClr val="accent1"/>
                          </a:solidFill>
                          <a:latin typeface="Cambria Math" panose="02040503050406030204" pitchFamily="18" charset="0"/>
                          <a:ea typeface="Source Sans Pro"/>
                          <a:cs typeface="Source Sans Pro"/>
                        </a:rPr>
                        <m:t>𝑖</m:t>
                      </m:r>
                    </m:oMath>
                  </m:oMathPara>
                </a14:m>
                <a:endParaRPr lang="en-US" sz="1800" b="0" i="1" dirty="0">
                  <a:solidFill>
                    <a:schemeClr val="accent1"/>
                  </a:solidFill>
                  <a:latin typeface="Cambria Math" panose="02040503050406030204" pitchFamily="18" charset="0"/>
                  <a:ea typeface="Source Sans Pro"/>
                  <a:cs typeface="Source Sans Pro"/>
                </a:endParaRPr>
              </a:p>
            </p:txBody>
          </p:sp>
        </mc:Choice>
        <mc:Fallback xmlns="">
          <p:sp>
            <p:nvSpPr>
              <p:cNvPr id="3" name="Text Placeholder 2">
                <a:extLst>
                  <a:ext uri="{FF2B5EF4-FFF2-40B4-BE49-F238E27FC236}">
                    <a16:creationId xmlns:a16="http://schemas.microsoft.com/office/drawing/2014/main" id="{1C6601A0-7BB5-C6EA-51BD-D0C1FDA6F4CF}"/>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t="-34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8BFC2C1-E951-1029-86CA-3F339412AB9A}"/>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402576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B3116-E7A3-243C-4671-2718CBBF0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9EDF4-B672-83A3-D430-9E3BCA682EA3}"/>
              </a:ext>
            </a:extLst>
          </p:cNvPr>
          <p:cNvSpPr>
            <a:spLocks noGrp="1"/>
          </p:cNvSpPr>
          <p:nvPr>
            <p:ph type="title"/>
          </p:nvPr>
        </p:nvSpPr>
        <p:spPr/>
        <p:txBody>
          <a:bodyPr>
            <a:normAutofit fontScale="90000"/>
          </a:bodyPr>
          <a:lstStyle/>
          <a:p>
            <a:r>
              <a:rPr lang="en-US" dirty="0"/>
              <a:t>Problem 1 – Cost-effective eating</a:t>
            </a:r>
          </a:p>
        </p:txBody>
      </p:sp>
      <p:sp>
        <p:nvSpPr>
          <p:cNvPr id="3" name="Text Placeholder 2">
            <a:extLst>
              <a:ext uri="{FF2B5EF4-FFF2-40B4-BE49-F238E27FC236}">
                <a16:creationId xmlns:a16="http://schemas.microsoft.com/office/drawing/2014/main" id="{100F3B53-72E8-9DC0-7EDD-E7BE705A68A4}"/>
              </a:ext>
            </a:extLst>
          </p:cNvPr>
          <p:cNvSpPr>
            <a:spLocks noGrp="1"/>
          </p:cNvSpPr>
          <p:nvPr>
            <p:ph type="body" idx="1"/>
          </p:nvPr>
        </p:nvSpPr>
        <p:spPr>
          <a:xfrm>
            <a:off x="311700" y="990601"/>
            <a:ext cx="8520600" cy="3707874"/>
          </a:xfrm>
        </p:spPr>
        <p:txBody>
          <a:bodyPr>
            <a:normAutofit/>
          </a:bodyPr>
          <a:lstStyle/>
          <a:p>
            <a:pPr marL="514350" indent="-400050">
              <a:buFont typeface="+mj-lt"/>
              <a:buAutoNum type="romanLcPeriod" startAt="4"/>
            </a:pPr>
            <a:r>
              <a:rPr lang="en-US" sz="1800" dirty="0">
                <a:solidFill>
                  <a:schemeClr val="tx1"/>
                </a:solidFill>
              </a:rPr>
              <a:t>How can you transform the problem into standard form?</a:t>
            </a:r>
            <a:br>
              <a:rPr lang="en-US" sz="1800" dirty="0">
                <a:solidFill>
                  <a:schemeClr val="tx1"/>
                </a:solidFill>
              </a:rPr>
            </a:br>
            <a:endParaRPr lang="en-US" dirty="0">
              <a:solidFill>
                <a:srgbClr val="9900FF"/>
              </a:solidFill>
              <a:latin typeface="Source Sans Pro"/>
              <a:ea typeface="Source Sans Pro"/>
              <a:cs typeface="Source Sans Pro"/>
            </a:endParaRPr>
          </a:p>
        </p:txBody>
      </p:sp>
      <p:sp>
        <p:nvSpPr>
          <p:cNvPr id="4" name="TextBox 3">
            <a:extLst>
              <a:ext uri="{FF2B5EF4-FFF2-40B4-BE49-F238E27FC236}">
                <a16:creationId xmlns:a16="http://schemas.microsoft.com/office/drawing/2014/main" id="{CB4F0A07-CBB1-0D49-09C1-C4569ACC081E}"/>
              </a:ext>
            </a:extLst>
          </p:cNvPr>
          <p:cNvSpPr txBox="1"/>
          <p:nvPr/>
        </p:nvSpPr>
        <p:spPr>
          <a:xfrm>
            <a:off x="1663992" y="4446300"/>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Tree>
    <p:extLst>
      <p:ext uri="{BB962C8B-B14F-4D97-AF65-F5344CB8AC3E}">
        <p14:creationId xmlns:p14="http://schemas.microsoft.com/office/powerpoint/2010/main" val="152564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CDA24-DAE7-BEBF-B35C-E434BB44F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E671E-FE86-3104-7C08-8E5CB6FB6613}"/>
              </a:ext>
            </a:extLst>
          </p:cNvPr>
          <p:cNvSpPr>
            <a:spLocks noGrp="1"/>
          </p:cNvSpPr>
          <p:nvPr>
            <p:ph type="title"/>
          </p:nvPr>
        </p:nvSpPr>
        <p:spPr/>
        <p:txBody>
          <a:bodyPr>
            <a:normAutofit fontScale="90000"/>
          </a:bodyPr>
          <a:lstStyle/>
          <a:p>
            <a:r>
              <a:rPr lang="en-US" dirty="0"/>
              <a:t>Problem 1 – Cost-effective eating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3F87D960-F9D9-8B03-442B-5400111B1078}"/>
                  </a:ext>
                </a:extLst>
              </p:cNvPr>
              <p:cNvSpPr>
                <a:spLocks noGrp="1"/>
              </p:cNvSpPr>
              <p:nvPr>
                <p:ph type="body" idx="1"/>
              </p:nvPr>
            </p:nvSpPr>
            <p:spPr>
              <a:xfrm>
                <a:off x="311700" y="990601"/>
                <a:ext cx="8520600" cy="3707874"/>
              </a:xfrm>
            </p:spPr>
            <p:txBody>
              <a:bodyPr>
                <a:normAutofit lnSpcReduction="10000"/>
              </a:bodyPr>
              <a:lstStyle/>
              <a:p>
                <a:pPr marL="514350" indent="-400050">
                  <a:buFont typeface="+mj-lt"/>
                  <a:buAutoNum type="romanLcPeriod" startAt="4"/>
                </a:pPr>
                <a:r>
                  <a:rPr lang="en-US" sz="1800" dirty="0">
                    <a:solidFill>
                      <a:schemeClr val="tx1"/>
                    </a:solidFill>
                  </a:rPr>
                  <a:t>How can you transform the problem into standard form?</a:t>
                </a:r>
              </a:p>
              <a:p>
                <a:pPr marL="114300" indent="0">
                  <a:buNone/>
                </a:pPr>
                <a14:m>
                  <m:oMathPara xmlns:m="http://schemas.openxmlformats.org/officeDocument/2006/math">
                    <m:oMathParaPr>
                      <m:jc m:val="centerGroup"/>
                    </m:oMathParaPr>
                    <m:oMath xmlns:m="http://schemas.openxmlformats.org/officeDocument/2006/math">
                      <m:func>
                        <m:funcPr>
                          <m:ctrlPr>
                            <a:rPr lang="en-US" sz="1800" i="1" smtClean="0">
                              <a:solidFill>
                                <a:schemeClr val="accent1"/>
                              </a:solidFill>
                              <a:latin typeface="Cambria Math" panose="02040503050406030204" pitchFamily="18" charset="0"/>
                              <a:ea typeface="Source Sans Pro"/>
                              <a:cs typeface="Source Sans Pro"/>
                            </a:rPr>
                          </m:ctrlPr>
                        </m:funcPr>
                        <m:fName>
                          <m:r>
                            <a:rPr lang="en-US" sz="1800" b="1" i="0">
                              <a:solidFill>
                                <a:schemeClr val="accent1"/>
                              </a:solidFill>
                              <a:latin typeface="Cambria Math" panose="02040503050406030204" pitchFamily="18" charset="0"/>
                              <a:ea typeface="Source Sans Pro"/>
                              <a:cs typeface="Source Sans Pro"/>
                            </a:rPr>
                            <m:t>𝐦𝐚𝐱</m:t>
                          </m:r>
                          <m:r>
                            <a:rPr lang="en-US" sz="1800" b="1" i="0" smtClean="0">
                              <a:solidFill>
                                <a:schemeClr val="accent1"/>
                              </a:solidFill>
                              <a:latin typeface="Cambria Math" panose="02040503050406030204" pitchFamily="18" charset="0"/>
                              <a:ea typeface="Source Sans Pro"/>
                              <a:cs typeface="Source Sans Pro"/>
                            </a:rPr>
                            <m:t>𝐢𝐦𝐢𝐳𝐞</m:t>
                          </m:r>
                          <m:r>
                            <a:rPr lang="en-US" sz="1800" b="1" i="1" smtClean="0">
                              <a:solidFill>
                                <a:schemeClr val="accent1"/>
                              </a:solidFill>
                              <a:latin typeface="Cambria Math" panose="02040503050406030204" pitchFamily="18" charset="0"/>
                              <a:ea typeface="Source Sans Pro"/>
                              <a:cs typeface="Source Sans Pro"/>
                            </a:rPr>
                            <m:t> </m:t>
                          </m:r>
                        </m:fName>
                        <m:e>
                          <m:r>
                            <a:rPr lang="en-US" sz="1800" b="0" i="1" smtClean="0">
                              <a:solidFill>
                                <a:schemeClr val="accent1"/>
                              </a:solidFill>
                              <a:latin typeface="Cambria Math" panose="02040503050406030204" pitchFamily="18" charset="0"/>
                              <a:ea typeface="Source Sans Pro"/>
                              <a:cs typeface="Source Sans Pro"/>
                            </a:rPr>
                            <m:t>−</m:t>
                          </m:r>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𝑚</m:t>
                              </m:r>
                            </m:e>
                            <m:sub>
                              <m:r>
                                <a:rPr lang="en-US" sz="1800" b="0" i="1" smtClean="0">
                                  <a:solidFill>
                                    <a:schemeClr val="accent1"/>
                                  </a:solidFill>
                                  <a:latin typeface="Cambria Math" panose="02040503050406030204" pitchFamily="18" charset="0"/>
                                  <a:ea typeface="Source Sans Pro"/>
                                  <a:cs typeface="Source Sans Pro"/>
                                </a:rPr>
                                <m:t>1</m:t>
                              </m:r>
                            </m:sub>
                          </m:sSub>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𝑥</m:t>
                              </m:r>
                            </m:e>
                            <m:sub>
                              <m:r>
                                <a:rPr lang="en-US" sz="1800" b="0" i="1" smtClean="0">
                                  <a:solidFill>
                                    <a:schemeClr val="accent1"/>
                                  </a:solidFill>
                                  <a:latin typeface="Cambria Math" panose="02040503050406030204" pitchFamily="18" charset="0"/>
                                  <a:ea typeface="Source Sans Pro"/>
                                  <a:cs typeface="Source Sans Pro"/>
                                </a:rPr>
                                <m:t>1</m:t>
                              </m:r>
                            </m:sub>
                          </m:sSub>
                          <m:r>
                            <a:rPr lang="en-US" sz="1800" b="0" i="1" smtClean="0">
                              <a:solidFill>
                                <a:schemeClr val="accent1"/>
                              </a:solidFill>
                              <a:latin typeface="Cambria Math" panose="02040503050406030204" pitchFamily="18" charset="0"/>
                              <a:ea typeface="Source Sans Pro"/>
                              <a:cs typeface="Source Sans Pro"/>
                            </a:rPr>
                            <m:t>−…−</m:t>
                          </m:r>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𝑚</m:t>
                              </m:r>
                            </m:e>
                            <m:sub>
                              <m:r>
                                <a:rPr lang="en-US" sz="1800" b="0" i="1" smtClean="0">
                                  <a:solidFill>
                                    <a:schemeClr val="accent1"/>
                                  </a:solidFill>
                                  <a:latin typeface="Cambria Math" panose="02040503050406030204" pitchFamily="18" charset="0"/>
                                  <a:ea typeface="Source Sans Pro"/>
                                  <a:cs typeface="Source Sans Pro"/>
                                </a:rPr>
                                <m:t>𝑛</m:t>
                              </m:r>
                            </m:sub>
                          </m:sSub>
                          <m:sSub>
                            <m:sSubPr>
                              <m:ctrlPr>
                                <a:rPr lang="en-US" sz="1800" b="0" i="1" smtClean="0">
                                  <a:solidFill>
                                    <a:schemeClr val="accent1"/>
                                  </a:solidFill>
                                  <a:latin typeface="Cambria Math" panose="02040503050406030204" pitchFamily="18" charset="0"/>
                                  <a:ea typeface="Source Sans Pro"/>
                                  <a:cs typeface="Source Sans Pro"/>
                                </a:rPr>
                              </m:ctrlPr>
                            </m:sSubPr>
                            <m:e>
                              <m:r>
                                <a:rPr lang="en-US" sz="1800" b="0" i="1" smtClean="0">
                                  <a:solidFill>
                                    <a:schemeClr val="accent1"/>
                                  </a:solidFill>
                                  <a:latin typeface="Cambria Math" panose="02040503050406030204" pitchFamily="18" charset="0"/>
                                  <a:ea typeface="Source Sans Pro"/>
                                  <a:cs typeface="Source Sans Pro"/>
                                </a:rPr>
                                <m:t>𝑥</m:t>
                              </m:r>
                            </m:e>
                            <m:sub>
                              <m:r>
                                <a:rPr lang="en-US" sz="1800" b="0" i="1" smtClean="0">
                                  <a:solidFill>
                                    <a:schemeClr val="accent1"/>
                                  </a:solidFill>
                                  <a:latin typeface="Cambria Math" panose="02040503050406030204" pitchFamily="18" charset="0"/>
                                  <a:ea typeface="Source Sans Pro"/>
                                  <a:cs typeface="Source Sans Pro"/>
                                </a:rPr>
                                <m:t>𝑛</m:t>
                              </m:r>
                            </m:sub>
                          </m:sSub>
                        </m:e>
                      </m:func>
                    </m:oMath>
                  </m:oMathPara>
                </a14:m>
                <a:endParaRPr lang="en-US" sz="1800" b="0" i="1" dirty="0">
                  <a:solidFill>
                    <a:srgbClr val="9900FF"/>
                  </a:solidFill>
                  <a:latin typeface="Cambria Math" panose="02040503050406030204" pitchFamily="18" charset="0"/>
                  <a:ea typeface="Source Sans Pro"/>
                  <a:cs typeface="Source Sans Pro"/>
                </a:endParaRPr>
              </a:p>
              <a:p>
                <a:pPr marL="114300" indent="0" algn="ctr">
                  <a:buNone/>
                </a:pPr>
                <a:br>
                  <a:rPr lang="en-US" sz="1800" b="0" i="1" dirty="0">
                    <a:solidFill>
                      <a:srgbClr val="9900FF"/>
                    </a:solidFill>
                    <a:latin typeface="Cambria Math" panose="02040503050406030204" pitchFamily="18" charset="0"/>
                    <a:ea typeface="Source Sans Pro"/>
                    <a:cs typeface="Source Sans Pro"/>
                  </a:rPr>
                </a:br>
                <a14:m>
                  <m:oMathPara xmlns:m="http://schemas.openxmlformats.org/officeDocument/2006/math">
                    <m:oMathParaPr>
                      <m:jc m:val="centerGroup"/>
                    </m:oMathParaPr>
                    <m:oMath xmlns:m="http://schemas.openxmlformats.org/officeDocument/2006/math">
                      <m:r>
                        <a:rPr lang="en-US" b="1">
                          <a:solidFill>
                            <a:schemeClr val="accent1"/>
                          </a:solidFill>
                          <a:latin typeface="Cambria Math" panose="02040503050406030204" pitchFamily="18" charset="0"/>
                          <a:ea typeface="Source Sans Pro"/>
                          <a:cs typeface="Source Sans Pro"/>
                        </a:rPr>
                        <m:t>𝐬𝐮𝐛𝐣𝐞𝐜𝐭</m:t>
                      </m:r>
                      <m:r>
                        <a:rPr lang="en-US" b="1">
                          <a:solidFill>
                            <a:schemeClr val="accent1"/>
                          </a:solidFill>
                          <a:latin typeface="Cambria Math" panose="02040503050406030204" pitchFamily="18" charset="0"/>
                          <a:ea typeface="Source Sans Pro"/>
                          <a:cs typeface="Source Sans Pro"/>
                        </a:rPr>
                        <m:t> </m:t>
                      </m:r>
                      <m:r>
                        <a:rPr lang="en-US" b="1">
                          <a:solidFill>
                            <a:schemeClr val="accent1"/>
                          </a:solidFill>
                          <a:latin typeface="Cambria Math" panose="02040503050406030204" pitchFamily="18" charset="0"/>
                          <a:ea typeface="Source Sans Pro"/>
                          <a:cs typeface="Source Sans Pro"/>
                        </a:rPr>
                        <m:t>𝐭𝐨</m:t>
                      </m:r>
                      <m:r>
                        <a:rPr lang="en-US" b="1">
                          <a:solidFill>
                            <a:schemeClr val="accent1"/>
                          </a:solidFill>
                          <a:latin typeface="Cambria Math" panose="02040503050406030204" pitchFamily="18" charset="0"/>
                          <a:ea typeface="Source Sans Pro"/>
                          <a:cs typeface="Source Sans Pro"/>
                        </a:rPr>
                        <m:t> </m:t>
                      </m:r>
                      <m:r>
                        <a:rPr lang="en-US" i="1">
                          <a:solidFill>
                            <a:schemeClr val="accent1"/>
                          </a:solidFill>
                          <a:latin typeface="Cambria Math" panose="02040503050406030204" pitchFamily="18" charset="0"/>
                          <a:ea typeface="Source Sans Pro"/>
                          <a:cs typeface="Source Sans Pro"/>
                        </a:rPr>
                        <m:t> </m:t>
                      </m:r>
                      <m:r>
                        <a:rPr lang="en-US" b="0" i="1" smtClean="0">
                          <a:solidFill>
                            <a:schemeClr val="accent1"/>
                          </a:solidFill>
                          <a:latin typeface="Cambria Math" panose="02040503050406030204" pitchFamily="18" charset="0"/>
                          <a:ea typeface="Source Sans Pro"/>
                          <a:cs typeface="Source Sans Pro"/>
                        </a:rPr>
                        <m:t>     </m:t>
                      </m:r>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𝑐</m:t>
                          </m:r>
                        </m:e>
                        <m:sub>
                          <m:r>
                            <a:rPr lang="en-US" i="1">
                              <a:solidFill>
                                <a:schemeClr val="accent1"/>
                              </a:solidFill>
                              <a:latin typeface="Cambria Math" panose="02040503050406030204" pitchFamily="18" charset="0"/>
                              <a:ea typeface="Source Sans Pro"/>
                              <a:cs typeface="Source Sans Pro"/>
                            </a:rPr>
                            <m:t>1</m:t>
                          </m:r>
                        </m:sub>
                      </m:sSub>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𝑥</m:t>
                          </m:r>
                        </m:e>
                        <m:sub>
                          <m:r>
                            <a:rPr lang="en-US" i="1">
                              <a:solidFill>
                                <a:schemeClr val="accent1"/>
                              </a:solidFill>
                              <a:latin typeface="Cambria Math" panose="02040503050406030204" pitchFamily="18" charset="0"/>
                              <a:ea typeface="Source Sans Pro"/>
                              <a:cs typeface="Source Sans Pro"/>
                            </a:rPr>
                            <m:t>1</m:t>
                          </m:r>
                        </m:sub>
                      </m:sSub>
                      <m:r>
                        <a:rPr lang="en-US" i="1">
                          <a:solidFill>
                            <a:schemeClr val="accent1"/>
                          </a:solidFill>
                          <a:latin typeface="Cambria Math" panose="02040503050406030204" pitchFamily="18" charset="0"/>
                          <a:ea typeface="Source Sans Pro"/>
                          <a:cs typeface="Source Sans Pro"/>
                        </a:rPr>
                        <m:t>+…+</m:t>
                      </m:r>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𝑐</m:t>
                          </m:r>
                        </m:e>
                        <m:sub>
                          <m:r>
                            <a:rPr lang="en-US" i="1">
                              <a:solidFill>
                                <a:schemeClr val="accent1"/>
                              </a:solidFill>
                              <a:latin typeface="Cambria Math" panose="02040503050406030204" pitchFamily="18" charset="0"/>
                              <a:ea typeface="Source Sans Pro"/>
                              <a:cs typeface="Source Sans Pro"/>
                            </a:rPr>
                            <m:t>𝑛</m:t>
                          </m:r>
                        </m:sub>
                      </m:sSub>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𝑥</m:t>
                          </m:r>
                        </m:e>
                        <m:sub>
                          <m:r>
                            <a:rPr lang="en-US" i="1">
                              <a:solidFill>
                                <a:schemeClr val="accent1"/>
                              </a:solidFill>
                              <a:latin typeface="Cambria Math" panose="02040503050406030204" pitchFamily="18" charset="0"/>
                              <a:ea typeface="Source Sans Pro"/>
                              <a:cs typeface="Source Sans Pro"/>
                            </a:rPr>
                            <m:t>𝑛</m:t>
                          </m:r>
                        </m:sub>
                      </m:sSub>
                      <m:r>
                        <a:rPr lang="en-US" i="1" smtClean="0">
                          <a:solidFill>
                            <a:schemeClr val="accent1"/>
                          </a:solidFill>
                          <a:latin typeface="Cambria Math" panose="02040503050406030204" pitchFamily="18" charset="0"/>
                          <a:ea typeface="Cambria Math" panose="02040503050406030204" pitchFamily="18" charset="0"/>
                          <a:cs typeface="Source Sans Pro"/>
                        </a:rPr>
                        <m:t>≤</m:t>
                      </m:r>
                      <m:r>
                        <a:rPr lang="en-US" i="1">
                          <a:solidFill>
                            <a:schemeClr val="accent1"/>
                          </a:solidFill>
                          <a:latin typeface="Cambria Math" panose="02040503050406030204" pitchFamily="18" charset="0"/>
                          <a:ea typeface="Source Sans Pro"/>
                          <a:cs typeface="Source Sans Pro"/>
                        </a:rPr>
                        <m:t>2000</m:t>
                      </m:r>
                    </m:oMath>
                    <m:oMath xmlns:m="http://schemas.openxmlformats.org/officeDocument/2006/math">
                      <m:r>
                        <a:rPr lang="en-US" b="1" smtClean="0">
                          <a:solidFill>
                            <a:schemeClr val="bg1"/>
                          </a:solidFill>
                          <a:latin typeface="Cambria Math" panose="02040503050406030204" pitchFamily="18" charset="0"/>
                          <a:ea typeface="Source Sans Pro"/>
                          <a:cs typeface="Source Sans Pro"/>
                        </a:rPr>
                        <m:t>𝐬𝐮𝐛𝐣𝐞𝐜𝐭</m:t>
                      </m:r>
                      <m:r>
                        <a:rPr lang="en-US" b="1" smtClean="0">
                          <a:solidFill>
                            <a:schemeClr val="bg1"/>
                          </a:solidFill>
                          <a:latin typeface="Cambria Math" panose="02040503050406030204" pitchFamily="18" charset="0"/>
                          <a:ea typeface="Source Sans Pro"/>
                          <a:cs typeface="Source Sans Pro"/>
                        </a:rPr>
                        <m:t> </m:t>
                      </m:r>
                      <m:r>
                        <a:rPr lang="en-US" b="1" smtClean="0">
                          <a:solidFill>
                            <a:schemeClr val="bg1"/>
                          </a:solidFill>
                          <a:latin typeface="Cambria Math" panose="02040503050406030204" pitchFamily="18" charset="0"/>
                          <a:ea typeface="Source Sans Pro"/>
                          <a:cs typeface="Source Sans Pro"/>
                        </a:rPr>
                        <m:t>𝐭𝐨</m:t>
                      </m:r>
                      <m:r>
                        <a:rPr lang="en-US" b="1" smtClean="0">
                          <a:solidFill>
                            <a:schemeClr val="bg1"/>
                          </a:solidFill>
                          <a:latin typeface="Cambria Math" panose="02040503050406030204" pitchFamily="18" charset="0"/>
                          <a:ea typeface="Source Sans Pro"/>
                          <a:cs typeface="Source Sans Pro"/>
                        </a:rPr>
                        <m:t> </m:t>
                      </m:r>
                      <m:r>
                        <a:rPr lang="en-US" i="1" smtClean="0">
                          <a:solidFill>
                            <a:schemeClr val="bg1"/>
                          </a:solidFill>
                          <a:latin typeface="Cambria Math" panose="02040503050406030204" pitchFamily="18" charset="0"/>
                          <a:ea typeface="Source Sans Pro"/>
                          <a:cs typeface="Source Sans Pro"/>
                        </a:rPr>
                        <m:t> </m:t>
                      </m:r>
                      <m:r>
                        <a:rPr lang="en-US" b="0" i="1" smtClean="0">
                          <a:solidFill>
                            <a:schemeClr val="accent1"/>
                          </a:solidFill>
                          <a:latin typeface="Cambria Math" panose="02040503050406030204" pitchFamily="18" charset="0"/>
                          <a:ea typeface="Source Sans Pro"/>
                          <a:cs typeface="Source Sans Pro"/>
                        </a:rPr>
                        <m:t>−</m:t>
                      </m:r>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𝑐</m:t>
                          </m:r>
                        </m:e>
                        <m:sub>
                          <m:r>
                            <a:rPr lang="en-US" i="1">
                              <a:solidFill>
                                <a:schemeClr val="accent1"/>
                              </a:solidFill>
                              <a:latin typeface="Cambria Math" panose="02040503050406030204" pitchFamily="18" charset="0"/>
                              <a:ea typeface="Source Sans Pro"/>
                              <a:cs typeface="Source Sans Pro"/>
                            </a:rPr>
                            <m:t>1</m:t>
                          </m:r>
                        </m:sub>
                      </m:sSub>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𝑥</m:t>
                          </m:r>
                        </m:e>
                        <m:sub>
                          <m:r>
                            <a:rPr lang="en-US" i="1">
                              <a:solidFill>
                                <a:schemeClr val="accent1"/>
                              </a:solidFill>
                              <a:latin typeface="Cambria Math" panose="02040503050406030204" pitchFamily="18" charset="0"/>
                              <a:ea typeface="Source Sans Pro"/>
                              <a:cs typeface="Source Sans Pro"/>
                            </a:rPr>
                            <m:t>1</m:t>
                          </m:r>
                        </m:sub>
                      </m:sSub>
                      <m:r>
                        <a:rPr lang="en-US" b="0" i="1" smtClean="0">
                          <a:solidFill>
                            <a:schemeClr val="accent1"/>
                          </a:solidFill>
                          <a:latin typeface="Cambria Math" panose="02040503050406030204" pitchFamily="18" charset="0"/>
                          <a:ea typeface="Source Sans Pro"/>
                          <a:cs typeface="Source Sans Pro"/>
                        </a:rPr>
                        <m:t>−</m:t>
                      </m:r>
                      <m:r>
                        <a:rPr lang="en-US" i="1">
                          <a:solidFill>
                            <a:schemeClr val="accent1"/>
                          </a:solidFill>
                          <a:latin typeface="Cambria Math" panose="02040503050406030204" pitchFamily="18" charset="0"/>
                          <a:ea typeface="Source Sans Pro"/>
                          <a:cs typeface="Source Sans Pro"/>
                        </a:rPr>
                        <m:t>…</m:t>
                      </m:r>
                      <m:r>
                        <a:rPr lang="en-US" b="0" i="1" smtClean="0">
                          <a:solidFill>
                            <a:schemeClr val="accent1"/>
                          </a:solidFill>
                          <a:latin typeface="Cambria Math" panose="02040503050406030204" pitchFamily="18" charset="0"/>
                          <a:ea typeface="Source Sans Pro"/>
                          <a:cs typeface="Source Sans Pro"/>
                        </a:rPr>
                        <m:t>−</m:t>
                      </m:r>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𝑐</m:t>
                          </m:r>
                        </m:e>
                        <m:sub>
                          <m:r>
                            <a:rPr lang="en-US" i="1">
                              <a:solidFill>
                                <a:schemeClr val="accent1"/>
                              </a:solidFill>
                              <a:latin typeface="Cambria Math" panose="02040503050406030204" pitchFamily="18" charset="0"/>
                              <a:ea typeface="Source Sans Pro"/>
                              <a:cs typeface="Source Sans Pro"/>
                            </a:rPr>
                            <m:t>𝑛</m:t>
                          </m:r>
                        </m:sub>
                      </m:sSub>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𝑥</m:t>
                          </m:r>
                        </m:e>
                        <m:sub>
                          <m:r>
                            <a:rPr lang="en-US" i="1">
                              <a:solidFill>
                                <a:schemeClr val="accent1"/>
                              </a:solidFill>
                              <a:latin typeface="Cambria Math" panose="02040503050406030204" pitchFamily="18" charset="0"/>
                              <a:ea typeface="Source Sans Pro"/>
                              <a:cs typeface="Source Sans Pro"/>
                            </a:rPr>
                            <m:t>𝑛</m:t>
                          </m:r>
                        </m:sub>
                      </m:sSub>
                      <m:r>
                        <a:rPr lang="en-US" i="1">
                          <a:solidFill>
                            <a:schemeClr val="accent1"/>
                          </a:solidFill>
                          <a:latin typeface="Cambria Math" panose="02040503050406030204" pitchFamily="18" charset="0"/>
                          <a:ea typeface="Cambria Math" panose="02040503050406030204" pitchFamily="18" charset="0"/>
                          <a:cs typeface="Source Sans Pro"/>
                        </a:rPr>
                        <m:t>≤</m:t>
                      </m:r>
                      <m:r>
                        <a:rPr lang="en-US" b="0" i="1" smtClean="0">
                          <a:solidFill>
                            <a:schemeClr val="accent1"/>
                          </a:solidFill>
                          <a:latin typeface="Cambria Math" panose="02040503050406030204" pitchFamily="18" charset="0"/>
                          <a:ea typeface="Cambria Math" panose="02040503050406030204" pitchFamily="18" charset="0"/>
                          <a:cs typeface="Source Sans Pro"/>
                        </a:rPr>
                        <m:t>−</m:t>
                      </m:r>
                      <m:r>
                        <a:rPr lang="en-US" i="1">
                          <a:solidFill>
                            <a:schemeClr val="accent1"/>
                          </a:solidFill>
                          <a:latin typeface="Cambria Math" panose="02040503050406030204" pitchFamily="18" charset="0"/>
                          <a:ea typeface="Source Sans Pro"/>
                          <a:cs typeface="Source Sans Pro"/>
                        </a:rPr>
                        <m:t>2000</m:t>
                      </m:r>
                    </m:oMath>
                    <m:oMath xmlns:m="http://schemas.openxmlformats.org/officeDocument/2006/math">
                      <m:r>
                        <a:rPr lang="en-US" b="1">
                          <a:solidFill>
                            <a:schemeClr val="bg1"/>
                          </a:solidFill>
                          <a:latin typeface="Cambria Math" panose="02040503050406030204" pitchFamily="18" charset="0"/>
                          <a:ea typeface="Source Sans Pro"/>
                          <a:cs typeface="Source Sans Pro"/>
                        </a:rPr>
                        <m:t>𝐬𝐮𝐛𝐣𝐞𝐜𝐭</m:t>
                      </m:r>
                      <m:r>
                        <a:rPr lang="en-US" b="1">
                          <a:solidFill>
                            <a:schemeClr val="bg1"/>
                          </a:solidFill>
                          <a:latin typeface="Cambria Math" panose="02040503050406030204" pitchFamily="18" charset="0"/>
                          <a:ea typeface="Source Sans Pro"/>
                          <a:cs typeface="Source Sans Pro"/>
                        </a:rPr>
                        <m:t> </m:t>
                      </m:r>
                      <m:r>
                        <a:rPr lang="en-US" b="1">
                          <a:solidFill>
                            <a:schemeClr val="bg1"/>
                          </a:solidFill>
                          <a:latin typeface="Cambria Math" panose="02040503050406030204" pitchFamily="18" charset="0"/>
                          <a:ea typeface="Source Sans Pro"/>
                          <a:cs typeface="Source Sans Pro"/>
                        </a:rPr>
                        <m:t>𝐭𝐨</m:t>
                      </m:r>
                      <m:r>
                        <a:rPr lang="en-US" b="1">
                          <a:solidFill>
                            <a:schemeClr val="bg1"/>
                          </a:solidFill>
                          <a:latin typeface="Cambria Math" panose="02040503050406030204" pitchFamily="18" charset="0"/>
                          <a:ea typeface="Source Sans Pro"/>
                          <a:cs typeface="Source Sans Pro"/>
                        </a:rPr>
                        <m:t> </m:t>
                      </m:r>
                      <m:sSub>
                        <m:sSubPr>
                          <m:ctrlPr>
                            <a:rPr lang="en-US" i="1">
                              <a:solidFill>
                                <a:schemeClr val="accent1"/>
                              </a:solidFill>
                              <a:latin typeface="Cambria Math" panose="02040503050406030204" pitchFamily="18" charset="0"/>
                              <a:ea typeface="Source Sans Pro"/>
                            </a:rPr>
                          </m:ctrlPr>
                        </m:sSubPr>
                        <m:e>
                          <m:r>
                            <a:rPr lang="en-US" i="1">
                              <a:solidFill>
                                <a:schemeClr val="accent1"/>
                              </a:solidFill>
                              <a:latin typeface="Cambria Math" panose="02040503050406030204" pitchFamily="18" charset="0"/>
                              <a:ea typeface="Source Sans Pro"/>
                            </a:rPr>
                            <m:t> </m:t>
                          </m:r>
                          <m:r>
                            <a:rPr lang="en-US" b="0" i="1" smtClean="0">
                              <a:solidFill>
                                <a:schemeClr val="accent1"/>
                              </a:solidFill>
                              <a:latin typeface="Cambria Math" panose="02040503050406030204" pitchFamily="18" charset="0"/>
                              <a:ea typeface="Source Sans Pro"/>
                            </a:rPr>
                            <m:t>     </m:t>
                          </m:r>
                          <m:r>
                            <a:rPr lang="en-US" i="1">
                              <a:solidFill>
                                <a:schemeClr val="accent1"/>
                              </a:solidFill>
                              <a:latin typeface="Cambria Math" panose="02040503050406030204" pitchFamily="18" charset="0"/>
                              <a:ea typeface="Source Sans Pro"/>
                            </a:rPr>
                            <m:t>𝑠</m:t>
                          </m:r>
                        </m:e>
                        <m:sub>
                          <m:r>
                            <a:rPr lang="en-US" i="1">
                              <a:solidFill>
                                <a:schemeClr val="accent1"/>
                              </a:solidFill>
                              <a:latin typeface="Cambria Math" panose="02040503050406030204" pitchFamily="18" charset="0"/>
                              <a:ea typeface="Source Sans Pro"/>
                            </a:rPr>
                            <m:t>1</m:t>
                          </m:r>
                        </m:sub>
                      </m:sSub>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𝑥</m:t>
                          </m:r>
                        </m:e>
                        <m:sub>
                          <m:r>
                            <a:rPr lang="en-US" i="1">
                              <a:solidFill>
                                <a:schemeClr val="accent1"/>
                              </a:solidFill>
                              <a:latin typeface="Cambria Math" panose="02040503050406030204" pitchFamily="18" charset="0"/>
                              <a:ea typeface="Source Sans Pro"/>
                              <a:cs typeface="Source Sans Pro"/>
                            </a:rPr>
                            <m:t>1</m:t>
                          </m:r>
                        </m:sub>
                      </m:sSub>
                      <m:r>
                        <a:rPr lang="en-US" i="1">
                          <a:solidFill>
                            <a:schemeClr val="accent1"/>
                          </a:solidFill>
                          <a:latin typeface="Cambria Math" panose="02040503050406030204" pitchFamily="18" charset="0"/>
                          <a:ea typeface="Source Sans Pro"/>
                          <a:cs typeface="Source Sans Pro"/>
                        </a:rPr>
                        <m:t>+…+</m:t>
                      </m:r>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𝑠</m:t>
                          </m:r>
                        </m:e>
                        <m:sub>
                          <m:r>
                            <a:rPr lang="en-US" i="1">
                              <a:solidFill>
                                <a:schemeClr val="accent1"/>
                              </a:solidFill>
                              <a:latin typeface="Cambria Math" panose="02040503050406030204" pitchFamily="18" charset="0"/>
                              <a:ea typeface="Source Sans Pro"/>
                              <a:cs typeface="Source Sans Pro"/>
                            </a:rPr>
                            <m:t>𝑛</m:t>
                          </m:r>
                        </m:sub>
                      </m:sSub>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𝑥</m:t>
                          </m:r>
                        </m:e>
                        <m:sub>
                          <m:r>
                            <a:rPr lang="en-US" i="1">
                              <a:solidFill>
                                <a:schemeClr val="accent1"/>
                              </a:solidFill>
                              <a:latin typeface="Cambria Math" panose="02040503050406030204" pitchFamily="18" charset="0"/>
                              <a:ea typeface="Source Sans Pro"/>
                              <a:cs typeface="Source Sans Pro"/>
                            </a:rPr>
                            <m:t>𝑛</m:t>
                          </m:r>
                        </m:sub>
                      </m:sSub>
                      <m:r>
                        <a:rPr lang="en-US" i="1">
                          <a:solidFill>
                            <a:schemeClr val="accent1"/>
                          </a:solidFill>
                          <a:latin typeface="Cambria Math" panose="02040503050406030204" pitchFamily="18" charset="0"/>
                          <a:ea typeface="Source Sans Pro"/>
                          <a:cs typeface="Source Sans Pro"/>
                        </a:rPr>
                        <m:t>≤30</m:t>
                      </m:r>
                    </m:oMath>
                    <m:oMath xmlns:m="http://schemas.openxmlformats.org/officeDocument/2006/math">
                      <m:r>
                        <a:rPr lang="en-US" b="1">
                          <a:solidFill>
                            <a:schemeClr val="bg1"/>
                          </a:solidFill>
                          <a:latin typeface="Cambria Math" panose="02040503050406030204" pitchFamily="18" charset="0"/>
                          <a:ea typeface="Source Sans Pro"/>
                          <a:cs typeface="Source Sans Pro"/>
                        </a:rPr>
                        <m:t>𝐬𝐮𝐛𝐣𝐞𝐜𝐭</m:t>
                      </m:r>
                      <m:r>
                        <a:rPr lang="en-US" b="1">
                          <a:solidFill>
                            <a:schemeClr val="bg1"/>
                          </a:solidFill>
                          <a:latin typeface="Cambria Math" panose="02040503050406030204" pitchFamily="18" charset="0"/>
                          <a:ea typeface="Source Sans Pro"/>
                          <a:cs typeface="Source Sans Pro"/>
                        </a:rPr>
                        <m:t> </m:t>
                      </m:r>
                      <m:r>
                        <a:rPr lang="en-US" b="1">
                          <a:solidFill>
                            <a:schemeClr val="bg1"/>
                          </a:solidFill>
                          <a:latin typeface="Cambria Math" panose="02040503050406030204" pitchFamily="18" charset="0"/>
                          <a:ea typeface="Source Sans Pro"/>
                          <a:cs typeface="Source Sans Pro"/>
                        </a:rPr>
                        <m:t>𝐭𝐨</m:t>
                      </m:r>
                      <m:r>
                        <a:rPr lang="en-US" b="1">
                          <a:solidFill>
                            <a:schemeClr val="bg1"/>
                          </a:solidFill>
                          <a:latin typeface="Cambria Math" panose="02040503050406030204" pitchFamily="18" charset="0"/>
                          <a:ea typeface="Source Sans Pro"/>
                          <a:cs typeface="Source Sans Pro"/>
                        </a:rPr>
                        <m:t> </m:t>
                      </m:r>
                      <m:r>
                        <a:rPr lang="en-US" b="0" i="1" smtClean="0">
                          <a:solidFill>
                            <a:schemeClr val="accent1"/>
                          </a:solidFill>
                          <a:latin typeface="Cambria Math" panose="02040503050406030204" pitchFamily="18" charset="0"/>
                          <a:ea typeface="Source Sans Pro"/>
                          <a:cs typeface="Source Sans Pro"/>
                        </a:rPr>
                        <m:t>−</m:t>
                      </m:r>
                      <m:sSub>
                        <m:sSubPr>
                          <m:ctrlPr>
                            <a:rPr lang="en-US" i="1">
                              <a:solidFill>
                                <a:schemeClr val="accent1"/>
                              </a:solidFill>
                              <a:latin typeface="Cambria Math" panose="02040503050406030204" pitchFamily="18" charset="0"/>
                              <a:ea typeface="Source Sans Pro"/>
                            </a:rPr>
                          </m:ctrlPr>
                        </m:sSubPr>
                        <m:e>
                          <m:r>
                            <a:rPr lang="en-US" i="1">
                              <a:solidFill>
                                <a:schemeClr val="accent1"/>
                              </a:solidFill>
                              <a:latin typeface="Cambria Math" panose="02040503050406030204" pitchFamily="18" charset="0"/>
                              <a:ea typeface="Source Sans Pro"/>
                            </a:rPr>
                            <m:t>𝑑</m:t>
                          </m:r>
                        </m:e>
                        <m:sub>
                          <m:r>
                            <a:rPr lang="en-US" i="1">
                              <a:solidFill>
                                <a:schemeClr val="accent1"/>
                              </a:solidFill>
                              <a:latin typeface="Cambria Math" panose="02040503050406030204" pitchFamily="18" charset="0"/>
                              <a:ea typeface="Source Sans Pro"/>
                            </a:rPr>
                            <m:t>1</m:t>
                          </m:r>
                        </m:sub>
                      </m:sSub>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𝑥</m:t>
                          </m:r>
                        </m:e>
                        <m:sub>
                          <m:r>
                            <a:rPr lang="en-US" i="1">
                              <a:solidFill>
                                <a:schemeClr val="accent1"/>
                              </a:solidFill>
                              <a:latin typeface="Cambria Math" panose="02040503050406030204" pitchFamily="18" charset="0"/>
                              <a:ea typeface="Source Sans Pro"/>
                              <a:cs typeface="Source Sans Pro"/>
                            </a:rPr>
                            <m:t>1</m:t>
                          </m:r>
                        </m:sub>
                      </m:sSub>
                      <m:r>
                        <a:rPr lang="en-US" b="0" i="1" smtClean="0">
                          <a:solidFill>
                            <a:schemeClr val="accent1"/>
                          </a:solidFill>
                          <a:latin typeface="Cambria Math" panose="02040503050406030204" pitchFamily="18" charset="0"/>
                          <a:ea typeface="Source Sans Pro"/>
                          <a:cs typeface="Source Sans Pro"/>
                        </a:rPr>
                        <m:t>−</m:t>
                      </m:r>
                      <m:r>
                        <a:rPr lang="en-US" i="1">
                          <a:solidFill>
                            <a:schemeClr val="accent1"/>
                          </a:solidFill>
                          <a:latin typeface="Cambria Math" panose="02040503050406030204" pitchFamily="18" charset="0"/>
                          <a:ea typeface="Source Sans Pro"/>
                          <a:cs typeface="Source Sans Pro"/>
                        </a:rPr>
                        <m:t>…</m:t>
                      </m:r>
                      <m:r>
                        <a:rPr lang="en-US" b="0" i="1" smtClean="0">
                          <a:solidFill>
                            <a:schemeClr val="accent1"/>
                          </a:solidFill>
                          <a:latin typeface="Cambria Math" panose="02040503050406030204" pitchFamily="18" charset="0"/>
                          <a:ea typeface="Source Sans Pro"/>
                          <a:cs typeface="Source Sans Pro"/>
                        </a:rPr>
                        <m:t>−</m:t>
                      </m:r>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𝑑</m:t>
                          </m:r>
                        </m:e>
                        <m:sub>
                          <m:r>
                            <a:rPr lang="en-US" i="1">
                              <a:solidFill>
                                <a:schemeClr val="accent1"/>
                              </a:solidFill>
                              <a:latin typeface="Cambria Math" panose="02040503050406030204" pitchFamily="18" charset="0"/>
                              <a:ea typeface="Source Sans Pro"/>
                              <a:cs typeface="Source Sans Pro"/>
                            </a:rPr>
                            <m:t>𝑛</m:t>
                          </m:r>
                        </m:sub>
                      </m:sSub>
                      <m:sSub>
                        <m:sSubPr>
                          <m:ctrlPr>
                            <a:rPr lang="en-US" i="1">
                              <a:solidFill>
                                <a:schemeClr val="accent1"/>
                              </a:solidFill>
                              <a:latin typeface="Cambria Math" panose="02040503050406030204" pitchFamily="18" charset="0"/>
                              <a:ea typeface="Source Sans Pro"/>
                              <a:cs typeface="Source Sans Pro"/>
                            </a:rPr>
                          </m:ctrlPr>
                        </m:sSubPr>
                        <m:e>
                          <m:r>
                            <a:rPr lang="en-US" i="1">
                              <a:solidFill>
                                <a:schemeClr val="accent1"/>
                              </a:solidFill>
                              <a:latin typeface="Cambria Math" panose="02040503050406030204" pitchFamily="18" charset="0"/>
                              <a:ea typeface="Source Sans Pro"/>
                              <a:cs typeface="Source Sans Pro"/>
                            </a:rPr>
                            <m:t>𝑥</m:t>
                          </m:r>
                        </m:e>
                        <m:sub>
                          <m:r>
                            <a:rPr lang="en-US" i="1">
                              <a:solidFill>
                                <a:schemeClr val="accent1"/>
                              </a:solidFill>
                              <a:latin typeface="Cambria Math" panose="02040503050406030204" pitchFamily="18" charset="0"/>
                              <a:ea typeface="Source Sans Pro"/>
                              <a:cs typeface="Source Sans Pro"/>
                            </a:rPr>
                            <m:t>𝑛</m:t>
                          </m:r>
                        </m:sub>
                      </m:sSub>
                      <m:r>
                        <a:rPr lang="en-US" i="1">
                          <a:solidFill>
                            <a:schemeClr val="accent1"/>
                          </a:solidFill>
                          <a:latin typeface="Cambria Math" panose="02040503050406030204" pitchFamily="18" charset="0"/>
                          <a:ea typeface="Source Sans Pro"/>
                          <a:cs typeface="Source Sans Pro"/>
                        </a:rPr>
                        <m:t>≤</m:t>
                      </m:r>
                      <m:r>
                        <a:rPr lang="en-US" b="0" i="1" smtClean="0">
                          <a:solidFill>
                            <a:schemeClr val="accent1"/>
                          </a:solidFill>
                          <a:latin typeface="Cambria Math" panose="02040503050406030204" pitchFamily="18" charset="0"/>
                          <a:ea typeface="Source Sans Pro"/>
                          <a:cs typeface="Source Sans Pro"/>
                        </a:rPr>
                        <m:t>−</m:t>
                      </m:r>
                      <m:r>
                        <a:rPr lang="en-US" i="1">
                          <a:solidFill>
                            <a:schemeClr val="accent1"/>
                          </a:solidFill>
                          <a:latin typeface="Cambria Math" panose="02040503050406030204" pitchFamily="18" charset="0"/>
                          <a:ea typeface="Source Sans Pro"/>
                          <a:cs typeface="Source Sans Pro"/>
                        </a:rPr>
                        <m:t>1</m:t>
                      </m:r>
                      <m:r>
                        <a:rPr lang="en-US" b="0" i="1" smtClean="0">
                          <a:solidFill>
                            <a:schemeClr val="accent1"/>
                          </a:solidFill>
                          <a:latin typeface="Cambria Math" panose="02040503050406030204" pitchFamily="18" charset="0"/>
                          <a:ea typeface="Source Sans Pro"/>
                          <a:cs typeface="Source Sans Pro"/>
                        </a:rPr>
                        <m:t>5</m:t>
                      </m:r>
                    </m:oMath>
                    <m:oMath xmlns:m="http://schemas.openxmlformats.org/officeDocument/2006/math">
                      <m:r>
                        <a:rPr lang="en-US" b="1">
                          <a:solidFill>
                            <a:schemeClr val="bg1"/>
                          </a:solidFill>
                          <a:latin typeface="Cambria Math" panose="02040503050406030204" pitchFamily="18" charset="0"/>
                          <a:ea typeface="Source Sans Pro"/>
                          <a:cs typeface="Source Sans Pro"/>
                        </a:rPr>
                        <m:t>𝐬𝐮𝐛𝐣𝐞𝐜𝐭</m:t>
                      </m:r>
                      <m:r>
                        <a:rPr lang="en-US" b="1">
                          <a:solidFill>
                            <a:schemeClr val="bg1"/>
                          </a:solidFill>
                          <a:latin typeface="Cambria Math" panose="02040503050406030204" pitchFamily="18" charset="0"/>
                          <a:ea typeface="Source Sans Pro"/>
                          <a:cs typeface="Source Sans Pro"/>
                        </a:rPr>
                        <m:t> </m:t>
                      </m:r>
                      <m:r>
                        <a:rPr lang="en-US" b="1">
                          <a:solidFill>
                            <a:schemeClr val="bg1"/>
                          </a:solidFill>
                          <a:latin typeface="Cambria Math" panose="02040503050406030204" pitchFamily="18" charset="0"/>
                          <a:ea typeface="Source Sans Pro"/>
                          <a:cs typeface="Source Sans Pro"/>
                        </a:rPr>
                        <m:t>𝐭𝐨</m:t>
                      </m:r>
                      <m:r>
                        <a:rPr lang="en-US" i="1">
                          <a:solidFill>
                            <a:schemeClr val="bg1"/>
                          </a:solidFill>
                          <a:latin typeface="Cambria Math" panose="02040503050406030204" pitchFamily="18" charset="0"/>
                          <a:ea typeface="Source Sans Pro"/>
                          <a:cs typeface="Source Sans Pro"/>
                        </a:rPr>
                        <m:t>   </m:t>
                      </m:r>
                      <m:r>
                        <a:rPr lang="en-US" b="0" i="1" smtClean="0">
                          <a:solidFill>
                            <a:schemeClr val="bg1"/>
                          </a:solidFill>
                          <a:latin typeface="Cambria Math" panose="02040503050406030204" pitchFamily="18" charset="0"/>
                          <a:ea typeface="Source Sans Pro"/>
                          <a:cs typeface="Source Sans Pro"/>
                        </a:rPr>
                        <m:t>     </m:t>
                      </m:r>
                      <m:r>
                        <a:rPr lang="en-US" i="1">
                          <a:solidFill>
                            <a:schemeClr val="bg1"/>
                          </a:solidFill>
                          <a:latin typeface="Cambria Math" panose="02040503050406030204" pitchFamily="18" charset="0"/>
                          <a:ea typeface="Source Sans Pro"/>
                          <a:cs typeface="Source Sans Pro"/>
                        </a:rPr>
                        <m:t>                           </m:t>
                      </m:r>
                      <m:sSub>
                        <m:sSubPr>
                          <m:ctrlPr>
                            <a:rPr lang="en-US" i="1">
                              <a:solidFill>
                                <a:schemeClr val="accent1"/>
                              </a:solidFill>
                              <a:latin typeface="Cambria Math" panose="02040503050406030204" pitchFamily="18" charset="0"/>
                              <a:ea typeface="Source Sans Pro"/>
                            </a:rPr>
                          </m:ctrlPr>
                        </m:sSubPr>
                        <m:e>
                          <m:r>
                            <a:rPr lang="en-US" i="1">
                              <a:solidFill>
                                <a:schemeClr val="accent1"/>
                              </a:solidFill>
                              <a:latin typeface="Cambria Math" panose="02040503050406030204" pitchFamily="18" charset="0"/>
                              <a:ea typeface="Source Sans Pro"/>
                            </a:rPr>
                            <m:t>𝑥</m:t>
                          </m:r>
                        </m:e>
                        <m:sub>
                          <m:r>
                            <a:rPr lang="en-US" i="1">
                              <a:solidFill>
                                <a:schemeClr val="accent1"/>
                              </a:solidFill>
                              <a:latin typeface="Cambria Math" panose="02040503050406030204" pitchFamily="18" charset="0"/>
                              <a:ea typeface="Source Sans Pro"/>
                            </a:rPr>
                            <m:t>𝑖</m:t>
                          </m:r>
                        </m:sub>
                      </m:sSub>
                      <m:r>
                        <a:rPr lang="en-US" i="1">
                          <a:solidFill>
                            <a:schemeClr val="accent1"/>
                          </a:solidFill>
                          <a:latin typeface="Cambria Math" panose="02040503050406030204" pitchFamily="18" charset="0"/>
                          <a:ea typeface="Source Sans Pro"/>
                          <a:cs typeface="Source Sans Pro"/>
                        </a:rPr>
                        <m:t>≥0 </m:t>
                      </m:r>
                      <m:r>
                        <a:rPr lang="en-US">
                          <a:solidFill>
                            <a:schemeClr val="accent1"/>
                          </a:solidFill>
                          <a:latin typeface="Cambria Math" panose="02040503050406030204" pitchFamily="18" charset="0"/>
                          <a:ea typeface="Source Sans Pro"/>
                          <a:cs typeface="Source Sans Pro"/>
                        </a:rPr>
                        <m:t>      </m:t>
                      </m:r>
                      <m:r>
                        <a:rPr lang="en-US" b="0" i="0" smtClean="0">
                          <a:solidFill>
                            <a:schemeClr val="accent1"/>
                          </a:solidFill>
                          <a:latin typeface="Cambria Math" panose="02040503050406030204" pitchFamily="18" charset="0"/>
                          <a:ea typeface="Source Sans Pro"/>
                          <a:cs typeface="Source Sans Pro"/>
                        </a:rPr>
                        <m:t>    </m:t>
                      </m:r>
                      <m:r>
                        <a:rPr lang="en-US">
                          <a:solidFill>
                            <a:schemeClr val="accent1"/>
                          </a:solidFill>
                          <a:latin typeface="Cambria Math" panose="02040503050406030204" pitchFamily="18" charset="0"/>
                          <a:ea typeface="Source Sans Pro"/>
                          <a:cs typeface="Source Sans Pro"/>
                        </a:rPr>
                        <m:t>  </m:t>
                      </m:r>
                      <m:r>
                        <m:rPr>
                          <m:sty m:val="p"/>
                        </m:rPr>
                        <a:rPr lang="en-US">
                          <a:solidFill>
                            <a:schemeClr val="accent1"/>
                          </a:solidFill>
                          <a:latin typeface="Cambria Math" panose="02040503050406030204" pitchFamily="18" charset="0"/>
                          <a:ea typeface="Source Sans Pro"/>
                          <a:cs typeface="Source Sans Pro"/>
                        </a:rPr>
                        <m:t>for</m:t>
                      </m:r>
                      <m:r>
                        <a:rPr lang="en-US">
                          <a:solidFill>
                            <a:schemeClr val="accent1"/>
                          </a:solidFill>
                          <a:latin typeface="Cambria Math" panose="02040503050406030204" pitchFamily="18" charset="0"/>
                          <a:ea typeface="Source Sans Pro"/>
                          <a:cs typeface="Source Sans Pro"/>
                        </a:rPr>
                        <m:t> </m:t>
                      </m:r>
                      <m:r>
                        <m:rPr>
                          <m:sty m:val="p"/>
                        </m:rPr>
                        <a:rPr lang="en-US">
                          <a:solidFill>
                            <a:schemeClr val="accent1"/>
                          </a:solidFill>
                          <a:latin typeface="Cambria Math" panose="02040503050406030204" pitchFamily="18" charset="0"/>
                          <a:ea typeface="Source Sans Pro"/>
                          <a:cs typeface="Source Sans Pro"/>
                        </a:rPr>
                        <m:t>all</m:t>
                      </m:r>
                      <m:r>
                        <a:rPr lang="en-US">
                          <a:solidFill>
                            <a:schemeClr val="accent1"/>
                          </a:solidFill>
                          <a:latin typeface="Cambria Math" panose="02040503050406030204" pitchFamily="18" charset="0"/>
                          <a:ea typeface="Source Sans Pro"/>
                          <a:cs typeface="Source Sans Pro"/>
                        </a:rPr>
                        <m:t> </m:t>
                      </m:r>
                      <m:r>
                        <a:rPr lang="en-US" i="1">
                          <a:solidFill>
                            <a:schemeClr val="accent1"/>
                          </a:solidFill>
                          <a:latin typeface="Cambria Math" panose="02040503050406030204" pitchFamily="18" charset="0"/>
                          <a:ea typeface="Source Sans Pro"/>
                          <a:cs typeface="Source Sans Pro"/>
                        </a:rPr>
                        <m:t>𝑖</m:t>
                      </m:r>
                    </m:oMath>
                  </m:oMathPara>
                </a14:m>
                <a:endParaRPr lang="en-US" i="1" dirty="0">
                  <a:solidFill>
                    <a:schemeClr val="accent1"/>
                  </a:solidFill>
                  <a:latin typeface="Cambria Math" panose="02040503050406030204" pitchFamily="18" charset="0"/>
                  <a:ea typeface="Source Sans Pro"/>
                  <a:cs typeface="Source Sans Pro"/>
                </a:endParaRPr>
              </a:p>
              <a:p>
                <a:pPr marL="114300" indent="0">
                  <a:buNone/>
                </a:pPr>
                <a:endParaRPr lang="en-US" dirty="0">
                  <a:solidFill>
                    <a:srgbClr val="9900FF"/>
                  </a:solidFill>
                  <a:latin typeface="Source Sans Pro"/>
                  <a:ea typeface="Source Sans Pro"/>
                  <a:cs typeface="Source Sans Pro"/>
                </a:endParaRPr>
              </a:p>
              <a:p>
                <a:pPr>
                  <a:buFont typeface="+mj-lt"/>
                  <a:buAutoNum type="arabicPeriod"/>
                </a:pPr>
                <a:r>
                  <a:rPr lang="en-US" dirty="0">
                    <a:solidFill>
                      <a:srgbClr val="9900FF"/>
                    </a:solidFill>
                    <a:latin typeface="Source Sans Pro"/>
                    <a:ea typeface="Source Sans Pro"/>
                    <a:cs typeface="Source Sans Pro"/>
                  </a:rPr>
                  <a:t>Multiply “minimize” objective by -1. </a:t>
                </a:r>
              </a:p>
              <a:p>
                <a:pPr>
                  <a:buFont typeface="+mj-lt"/>
                  <a:buAutoNum type="arabicPeriod"/>
                </a:pPr>
                <a:r>
                  <a:rPr lang="en-US" dirty="0">
                    <a:solidFill>
                      <a:srgbClr val="9900FF"/>
                    </a:solidFill>
                    <a:latin typeface="Source Sans Pro"/>
                    <a:ea typeface="Source Sans Pro"/>
                    <a:cs typeface="Source Sans Pro"/>
                  </a:rPr>
                  <a:t>Convert equalities into two inequalities.</a:t>
                </a:r>
              </a:p>
              <a:p>
                <a:pPr>
                  <a:buFont typeface="+mj-lt"/>
                  <a:buAutoNum type="arabicPeriod"/>
                </a:pPr>
                <a:r>
                  <a:rPr lang="en-US" dirty="0">
                    <a:solidFill>
                      <a:srgbClr val="9900FF"/>
                    </a:solidFill>
                    <a:latin typeface="Source Sans Pro"/>
                    <a:ea typeface="Source Sans Pro"/>
                    <a:cs typeface="Source Sans Pro"/>
                  </a:rPr>
                  <a:t>Multiply </a:t>
                </a:r>
                <a14:m>
                  <m:oMath xmlns:m="http://schemas.openxmlformats.org/officeDocument/2006/math">
                    <m:r>
                      <a:rPr lang="en-US" b="0" i="1" smtClean="0">
                        <a:solidFill>
                          <a:srgbClr val="9900FF"/>
                        </a:solidFill>
                        <a:latin typeface="Cambria Math" panose="02040503050406030204" pitchFamily="18" charset="0"/>
                        <a:ea typeface="Source Sans Pro"/>
                        <a:cs typeface="Source Sans Pro"/>
                      </a:rPr>
                      <m:t>≥</m:t>
                    </m:r>
                  </m:oMath>
                </a14:m>
                <a:r>
                  <a:rPr lang="en-US" dirty="0">
                    <a:solidFill>
                      <a:srgbClr val="9900FF"/>
                    </a:solidFill>
                    <a:latin typeface="Source Sans Pro"/>
                    <a:ea typeface="Source Sans Pro"/>
                    <a:cs typeface="Source Sans Pro"/>
                  </a:rPr>
                  <a:t> inequalities by -1.</a:t>
                </a:r>
              </a:p>
            </p:txBody>
          </p:sp>
        </mc:Choice>
        <mc:Fallback xmlns="">
          <p:sp>
            <p:nvSpPr>
              <p:cNvPr id="3" name="Text Placeholder 2">
                <a:extLst>
                  <a:ext uri="{FF2B5EF4-FFF2-40B4-BE49-F238E27FC236}">
                    <a16:creationId xmlns:a16="http://schemas.microsoft.com/office/drawing/2014/main" id="{3F87D960-F9D9-8B03-442B-5400111B1078}"/>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b="-34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DBC3E05-19DD-86DE-45D1-75E934D61F35}"/>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108882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 – Cost-effective eating</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1"/>
            <a:ext cx="8520600" cy="3707874"/>
          </a:xfrm>
        </p:spPr>
        <p:txBody>
          <a:bodyPr>
            <a:normAutofit/>
          </a:bodyPr>
          <a:lstStyle/>
          <a:p>
            <a:pPr marL="114300" indent="0">
              <a:buNone/>
            </a:pPr>
            <a:r>
              <a:rPr lang="en-US" dirty="0"/>
              <a:t>For basic LP problems, we will only be looking for a brief sketch of correctness, unless there is something nontrivial beyond directly translating the constraints.</a:t>
            </a:r>
          </a:p>
          <a:p>
            <a:pPr marL="114300" indent="0">
              <a:buNone/>
            </a:pPr>
            <a:endParaRPr lang="en-US" dirty="0"/>
          </a:p>
          <a:p>
            <a:pPr>
              <a:buFont typeface="+mj-lt"/>
              <a:buAutoNum type="alphaLcParenR" startAt="3"/>
            </a:pPr>
            <a:r>
              <a:rPr lang="en-US" dirty="0"/>
              <a:t>Sketch the correctness of your solution.</a:t>
            </a:r>
          </a:p>
        </p:txBody>
      </p:sp>
      <p:sp>
        <p:nvSpPr>
          <p:cNvPr id="4" name="TextBox 3">
            <a:extLst>
              <a:ext uri="{FF2B5EF4-FFF2-40B4-BE49-F238E27FC236}">
                <a16:creationId xmlns:a16="http://schemas.microsoft.com/office/drawing/2014/main" id="{613787BF-CDB7-C972-9D46-81522ADB025E}"/>
              </a:ext>
            </a:extLst>
          </p:cNvPr>
          <p:cNvSpPr txBox="1"/>
          <p:nvPr/>
        </p:nvSpPr>
        <p:spPr>
          <a:xfrm>
            <a:off x="1663992" y="4446300"/>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Tree>
    <p:extLst>
      <p:ext uri="{BB962C8B-B14F-4D97-AF65-F5344CB8AC3E}">
        <p14:creationId xmlns:p14="http://schemas.microsoft.com/office/powerpoint/2010/main" val="2139402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15A80-EEAE-3B1A-0D60-97AC2930B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7261D-0855-ABE1-A663-332E79FC2382}"/>
              </a:ext>
            </a:extLst>
          </p:cNvPr>
          <p:cNvSpPr>
            <a:spLocks noGrp="1"/>
          </p:cNvSpPr>
          <p:nvPr>
            <p:ph type="title"/>
          </p:nvPr>
        </p:nvSpPr>
        <p:spPr/>
        <p:txBody>
          <a:bodyPr>
            <a:normAutofit fontScale="90000"/>
          </a:bodyPr>
          <a:lstStyle/>
          <a:p>
            <a:r>
              <a:rPr lang="en-US" dirty="0"/>
              <a:t>Problem 1 – Cost-effective eating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272B0FE-98CB-32A2-C8B1-EC217FA50372}"/>
                  </a:ext>
                </a:extLst>
              </p:cNvPr>
              <p:cNvSpPr>
                <a:spLocks noGrp="1"/>
              </p:cNvSpPr>
              <p:nvPr>
                <p:ph type="body" idx="1"/>
              </p:nvPr>
            </p:nvSpPr>
            <p:spPr>
              <a:xfrm>
                <a:off x="311700" y="990601"/>
                <a:ext cx="8520600" cy="3707874"/>
              </a:xfrm>
            </p:spPr>
            <p:txBody>
              <a:bodyPr>
                <a:normAutofit/>
              </a:bodyPr>
              <a:lstStyle/>
              <a:p>
                <a:pPr marL="114300" indent="0">
                  <a:buNone/>
                </a:pPr>
                <a:r>
                  <a:rPr lang="en-US" dirty="0"/>
                  <a:t>For basic LP problems, we will only be looking for a brief sketch of correctness, unless there is something nontrivial beyond directly translating the constraints.</a:t>
                </a:r>
              </a:p>
              <a:p>
                <a:pPr marL="114300" indent="0">
                  <a:buNone/>
                </a:pPr>
                <a:endParaRPr lang="en-US" dirty="0"/>
              </a:p>
              <a:p>
                <a:pPr>
                  <a:buFont typeface="+mj-lt"/>
                  <a:buAutoNum type="alphaLcParenR" startAt="3"/>
                </a:pPr>
                <a:r>
                  <a:rPr lang="en-US" dirty="0"/>
                  <a:t>Sketch the correctness of your solution.</a:t>
                </a:r>
              </a:p>
              <a:p>
                <a:pPr>
                  <a:buFont typeface="+mj-lt"/>
                  <a:buAutoNum type="alphaLcParenR" startAt="3"/>
                </a:pPr>
                <a:endParaRPr lang="en-US" dirty="0"/>
              </a:p>
              <a:p>
                <a:pPr marL="114300" indent="0">
                  <a:buNone/>
                </a:pPr>
                <a:r>
                  <a:rPr lang="en-US" sz="1800" dirty="0">
                    <a:solidFill>
                      <a:schemeClr val="accent1"/>
                    </a:solidFill>
                    <a:latin typeface="Source Sans Pro"/>
                    <a:ea typeface="Source Sans Pro"/>
                    <a:cs typeface="Source Sans Pro"/>
                    <a:sym typeface="Source Sans Pro"/>
                  </a:rPr>
                  <a:t>Because </a:t>
                </a:r>
                <a14:m>
                  <m:oMath xmlns:m="http://schemas.openxmlformats.org/officeDocument/2006/math">
                    <m:sSub>
                      <m:sSubPr>
                        <m:ctrlPr>
                          <a:rPr lang="en-US" sz="1800" b="0" i="1" smtClean="0">
                            <a:solidFill>
                              <a:schemeClr val="accent1"/>
                            </a:solidFill>
                            <a:latin typeface="Cambria Math" panose="02040503050406030204" pitchFamily="18" charset="0"/>
                            <a:ea typeface="Source Sans Pro"/>
                            <a:cs typeface="Source Sans Pro"/>
                            <a:sym typeface="Source Sans Pro"/>
                          </a:rPr>
                        </m:ctrlPr>
                      </m:sSubPr>
                      <m:e>
                        <m:r>
                          <a:rPr lang="en-US" sz="1800" b="0" i="1" smtClean="0">
                            <a:solidFill>
                              <a:schemeClr val="accent1"/>
                            </a:solidFill>
                            <a:latin typeface="Cambria Math" panose="02040503050406030204" pitchFamily="18" charset="0"/>
                            <a:ea typeface="Source Sans Pro"/>
                            <a:cs typeface="Source Sans Pro"/>
                            <a:sym typeface="Source Sans Pro"/>
                          </a:rPr>
                          <m:t>h</m:t>
                        </m:r>
                      </m:e>
                      <m:sub>
                        <m:r>
                          <a:rPr lang="en-US" sz="1800" b="0" i="1" smtClean="0">
                            <a:solidFill>
                              <a:schemeClr val="accent1"/>
                            </a:solidFill>
                            <a:latin typeface="Cambria Math" panose="02040503050406030204" pitchFamily="18" charset="0"/>
                            <a:ea typeface="Source Sans Pro"/>
                            <a:cs typeface="Source Sans Pro"/>
                            <a:sym typeface="Source Sans Pro"/>
                          </a:rPr>
                          <m:t>𝑖</m:t>
                        </m:r>
                      </m:sub>
                    </m:sSub>
                  </m:oMath>
                </a14:m>
                <a:r>
                  <a:rPr lang="en-US" sz="1800" dirty="0">
                    <a:solidFill>
                      <a:schemeClr val="accent1"/>
                    </a:solidFill>
                    <a:latin typeface="Source Sans Pro"/>
                    <a:ea typeface="Source Sans Pro"/>
                    <a:cs typeface="Source Sans Pro"/>
                    <a:sym typeface="Source Sans Pro"/>
                  </a:rPr>
                  <a:t> is the price per serving, we pay </a:t>
                </a:r>
                <a14:m>
                  <m:oMath xmlns:m="http://schemas.openxmlformats.org/officeDocument/2006/math">
                    <m:sSub>
                      <m:sSubPr>
                        <m:ctrlPr>
                          <a:rPr lang="en-US" sz="1800" b="0" i="1" smtClean="0">
                            <a:solidFill>
                              <a:schemeClr val="accent1"/>
                            </a:solidFill>
                            <a:latin typeface="Cambria Math" panose="02040503050406030204" pitchFamily="18" charset="0"/>
                            <a:ea typeface="Source Sans Pro"/>
                            <a:cs typeface="Source Sans Pro"/>
                            <a:sym typeface="Source Sans Pro"/>
                          </a:rPr>
                        </m:ctrlPr>
                      </m:sSubPr>
                      <m:e>
                        <m:r>
                          <a:rPr lang="en-US" sz="1800" b="0" i="1" smtClean="0">
                            <a:solidFill>
                              <a:schemeClr val="accent1"/>
                            </a:solidFill>
                            <a:latin typeface="Cambria Math" panose="02040503050406030204" pitchFamily="18" charset="0"/>
                            <a:ea typeface="Source Sans Pro"/>
                            <a:cs typeface="Source Sans Pro"/>
                            <a:sym typeface="Source Sans Pro"/>
                          </a:rPr>
                          <m:t>h</m:t>
                        </m:r>
                      </m:e>
                      <m:sub>
                        <m:r>
                          <a:rPr lang="en-US" sz="1800" b="0" i="1" smtClean="0">
                            <a:solidFill>
                              <a:schemeClr val="accent1"/>
                            </a:solidFill>
                            <a:latin typeface="Cambria Math" panose="02040503050406030204" pitchFamily="18" charset="0"/>
                            <a:ea typeface="Source Sans Pro"/>
                            <a:cs typeface="Source Sans Pro"/>
                            <a:sym typeface="Source Sans Pro"/>
                          </a:rPr>
                          <m:t>𝑖</m:t>
                        </m:r>
                      </m:sub>
                    </m:sSub>
                    <m:sSub>
                      <m:sSubPr>
                        <m:ctrlPr>
                          <a:rPr lang="en-US" sz="1800" b="0" i="1" smtClean="0">
                            <a:solidFill>
                              <a:schemeClr val="accent1"/>
                            </a:solidFill>
                            <a:latin typeface="Cambria Math" panose="02040503050406030204" pitchFamily="18" charset="0"/>
                            <a:ea typeface="Source Sans Pro"/>
                            <a:cs typeface="Source Sans Pro"/>
                            <a:sym typeface="Source Sans Pro"/>
                          </a:rPr>
                        </m:ctrlPr>
                      </m:sSubPr>
                      <m:e>
                        <m:r>
                          <a:rPr lang="en-US" sz="1800" b="0" i="1" smtClean="0">
                            <a:solidFill>
                              <a:schemeClr val="accent1"/>
                            </a:solidFill>
                            <a:latin typeface="Cambria Math" panose="02040503050406030204" pitchFamily="18" charset="0"/>
                            <a:ea typeface="Source Sans Pro"/>
                            <a:cs typeface="Source Sans Pro"/>
                            <a:sym typeface="Source Sans Pro"/>
                          </a:rPr>
                          <m:t>𝑥</m:t>
                        </m:r>
                      </m:e>
                      <m:sub>
                        <m:r>
                          <a:rPr lang="en-US" sz="1800" b="0" i="1" smtClean="0">
                            <a:solidFill>
                              <a:schemeClr val="accent1"/>
                            </a:solidFill>
                            <a:latin typeface="Cambria Math" panose="02040503050406030204" pitchFamily="18" charset="0"/>
                            <a:ea typeface="Source Sans Pro"/>
                            <a:cs typeface="Source Sans Pro"/>
                            <a:sym typeface="Source Sans Pro"/>
                          </a:rPr>
                          <m:t>𝑖</m:t>
                        </m:r>
                      </m:sub>
                    </m:sSub>
                  </m:oMath>
                </a14:m>
                <a:r>
                  <a:rPr lang="en-US" sz="1800" dirty="0">
                    <a:solidFill>
                      <a:schemeClr val="accent1"/>
                    </a:solidFill>
                    <a:latin typeface="Source Sans Pro"/>
                    <a:ea typeface="Source Sans Pro"/>
                    <a:cs typeface="Source Sans Pro"/>
                    <a:sym typeface="Source Sans Pro"/>
                  </a:rPr>
                  <a:t> if we pick </a:t>
                </a:r>
                <a14:m>
                  <m:oMath xmlns:m="http://schemas.openxmlformats.org/officeDocument/2006/math">
                    <m:sSub>
                      <m:sSubPr>
                        <m:ctrlPr>
                          <a:rPr lang="en-US" sz="1800" b="0" i="1" smtClean="0">
                            <a:solidFill>
                              <a:schemeClr val="accent1"/>
                            </a:solidFill>
                            <a:latin typeface="Cambria Math" panose="02040503050406030204" pitchFamily="18" charset="0"/>
                            <a:ea typeface="Source Sans Pro"/>
                            <a:cs typeface="Source Sans Pro"/>
                            <a:sym typeface="Source Sans Pro"/>
                          </a:rPr>
                        </m:ctrlPr>
                      </m:sSubPr>
                      <m:e>
                        <m:r>
                          <a:rPr lang="en-US" sz="1800" b="0" i="1" smtClean="0">
                            <a:solidFill>
                              <a:schemeClr val="accent1"/>
                            </a:solidFill>
                            <a:latin typeface="Cambria Math" panose="02040503050406030204" pitchFamily="18" charset="0"/>
                            <a:ea typeface="Source Sans Pro"/>
                            <a:cs typeface="Source Sans Pro"/>
                            <a:sym typeface="Source Sans Pro"/>
                          </a:rPr>
                          <m:t>𝑥</m:t>
                        </m:r>
                      </m:e>
                      <m:sub>
                        <m:r>
                          <a:rPr lang="en-US" sz="1800" b="0" i="1" smtClean="0">
                            <a:solidFill>
                              <a:schemeClr val="accent1"/>
                            </a:solidFill>
                            <a:latin typeface="Cambria Math" panose="02040503050406030204" pitchFamily="18" charset="0"/>
                            <a:ea typeface="Source Sans Pro"/>
                            <a:cs typeface="Source Sans Pro"/>
                            <a:sym typeface="Source Sans Pro"/>
                          </a:rPr>
                          <m:t>𝑖</m:t>
                        </m:r>
                      </m:sub>
                    </m:sSub>
                  </m:oMath>
                </a14:m>
                <a:r>
                  <a:rPr lang="en-US" sz="1800" dirty="0">
                    <a:solidFill>
                      <a:schemeClr val="accent1"/>
                    </a:solidFill>
                    <a:latin typeface="Source Sans Pro"/>
                    <a:ea typeface="Source Sans Pro"/>
                    <a:cs typeface="Source Sans Pro"/>
                    <a:sym typeface="Source Sans Pro"/>
                  </a:rPr>
                  <a:t> servings of food </a:t>
                </a:r>
                <a14:m>
                  <m:oMath xmlns:m="http://schemas.openxmlformats.org/officeDocument/2006/math">
                    <m:r>
                      <a:rPr lang="en-US" sz="1800" b="0" i="1" smtClean="0">
                        <a:solidFill>
                          <a:schemeClr val="accent1"/>
                        </a:solidFill>
                        <a:latin typeface="Cambria Math" panose="02040503050406030204" pitchFamily="18" charset="0"/>
                        <a:ea typeface="Source Sans Pro"/>
                        <a:cs typeface="Source Sans Pro"/>
                        <a:sym typeface="Source Sans Pro"/>
                      </a:rPr>
                      <m:t>𝑖</m:t>
                    </m:r>
                  </m:oMath>
                </a14:m>
                <a:r>
                  <a:rPr lang="en-US" sz="1800" dirty="0">
                    <a:solidFill>
                      <a:schemeClr val="accent1"/>
                    </a:solidFill>
                    <a:latin typeface="Source Sans Pro"/>
                    <a:ea typeface="Source Sans Pro"/>
                    <a:cs typeface="Source Sans Pro"/>
                    <a:sym typeface="Source Sans Pro"/>
                  </a:rPr>
                  <a:t>, so our goal is to minimize </a:t>
                </a:r>
                <a14:m>
                  <m:oMath xmlns:m="http://schemas.openxmlformats.org/officeDocument/2006/math">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h</m:t>
                        </m:r>
                      </m:e>
                      <m:sub>
                        <m:r>
                          <a:rPr lang="en-US" sz="1800" i="1">
                            <a:solidFill>
                              <a:schemeClr val="accent1"/>
                            </a:solidFill>
                            <a:latin typeface="Cambria Math" panose="02040503050406030204" pitchFamily="18" charset="0"/>
                            <a:ea typeface="Source Sans Pro"/>
                            <a:cs typeface="Source Sans Pro"/>
                          </a:rPr>
                          <m:t>1</m:t>
                        </m:r>
                      </m:sub>
                    </m:sSub>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𝑥</m:t>
                        </m:r>
                      </m:e>
                      <m:sub>
                        <m:r>
                          <a:rPr lang="en-US" sz="1800" i="1">
                            <a:solidFill>
                              <a:schemeClr val="accent1"/>
                            </a:solidFill>
                            <a:latin typeface="Cambria Math" panose="02040503050406030204" pitchFamily="18" charset="0"/>
                            <a:ea typeface="Source Sans Pro"/>
                            <a:cs typeface="Source Sans Pro"/>
                          </a:rPr>
                          <m:t>1</m:t>
                        </m:r>
                      </m:sub>
                    </m:sSub>
                    <m:r>
                      <a:rPr lang="en-US" sz="1800" i="1">
                        <a:solidFill>
                          <a:schemeClr val="accent1"/>
                        </a:solidFill>
                        <a:latin typeface="Cambria Math" panose="02040503050406030204" pitchFamily="18" charset="0"/>
                        <a:ea typeface="Source Sans Pro"/>
                        <a:cs typeface="Source Sans Pro"/>
                      </a:rPr>
                      <m:t>+…+</m:t>
                    </m:r>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h</m:t>
                        </m:r>
                      </m:e>
                      <m:sub>
                        <m:r>
                          <a:rPr lang="en-US" sz="1800" i="1">
                            <a:solidFill>
                              <a:schemeClr val="accent1"/>
                            </a:solidFill>
                            <a:latin typeface="Cambria Math" panose="02040503050406030204" pitchFamily="18" charset="0"/>
                            <a:ea typeface="Source Sans Pro"/>
                            <a:cs typeface="Source Sans Pro"/>
                          </a:rPr>
                          <m:t>𝑛</m:t>
                        </m:r>
                      </m:sub>
                    </m:sSub>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𝑥</m:t>
                        </m:r>
                      </m:e>
                      <m:sub>
                        <m:r>
                          <a:rPr lang="en-US" sz="1800" i="1">
                            <a:solidFill>
                              <a:schemeClr val="accent1"/>
                            </a:solidFill>
                            <a:latin typeface="Cambria Math" panose="02040503050406030204" pitchFamily="18" charset="0"/>
                            <a:ea typeface="Source Sans Pro"/>
                            <a:cs typeface="Source Sans Pro"/>
                          </a:rPr>
                          <m:t>𝑛</m:t>
                        </m:r>
                      </m:sub>
                    </m:sSub>
                  </m:oMath>
                </a14:m>
                <a:r>
                  <a:rPr lang="en-US" sz="1800" dirty="0">
                    <a:solidFill>
                      <a:schemeClr val="accent1"/>
                    </a:solidFill>
                    <a:latin typeface="Source Sans Pro"/>
                    <a:ea typeface="Source Sans Pro"/>
                    <a:cs typeface="Source Sans Pro"/>
                    <a:sym typeface="Source Sans Pro"/>
                  </a:rPr>
                  <a:t>. Similarly, we are given per-serving values for the calories, sugar, and vitamin D of each food, so we have </a:t>
                </a:r>
                <a14:m>
                  <m:oMath xmlns:m="http://schemas.openxmlformats.org/officeDocument/2006/math">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𝑐</m:t>
                        </m:r>
                      </m:e>
                      <m:sub>
                        <m:r>
                          <a:rPr lang="en-US" sz="1800" i="1">
                            <a:solidFill>
                              <a:schemeClr val="accent1"/>
                            </a:solidFill>
                            <a:latin typeface="Cambria Math" panose="02040503050406030204" pitchFamily="18" charset="0"/>
                            <a:ea typeface="Source Sans Pro"/>
                            <a:cs typeface="Source Sans Pro"/>
                          </a:rPr>
                          <m:t>1</m:t>
                        </m:r>
                      </m:sub>
                    </m:sSub>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𝑥</m:t>
                        </m:r>
                      </m:e>
                      <m:sub>
                        <m:r>
                          <a:rPr lang="en-US" sz="1800" i="1">
                            <a:solidFill>
                              <a:schemeClr val="accent1"/>
                            </a:solidFill>
                            <a:latin typeface="Cambria Math" panose="02040503050406030204" pitchFamily="18" charset="0"/>
                            <a:ea typeface="Source Sans Pro"/>
                            <a:cs typeface="Source Sans Pro"/>
                          </a:rPr>
                          <m:t>1</m:t>
                        </m:r>
                      </m:sub>
                    </m:sSub>
                    <m:r>
                      <a:rPr lang="en-US" sz="1800" i="1">
                        <a:solidFill>
                          <a:schemeClr val="accent1"/>
                        </a:solidFill>
                        <a:latin typeface="Cambria Math" panose="02040503050406030204" pitchFamily="18" charset="0"/>
                        <a:ea typeface="Source Sans Pro"/>
                        <a:cs typeface="Source Sans Pro"/>
                      </a:rPr>
                      <m:t>+…+</m:t>
                    </m:r>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𝑐</m:t>
                        </m:r>
                      </m:e>
                      <m:sub>
                        <m:r>
                          <a:rPr lang="en-US" sz="1800" i="1">
                            <a:solidFill>
                              <a:schemeClr val="accent1"/>
                            </a:solidFill>
                            <a:latin typeface="Cambria Math" panose="02040503050406030204" pitchFamily="18" charset="0"/>
                            <a:ea typeface="Source Sans Pro"/>
                            <a:cs typeface="Source Sans Pro"/>
                          </a:rPr>
                          <m:t>𝑛</m:t>
                        </m:r>
                      </m:sub>
                    </m:sSub>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𝑥</m:t>
                        </m:r>
                      </m:e>
                      <m:sub>
                        <m:r>
                          <a:rPr lang="en-US" sz="1800" i="1">
                            <a:solidFill>
                              <a:schemeClr val="accent1"/>
                            </a:solidFill>
                            <a:latin typeface="Cambria Math" panose="02040503050406030204" pitchFamily="18" charset="0"/>
                            <a:ea typeface="Source Sans Pro"/>
                            <a:cs typeface="Source Sans Pro"/>
                          </a:rPr>
                          <m:t>𝑛</m:t>
                        </m:r>
                      </m:sub>
                    </m:sSub>
                    <m:r>
                      <a:rPr lang="en-US" sz="1800" b="0" i="1" smtClean="0">
                        <a:solidFill>
                          <a:schemeClr val="accent1"/>
                        </a:solidFill>
                        <a:latin typeface="Cambria Math" panose="02040503050406030204" pitchFamily="18" charset="0"/>
                        <a:ea typeface="Source Sans Pro"/>
                        <a:cs typeface="Source Sans Pro"/>
                      </a:rPr>
                      <m:t>=2000</m:t>
                    </m:r>
                  </m:oMath>
                </a14:m>
                <a:r>
                  <a:rPr lang="en-US" sz="1800" dirty="0">
                    <a:solidFill>
                      <a:schemeClr val="accent1"/>
                    </a:solidFill>
                    <a:latin typeface="Source Sans Pro"/>
                    <a:ea typeface="Source Sans Pro"/>
                    <a:cs typeface="Source Sans Pro"/>
                    <a:sym typeface="Source Sans Pro"/>
                  </a:rPr>
                  <a:t>, </a:t>
                </a:r>
                <a14:m>
                  <m:oMath xmlns:m="http://schemas.openxmlformats.org/officeDocument/2006/math">
                    <m:sSub>
                      <m:sSubPr>
                        <m:ctrlPr>
                          <a:rPr lang="en-US" sz="1800" i="1">
                            <a:solidFill>
                              <a:schemeClr val="accent1"/>
                            </a:solidFill>
                            <a:latin typeface="Cambria Math" panose="02040503050406030204" pitchFamily="18" charset="0"/>
                            <a:ea typeface="Source Sans Pro"/>
                          </a:rPr>
                        </m:ctrlPr>
                      </m:sSubPr>
                      <m:e>
                        <m:r>
                          <a:rPr lang="en-US" sz="1800" i="1">
                            <a:solidFill>
                              <a:schemeClr val="accent1"/>
                            </a:solidFill>
                            <a:latin typeface="Cambria Math" panose="02040503050406030204" pitchFamily="18" charset="0"/>
                            <a:ea typeface="Source Sans Pro"/>
                          </a:rPr>
                          <m:t>𝑠</m:t>
                        </m:r>
                      </m:e>
                      <m:sub>
                        <m:r>
                          <a:rPr lang="en-US" sz="1800" i="1">
                            <a:solidFill>
                              <a:schemeClr val="accent1"/>
                            </a:solidFill>
                            <a:latin typeface="Cambria Math" panose="02040503050406030204" pitchFamily="18" charset="0"/>
                            <a:ea typeface="Source Sans Pro"/>
                          </a:rPr>
                          <m:t>1</m:t>
                        </m:r>
                      </m:sub>
                    </m:sSub>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𝑥</m:t>
                        </m:r>
                      </m:e>
                      <m:sub>
                        <m:r>
                          <a:rPr lang="en-US" sz="1800" i="1">
                            <a:solidFill>
                              <a:schemeClr val="accent1"/>
                            </a:solidFill>
                            <a:latin typeface="Cambria Math" panose="02040503050406030204" pitchFamily="18" charset="0"/>
                            <a:ea typeface="Source Sans Pro"/>
                            <a:cs typeface="Source Sans Pro"/>
                          </a:rPr>
                          <m:t>1</m:t>
                        </m:r>
                      </m:sub>
                    </m:sSub>
                    <m:r>
                      <a:rPr lang="en-US" sz="1800" i="1">
                        <a:solidFill>
                          <a:schemeClr val="accent1"/>
                        </a:solidFill>
                        <a:latin typeface="Cambria Math" panose="02040503050406030204" pitchFamily="18" charset="0"/>
                        <a:ea typeface="Source Sans Pro"/>
                        <a:cs typeface="Source Sans Pro"/>
                      </a:rPr>
                      <m:t>+…+</m:t>
                    </m:r>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𝑠</m:t>
                        </m:r>
                      </m:e>
                      <m:sub>
                        <m:r>
                          <a:rPr lang="en-US" sz="1800" i="1">
                            <a:solidFill>
                              <a:schemeClr val="accent1"/>
                            </a:solidFill>
                            <a:latin typeface="Cambria Math" panose="02040503050406030204" pitchFamily="18" charset="0"/>
                            <a:ea typeface="Source Sans Pro"/>
                            <a:cs typeface="Source Sans Pro"/>
                          </a:rPr>
                          <m:t>𝑛</m:t>
                        </m:r>
                      </m:sub>
                    </m:sSub>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𝑥</m:t>
                        </m:r>
                      </m:e>
                      <m:sub>
                        <m:r>
                          <a:rPr lang="en-US" sz="1800" i="1">
                            <a:solidFill>
                              <a:schemeClr val="accent1"/>
                            </a:solidFill>
                            <a:latin typeface="Cambria Math" panose="02040503050406030204" pitchFamily="18" charset="0"/>
                            <a:ea typeface="Source Sans Pro"/>
                            <a:cs typeface="Source Sans Pro"/>
                          </a:rPr>
                          <m:t>𝑛</m:t>
                        </m:r>
                      </m:sub>
                    </m:sSub>
                    <m:r>
                      <a:rPr lang="en-US" sz="1800" i="1">
                        <a:solidFill>
                          <a:schemeClr val="accent1"/>
                        </a:solidFill>
                        <a:latin typeface="Cambria Math" panose="02040503050406030204" pitchFamily="18" charset="0"/>
                        <a:ea typeface="Source Sans Pro"/>
                        <a:cs typeface="Source Sans Pro"/>
                      </a:rPr>
                      <m:t>≤30</m:t>
                    </m:r>
                  </m:oMath>
                </a14:m>
                <a:r>
                  <a:rPr lang="en-US" sz="1800" dirty="0">
                    <a:solidFill>
                      <a:schemeClr val="accent1"/>
                    </a:solidFill>
                    <a:latin typeface="Source Sans Pro"/>
                    <a:ea typeface="Source Sans Pro"/>
                    <a:cs typeface="Source Sans Pro"/>
                    <a:sym typeface="Source Sans Pro"/>
                  </a:rPr>
                  <a:t>, and </a:t>
                </a:r>
                <a14:m>
                  <m:oMath xmlns:m="http://schemas.openxmlformats.org/officeDocument/2006/math">
                    <m:sSub>
                      <m:sSubPr>
                        <m:ctrlPr>
                          <a:rPr lang="en-US" sz="1800" i="1">
                            <a:solidFill>
                              <a:schemeClr val="accent1"/>
                            </a:solidFill>
                            <a:latin typeface="Cambria Math" panose="02040503050406030204" pitchFamily="18" charset="0"/>
                            <a:ea typeface="Source Sans Pro"/>
                          </a:rPr>
                        </m:ctrlPr>
                      </m:sSubPr>
                      <m:e>
                        <m:r>
                          <a:rPr lang="en-US" sz="1800" i="1">
                            <a:solidFill>
                              <a:schemeClr val="accent1"/>
                            </a:solidFill>
                            <a:latin typeface="Cambria Math" panose="02040503050406030204" pitchFamily="18" charset="0"/>
                            <a:ea typeface="Source Sans Pro"/>
                          </a:rPr>
                          <m:t>𝑑</m:t>
                        </m:r>
                      </m:e>
                      <m:sub>
                        <m:r>
                          <a:rPr lang="en-US" sz="1800" i="1">
                            <a:solidFill>
                              <a:schemeClr val="accent1"/>
                            </a:solidFill>
                            <a:latin typeface="Cambria Math" panose="02040503050406030204" pitchFamily="18" charset="0"/>
                            <a:ea typeface="Source Sans Pro"/>
                          </a:rPr>
                          <m:t>1</m:t>
                        </m:r>
                      </m:sub>
                    </m:sSub>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𝑥</m:t>
                        </m:r>
                      </m:e>
                      <m:sub>
                        <m:r>
                          <a:rPr lang="en-US" sz="1800" i="1">
                            <a:solidFill>
                              <a:schemeClr val="accent1"/>
                            </a:solidFill>
                            <a:latin typeface="Cambria Math" panose="02040503050406030204" pitchFamily="18" charset="0"/>
                            <a:ea typeface="Source Sans Pro"/>
                            <a:cs typeface="Source Sans Pro"/>
                          </a:rPr>
                          <m:t>1</m:t>
                        </m:r>
                      </m:sub>
                    </m:sSub>
                    <m:r>
                      <a:rPr lang="en-US" sz="1800" i="1">
                        <a:solidFill>
                          <a:schemeClr val="accent1"/>
                        </a:solidFill>
                        <a:latin typeface="Cambria Math" panose="02040503050406030204" pitchFamily="18" charset="0"/>
                        <a:ea typeface="Source Sans Pro"/>
                        <a:cs typeface="Source Sans Pro"/>
                      </a:rPr>
                      <m:t>+…+</m:t>
                    </m:r>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𝑑</m:t>
                        </m:r>
                      </m:e>
                      <m:sub>
                        <m:r>
                          <a:rPr lang="en-US" sz="1800" i="1">
                            <a:solidFill>
                              <a:schemeClr val="accent1"/>
                            </a:solidFill>
                            <a:latin typeface="Cambria Math" panose="02040503050406030204" pitchFamily="18" charset="0"/>
                            <a:ea typeface="Source Sans Pro"/>
                            <a:cs typeface="Source Sans Pro"/>
                          </a:rPr>
                          <m:t>𝑛</m:t>
                        </m:r>
                      </m:sub>
                    </m:sSub>
                    <m:sSub>
                      <m:sSubPr>
                        <m:ctrlPr>
                          <a:rPr lang="en-US" sz="1800" i="1">
                            <a:solidFill>
                              <a:schemeClr val="accent1"/>
                            </a:solidFill>
                            <a:latin typeface="Cambria Math" panose="02040503050406030204" pitchFamily="18" charset="0"/>
                            <a:ea typeface="Source Sans Pro"/>
                            <a:cs typeface="Source Sans Pro"/>
                          </a:rPr>
                        </m:ctrlPr>
                      </m:sSubPr>
                      <m:e>
                        <m:r>
                          <a:rPr lang="en-US" sz="1800" i="1">
                            <a:solidFill>
                              <a:schemeClr val="accent1"/>
                            </a:solidFill>
                            <a:latin typeface="Cambria Math" panose="02040503050406030204" pitchFamily="18" charset="0"/>
                            <a:ea typeface="Source Sans Pro"/>
                            <a:cs typeface="Source Sans Pro"/>
                          </a:rPr>
                          <m:t>𝑥</m:t>
                        </m:r>
                      </m:e>
                      <m:sub>
                        <m:r>
                          <a:rPr lang="en-US" sz="1800" i="1">
                            <a:solidFill>
                              <a:schemeClr val="accent1"/>
                            </a:solidFill>
                            <a:latin typeface="Cambria Math" panose="02040503050406030204" pitchFamily="18" charset="0"/>
                            <a:ea typeface="Source Sans Pro"/>
                            <a:cs typeface="Source Sans Pro"/>
                          </a:rPr>
                          <m:t>𝑛</m:t>
                        </m:r>
                      </m:sub>
                    </m:sSub>
                    <m:r>
                      <a:rPr lang="en-US" sz="1800" i="1">
                        <a:solidFill>
                          <a:schemeClr val="accent1"/>
                        </a:solidFill>
                        <a:latin typeface="Cambria Math" panose="02040503050406030204" pitchFamily="18" charset="0"/>
                        <a:ea typeface="Source Sans Pro"/>
                        <a:cs typeface="Source Sans Pro"/>
                      </a:rPr>
                      <m:t>≥15</m:t>
                    </m:r>
                  </m:oMath>
                </a14:m>
                <a:r>
                  <a:rPr lang="en-US" sz="1800" dirty="0">
                    <a:solidFill>
                      <a:schemeClr val="accent1"/>
                    </a:solidFill>
                    <a:latin typeface="Source Sans Pro"/>
                    <a:ea typeface="Source Sans Pro"/>
                    <a:cs typeface="Source Sans Pro"/>
                    <a:sym typeface="Source Sans Pro"/>
                  </a:rPr>
                  <a:t>. We transformed them to standard form using basic algebra. Relying on an LP algorithm, we output the best </a:t>
                </a:r>
                <a14:m>
                  <m:oMath xmlns:m="http://schemas.openxmlformats.org/officeDocument/2006/math">
                    <m:sSub>
                      <m:sSubPr>
                        <m:ctrlPr>
                          <a:rPr lang="en-US" sz="1800" b="0" i="1" smtClean="0">
                            <a:solidFill>
                              <a:schemeClr val="accent1"/>
                            </a:solidFill>
                            <a:latin typeface="Cambria Math" panose="02040503050406030204" pitchFamily="18" charset="0"/>
                            <a:ea typeface="Source Sans Pro"/>
                            <a:cs typeface="Source Sans Pro"/>
                            <a:sym typeface="Source Sans Pro"/>
                          </a:rPr>
                        </m:ctrlPr>
                      </m:sSubPr>
                      <m:e>
                        <m:r>
                          <a:rPr lang="en-US" sz="1800" b="0" i="1" smtClean="0">
                            <a:solidFill>
                              <a:schemeClr val="accent1"/>
                            </a:solidFill>
                            <a:latin typeface="Cambria Math" panose="02040503050406030204" pitchFamily="18" charset="0"/>
                            <a:ea typeface="Source Sans Pro"/>
                            <a:cs typeface="Source Sans Pro"/>
                            <a:sym typeface="Source Sans Pro"/>
                          </a:rPr>
                          <m:t>𝑥</m:t>
                        </m:r>
                      </m:e>
                      <m:sub>
                        <m:r>
                          <a:rPr lang="en-US" sz="1800" b="0" i="1" smtClean="0">
                            <a:solidFill>
                              <a:schemeClr val="accent1"/>
                            </a:solidFill>
                            <a:latin typeface="Cambria Math" panose="02040503050406030204" pitchFamily="18" charset="0"/>
                            <a:ea typeface="Source Sans Pro"/>
                            <a:cs typeface="Source Sans Pro"/>
                            <a:sym typeface="Source Sans Pro"/>
                          </a:rPr>
                          <m:t>1</m:t>
                        </m:r>
                      </m:sub>
                    </m:sSub>
                    <m:r>
                      <a:rPr lang="en-US" sz="1800" b="0" i="1" smtClean="0">
                        <a:solidFill>
                          <a:schemeClr val="accent1"/>
                        </a:solidFill>
                        <a:latin typeface="Cambria Math" panose="02040503050406030204" pitchFamily="18" charset="0"/>
                        <a:ea typeface="Source Sans Pro"/>
                        <a:cs typeface="Source Sans Pro"/>
                        <a:sym typeface="Source Sans Pro"/>
                      </a:rPr>
                      <m:t>,…, </m:t>
                    </m:r>
                    <m:sSub>
                      <m:sSubPr>
                        <m:ctrlPr>
                          <a:rPr lang="en-US" sz="1800" b="0" i="1" smtClean="0">
                            <a:solidFill>
                              <a:schemeClr val="accent1"/>
                            </a:solidFill>
                            <a:latin typeface="Cambria Math" panose="02040503050406030204" pitchFamily="18" charset="0"/>
                            <a:ea typeface="Source Sans Pro"/>
                            <a:cs typeface="Source Sans Pro"/>
                            <a:sym typeface="Source Sans Pro"/>
                          </a:rPr>
                        </m:ctrlPr>
                      </m:sSubPr>
                      <m:e>
                        <m:r>
                          <a:rPr lang="en-US" sz="1800" b="0" i="1" smtClean="0">
                            <a:solidFill>
                              <a:schemeClr val="accent1"/>
                            </a:solidFill>
                            <a:latin typeface="Cambria Math" panose="02040503050406030204" pitchFamily="18" charset="0"/>
                            <a:ea typeface="Source Sans Pro"/>
                            <a:cs typeface="Source Sans Pro"/>
                            <a:sym typeface="Source Sans Pro"/>
                          </a:rPr>
                          <m:t>𝑥</m:t>
                        </m:r>
                      </m:e>
                      <m:sub>
                        <m:r>
                          <a:rPr lang="en-US" sz="1800" b="0" i="1" smtClean="0">
                            <a:solidFill>
                              <a:schemeClr val="accent1"/>
                            </a:solidFill>
                            <a:latin typeface="Cambria Math" panose="02040503050406030204" pitchFamily="18" charset="0"/>
                            <a:ea typeface="Source Sans Pro"/>
                            <a:cs typeface="Source Sans Pro"/>
                            <a:sym typeface="Source Sans Pro"/>
                          </a:rPr>
                          <m:t>𝑛</m:t>
                        </m:r>
                      </m:sub>
                    </m:sSub>
                  </m:oMath>
                </a14:m>
                <a:r>
                  <a:rPr lang="en-US" sz="1800" dirty="0">
                    <a:solidFill>
                      <a:schemeClr val="accent1"/>
                    </a:solidFill>
                    <a:latin typeface="Source Sans Pro"/>
                    <a:ea typeface="Source Sans Pro"/>
                    <a:cs typeface="Source Sans Pro"/>
                    <a:sym typeface="Source Sans Pro"/>
                  </a:rPr>
                  <a:t> as desired.</a:t>
                </a:r>
              </a:p>
              <a:p>
                <a:pPr marL="114300" indent="0">
                  <a:buNone/>
                </a:pPr>
                <a:endParaRPr lang="en-US" dirty="0"/>
              </a:p>
            </p:txBody>
          </p:sp>
        </mc:Choice>
        <mc:Fallback xmlns="">
          <p:sp>
            <p:nvSpPr>
              <p:cNvPr id="3" name="Text Placeholder 2">
                <a:extLst>
                  <a:ext uri="{FF2B5EF4-FFF2-40B4-BE49-F238E27FC236}">
                    <a16:creationId xmlns:a16="http://schemas.microsoft.com/office/drawing/2014/main" id="{9272B0FE-98CB-32A2-C8B1-EC217FA50372}"/>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r="-89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DB33DEC-18BA-0826-0EFB-8A4FD0265544}"/>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1908441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Technique toolbox</a:t>
            </a:r>
          </a:p>
        </p:txBody>
      </p:sp>
    </p:spTree>
    <p:extLst>
      <p:ext uri="{BB962C8B-B14F-4D97-AF65-F5344CB8AC3E}">
        <p14:creationId xmlns:p14="http://schemas.microsoft.com/office/powerpoint/2010/main" val="189104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3179-1CED-D6DF-465F-4749487F1704}"/>
              </a:ext>
            </a:extLst>
          </p:cNvPr>
          <p:cNvSpPr>
            <a:spLocks noGrp="1"/>
          </p:cNvSpPr>
          <p:nvPr>
            <p:ph type="title"/>
          </p:nvPr>
        </p:nvSpPr>
        <p:spPr/>
        <p:txBody>
          <a:bodyPr>
            <a:normAutofit fontScale="90000"/>
          </a:bodyPr>
          <a:lstStyle/>
          <a:p>
            <a:r>
              <a:rPr lang="en-US" dirty="0"/>
              <a:t>Which technique should I try?</a:t>
            </a:r>
          </a:p>
        </p:txBody>
      </p:sp>
      <p:sp>
        <p:nvSpPr>
          <p:cNvPr id="3" name="Text Placeholder 2">
            <a:extLst>
              <a:ext uri="{FF2B5EF4-FFF2-40B4-BE49-F238E27FC236}">
                <a16:creationId xmlns:a16="http://schemas.microsoft.com/office/drawing/2014/main" id="{8B4A796D-C3E2-16AA-2CFA-DD75AF1D8189}"/>
              </a:ext>
            </a:extLst>
          </p:cNvPr>
          <p:cNvSpPr>
            <a:spLocks noGrp="1"/>
          </p:cNvSpPr>
          <p:nvPr>
            <p:ph type="body" idx="1"/>
          </p:nvPr>
        </p:nvSpPr>
        <p:spPr/>
        <p:txBody>
          <a:bodyPr/>
          <a:lstStyle/>
          <a:p>
            <a:pPr marL="114300" indent="0">
              <a:buNone/>
            </a:pPr>
            <a:r>
              <a:rPr lang="en-US" dirty="0"/>
              <a:t>We have covered many techniques for algorithms so far.</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r>
              <a:rPr lang="en-US" dirty="0"/>
              <a:t>How should you pick which method to try?</a:t>
            </a:r>
          </a:p>
        </p:txBody>
      </p:sp>
      <p:graphicFrame>
        <p:nvGraphicFramePr>
          <p:cNvPr id="4" name="Table 3">
            <a:extLst>
              <a:ext uri="{FF2B5EF4-FFF2-40B4-BE49-F238E27FC236}">
                <a16:creationId xmlns:a16="http://schemas.microsoft.com/office/drawing/2014/main" id="{9D1768A1-9F6D-E62E-7577-9CFCE59A92B0}"/>
              </a:ext>
            </a:extLst>
          </p:cNvPr>
          <p:cNvGraphicFramePr>
            <a:graphicFrameLocks noGrp="1"/>
          </p:cNvGraphicFramePr>
          <p:nvPr>
            <p:extLst>
              <p:ext uri="{D42A27DB-BD31-4B8C-83A1-F6EECF244321}">
                <p14:modId xmlns:p14="http://schemas.microsoft.com/office/powerpoint/2010/main" val="4769829"/>
              </p:ext>
            </p:extLst>
          </p:nvPr>
        </p:nvGraphicFramePr>
        <p:xfrm>
          <a:off x="1037166" y="1791970"/>
          <a:ext cx="7069668" cy="1833880"/>
        </p:xfrm>
        <a:graphic>
          <a:graphicData uri="http://schemas.openxmlformats.org/drawingml/2006/table">
            <a:tbl>
              <a:tblPr firstRow="1" bandRow="1">
                <a:tableStyleId>{5940675A-B579-460E-94D1-54222C63F5DA}</a:tableStyleId>
              </a:tblPr>
              <a:tblGrid>
                <a:gridCol w="3534834">
                  <a:extLst>
                    <a:ext uri="{9D8B030D-6E8A-4147-A177-3AD203B41FA5}">
                      <a16:colId xmlns:a16="http://schemas.microsoft.com/office/drawing/2014/main" val="33476903"/>
                    </a:ext>
                  </a:extLst>
                </a:gridCol>
                <a:gridCol w="3534834">
                  <a:extLst>
                    <a:ext uri="{9D8B030D-6E8A-4147-A177-3AD203B41FA5}">
                      <a16:colId xmlns:a16="http://schemas.microsoft.com/office/drawing/2014/main" val="1041428907"/>
                    </a:ext>
                  </a:extLst>
                </a:gridCol>
              </a:tblGrid>
              <a:tr h="370840">
                <a:tc>
                  <a:txBody>
                    <a:bodyPr/>
                    <a:lstStyle/>
                    <a:p>
                      <a:pPr algn="ctr"/>
                      <a:r>
                        <a:rPr lang="en-US" b="1" dirty="0">
                          <a:latin typeface="Source Sans Pro" panose="020B0503030403020204" pitchFamily="34" charset="0"/>
                          <a:ea typeface="Source Sans Pro" panose="020B0503030403020204" pitchFamily="34" charset="0"/>
                        </a:rPr>
                        <a:t>Using known algorithms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b="1" dirty="0">
                          <a:latin typeface="Source Sans Pro" panose="020B0503030403020204" pitchFamily="34" charset="0"/>
                          <a:ea typeface="Source Sans Pro" panose="020B0503030403020204" pitchFamily="34" charset="0"/>
                        </a:rPr>
                        <a:t>Developing from scratch</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585788524"/>
                  </a:ext>
                </a:extLst>
              </a:tr>
              <a:tr h="370840">
                <a:tc>
                  <a:txBody>
                    <a:bodyPr/>
                    <a:lstStyle/>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Stable matching</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Graph traversal algorithms</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Weighted graph algorithms</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Network flows</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Linear programming</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Greedy algorithms</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Divide and conquer</a:t>
                      </a:r>
                    </a:p>
                    <a:p>
                      <a:pPr marL="285750" indent="-285750">
                        <a:buFont typeface="Arial" panose="020B0604020202020204" pitchFamily="34" charset="0"/>
                        <a:buChar char="•"/>
                      </a:pPr>
                      <a:r>
                        <a:rPr lang="en-US" dirty="0">
                          <a:latin typeface="Source Sans Pro" panose="020B0503030403020204" pitchFamily="34" charset="0"/>
                          <a:ea typeface="Source Sans Pro" panose="020B0503030403020204" pitchFamily="34" charset="0"/>
                        </a:rPr>
                        <a:t>Dynamic programming</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791900008"/>
                  </a:ext>
                </a:extLst>
              </a:tr>
            </a:tbl>
          </a:graphicData>
        </a:graphic>
      </p:graphicFrame>
    </p:spTree>
    <p:extLst>
      <p:ext uri="{BB962C8B-B14F-4D97-AF65-F5344CB8AC3E}">
        <p14:creationId xmlns:p14="http://schemas.microsoft.com/office/powerpoint/2010/main" val="2194305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BB56C-1849-384F-6520-5B427703D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F47AD-FDC8-F96D-DF78-3AC5A97974B5}"/>
              </a:ext>
            </a:extLst>
          </p:cNvPr>
          <p:cNvSpPr>
            <a:spLocks noGrp="1"/>
          </p:cNvSpPr>
          <p:nvPr>
            <p:ph type="title"/>
          </p:nvPr>
        </p:nvSpPr>
        <p:spPr/>
        <p:txBody>
          <a:bodyPr>
            <a:normAutofit fontScale="90000"/>
          </a:bodyPr>
          <a:lstStyle/>
          <a:p>
            <a:r>
              <a:rPr lang="en-US" dirty="0"/>
              <a:t>Problem solving strategy overview</a:t>
            </a:r>
          </a:p>
        </p:txBody>
      </p:sp>
      <p:sp>
        <p:nvSpPr>
          <p:cNvPr id="6" name="TextBox 5">
            <a:extLst>
              <a:ext uri="{FF2B5EF4-FFF2-40B4-BE49-F238E27FC236}">
                <a16:creationId xmlns:a16="http://schemas.microsoft.com/office/drawing/2014/main" id="{C53BC3DF-077E-E8AB-6EA4-9BAE1DA4148F}"/>
              </a:ext>
            </a:extLst>
          </p:cNvPr>
          <p:cNvSpPr txBox="1"/>
          <p:nvPr/>
        </p:nvSpPr>
        <p:spPr>
          <a:xfrm>
            <a:off x="2678005" y="1407896"/>
            <a:ext cx="3533340" cy="369332"/>
          </a:xfrm>
          <a:prstGeom prst="rect">
            <a:avLst/>
          </a:prstGeom>
          <a:noFill/>
        </p:spPr>
        <p:txBody>
          <a:bodyPr wrap="non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Read</a:t>
            </a:r>
            <a:r>
              <a:rPr lang="en-US" sz="1800" dirty="0">
                <a:latin typeface="Source Sans Pro" panose="020B0503030403020204" pitchFamily="34" charset="0"/>
                <a:ea typeface="Source Sans Pro" panose="020B0503030403020204" pitchFamily="34" charset="0"/>
              </a:rPr>
              <a:t> and </a:t>
            </a:r>
            <a:r>
              <a:rPr lang="en-US" sz="1800" b="1" dirty="0">
                <a:solidFill>
                  <a:schemeClr val="bg2"/>
                </a:solidFill>
                <a:latin typeface="Source Sans Pro" panose="020B0503030403020204" pitchFamily="34" charset="0"/>
                <a:ea typeface="Source Sans Pro" panose="020B0503030403020204" pitchFamily="34" charset="0"/>
              </a:rPr>
              <a:t>summarize</a:t>
            </a:r>
            <a:r>
              <a:rPr lang="en-US" sz="1800" dirty="0">
                <a:latin typeface="Source Sans Pro" panose="020B0503030403020204" pitchFamily="34" charset="0"/>
                <a:ea typeface="Source Sans Pro" panose="020B0503030403020204" pitchFamily="34" charset="0"/>
              </a:rPr>
              <a:t> the problem</a:t>
            </a:r>
          </a:p>
        </p:txBody>
      </p:sp>
      <p:sp>
        <p:nvSpPr>
          <p:cNvPr id="3" name="TextBox 2">
            <a:extLst>
              <a:ext uri="{FF2B5EF4-FFF2-40B4-BE49-F238E27FC236}">
                <a16:creationId xmlns:a16="http://schemas.microsoft.com/office/drawing/2014/main" id="{BD30D65F-E119-3878-8E47-E5B83EDDEDDB}"/>
              </a:ext>
            </a:extLst>
          </p:cNvPr>
          <p:cNvSpPr txBox="1"/>
          <p:nvPr/>
        </p:nvSpPr>
        <p:spPr>
          <a:xfrm>
            <a:off x="1515844" y="2042196"/>
            <a:ext cx="5857694" cy="369332"/>
          </a:xfrm>
          <a:prstGeom prst="rect">
            <a:avLst/>
          </a:prstGeom>
          <a:noFill/>
        </p:spPr>
        <p:txBody>
          <a:bodyPr wrap="none" rtlCol="0">
            <a:spAutoFit/>
          </a:bodyPr>
          <a:lstStyle/>
          <a:p>
            <a:pPr algn="ctr"/>
            <a:r>
              <a:rPr lang="en-US" sz="1800" dirty="0">
                <a:solidFill>
                  <a:schemeClr val="tx1"/>
                </a:solidFill>
                <a:latin typeface="Source Sans Pro" panose="020B0503030403020204" pitchFamily="34" charset="0"/>
                <a:ea typeface="Source Sans Pro" panose="020B0503030403020204" pitchFamily="34" charset="0"/>
              </a:rPr>
              <a:t>Does the problem remind me of something I already know?</a:t>
            </a:r>
            <a:endParaRPr lang="en-US" sz="1800" dirty="0">
              <a:latin typeface="Source Sans Pro" panose="020B0503030403020204" pitchFamily="34" charset="0"/>
              <a:ea typeface="Source Sans Pro" panose="020B0503030403020204" pitchFamily="34" charset="0"/>
            </a:endParaRPr>
          </a:p>
        </p:txBody>
      </p:sp>
      <p:cxnSp>
        <p:nvCxnSpPr>
          <p:cNvPr id="10" name="Straight Arrow Connector 9">
            <a:extLst>
              <a:ext uri="{FF2B5EF4-FFF2-40B4-BE49-F238E27FC236}">
                <a16:creationId xmlns:a16="http://schemas.microsoft.com/office/drawing/2014/main" id="{F41B3F50-C8AE-AB24-CC2B-4762F1089539}"/>
              </a:ext>
            </a:extLst>
          </p:cNvPr>
          <p:cNvCxnSpPr>
            <a:stCxn id="6" idx="2"/>
            <a:endCxn id="3" idx="0"/>
          </p:cNvCxnSpPr>
          <p:nvPr/>
        </p:nvCxnSpPr>
        <p:spPr>
          <a:xfrm>
            <a:off x="4444675" y="1777228"/>
            <a:ext cx="16" cy="2649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5CE21D9F-B9C2-A23F-9FBC-63B18D126820}"/>
              </a:ext>
            </a:extLst>
          </p:cNvPr>
          <p:cNvCxnSpPr>
            <a:cxnSpLocks/>
          </p:cNvCxnSpPr>
          <p:nvPr/>
        </p:nvCxnSpPr>
        <p:spPr>
          <a:xfrm flipH="1">
            <a:off x="2243668" y="2499826"/>
            <a:ext cx="355274" cy="4897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26574F7-4617-6B62-EDB2-CA328707672A}"/>
              </a:ext>
            </a:extLst>
          </p:cNvPr>
          <p:cNvSpPr txBox="1"/>
          <p:nvPr/>
        </p:nvSpPr>
        <p:spPr>
          <a:xfrm>
            <a:off x="762002" y="3061172"/>
            <a:ext cx="2743199" cy="646331"/>
          </a:xfrm>
          <a:prstGeom prst="rect">
            <a:avLst/>
          </a:prstGeom>
          <a:noFill/>
        </p:spPr>
        <p:txBody>
          <a:bodyPr wrap="squar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Call the known algorithm </a:t>
            </a:r>
            <a:r>
              <a:rPr lang="en-US" sz="1800" dirty="0">
                <a:solidFill>
                  <a:schemeClr val="tx1"/>
                </a:solidFill>
                <a:latin typeface="Source Sans Pro" panose="020B0503030403020204" pitchFamily="34" charset="0"/>
                <a:ea typeface="Source Sans Pro" panose="020B0503030403020204" pitchFamily="34" charset="0"/>
              </a:rPr>
              <a:t>as a subroutine</a:t>
            </a:r>
            <a:endParaRPr lang="en-US" sz="1800" dirty="0">
              <a:latin typeface="Source Sans Pro" panose="020B0503030403020204" pitchFamily="34" charset="0"/>
              <a:ea typeface="Source Sans Pro" panose="020B0503030403020204" pitchFamily="34" charset="0"/>
            </a:endParaRPr>
          </a:p>
        </p:txBody>
      </p:sp>
      <p:cxnSp>
        <p:nvCxnSpPr>
          <p:cNvPr id="15" name="Straight Arrow Connector 14">
            <a:extLst>
              <a:ext uri="{FF2B5EF4-FFF2-40B4-BE49-F238E27FC236}">
                <a16:creationId xmlns:a16="http://schemas.microsoft.com/office/drawing/2014/main" id="{AA8AA262-A198-AE5C-2A79-1473595FC3A9}"/>
              </a:ext>
            </a:extLst>
          </p:cNvPr>
          <p:cNvCxnSpPr>
            <a:cxnSpLocks/>
          </p:cNvCxnSpPr>
          <p:nvPr/>
        </p:nvCxnSpPr>
        <p:spPr>
          <a:xfrm>
            <a:off x="5757984" y="2491366"/>
            <a:ext cx="355274" cy="4897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2643124-121B-9B82-0808-B22B2708113A}"/>
              </a:ext>
            </a:extLst>
          </p:cNvPr>
          <p:cNvSpPr txBox="1"/>
          <p:nvPr/>
        </p:nvSpPr>
        <p:spPr>
          <a:xfrm>
            <a:off x="4212582" y="3062250"/>
            <a:ext cx="4573260" cy="1354217"/>
          </a:xfrm>
          <a:prstGeom prst="rect">
            <a:avLst/>
          </a:prstGeom>
          <a:noFill/>
        </p:spPr>
        <p:txBody>
          <a:bodyPr wrap="square" rtlCol="0">
            <a:spAutoFit/>
          </a:bodyPr>
          <a:lstStyle/>
          <a:p>
            <a:pPr marL="342900" indent="-342900">
              <a:spcAft>
                <a:spcPts val="600"/>
              </a:spcAft>
              <a:buFont typeface="+mj-lt"/>
              <a:buAutoNum type="arabicPeriod"/>
            </a:pPr>
            <a:r>
              <a:rPr lang="en-US" sz="1800" dirty="0">
                <a:solidFill>
                  <a:schemeClr val="bg2"/>
                </a:solidFill>
                <a:latin typeface="Source Sans Pro" panose="020B0503030403020204" pitchFamily="34" charset="0"/>
                <a:ea typeface="Source Sans Pro" panose="020B0503030403020204" pitchFamily="34" charset="0"/>
              </a:rPr>
              <a:t>​</a:t>
            </a:r>
            <a:r>
              <a:rPr lang="en-US" sz="1800" b="1" dirty="0">
                <a:solidFill>
                  <a:schemeClr val="bg2"/>
                </a:solidFill>
                <a:latin typeface="Source Sans Pro" panose="020B0503030403020204" pitchFamily="34" charset="0"/>
                <a:ea typeface="Source Sans Pro" panose="020B0503030403020204" pitchFamily="34" charset="0"/>
              </a:rPr>
              <a:t>Visualize</a:t>
            </a:r>
            <a:r>
              <a:rPr lang="en-US" sz="1800" dirty="0">
                <a:solidFill>
                  <a:schemeClr val="tx1"/>
                </a:solidFill>
                <a:latin typeface="Source Sans Pro" panose="020B0503030403020204" pitchFamily="34" charset="0"/>
                <a:ea typeface="Source Sans Pro" panose="020B0503030403020204" pitchFamily="34" charset="0"/>
              </a:rPr>
              <a:t> the problem with </a:t>
            </a:r>
            <a:r>
              <a:rPr lang="en-US" sz="1800" b="1" dirty="0">
                <a:solidFill>
                  <a:schemeClr val="bg2"/>
                </a:solidFill>
                <a:latin typeface="Source Sans Pro" panose="020B0503030403020204" pitchFamily="34" charset="0"/>
                <a:ea typeface="Source Sans Pro" panose="020B0503030403020204" pitchFamily="34" charset="0"/>
              </a:rPr>
              <a:t>examples</a:t>
            </a:r>
            <a:r>
              <a:rPr lang="en-US" sz="1800" dirty="0">
                <a:solidFill>
                  <a:schemeClr val="tx1"/>
                </a:solidFill>
                <a:latin typeface="Source Sans Pro" panose="020B0503030403020204" pitchFamily="34" charset="0"/>
                <a:ea typeface="Source Sans Pro" panose="020B0503030403020204" pitchFamily="34" charset="0"/>
              </a:rPr>
              <a:t>.</a:t>
            </a:r>
          </a:p>
          <a:p>
            <a:pPr marL="342900" indent="-342900">
              <a:spcAft>
                <a:spcPts val="600"/>
              </a:spcAft>
              <a:buFont typeface="+mj-lt"/>
              <a:buAutoNum type="arabicPeriod"/>
            </a:pPr>
            <a:r>
              <a:rPr lang="en-US" sz="1800" dirty="0">
                <a:solidFill>
                  <a:schemeClr val="tx1"/>
                </a:solidFill>
                <a:latin typeface="Source Sans Pro" panose="020B0503030403020204" pitchFamily="34" charset="0"/>
                <a:ea typeface="Source Sans Pro" panose="020B0503030403020204" pitchFamily="34" charset="0"/>
              </a:rPr>
              <a:t>Try a </a:t>
            </a:r>
            <a:r>
              <a:rPr lang="en-US" sz="1800" b="1" dirty="0">
                <a:solidFill>
                  <a:schemeClr val="bg2"/>
                </a:solidFill>
                <a:latin typeface="Source Sans Pro" panose="020B0503030403020204" pitchFamily="34" charset="0"/>
                <a:ea typeface="Source Sans Pro" panose="020B0503030403020204" pitchFamily="34" charset="0"/>
              </a:rPr>
              <a:t>greedy</a:t>
            </a:r>
            <a:r>
              <a:rPr lang="en-US" sz="1800" dirty="0">
                <a:solidFill>
                  <a:schemeClr val="tx1"/>
                </a:solidFill>
                <a:latin typeface="Source Sans Pro" panose="020B0503030403020204" pitchFamily="34" charset="0"/>
                <a:ea typeface="Source Sans Pro" panose="020B0503030403020204" pitchFamily="34" charset="0"/>
              </a:rPr>
              <a:t> idea against your examples.</a:t>
            </a:r>
          </a:p>
          <a:p>
            <a:pPr marL="342900" indent="-342900">
              <a:spcAft>
                <a:spcPts val="600"/>
              </a:spcAft>
              <a:buFont typeface="+mj-lt"/>
              <a:buAutoNum type="arabicPeriod"/>
            </a:pPr>
            <a:r>
              <a:rPr lang="en-US" sz="1800" dirty="0">
                <a:solidFill>
                  <a:schemeClr val="tx1"/>
                </a:solidFill>
                <a:latin typeface="Source Sans Pro" panose="020B0503030403020204" pitchFamily="34" charset="0"/>
                <a:ea typeface="Source Sans Pro" panose="020B0503030403020204" pitchFamily="34" charset="0"/>
              </a:rPr>
              <a:t>Identify </a:t>
            </a:r>
            <a:r>
              <a:rPr lang="en-US" sz="1800" b="1" dirty="0">
                <a:solidFill>
                  <a:schemeClr val="bg2"/>
                </a:solidFill>
                <a:latin typeface="Source Sans Pro" panose="020B0503030403020204" pitchFamily="34" charset="0"/>
                <a:ea typeface="Source Sans Pro" panose="020B0503030403020204" pitchFamily="34" charset="0"/>
              </a:rPr>
              <a:t>subproblems</a:t>
            </a:r>
            <a:r>
              <a:rPr lang="en-US" sz="1800" dirty="0">
                <a:solidFill>
                  <a:schemeClr val="tx1"/>
                </a:solidFill>
                <a:latin typeface="Source Sans Pro" panose="020B0503030403020204" pitchFamily="34" charset="0"/>
                <a:ea typeface="Source Sans Pro" panose="020B0503030403020204" pitchFamily="34" charset="0"/>
              </a:rPr>
              <a:t>, are they halves or just slightly smaller?</a:t>
            </a:r>
            <a:endParaRPr lang="en-US" sz="1800" dirty="0">
              <a:solidFill>
                <a:schemeClr val="bg2"/>
              </a:solidFill>
              <a:latin typeface="Source Sans Pro" panose="020B0503030403020204" pitchFamily="34" charset="0"/>
              <a:ea typeface="Source Sans Pro" panose="020B0503030403020204" pitchFamily="34" charset="0"/>
            </a:endParaRPr>
          </a:p>
        </p:txBody>
      </p:sp>
      <p:sp>
        <p:nvSpPr>
          <p:cNvPr id="21" name="TextBox 20">
            <a:extLst>
              <a:ext uri="{FF2B5EF4-FFF2-40B4-BE49-F238E27FC236}">
                <a16:creationId xmlns:a16="http://schemas.microsoft.com/office/drawing/2014/main" id="{9FFCEFBD-7F67-4F25-659F-DD5EBAFB1725}"/>
              </a:ext>
            </a:extLst>
          </p:cNvPr>
          <p:cNvSpPr txBox="1"/>
          <p:nvPr/>
        </p:nvSpPr>
        <p:spPr>
          <a:xfrm>
            <a:off x="2598942" y="2561965"/>
            <a:ext cx="505267" cy="369332"/>
          </a:xfrm>
          <a:prstGeom prst="rect">
            <a:avLst/>
          </a:prstGeom>
          <a:noFill/>
        </p:spPr>
        <p:txBody>
          <a:bodyPr wrap="none" rtlCol="0">
            <a:spAutoFit/>
          </a:bodyPr>
          <a:lstStyle/>
          <a:p>
            <a:pPr algn="l"/>
            <a:r>
              <a:rPr lang="en-US" sz="1800" dirty="0">
                <a:solidFill>
                  <a:schemeClr val="tx1"/>
                </a:solidFill>
                <a:latin typeface="Source Sans Pro" panose="020B0503030403020204" pitchFamily="34" charset="0"/>
                <a:ea typeface="Source Sans Pro" panose="020B0503030403020204" pitchFamily="34" charset="0"/>
              </a:rPr>
              <a:t>Yes</a:t>
            </a:r>
          </a:p>
        </p:txBody>
      </p:sp>
      <p:sp>
        <p:nvSpPr>
          <p:cNvPr id="22" name="TextBox 21">
            <a:extLst>
              <a:ext uri="{FF2B5EF4-FFF2-40B4-BE49-F238E27FC236}">
                <a16:creationId xmlns:a16="http://schemas.microsoft.com/office/drawing/2014/main" id="{15FE0BBF-5309-3543-9F6D-6BC976F38D11}"/>
              </a:ext>
            </a:extLst>
          </p:cNvPr>
          <p:cNvSpPr txBox="1"/>
          <p:nvPr/>
        </p:nvSpPr>
        <p:spPr>
          <a:xfrm>
            <a:off x="5345851" y="2553505"/>
            <a:ext cx="458780" cy="369332"/>
          </a:xfrm>
          <a:prstGeom prst="rect">
            <a:avLst/>
          </a:prstGeom>
          <a:noFill/>
        </p:spPr>
        <p:txBody>
          <a:bodyPr wrap="none" rtlCol="0">
            <a:spAutoFit/>
          </a:bodyPr>
          <a:lstStyle/>
          <a:p>
            <a:pPr algn="l"/>
            <a:r>
              <a:rPr lang="en-US" sz="1800" dirty="0">
                <a:solidFill>
                  <a:schemeClr val="tx1"/>
                </a:solidFill>
                <a:latin typeface="Source Sans Pro" panose="020B0503030403020204" pitchFamily="34" charset="0"/>
                <a:ea typeface="Source Sans Pro" panose="020B0503030403020204" pitchFamily="34" charset="0"/>
              </a:rPr>
              <a:t>No</a:t>
            </a:r>
          </a:p>
        </p:txBody>
      </p:sp>
    </p:spTree>
    <p:extLst>
      <p:ext uri="{BB962C8B-B14F-4D97-AF65-F5344CB8AC3E}">
        <p14:creationId xmlns:p14="http://schemas.microsoft.com/office/powerpoint/2010/main" val="395343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6BCA-C90D-28FB-5E1B-6C81D5438311}"/>
              </a:ext>
            </a:extLst>
          </p:cNvPr>
          <p:cNvSpPr>
            <a:spLocks noGrp="1"/>
          </p:cNvSpPr>
          <p:nvPr>
            <p:ph type="title"/>
          </p:nvPr>
        </p:nvSpPr>
        <p:spPr/>
        <p:txBody>
          <a:bodyPr>
            <a:normAutofit/>
          </a:bodyPr>
          <a:lstStyle/>
          <a:p>
            <a:r>
              <a:rPr lang="en-US" sz="2700" dirty="0">
                <a:latin typeface="Raleway"/>
              </a:rPr>
              <a:t>Problem 2 - Technique toolbox activity</a:t>
            </a:r>
            <a:endParaRPr lang="en-US" sz="2700" b="0">
              <a:solidFill>
                <a:srgbClr val="000000"/>
              </a:solidFill>
              <a:latin typeface="Raleway"/>
            </a:endParaRPr>
          </a:p>
          <a:p>
            <a:endParaRPr lang="en-US" sz="2700" dirty="0"/>
          </a:p>
        </p:txBody>
      </p:sp>
      <p:sp>
        <p:nvSpPr>
          <p:cNvPr id="3" name="Text Placeholder 2">
            <a:extLst>
              <a:ext uri="{FF2B5EF4-FFF2-40B4-BE49-F238E27FC236}">
                <a16:creationId xmlns:a16="http://schemas.microsoft.com/office/drawing/2014/main" id="{279B2B5D-A3D5-57BC-51F1-A2D8F344C801}"/>
              </a:ext>
            </a:extLst>
          </p:cNvPr>
          <p:cNvSpPr>
            <a:spLocks noGrp="1"/>
          </p:cNvSpPr>
          <p:nvPr>
            <p:ph type="body" idx="1"/>
          </p:nvPr>
        </p:nvSpPr>
        <p:spPr/>
        <p:txBody>
          <a:bodyPr>
            <a:normAutofit lnSpcReduction="10000"/>
          </a:bodyPr>
          <a:lstStyle/>
          <a:p>
            <a:pPr marL="114300" indent="0">
              <a:lnSpc>
                <a:spcPct val="114999"/>
              </a:lnSpc>
              <a:buNone/>
            </a:pPr>
            <a:r>
              <a:rPr lang="en-US" dirty="0">
                <a:latin typeface="Source Sans Pro"/>
                <a:ea typeface="Source Sans Pro"/>
              </a:rPr>
              <a:t>We have learned many useful algorithms in this class, including:</a:t>
            </a:r>
            <a:endParaRPr lang="en-US" dirty="0"/>
          </a:p>
          <a:p>
            <a:r>
              <a:rPr lang="en-US" dirty="0">
                <a:latin typeface="Source Sans Pro"/>
                <a:ea typeface="Source Sans Pro"/>
              </a:rPr>
              <a:t>Stable matching </a:t>
            </a:r>
          </a:p>
          <a:p>
            <a:pPr>
              <a:lnSpc>
                <a:spcPct val="114999"/>
              </a:lnSpc>
            </a:pPr>
            <a:r>
              <a:rPr lang="en-US" dirty="0">
                <a:latin typeface="Source Sans Pro"/>
                <a:ea typeface="Source Sans Pro"/>
              </a:rPr>
              <a:t>Graph traversal algorithms (B/DFS, topological sort, etc.) </a:t>
            </a:r>
          </a:p>
          <a:p>
            <a:pPr>
              <a:lnSpc>
                <a:spcPct val="114999"/>
              </a:lnSpc>
            </a:pPr>
            <a:r>
              <a:rPr lang="en-US" dirty="0">
                <a:latin typeface="Source Sans Pro"/>
                <a:ea typeface="Source Sans Pro"/>
              </a:rPr>
              <a:t>Weighted (greedy) graph algorithms (Dijkstra’s, various MST algorithms) </a:t>
            </a:r>
            <a:endParaRPr lang="en-US"/>
          </a:p>
          <a:p>
            <a:pPr>
              <a:lnSpc>
                <a:spcPct val="114999"/>
              </a:lnSpc>
            </a:pPr>
            <a:r>
              <a:rPr lang="en-US" dirty="0">
                <a:latin typeface="Source Sans Pro"/>
                <a:ea typeface="Source Sans Pro"/>
              </a:rPr>
              <a:t>Network flows </a:t>
            </a:r>
            <a:endParaRPr lang="en-US"/>
          </a:p>
          <a:p>
            <a:pPr>
              <a:lnSpc>
                <a:spcPct val="114999"/>
              </a:lnSpc>
            </a:pPr>
            <a:r>
              <a:rPr lang="en-US" dirty="0">
                <a:latin typeface="Source Sans Pro"/>
                <a:ea typeface="Source Sans Pro"/>
              </a:rPr>
              <a:t>Linear programming</a:t>
            </a:r>
            <a:endParaRPr lang="en-US" dirty="0"/>
          </a:p>
          <a:p>
            <a:pPr>
              <a:lnSpc>
                <a:spcPct val="114999"/>
              </a:lnSpc>
            </a:pPr>
            <a:r>
              <a:rPr lang="en-US" dirty="0">
                <a:latin typeface="Source Sans Pro"/>
                <a:ea typeface="Source Sans Pro"/>
              </a:rPr>
              <a:t>Greedy algorithms </a:t>
            </a:r>
          </a:p>
          <a:p>
            <a:pPr>
              <a:lnSpc>
                <a:spcPct val="114999"/>
              </a:lnSpc>
            </a:pPr>
            <a:r>
              <a:rPr lang="en-US" dirty="0">
                <a:latin typeface="Source Sans Pro"/>
                <a:ea typeface="Source Sans Pro"/>
              </a:rPr>
              <a:t>Divide and conquer </a:t>
            </a:r>
          </a:p>
          <a:p>
            <a:pPr>
              <a:lnSpc>
                <a:spcPct val="114999"/>
              </a:lnSpc>
            </a:pPr>
            <a:r>
              <a:rPr lang="en-US" dirty="0">
                <a:latin typeface="Source Sans Pro"/>
                <a:ea typeface="Source Sans Pro"/>
              </a:rPr>
              <a:t>Dynamic programming</a:t>
            </a:r>
            <a:endParaRPr lang="en-US" dirty="0"/>
          </a:p>
          <a:p>
            <a:pPr marL="114300" indent="0">
              <a:buNone/>
            </a:pPr>
            <a:endParaRPr lang="en-US" dirty="0">
              <a:solidFill>
                <a:schemeClr val="tx1"/>
              </a:solidFill>
              <a:latin typeface="Source Sans Pro"/>
              <a:ea typeface="Source Sans Pro"/>
            </a:endParaRPr>
          </a:p>
          <a:p>
            <a:pPr marL="114300" indent="0">
              <a:lnSpc>
                <a:spcPct val="114999"/>
              </a:lnSpc>
              <a:buNone/>
            </a:pPr>
            <a:r>
              <a:rPr lang="en-US" dirty="0">
                <a:solidFill>
                  <a:schemeClr val="tx1"/>
                </a:solidFill>
                <a:latin typeface="Source Sans Pro"/>
                <a:ea typeface="Source Sans Pro"/>
              </a:rPr>
              <a:t>When faced with a new problem, how do we choose a technique?</a:t>
            </a:r>
            <a:endParaRPr lang="en-US" sz="1800" dirty="0">
              <a:solidFill>
                <a:schemeClr val="tx1"/>
              </a:solidFill>
              <a:latin typeface="Source Sans Pro"/>
              <a:ea typeface="Source Sans Pro"/>
            </a:endParaRPr>
          </a:p>
          <a:p>
            <a:pPr>
              <a:lnSpc>
                <a:spcPct val="114999"/>
              </a:lnSpc>
            </a:pPr>
            <a:endParaRPr lang="en-US" dirty="0">
              <a:solidFill>
                <a:schemeClr val="tx1"/>
              </a:solidFill>
              <a:latin typeface="Source Sans Pro"/>
              <a:ea typeface="Source Sans Pro"/>
            </a:endParaRPr>
          </a:p>
        </p:txBody>
      </p:sp>
    </p:spTree>
    <p:extLst>
      <p:ext uri="{BB962C8B-B14F-4D97-AF65-F5344CB8AC3E}">
        <p14:creationId xmlns:p14="http://schemas.microsoft.com/office/powerpoint/2010/main" val="320854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D365-DDBA-5333-0BD1-AF7C16080CF6}"/>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solidFill>
                <a:srgbClr val="333333"/>
              </a:solidFill>
              <a:latin typeface="Raleway"/>
            </a:endParaRPr>
          </a:p>
          <a:p>
            <a:endParaRPr lang="en-US" dirty="0"/>
          </a:p>
        </p:txBody>
      </p:sp>
      <p:sp>
        <p:nvSpPr>
          <p:cNvPr id="3" name="Text Placeholder 2">
            <a:extLst>
              <a:ext uri="{FF2B5EF4-FFF2-40B4-BE49-F238E27FC236}">
                <a16:creationId xmlns:a16="http://schemas.microsoft.com/office/drawing/2014/main" id="{C1AE1B48-7D0D-8AAA-DF14-1CD661C5298F}"/>
              </a:ext>
            </a:extLst>
          </p:cNvPr>
          <p:cNvSpPr>
            <a:spLocks noGrp="1"/>
          </p:cNvSpPr>
          <p:nvPr>
            <p:ph type="body" idx="1"/>
          </p:nvPr>
        </p:nvSpPr>
        <p:spPr/>
        <p:txBody>
          <a:bodyPr>
            <a:normAutofit lnSpcReduction="10000"/>
          </a:bodyPr>
          <a:lstStyle/>
          <a:p>
            <a:pPr marL="114300" indent="0">
              <a:lnSpc>
                <a:spcPct val="114999"/>
              </a:lnSpc>
              <a:buNone/>
            </a:pPr>
            <a:r>
              <a:rPr lang="en-US" dirty="0">
                <a:latin typeface="Source Sans Pro"/>
                <a:ea typeface="Source Sans Pro"/>
              </a:rPr>
              <a:t>Each group will take 4 problems from the section worksheet. For each problem, (1) identify the class of algorithm type that can be used to solve it and (2) give a brief justification as to why that choice is appropriate. </a:t>
            </a:r>
          </a:p>
          <a:p>
            <a:pPr>
              <a:lnSpc>
                <a:spcPct val="114999"/>
              </a:lnSpc>
            </a:pPr>
            <a:endParaRPr lang="en-US" dirty="0">
              <a:latin typeface="Source Sans Pro"/>
              <a:ea typeface="Source Sans Pro"/>
            </a:endParaRPr>
          </a:p>
          <a:p>
            <a:pPr>
              <a:lnSpc>
                <a:spcPct val="114999"/>
              </a:lnSpc>
            </a:pPr>
            <a:r>
              <a:rPr lang="en-US" dirty="0">
                <a:latin typeface="Source Sans Pro"/>
                <a:ea typeface="Source Sans Pro"/>
              </a:rPr>
              <a:t>Group #1: (a) - (d)</a:t>
            </a:r>
            <a:endParaRPr lang="en-US" dirty="0"/>
          </a:p>
          <a:p>
            <a:pPr>
              <a:lnSpc>
                <a:spcPct val="114999"/>
              </a:lnSpc>
            </a:pPr>
            <a:r>
              <a:rPr lang="en-US" dirty="0">
                <a:latin typeface="Source Sans Pro"/>
                <a:ea typeface="Source Sans Pro"/>
              </a:rPr>
              <a:t>Group #2: (e) - (h)</a:t>
            </a:r>
            <a:endParaRPr lang="en-US">
              <a:solidFill>
                <a:srgbClr val="000000"/>
              </a:solidFill>
              <a:latin typeface="Source Sans Pro"/>
              <a:ea typeface="Source Sans Pro"/>
            </a:endParaRPr>
          </a:p>
          <a:p>
            <a:pPr>
              <a:lnSpc>
                <a:spcPct val="114999"/>
              </a:lnSpc>
            </a:pPr>
            <a:r>
              <a:rPr lang="en-US" dirty="0">
                <a:latin typeface="Source Sans Pro"/>
                <a:ea typeface="Source Sans Pro"/>
              </a:rPr>
              <a:t>Group #3: (</a:t>
            </a:r>
            <a:r>
              <a:rPr lang="en-US" dirty="0" err="1">
                <a:latin typeface="Source Sans Pro"/>
                <a:ea typeface="Source Sans Pro"/>
              </a:rPr>
              <a:t>i</a:t>
            </a:r>
            <a:r>
              <a:rPr lang="en-US" dirty="0">
                <a:latin typeface="Source Sans Pro"/>
                <a:ea typeface="Source Sans Pro"/>
              </a:rPr>
              <a:t>) - (l)</a:t>
            </a:r>
            <a:endParaRPr lang="en-US">
              <a:solidFill>
                <a:srgbClr val="000000"/>
              </a:solidFill>
              <a:latin typeface="Source Sans Pro"/>
              <a:ea typeface="Source Sans Pro"/>
            </a:endParaRPr>
          </a:p>
          <a:p>
            <a:pPr>
              <a:lnSpc>
                <a:spcPct val="114999"/>
              </a:lnSpc>
            </a:pPr>
            <a:r>
              <a:rPr lang="en-US" dirty="0">
                <a:latin typeface="Source Sans Pro"/>
                <a:ea typeface="Source Sans Pro"/>
              </a:rPr>
              <a:t>Group #4: (m) - (p)</a:t>
            </a:r>
            <a:endParaRPr lang="en-US" dirty="0">
              <a:solidFill>
                <a:srgbClr val="000000"/>
              </a:solidFill>
              <a:latin typeface="Source Sans Pro"/>
              <a:ea typeface="Source Sans Pro"/>
            </a:endParaRPr>
          </a:p>
          <a:p>
            <a:pPr>
              <a:lnSpc>
                <a:spcPct val="114999"/>
              </a:lnSpc>
            </a:pPr>
            <a:endParaRPr lang="en-US" dirty="0"/>
          </a:p>
          <a:p>
            <a:pPr marL="114300" indent="0">
              <a:lnSpc>
                <a:spcPct val="114999"/>
              </a:lnSpc>
              <a:buNone/>
            </a:pPr>
            <a:r>
              <a:rPr lang="en-US" dirty="0">
                <a:latin typeface="Source Sans Pro"/>
                <a:ea typeface="Source Sans Pro"/>
              </a:rPr>
              <a:t>There may be multiple algorithms that work (ex. Network flow vs Linear Programming). In that case, pick the one that feels more natural.  </a:t>
            </a:r>
            <a:endParaRPr lang="en-US" dirty="0"/>
          </a:p>
          <a:p>
            <a:pPr>
              <a:lnSpc>
                <a:spcPct val="114999"/>
              </a:lnSpc>
            </a:pPr>
            <a:endParaRPr lang="en-US" dirty="0"/>
          </a:p>
          <a:p>
            <a:pPr>
              <a:lnSpc>
                <a:spcPct val="114999"/>
              </a:lnSpc>
            </a:pPr>
            <a:endParaRPr lang="en-US" dirty="0"/>
          </a:p>
        </p:txBody>
      </p:sp>
    </p:spTree>
    <p:extLst>
      <p:ext uri="{BB962C8B-B14F-4D97-AF65-F5344CB8AC3E}">
        <p14:creationId xmlns:p14="http://schemas.microsoft.com/office/powerpoint/2010/main" val="151702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Administrivia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D6FE-F0E2-1B8E-0454-C5289DCA5ACA}"/>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A679AE77-22EB-6B72-C536-84A732B4ED10}"/>
              </a:ext>
            </a:extLst>
          </p:cNvPr>
          <p:cNvSpPr>
            <a:spLocks noGrp="1"/>
          </p:cNvSpPr>
          <p:nvPr>
            <p:ph type="body" idx="14"/>
          </p:nvPr>
        </p:nvSpPr>
        <p:spPr>
          <a:xfrm>
            <a:off x="311700" y="2104499"/>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8508726A-56CF-45BF-93FC-CF8C6D2EE2D2}"/>
              </a:ext>
            </a:extLst>
          </p:cNvPr>
          <p:cNvSpPr>
            <a:spLocks noGrp="1"/>
          </p:cNvSpPr>
          <p:nvPr>
            <p:ph type="body" idx="15"/>
          </p:nvPr>
        </p:nvSpPr>
        <p:spPr>
          <a:xfrm>
            <a:off x="4659088" y="2104499"/>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5" name="Picture 4" descr="A black text on a white background">
            <a:extLst>
              <a:ext uri="{FF2B5EF4-FFF2-40B4-BE49-F238E27FC236}">
                <a16:creationId xmlns:a16="http://schemas.microsoft.com/office/drawing/2014/main" id="{F8BB943C-DBD2-164D-28AD-321FCD185F53}"/>
              </a:ext>
            </a:extLst>
          </p:cNvPr>
          <p:cNvPicPr>
            <a:picLocks noChangeAspect="1"/>
          </p:cNvPicPr>
          <p:nvPr/>
        </p:nvPicPr>
        <p:blipFill>
          <a:blip r:embed="rId2"/>
          <a:stretch>
            <a:fillRect/>
          </a:stretch>
        </p:blipFill>
        <p:spPr>
          <a:xfrm>
            <a:off x="257576" y="1140353"/>
            <a:ext cx="8741536" cy="794125"/>
          </a:xfrm>
          <a:prstGeom prst="rect">
            <a:avLst/>
          </a:prstGeom>
        </p:spPr>
      </p:pic>
    </p:spTree>
    <p:extLst>
      <p:ext uri="{BB962C8B-B14F-4D97-AF65-F5344CB8AC3E}">
        <p14:creationId xmlns:p14="http://schemas.microsoft.com/office/powerpoint/2010/main" val="2256970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08A16-FDC3-26F6-BD28-9D557FC21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09CA0-364B-A0B6-ED37-9E76843A08E3}"/>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03E6DD2D-77B1-8A22-FCFF-E67F2A2CAD36}"/>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pic>
        <p:nvPicPr>
          <p:cNvPr id="9" name="Picture 8" descr="A black text on a white background">
            <a:extLst>
              <a:ext uri="{FF2B5EF4-FFF2-40B4-BE49-F238E27FC236}">
                <a16:creationId xmlns:a16="http://schemas.microsoft.com/office/drawing/2014/main" id="{74671486-C6D7-A98E-A225-8743A23DEF9D}"/>
              </a:ext>
            </a:extLst>
          </p:cNvPr>
          <p:cNvPicPr>
            <a:picLocks noChangeAspect="1"/>
          </p:cNvPicPr>
          <p:nvPr/>
        </p:nvPicPr>
        <p:blipFill>
          <a:blip r:embed="rId3"/>
          <a:stretch>
            <a:fillRect/>
          </a:stretch>
        </p:blipFill>
        <p:spPr>
          <a:xfrm>
            <a:off x="257576" y="1140353"/>
            <a:ext cx="8741536" cy="794125"/>
          </a:xfrm>
          <a:prstGeom prst="rect">
            <a:avLst/>
          </a:prstGeom>
        </p:spPr>
      </p:pic>
      <p:sp>
        <p:nvSpPr>
          <p:cNvPr id="15" name="Text Placeholder 2">
            <a:extLst>
              <a:ext uri="{FF2B5EF4-FFF2-40B4-BE49-F238E27FC236}">
                <a16:creationId xmlns:a16="http://schemas.microsoft.com/office/drawing/2014/main" id="{BBBC2ADA-2D7C-AB7E-93D9-C0C08CC5B71B}"/>
              </a:ext>
            </a:extLst>
          </p:cNvPr>
          <p:cNvSpPr txBox="1">
            <a:spLocks/>
          </p:cNvSpPr>
          <p:nvPr/>
        </p:nvSpPr>
        <p:spPr>
          <a:xfrm>
            <a:off x="254818" y="2079827"/>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latin typeface="Source Sans Pro"/>
                <a:ea typeface="Source Sans Pro"/>
              </a:rPr>
              <a:t>Graph traversal algorithms. The list prerequisites contains pairs of courses that can be represented as edges and the course numbers can represent vertices in a graph. The problem is equivalent to finding cycles in this graph.</a:t>
            </a:r>
          </a:p>
        </p:txBody>
      </p:sp>
    </p:spTree>
    <p:extLst>
      <p:ext uri="{BB962C8B-B14F-4D97-AF65-F5344CB8AC3E}">
        <p14:creationId xmlns:p14="http://schemas.microsoft.com/office/powerpoint/2010/main" val="643455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3E5BB-8589-C2D0-AE2F-7A00131AB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E3611-8631-C3DB-6AA4-0ADB595ED950}"/>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0AB39824-2B82-C484-9160-27E844FCB05C}"/>
              </a:ext>
            </a:extLst>
          </p:cNvPr>
          <p:cNvSpPr>
            <a:spLocks noGrp="1"/>
          </p:cNvSpPr>
          <p:nvPr>
            <p:ph type="body" idx="14"/>
          </p:nvPr>
        </p:nvSpPr>
        <p:spPr>
          <a:xfrm>
            <a:off x="311697" y="2537884"/>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759AC16B-D847-3334-F5AE-4D70A8A294C8}"/>
              </a:ext>
            </a:extLst>
          </p:cNvPr>
          <p:cNvSpPr>
            <a:spLocks noGrp="1"/>
          </p:cNvSpPr>
          <p:nvPr>
            <p:ph type="body" idx="15"/>
          </p:nvPr>
        </p:nvSpPr>
        <p:spPr>
          <a:xfrm>
            <a:off x="4659085" y="2537884"/>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7" name="Picture 6" descr="A black text on a white background&#10;&#10;AI-generated content may be incorrect.">
            <a:extLst>
              <a:ext uri="{FF2B5EF4-FFF2-40B4-BE49-F238E27FC236}">
                <a16:creationId xmlns:a16="http://schemas.microsoft.com/office/drawing/2014/main" id="{5AA84D1B-121C-7A78-FCF0-2E3BAA3BD72F}"/>
              </a:ext>
            </a:extLst>
          </p:cNvPr>
          <p:cNvPicPr>
            <a:picLocks noChangeAspect="1"/>
          </p:cNvPicPr>
          <p:nvPr/>
        </p:nvPicPr>
        <p:blipFill>
          <a:blip r:embed="rId2"/>
          <a:stretch>
            <a:fillRect/>
          </a:stretch>
        </p:blipFill>
        <p:spPr>
          <a:xfrm>
            <a:off x="311696" y="983212"/>
            <a:ext cx="7985263" cy="1274958"/>
          </a:xfrm>
          <a:prstGeom prst="rect">
            <a:avLst/>
          </a:prstGeom>
        </p:spPr>
      </p:pic>
    </p:spTree>
    <p:extLst>
      <p:ext uri="{BB962C8B-B14F-4D97-AF65-F5344CB8AC3E}">
        <p14:creationId xmlns:p14="http://schemas.microsoft.com/office/powerpoint/2010/main" val="3493039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DA4F-46F8-2357-546E-AC35CB1229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83677-F99D-33F9-7E24-559987FCD7F9}"/>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510A55C0-7980-5E55-2B44-43A82C3F7866}"/>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5CEDB38B-D512-822B-D3C9-9A9CF5386C05}"/>
              </a:ext>
            </a:extLst>
          </p:cNvPr>
          <p:cNvSpPr txBox="1">
            <a:spLocks/>
          </p:cNvSpPr>
          <p:nvPr/>
        </p:nvSpPr>
        <p:spPr>
          <a:xfrm>
            <a:off x="254818" y="2258170"/>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Linear programming. Making several real-valued choices with linear constraints is typically a clear sign that linear programming may be helpful.</a:t>
            </a:r>
            <a:endParaRPr lang="en-US" dirty="0">
              <a:solidFill>
                <a:schemeClr val="accent1"/>
              </a:solidFill>
              <a:latin typeface="Source Sans Pro"/>
              <a:ea typeface="Source Sans Pro"/>
            </a:endParaRPr>
          </a:p>
        </p:txBody>
      </p:sp>
      <p:pic>
        <p:nvPicPr>
          <p:cNvPr id="3" name="Picture 2" descr="A black text on a white background&#10;&#10;AI-generated content may be incorrect.">
            <a:extLst>
              <a:ext uri="{FF2B5EF4-FFF2-40B4-BE49-F238E27FC236}">
                <a16:creationId xmlns:a16="http://schemas.microsoft.com/office/drawing/2014/main" id="{B19D1705-70EC-A259-0678-1FCB2BB6835B}"/>
              </a:ext>
            </a:extLst>
          </p:cNvPr>
          <p:cNvPicPr>
            <a:picLocks noChangeAspect="1"/>
          </p:cNvPicPr>
          <p:nvPr/>
        </p:nvPicPr>
        <p:blipFill>
          <a:blip r:embed="rId3"/>
          <a:stretch>
            <a:fillRect/>
          </a:stretch>
        </p:blipFill>
        <p:spPr>
          <a:xfrm>
            <a:off x="311696" y="983212"/>
            <a:ext cx="7985263" cy="1274958"/>
          </a:xfrm>
          <a:prstGeom prst="rect">
            <a:avLst/>
          </a:prstGeom>
        </p:spPr>
      </p:pic>
    </p:spTree>
    <p:extLst>
      <p:ext uri="{BB962C8B-B14F-4D97-AF65-F5344CB8AC3E}">
        <p14:creationId xmlns:p14="http://schemas.microsoft.com/office/powerpoint/2010/main" val="389273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E3E65-6683-D56C-6D88-FB283C880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33F93-96D1-EC95-FFCD-7C1613DCB25F}"/>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A7369445-D276-4985-C5E3-7FACEDD66EE1}"/>
              </a:ext>
            </a:extLst>
          </p:cNvPr>
          <p:cNvSpPr>
            <a:spLocks noGrp="1"/>
          </p:cNvSpPr>
          <p:nvPr>
            <p:ph type="body" idx="14"/>
          </p:nvPr>
        </p:nvSpPr>
        <p:spPr>
          <a:xfrm>
            <a:off x="311694" y="2816180"/>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06B31F73-DE75-D5AD-9DB5-7E4011543A9E}"/>
              </a:ext>
            </a:extLst>
          </p:cNvPr>
          <p:cNvSpPr>
            <a:spLocks noGrp="1"/>
          </p:cNvSpPr>
          <p:nvPr>
            <p:ph type="body" idx="15"/>
          </p:nvPr>
        </p:nvSpPr>
        <p:spPr>
          <a:xfrm>
            <a:off x="4659082" y="2816180"/>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6" name="Picture 5" descr="A close up of a text&#10;&#10;AI-generated content may be incorrect.">
            <a:extLst>
              <a:ext uri="{FF2B5EF4-FFF2-40B4-BE49-F238E27FC236}">
                <a16:creationId xmlns:a16="http://schemas.microsoft.com/office/drawing/2014/main" id="{0F2F8179-9612-8B5C-03E4-10A524E61942}"/>
              </a:ext>
            </a:extLst>
          </p:cNvPr>
          <p:cNvPicPr>
            <a:picLocks noChangeAspect="1"/>
          </p:cNvPicPr>
          <p:nvPr/>
        </p:nvPicPr>
        <p:blipFill>
          <a:blip r:embed="rId2"/>
          <a:stretch>
            <a:fillRect/>
          </a:stretch>
        </p:blipFill>
        <p:spPr>
          <a:xfrm>
            <a:off x="311697" y="920749"/>
            <a:ext cx="8276736" cy="1766791"/>
          </a:xfrm>
          <a:prstGeom prst="rect">
            <a:avLst/>
          </a:prstGeom>
        </p:spPr>
      </p:pic>
    </p:spTree>
    <p:extLst>
      <p:ext uri="{BB962C8B-B14F-4D97-AF65-F5344CB8AC3E}">
        <p14:creationId xmlns:p14="http://schemas.microsoft.com/office/powerpoint/2010/main" val="4197111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AF479-E920-10DF-F476-60ACB8085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6C443-FA82-108F-F347-CF799DFF3D29}"/>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A68737CB-52DA-FDB2-29C8-539D954F3489}"/>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FFB7097E-B194-7E2B-BDAD-9DE0CE53B215}"/>
              </a:ext>
            </a:extLst>
          </p:cNvPr>
          <p:cNvSpPr txBox="1">
            <a:spLocks/>
          </p:cNvSpPr>
          <p:nvPr/>
        </p:nvSpPr>
        <p:spPr>
          <a:xfrm>
            <a:off x="311697" y="2687540"/>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Stable matching. The existence of preferences makes stable matching a natural choice.</a:t>
            </a:r>
            <a:endParaRPr lang="en-US" dirty="0">
              <a:solidFill>
                <a:schemeClr val="accent1"/>
              </a:solidFill>
              <a:latin typeface="Source Sans Pro"/>
              <a:ea typeface="Source Sans Pro"/>
            </a:endParaRPr>
          </a:p>
        </p:txBody>
      </p:sp>
      <p:pic>
        <p:nvPicPr>
          <p:cNvPr id="5" name="Picture 4" descr="A close up of a text&#10;&#10;AI-generated content may be incorrect.">
            <a:extLst>
              <a:ext uri="{FF2B5EF4-FFF2-40B4-BE49-F238E27FC236}">
                <a16:creationId xmlns:a16="http://schemas.microsoft.com/office/drawing/2014/main" id="{4C3B1A54-8CF1-89F4-156E-6482D5BC3EC4}"/>
              </a:ext>
            </a:extLst>
          </p:cNvPr>
          <p:cNvPicPr>
            <a:picLocks noChangeAspect="1"/>
          </p:cNvPicPr>
          <p:nvPr/>
        </p:nvPicPr>
        <p:blipFill>
          <a:blip r:embed="rId3"/>
          <a:stretch>
            <a:fillRect/>
          </a:stretch>
        </p:blipFill>
        <p:spPr>
          <a:xfrm>
            <a:off x="311697" y="920749"/>
            <a:ext cx="8276736" cy="1766791"/>
          </a:xfrm>
          <a:prstGeom prst="rect">
            <a:avLst/>
          </a:prstGeom>
        </p:spPr>
      </p:pic>
    </p:spTree>
    <p:extLst>
      <p:ext uri="{BB962C8B-B14F-4D97-AF65-F5344CB8AC3E}">
        <p14:creationId xmlns:p14="http://schemas.microsoft.com/office/powerpoint/2010/main" val="3816707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DC71E-2C26-1A8F-B6D0-C091AF834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900EF-55DD-86E7-6FFB-7F82987CD68A}"/>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06831A16-9C86-CC0A-5CCF-038E0C92A279}"/>
              </a:ext>
            </a:extLst>
          </p:cNvPr>
          <p:cNvSpPr>
            <a:spLocks noGrp="1"/>
          </p:cNvSpPr>
          <p:nvPr>
            <p:ph type="body" idx="14"/>
          </p:nvPr>
        </p:nvSpPr>
        <p:spPr>
          <a:xfrm>
            <a:off x="383256" y="1691825"/>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AB593C81-7655-80A7-572D-8504C4A21068}"/>
              </a:ext>
            </a:extLst>
          </p:cNvPr>
          <p:cNvSpPr>
            <a:spLocks noGrp="1"/>
          </p:cNvSpPr>
          <p:nvPr>
            <p:ph type="body" idx="15"/>
          </p:nvPr>
        </p:nvSpPr>
        <p:spPr>
          <a:xfrm>
            <a:off x="4730644" y="1691825"/>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8" name="Picture 7">
            <a:extLst>
              <a:ext uri="{FF2B5EF4-FFF2-40B4-BE49-F238E27FC236}">
                <a16:creationId xmlns:a16="http://schemas.microsoft.com/office/drawing/2014/main" id="{6F835143-8259-D76C-BD73-109FCC9A231B}"/>
              </a:ext>
            </a:extLst>
          </p:cNvPr>
          <p:cNvPicPr>
            <a:picLocks noChangeAspect="1"/>
          </p:cNvPicPr>
          <p:nvPr/>
        </p:nvPicPr>
        <p:blipFill>
          <a:blip r:embed="rId2"/>
          <a:stretch>
            <a:fillRect/>
          </a:stretch>
        </p:blipFill>
        <p:spPr>
          <a:xfrm>
            <a:off x="368973" y="984027"/>
            <a:ext cx="7772400" cy="663916"/>
          </a:xfrm>
          <a:prstGeom prst="rect">
            <a:avLst/>
          </a:prstGeom>
        </p:spPr>
      </p:pic>
    </p:spTree>
    <p:extLst>
      <p:ext uri="{BB962C8B-B14F-4D97-AF65-F5344CB8AC3E}">
        <p14:creationId xmlns:p14="http://schemas.microsoft.com/office/powerpoint/2010/main" val="3389134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D7EEA-1AE1-DB8D-AA23-FFEB94750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4D30B0-CFCD-D71D-D429-5CC9D35D2FA8}"/>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2C5D963E-EAD6-BCDF-991E-3723027FDC1F}"/>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E795D367-28BD-A334-7AF1-FCBC4E15A4CE}"/>
              </a:ext>
            </a:extLst>
          </p:cNvPr>
          <p:cNvSpPr txBox="1">
            <a:spLocks/>
          </p:cNvSpPr>
          <p:nvPr/>
        </p:nvSpPr>
        <p:spPr>
          <a:xfrm>
            <a:off x="254427" y="1607427"/>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Graph traversal algorithms. The MST algorithms studied in this class do not take O(m + n) time. Using the “cut” and “cycle” properties of MSTs, e = (u, v) does not belong to an MST </a:t>
            </a:r>
            <a:r>
              <a:rPr lang="en-US" dirty="0" err="1">
                <a:solidFill>
                  <a:schemeClr val="accent1"/>
                </a:solidFill>
              </a:rPr>
              <a:t>iff</a:t>
            </a:r>
            <a:r>
              <a:rPr lang="en-US" dirty="0">
                <a:solidFill>
                  <a:schemeClr val="accent1"/>
                </a:solidFill>
              </a:rPr>
              <a:t> there is a path from u to v using only edges cheaper than e. Thus, the algorithm is: construct a graph G’ by deleting all edges with weight at least c(e), and use B/DFS to determine if there is a path from u to v</a:t>
            </a:r>
            <a:endParaRPr lang="en-US" dirty="0">
              <a:solidFill>
                <a:schemeClr val="accent1"/>
              </a:solidFill>
              <a:latin typeface="Source Sans Pro"/>
              <a:ea typeface="Source Sans Pro"/>
            </a:endParaRPr>
          </a:p>
        </p:txBody>
      </p:sp>
      <p:pic>
        <p:nvPicPr>
          <p:cNvPr id="6" name="Picture 5">
            <a:extLst>
              <a:ext uri="{FF2B5EF4-FFF2-40B4-BE49-F238E27FC236}">
                <a16:creationId xmlns:a16="http://schemas.microsoft.com/office/drawing/2014/main" id="{9DC01597-FFD1-83BC-2963-B5CA70382320}"/>
              </a:ext>
            </a:extLst>
          </p:cNvPr>
          <p:cNvPicPr>
            <a:picLocks noChangeAspect="1"/>
          </p:cNvPicPr>
          <p:nvPr/>
        </p:nvPicPr>
        <p:blipFill>
          <a:blip r:embed="rId3"/>
          <a:stretch>
            <a:fillRect/>
          </a:stretch>
        </p:blipFill>
        <p:spPr>
          <a:xfrm>
            <a:off x="368973" y="984027"/>
            <a:ext cx="7772400" cy="663916"/>
          </a:xfrm>
          <a:prstGeom prst="rect">
            <a:avLst/>
          </a:prstGeom>
        </p:spPr>
      </p:pic>
    </p:spTree>
    <p:extLst>
      <p:ext uri="{BB962C8B-B14F-4D97-AF65-F5344CB8AC3E}">
        <p14:creationId xmlns:p14="http://schemas.microsoft.com/office/powerpoint/2010/main" val="1821077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ABE26-6F0B-8244-2D48-0BCEB5E4F5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2E16B-4F20-A5FE-480D-1345C5CCFEAF}"/>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C1965648-9289-BEB2-9CFC-BF4D8413080E}"/>
              </a:ext>
            </a:extLst>
          </p:cNvPr>
          <p:cNvSpPr>
            <a:spLocks noGrp="1"/>
          </p:cNvSpPr>
          <p:nvPr>
            <p:ph type="body" idx="14"/>
          </p:nvPr>
        </p:nvSpPr>
        <p:spPr>
          <a:xfrm>
            <a:off x="311694" y="1933865"/>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D930843B-4E55-064A-CC51-693A803D8552}"/>
              </a:ext>
            </a:extLst>
          </p:cNvPr>
          <p:cNvSpPr>
            <a:spLocks noGrp="1"/>
          </p:cNvSpPr>
          <p:nvPr>
            <p:ph type="body" idx="15"/>
          </p:nvPr>
        </p:nvSpPr>
        <p:spPr>
          <a:xfrm>
            <a:off x="4659082" y="1933865"/>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7" name="Picture 6">
            <a:extLst>
              <a:ext uri="{FF2B5EF4-FFF2-40B4-BE49-F238E27FC236}">
                <a16:creationId xmlns:a16="http://schemas.microsoft.com/office/drawing/2014/main" id="{3B31F7E7-8741-C0D4-95EA-1872CFEE9BFB}"/>
              </a:ext>
            </a:extLst>
          </p:cNvPr>
          <p:cNvPicPr>
            <a:picLocks noChangeAspect="1"/>
          </p:cNvPicPr>
          <p:nvPr/>
        </p:nvPicPr>
        <p:blipFill>
          <a:blip r:embed="rId2"/>
          <a:stretch>
            <a:fillRect/>
          </a:stretch>
        </p:blipFill>
        <p:spPr>
          <a:xfrm>
            <a:off x="311694" y="1032165"/>
            <a:ext cx="7620000" cy="901700"/>
          </a:xfrm>
          <a:prstGeom prst="rect">
            <a:avLst/>
          </a:prstGeom>
        </p:spPr>
      </p:pic>
    </p:spTree>
    <p:extLst>
      <p:ext uri="{BB962C8B-B14F-4D97-AF65-F5344CB8AC3E}">
        <p14:creationId xmlns:p14="http://schemas.microsoft.com/office/powerpoint/2010/main" val="406215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A3826-8736-A3F5-0C76-BDD92D4ADC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E22B8-3ADA-F44D-7957-DC984B980B4D}"/>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DEE6F53D-25BE-C672-7743-9B7375B28E7C}"/>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308E804E-FB61-D3D3-34A7-CA5EB9DD4659}"/>
              </a:ext>
            </a:extLst>
          </p:cNvPr>
          <p:cNvSpPr txBox="1">
            <a:spLocks/>
          </p:cNvSpPr>
          <p:nvPr/>
        </p:nvSpPr>
        <p:spPr>
          <a:xfrm>
            <a:off x="286232" y="1933431"/>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Greedy. There is a natural way to sort the “value” of the items (by price per liter), and picking items now does not prevent us from picking better items later, so greedy seems like a good choice.</a:t>
            </a:r>
            <a:endParaRPr lang="en-US" dirty="0">
              <a:solidFill>
                <a:schemeClr val="accent1"/>
              </a:solidFill>
              <a:latin typeface="Source Sans Pro"/>
              <a:ea typeface="Source Sans Pro"/>
            </a:endParaRPr>
          </a:p>
        </p:txBody>
      </p:sp>
      <p:pic>
        <p:nvPicPr>
          <p:cNvPr id="3" name="Picture 2">
            <a:extLst>
              <a:ext uri="{FF2B5EF4-FFF2-40B4-BE49-F238E27FC236}">
                <a16:creationId xmlns:a16="http://schemas.microsoft.com/office/drawing/2014/main" id="{750BB45F-58AF-8BB3-97BF-C10921BD77B5}"/>
              </a:ext>
            </a:extLst>
          </p:cNvPr>
          <p:cNvPicPr>
            <a:picLocks noChangeAspect="1"/>
          </p:cNvPicPr>
          <p:nvPr/>
        </p:nvPicPr>
        <p:blipFill>
          <a:blip r:embed="rId3"/>
          <a:stretch>
            <a:fillRect/>
          </a:stretch>
        </p:blipFill>
        <p:spPr>
          <a:xfrm>
            <a:off x="311694" y="1032165"/>
            <a:ext cx="7620000" cy="901700"/>
          </a:xfrm>
          <a:prstGeom prst="rect">
            <a:avLst/>
          </a:prstGeom>
        </p:spPr>
      </p:pic>
    </p:spTree>
    <p:extLst>
      <p:ext uri="{BB962C8B-B14F-4D97-AF65-F5344CB8AC3E}">
        <p14:creationId xmlns:p14="http://schemas.microsoft.com/office/powerpoint/2010/main" val="381858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FE6-A5DA-94F7-0C52-75C507DEF2A2}"/>
              </a:ext>
            </a:extLst>
          </p:cNvPr>
          <p:cNvSpPr>
            <a:spLocks noGrp="1"/>
          </p:cNvSpPr>
          <p:nvPr>
            <p:ph type="title"/>
          </p:nvPr>
        </p:nvSpPr>
        <p:spPr/>
        <p:txBody>
          <a:bodyPr>
            <a:normAutofit fontScale="90000"/>
          </a:bodyPr>
          <a:lstStyle/>
          <a:p>
            <a:r>
              <a:rPr lang="en-US" dirty="0"/>
              <a:t>Announcements &amp; Reminders</a:t>
            </a:r>
          </a:p>
        </p:txBody>
      </p:sp>
      <p:sp>
        <p:nvSpPr>
          <p:cNvPr id="3" name="Text Placeholder 2">
            <a:extLst>
              <a:ext uri="{FF2B5EF4-FFF2-40B4-BE49-F238E27FC236}">
                <a16:creationId xmlns:a16="http://schemas.microsoft.com/office/drawing/2014/main" id="{40357285-116C-D9E9-8114-1A4EC2B59A7E}"/>
              </a:ext>
            </a:extLst>
          </p:cNvPr>
          <p:cNvSpPr>
            <a:spLocks noGrp="1"/>
          </p:cNvSpPr>
          <p:nvPr>
            <p:ph type="body" idx="1"/>
          </p:nvPr>
        </p:nvSpPr>
        <p:spPr>
          <a:xfrm>
            <a:off x="311700" y="1152474"/>
            <a:ext cx="8520600" cy="3860589"/>
          </a:xfrm>
        </p:spPr>
        <p:txBody>
          <a:bodyPr>
            <a:normAutofit/>
          </a:bodyPr>
          <a:lstStyle/>
          <a:p>
            <a:pPr marL="457200" lvl="0" indent="-342900" algn="l" rtl="0">
              <a:lnSpc>
                <a:spcPct val="114000"/>
              </a:lnSpc>
              <a:spcBef>
                <a:spcPts val="0"/>
              </a:spcBef>
              <a:spcAft>
                <a:spcPts val="0"/>
              </a:spcAft>
              <a:buSzPts val="1800"/>
              <a:buFont typeface="Source Sans Pro"/>
              <a:buChar char="●"/>
            </a:pPr>
            <a:r>
              <a:rPr lang="en-US" b="1" dirty="0">
                <a:latin typeface="Source Sans Pro"/>
                <a:ea typeface="Source Sans Pro"/>
                <a:cs typeface="Source Sans Pro"/>
                <a:sym typeface="Source Sans Pro"/>
              </a:rPr>
              <a:t>HW6 </a:t>
            </a:r>
            <a:r>
              <a:rPr lang="en-US" dirty="0">
                <a:latin typeface="Source Sans Pro"/>
                <a:ea typeface="Source Sans Pro"/>
                <a:cs typeface="Source Sans Pro"/>
                <a:sym typeface="Source Sans Pro"/>
              </a:rPr>
              <a:t>was </a:t>
            </a:r>
            <a:r>
              <a:rPr lang="en-US" sz="1800" dirty="0">
                <a:latin typeface="Source Sans Pro"/>
                <a:ea typeface="Source Sans Pro"/>
                <a:cs typeface="Source Sans Pro"/>
                <a:sym typeface="Source Sans Pro"/>
              </a:rPr>
              <a:t>due yesterday, </a:t>
            </a:r>
            <a:r>
              <a:rPr lang="en-US" dirty="0">
                <a:latin typeface="Source Sans Pro"/>
                <a:ea typeface="Source Sans Pro"/>
                <a:cs typeface="Source Sans Pro"/>
                <a:sym typeface="Source Sans Pro"/>
              </a:rPr>
              <a:t>2/26</a:t>
            </a:r>
            <a:endParaRPr lang="en-US" sz="1800" dirty="0">
              <a:latin typeface="Source Sans Pro"/>
              <a:ea typeface="Source Sans Pro"/>
              <a:cs typeface="Source Sans Pro"/>
              <a:sym typeface="Source Sans Pro"/>
            </a:endParaRPr>
          </a:p>
          <a:p>
            <a:pPr marL="914400" lvl="1" indent="-317500" algn="l" rtl="0">
              <a:lnSpc>
                <a:spcPct val="114000"/>
              </a:lnSpc>
              <a:spcBef>
                <a:spcPts val="0"/>
              </a:spcBef>
              <a:spcAft>
                <a:spcPts val="0"/>
              </a:spcAft>
              <a:buClr>
                <a:schemeClr val="dk1"/>
              </a:buClr>
              <a:buSzPct val="100000"/>
              <a:buFont typeface="Source Sans Pro"/>
              <a:buChar char="○"/>
            </a:pPr>
            <a:r>
              <a:rPr lang="en-US" sz="1800" dirty="0">
                <a:solidFill>
                  <a:schemeClr val="tx2"/>
                </a:solidFill>
                <a:latin typeface="Source Sans Pro"/>
                <a:ea typeface="Source Sans Pro"/>
                <a:cs typeface="Source Sans Pro"/>
                <a:sym typeface="Source Sans Pro"/>
              </a:rPr>
              <a:t>Late submissions open until tomorrow, 2/28 @ 11:59pm</a:t>
            </a:r>
            <a:endParaRPr lang="en-US" sz="1800" dirty="0">
              <a:solidFill>
                <a:schemeClr val="tx2"/>
              </a:solidFill>
              <a:latin typeface="Source Sans Pro"/>
              <a:ea typeface="Source Sans Pro"/>
              <a:cs typeface="Source Sans Pro"/>
            </a:endParaRPr>
          </a:p>
          <a:p>
            <a:pPr marL="139700" indent="0">
              <a:lnSpc>
                <a:spcPct val="114000"/>
              </a:lnSpc>
              <a:buClr>
                <a:schemeClr val="dk1"/>
              </a:buClr>
              <a:buSzPct val="100000"/>
              <a:buNone/>
            </a:pPr>
            <a:endParaRPr lang="en-US" sz="2000" b="1" dirty="0">
              <a:solidFill>
                <a:schemeClr val="dk1"/>
              </a:solidFill>
              <a:latin typeface="Source Sans Pro"/>
              <a:ea typeface="Source Sans Pro"/>
              <a:cs typeface="Source Sans Pro"/>
              <a:sym typeface="Source Sans Pro"/>
            </a:endParaRPr>
          </a:p>
          <a:p>
            <a:pPr marL="457200" lvl="0" indent="-342900" algn="l" rtl="0">
              <a:spcBef>
                <a:spcPts val="0"/>
              </a:spcBef>
              <a:spcAft>
                <a:spcPts val="0"/>
              </a:spcAft>
              <a:buClr>
                <a:schemeClr val="dk1"/>
              </a:buClr>
              <a:buSzPts val="1800"/>
              <a:buFont typeface="Source Sans Pro"/>
              <a:buChar char="●"/>
            </a:pPr>
            <a:r>
              <a:rPr lang="en-US" b="1" dirty="0">
                <a:solidFill>
                  <a:schemeClr val="dk1"/>
                </a:solidFill>
                <a:latin typeface="Source Sans Pro"/>
                <a:ea typeface="Source Sans Pro"/>
                <a:cs typeface="Source Sans Pro"/>
                <a:sym typeface="Source Sans Pro"/>
              </a:rPr>
              <a:t>HW7</a:t>
            </a:r>
            <a:r>
              <a:rPr lang="en-US" dirty="0">
                <a:solidFill>
                  <a:schemeClr val="dk1"/>
                </a:solidFill>
                <a:latin typeface="Source Sans Pro"/>
                <a:ea typeface="Source Sans Pro"/>
                <a:cs typeface="Source Sans Pro"/>
                <a:sym typeface="Source Sans Pro"/>
              </a:rPr>
              <a:t> </a:t>
            </a:r>
          </a:p>
          <a:p>
            <a:pPr lvl="1">
              <a:buClr>
                <a:schemeClr val="dk1"/>
              </a:buClr>
              <a:buFont typeface="Source Sans Pro"/>
              <a:buChar char="○"/>
            </a:pPr>
            <a:r>
              <a:rPr lang="en-US" sz="1800" dirty="0">
                <a:solidFill>
                  <a:schemeClr val="dk1"/>
                </a:solidFill>
                <a:latin typeface="Source Sans Pro"/>
                <a:ea typeface="Source Sans Pro"/>
                <a:cs typeface="Source Sans Pro"/>
                <a:sym typeface="Source Sans Pro"/>
              </a:rPr>
              <a:t>Due </a:t>
            </a:r>
            <a:r>
              <a:rPr lang="en-US" sz="1800" b="1" dirty="0">
                <a:solidFill>
                  <a:schemeClr val="bg2"/>
                </a:solidFill>
                <a:latin typeface="Source Sans Pro"/>
                <a:ea typeface="Source Sans Pro"/>
                <a:cs typeface="Source Sans Pro"/>
                <a:sym typeface="Source Sans Pro"/>
              </a:rPr>
              <a:t>Wednesday </a:t>
            </a:r>
            <a:r>
              <a:rPr lang="en-US" sz="1800" dirty="0">
                <a:solidFill>
                  <a:schemeClr val="dk1"/>
                </a:solidFill>
                <a:latin typeface="Source Sans Pro"/>
                <a:ea typeface="Source Sans Pro"/>
                <a:cs typeface="Source Sans Pro"/>
                <a:sym typeface="Source Sans Pro"/>
              </a:rPr>
              <a:t>3/5@ 11:59pm</a:t>
            </a:r>
            <a:endParaRPr lang="en-US" sz="1800">
              <a:solidFill>
                <a:schemeClr val="dk1"/>
              </a:solidFill>
              <a:latin typeface="Source Sans Pro"/>
              <a:ea typeface="Source Sans Pro"/>
              <a:cs typeface="Source Sans Pro"/>
            </a:endParaRPr>
          </a:p>
          <a:p>
            <a:pPr marL="914400" lvl="1" indent="-317500" algn="l" rtl="0">
              <a:spcBef>
                <a:spcPts val="0"/>
              </a:spcBef>
              <a:spcAft>
                <a:spcPts val="0"/>
              </a:spcAft>
              <a:buClr>
                <a:schemeClr val="dk1"/>
              </a:buClr>
              <a:buSzPts val="1400"/>
              <a:buFont typeface="Source Sans Pro"/>
              <a:buChar char="○"/>
            </a:pPr>
            <a:r>
              <a:rPr lang="en-US" sz="1800" dirty="0">
                <a:solidFill>
                  <a:schemeClr val="dk1"/>
                </a:solidFill>
                <a:latin typeface="Source Sans Pro"/>
                <a:ea typeface="Source Sans Pro"/>
                <a:cs typeface="Source Sans Pro"/>
                <a:sym typeface="Source Sans Pro"/>
              </a:rPr>
              <a:t>Late submissions will be open until Friday, 3/7 @ 11:59pm</a:t>
            </a:r>
            <a:endParaRPr lang="en-US" sz="1800" dirty="0">
              <a:solidFill>
                <a:schemeClr val="dk1"/>
              </a:solidFill>
              <a:latin typeface="Source Sans Pro"/>
              <a:ea typeface="Source Sans Pro"/>
              <a:cs typeface="Source Sans Pro"/>
            </a:endParaRPr>
          </a:p>
          <a:p>
            <a:pPr marL="139700" indent="0">
              <a:lnSpc>
                <a:spcPct val="114000"/>
              </a:lnSpc>
              <a:buClr>
                <a:schemeClr val="dk1"/>
              </a:buClr>
              <a:buSzPct val="100000"/>
              <a:buNone/>
            </a:pPr>
            <a:endParaRPr lang="en-US" sz="2000" b="1" dirty="0">
              <a:solidFill>
                <a:schemeClr val="bg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23540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36DA0-DB72-D6A1-DE98-079925D22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26984D-1722-E0E6-BCD3-2FE1C82C3DB2}"/>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25E22501-B7C0-C489-E823-8CCD75625601}"/>
              </a:ext>
            </a:extLst>
          </p:cNvPr>
          <p:cNvSpPr>
            <a:spLocks noGrp="1"/>
          </p:cNvSpPr>
          <p:nvPr>
            <p:ph type="body" idx="14"/>
          </p:nvPr>
        </p:nvSpPr>
        <p:spPr>
          <a:xfrm>
            <a:off x="311697" y="1655569"/>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08579874-135A-9B7D-5CB4-944CDA2163DB}"/>
              </a:ext>
            </a:extLst>
          </p:cNvPr>
          <p:cNvSpPr>
            <a:spLocks noGrp="1"/>
          </p:cNvSpPr>
          <p:nvPr>
            <p:ph type="body" idx="15"/>
          </p:nvPr>
        </p:nvSpPr>
        <p:spPr>
          <a:xfrm>
            <a:off x="4659085" y="1655569"/>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7" name="Picture 6">
            <a:extLst>
              <a:ext uri="{FF2B5EF4-FFF2-40B4-BE49-F238E27FC236}">
                <a16:creationId xmlns:a16="http://schemas.microsoft.com/office/drawing/2014/main" id="{F26D991D-5E89-780B-D4CD-BC8BE9BA15EB}"/>
              </a:ext>
            </a:extLst>
          </p:cNvPr>
          <p:cNvPicPr>
            <a:picLocks noChangeAspect="1"/>
          </p:cNvPicPr>
          <p:nvPr/>
        </p:nvPicPr>
        <p:blipFill>
          <a:blip r:embed="rId2"/>
          <a:stretch>
            <a:fillRect/>
          </a:stretch>
        </p:blipFill>
        <p:spPr>
          <a:xfrm>
            <a:off x="380227" y="1086265"/>
            <a:ext cx="7493000" cy="469900"/>
          </a:xfrm>
          <a:prstGeom prst="rect">
            <a:avLst/>
          </a:prstGeom>
        </p:spPr>
      </p:pic>
    </p:spTree>
    <p:extLst>
      <p:ext uri="{BB962C8B-B14F-4D97-AF65-F5344CB8AC3E}">
        <p14:creationId xmlns:p14="http://schemas.microsoft.com/office/powerpoint/2010/main" val="3160007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EB3C-FB8B-B91E-C672-6E3BCAED1D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BB732-757E-E5FC-ED6A-9DBDC857DA45}"/>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78A6913F-FBA6-3EAF-FF81-6A0CFF4F8532}"/>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73C8D7AE-D53F-3563-061B-DC44312CD4CB}"/>
              </a:ext>
            </a:extLst>
          </p:cNvPr>
          <p:cNvSpPr txBox="1">
            <a:spLocks/>
          </p:cNvSpPr>
          <p:nvPr/>
        </p:nvSpPr>
        <p:spPr>
          <a:xfrm>
            <a:off x="254427" y="1574005"/>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Divide and conquer. When the input is sorted, divide and conquer should be a first thing to try.</a:t>
            </a:r>
            <a:endParaRPr lang="en-US" dirty="0">
              <a:solidFill>
                <a:schemeClr val="accent1"/>
              </a:solidFill>
              <a:latin typeface="Source Sans Pro"/>
              <a:ea typeface="Source Sans Pro"/>
            </a:endParaRPr>
          </a:p>
        </p:txBody>
      </p:sp>
      <p:pic>
        <p:nvPicPr>
          <p:cNvPr id="3" name="Picture 2">
            <a:extLst>
              <a:ext uri="{FF2B5EF4-FFF2-40B4-BE49-F238E27FC236}">
                <a16:creationId xmlns:a16="http://schemas.microsoft.com/office/drawing/2014/main" id="{0442E254-91D1-813D-C65C-713A67375B88}"/>
              </a:ext>
            </a:extLst>
          </p:cNvPr>
          <p:cNvPicPr>
            <a:picLocks noChangeAspect="1"/>
          </p:cNvPicPr>
          <p:nvPr/>
        </p:nvPicPr>
        <p:blipFill>
          <a:blip r:embed="rId3"/>
          <a:stretch>
            <a:fillRect/>
          </a:stretch>
        </p:blipFill>
        <p:spPr>
          <a:xfrm>
            <a:off x="380227" y="1086265"/>
            <a:ext cx="7493000" cy="469900"/>
          </a:xfrm>
          <a:prstGeom prst="rect">
            <a:avLst/>
          </a:prstGeom>
        </p:spPr>
      </p:pic>
    </p:spTree>
    <p:extLst>
      <p:ext uri="{BB962C8B-B14F-4D97-AF65-F5344CB8AC3E}">
        <p14:creationId xmlns:p14="http://schemas.microsoft.com/office/powerpoint/2010/main" val="778245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E52F0-609B-5845-E813-4DB05CC1C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80C82-D414-1727-0C5F-221549825014}"/>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D20E5BF4-E7C9-D7F2-C32E-6A1FC6D88BE9}"/>
              </a:ext>
            </a:extLst>
          </p:cNvPr>
          <p:cNvSpPr>
            <a:spLocks noGrp="1"/>
          </p:cNvSpPr>
          <p:nvPr>
            <p:ph type="body" idx="14"/>
          </p:nvPr>
        </p:nvSpPr>
        <p:spPr>
          <a:xfrm>
            <a:off x="311694" y="1933865"/>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C6699976-6C8E-428F-2CED-CB40C145FF13}"/>
              </a:ext>
            </a:extLst>
          </p:cNvPr>
          <p:cNvSpPr>
            <a:spLocks noGrp="1"/>
          </p:cNvSpPr>
          <p:nvPr>
            <p:ph type="body" idx="15"/>
          </p:nvPr>
        </p:nvSpPr>
        <p:spPr>
          <a:xfrm>
            <a:off x="4659082" y="1933865"/>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7" name="Picture 6">
            <a:extLst>
              <a:ext uri="{FF2B5EF4-FFF2-40B4-BE49-F238E27FC236}">
                <a16:creationId xmlns:a16="http://schemas.microsoft.com/office/drawing/2014/main" id="{03D3DA99-C8D4-71C0-EC88-92B7DE83482F}"/>
              </a:ext>
            </a:extLst>
          </p:cNvPr>
          <p:cNvPicPr>
            <a:picLocks noChangeAspect="1"/>
          </p:cNvPicPr>
          <p:nvPr/>
        </p:nvPicPr>
        <p:blipFill>
          <a:blip r:embed="rId2"/>
          <a:stretch>
            <a:fillRect/>
          </a:stretch>
        </p:blipFill>
        <p:spPr>
          <a:xfrm>
            <a:off x="311694" y="1068425"/>
            <a:ext cx="7658100" cy="812800"/>
          </a:xfrm>
          <a:prstGeom prst="rect">
            <a:avLst/>
          </a:prstGeom>
        </p:spPr>
      </p:pic>
    </p:spTree>
    <p:extLst>
      <p:ext uri="{BB962C8B-B14F-4D97-AF65-F5344CB8AC3E}">
        <p14:creationId xmlns:p14="http://schemas.microsoft.com/office/powerpoint/2010/main" val="1114855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08208-2AC5-538C-F80A-A8C808799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BFF37-074A-0AD7-FC7E-6AC63746A5A5}"/>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DEA6CB52-38B4-C08F-9D45-36929E9D290D}"/>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F00E70D8-1A7E-83EA-BF74-CB1F7F714A87}"/>
              </a:ext>
            </a:extLst>
          </p:cNvPr>
          <p:cNvSpPr txBox="1">
            <a:spLocks/>
          </p:cNvSpPr>
          <p:nvPr/>
        </p:nvSpPr>
        <p:spPr>
          <a:xfrm>
            <a:off x="286232" y="1933431"/>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Network flow. Travel planning is often a network flow problem, and here the overlap restrictions can be phrased as vertex/edge capacities.</a:t>
            </a:r>
            <a:endParaRPr lang="en-US" dirty="0">
              <a:solidFill>
                <a:schemeClr val="accent1"/>
              </a:solidFill>
              <a:latin typeface="Source Sans Pro"/>
              <a:ea typeface="Source Sans Pro"/>
            </a:endParaRPr>
          </a:p>
        </p:txBody>
      </p:sp>
      <p:pic>
        <p:nvPicPr>
          <p:cNvPr id="3" name="Picture 2">
            <a:extLst>
              <a:ext uri="{FF2B5EF4-FFF2-40B4-BE49-F238E27FC236}">
                <a16:creationId xmlns:a16="http://schemas.microsoft.com/office/drawing/2014/main" id="{3DCBB74C-A987-5BC0-53B2-23680A8B323E}"/>
              </a:ext>
            </a:extLst>
          </p:cNvPr>
          <p:cNvPicPr>
            <a:picLocks noChangeAspect="1"/>
          </p:cNvPicPr>
          <p:nvPr/>
        </p:nvPicPr>
        <p:blipFill>
          <a:blip r:embed="rId3"/>
          <a:stretch>
            <a:fillRect/>
          </a:stretch>
        </p:blipFill>
        <p:spPr>
          <a:xfrm>
            <a:off x="311694" y="1068425"/>
            <a:ext cx="7658100" cy="812800"/>
          </a:xfrm>
          <a:prstGeom prst="rect">
            <a:avLst/>
          </a:prstGeom>
        </p:spPr>
      </p:pic>
    </p:spTree>
    <p:extLst>
      <p:ext uri="{BB962C8B-B14F-4D97-AF65-F5344CB8AC3E}">
        <p14:creationId xmlns:p14="http://schemas.microsoft.com/office/powerpoint/2010/main" val="2465806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23CFA-C34A-8553-19F5-5D8939A3E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3E676-D5E3-9BE0-1F6A-68F86744F9A4}"/>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2D93C26B-4F16-A637-374F-64F2768C669E}"/>
              </a:ext>
            </a:extLst>
          </p:cNvPr>
          <p:cNvSpPr>
            <a:spLocks noGrp="1"/>
          </p:cNvSpPr>
          <p:nvPr>
            <p:ph type="body" idx="14"/>
          </p:nvPr>
        </p:nvSpPr>
        <p:spPr>
          <a:xfrm>
            <a:off x="311697" y="2621268"/>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A17D7AAA-D75B-5005-67B0-92E529EA4352}"/>
              </a:ext>
            </a:extLst>
          </p:cNvPr>
          <p:cNvSpPr>
            <a:spLocks noGrp="1"/>
          </p:cNvSpPr>
          <p:nvPr>
            <p:ph type="body" idx="15"/>
          </p:nvPr>
        </p:nvSpPr>
        <p:spPr>
          <a:xfrm>
            <a:off x="4659085" y="2621268"/>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7" name="Picture 6">
            <a:extLst>
              <a:ext uri="{FF2B5EF4-FFF2-40B4-BE49-F238E27FC236}">
                <a16:creationId xmlns:a16="http://schemas.microsoft.com/office/drawing/2014/main" id="{D98AF953-9315-8683-2C0E-0EE14611F931}"/>
              </a:ext>
            </a:extLst>
          </p:cNvPr>
          <p:cNvPicPr>
            <a:picLocks noChangeAspect="1"/>
          </p:cNvPicPr>
          <p:nvPr/>
        </p:nvPicPr>
        <p:blipFill>
          <a:blip r:embed="rId2"/>
          <a:stretch>
            <a:fillRect/>
          </a:stretch>
        </p:blipFill>
        <p:spPr>
          <a:xfrm>
            <a:off x="696346" y="1637560"/>
            <a:ext cx="7099300" cy="749300"/>
          </a:xfrm>
          <a:prstGeom prst="rect">
            <a:avLst/>
          </a:prstGeom>
        </p:spPr>
      </p:pic>
      <p:pic>
        <p:nvPicPr>
          <p:cNvPr id="9" name="Picture 8">
            <a:extLst>
              <a:ext uri="{FF2B5EF4-FFF2-40B4-BE49-F238E27FC236}">
                <a16:creationId xmlns:a16="http://schemas.microsoft.com/office/drawing/2014/main" id="{7FEE29D0-931E-01D3-02FF-0AB1F1773A1F}"/>
              </a:ext>
            </a:extLst>
          </p:cNvPr>
          <p:cNvPicPr>
            <a:picLocks noChangeAspect="1"/>
          </p:cNvPicPr>
          <p:nvPr/>
        </p:nvPicPr>
        <p:blipFill>
          <a:blip r:embed="rId3"/>
          <a:stretch>
            <a:fillRect/>
          </a:stretch>
        </p:blipFill>
        <p:spPr>
          <a:xfrm>
            <a:off x="397731" y="1014160"/>
            <a:ext cx="7505700" cy="635000"/>
          </a:xfrm>
          <a:prstGeom prst="rect">
            <a:avLst/>
          </a:prstGeom>
        </p:spPr>
      </p:pic>
    </p:spTree>
    <p:extLst>
      <p:ext uri="{BB962C8B-B14F-4D97-AF65-F5344CB8AC3E}">
        <p14:creationId xmlns:p14="http://schemas.microsoft.com/office/powerpoint/2010/main" val="251688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3956-AAE1-33A1-ED02-C32CC86A5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10DE1-644F-9033-CEF3-A87B56D2D075}"/>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4EFC390E-6BA8-03B9-74DA-B33D5CB047EF}"/>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36932F89-8496-05E4-DA42-E89E3AF547DD}"/>
              </a:ext>
            </a:extLst>
          </p:cNvPr>
          <p:cNvSpPr txBox="1">
            <a:spLocks/>
          </p:cNvSpPr>
          <p:nvPr/>
        </p:nvSpPr>
        <p:spPr>
          <a:xfrm>
            <a:off x="254427" y="2428085"/>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Linear programming. Again, making real-valued choices with linear constraints.</a:t>
            </a:r>
            <a:endParaRPr lang="en-US" dirty="0">
              <a:solidFill>
                <a:schemeClr val="accent1"/>
              </a:solidFill>
              <a:latin typeface="Source Sans Pro"/>
              <a:ea typeface="Source Sans Pro"/>
            </a:endParaRPr>
          </a:p>
        </p:txBody>
      </p:sp>
      <p:pic>
        <p:nvPicPr>
          <p:cNvPr id="3" name="Picture 2">
            <a:extLst>
              <a:ext uri="{FF2B5EF4-FFF2-40B4-BE49-F238E27FC236}">
                <a16:creationId xmlns:a16="http://schemas.microsoft.com/office/drawing/2014/main" id="{59E82CAD-1DC3-45FE-DD5F-949CFEC3AC26}"/>
              </a:ext>
            </a:extLst>
          </p:cNvPr>
          <p:cNvPicPr>
            <a:picLocks noChangeAspect="1"/>
          </p:cNvPicPr>
          <p:nvPr/>
        </p:nvPicPr>
        <p:blipFill>
          <a:blip r:embed="rId3"/>
          <a:stretch>
            <a:fillRect/>
          </a:stretch>
        </p:blipFill>
        <p:spPr>
          <a:xfrm>
            <a:off x="696346" y="1637560"/>
            <a:ext cx="7099300" cy="749300"/>
          </a:xfrm>
          <a:prstGeom prst="rect">
            <a:avLst/>
          </a:prstGeom>
        </p:spPr>
      </p:pic>
      <p:pic>
        <p:nvPicPr>
          <p:cNvPr id="6" name="Picture 5">
            <a:extLst>
              <a:ext uri="{FF2B5EF4-FFF2-40B4-BE49-F238E27FC236}">
                <a16:creationId xmlns:a16="http://schemas.microsoft.com/office/drawing/2014/main" id="{086A23BB-49FD-A3E2-D60C-BEA5449F8BE8}"/>
              </a:ext>
            </a:extLst>
          </p:cNvPr>
          <p:cNvPicPr>
            <a:picLocks noChangeAspect="1"/>
          </p:cNvPicPr>
          <p:nvPr/>
        </p:nvPicPr>
        <p:blipFill>
          <a:blip r:embed="rId4"/>
          <a:stretch>
            <a:fillRect/>
          </a:stretch>
        </p:blipFill>
        <p:spPr>
          <a:xfrm>
            <a:off x="397731" y="1014160"/>
            <a:ext cx="7505700" cy="635000"/>
          </a:xfrm>
          <a:prstGeom prst="rect">
            <a:avLst/>
          </a:prstGeom>
        </p:spPr>
      </p:pic>
    </p:spTree>
    <p:extLst>
      <p:ext uri="{BB962C8B-B14F-4D97-AF65-F5344CB8AC3E}">
        <p14:creationId xmlns:p14="http://schemas.microsoft.com/office/powerpoint/2010/main" val="2977776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86AC3-6683-8BA3-BF6E-747121D32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9F9D9-519E-06E0-137F-2A5FAD19DCC4}"/>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9CB4DA1F-E550-D71C-EDF4-0C76295BAF9E}"/>
              </a:ext>
            </a:extLst>
          </p:cNvPr>
          <p:cNvSpPr>
            <a:spLocks noGrp="1"/>
          </p:cNvSpPr>
          <p:nvPr>
            <p:ph type="body" idx="14"/>
          </p:nvPr>
        </p:nvSpPr>
        <p:spPr>
          <a:xfrm>
            <a:off x="311694" y="1933865"/>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13126840-EF54-904F-C2F0-27E0E19F8452}"/>
              </a:ext>
            </a:extLst>
          </p:cNvPr>
          <p:cNvSpPr>
            <a:spLocks noGrp="1"/>
          </p:cNvSpPr>
          <p:nvPr>
            <p:ph type="body" idx="15"/>
          </p:nvPr>
        </p:nvSpPr>
        <p:spPr>
          <a:xfrm>
            <a:off x="4659082" y="1933865"/>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6" name="Picture 5">
            <a:extLst>
              <a:ext uri="{FF2B5EF4-FFF2-40B4-BE49-F238E27FC236}">
                <a16:creationId xmlns:a16="http://schemas.microsoft.com/office/drawing/2014/main" id="{369F9B11-A39F-D95A-0CA8-DB239A04E3B8}"/>
              </a:ext>
            </a:extLst>
          </p:cNvPr>
          <p:cNvPicPr>
            <a:picLocks noChangeAspect="1"/>
          </p:cNvPicPr>
          <p:nvPr/>
        </p:nvPicPr>
        <p:blipFill>
          <a:blip r:embed="rId2"/>
          <a:stretch>
            <a:fillRect/>
          </a:stretch>
        </p:blipFill>
        <p:spPr>
          <a:xfrm>
            <a:off x="311694" y="1068425"/>
            <a:ext cx="7518400" cy="673100"/>
          </a:xfrm>
          <a:prstGeom prst="rect">
            <a:avLst/>
          </a:prstGeom>
        </p:spPr>
      </p:pic>
    </p:spTree>
    <p:extLst>
      <p:ext uri="{BB962C8B-B14F-4D97-AF65-F5344CB8AC3E}">
        <p14:creationId xmlns:p14="http://schemas.microsoft.com/office/powerpoint/2010/main" val="1602272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368DA-9756-9D3B-8A31-B1D936DE8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222D76-578F-355A-BAD5-7CF30D04CC32}"/>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944DA65C-A85F-6364-86B5-5CED46E851A3}"/>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71919E31-D9DE-1760-A78B-5A7A86A7F041}"/>
              </a:ext>
            </a:extLst>
          </p:cNvPr>
          <p:cNvSpPr txBox="1">
            <a:spLocks/>
          </p:cNvSpPr>
          <p:nvPr/>
        </p:nvSpPr>
        <p:spPr>
          <a:xfrm>
            <a:off x="286232" y="1933431"/>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Greedy. Choosing the farthest resting site within d miles does not prevent us from being able to choose a better sequence of sites later on.</a:t>
            </a:r>
            <a:endParaRPr lang="en-US" dirty="0">
              <a:solidFill>
                <a:schemeClr val="accent1"/>
              </a:solidFill>
              <a:latin typeface="Source Sans Pro"/>
              <a:ea typeface="Source Sans Pro"/>
            </a:endParaRPr>
          </a:p>
        </p:txBody>
      </p:sp>
      <p:pic>
        <p:nvPicPr>
          <p:cNvPr id="5" name="Picture 4">
            <a:extLst>
              <a:ext uri="{FF2B5EF4-FFF2-40B4-BE49-F238E27FC236}">
                <a16:creationId xmlns:a16="http://schemas.microsoft.com/office/drawing/2014/main" id="{048D7AA9-9EBC-014B-9E51-B5A6110C8EAD}"/>
              </a:ext>
            </a:extLst>
          </p:cNvPr>
          <p:cNvPicPr>
            <a:picLocks noChangeAspect="1"/>
          </p:cNvPicPr>
          <p:nvPr/>
        </p:nvPicPr>
        <p:blipFill>
          <a:blip r:embed="rId3"/>
          <a:stretch>
            <a:fillRect/>
          </a:stretch>
        </p:blipFill>
        <p:spPr>
          <a:xfrm>
            <a:off x="311694" y="1068425"/>
            <a:ext cx="7518400" cy="673100"/>
          </a:xfrm>
          <a:prstGeom prst="rect">
            <a:avLst/>
          </a:prstGeom>
        </p:spPr>
      </p:pic>
    </p:spTree>
    <p:extLst>
      <p:ext uri="{BB962C8B-B14F-4D97-AF65-F5344CB8AC3E}">
        <p14:creationId xmlns:p14="http://schemas.microsoft.com/office/powerpoint/2010/main" val="3765631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B0B5A-960E-41B1-9778-738B87787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2161D-712A-1BCC-B871-CA840F7BD8A7}"/>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8A327C8A-EA09-9879-F240-BEA7F08356CE}"/>
              </a:ext>
            </a:extLst>
          </p:cNvPr>
          <p:cNvSpPr>
            <a:spLocks noGrp="1"/>
          </p:cNvSpPr>
          <p:nvPr>
            <p:ph type="body" idx="14"/>
          </p:nvPr>
        </p:nvSpPr>
        <p:spPr>
          <a:xfrm>
            <a:off x="311694" y="1504494"/>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D889D139-6D2D-D8F3-625D-1111866960EB}"/>
              </a:ext>
            </a:extLst>
          </p:cNvPr>
          <p:cNvSpPr>
            <a:spLocks noGrp="1"/>
          </p:cNvSpPr>
          <p:nvPr>
            <p:ph type="body" idx="15"/>
          </p:nvPr>
        </p:nvSpPr>
        <p:spPr>
          <a:xfrm>
            <a:off x="4659082" y="1504494"/>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6" name="Picture 5">
            <a:extLst>
              <a:ext uri="{FF2B5EF4-FFF2-40B4-BE49-F238E27FC236}">
                <a16:creationId xmlns:a16="http://schemas.microsoft.com/office/drawing/2014/main" id="{573E7242-58CF-1A71-CDA1-54764EEE8823}"/>
              </a:ext>
            </a:extLst>
          </p:cNvPr>
          <p:cNvPicPr>
            <a:picLocks noChangeAspect="1"/>
          </p:cNvPicPr>
          <p:nvPr/>
        </p:nvPicPr>
        <p:blipFill>
          <a:blip r:embed="rId2"/>
          <a:stretch>
            <a:fillRect/>
          </a:stretch>
        </p:blipFill>
        <p:spPr>
          <a:xfrm>
            <a:off x="311694" y="1068425"/>
            <a:ext cx="6362700" cy="355600"/>
          </a:xfrm>
          <a:prstGeom prst="rect">
            <a:avLst/>
          </a:prstGeom>
        </p:spPr>
      </p:pic>
    </p:spTree>
    <p:extLst>
      <p:ext uri="{BB962C8B-B14F-4D97-AF65-F5344CB8AC3E}">
        <p14:creationId xmlns:p14="http://schemas.microsoft.com/office/powerpoint/2010/main" val="2446377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E6050-BB99-7CDE-7C3E-AF1A4306F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14999-BC3B-83FE-0144-7C123EEA6115}"/>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3209758E-3872-0513-A5E0-6D44E90C7297}"/>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2171FC1F-69FB-4719-2762-5A1C58282B23}"/>
              </a:ext>
            </a:extLst>
          </p:cNvPr>
          <p:cNvSpPr txBox="1">
            <a:spLocks/>
          </p:cNvSpPr>
          <p:nvPr/>
        </p:nvSpPr>
        <p:spPr>
          <a:xfrm>
            <a:off x="238524" y="1496109"/>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Dynamic programming. If a perfect square s is chosen to be part of the solution, then finding the least number of perfect square numbers that create n − s is another sub-problem that should be </a:t>
            </a:r>
            <a:r>
              <a:rPr lang="en-US" dirty="0" err="1">
                <a:solidFill>
                  <a:schemeClr val="accent1"/>
                </a:solidFill>
              </a:rPr>
              <a:t>memoized</a:t>
            </a:r>
            <a:r>
              <a:rPr lang="en-US" dirty="0">
                <a:solidFill>
                  <a:schemeClr val="accent1"/>
                </a:solidFill>
              </a:rPr>
              <a:t>.</a:t>
            </a:r>
            <a:endParaRPr lang="en-US" dirty="0">
              <a:solidFill>
                <a:schemeClr val="accent1"/>
              </a:solidFill>
              <a:latin typeface="Source Sans Pro"/>
              <a:ea typeface="Source Sans Pro"/>
            </a:endParaRPr>
          </a:p>
        </p:txBody>
      </p:sp>
      <p:pic>
        <p:nvPicPr>
          <p:cNvPr id="5" name="Picture 4">
            <a:extLst>
              <a:ext uri="{FF2B5EF4-FFF2-40B4-BE49-F238E27FC236}">
                <a16:creationId xmlns:a16="http://schemas.microsoft.com/office/drawing/2014/main" id="{9255297A-6F89-1FF8-4443-2D4F765AC3C5}"/>
              </a:ext>
            </a:extLst>
          </p:cNvPr>
          <p:cNvPicPr>
            <a:picLocks noChangeAspect="1"/>
          </p:cNvPicPr>
          <p:nvPr/>
        </p:nvPicPr>
        <p:blipFill>
          <a:blip r:embed="rId3"/>
          <a:stretch>
            <a:fillRect/>
          </a:stretch>
        </p:blipFill>
        <p:spPr>
          <a:xfrm>
            <a:off x="311694" y="1068425"/>
            <a:ext cx="6362700" cy="355600"/>
          </a:xfrm>
          <a:prstGeom prst="rect">
            <a:avLst/>
          </a:prstGeom>
        </p:spPr>
      </p:pic>
    </p:spTree>
    <p:extLst>
      <p:ext uri="{BB962C8B-B14F-4D97-AF65-F5344CB8AC3E}">
        <p14:creationId xmlns:p14="http://schemas.microsoft.com/office/powerpoint/2010/main" val="68932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Linear programming</a:t>
            </a:r>
          </a:p>
        </p:txBody>
      </p:sp>
    </p:spTree>
    <p:extLst>
      <p:ext uri="{BB962C8B-B14F-4D97-AF65-F5344CB8AC3E}">
        <p14:creationId xmlns:p14="http://schemas.microsoft.com/office/powerpoint/2010/main" val="1450125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ACC68-1FE8-2E7E-C6A2-E70E2CF19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98D09D-8A5F-93E6-AB63-9F2DB70B9094}"/>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F8696F67-918F-E30C-5B8A-A9B83307E9EF}"/>
              </a:ext>
            </a:extLst>
          </p:cNvPr>
          <p:cNvSpPr>
            <a:spLocks noGrp="1"/>
          </p:cNvSpPr>
          <p:nvPr>
            <p:ph type="body" idx="14"/>
          </p:nvPr>
        </p:nvSpPr>
        <p:spPr>
          <a:xfrm>
            <a:off x="311694" y="1933865"/>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45CC0C9B-DD1D-BABB-10B3-B970F1E65802}"/>
              </a:ext>
            </a:extLst>
          </p:cNvPr>
          <p:cNvSpPr>
            <a:spLocks noGrp="1"/>
          </p:cNvSpPr>
          <p:nvPr>
            <p:ph type="body" idx="15"/>
          </p:nvPr>
        </p:nvSpPr>
        <p:spPr>
          <a:xfrm>
            <a:off x="4659082" y="1933865"/>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6" name="Picture 5" descr="A text on a white background&#10;&#10;AI-generated content may be incorrect.">
            <a:extLst>
              <a:ext uri="{FF2B5EF4-FFF2-40B4-BE49-F238E27FC236}">
                <a16:creationId xmlns:a16="http://schemas.microsoft.com/office/drawing/2014/main" id="{FA3927C1-24B3-4749-D7A7-4992B6F4B909}"/>
              </a:ext>
            </a:extLst>
          </p:cNvPr>
          <p:cNvPicPr>
            <a:picLocks noChangeAspect="1"/>
          </p:cNvPicPr>
          <p:nvPr/>
        </p:nvPicPr>
        <p:blipFill>
          <a:blip r:embed="rId2"/>
          <a:stretch>
            <a:fillRect/>
          </a:stretch>
        </p:blipFill>
        <p:spPr>
          <a:xfrm>
            <a:off x="311694" y="968665"/>
            <a:ext cx="7416800" cy="965200"/>
          </a:xfrm>
          <a:prstGeom prst="rect">
            <a:avLst/>
          </a:prstGeom>
        </p:spPr>
      </p:pic>
    </p:spTree>
    <p:extLst>
      <p:ext uri="{BB962C8B-B14F-4D97-AF65-F5344CB8AC3E}">
        <p14:creationId xmlns:p14="http://schemas.microsoft.com/office/powerpoint/2010/main" val="2541522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26C62-FC9D-F7BD-C80D-3BA7EAE6B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9FCCF-AA9E-D87C-0BBD-9977BD3C9F69}"/>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80BA7377-86EC-B7F7-0299-C0B01447EE8F}"/>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AB95DCB6-8CF1-2340-7956-D383F31E4291}"/>
              </a:ext>
            </a:extLst>
          </p:cNvPr>
          <p:cNvSpPr txBox="1">
            <a:spLocks/>
          </p:cNvSpPr>
          <p:nvPr/>
        </p:nvSpPr>
        <p:spPr>
          <a:xfrm>
            <a:off x="286232" y="1933431"/>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Weighted graph algorithms. The problem appears to be a variant of MST.</a:t>
            </a:r>
            <a:endParaRPr lang="en-US" dirty="0">
              <a:solidFill>
                <a:schemeClr val="accent1"/>
              </a:solidFill>
              <a:latin typeface="Source Sans Pro"/>
              <a:ea typeface="Source Sans Pro"/>
            </a:endParaRPr>
          </a:p>
        </p:txBody>
      </p:sp>
      <p:pic>
        <p:nvPicPr>
          <p:cNvPr id="5" name="Picture 4" descr="A text on a white background&#10;&#10;AI-generated content may be incorrect.">
            <a:extLst>
              <a:ext uri="{FF2B5EF4-FFF2-40B4-BE49-F238E27FC236}">
                <a16:creationId xmlns:a16="http://schemas.microsoft.com/office/drawing/2014/main" id="{95A69935-3409-A297-2674-6F8DE6CA9F11}"/>
              </a:ext>
            </a:extLst>
          </p:cNvPr>
          <p:cNvPicPr>
            <a:picLocks noChangeAspect="1"/>
          </p:cNvPicPr>
          <p:nvPr/>
        </p:nvPicPr>
        <p:blipFill>
          <a:blip r:embed="rId3"/>
          <a:stretch>
            <a:fillRect/>
          </a:stretch>
        </p:blipFill>
        <p:spPr>
          <a:xfrm>
            <a:off x="311694" y="968665"/>
            <a:ext cx="7416800" cy="965200"/>
          </a:xfrm>
          <a:prstGeom prst="rect">
            <a:avLst/>
          </a:prstGeom>
        </p:spPr>
      </p:pic>
    </p:spTree>
    <p:extLst>
      <p:ext uri="{BB962C8B-B14F-4D97-AF65-F5344CB8AC3E}">
        <p14:creationId xmlns:p14="http://schemas.microsoft.com/office/powerpoint/2010/main" val="1388222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CEE43-E1A0-CD4D-3074-A7E98D1293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A822E-9293-D7C9-1194-FBE034F29A85}"/>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53B189FA-1B36-A983-480D-5E3612BE3681}"/>
              </a:ext>
            </a:extLst>
          </p:cNvPr>
          <p:cNvSpPr>
            <a:spLocks noGrp="1"/>
          </p:cNvSpPr>
          <p:nvPr>
            <p:ph type="body" idx="14"/>
          </p:nvPr>
        </p:nvSpPr>
        <p:spPr>
          <a:xfrm>
            <a:off x="383256" y="1691825"/>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DA21EC0C-F441-AB74-BF0C-43E4CB970E98}"/>
              </a:ext>
            </a:extLst>
          </p:cNvPr>
          <p:cNvSpPr>
            <a:spLocks noGrp="1"/>
          </p:cNvSpPr>
          <p:nvPr>
            <p:ph type="body" idx="15"/>
          </p:nvPr>
        </p:nvSpPr>
        <p:spPr>
          <a:xfrm>
            <a:off x="4730644" y="1691825"/>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6" name="Picture 5">
            <a:extLst>
              <a:ext uri="{FF2B5EF4-FFF2-40B4-BE49-F238E27FC236}">
                <a16:creationId xmlns:a16="http://schemas.microsoft.com/office/drawing/2014/main" id="{AC8B6328-F47A-4076-A2B0-C989DF0E983F}"/>
              </a:ext>
            </a:extLst>
          </p:cNvPr>
          <p:cNvPicPr>
            <a:picLocks noChangeAspect="1"/>
          </p:cNvPicPr>
          <p:nvPr/>
        </p:nvPicPr>
        <p:blipFill>
          <a:blip r:embed="rId2"/>
          <a:stretch>
            <a:fillRect/>
          </a:stretch>
        </p:blipFill>
        <p:spPr>
          <a:xfrm>
            <a:off x="311694" y="1068425"/>
            <a:ext cx="7429500" cy="482600"/>
          </a:xfrm>
          <a:prstGeom prst="rect">
            <a:avLst/>
          </a:prstGeom>
        </p:spPr>
      </p:pic>
    </p:spTree>
    <p:extLst>
      <p:ext uri="{BB962C8B-B14F-4D97-AF65-F5344CB8AC3E}">
        <p14:creationId xmlns:p14="http://schemas.microsoft.com/office/powerpoint/2010/main" val="1088857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275AC-F5FB-8F33-8CDC-6506374609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D0603-4C71-12FE-A1DF-2A2904DFEDE2}"/>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8F6A4ADD-F9DB-C907-E675-5ADFA1A2A45F}"/>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97870C0D-DEB7-703F-63D5-BE181813B388}"/>
              </a:ext>
            </a:extLst>
          </p:cNvPr>
          <p:cNvSpPr txBox="1">
            <a:spLocks/>
          </p:cNvSpPr>
          <p:nvPr/>
        </p:nvSpPr>
        <p:spPr>
          <a:xfrm>
            <a:off x="254427" y="1607427"/>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Divide and conquer. Since we want to find the number of smaller elements to the right of an element in an unsorted array, there should probably be some sorting involved, so a modified divide and conquer sorting algorithm can be used.</a:t>
            </a:r>
            <a:endParaRPr lang="en-US" dirty="0">
              <a:solidFill>
                <a:schemeClr val="accent1"/>
              </a:solidFill>
              <a:latin typeface="Source Sans Pro"/>
              <a:ea typeface="Source Sans Pro"/>
            </a:endParaRPr>
          </a:p>
        </p:txBody>
      </p:sp>
      <p:pic>
        <p:nvPicPr>
          <p:cNvPr id="5" name="Picture 4">
            <a:extLst>
              <a:ext uri="{FF2B5EF4-FFF2-40B4-BE49-F238E27FC236}">
                <a16:creationId xmlns:a16="http://schemas.microsoft.com/office/drawing/2014/main" id="{F6ADEAB3-0948-10C3-A515-4896417A4C11}"/>
              </a:ext>
            </a:extLst>
          </p:cNvPr>
          <p:cNvPicPr>
            <a:picLocks noChangeAspect="1"/>
          </p:cNvPicPr>
          <p:nvPr/>
        </p:nvPicPr>
        <p:blipFill>
          <a:blip r:embed="rId3"/>
          <a:stretch>
            <a:fillRect/>
          </a:stretch>
        </p:blipFill>
        <p:spPr>
          <a:xfrm>
            <a:off x="311694" y="1068425"/>
            <a:ext cx="7429500" cy="482600"/>
          </a:xfrm>
          <a:prstGeom prst="rect">
            <a:avLst/>
          </a:prstGeom>
        </p:spPr>
      </p:pic>
    </p:spTree>
    <p:extLst>
      <p:ext uri="{BB962C8B-B14F-4D97-AF65-F5344CB8AC3E}">
        <p14:creationId xmlns:p14="http://schemas.microsoft.com/office/powerpoint/2010/main" val="12501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C2374-B90E-3F53-4CD1-D28592F7F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ECFED-192C-4CCC-B141-E0FBA24089DE}"/>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12941CCF-8EFE-C35D-72A7-FE13CACD3631}"/>
              </a:ext>
            </a:extLst>
          </p:cNvPr>
          <p:cNvSpPr>
            <a:spLocks noGrp="1"/>
          </p:cNvSpPr>
          <p:nvPr>
            <p:ph type="body" idx="14"/>
          </p:nvPr>
        </p:nvSpPr>
        <p:spPr>
          <a:xfrm>
            <a:off x="383256" y="1691825"/>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9F1A18BD-5E80-C173-E5D4-CA9E25123E8D}"/>
              </a:ext>
            </a:extLst>
          </p:cNvPr>
          <p:cNvSpPr>
            <a:spLocks noGrp="1"/>
          </p:cNvSpPr>
          <p:nvPr>
            <p:ph type="body" idx="15"/>
          </p:nvPr>
        </p:nvSpPr>
        <p:spPr>
          <a:xfrm>
            <a:off x="4730644" y="1691825"/>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7" name="Picture 6">
            <a:extLst>
              <a:ext uri="{FF2B5EF4-FFF2-40B4-BE49-F238E27FC236}">
                <a16:creationId xmlns:a16="http://schemas.microsoft.com/office/drawing/2014/main" id="{6A8C1001-3F6E-1D71-07BD-5696EFE039DC}"/>
              </a:ext>
            </a:extLst>
          </p:cNvPr>
          <p:cNvPicPr>
            <a:picLocks noChangeAspect="1"/>
          </p:cNvPicPr>
          <p:nvPr/>
        </p:nvPicPr>
        <p:blipFill>
          <a:blip r:embed="rId2"/>
          <a:stretch>
            <a:fillRect/>
          </a:stretch>
        </p:blipFill>
        <p:spPr>
          <a:xfrm>
            <a:off x="383256" y="1012246"/>
            <a:ext cx="7429500" cy="622300"/>
          </a:xfrm>
          <a:prstGeom prst="rect">
            <a:avLst/>
          </a:prstGeom>
        </p:spPr>
      </p:pic>
    </p:spTree>
    <p:extLst>
      <p:ext uri="{BB962C8B-B14F-4D97-AF65-F5344CB8AC3E}">
        <p14:creationId xmlns:p14="http://schemas.microsoft.com/office/powerpoint/2010/main" val="817574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FBB7C-5C66-9F3A-CC33-D53B67B35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CB57B-28C1-8A83-D5AE-997C05EE5275}"/>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28287E8F-863D-AD57-7EE9-2853594E0911}"/>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30D1EE02-7DE3-CE9C-4ADE-340AC9AD9906}"/>
              </a:ext>
            </a:extLst>
          </p:cNvPr>
          <p:cNvSpPr txBox="1">
            <a:spLocks/>
          </p:cNvSpPr>
          <p:nvPr/>
        </p:nvSpPr>
        <p:spPr>
          <a:xfrm>
            <a:off x="254427" y="1607427"/>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Greedy. Looping through source and taking the first character that is still not taken in target does not block any future good choices from being taken.</a:t>
            </a:r>
            <a:endParaRPr lang="en-US" dirty="0">
              <a:solidFill>
                <a:schemeClr val="accent1"/>
              </a:solidFill>
              <a:latin typeface="Source Sans Pro"/>
              <a:ea typeface="Source Sans Pro"/>
            </a:endParaRPr>
          </a:p>
        </p:txBody>
      </p:sp>
      <p:pic>
        <p:nvPicPr>
          <p:cNvPr id="6" name="Picture 5">
            <a:extLst>
              <a:ext uri="{FF2B5EF4-FFF2-40B4-BE49-F238E27FC236}">
                <a16:creationId xmlns:a16="http://schemas.microsoft.com/office/drawing/2014/main" id="{D44E3970-31B9-8262-913D-D7C1B6BFD9E5}"/>
              </a:ext>
            </a:extLst>
          </p:cNvPr>
          <p:cNvPicPr>
            <a:picLocks noChangeAspect="1"/>
          </p:cNvPicPr>
          <p:nvPr/>
        </p:nvPicPr>
        <p:blipFill>
          <a:blip r:embed="rId3"/>
          <a:stretch>
            <a:fillRect/>
          </a:stretch>
        </p:blipFill>
        <p:spPr>
          <a:xfrm>
            <a:off x="383256" y="1012246"/>
            <a:ext cx="7429500" cy="622300"/>
          </a:xfrm>
          <a:prstGeom prst="rect">
            <a:avLst/>
          </a:prstGeom>
        </p:spPr>
      </p:pic>
    </p:spTree>
    <p:extLst>
      <p:ext uri="{BB962C8B-B14F-4D97-AF65-F5344CB8AC3E}">
        <p14:creationId xmlns:p14="http://schemas.microsoft.com/office/powerpoint/2010/main" val="801243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18F7C-4242-8383-AF48-FCCBD6559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EE0AE-5AF1-CC7A-49CC-7BA641183F5C}"/>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4BA5B85F-C602-A864-7F97-337D30EAFAE5}"/>
              </a:ext>
            </a:extLst>
          </p:cNvPr>
          <p:cNvSpPr>
            <a:spLocks noGrp="1"/>
          </p:cNvSpPr>
          <p:nvPr>
            <p:ph type="body" idx="14"/>
          </p:nvPr>
        </p:nvSpPr>
        <p:spPr>
          <a:xfrm>
            <a:off x="311700" y="2330440"/>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66F1C94A-B16C-63FE-002F-C839D22106CF}"/>
              </a:ext>
            </a:extLst>
          </p:cNvPr>
          <p:cNvSpPr>
            <a:spLocks noGrp="1"/>
          </p:cNvSpPr>
          <p:nvPr>
            <p:ph type="body" idx="15"/>
          </p:nvPr>
        </p:nvSpPr>
        <p:spPr>
          <a:xfrm>
            <a:off x="4659088" y="2330440"/>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7" name="Picture 6" descr="A close up of text&#10;&#10;AI-generated content may be incorrect.">
            <a:extLst>
              <a:ext uri="{FF2B5EF4-FFF2-40B4-BE49-F238E27FC236}">
                <a16:creationId xmlns:a16="http://schemas.microsoft.com/office/drawing/2014/main" id="{36F5ECA5-6FCA-6533-E58B-F68818DD8422}"/>
              </a:ext>
            </a:extLst>
          </p:cNvPr>
          <p:cNvPicPr>
            <a:picLocks noChangeAspect="1"/>
          </p:cNvPicPr>
          <p:nvPr/>
        </p:nvPicPr>
        <p:blipFill>
          <a:blip r:embed="rId2"/>
          <a:stretch>
            <a:fillRect/>
          </a:stretch>
        </p:blipFill>
        <p:spPr>
          <a:xfrm>
            <a:off x="311700" y="1068425"/>
            <a:ext cx="7404100" cy="990600"/>
          </a:xfrm>
          <a:prstGeom prst="rect">
            <a:avLst/>
          </a:prstGeom>
        </p:spPr>
      </p:pic>
    </p:spTree>
    <p:extLst>
      <p:ext uri="{BB962C8B-B14F-4D97-AF65-F5344CB8AC3E}">
        <p14:creationId xmlns:p14="http://schemas.microsoft.com/office/powerpoint/2010/main" val="16424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588AF-7852-6753-51A7-CAF6A2232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0E73E2-0824-50FD-764C-62DD160469DA}"/>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6EFE46CE-E6EE-3ECC-B4B9-096D198CA75E}"/>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E2E187B8-7918-1FD8-DE4F-DB6F3A2AF539}"/>
              </a:ext>
            </a:extLst>
          </p:cNvPr>
          <p:cNvSpPr txBox="1">
            <a:spLocks/>
          </p:cNvSpPr>
          <p:nvPr/>
        </p:nvSpPr>
        <p:spPr>
          <a:xfrm>
            <a:off x="254427" y="2171970"/>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Dynamic programming on graphs. This is an extension of Bellman–Ford, with an additional parameter for how many coupons we have access to.</a:t>
            </a:r>
            <a:endParaRPr lang="en-US" dirty="0">
              <a:solidFill>
                <a:schemeClr val="accent1"/>
              </a:solidFill>
              <a:latin typeface="Source Sans Pro"/>
              <a:ea typeface="Source Sans Pro"/>
            </a:endParaRPr>
          </a:p>
        </p:txBody>
      </p:sp>
      <p:pic>
        <p:nvPicPr>
          <p:cNvPr id="3" name="Picture 2" descr="A close up of text&#10;&#10;AI-generated content may be incorrect.">
            <a:extLst>
              <a:ext uri="{FF2B5EF4-FFF2-40B4-BE49-F238E27FC236}">
                <a16:creationId xmlns:a16="http://schemas.microsoft.com/office/drawing/2014/main" id="{0354B802-0EE9-AC17-D5EB-9F45206B8DB4}"/>
              </a:ext>
            </a:extLst>
          </p:cNvPr>
          <p:cNvPicPr>
            <a:picLocks noChangeAspect="1"/>
          </p:cNvPicPr>
          <p:nvPr/>
        </p:nvPicPr>
        <p:blipFill>
          <a:blip r:embed="rId3"/>
          <a:stretch>
            <a:fillRect/>
          </a:stretch>
        </p:blipFill>
        <p:spPr>
          <a:xfrm>
            <a:off x="311700" y="1068425"/>
            <a:ext cx="7404100" cy="990600"/>
          </a:xfrm>
          <a:prstGeom prst="rect">
            <a:avLst/>
          </a:prstGeom>
        </p:spPr>
      </p:pic>
    </p:spTree>
    <p:extLst>
      <p:ext uri="{BB962C8B-B14F-4D97-AF65-F5344CB8AC3E}">
        <p14:creationId xmlns:p14="http://schemas.microsoft.com/office/powerpoint/2010/main" val="351353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EC344-A537-BF80-21CF-22F46C787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052BD7-37D7-370D-F8AB-CD8C346B7C80}"/>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077D25F8-922E-508E-8671-C8990F8824BB}"/>
              </a:ext>
            </a:extLst>
          </p:cNvPr>
          <p:cNvSpPr>
            <a:spLocks noGrp="1"/>
          </p:cNvSpPr>
          <p:nvPr>
            <p:ph type="body" idx="14"/>
          </p:nvPr>
        </p:nvSpPr>
        <p:spPr>
          <a:xfrm>
            <a:off x="415062" y="3412035"/>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194CD729-30D4-2CF0-9720-DB0DA82B0406}"/>
              </a:ext>
            </a:extLst>
          </p:cNvPr>
          <p:cNvSpPr>
            <a:spLocks noGrp="1"/>
          </p:cNvSpPr>
          <p:nvPr>
            <p:ph type="body" idx="15"/>
          </p:nvPr>
        </p:nvSpPr>
        <p:spPr>
          <a:xfrm>
            <a:off x="4762450" y="3412035"/>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7" name="Picture 6" descr="A white text with black text&#10;&#10;AI-generated content may be incorrect.">
            <a:extLst>
              <a:ext uri="{FF2B5EF4-FFF2-40B4-BE49-F238E27FC236}">
                <a16:creationId xmlns:a16="http://schemas.microsoft.com/office/drawing/2014/main" id="{999DC3DA-0CCB-A0E0-0A50-87867BFA4111}"/>
              </a:ext>
            </a:extLst>
          </p:cNvPr>
          <p:cNvPicPr>
            <a:picLocks noChangeAspect="1"/>
          </p:cNvPicPr>
          <p:nvPr/>
        </p:nvPicPr>
        <p:blipFill>
          <a:blip r:embed="rId2"/>
          <a:stretch>
            <a:fillRect/>
          </a:stretch>
        </p:blipFill>
        <p:spPr>
          <a:xfrm>
            <a:off x="415062" y="977429"/>
            <a:ext cx="7543800" cy="2336800"/>
          </a:xfrm>
          <a:prstGeom prst="rect">
            <a:avLst/>
          </a:prstGeom>
        </p:spPr>
      </p:pic>
    </p:spTree>
    <p:extLst>
      <p:ext uri="{BB962C8B-B14F-4D97-AF65-F5344CB8AC3E}">
        <p14:creationId xmlns:p14="http://schemas.microsoft.com/office/powerpoint/2010/main" val="32521153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69A72-4AF4-0196-BBBE-59661B726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C8C155-105D-6E4B-D3B2-1409399383AC}"/>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21842334-761D-5174-C2A4-DDC0F660B442}"/>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79E16C8F-0DF9-8FCB-78A7-8566CC6F1268}"/>
              </a:ext>
            </a:extLst>
          </p:cNvPr>
          <p:cNvSpPr txBox="1">
            <a:spLocks/>
          </p:cNvSpPr>
          <p:nvPr/>
        </p:nvSpPr>
        <p:spPr>
          <a:xfrm>
            <a:off x="311700" y="3341058"/>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Network flow. Variations of bipartite matching are often a good place to use network flow algorithms. In this case, we are matching doctors with days in each vacation period.</a:t>
            </a:r>
            <a:endParaRPr lang="en-US" dirty="0">
              <a:solidFill>
                <a:schemeClr val="accent1"/>
              </a:solidFill>
              <a:latin typeface="Source Sans Pro"/>
              <a:ea typeface="Source Sans Pro"/>
            </a:endParaRPr>
          </a:p>
        </p:txBody>
      </p:sp>
      <p:pic>
        <p:nvPicPr>
          <p:cNvPr id="3" name="Picture 2" descr="A white text with black text&#10;&#10;AI-generated content may be incorrect.">
            <a:extLst>
              <a:ext uri="{FF2B5EF4-FFF2-40B4-BE49-F238E27FC236}">
                <a16:creationId xmlns:a16="http://schemas.microsoft.com/office/drawing/2014/main" id="{F78D4B2A-D712-18BE-BEF7-CCE34968AB53}"/>
              </a:ext>
            </a:extLst>
          </p:cNvPr>
          <p:cNvPicPr>
            <a:picLocks noChangeAspect="1"/>
          </p:cNvPicPr>
          <p:nvPr/>
        </p:nvPicPr>
        <p:blipFill>
          <a:blip r:embed="rId3"/>
          <a:stretch>
            <a:fillRect/>
          </a:stretch>
        </p:blipFill>
        <p:spPr>
          <a:xfrm>
            <a:off x="415062" y="977429"/>
            <a:ext cx="7543800" cy="2336800"/>
          </a:xfrm>
          <a:prstGeom prst="rect">
            <a:avLst/>
          </a:prstGeom>
        </p:spPr>
      </p:pic>
    </p:spTree>
    <p:extLst>
      <p:ext uri="{BB962C8B-B14F-4D97-AF65-F5344CB8AC3E}">
        <p14:creationId xmlns:p14="http://schemas.microsoft.com/office/powerpoint/2010/main" val="1021863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C9B8-9192-5951-A8C3-98D2FD44C84C}"/>
              </a:ext>
            </a:extLst>
          </p:cNvPr>
          <p:cNvSpPr>
            <a:spLocks noGrp="1"/>
          </p:cNvSpPr>
          <p:nvPr>
            <p:ph type="title"/>
          </p:nvPr>
        </p:nvSpPr>
        <p:spPr/>
        <p:txBody>
          <a:bodyPr>
            <a:normAutofit fontScale="90000"/>
          </a:bodyPr>
          <a:lstStyle/>
          <a:p>
            <a:r>
              <a:rPr lang="en-US" dirty="0"/>
              <a:t>Review of linear programming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237C66A6-92E6-92AE-003D-E13BCCA5AE93}"/>
                  </a:ext>
                </a:extLst>
              </p:cNvPr>
              <p:cNvSpPr>
                <a:spLocks noGrp="1"/>
              </p:cNvSpPr>
              <p:nvPr>
                <p:ph type="body" idx="1"/>
              </p:nvPr>
            </p:nvSpPr>
            <p:spPr/>
            <p:txBody>
              <a:bodyPr>
                <a:normAutofit fontScale="92500" lnSpcReduction="10000"/>
              </a:bodyPr>
              <a:lstStyle/>
              <a:p>
                <a:pPr marL="114300" indent="0">
                  <a:buNone/>
                </a:pPr>
                <a:r>
                  <a:rPr lang="en-US" b="1" dirty="0">
                    <a:solidFill>
                      <a:srgbClr val="114DBD"/>
                    </a:solidFill>
                  </a:rPr>
                  <a:t>Linear programming </a:t>
                </a:r>
                <a:r>
                  <a:rPr lang="en-US" dirty="0">
                    <a:solidFill>
                      <a:schemeClr val="tx1"/>
                    </a:solidFill>
                  </a:rPr>
                  <a:t>is the following problem:</a:t>
                </a:r>
              </a:p>
              <a:p>
                <a:pPr marL="114300" indent="0">
                  <a:buNone/>
                </a:pPr>
                <a:endParaRPr lang="en-US" b="1" dirty="0">
                  <a:solidFill>
                    <a:schemeClr val="tx1"/>
                  </a:solidFill>
                </a:endParaRPr>
              </a:p>
              <a:p>
                <a:pPr marL="114300" indent="0" algn="ctr">
                  <a:buNone/>
                </a:pPr>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r>
                            <a:rPr lang="en-US" b="1" i="0" smtClean="0">
                              <a:solidFill>
                                <a:schemeClr val="tx1"/>
                              </a:solidFill>
                              <a:latin typeface="Cambria Math" panose="02040503050406030204" pitchFamily="18" charset="0"/>
                            </a:rPr>
                            <m:t>𝐦𝐚𝐱𝐢𝐦𝐢𝐳𝐞</m:t>
                          </m:r>
                        </m:fName>
                        <m:e>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𝑐</m:t>
                              </m:r>
                            </m:e>
                            <m:sup>
                              <m:r>
                                <a:rPr lang="en-US" b="0" i="1" smtClean="0">
                                  <a:solidFill>
                                    <a:schemeClr val="tx1"/>
                                  </a:solidFill>
                                  <a:latin typeface="Cambria Math" panose="02040503050406030204" pitchFamily="18" charset="0"/>
                                </a:rPr>
                                <m:t>𝑇</m:t>
                              </m:r>
                            </m:sup>
                          </m:sSup>
                          <m:r>
                            <a:rPr lang="en-US" b="0" i="1" smtClean="0">
                              <a:solidFill>
                                <a:schemeClr val="tx1"/>
                              </a:solidFill>
                              <a:latin typeface="Cambria Math" panose="02040503050406030204" pitchFamily="18" charset="0"/>
                            </a:rPr>
                            <m:t>𝑥</m:t>
                          </m:r>
                        </m:e>
                      </m:func>
                    </m:oMath>
                    <m:oMath xmlns:m="http://schemas.openxmlformats.org/officeDocument/2006/math">
                      <m:r>
                        <a:rPr lang="en-US" b="1">
                          <a:solidFill>
                            <a:schemeClr val="tx1"/>
                          </a:solidFill>
                          <a:latin typeface="Cambria Math" panose="02040503050406030204" pitchFamily="18" charset="0"/>
                        </a:rPr>
                        <m:t>𝐬𝐮𝐛𝐣𝐞𝐜𝐭</m:t>
                      </m:r>
                      <m:r>
                        <a:rPr lang="en-US" b="1">
                          <a:solidFill>
                            <a:schemeClr val="tx1"/>
                          </a:solidFill>
                          <a:latin typeface="Cambria Math" panose="02040503050406030204" pitchFamily="18" charset="0"/>
                        </a:rPr>
                        <m:t> </m:t>
                      </m:r>
                      <m:r>
                        <a:rPr lang="en-US" b="1">
                          <a:solidFill>
                            <a:schemeClr val="tx1"/>
                          </a:solidFill>
                          <a:latin typeface="Cambria Math" panose="02040503050406030204" pitchFamily="18" charset="0"/>
                        </a:rPr>
                        <m:t>𝐭𝐨</m:t>
                      </m:r>
                      <m:r>
                        <a:rPr lang="en-US" b="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𝐴𝑥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𝑏</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ea typeface="Cambria Math" panose="02040503050406030204" pitchFamily="18" charset="0"/>
                        </a:rPr>
                        <m:t>≥0</m:t>
                      </m:r>
                    </m:oMath>
                  </m:oMathPara>
                </a14:m>
                <a:endParaRPr lang="en-US" i="1" dirty="0">
                  <a:solidFill>
                    <a:srgbClr val="114DBD"/>
                  </a:solidFill>
                </a:endParaRPr>
              </a:p>
              <a:p>
                <a:pPr marL="114300" indent="0">
                  <a:buNone/>
                </a:pPr>
                <a:r>
                  <a:rPr lang="en-US" dirty="0">
                    <a:solidFill>
                      <a:schemeClr val="tx1"/>
                    </a:solidFill>
                  </a:rPr>
                  <a:t>In other words, </a:t>
                </a:r>
              </a:p>
              <a:p>
                <a:pPr marL="114300" indent="0" algn="ctr">
                  <a:buNone/>
                </a:pPr>
                <a14:m>
                  <m:oMathPara xmlns:m="http://schemas.openxmlformats.org/officeDocument/2006/math">
                    <m:oMathParaPr>
                      <m:jc m:val="centerGroup"/>
                    </m:oMathParaPr>
                    <m:oMath xmlns:m="http://schemas.openxmlformats.org/officeDocument/2006/math">
                      <m:func>
                        <m:funcPr>
                          <m:ctrlPr>
                            <a:rPr lang="en-US" b="0" i="1" smtClean="0">
                              <a:solidFill>
                                <a:schemeClr val="tx1"/>
                              </a:solidFill>
                              <a:latin typeface="Cambria Math" panose="02040503050406030204" pitchFamily="18" charset="0"/>
                            </a:rPr>
                          </m:ctrlPr>
                        </m:funcPr>
                        <m:fName>
                          <m:r>
                            <a:rPr lang="en-US" b="1" i="0" smtClean="0">
                              <a:solidFill>
                                <a:schemeClr val="tx1"/>
                              </a:solidFill>
                              <a:latin typeface="Cambria Math" panose="02040503050406030204" pitchFamily="18" charset="0"/>
                            </a:rPr>
                            <m:t>𝐦𝐚𝐱𝐢𝐦𝐢𝐳𝐞</m:t>
                          </m:r>
                        </m:fName>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1</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m:t>
                              </m:r>
                            </m:sub>
                          </m:sSub>
                        </m:e>
                      </m:func>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2</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𝑛</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𝑛</m:t>
                          </m:r>
                        </m:sub>
                      </m:sSub>
                    </m:oMath>
                    <m:oMath xmlns:m="http://schemas.openxmlformats.org/officeDocument/2006/math">
                      <m:r>
                        <a:rPr lang="en-US" b="1">
                          <a:solidFill>
                            <a:schemeClr val="tx1"/>
                          </a:solidFill>
                          <a:latin typeface="Cambria Math" panose="02040503050406030204" pitchFamily="18" charset="0"/>
                        </a:rPr>
                        <m:t>𝐬𝐮𝐛𝐣𝐞𝐜𝐭</m:t>
                      </m:r>
                      <m:r>
                        <a:rPr lang="en-US" b="1">
                          <a:solidFill>
                            <a:schemeClr val="tx1"/>
                          </a:solidFill>
                          <a:latin typeface="Cambria Math" panose="02040503050406030204" pitchFamily="18" charset="0"/>
                        </a:rPr>
                        <m:t> </m:t>
                      </m:r>
                      <m:r>
                        <a:rPr lang="en-US" b="1">
                          <a:solidFill>
                            <a:schemeClr val="tx1"/>
                          </a:solidFill>
                          <a:latin typeface="Cambria Math" panose="02040503050406030204" pitchFamily="18" charset="0"/>
                        </a:rPr>
                        <m:t>𝐭𝐨</m:t>
                      </m:r>
                      <m:r>
                        <a:rPr lang="en-US" b="1">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11</m:t>
                          </m:r>
                        </m:sub>
                      </m:sSub>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12</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rPr>
                            <m:t>𝑛</m:t>
                          </m:r>
                        </m:sub>
                      </m:s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𝑛</m:t>
                          </m:r>
                        </m:sub>
                      </m:sSub>
                      <m:r>
                        <a:rPr lang="en-US" i="1">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𝑏</m:t>
                          </m:r>
                        </m:e>
                        <m:sub>
                          <m:r>
                            <a:rPr lang="en-US" b="0" i="1" smtClean="0">
                              <a:solidFill>
                                <a:schemeClr val="tx1"/>
                              </a:solidFill>
                              <a:latin typeface="Cambria Math" panose="02040503050406030204" pitchFamily="18" charset="0"/>
                            </a:rPr>
                            <m:t>1</m:t>
                          </m:r>
                        </m:sub>
                      </m:sSub>
                    </m:oMath>
                    <m:oMath xmlns:m="http://schemas.openxmlformats.org/officeDocument/2006/math">
                      <m:r>
                        <a:rPr lang="en-US" b="1" smtClean="0">
                          <a:solidFill>
                            <a:schemeClr val="bg1"/>
                          </a:solidFill>
                          <a:latin typeface="Cambria Math" panose="02040503050406030204" pitchFamily="18" charset="0"/>
                        </a:rPr>
                        <m:t>𝐬𝐮𝐛𝐣𝐞𝐜𝐭</m:t>
                      </m:r>
                      <m:r>
                        <a:rPr lang="en-US" b="1" smtClean="0">
                          <a:solidFill>
                            <a:schemeClr val="bg1"/>
                          </a:solidFill>
                          <a:latin typeface="Cambria Math" panose="02040503050406030204" pitchFamily="18" charset="0"/>
                        </a:rPr>
                        <m:t> </m:t>
                      </m:r>
                      <m:r>
                        <a:rPr lang="en-US" b="1" smtClean="0">
                          <a:solidFill>
                            <a:schemeClr val="bg1"/>
                          </a:solidFill>
                          <a:latin typeface="Cambria Math" panose="02040503050406030204" pitchFamily="18" charset="0"/>
                        </a:rPr>
                        <m:t>𝐭𝐨</m:t>
                      </m:r>
                      <m:r>
                        <a:rPr lang="en-US" b="1" smtClean="0">
                          <a:solidFill>
                            <a:schemeClr val="bg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2</m:t>
                          </m:r>
                          <m:r>
                            <a:rPr lang="en-US" i="1">
                              <a:solidFill>
                                <a:schemeClr val="tx1"/>
                              </a:solidFill>
                              <a:latin typeface="Cambria Math" panose="02040503050406030204" pitchFamily="18" charset="0"/>
                            </a:rPr>
                            <m:t>1</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2</m:t>
                          </m:r>
                          <m:r>
                            <a:rPr lang="en-US" i="1">
                              <a:solidFill>
                                <a:schemeClr val="tx1"/>
                              </a:solidFill>
                              <a:latin typeface="Cambria Math" panose="02040503050406030204" pitchFamily="18" charset="0"/>
                            </a:rPr>
                            <m:t>2</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𝑛</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𝑛</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𝑏</m:t>
                          </m:r>
                        </m:e>
                        <m:sub>
                          <m:r>
                            <a:rPr lang="en-US" b="0" i="1" smtClean="0">
                              <a:solidFill>
                                <a:schemeClr val="tx1"/>
                              </a:solidFill>
                              <a:latin typeface="Cambria Math" panose="02040503050406030204" pitchFamily="18" charset="0"/>
                            </a:rPr>
                            <m:t>2</m:t>
                          </m:r>
                        </m:sub>
                      </m:sSub>
                    </m:oMath>
                    <m:oMath xmlns:m="http://schemas.openxmlformats.org/officeDocument/2006/math">
                      <m:r>
                        <a:rPr lang="en-US" b="1">
                          <a:solidFill>
                            <a:schemeClr val="bg1"/>
                          </a:solidFill>
                          <a:latin typeface="Cambria Math" panose="02040503050406030204" pitchFamily="18" charset="0"/>
                        </a:rPr>
                        <m:t>𝐬𝐮𝐛𝐣𝐞𝐜</m:t>
                      </m:r>
                      <m:r>
                        <a:rPr lang="en-US" b="1" i="0" smtClean="0">
                          <a:solidFill>
                            <a:schemeClr val="bg1"/>
                          </a:solidFill>
                          <a:latin typeface="Cambria Math" panose="02040503050406030204" pitchFamily="18" charset="0"/>
                        </a:rPr>
                        <m:t>   </m:t>
                      </m:r>
                      <m:r>
                        <a:rPr lang="en-US" b="1">
                          <a:solidFill>
                            <a:schemeClr val="bg1"/>
                          </a:solidFill>
                          <a:latin typeface="Cambria Math" panose="02040503050406030204" pitchFamily="18" charset="0"/>
                        </a:rPr>
                        <m:t>𝐭</m:t>
                      </m:r>
                      <m:r>
                        <a:rPr lang="en-US" b="1">
                          <a:solidFill>
                            <a:schemeClr val="bg1"/>
                          </a:solidFill>
                          <a:latin typeface="Cambria Math" panose="02040503050406030204" pitchFamily="18" charset="0"/>
                        </a:rPr>
                        <m:t> </m:t>
                      </m:r>
                      <m:r>
                        <a:rPr lang="en-US" b="1" smtClean="0">
                          <a:solidFill>
                            <a:schemeClr val="bg1"/>
                          </a:solidFill>
                          <a:latin typeface="Cambria Math" panose="02040503050406030204" pitchFamily="18" charset="0"/>
                        </a:rPr>
                        <m:t>𝐭𝐨</m:t>
                      </m:r>
                      <m:r>
                        <a:rPr lang="en-US" b="1" smtClean="0">
                          <a:solidFill>
                            <a:schemeClr val="bg1"/>
                          </a:solidFill>
                          <a:latin typeface="Cambria Math" panose="02040503050406030204" pitchFamily="18" charset="0"/>
                        </a:rPr>
                        <m:t> </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11</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𝑥</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12</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𝑥</m:t>
                          </m:r>
                        </m:e>
                        <m:sub>
                          <m:r>
                            <a:rPr lang="en-US" i="1">
                              <a:solidFill>
                                <a:schemeClr val="bg1"/>
                              </a:solidFill>
                              <a:latin typeface="Cambria Math" panose="02040503050406030204" pitchFamily="18" charset="0"/>
                            </a:rPr>
                            <m:t>2</m:t>
                          </m:r>
                        </m:sub>
                      </m:sSub>
                      <m:r>
                        <a:rPr lang="en-US" i="1" smtClean="0">
                          <a:solidFill>
                            <a:schemeClr val="bg1"/>
                          </a:solidFill>
                          <a:latin typeface="Cambria Math" panose="02040503050406030204" pitchFamily="18" charset="0"/>
                        </a:rPr>
                        <m:t>+</m:t>
                      </m:r>
                      <m:r>
                        <a:rPr lang="en-US" i="1">
                          <a:solidFill>
                            <a:schemeClr val="tx1"/>
                          </a:solidFill>
                          <a:latin typeface="Cambria Math" panose="02040503050406030204" pitchFamily="18" charset="0"/>
                        </a:rPr>
                        <m:t>…</m:t>
                      </m:r>
                      <m:r>
                        <a:rPr lang="en-US" i="1" smtClean="0">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𝑛</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𝑥</m:t>
                          </m:r>
                        </m:e>
                        <m:sub>
                          <m:r>
                            <a:rPr lang="en-US" i="1">
                              <a:solidFill>
                                <a:schemeClr val="bg1"/>
                              </a:solidFill>
                              <a:latin typeface="Cambria Math" panose="02040503050406030204" pitchFamily="18" charset="0"/>
                            </a:rPr>
                            <m:t>𝑛</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𝑏</m:t>
                          </m:r>
                        </m:e>
                        <m:sub>
                          <m:r>
                            <a:rPr lang="en-US" i="1">
                              <a:solidFill>
                                <a:schemeClr val="bg1"/>
                              </a:solidFill>
                              <a:latin typeface="Cambria Math" panose="02040503050406030204" pitchFamily="18" charset="0"/>
                            </a:rPr>
                            <m:t>1</m:t>
                          </m:r>
                        </m:sub>
                      </m:sSub>
                    </m:oMath>
                    <m:oMath xmlns:m="http://schemas.openxmlformats.org/officeDocument/2006/math">
                      <m:r>
                        <a:rPr lang="en-US" b="1" i="0" smtClean="0">
                          <a:solidFill>
                            <a:schemeClr val="bg1"/>
                          </a:solidFill>
                          <a:latin typeface="Cambria Math" panose="02040503050406030204" pitchFamily="18" charset="0"/>
                        </a:rPr>
                        <m:t>𝐬𝐮𝐛𝐣𝐞𝐜𝐭</m:t>
                      </m:r>
                      <m:r>
                        <a:rPr lang="en-US" b="1" i="0" smtClean="0">
                          <a:solidFill>
                            <a:schemeClr val="bg1"/>
                          </a:solidFill>
                          <a:latin typeface="Cambria Math" panose="02040503050406030204" pitchFamily="18" charset="0"/>
                        </a:rPr>
                        <m:t> </m:t>
                      </m:r>
                      <m:r>
                        <a:rPr lang="en-US" b="1" i="0" smtClean="0">
                          <a:solidFill>
                            <a:schemeClr val="bg1"/>
                          </a:solidFill>
                          <a:latin typeface="Cambria Math" panose="02040503050406030204" pitchFamily="18" charset="0"/>
                        </a:rPr>
                        <m:t>𝐭𝐨</m:t>
                      </m:r>
                      <m:r>
                        <a:rPr lang="en-US" b="1" i="0" smtClean="0">
                          <a:solidFill>
                            <a:schemeClr val="bg1"/>
                          </a:solidFill>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1</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2</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2</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𝑎</m:t>
                          </m:r>
                        </m:e>
                        <m:sub>
                          <m:r>
                            <a:rPr lang="en-US" b="0" i="1" smtClean="0">
                              <a:solidFill>
                                <a:schemeClr val="tx1"/>
                              </a:solidFill>
                              <a:latin typeface="Cambria Math" panose="02040503050406030204" pitchFamily="18" charset="0"/>
                            </a:rPr>
                            <m:t>𝑚</m:t>
                          </m:r>
                          <m:r>
                            <a:rPr lang="en-US" i="1">
                              <a:solidFill>
                                <a:schemeClr val="tx1"/>
                              </a:solidFill>
                              <a:latin typeface="Cambria Math" panose="02040503050406030204" pitchFamily="18" charset="0"/>
                            </a:rPr>
                            <m:t>𝑛</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𝑥</m:t>
                          </m:r>
                        </m:e>
                        <m:sub>
                          <m:r>
                            <a:rPr lang="en-US" i="1">
                              <a:solidFill>
                                <a:schemeClr val="tx1"/>
                              </a:solidFill>
                              <a:latin typeface="Cambria Math" panose="02040503050406030204" pitchFamily="18" charset="0"/>
                            </a:rPr>
                            <m:t>𝑛</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𝑏</m:t>
                          </m:r>
                        </m:e>
                        <m:sub>
                          <m:r>
                            <a:rPr lang="en-US" b="0" i="1" smtClean="0">
                              <a:solidFill>
                                <a:schemeClr val="tx1"/>
                              </a:solidFill>
                              <a:latin typeface="Cambria Math" panose="02040503050406030204" pitchFamily="18" charset="0"/>
                            </a:rPr>
                            <m:t>𝑚</m:t>
                          </m:r>
                        </m:sub>
                      </m:sSub>
                    </m:oMath>
                    <m:oMath xmlns:m="http://schemas.openxmlformats.org/officeDocument/2006/math">
                      <m:r>
                        <a:rPr lang="en-US" b="0" i="1" smtClean="0">
                          <a:solidFill>
                            <a:schemeClr val="accent1"/>
                          </a:solidFill>
                          <a:latin typeface="Cambria Math" panose="02040503050406030204" pitchFamily="18" charset="0"/>
                          <a:ea typeface="Source Sans Pro"/>
                        </a:rPr>
                        <m:t>                                                                           </m:t>
                      </m:r>
                      <m:sSub>
                        <m:sSubPr>
                          <m:ctrlPr>
                            <a:rPr lang="en-US" i="1" smtClean="0">
                              <a:solidFill>
                                <a:schemeClr val="tx1"/>
                              </a:solidFill>
                              <a:latin typeface="Cambria Math" panose="02040503050406030204" pitchFamily="18" charset="0"/>
                              <a:ea typeface="Source Sans Pro"/>
                            </a:rPr>
                          </m:ctrlPr>
                        </m:sSubPr>
                        <m:e>
                          <m:r>
                            <a:rPr lang="en-US" i="1">
                              <a:solidFill>
                                <a:schemeClr val="tx1"/>
                              </a:solidFill>
                              <a:latin typeface="Cambria Math" panose="02040503050406030204" pitchFamily="18" charset="0"/>
                              <a:ea typeface="Source Sans Pro"/>
                            </a:rPr>
                            <m:t>𝑥</m:t>
                          </m:r>
                        </m:e>
                        <m:sub>
                          <m:r>
                            <a:rPr lang="en-US" i="1">
                              <a:solidFill>
                                <a:schemeClr val="tx1"/>
                              </a:solidFill>
                              <a:latin typeface="Cambria Math" panose="02040503050406030204" pitchFamily="18" charset="0"/>
                              <a:ea typeface="Source Sans Pro"/>
                            </a:rPr>
                            <m:t>𝑖</m:t>
                          </m:r>
                        </m:sub>
                      </m:sSub>
                      <m:r>
                        <a:rPr lang="en-US" i="1">
                          <a:solidFill>
                            <a:schemeClr val="tx1"/>
                          </a:solidFill>
                          <a:latin typeface="Cambria Math" panose="02040503050406030204" pitchFamily="18" charset="0"/>
                          <a:ea typeface="Source Sans Pro"/>
                          <a:cs typeface="Source Sans Pro"/>
                        </a:rPr>
                        <m:t>≥0 </m:t>
                      </m:r>
                      <m:r>
                        <a:rPr lang="en-US">
                          <a:solidFill>
                            <a:schemeClr val="tx1"/>
                          </a:solidFill>
                          <a:latin typeface="Cambria Math" panose="02040503050406030204" pitchFamily="18" charset="0"/>
                          <a:ea typeface="Source Sans Pro"/>
                          <a:cs typeface="Source Sans Pro"/>
                        </a:rPr>
                        <m:t>        </m:t>
                      </m:r>
                      <m:r>
                        <m:rPr>
                          <m:sty m:val="p"/>
                        </m:rPr>
                        <a:rPr lang="en-US">
                          <a:solidFill>
                            <a:schemeClr val="tx1"/>
                          </a:solidFill>
                          <a:latin typeface="Cambria Math" panose="02040503050406030204" pitchFamily="18" charset="0"/>
                          <a:ea typeface="Source Sans Pro"/>
                          <a:cs typeface="Source Sans Pro"/>
                        </a:rPr>
                        <m:t>for</m:t>
                      </m:r>
                      <m:r>
                        <a:rPr lang="en-US">
                          <a:solidFill>
                            <a:schemeClr val="tx1"/>
                          </a:solidFill>
                          <a:latin typeface="Cambria Math" panose="02040503050406030204" pitchFamily="18" charset="0"/>
                          <a:ea typeface="Source Sans Pro"/>
                          <a:cs typeface="Source Sans Pro"/>
                        </a:rPr>
                        <m:t> </m:t>
                      </m:r>
                      <m:r>
                        <m:rPr>
                          <m:sty m:val="p"/>
                        </m:rPr>
                        <a:rPr lang="en-US">
                          <a:solidFill>
                            <a:schemeClr val="tx1"/>
                          </a:solidFill>
                          <a:latin typeface="Cambria Math" panose="02040503050406030204" pitchFamily="18" charset="0"/>
                          <a:ea typeface="Source Sans Pro"/>
                          <a:cs typeface="Source Sans Pro"/>
                        </a:rPr>
                        <m:t>all</m:t>
                      </m:r>
                      <m:r>
                        <a:rPr lang="en-US">
                          <a:solidFill>
                            <a:schemeClr val="tx1"/>
                          </a:solidFill>
                          <a:latin typeface="Cambria Math" panose="02040503050406030204" pitchFamily="18" charset="0"/>
                          <a:ea typeface="Source Sans Pro"/>
                          <a:cs typeface="Source Sans Pro"/>
                        </a:rPr>
                        <m:t> </m:t>
                      </m:r>
                      <m:r>
                        <a:rPr lang="en-US" i="1">
                          <a:solidFill>
                            <a:schemeClr val="tx1"/>
                          </a:solidFill>
                          <a:latin typeface="Cambria Math" panose="02040503050406030204" pitchFamily="18" charset="0"/>
                          <a:ea typeface="Source Sans Pro"/>
                          <a:cs typeface="Source Sans Pro"/>
                        </a:rPr>
                        <m:t>𝑖</m:t>
                      </m:r>
                    </m:oMath>
                  </m:oMathPara>
                </a14:m>
                <a:endParaRPr lang="en-US" i="1" dirty="0">
                  <a:solidFill>
                    <a:schemeClr val="tx1"/>
                  </a:solidFill>
                </a:endParaRPr>
              </a:p>
              <a:p>
                <a:pPr marL="114300" indent="0">
                  <a:buNone/>
                </a:pPr>
                <a:endParaRPr lang="en-US" dirty="0">
                  <a:solidFill>
                    <a:schemeClr val="tx1"/>
                  </a:solidFill>
                </a:endParaRPr>
              </a:p>
            </p:txBody>
          </p:sp>
        </mc:Choice>
        <mc:Fallback xmlns="">
          <p:sp>
            <p:nvSpPr>
              <p:cNvPr id="3" name="Text Placeholder 2">
                <a:extLst>
                  <a:ext uri="{FF2B5EF4-FFF2-40B4-BE49-F238E27FC236}">
                    <a16:creationId xmlns:a16="http://schemas.microsoft.com/office/drawing/2014/main" id="{237C66A6-92E6-92AE-003D-E13BCCA5AE93}"/>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79AF6A94-AFD8-DB79-BD37-A98AC3A82F80}"/>
              </a:ext>
            </a:extLst>
          </p:cNvPr>
          <p:cNvSpPr/>
          <p:nvPr/>
        </p:nvSpPr>
        <p:spPr>
          <a:xfrm>
            <a:off x="1581700" y="2784249"/>
            <a:ext cx="1270000" cy="412750"/>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27517F7-7C5D-1503-6F25-1568A2685131}"/>
              </a:ext>
            </a:extLst>
          </p:cNvPr>
          <p:cNvSpPr/>
          <p:nvPr/>
        </p:nvSpPr>
        <p:spPr>
          <a:xfrm>
            <a:off x="5685365" y="3086100"/>
            <a:ext cx="361950" cy="412750"/>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953B7B3-ACFC-CB5A-0CF0-828D671F9336}"/>
              </a:ext>
            </a:extLst>
          </p:cNvPr>
          <p:cNvSpPr txBox="1"/>
          <p:nvPr/>
        </p:nvSpPr>
        <p:spPr>
          <a:xfrm>
            <a:off x="6136451" y="1937345"/>
            <a:ext cx="2851698" cy="923330"/>
          </a:xfrm>
          <a:prstGeom prst="rect">
            <a:avLst/>
          </a:prstGeom>
          <a:noFill/>
          <a:ln w="19050">
            <a:solidFill>
              <a:schemeClr val="tx1"/>
            </a:solidFill>
          </a:ln>
        </p:spPr>
        <p:txBody>
          <a:bodyPr wrap="square" rtlCol="0">
            <a:spAutoFit/>
          </a:bodyPr>
          <a:lstStyle/>
          <a:p>
            <a:r>
              <a:rPr lang="en-US" sz="1800" b="1" kern="1200" dirty="0">
                <a:solidFill>
                  <a:srgbClr val="114DBD"/>
                </a:solidFill>
                <a:latin typeface="Source Sans Pro" panose="020B0503030403020204" pitchFamily="34" charset="0"/>
                <a:ea typeface="Source Sans Pro" panose="020B0503030403020204" pitchFamily="34" charset="0"/>
                <a:cs typeface="+mn-cs"/>
              </a:rPr>
              <a:t>Standard form </a:t>
            </a:r>
            <a:r>
              <a:rPr lang="en-US" sz="1800" dirty="0">
                <a:latin typeface="Source Sans Pro" panose="020B0503030403020204" pitchFamily="34" charset="0"/>
                <a:ea typeface="Source Sans Pro" panose="020B0503030403020204" pitchFamily="34" charset="0"/>
              </a:rPr>
              <a:t>is maximization with less than or equal to constraints</a:t>
            </a:r>
          </a:p>
        </p:txBody>
      </p:sp>
      <p:sp>
        <p:nvSpPr>
          <p:cNvPr id="9" name="Oval 8">
            <a:extLst>
              <a:ext uri="{FF2B5EF4-FFF2-40B4-BE49-F238E27FC236}">
                <a16:creationId xmlns:a16="http://schemas.microsoft.com/office/drawing/2014/main" id="{6965A8DD-9D94-7F17-5CA5-18957A3D7051}"/>
              </a:ext>
            </a:extLst>
          </p:cNvPr>
          <p:cNvSpPr/>
          <p:nvPr/>
        </p:nvSpPr>
        <p:spPr>
          <a:xfrm>
            <a:off x="5685365" y="3433008"/>
            <a:ext cx="361950" cy="412750"/>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6331748-86B9-887B-E604-ECF5A2D9E412}"/>
              </a:ext>
            </a:extLst>
          </p:cNvPr>
          <p:cNvSpPr/>
          <p:nvPr/>
        </p:nvSpPr>
        <p:spPr>
          <a:xfrm>
            <a:off x="5668827" y="4042217"/>
            <a:ext cx="361950" cy="412750"/>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23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69FC3-7295-418D-10EF-C50F4FAC38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30D49-F745-A6C4-5201-01B40CD2E98F}"/>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dirty="0">
              <a:solidFill>
                <a:srgbClr val="000000"/>
              </a:solidFill>
              <a:latin typeface="Raleway"/>
            </a:endParaRPr>
          </a:p>
          <a:p>
            <a:endParaRPr lang="en-US" dirty="0"/>
          </a:p>
        </p:txBody>
      </p:sp>
      <p:sp>
        <p:nvSpPr>
          <p:cNvPr id="3" name="Text Placeholder 2">
            <a:extLst>
              <a:ext uri="{FF2B5EF4-FFF2-40B4-BE49-F238E27FC236}">
                <a16:creationId xmlns:a16="http://schemas.microsoft.com/office/drawing/2014/main" id="{94035172-0E31-2A83-B6EE-129CFB1A0BA8}"/>
              </a:ext>
            </a:extLst>
          </p:cNvPr>
          <p:cNvSpPr>
            <a:spLocks noGrp="1"/>
          </p:cNvSpPr>
          <p:nvPr>
            <p:ph type="body" idx="14"/>
          </p:nvPr>
        </p:nvSpPr>
        <p:spPr>
          <a:xfrm>
            <a:off x="311694" y="1933865"/>
            <a:ext cx="4173215" cy="1622404"/>
          </a:xfrm>
        </p:spPr>
        <p:txBody>
          <a:bodyPr spcFirstLastPara="1" vert="horz" wrap="square" lIns="91425" tIns="91425" rIns="91425" bIns="91425" rtlCol="0" anchor="t" anchorCtr="0">
            <a:noAutofit/>
          </a:bodyPr>
          <a:lstStyle/>
          <a:p>
            <a:pPr>
              <a:buFont typeface="Wingdings" panose="020B0604020202020204" pitchFamily="34" charset="0"/>
              <a:buChar char="q"/>
            </a:pPr>
            <a:r>
              <a:rPr lang="en-US" dirty="0">
                <a:latin typeface="Source Sans Pro"/>
                <a:ea typeface="Source Sans Pro"/>
              </a:rPr>
              <a:t>Stable matching </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Graph traversal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Weighted (greedy) graph algorithms</a:t>
            </a:r>
            <a:endParaRPr lang="en-US" dirty="0">
              <a:solidFill>
                <a:srgbClr val="000000"/>
              </a:solidFill>
              <a:latin typeface="Source Sans Pro"/>
              <a:ea typeface="Source Sans Pro"/>
            </a:endParaRPr>
          </a:p>
          <a:p>
            <a:pPr>
              <a:lnSpc>
                <a:spcPct val="114999"/>
              </a:lnSpc>
              <a:buFont typeface="Wingdings" panose="020B0604020202020204" pitchFamily="34" charset="0"/>
              <a:buChar char="q"/>
            </a:pPr>
            <a:r>
              <a:rPr lang="en-US" dirty="0">
                <a:latin typeface="Source Sans Pro"/>
                <a:ea typeface="Source Sans Pro"/>
              </a:rPr>
              <a:t>Greedy algorithms </a:t>
            </a:r>
            <a:endParaRPr lang="en-US" dirty="0">
              <a:solidFill>
                <a:srgbClr val="000000"/>
              </a:solidFill>
              <a:latin typeface="Source Sans Pro"/>
              <a:ea typeface="Source Sans Pro"/>
            </a:endParaRPr>
          </a:p>
        </p:txBody>
      </p:sp>
      <p:sp>
        <p:nvSpPr>
          <p:cNvPr id="4" name="Text Placeholder 3">
            <a:extLst>
              <a:ext uri="{FF2B5EF4-FFF2-40B4-BE49-F238E27FC236}">
                <a16:creationId xmlns:a16="http://schemas.microsoft.com/office/drawing/2014/main" id="{5B6EBE1A-403F-20F8-0B55-8E87E07E45EA}"/>
              </a:ext>
            </a:extLst>
          </p:cNvPr>
          <p:cNvSpPr>
            <a:spLocks noGrp="1"/>
          </p:cNvSpPr>
          <p:nvPr>
            <p:ph type="body" idx="15"/>
          </p:nvPr>
        </p:nvSpPr>
        <p:spPr>
          <a:xfrm>
            <a:off x="4659082" y="1933865"/>
            <a:ext cx="4173215" cy="1508072"/>
          </a:xfrm>
        </p:spPr>
        <p:txBody>
          <a:bodyPr/>
          <a:lstStyle/>
          <a:p>
            <a:pPr>
              <a:lnSpc>
                <a:spcPct val="114999"/>
              </a:lnSpc>
              <a:buFont typeface="Wingdings" panose="020B0604020202020204" pitchFamily="34" charset="0"/>
              <a:buChar char="q"/>
            </a:pPr>
            <a:r>
              <a:rPr lang="en-US" sz="1800" dirty="0">
                <a:latin typeface="Source Sans Pro"/>
                <a:ea typeface="Source Sans Pro"/>
              </a:rPr>
              <a:t>Divide and conquer </a:t>
            </a:r>
            <a:endParaRPr lang="en-US" sz="1800" dirty="0">
              <a:solidFill>
                <a:srgbClr val="000000"/>
              </a:solidFill>
              <a:latin typeface="Source Sans Pro"/>
              <a:ea typeface="Source Sans Pro"/>
            </a:endParaRPr>
          </a:p>
          <a:p>
            <a:pPr>
              <a:lnSpc>
                <a:spcPct val="114999"/>
              </a:lnSpc>
              <a:buFont typeface="Wingdings" panose="020B0604020202020204" pitchFamily="34" charset="0"/>
              <a:buChar char="q"/>
            </a:pPr>
            <a:r>
              <a:rPr lang="en-US" sz="1800" dirty="0">
                <a:latin typeface="Source Sans Pro"/>
                <a:ea typeface="Source Sans Pro"/>
              </a:rPr>
              <a:t>Dynamic programming</a:t>
            </a:r>
            <a:endParaRPr lang="en-US" sz="1800" dirty="0">
              <a:solidFill>
                <a:srgbClr val="000000"/>
              </a:solidFill>
              <a:latin typeface="Source Sans Pro"/>
              <a:ea typeface="Source Sans Pro"/>
            </a:endParaRPr>
          </a:p>
          <a:p>
            <a:pPr>
              <a:lnSpc>
                <a:spcPct val="114999"/>
              </a:lnSpc>
              <a:buFont typeface="Wingdings,Sans-Serif" panose="020B0604020202020204" pitchFamily="34" charset="0"/>
              <a:buChar char="q"/>
            </a:pPr>
            <a:r>
              <a:rPr lang="en-US" sz="1800" dirty="0"/>
              <a:t>Network flows </a:t>
            </a:r>
            <a:endParaRPr lang="en-US" sz="1800" dirty="0">
              <a:solidFill>
                <a:srgbClr val="000000"/>
              </a:solidFill>
            </a:endParaRPr>
          </a:p>
          <a:p>
            <a:pPr>
              <a:lnSpc>
                <a:spcPct val="114999"/>
              </a:lnSpc>
              <a:buFont typeface="Wingdings,Sans-Serif" panose="020B0604020202020204" pitchFamily="34" charset="0"/>
              <a:buChar char="q"/>
            </a:pPr>
            <a:r>
              <a:rPr lang="en-US" sz="1800" dirty="0"/>
              <a:t>Linear programming</a:t>
            </a:r>
            <a:endParaRPr lang="en-US" dirty="0"/>
          </a:p>
          <a:p>
            <a:endParaRPr lang="en-US" dirty="0"/>
          </a:p>
        </p:txBody>
      </p:sp>
      <p:pic>
        <p:nvPicPr>
          <p:cNvPr id="7" name="Picture 6">
            <a:extLst>
              <a:ext uri="{FF2B5EF4-FFF2-40B4-BE49-F238E27FC236}">
                <a16:creationId xmlns:a16="http://schemas.microsoft.com/office/drawing/2014/main" id="{AB31C6B4-D47A-7E1D-6877-3E980D168124}"/>
              </a:ext>
            </a:extLst>
          </p:cNvPr>
          <p:cNvPicPr>
            <a:picLocks noChangeAspect="1"/>
          </p:cNvPicPr>
          <p:nvPr/>
        </p:nvPicPr>
        <p:blipFill>
          <a:blip r:embed="rId2"/>
          <a:stretch>
            <a:fillRect/>
          </a:stretch>
        </p:blipFill>
        <p:spPr>
          <a:xfrm>
            <a:off x="408172" y="1068425"/>
            <a:ext cx="7772400" cy="721390"/>
          </a:xfrm>
          <a:prstGeom prst="rect">
            <a:avLst/>
          </a:prstGeom>
        </p:spPr>
      </p:pic>
    </p:spTree>
    <p:extLst>
      <p:ext uri="{BB962C8B-B14F-4D97-AF65-F5344CB8AC3E}">
        <p14:creationId xmlns:p14="http://schemas.microsoft.com/office/powerpoint/2010/main" val="1151963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D123E-A12B-2E67-69FB-EED8188DA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1409E-BB6B-B1D0-66F8-0805D864D047}"/>
              </a:ext>
            </a:extLst>
          </p:cNvPr>
          <p:cNvSpPr>
            <a:spLocks noGrp="1"/>
          </p:cNvSpPr>
          <p:nvPr>
            <p:ph type="title"/>
          </p:nvPr>
        </p:nvSpPr>
        <p:spPr/>
        <p:txBody>
          <a:bodyPr>
            <a:normAutofit fontScale="90000"/>
          </a:bodyPr>
          <a:lstStyle/>
          <a:p>
            <a:r>
              <a:rPr lang="en-US" dirty="0">
                <a:latin typeface="Raleway"/>
              </a:rPr>
              <a:t>Problem 2 - Technique toolbox activity</a:t>
            </a:r>
            <a:endParaRPr lang="en-US" b="0">
              <a:solidFill>
                <a:srgbClr val="000000"/>
              </a:solidFill>
              <a:latin typeface="Raleway"/>
            </a:endParaRPr>
          </a:p>
          <a:p>
            <a:endParaRPr lang="en-US" dirty="0"/>
          </a:p>
        </p:txBody>
      </p:sp>
      <p:sp>
        <p:nvSpPr>
          <p:cNvPr id="4" name="TextBox 3">
            <a:extLst>
              <a:ext uri="{FF2B5EF4-FFF2-40B4-BE49-F238E27FC236}">
                <a16:creationId xmlns:a16="http://schemas.microsoft.com/office/drawing/2014/main" id="{DED845EC-B5A4-5655-8B44-B1363428B611}"/>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15" name="Text Placeholder 2">
            <a:extLst>
              <a:ext uri="{FF2B5EF4-FFF2-40B4-BE49-F238E27FC236}">
                <a16:creationId xmlns:a16="http://schemas.microsoft.com/office/drawing/2014/main" id="{1903ACE4-4636-9FB0-8F6C-078DF49066BA}"/>
              </a:ext>
            </a:extLst>
          </p:cNvPr>
          <p:cNvSpPr txBox="1">
            <a:spLocks/>
          </p:cNvSpPr>
          <p:nvPr/>
        </p:nvSpPr>
        <p:spPr>
          <a:xfrm>
            <a:off x="286232" y="1933431"/>
            <a:ext cx="8520600" cy="2714833"/>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dirty="0">
                <a:solidFill>
                  <a:schemeClr val="accent1"/>
                </a:solidFill>
              </a:rPr>
              <a:t>Dynamic programming. By using a coin, the total amount of money remaining is reduced, which becomes the next subproblem.</a:t>
            </a:r>
            <a:endParaRPr lang="en-US" dirty="0">
              <a:solidFill>
                <a:schemeClr val="accent1"/>
              </a:solidFill>
              <a:latin typeface="Source Sans Pro"/>
              <a:ea typeface="Source Sans Pro"/>
            </a:endParaRPr>
          </a:p>
        </p:txBody>
      </p:sp>
      <p:pic>
        <p:nvPicPr>
          <p:cNvPr id="3" name="Picture 2">
            <a:extLst>
              <a:ext uri="{FF2B5EF4-FFF2-40B4-BE49-F238E27FC236}">
                <a16:creationId xmlns:a16="http://schemas.microsoft.com/office/drawing/2014/main" id="{31C4A7C2-EBB8-44FE-8433-9E5AD7F72A1B}"/>
              </a:ext>
            </a:extLst>
          </p:cNvPr>
          <p:cNvPicPr>
            <a:picLocks noChangeAspect="1"/>
          </p:cNvPicPr>
          <p:nvPr/>
        </p:nvPicPr>
        <p:blipFill>
          <a:blip r:embed="rId3"/>
          <a:stretch>
            <a:fillRect/>
          </a:stretch>
        </p:blipFill>
        <p:spPr>
          <a:xfrm>
            <a:off x="408172" y="1068425"/>
            <a:ext cx="7772400" cy="721390"/>
          </a:xfrm>
          <a:prstGeom prst="rect">
            <a:avLst/>
          </a:prstGeom>
        </p:spPr>
      </p:pic>
    </p:spTree>
    <p:extLst>
      <p:ext uri="{BB962C8B-B14F-4D97-AF65-F5344CB8AC3E}">
        <p14:creationId xmlns:p14="http://schemas.microsoft.com/office/powerpoint/2010/main" val="91945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BB56C-1849-384F-6520-5B427703D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F47AD-FDC8-F96D-DF78-3AC5A97974B5}"/>
              </a:ext>
            </a:extLst>
          </p:cNvPr>
          <p:cNvSpPr>
            <a:spLocks noGrp="1"/>
          </p:cNvSpPr>
          <p:nvPr>
            <p:ph type="title"/>
          </p:nvPr>
        </p:nvSpPr>
        <p:spPr/>
        <p:txBody>
          <a:bodyPr>
            <a:normAutofit fontScale="90000"/>
          </a:bodyPr>
          <a:lstStyle/>
          <a:p>
            <a:r>
              <a:rPr lang="en-US" dirty="0"/>
              <a:t>Problem solving strategy overview</a:t>
            </a:r>
          </a:p>
        </p:txBody>
      </p:sp>
      <p:sp>
        <p:nvSpPr>
          <p:cNvPr id="6" name="TextBox 5">
            <a:extLst>
              <a:ext uri="{FF2B5EF4-FFF2-40B4-BE49-F238E27FC236}">
                <a16:creationId xmlns:a16="http://schemas.microsoft.com/office/drawing/2014/main" id="{C53BC3DF-077E-E8AB-6EA4-9BAE1DA4148F}"/>
              </a:ext>
            </a:extLst>
          </p:cNvPr>
          <p:cNvSpPr txBox="1"/>
          <p:nvPr/>
        </p:nvSpPr>
        <p:spPr>
          <a:xfrm>
            <a:off x="2644137" y="1323226"/>
            <a:ext cx="3533340" cy="369332"/>
          </a:xfrm>
          <a:prstGeom prst="rect">
            <a:avLst/>
          </a:prstGeom>
          <a:noFill/>
        </p:spPr>
        <p:txBody>
          <a:bodyPr wrap="non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Read</a:t>
            </a:r>
            <a:r>
              <a:rPr lang="en-US" sz="1800" dirty="0">
                <a:latin typeface="Source Sans Pro" panose="020B0503030403020204" pitchFamily="34" charset="0"/>
                <a:ea typeface="Source Sans Pro" panose="020B0503030403020204" pitchFamily="34" charset="0"/>
              </a:rPr>
              <a:t> and </a:t>
            </a:r>
            <a:r>
              <a:rPr lang="en-US" sz="1800" b="1" dirty="0">
                <a:solidFill>
                  <a:schemeClr val="bg2"/>
                </a:solidFill>
                <a:latin typeface="Source Sans Pro" panose="020B0503030403020204" pitchFamily="34" charset="0"/>
                <a:ea typeface="Source Sans Pro" panose="020B0503030403020204" pitchFamily="34" charset="0"/>
              </a:rPr>
              <a:t>summarize</a:t>
            </a:r>
            <a:r>
              <a:rPr lang="en-US" sz="1800" dirty="0">
                <a:latin typeface="Source Sans Pro" panose="020B0503030403020204" pitchFamily="34" charset="0"/>
                <a:ea typeface="Source Sans Pro" panose="020B0503030403020204" pitchFamily="34" charset="0"/>
              </a:rPr>
              <a:t> the problem</a:t>
            </a:r>
          </a:p>
        </p:txBody>
      </p:sp>
      <p:sp>
        <p:nvSpPr>
          <p:cNvPr id="3" name="TextBox 2">
            <a:extLst>
              <a:ext uri="{FF2B5EF4-FFF2-40B4-BE49-F238E27FC236}">
                <a16:creationId xmlns:a16="http://schemas.microsoft.com/office/drawing/2014/main" id="{BD30D65F-E119-3878-8E47-E5B83EDDEDDB}"/>
              </a:ext>
            </a:extLst>
          </p:cNvPr>
          <p:cNvSpPr txBox="1"/>
          <p:nvPr/>
        </p:nvSpPr>
        <p:spPr>
          <a:xfrm>
            <a:off x="1388188" y="1957526"/>
            <a:ext cx="6045245" cy="369332"/>
          </a:xfrm>
          <a:prstGeom prst="rect">
            <a:avLst/>
          </a:prstGeom>
          <a:noFill/>
        </p:spPr>
        <p:txBody>
          <a:bodyPr wrap="none" rtlCol="0">
            <a:spAutoFit/>
          </a:bodyPr>
          <a:lstStyle/>
          <a:p>
            <a:pPr algn="ctr"/>
            <a:r>
              <a:rPr lang="en-US" sz="1800" dirty="0">
                <a:solidFill>
                  <a:schemeClr val="tx1"/>
                </a:solidFill>
                <a:latin typeface="Source Sans Pro" panose="020B0503030403020204" pitchFamily="34" charset="0"/>
                <a:ea typeface="Source Sans Pro" panose="020B0503030403020204" pitchFamily="34" charset="0"/>
              </a:rPr>
              <a:t>Decide to use </a:t>
            </a:r>
            <a:r>
              <a:rPr lang="en-US" sz="1800" b="1" dirty="0">
                <a:solidFill>
                  <a:schemeClr val="bg2"/>
                </a:solidFill>
                <a:latin typeface="Source Sans Pro" panose="020B0503030403020204" pitchFamily="34" charset="0"/>
                <a:ea typeface="Source Sans Pro" panose="020B0503030403020204" pitchFamily="34" charset="0"/>
              </a:rPr>
              <a:t>known algorithm </a:t>
            </a:r>
            <a:r>
              <a:rPr lang="en-US" sz="1800" dirty="0">
                <a:solidFill>
                  <a:schemeClr val="tx1"/>
                </a:solidFill>
                <a:latin typeface="Source Sans Pro" panose="020B0503030403020204" pitchFamily="34" charset="0"/>
                <a:ea typeface="Source Sans Pro" panose="020B0503030403020204" pitchFamily="34" charset="0"/>
              </a:rPr>
              <a:t>or</a:t>
            </a:r>
            <a:r>
              <a:rPr lang="en-US" sz="1800" b="1" dirty="0">
                <a:solidFill>
                  <a:schemeClr val="bg2"/>
                </a:solidFill>
                <a:latin typeface="Source Sans Pro" panose="020B0503030403020204" pitchFamily="34" charset="0"/>
                <a:ea typeface="Source Sans Pro" panose="020B0503030403020204" pitchFamily="34" charset="0"/>
              </a:rPr>
              <a:t> techniques from scratch</a:t>
            </a:r>
            <a:endParaRPr lang="en-US" sz="1800" dirty="0">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84EA5BFD-9C0C-D070-D2E0-37FFF20D7603}"/>
              </a:ext>
            </a:extLst>
          </p:cNvPr>
          <p:cNvSpPr txBox="1"/>
          <p:nvPr/>
        </p:nvSpPr>
        <p:spPr>
          <a:xfrm>
            <a:off x="4951457" y="4251718"/>
            <a:ext cx="2721083" cy="646331"/>
          </a:xfrm>
          <a:prstGeom prst="rect">
            <a:avLst/>
          </a:prstGeom>
          <a:noFill/>
        </p:spPr>
        <p:txBody>
          <a:bodyPr wrap="squar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Write</a:t>
            </a:r>
            <a:r>
              <a:rPr lang="en-US" sz="1800" dirty="0">
                <a:solidFill>
                  <a:schemeClr val="tx1"/>
                </a:solidFill>
                <a:latin typeface="Source Sans Pro" panose="020B0503030403020204" pitchFamily="34" charset="0"/>
                <a:ea typeface="Source Sans Pro" panose="020B0503030403020204" pitchFamily="34" charset="0"/>
              </a:rPr>
              <a:t> pseudocode, proof, and running time analysis</a:t>
            </a:r>
            <a:endParaRPr lang="en-US" sz="1800" dirty="0">
              <a:latin typeface="Source Sans Pro" panose="020B0503030403020204" pitchFamily="34" charset="0"/>
              <a:ea typeface="Source Sans Pro" panose="020B0503030403020204" pitchFamily="34" charset="0"/>
            </a:endParaRPr>
          </a:p>
        </p:txBody>
      </p:sp>
      <p:cxnSp>
        <p:nvCxnSpPr>
          <p:cNvPr id="10" name="Straight Arrow Connector 9">
            <a:extLst>
              <a:ext uri="{FF2B5EF4-FFF2-40B4-BE49-F238E27FC236}">
                <a16:creationId xmlns:a16="http://schemas.microsoft.com/office/drawing/2014/main" id="{F41B3F50-C8AE-AB24-CC2B-4762F1089539}"/>
              </a:ext>
            </a:extLst>
          </p:cNvPr>
          <p:cNvCxnSpPr>
            <a:stCxn id="6" idx="2"/>
            <a:endCxn id="3" idx="0"/>
          </p:cNvCxnSpPr>
          <p:nvPr/>
        </p:nvCxnSpPr>
        <p:spPr>
          <a:xfrm>
            <a:off x="4410807" y="1692558"/>
            <a:ext cx="4" cy="2649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E170F92-8A06-D027-6AFD-92F1B4793796}"/>
              </a:ext>
            </a:extLst>
          </p:cNvPr>
          <p:cNvCxnSpPr>
            <a:cxnSpLocks/>
          </p:cNvCxnSpPr>
          <p:nvPr/>
        </p:nvCxnSpPr>
        <p:spPr>
          <a:xfrm flipH="1">
            <a:off x="3166234" y="2341980"/>
            <a:ext cx="298727" cy="4345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3DA9E22-E8F8-3CA0-58CB-313983243372}"/>
              </a:ext>
            </a:extLst>
          </p:cNvPr>
          <p:cNvCxnSpPr>
            <a:cxnSpLocks/>
          </p:cNvCxnSpPr>
          <p:nvPr/>
        </p:nvCxnSpPr>
        <p:spPr>
          <a:xfrm>
            <a:off x="6162636" y="2326858"/>
            <a:ext cx="298727" cy="4345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92F0FA0-FB4D-4FB1-D334-3613B258174C}"/>
              </a:ext>
            </a:extLst>
          </p:cNvPr>
          <p:cNvSpPr txBox="1"/>
          <p:nvPr/>
        </p:nvSpPr>
        <p:spPr>
          <a:xfrm>
            <a:off x="5261985" y="2798571"/>
            <a:ext cx="2486578" cy="369332"/>
          </a:xfrm>
          <a:prstGeom prst="rect">
            <a:avLst/>
          </a:prstGeom>
          <a:noFill/>
        </p:spPr>
        <p:txBody>
          <a:bodyPr wrap="none" rtlCol="0">
            <a:spAutoFit/>
          </a:bodyPr>
          <a:lstStyle/>
          <a:p>
            <a:pPr algn="ctr"/>
            <a:r>
              <a:rPr lang="en-US" sz="1800" dirty="0">
                <a:solidFill>
                  <a:schemeClr val="bg1">
                    <a:lumMod val="75000"/>
                  </a:schemeClr>
                </a:solidFill>
                <a:latin typeface="Source Sans Pro" panose="020B0503030403020204" pitchFamily="34" charset="0"/>
                <a:ea typeface="Source Sans Pro" panose="020B0503030403020204" pitchFamily="34" charset="0"/>
              </a:rPr>
              <a:t>not covered this section</a:t>
            </a:r>
          </a:p>
        </p:txBody>
      </p:sp>
      <p:sp>
        <p:nvSpPr>
          <p:cNvPr id="12" name="TextBox 11">
            <a:extLst>
              <a:ext uri="{FF2B5EF4-FFF2-40B4-BE49-F238E27FC236}">
                <a16:creationId xmlns:a16="http://schemas.microsoft.com/office/drawing/2014/main" id="{B0C35831-03C5-5BF1-9CD0-801852329858}"/>
              </a:ext>
            </a:extLst>
          </p:cNvPr>
          <p:cNvSpPr txBox="1"/>
          <p:nvPr/>
        </p:nvSpPr>
        <p:spPr>
          <a:xfrm>
            <a:off x="1388188" y="2844737"/>
            <a:ext cx="3365005" cy="646331"/>
          </a:xfrm>
          <a:prstGeom prst="rect">
            <a:avLst/>
          </a:prstGeom>
          <a:noFill/>
        </p:spPr>
        <p:txBody>
          <a:bodyPr wrap="squar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Preprocess</a:t>
            </a:r>
            <a:r>
              <a:rPr lang="en-US" sz="1800" dirty="0">
                <a:solidFill>
                  <a:schemeClr val="bg1">
                    <a:lumMod val="75000"/>
                  </a:schemeClr>
                </a:solidFill>
                <a:latin typeface="Source Sans Pro" panose="020B0503030403020204" pitchFamily="34" charset="0"/>
                <a:ea typeface="Source Sans Pro" panose="020B0503030403020204" pitchFamily="34" charset="0"/>
              </a:rPr>
              <a:t> </a:t>
            </a:r>
            <a:r>
              <a:rPr lang="en-US" sz="1800" dirty="0">
                <a:solidFill>
                  <a:schemeClr val="tx1"/>
                </a:solidFill>
                <a:latin typeface="Source Sans Pro" panose="020B0503030403020204" pitchFamily="34" charset="0"/>
                <a:ea typeface="Source Sans Pro" panose="020B0503030403020204" pitchFamily="34" charset="0"/>
              </a:rPr>
              <a:t>the input into the form required by the technique</a:t>
            </a:r>
          </a:p>
        </p:txBody>
      </p:sp>
      <p:sp>
        <p:nvSpPr>
          <p:cNvPr id="13" name="TextBox 12">
            <a:extLst>
              <a:ext uri="{FF2B5EF4-FFF2-40B4-BE49-F238E27FC236}">
                <a16:creationId xmlns:a16="http://schemas.microsoft.com/office/drawing/2014/main" id="{7B29DBA3-6DB7-B36C-95FC-C4DB9BD0E5A4}"/>
              </a:ext>
            </a:extLst>
          </p:cNvPr>
          <p:cNvSpPr txBox="1"/>
          <p:nvPr/>
        </p:nvSpPr>
        <p:spPr>
          <a:xfrm>
            <a:off x="1559380" y="3893552"/>
            <a:ext cx="3022619" cy="646331"/>
          </a:xfrm>
          <a:prstGeom prst="rect">
            <a:avLst/>
          </a:prstGeom>
          <a:noFill/>
        </p:spPr>
        <p:txBody>
          <a:bodyPr wrap="squar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Postprocess</a:t>
            </a:r>
            <a:r>
              <a:rPr lang="en-US" sz="1800" dirty="0">
                <a:solidFill>
                  <a:schemeClr val="bg1">
                    <a:lumMod val="75000"/>
                  </a:schemeClr>
                </a:solidFill>
                <a:latin typeface="Source Sans Pro" panose="020B0503030403020204" pitchFamily="34" charset="0"/>
                <a:ea typeface="Source Sans Pro" panose="020B0503030403020204" pitchFamily="34" charset="0"/>
              </a:rPr>
              <a:t> </a:t>
            </a:r>
            <a:r>
              <a:rPr lang="en-US" sz="1800" dirty="0">
                <a:solidFill>
                  <a:schemeClr val="tx1"/>
                </a:solidFill>
                <a:latin typeface="Source Sans Pro" panose="020B0503030403020204" pitchFamily="34" charset="0"/>
                <a:ea typeface="Source Sans Pro" panose="020B0503030403020204" pitchFamily="34" charset="0"/>
              </a:rPr>
              <a:t>the technique’s output into what you want</a:t>
            </a:r>
          </a:p>
        </p:txBody>
      </p:sp>
      <p:cxnSp>
        <p:nvCxnSpPr>
          <p:cNvPr id="14" name="Straight Arrow Connector 13">
            <a:extLst>
              <a:ext uri="{FF2B5EF4-FFF2-40B4-BE49-F238E27FC236}">
                <a16:creationId xmlns:a16="http://schemas.microsoft.com/office/drawing/2014/main" id="{1D396044-C7EE-C0A5-75A2-278D0FCB402D}"/>
              </a:ext>
            </a:extLst>
          </p:cNvPr>
          <p:cNvCxnSpPr>
            <a:cxnSpLocks/>
            <a:stCxn id="12" idx="2"/>
            <a:endCxn id="13" idx="0"/>
          </p:cNvCxnSpPr>
          <p:nvPr/>
        </p:nvCxnSpPr>
        <p:spPr>
          <a:xfrm flipH="1">
            <a:off x="3070690" y="3491068"/>
            <a:ext cx="1" cy="4024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5ACDEC-3175-CFFB-A6C1-0F845BCA4F10}"/>
              </a:ext>
            </a:extLst>
          </p:cNvPr>
          <p:cNvCxnSpPr>
            <a:cxnSpLocks/>
            <a:stCxn id="13" idx="3"/>
            <a:endCxn id="7" idx="1"/>
          </p:cNvCxnSpPr>
          <p:nvPr/>
        </p:nvCxnSpPr>
        <p:spPr>
          <a:xfrm>
            <a:off x="4581999" y="4216718"/>
            <a:ext cx="369458" cy="3581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367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EE3A-FCA3-F3F1-82EF-C091927C3C67}"/>
              </a:ext>
            </a:extLst>
          </p:cNvPr>
          <p:cNvSpPr>
            <a:spLocks noGrp="1"/>
          </p:cNvSpPr>
          <p:nvPr>
            <p:ph type="title"/>
          </p:nvPr>
        </p:nvSpPr>
        <p:spPr/>
        <p:txBody>
          <a:bodyPr>
            <a:normAutofit fontScale="90000"/>
          </a:bodyPr>
          <a:lstStyle/>
          <a:p>
            <a:r>
              <a:rPr lang="en-US" dirty="0"/>
              <a:t>Problem 1 – Cost-effective eating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E37E3EF-366A-D866-0CD3-14100499AD53}"/>
                  </a:ext>
                </a:extLst>
              </p:cNvPr>
              <p:cNvSpPr>
                <a:spLocks noGrp="1"/>
              </p:cNvSpPr>
              <p:nvPr>
                <p:ph type="body" idx="1"/>
              </p:nvPr>
            </p:nvSpPr>
            <p:spPr>
              <a:xfrm>
                <a:off x="311700" y="1152474"/>
                <a:ext cx="8520600" cy="3463975"/>
              </a:xfrm>
            </p:spPr>
            <p:txBody>
              <a:bodyPr>
                <a:normAutofit/>
              </a:bodyPr>
              <a:lstStyle/>
              <a:p>
                <a:pPr marL="114300" indent="0">
                  <a:buNone/>
                </a:pPr>
                <a:r>
                  <a:rPr lang="en-US" dirty="0"/>
                  <a:t>You are given a list of foods indexed </a:t>
                </a:r>
                <a14:m>
                  <m:oMath xmlns:m="http://schemas.openxmlformats.org/officeDocument/2006/math">
                    <m:r>
                      <a:rPr lang="en-US" i="1" dirty="0" smtClean="0">
                        <a:latin typeface="Cambria Math" panose="02040503050406030204" pitchFamily="18" charset="0"/>
                      </a:rPr>
                      <m:t>1, …, </m:t>
                    </m:r>
                    <m:r>
                      <a:rPr lang="en-US" i="1" dirty="0" smtClean="0">
                        <a:latin typeface="Cambria Math" panose="02040503050406030204" pitchFamily="18" charset="0"/>
                      </a:rPr>
                      <m:t>𝑛</m:t>
                    </m:r>
                  </m:oMath>
                </a14:m>
                <a:r>
                  <a:rPr lang="en-US" dirty="0"/>
                  <a:t>, as well as the calories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𝑐</m:t>
                        </m:r>
                      </m:e>
                      <m:sub>
                        <m:r>
                          <a:rPr lang="en-US" i="1" dirty="0" smtClean="0">
                            <a:latin typeface="Cambria Math" panose="02040503050406030204" pitchFamily="18" charset="0"/>
                          </a:rPr>
                          <m:t>𝑖</m:t>
                        </m:r>
                      </m:sub>
                    </m:sSub>
                  </m:oMath>
                </a14:m>
                <a:r>
                  <a:rPr lang="en-US" dirty="0"/>
                  <a:t>, sugars (g)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i="1" dirty="0" smtClean="0">
                            <a:latin typeface="Cambria Math" panose="02040503050406030204" pitchFamily="18" charset="0"/>
                          </a:rPr>
                          <m:t>𝑖</m:t>
                        </m:r>
                      </m:sub>
                    </m:sSub>
                  </m:oMath>
                </a14:m>
                <a:r>
                  <a:rPr lang="en-US" dirty="0"/>
                  <a:t>, and vitamin D (mcg)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𝑑</m:t>
                        </m:r>
                      </m:e>
                      <m:sub>
                        <m:r>
                          <a:rPr lang="en-US" i="1" dirty="0" smtClean="0">
                            <a:latin typeface="Cambria Math" panose="02040503050406030204" pitchFamily="18" charset="0"/>
                          </a:rPr>
                          <m:t>𝑖</m:t>
                        </m:r>
                      </m:sub>
                    </m:sSub>
                  </m:oMath>
                </a14:m>
                <a:r>
                  <a:rPr lang="en-US" dirty="0"/>
                  <a:t> per serving of each food. You’re trying to maintain a healthy diet by eating exactly 2000 calories per day. You also heard that the American Heart Association recommends at most 30 grams of sugar per day. And because you just moved to Seattle from LA this year, it’s your first winter and you need to eat at least 15 mcg of vitamin D to avoid SAD. Along with the nutrition information, you also know that one serving of food </a:t>
                </a:r>
                <a14:m>
                  <m:oMath xmlns:m="http://schemas.openxmlformats.org/officeDocument/2006/math">
                    <m:r>
                      <a:rPr lang="en-US" i="1" dirty="0" smtClean="0">
                        <a:latin typeface="Cambria Math" panose="02040503050406030204" pitchFamily="18" charset="0"/>
                      </a:rPr>
                      <m:t>𝑖</m:t>
                    </m:r>
                  </m:oMath>
                </a14:m>
                <a:r>
                  <a:rPr lang="en-US" dirty="0"/>
                  <a:t> costs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𝑚</m:t>
                        </m:r>
                      </m:e>
                      <m:sub>
                        <m:r>
                          <a:rPr lang="en-US" i="1" dirty="0" smtClean="0">
                            <a:latin typeface="Cambria Math" panose="02040503050406030204" pitchFamily="18" charset="0"/>
                          </a:rPr>
                          <m:t>𝑖</m:t>
                        </m:r>
                      </m:sub>
                    </m:sSub>
                  </m:oMath>
                </a14:m>
                <a:r>
                  <a:rPr lang="en-US" dirty="0"/>
                  <a:t> money. Find a way to compute a healthy diet that is as cheap as possible.</a:t>
                </a:r>
              </a:p>
              <a:p>
                <a:pPr marL="114300" indent="0">
                  <a:buNone/>
                </a:pPr>
                <a:endParaRPr lang="en-US" dirty="0"/>
              </a:p>
              <a:p>
                <a:pPr>
                  <a:buFont typeface="+mj-lt"/>
                  <a:buAutoNum type="alphaLcParenR"/>
                </a:pPr>
                <a:r>
                  <a:rPr lang="en-US" dirty="0"/>
                  <a:t>Write a summary of the problem.</a:t>
                </a:r>
              </a:p>
              <a:p>
                <a:pPr marL="114300" indent="0">
                  <a:buNone/>
                </a:pPr>
                <a:endParaRPr lang="en-US" dirty="0"/>
              </a:p>
            </p:txBody>
          </p:sp>
        </mc:Choice>
        <mc:Fallback xmlns="">
          <p:sp>
            <p:nvSpPr>
              <p:cNvPr id="3" name="Text Placeholder 2">
                <a:extLst>
                  <a:ext uri="{FF2B5EF4-FFF2-40B4-BE49-F238E27FC236}">
                    <a16:creationId xmlns:a16="http://schemas.microsoft.com/office/drawing/2014/main" id="{EE37E3EF-366A-D866-0CD3-14100499AD53}"/>
                  </a:ext>
                </a:extLst>
              </p:cNvPr>
              <p:cNvSpPr>
                <a:spLocks noGrp="1" noRot="1" noChangeAspect="1" noMove="1" noResize="1" noEditPoints="1" noAdjustHandles="1" noChangeArrowheads="1" noChangeShapeType="1" noTextEdit="1"/>
              </p:cNvSpPr>
              <p:nvPr>
                <p:ph type="body" idx="1"/>
              </p:nvPr>
            </p:nvSpPr>
            <p:spPr>
              <a:xfrm>
                <a:off x="311700" y="1152474"/>
                <a:ext cx="8520600" cy="3463975"/>
              </a:xfrm>
              <a:blipFill>
                <a:blip r:embed="rId2"/>
                <a:stretch>
                  <a:fillRect r="-89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106EA0E-22EC-171B-E12F-482FDEB7B27A}"/>
              </a:ext>
            </a:extLst>
          </p:cNvPr>
          <p:cNvSpPr txBox="1"/>
          <p:nvPr/>
        </p:nvSpPr>
        <p:spPr>
          <a:xfrm>
            <a:off x="1663992" y="4505568"/>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Tree>
    <p:extLst>
      <p:ext uri="{BB962C8B-B14F-4D97-AF65-F5344CB8AC3E}">
        <p14:creationId xmlns:p14="http://schemas.microsoft.com/office/powerpoint/2010/main" val="300097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 – Cost-effective eating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1"/>
                <a:ext cx="8520600" cy="3707874"/>
              </a:xfrm>
            </p:spPr>
            <p:txBody>
              <a:bodyPr>
                <a:normAutofit/>
              </a:bodyPr>
              <a:lstStyle/>
              <a:p>
                <a:pPr>
                  <a:buFont typeface="+mj-lt"/>
                  <a:buAutoNum type="alphaLcParenR"/>
                </a:pPr>
                <a:r>
                  <a:rPr lang="en-US" dirty="0"/>
                  <a:t>Write a summary of the problem.</a:t>
                </a:r>
              </a:p>
              <a:p>
                <a:pPr marL="114300" indent="0">
                  <a:buNone/>
                </a:pPr>
                <a:endParaRPr lang="en-US" dirty="0"/>
              </a:p>
              <a:p>
                <a:pPr marL="114300" indent="0">
                  <a:buNone/>
                </a:pPr>
                <a:r>
                  <a:rPr lang="en-US" b="1" dirty="0">
                    <a:solidFill>
                      <a:schemeClr val="accent1"/>
                    </a:solidFill>
                  </a:rPr>
                  <a:t>Input: </a:t>
                </a:r>
                <a:r>
                  <a:rPr lang="en-US" dirty="0">
                    <a:solidFill>
                      <a:schemeClr val="accent1"/>
                    </a:solidFill>
                  </a:rPr>
                  <a:t>Calories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𝑐</m:t>
                        </m:r>
                      </m:e>
                      <m:sub>
                        <m:r>
                          <a:rPr lang="en-US" b="0" i="1" smtClean="0">
                            <a:solidFill>
                              <a:schemeClr val="accent1"/>
                            </a:solidFill>
                            <a:latin typeface="Cambria Math" panose="02040503050406030204" pitchFamily="18" charset="0"/>
                          </a:rPr>
                          <m:t>𝑖</m:t>
                        </m:r>
                      </m:sub>
                    </m:sSub>
                  </m:oMath>
                </a14:m>
                <a:r>
                  <a:rPr lang="en-US" dirty="0">
                    <a:solidFill>
                      <a:schemeClr val="accent1"/>
                    </a:solidFill>
                  </a:rPr>
                  <a:t>, sugar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𝑠</m:t>
                        </m:r>
                      </m:e>
                      <m:sub>
                        <m:r>
                          <a:rPr lang="en-US" b="0" i="1" smtClean="0">
                            <a:solidFill>
                              <a:schemeClr val="accent1"/>
                            </a:solidFill>
                            <a:latin typeface="Cambria Math" panose="02040503050406030204" pitchFamily="18" charset="0"/>
                          </a:rPr>
                          <m:t>𝑖</m:t>
                        </m:r>
                      </m:sub>
                    </m:sSub>
                  </m:oMath>
                </a14:m>
                <a:r>
                  <a:rPr lang="en-US" dirty="0">
                    <a:solidFill>
                      <a:schemeClr val="accent1"/>
                    </a:solidFill>
                  </a:rPr>
                  <a:t>, vitamin D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𝑑</m:t>
                        </m:r>
                      </m:e>
                      <m:sub>
                        <m:r>
                          <a:rPr lang="en-US" b="0" i="1" smtClean="0">
                            <a:solidFill>
                              <a:schemeClr val="accent1"/>
                            </a:solidFill>
                            <a:latin typeface="Cambria Math" panose="02040503050406030204" pitchFamily="18" charset="0"/>
                          </a:rPr>
                          <m:t>𝑖</m:t>
                        </m:r>
                      </m:sub>
                    </m:sSub>
                  </m:oMath>
                </a14:m>
                <a:r>
                  <a:rPr lang="en-US" dirty="0">
                    <a:solidFill>
                      <a:schemeClr val="accent1"/>
                    </a:solidFill>
                  </a:rPr>
                  <a:t>, and money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𝑚</m:t>
                        </m:r>
                      </m:e>
                      <m:sub>
                        <m:r>
                          <a:rPr lang="en-US" b="0" i="1" smtClean="0">
                            <a:solidFill>
                              <a:schemeClr val="accent1"/>
                            </a:solidFill>
                            <a:latin typeface="Cambria Math" panose="02040503050406030204" pitchFamily="18" charset="0"/>
                          </a:rPr>
                          <m:t>𝑖</m:t>
                        </m:r>
                      </m:sub>
                    </m:sSub>
                  </m:oMath>
                </a14:m>
                <a:r>
                  <a:rPr lang="en-US" dirty="0">
                    <a:solidFill>
                      <a:schemeClr val="accent1"/>
                    </a:solidFill>
                  </a:rPr>
                  <a:t> per serving for each food.</a:t>
                </a:r>
              </a:p>
              <a:p>
                <a:pPr marL="114300" indent="0">
                  <a:buNone/>
                </a:pPr>
                <a:r>
                  <a:rPr lang="en-US" b="1" dirty="0">
                    <a:solidFill>
                      <a:schemeClr val="accent1"/>
                    </a:solidFill>
                  </a:rPr>
                  <a:t>Expected output: </a:t>
                </a:r>
                <a:r>
                  <a:rPr lang="en-US" dirty="0">
                    <a:solidFill>
                      <a:schemeClr val="accent1"/>
                    </a:solidFill>
                  </a:rPr>
                  <a:t>Minimum amount of money to meet nutrition standards.</a:t>
                </a:r>
              </a:p>
              <a:p>
                <a:pPr marL="114300" indent="0">
                  <a:buNone/>
                </a:pPr>
                <a:endParaRPr lang="en-US" dirty="0"/>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D8CE2E8-CE0E-63E8-7784-F8F7ADDF5052}"/>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154169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AE1CA-CB90-BDA8-3231-7BF1D7332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D2523-AA03-16E5-C337-98013B858025}"/>
              </a:ext>
            </a:extLst>
          </p:cNvPr>
          <p:cNvSpPr>
            <a:spLocks noGrp="1"/>
          </p:cNvSpPr>
          <p:nvPr>
            <p:ph type="title"/>
          </p:nvPr>
        </p:nvSpPr>
        <p:spPr/>
        <p:txBody>
          <a:bodyPr>
            <a:normAutofit fontScale="90000"/>
          </a:bodyPr>
          <a:lstStyle/>
          <a:p>
            <a:r>
              <a:rPr lang="en-US" dirty="0"/>
              <a:t>Problem 1 – Cost-effective eating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3CE3A6B-9A0E-9568-CEBC-2AFEC56B9BF9}"/>
                  </a:ext>
                </a:extLst>
              </p:cNvPr>
              <p:cNvSpPr>
                <a:spLocks noGrp="1"/>
              </p:cNvSpPr>
              <p:nvPr>
                <p:ph type="body" idx="1"/>
              </p:nvPr>
            </p:nvSpPr>
            <p:spPr>
              <a:xfrm>
                <a:off x="311700" y="990601"/>
                <a:ext cx="8520600" cy="3707874"/>
              </a:xfrm>
            </p:spPr>
            <p:txBody>
              <a:bodyPr>
                <a:normAutofit/>
              </a:bodyPr>
              <a:lstStyle/>
              <a:p>
                <a:pPr>
                  <a:buFont typeface="+mj-lt"/>
                  <a:buAutoNum type="alphaLcParenR" startAt="2"/>
                </a:pPr>
                <a:r>
                  <a:rPr lang="en-US" dirty="0"/>
                  <a:t>To use linear programming:</a:t>
                </a:r>
              </a:p>
              <a:p>
                <a:pPr marL="1028700" lvl="1" indent="-457200">
                  <a:buClr>
                    <a:schemeClr val="tx1"/>
                  </a:buClr>
                  <a:buSzPct val="100000"/>
                  <a:buFont typeface="+mj-lt"/>
                  <a:buAutoNum type="romanLcPeriod"/>
                </a:pPr>
                <a:r>
                  <a:rPr lang="en-US" sz="1800" dirty="0">
                    <a:solidFill>
                      <a:schemeClr val="tx1"/>
                    </a:solidFill>
                  </a:rPr>
                  <a:t>What should the variables </a:t>
                </a:r>
                <a14:m>
                  <m:oMath xmlns:m="http://schemas.openxmlformats.org/officeDocument/2006/math">
                    <m:sSub>
                      <m:sSubPr>
                        <m:ctrlPr>
                          <a:rPr lang="en-US" sz="1800" i="1" dirty="0" smtClean="0">
                            <a:solidFill>
                              <a:schemeClr val="tx1"/>
                            </a:solidFill>
                            <a:latin typeface="Cambria Math" panose="02040503050406030204" pitchFamily="18" charset="0"/>
                          </a:rPr>
                        </m:ctrlPr>
                      </m:sSubPr>
                      <m:e>
                        <m:r>
                          <a:rPr lang="en-US" sz="1800" i="1" dirty="0" smtClean="0">
                            <a:solidFill>
                              <a:schemeClr val="tx1"/>
                            </a:solidFill>
                            <a:latin typeface="Cambria Math" panose="02040503050406030204" pitchFamily="18" charset="0"/>
                          </a:rPr>
                          <m:t>𝑥</m:t>
                        </m:r>
                      </m:e>
                      <m:sub>
                        <m:r>
                          <a:rPr lang="en-US" sz="1800" i="1" dirty="0" smtClean="0">
                            <a:solidFill>
                              <a:schemeClr val="tx1"/>
                            </a:solidFill>
                            <a:latin typeface="Cambria Math" panose="02040503050406030204" pitchFamily="18" charset="0"/>
                          </a:rPr>
                          <m:t>𝑖</m:t>
                        </m:r>
                      </m:sub>
                    </m:sSub>
                  </m:oMath>
                </a14:m>
                <a:r>
                  <a:rPr lang="en-US" sz="1800" dirty="0">
                    <a:solidFill>
                      <a:schemeClr val="tx1"/>
                    </a:solidFill>
                  </a:rPr>
                  <a:t> represent?</a:t>
                </a:r>
              </a:p>
              <a:p>
                <a:pPr marL="1028700" lvl="1" indent="-457200">
                  <a:buClr>
                    <a:schemeClr val="tx1"/>
                  </a:buClr>
                  <a:buSzPct val="100000"/>
                  <a:buFont typeface="+mj-lt"/>
                  <a:buAutoNum type="romanLcPeriod"/>
                </a:pPr>
                <a:endParaRPr lang="en-US" sz="1800" dirty="0">
                  <a:solidFill>
                    <a:schemeClr val="tx1"/>
                  </a:solidFill>
                </a:endParaRPr>
              </a:p>
              <a:p>
                <a:pPr marL="1028700" lvl="1" indent="-457200">
                  <a:buClr>
                    <a:schemeClr val="tx1"/>
                  </a:buClr>
                  <a:buSzPct val="100000"/>
                  <a:buFont typeface="+mj-lt"/>
                  <a:buAutoNum type="romanLcPeriod"/>
                </a:pPr>
                <a:endParaRPr lang="en-US" sz="1800" dirty="0">
                  <a:solidFill>
                    <a:schemeClr val="tx1"/>
                  </a:solidFill>
                </a:endParaRPr>
              </a:p>
              <a:p>
                <a:pPr marL="1028700" lvl="1" indent="-457200">
                  <a:buClr>
                    <a:schemeClr val="tx1"/>
                  </a:buClr>
                  <a:buSzPct val="100000"/>
                  <a:buFont typeface="+mj-lt"/>
                  <a:buAutoNum type="romanLcPeriod"/>
                </a:pPr>
                <a:r>
                  <a:rPr lang="en-US" sz="1800" dirty="0">
                    <a:solidFill>
                      <a:schemeClr val="tx1"/>
                    </a:solidFill>
                  </a:rPr>
                  <a:t>What is the objective function?</a:t>
                </a:r>
              </a:p>
              <a:p>
                <a:pPr marL="1028700" lvl="1" indent="-457200">
                  <a:buClr>
                    <a:schemeClr val="tx1"/>
                  </a:buClr>
                  <a:buSzPct val="100000"/>
                  <a:buFont typeface="+mj-lt"/>
                  <a:buAutoNum type="romanLcPeriod"/>
                </a:pPr>
                <a:endParaRPr lang="en-US" sz="1800" dirty="0">
                  <a:solidFill>
                    <a:schemeClr val="tx1"/>
                  </a:solidFill>
                </a:endParaRPr>
              </a:p>
              <a:p>
                <a:pPr marL="1028700" lvl="1" indent="-457200">
                  <a:buClr>
                    <a:schemeClr val="tx1"/>
                  </a:buClr>
                  <a:buSzPct val="100000"/>
                  <a:buFont typeface="+mj-lt"/>
                  <a:buAutoNum type="romanLcPeriod"/>
                </a:pPr>
                <a:endParaRPr lang="en-US" sz="1800" dirty="0">
                  <a:solidFill>
                    <a:schemeClr val="tx1"/>
                  </a:solidFill>
                </a:endParaRPr>
              </a:p>
              <a:p>
                <a:pPr marL="1028700" lvl="1" indent="-457200">
                  <a:buClr>
                    <a:schemeClr val="tx1"/>
                  </a:buClr>
                  <a:buSzPct val="100000"/>
                  <a:buFont typeface="+mj-lt"/>
                  <a:buAutoNum type="romanLcPeriod"/>
                </a:pPr>
                <a:r>
                  <a:rPr lang="en-US" sz="1800" dirty="0">
                    <a:solidFill>
                      <a:schemeClr val="tx1"/>
                    </a:solidFill>
                  </a:rPr>
                  <a:t>What are the constraints (directly translated from the problem)?</a:t>
                </a:r>
              </a:p>
            </p:txBody>
          </p:sp>
        </mc:Choice>
        <mc:Fallback xmlns="">
          <p:sp>
            <p:nvSpPr>
              <p:cNvPr id="3" name="Text Placeholder 2">
                <a:extLst>
                  <a:ext uri="{FF2B5EF4-FFF2-40B4-BE49-F238E27FC236}">
                    <a16:creationId xmlns:a16="http://schemas.microsoft.com/office/drawing/2014/main" id="{03CE3A6B-9A0E-9568-CEBC-2AFEC56B9BF9}"/>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3CC5225B-94AC-E440-03AD-FCED971C3620}"/>
              </a:ext>
            </a:extLst>
          </p:cNvPr>
          <p:cNvSpPr txBox="1"/>
          <p:nvPr/>
        </p:nvSpPr>
        <p:spPr>
          <a:xfrm>
            <a:off x="1663992" y="4446300"/>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Tree>
    <p:extLst>
      <p:ext uri="{BB962C8B-B14F-4D97-AF65-F5344CB8AC3E}">
        <p14:creationId xmlns:p14="http://schemas.microsoft.com/office/powerpoint/2010/main" val="2345851612"/>
      </p:ext>
    </p:extLst>
  </p:cSld>
  <p:clrMapOvr>
    <a:masterClrMapping/>
  </p:clrMapOvr>
</p:sld>
</file>

<file path=ppt/theme/theme1.xml><?xml version="1.0" encoding="utf-8"?>
<a:theme xmlns:a="http://schemas.openxmlformats.org/drawingml/2006/main"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800" dirty="0" smtClean="0">
            <a:solidFill>
              <a:srgbClr val="9900FF"/>
            </a:solidFill>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uw-slides" id="{0D97CF38-E52B-4851-A69D-7EE004AC6267}" vid="{68DEA4A6-4387-4F6D-8395-4017875E5F2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21525</TotalTime>
  <Words>2408</Words>
  <Application>Microsoft Macintosh PowerPoint</Application>
  <PresentationFormat>On-screen Show (16:9)</PresentationFormat>
  <Paragraphs>350</Paragraphs>
  <Slides>51</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Source Sans Pro</vt:lpstr>
      <vt:lpstr>Raleway</vt:lpstr>
      <vt:lpstr>Source Code Pro</vt:lpstr>
      <vt:lpstr>Cambria Math</vt:lpstr>
      <vt:lpstr>Wingdings,Sans-Serif</vt:lpstr>
      <vt:lpstr>Quattrocento Sans</vt:lpstr>
      <vt:lpstr>Wingdings</vt:lpstr>
      <vt:lpstr>Courier New</vt:lpstr>
      <vt:lpstr>Arial</vt:lpstr>
      <vt:lpstr>uw-slides</vt:lpstr>
      <vt:lpstr>CSE 421 Section 8</vt:lpstr>
      <vt:lpstr>Administrivia</vt:lpstr>
      <vt:lpstr>Announcements &amp; Reminders</vt:lpstr>
      <vt:lpstr>Linear programming</vt:lpstr>
      <vt:lpstr>Review of linear programming</vt:lpstr>
      <vt:lpstr>Problem solving strategy overview</vt:lpstr>
      <vt:lpstr>Problem 1 – Cost-effective eating</vt:lpstr>
      <vt:lpstr>Problem 1 – Cost-effective eating</vt:lpstr>
      <vt:lpstr>Problem 1 – Cost-effective eating</vt:lpstr>
      <vt:lpstr>Problem 1 – Cost-effective eating</vt:lpstr>
      <vt:lpstr>Problem 1 – Cost-effective eating</vt:lpstr>
      <vt:lpstr>Problem 1 – Cost-effective eating</vt:lpstr>
      <vt:lpstr>Problem 1 – Cost-effective eating</vt:lpstr>
      <vt:lpstr>Problem 1 – Cost-effective eating</vt:lpstr>
      <vt:lpstr>Technique toolbox</vt:lpstr>
      <vt:lpstr>Which technique should I try?</vt:lpstr>
      <vt:lpstr>Problem solving strategy overview</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lpstr>Problem 2 - Technique toolbox 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421 Section 2</dc:title>
  <cp:lastModifiedBy>Seulchan Han</cp:lastModifiedBy>
  <cp:revision>108</cp:revision>
  <dcterms:modified xsi:type="dcterms:W3CDTF">2025-02-27T05:15:08Z</dcterms:modified>
</cp:coreProperties>
</file>