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59"/>
  </p:notesMasterIdLst>
  <p:sldIdLst>
    <p:sldId id="314" r:id="rId2"/>
    <p:sldId id="315" r:id="rId3"/>
    <p:sldId id="316" r:id="rId4"/>
    <p:sldId id="585" r:id="rId5"/>
    <p:sldId id="528" r:id="rId6"/>
    <p:sldId id="573" r:id="rId7"/>
    <p:sldId id="572" r:id="rId8"/>
    <p:sldId id="530" r:id="rId9"/>
    <p:sldId id="532" r:id="rId10"/>
    <p:sldId id="534" r:id="rId11"/>
    <p:sldId id="574" r:id="rId12"/>
    <p:sldId id="575" r:id="rId13"/>
    <p:sldId id="583" r:id="rId14"/>
    <p:sldId id="601" r:id="rId15"/>
    <p:sldId id="576" r:id="rId16"/>
    <p:sldId id="577" r:id="rId17"/>
    <p:sldId id="602" r:id="rId18"/>
    <p:sldId id="603" r:id="rId19"/>
    <p:sldId id="579" r:id="rId20"/>
    <p:sldId id="580" r:id="rId21"/>
    <p:sldId id="604" r:id="rId22"/>
    <p:sldId id="605" r:id="rId23"/>
    <p:sldId id="581" r:id="rId24"/>
    <p:sldId id="582" r:id="rId25"/>
    <p:sldId id="607" r:id="rId26"/>
    <p:sldId id="608" r:id="rId27"/>
    <p:sldId id="609" r:id="rId28"/>
    <p:sldId id="584" r:id="rId29"/>
    <p:sldId id="317" r:id="rId30"/>
    <p:sldId id="432" r:id="rId31"/>
    <p:sldId id="496" r:id="rId32"/>
    <p:sldId id="404" r:id="rId33"/>
    <p:sldId id="565" r:id="rId34"/>
    <p:sldId id="586" r:id="rId35"/>
    <p:sldId id="587" r:id="rId36"/>
    <p:sldId id="568" r:id="rId37"/>
    <p:sldId id="571" r:id="rId38"/>
    <p:sldId id="592" r:id="rId39"/>
    <p:sldId id="591" r:id="rId40"/>
    <p:sldId id="567" r:id="rId41"/>
    <p:sldId id="590" r:id="rId42"/>
    <p:sldId id="593" r:id="rId43"/>
    <p:sldId id="588" r:id="rId44"/>
    <p:sldId id="594" r:id="rId45"/>
    <p:sldId id="512" r:id="rId46"/>
    <p:sldId id="569" r:id="rId47"/>
    <p:sldId id="596" r:id="rId48"/>
    <p:sldId id="595" r:id="rId49"/>
    <p:sldId id="570" r:id="rId50"/>
    <p:sldId id="566" r:id="rId51"/>
    <p:sldId id="597" r:id="rId52"/>
    <p:sldId id="526" r:id="rId53"/>
    <p:sldId id="598" r:id="rId54"/>
    <p:sldId id="600" r:id="rId55"/>
    <p:sldId id="589" r:id="rId56"/>
    <p:sldId id="599" r:id="rId57"/>
    <p:sldId id="550" r:id="rId58"/>
  </p:sldIdLst>
  <p:sldSz cx="9144000" cy="5143500" type="screen16x9"/>
  <p:notesSz cx="6858000" cy="9144000"/>
  <p:embeddedFontLst>
    <p:embeddedFont>
      <p:font typeface="Cambria Math" panose="02040503050406030204" pitchFamily="18" charset="0"/>
      <p:regular r:id="rId60"/>
    </p:embeddedFont>
    <p:embeddedFont>
      <p:font typeface="Quattrocento Sans" panose="020B0502050000020003" pitchFamily="34" charset="0"/>
      <p:regular r:id="rId61"/>
      <p:bold r:id="rId62"/>
      <p:italic r:id="rId63"/>
      <p:boldItalic r:id="rId64"/>
    </p:embeddedFont>
    <p:embeddedFont>
      <p:font typeface="Raleway" pitchFamily="2" charset="77"/>
      <p:regular r:id="rId65"/>
      <p:bold r:id="rId66"/>
      <p:italic r:id="rId67"/>
      <p:boldItalic r:id="rId68"/>
    </p:embeddedFont>
    <p:embeddedFont>
      <p:font typeface="Source Code Pro" panose="020B0509030403020204" pitchFamily="49" charset="0"/>
      <p:regular r:id="rId69"/>
      <p:bold r:id="rId70"/>
      <p:italic r:id="rId71"/>
      <p:boldItalic r:id="rId72"/>
    </p:embeddedFont>
    <p:embeddedFont>
      <p:font typeface="Source Sans Pro" panose="020B0503030403020204" pitchFamily="3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Intro" id="{0E7C38F9-7328-4282-BB73-1DAEE652B665}">
          <p14:sldIdLst>
            <p14:sldId id="314"/>
          </p14:sldIdLst>
        </p14:section>
        <p14:section name="Administrivia" id="{DB8782F1-9770-4122-AE1A-57C954F4EE1B}">
          <p14:sldIdLst>
            <p14:sldId id="315"/>
            <p14:sldId id="316"/>
          </p14:sldIdLst>
        </p14:section>
        <p14:section name="Algorithms for network flows" id="{E7EA1D11-A748-42E7-900E-E583DC33AA93}">
          <p14:sldIdLst>
            <p14:sldId id="585"/>
            <p14:sldId id="528"/>
            <p14:sldId id="573"/>
            <p14:sldId id="572"/>
          </p14:sldIdLst>
        </p14:section>
        <p14:section name="Flow algorithms practice" id="{A4A6EE46-A58B-43F9-AC8F-DD90BD7580D0}">
          <p14:sldIdLst>
            <p14:sldId id="530"/>
            <p14:sldId id="532"/>
            <p14:sldId id="534"/>
            <p14:sldId id="574"/>
            <p14:sldId id="575"/>
            <p14:sldId id="583"/>
            <p14:sldId id="601"/>
            <p14:sldId id="576"/>
            <p14:sldId id="577"/>
            <p14:sldId id="602"/>
            <p14:sldId id="603"/>
            <p14:sldId id="579"/>
            <p14:sldId id="580"/>
            <p14:sldId id="604"/>
            <p14:sldId id="605"/>
            <p14:sldId id="581"/>
            <p14:sldId id="582"/>
            <p14:sldId id="607"/>
            <p14:sldId id="608"/>
            <p14:sldId id="609"/>
            <p14:sldId id="584"/>
          </p14:sldIdLst>
        </p14:section>
        <p14:section name="Problem solving with flows" id="{1C7869E8-F8D6-48B7-AB08-B9215DB03AF3}">
          <p14:sldIdLst>
            <p14:sldId id="317"/>
            <p14:sldId id="432"/>
            <p14:sldId id="496"/>
            <p14:sldId id="404"/>
            <p14:sldId id="565"/>
            <p14:sldId id="586"/>
            <p14:sldId id="587"/>
            <p14:sldId id="568"/>
            <p14:sldId id="571"/>
            <p14:sldId id="592"/>
            <p14:sldId id="591"/>
            <p14:sldId id="567"/>
            <p14:sldId id="590"/>
            <p14:sldId id="593"/>
            <p14:sldId id="588"/>
            <p14:sldId id="594"/>
            <p14:sldId id="512"/>
            <p14:sldId id="569"/>
            <p14:sldId id="596"/>
            <p14:sldId id="595"/>
            <p14:sldId id="570"/>
            <p14:sldId id="566"/>
            <p14:sldId id="597"/>
            <p14:sldId id="526"/>
            <p14:sldId id="598"/>
            <p14:sldId id="600"/>
            <p14:sldId id="589"/>
            <p14:sldId id="599"/>
          </p14:sldIdLst>
        </p14:section>
        <p14:section name="Outro" id="{330896F7-469A-4CE7-9D9A-D1928C68B4F2}">
          <p14:sldIdLst>
            <p14:sldId id="5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CEA"/>
    <a:srgbClr val="9A0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914"/>
    <p:restoredTop sz="96197"/>
  </p:normalViewPr>
  <p:slideViewPr>
    <p:cSldViewPr snapToGrid="0">
      <p:cViewPr varScale="1">
        <p:scale>
          <a:sx n="110" d="100"/>
          <a:sy n="110" d="100"/>
        </p:scale>
        <p:origin x="176" y="8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7.fntdata"/><Relationship Id="rId74" Type="http://schemas.openxmlformats.org/officeDocument/2006/relationships/font" Target="fonts/font15.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7.fntdata"/><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D0ABA-A7BC-9672-3E6C-F7D41EB4B8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09116-849F-EC83-2C6C-AF24C9FD816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D1BD140-FA61-11A9-38B0-AC12FA3C6443}"/>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914886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888BF-4367-B83F-D91D-30F96A9FBE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732BC7-5A2E-A4A4-1A0A-E0FA72CCC4A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14DB772-6022-909B-2024-AAB249F34ED5}"/>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81166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2B3FF-17CA-0A78-6A76-F6718968C3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2BC2F-D2D6-3F31-1809-147F2D41B4C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885C690-507E-1342-C729-51A79E06F215}"/>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203526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7FDEF-A9B7-7157-A0D9-222635AD1A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0C022E-5185-3AC1-45C5-75552FE2B4E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65FA7D5-37C1-0C3B-00EC-D33EA6304705}"/>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243126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814CDB-755D-63DC-EFE4-DA40FCC9B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4EE343-D66D-5BEB-EA5B-B4A45394875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DEE70D4-786D-281A-9108-D3AE8CD71176}"/>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14415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A61EB-7BBA-C920-D2AE-4B367DF68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40A81-5A68-EC50-3B95-08CB2064676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C48F280-9170-4B55-CF9F-BC150651F4F6}"/>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571412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CA6AF-D264-44AF-6762-118FDFC755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5442DF-0A10-1240-BA57-34D0B46FD81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4B8BFFA-0769-0D0C-4301-A2A4B31ACE89}"/>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319930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73122-ABC8-F0F0-F38B-15CA66B7B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28125-D7CF-E55C-F879-7BAB1721CFC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0CF7F66-AB56-A10B-0BCE-624F079F241F}"/>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754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92820-2C5C-80C3-08A0-D657C32CC7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77AD3A-DC07-02EE-6B7B-E3E729CA7BF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95FE78D-199A-AC39-013E-15B53077F71F}"/>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590902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4881E-1878-A2E1-BE5D-043E79DEB4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227FE5-DF6F-0BA4-691A-933B2DFC445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932A7EC-513D-AF9B-5649-BAB2F979ED1A}"/>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24279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90285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B6AD7-F6FC-4CD6-6455-7C90AA9380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F4A8A-63EC-3077-E228-DE8CBA95A0C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0629F45-F327-6BCA-877E-E1EFB146D147}"/>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7298496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A5238-7984-1CBB-7FD3-A11344392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BCB026-C27A-6F2F-B8DA-101BA5C5329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E1C33BA-6DE1-2CB7-2A5A-3E1B95CCC25A}"/>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8984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6AEAC-4097-DB93-1C9E-AEFD064EA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D0FBF6-2F81-15B2-E5FE-F594EE5D50D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A426F3-5FFF-ACC0-F71B-42C2F21C2377}"/>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872371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7be2e0bd6_0_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09" name="Google Shape;109;g137be2e0bd6_0_2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3461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7610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0956954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A8DD0-C543-1C32-6D37-570C35616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300E5A-EB0C-A296-C67A-98DE33B3754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4D5148B-7422-552E-C952-EED30A35D775}"/>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422747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73511-FFF8-3371-4269-5CB057154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4DE6A5-DC24-00A5-703F-8AE9D9D7AD2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B13EB6F-F2B6-D010-0C3A-5A28B1AA4AB2}"/>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595819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17870-4011-7D13-90DB-7CE80A9FB8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67FC7E-383F-E2CB-33AD-5BF7F44C96E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4BB5FCA-BA95-ABF5-CD33-1329925BD345}"/>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645148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EBDFE-D726-42B5-DDFA-5097B579C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EAF755-BC0C-DB7E-2FF9-A59B200EE3F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5BA4079E-EB11-05D5-D68B-BDFDE0068530}"/>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39784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01759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D41255-38FB-F941-D4EA-8051D4DB2D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B24D35-9884-D73A-895D-114E8E4BC87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E711F18-0F9F-8BC6-48A8-0C57865F59EE}"/>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2948253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5CF91-DFA2-9604-0A59-09CF59856B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63BAA2-03BB-7CEF-D10E-D3DCBA619F2A}"/>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A8BFD3A-45DB-92BF-B1FA-FD193A8D91B9}"/>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495401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13929-8FEF-0478-F15C-DE23312DBE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4E376B-A1CB-0424-429D-13DC604C292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C74E2FD-D4FB-7C80-B21E-703803815384}"/>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605582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1487E8-914A-0A95-9FF8-D612B3381C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08AB32-7046-72CD-25D3-6FC690FECA3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7FFC0B9-18A5-E529-D8AB-8858303C875C}"/>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91622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C1E6C-44C6-9CF4-27EB-B8744084C5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73DDDB-CA94-CAF7-BED4-8FF98FD25F2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C3AAD32-16F5-CEA1-5916-F855048780B6}"/>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100805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7E832-BBAF-9C45-72A8-58D568960B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89F3C2-995D-E75F-7C87-A8B43384263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5B41A68-CFF9-AACB-C008-F73A24D7CD9E}"/>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1976677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9CCEA-D713-54B6-A366-38D0B28E73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43C7A9-B9EB-BCA7-DE39-509268CDB8B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2E0DEB0-DEEB-3F64-0701-35DCBF56F01C}"/>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9617945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79C5E-4084-B44B-86D4-AF7A55352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70E93D-B409-F349-5316-3AA46080D91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6EE7299-0862-5F4C-D9A4-953606A8973C}"/>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5604220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9798446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55E0A-744D-9386-DBCF-E655355BD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28F704-C045-7AFD-F73A-5F7BFE0A28C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0B4F274-FEB0-0B74-8524-76F523262DE4}"/>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15863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1759823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5FC2E-4554-091C-F150-1316236BD1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200031-D391-72F3-DB79-03516ED0A53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D5BF8F0-048E-DD2F-5626-9D42915D3144}"/>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0943393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2D739-0795-1ECC-82BF-3A1203B06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1E750-1D24-6CE9-53B8-0E7DA294113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CA6A38F-1B44-0DF9-219F-88CE9C285024}"/>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273854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2AC6C-636B-23C9-3E8F-92EFBB1D3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69BEEB-D3D1-375F-1F63-D1A766BF618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B496B57-470A-2C8E-4E49-2D4918EF3C14}"/>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2614937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FD242-3DC8-8831-81B8-1F8A86DBBB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5502A-795C-1A11-BA31-34C784686A5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77D561A-4569-D94A-193E-8DE6CC7D1983}"/>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9981598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FCDA16-3456-54F6-F379-86101EDAED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71800C-ABCA-4734-2433-5A07DDE87B3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C82A32C-7FCD-9719-E987-BBBD0EFEDAE4}"/>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8490613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9985540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DCA63-47D6-8DC9-E902-B28E9A5CF8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C7F8F-9694-B054-FAD7-83EBEBBF0BA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8DDA457-0204-085B-301D-37EBB2D103C3}"/>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6878185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BFF79-9085-5086-0F1F-76D54958D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6BD053-E2D4-6AF7-5009-DA766339B29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9609052-82DC-DAFA-585A-8CC4FC2BE7F8}"/>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3567407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38C6F-E489-D709-695F-BB3538546F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7B570-AC0C-2B66-2592-A01AE3B32FD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CD7634B-5479-00CE-D7E2-9E00017C597B}"/>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4077116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1EE0F-5958-ABD0-9BC3-513C3D33BC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517AEE-03F7-AEA4-5C59-EC050A6D04FC}"/>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33D1C61-03DF-9421-2DF6-DE245D0D6C1F}"/>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08524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A92FA-16F7-77FD-3CC8-422D302B6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F82BE5-9E74-8B50-E2AF-30AB6E7E872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584E15B-38B4-73C2-FBA2-455BB9D3261A}"/>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693614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9FFA0-5F38-CBB7-8840-AFE348DED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30B6D3-126B-F12E-E03B-933A4563AA5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EB6C1E5-44F1-6F4A-2FA8-2391521A910A}"/>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658413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93817-56B9-A4F9-3A0C-0C764E8774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1EC80B-5B6C-51CA-D304-A4DB0CE6FDD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2C120D95-1570-72B9-E472-BA70539D71B4}"/>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233838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C4FF2-F164-8040-C996-825E40A44D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AD3EC-FC32-B91F-21A0-91DD3730739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5219613-9E3C-0666-FC1D-11FC46C88FC1}"/>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42937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9776C-7946-0A7F-D3E3-5FD8550C5C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355F3D-7F76-F7F2-30A6-952D88BF038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758AE83F-11D9-9A0B-0715-6BBB8BBF0BB4}"/>
              </a:ext>
            </a:extLst>
          </p:cNvPr>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07977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426720"/>
            <a:ext cx="8183700" cy="1164742"/>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400"/>
              <a:buNone/>
              <a:defRPr sz="4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8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dirty="0"/>
          </a:p>
        </p:txBody>
      </p:sp>
    </p:spTree>
    <p:extLst>
      <p:ext uri="{BB962C8B-B14F-4D97-AF65-F5344CB8AC3E}">
        <p14:creationId xmlns:p14="http://schemas.microsoft.com/office/powerpoint/2010/main" val="135933140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
        <p:cNvGrpSpPr/>
        <p:nvPr/>
      </p:nvGrpSpPr>
      <p:grpSpPr>
        <a:xfrm>
          <a:off x="0" y="0"/>
          <a:ext cx="0" cy="0"/>
          <a:chOff x="0" y="0"/>
          <a:chExt cx="0" cy="0"/>
        </a:xfrm>
      </p:grpSpPr>
      <p:sp>
        <p:nvSpPr>
          <p:cNvPr id="66" name="Google Shape;66;p29"/>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dirty="0"/>
          </a:p>
        </p:txBody>
      </p:sp>
      <p:sp>
        <p:nvSpPr>
          <p:cNvPr id="67" name="Google Shape;67;p29"/>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81468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395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dirty="0"/>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19" name="Google Shape;19;p17"/>
          <p:cNvSpPr txBox="1">
            <a:spLocks noGrp="1"/>
          </p:cNvSpPr>
          <p:nvPr>
            <p:ph type="subTitle" idx="1"/>
          </p:nvPr>
        </p:nvSpPr>
        <p:spPr>
          <a:xfrm>
            <a:off x="485875" y="3083888"/>
            <a:ext cx="8183700" cy="861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r>
              <a:rPr lang="en-US"/>
              <a:t>Click to edit Master subtitle style</a:t>
            </a:r>
            <a:endParaRPr/>
          </a:p>
        </p:txBody>
      </p:sp>
    </p:spTree>
    <p:extLst>
      <p:ext uri="{BB962C8B-B14F-4D97-AF65-F5344CB8AC3E}">
        <p14:creationId xmlns:p14="http://schemas.microsoft.com/office/powerpoint/2010/main" val="87111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spTree>
      <p:nvGrpSpPr>
        <p:cNvPr id="1" name="Shape 15"/>
        <p:cNvGrpSpPr/>
        <p:nvPr/>
      </p:nvGrpSpPr>
      <p:grpSpPr>
        <a:xfrm>
          <a:off x="0" y="0"/>
          <a:ext cx="0" cy="0"/>
          <a:chOff x="0" y="0"/>
          <a:chExt cx="0" cy="0"/>
        </a:xfrm>
      </p:grpSpPr>
      <p:sp>
        <p:nvSpPr>
          <p:cNvPr id="16" name="Google Shape;16;p17"/>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7"/>
          <p:cNvSpPr txBox="1">
            <a:spLocks noGrp="1"/>
          </p:cNvSpPr>
          <p:nvPr>
            <p:ph type="title"/>
          </p:nvPr>
        </p:nvSpPr>
        <p:spPr>
          <a:xfrm>
            <a:off x="485875" y="1714500"/>
            <a:ext cx="8183700" cy="78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r>
              <a:rPr lang="en-US"/>
              <a:t>Click to edit Master title style</a:t>
            </a:r>
            <a:endParaRPr/>
          </a:p>
        </p:txBody>
      </p:sp>
      <p:sp>
        <p:nvSpPr>
          <p:cNvPr id="18" name="Google Shape;18;p17"/>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75058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6068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smtClean="0"/>
              <a:t>‹#›</a:t>
            </a:fld>
            <a:endParaRPr lang="en"/>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94792886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Font typeface="+mj-lt"/>
              <a:buAutoNum type="alphaLcParen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a:solidFill>
                  <a:schemeClr val="accent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1511904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2" name="Google Shape;2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66825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preserve="1">
  <p:cSld name="1_Title and body">
    <p:spTree>
      <p:nvGrpSpPr>
        <p:cNvPr id="1" name="Shape 20"/>
        <p:cNvGrpSpPr/>
        <p:nvPr/>
      </p:nvGrpSpPr>
      <p:grpSpPr>
        <a:xfrm>
          <a:off x="0" y="0"/>
          <a:ext cx="0" cy="0"/>
          <a:chOff x="0" y="0"/>
          <a:chExt cx="0" cy="0"/>
        </a:xfrm>
      </p:grpSpPr>
      <p:sp>
        <p:nvSpPr>
          <p:cNvPr id="21" name="Google Shape;21;p18"/>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23" name="Google Shape;23;p18"/>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3" name="Google Shape;22;p18">
            <a:extLst>
              <a:ext uri="{FF2B5EF4-FFF2-40B4-BE49-F238E27FC236}">
                <a16:creationId xmlns:a16="http://schemas.microsoft.com/office/drawing/2014/main" id="{041592D7-81D6-1AA4-D3E1-697EB4BB86F1}"/>
              </a:ext>
            </a:extLst>
          </p:cNvPr>
          <p:cNvSpPr txBox="1">
            <a:spLocks noGrp="1"/>
          </p:cNvSpPr>
          <p:nvPr>
            <p:ph type="body" idx="14"/>
          </p:nvPr>
        </p:nvSpPr>
        <p:spPr>
          <a:xfrm>
            <a:off x="311699" y="1152475"/>
            <a:ext cx="4173215" cy="3416400"/>
          </a:xfrm>
          <a:prstGeom prst="rect">
            <a:avLst/>
          </a:prstGeom>
          <a:noFill/>
          <a:ln>
            <a:noFill/>
          </a:ln>
        </p:spPr>
        <p:txBody>
          <a:bodyPr spcFirstLastPara="1" wrap="square" lIns="91425" tIns="91425" rIns="91425" bIns="91425" anchor="t" anchorCtr="0">
            <a:normAutofit/>
          </a:bodyPr>
          <a:lstStyle>
            <a:lvl1pPr marL="114300" lvl="0" indent="0" algn="l">
              <a:lnSpc>
                <a:spcPct val="115000"/>
              </a:lnSpc>
              <a:spcBef>
                <a:spcPts val="0"/>
              </a:spcBef>
              <a:spcAft>
                <a:spcPts val="0"/>
              </a:spcAft>
              <a:buClr>
                <a:schemeClr val="bg2"/>
              </a:buClr>
              <a:buSzPts val="1800"/>
              <a:buNone/>
              <a:defRPr b="1">
                <a:solidFill>
                  <a:schemeClr val="accent3"/>
                </a:solidFill>
                <a:latin typeface="Source Code Pro" panose="020B0509030403020204" pitchFamily="49" charset="0"/>
                <a:ea typeface="Source Code Pro" panose="020B0509030403020204" pitchFamily="49" charset="0"/>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
        <p:nvSpPr>
          <p:cNvPr id="4" name="Google Shape;22;p18">
            <a:extLst>
              <a:ext uri="{FF2B5EF4-FFF2-40B4-BE49-F238E27FC236}">
                <a16:creationId xmlns:a16="http://schemas.microsoft.com/office/drawing/2014/main" id="{BDD46E82-00E6-2209-E938-0F4A74AB8B53}"/>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383271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99315F7-CA91-04E6-19F6-41A92EC56C5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 smtClean="0"/>
              <a:t>‹#›</a:t>
            </a:fld>
            <a:endParaRPr lang="en"/>
          </a:p>
        </p:txBody>
      </p:sp>
      <p:graphicFrame>
        <p:nvGraphicFramePr>
          <p:cNvPr id="4" name="Table 4">
            <a:extLst>
              <a:ext uri="{FF2B5EF4-FFF2-40B4-BE49-F238E27FC236}">
                <a16:creationId xmlns:a16="http://schemas.microsoft.com/office/drawing/2014/main" id="{2CDAB10E-F124-265F-8BF3-43078CD2A6FD}"/>
              </a:ext>
            </a:extLst>
          </p:cNvPr>
          <p:cNvGraphicFramePr>
            <a:graphicFrameLocks noGrp="1"/>
          </p:cNvGraphicFramePr>
          <p:nvPr>
            <p:extLst>
              <p:ext uri="{D42A27DB-BD31-4B8C-83A1-F6EECF244321}">
                <p14:modId xmlns:p14="http://schemas.microsoft.com/office/powerpoint/2010/main" val="3595142306"/>
              </p:ext>
            </p:extLst>
          </p:nvPr>
        </p:nvGraphicFramePr>
        <p:xfrm>
          <a:off x="312557" y="1863905"/>
          <a:ext cx="3999044" cy="1993540"/>
        </p:xfrm>
        <a:graphic>
          <a:graphicData uri="http://schemas.openxmlformats.org/drawingml/2006/table">
            <a:tbl>
              <a:tblPr firstRow="1"/>
              <a:tblGrid>
                <a:gridCol w="999761">
                  <a:extLst>
                    <a:ext uri="{9D8B030D-6E8A-4147-A177-3AD203B41FA5}">
                      <a16:colId xmlns:a16="http://schemas.microsoft.com/office/drawing/2014/main" val="78087362"/>
                    </a:ext>
                  </a:extLst>
                </a:gridCol>
                <a:gridCol w="999761">
                  <a:extLst>
                    <a:ext uri="{9D8B030D-6E8A-4147-A177-3AD203B41FA5}">
                      <a16:colId xmlns:a16="http://schemas.microsoft.com/office/drawing/2014/main" val="3122919584"/>
                    </a:ext>
                  </a:extLst>
                </a:gridCol>
                <a:gridCol w="999761">
                  <a:extLst>
                    <a:ext uri="{9D8B030D-6E8A-4147-A177-3AD203B41FA5}">
                      <a16:colId xmlns:a16="http://schemas.microsoft.com/office/drawing/2014/main" val="3074147335"/>
                    </a:ext>
                  </a:extLst>
                </a:gridCol>
                <a:gridCol w="999761">
                  <a:extLst>
                    <a:ext uri="{9D8B030D-6E8A-4147-A177-3AD203B41FA5}">
                      <a16:colId xmlns:a16="http://schemas.microsoft.com/office/drawing/2014/main" val="2906008278"/>
                    </a:ext>
                  </a:extLst>
                </a:gridCol>
              </a:tblGrid>
              <a:tr h="498385">
                <a:tc>
                  <a:txBody>
                    <a:bodyPr/>
                    <a:lstStyle/>
                    <a:p>
                      <a:endParaRPr lang="en-US" b="1" dirty="0">
                        <a:solidFill>
                          <a:schemeClr val="bg1"/>
                        </a:solidFill>
                        <a:latin typeface="Raleway" pitchFamily="2" charset="0"/>
                      </a:endParaRPr>
                    </a:p>
                  </a:txBody>
                  <a:tcPr>
                    <a:lnL w="6350" cap="flat" cmpd="sng" algn="ctr">
                      <a:solidFill>
                        <a:schemeClr val="accent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tc>
                  <a:txBody>
                    <a:bodyPr/>
                    <a:lstStyle/>
                    <a:p>
                      <a:endParaRPr lang="en-US" b="1" dirty="0">
                        <a:solidFill>
                          <a:schemeClr val="bg1"/>
                        </a:solidFill>
                        <a:latin typeface="Raleway" pitchFamily="2" charset="0"/>
                      </a:endParaRPr>
                    </a:p>
                  </a:txBody>
                  <a:tcPr>
                    <a:lnL w="635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solidFill>
                      <a:schemeClr val="accent2"/>
                    </a:solidFill>
                  </a:tcPr>
                </a:tc>
                <a:extLst>
                  <a:ext uri="{0D108BD9-81ED-4DB2-BD59-A6C34878D82A}">
                    <a16:rowId xmlns:a16="http://schemas.microsoft.com/office/drawing/2014/main" val="1629085639"/>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70645794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496653565"/>
                  </a:ext>
                </a:extLst>
              </a:tr>
              <a:tr h="498385">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tc>
                  <a:txBody>
                    <a:bodyPr/>
                    <a:lstStyle/>
                    <a:p>
                      <a:endParaRPr lang="en-US" dirty="0">
                        <a:solidFill>
                          <a:schemeClr val="tx2"/>
                        </a:solidFill>
                        <a:latin typeface="Source Sans Pro" panose="020B0503030403020204" pitchFamily="34" charset="0"/>
                        <a:ea typeface="Source Sans Pro" panose="020B0503030403020204" pitchFamily="34" charset="0"/>
                      </a:endParaRPr>
                    </a:p>
                  </a:txBody>
                  <a:tcPr>
                    <a:lnL w="6350" cap="flat" cmpd="sng" algn="ctr">
                      <a:solidFill>
                        <a:schemeClr val="accent2"/>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chemeClr val="accent2"/>
                      </a:solidFill>
                      <a:prstDash val="solid"/>
                      <a:round/>
                      <a:headEnd type="none" w="med" len="med"/>
                      <a:tailEnd type="none" w="med" len="med"/>
                    </a:lnT>
                    <a:lnB w="63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678225758"/>
                  </a:ext>
                </a:extLst>
              </a:tr>
            </a:tbl>
          </a:graphicData>
        </a:graphic>
      </p:graphicFrame>
      <p:sp>
        <p:nvSpPr>
          <p:cNvPr id="6" name="Google Shape;21;p18">
            <a:extLst>
              <a:ext uri="{FF2B5EF4-FFF2-40B4-BE49-F238E27FC236}">
                <a16:creationId xmlns:a16="http://schemas.microsoft.com/office/drawing/2014/main" id="{6A4678DB-24FE-AF7D-CB86-CAD7A9EA483C}"/>
              </a:ext>
            </a:extLst>
          </p:cNvPr>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r>
              <a:rPr lang="en-US"/>
              <a:t>Click to edit Master title style</a:t>
            </a:r>
            <a:endParaRPr/>
          </a:p>
        </p:txBody>
      </p:sp>
      <p:sp>
        <p:nvSpPr>
          <p:cNvPr id="7" name="Google Shape;22;p18">
            <a:extLst>
              <a:ext uri="{FF2B5EF4-FFF2-40B4-BE49-F238E27FC236}">
                <a16:creationId xmlns:a16="http://schemas.microsoft.com/office/drawing/2014/main" id="{867381C4-A322-02C9-1DA1-D62843A5A40C}"/>
              </a:ext>
            </a:extLst>
          </p:cNvPr>
          <p:cNvSpPr txBox="1">
            <a:spLocks noGrp="1"/>
          </p:cNvSpPr>
          <p:nvPr>
            <p:ph type="body" idx="15"/>
          </p:nvPr>
        </p:nvSpPr>
        <p:spPr>
          <a:xfrm>
            <a:off x="4659087" y="1152475"/>
            <a:ext cx="4173215"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tx2"/>
              </a:buClr>
              <a:buSzPts val="1800"/>
              <a:buChar char="●"/>
              <a:defRPr>
                <a:solidFill>
                  <a:schemeClr val="tx2"/>
                </a:solidFill>
              </a:defRPr>
            </a:lvl1pPr>
            <a:lvl2pPr marL="914400" lvl="1" indent="-317500" algn="l">
              <a:lnSpc>
                <a:spcPct val="115000"/>
              </a:lnSpc>
              <a:spcBef>
                <a:spcPts val="0"/>
              </a:spcBef>
              <a:spcAft>
                <a:spcPts val="0"/>
              </a:spcAft>
              <a:buClr>
                <a:schemeClr val="accent1"/>
              </a:buClr>
              <a:buSzPts val="1400"/>
              <a:buChar char="○"/>
              <a:defRPr>
                <a:solidFill>
                  <a:schemeClr val="accent1"/>
                </a:solidFill>
              </a:defRPr>
            </a:lvl2pPr>
            <a:lvl3pPr marL="1371600" lvl="2" indent="-317500" algn="l">
              <a:lnSpc>
                <a:spcPct val="115000"/>
              </a:lnSpc>
              <a:spcBef>
                <a:spcPts val="0"/>
              </a:spcBef>
              <a:spcAft>
                <a:spcPts val="0"/>
              </a:spcAft>
              <a:buClr>
                <a:schemeClr val="accent1"/>
              </a:buClr>
              <a:buSzPts val="1400"/>
              <a:buChar char="■"/>
              <a:defRPr>
                <a:solidFill>
                  <a:schemeClr val="accent1"/>
                </a:solidFill>
              </a:defRPr>
            </a:lvl3pPr>
            <a:lvl4pPr marL="1828800" lvl="3" indent="-317500" algn="l">
              <a:lnSpc>
                <a:spcPct val="115000"/>
              </a:lnSpc>
              <a:spcBef>
                <a:spcPts val="0"/>
              </a:spcBef>
              <a:spcAft>
                <a:spcPts val="0"/>
              </a:spcAft>
              <a:buClr>
                <a:schemeClr val="accent1"/>
              </a:buClr>
              <a:buSzPts val="1400"/>
              <a:buChar char="●"/>
              <a:defRPr>
                <a:solidFill>
                  <a:schemeClr val="accent1"/>
                </a:solidFill>
              </a:defRPr>
            </a:lvl4pPr>
            <a:lvl5pPr marL="2286000" lvl="4" indent="-317500" algn="l">
              <a:lnSpc>
                <a:spcPct val="115000"/>
              </a:lnSpc>
              <a:spcBef>
                <a:spcPts val="0"/>
              </a:spcBef>
              <a:spcAft>
                <a:spcPts val="0"/>
              </a:spcAft>
              <a:buClr>
                <a:schemeClr val="accent1"/>
              </a:buClr>
              <a:buSzPts val="1400"/>
              <a:buChar char="○"/>
              <a:defRPr>
                <a:solidFill>
                  <a:schemeClr val="accent1"/>
                </a:solidFill>
              </a:defRPr>
            </a:lvl5pPr>
            <a:lvl6pPr marL="2743200" lvl="5" indent="-317500" algn="l">
              <a:lnSpc>
                <a:spcPct val="115000"/>
              </a:lnSpc>
              <a:spcBef>
                <a:spcPts val="0"/>
              </a:spcBef>
              <a:spcAft>
                <a:spcPts val="0"/>
              </a:spcAft>
              <a:buClr>
                <a:schemeClr val="accent1"/>
              </a:buClr>
              <a:buSzPts val="1400"/>
              <a:buChar char="■"/>
              <a:defRPr>
                <a:solidFill>
                  <a:schemeClr val="accent1"/>
                </a:solidFill>
              </a:defRPr>
            </a:lvl6pPr>
            <a:lvl7pPr marL="3200400" lvl="6" indent="-317500" algn="l">
              <a:lnSpc>
                <a:spcPct val="115000"/>
              </a:lnSpc>
              <a:spcBef>
                <a:spcPts val="0"/>
              </a:spcBef>
              <a:spcAft>
                <a:spcPts val="0"/>
              </a:spcAft>
              <a:buClr>
                <a:schemeClr val="accent1"/>
              </a:buClr>
              <a:buSzPts val="1400"/>
              <a:buChar char="●"/>
              <a:defRPr>
                <a:solidFill>
                  <a:schemeClr val="accent1"/>
                </a:solidFill>
              </a:defRPr>
            </a:lvl7pPr>
            <a:lvl8pPr marL="3657600" lvl="7" indent="-317500" algn="l">
              <a:lnSpc>
                <a:spcPct val="115000"/>
              </a:lnSpc>
              <a:spcBef>
                <a:spcPts val="0"/>
              </a:spcBef>
              <a:spcAft>
                <a:spcPts val="0"/>
              </a:spcAft>
              <a:buClr>
                <a:schemeClr val="accent1"/>
              </a:buClr>
              <a:buSzPts val="1400"/>
              <a:buChar char="○"/>
              <a:defRPr>
                <a:solidFill>
                  <a:schemeClr val="accent1"/>
                </a:solidFill>
              </a:defRPr>
            </a:lvl8pPr>
            <a:lvl9pPr marL="4114800" lvl="8" indent="-317500" algn="l">
              <a:lnSpc>
                <a:spcPct val="115000"/>
              </a:lnSpc>
              <a:spcBef>
                <a:spcPts val="0"/>
              </a:spcBef>
              <a:spcAft>
                <a:spcPts val="0"/>
              </a:spcAft>
              <a:buClr>
                <a:schemeClr val="accent1"/>
              </a:buClr>
              <a:buSzPts val="1400"/>
              <a:buChar char="■"/>
              <a:defRPr>
                <a:solidFill>
                  <a:schemeClr val="accent1"/>
                </a:solidFill>
              </a:defRPr>
            </a:lvl9pPr>
          </a:lstStyle>
          <a:p>
            <a:pPr lvl="0"/>
            <a:r>
              <a:rPr lang="en-US"/>
              <a:t>Click to edit Master text styles</a:t>
            </a:r>
          </a:p>
        </p:txBody>
      </p:sp>
    </p:spTree>
    <p:extLst>
      <p:ext uri="{BB962C8B-B14F-4D97-AF65-F5344CB8AC3E}">
        <p14:creationId xmlns:p14="http://schemas.microsoft.com/office/powerpoint/2010/main" val="29429783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D0359-C26F-8303-FC3E-E85746C3EF15}"/>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3A90C4-5061-D204-A1E3-66AC67CCA4C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EB5255-7E8C-8982-FA06-315ACC32D8E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64317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ftr="0" dt="0"/>
  <p:txStyles>
    <p:titleStyle>
      <a:lvl1pPr algn="l" defTabSz="914400" rtl="0" eaLnBrk="1" latinLnBrk="0" hangingPunct="1">
        <a:lnSpc>
          <a:spcPct val="90000"/>
        </a:lnSpc>
        <a:spcBef>
          <a:spcPct val="0"/>
        </a:spcBef>
        <a:buNone/>
        <a:defRPr sz="3000" b="1" kern="1200">
          <a:solidFill>
            <a:schemeClr val="tx2"/>
          </a:solidFill>
          <a:latin typeface="Raleway" pitchFamily="2" charset="0"/>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8.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9.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20.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95F0D5-F9BB-C05C-55B2-ADFAE05F08BB}"/>
              </a:ext>
            </a:extLst>
          </p:cNvPr>
          <p:cNvSpPr>
            <a:spLocks noGrp="1"/>
          </p:cNvSpPr>
          <p:nvPr>
            <p:ph type="title"/>
          </p:nvPr>
        </p:nvSpPr>
        <p:spPr/>
        <p:txBody>
          <a:bodyPr/>
          <a:lstStyle/>
          <a:p>
            <a:r>
              <a:rPr lang="en-US" dirty="0"/>
              <a:t>CSE 421 Section 7</a:t>
            </a:r>
          </a:p>
        </p:txBody>
      </p:sp>
      <p:sp>
        <p:nvSpPr>
          <p:cNvPr id="5" name="Subtitle 4">
            <a:extLst>
              <a:ext uri="{FF2B5EF4-FFF2-40B4-BE49-F238E27FC236}">
                <a16:creationId xmlns:a16="http://schemas.microsoft.com/office/drawing/2014/main" id="{C419559E-BC6B-F314-EF98-FFEA019D0FD3}"/>
              </a:ext>
            </a:extLst>
          </p:cNvPr>
          <p:cNvSpPr>
            <a:spLocks noGrp="1"/>
          </p:cNvSpPr>
          <p:nvPr>
            <p:ph type="subTitle" idx="1"/>
          </p:nvPr>
        </p:nvSpPr>
        <p:spPr>
          <a:xfrm>
            <a:off x="485875" y="3083888"/>
            <a:ext cx="8183700" cy="1423566"/>
          </a:xfrm>
        </p:spPr>
        <p:txBody>
          <a:bodyPr>
            <a:normAutofit/>
          </a:bodyPr>
          <a:lstStyle/>
          <a:p>
            <a:r>
              <a:rPr lang="en-US" dirty="0"/>
              <a:t>Network Flows</a:t>
            </a:r>
          </a:p>
        </p:txBody>
      </p:sp>
    </p:spTree>
    <p:extLst>
      <p:ext uri="{BB962C8B-B14F-4D97-AF65-F5344CB8AC3E}">
        <p14:creationId xmlns:p14="http://schemas.microsoft.com/office/powerpoint/2010/main" val="2084633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AD3EA3F9-5D07-8596-59DE-E6C2AC5B9078}"/>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AD3EA3F9-5D07-8596-59DE-E6C2AC5B9078}"/>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5D02B32A-EC28-9EDE-DE18-8049635A1628}"/>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5D02B32A-EC28-9EDE-DE18-8049635A1628}"/>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38056E85-3A91-D923-AD73-940355968DAE}"/>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38056E85-3A91-D923-AD73-940355968DAE}"/>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1A67DA45-62F6-77D1-FA83-53BA2CE9AAC9}"/>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1A67DA45-62F6-77D1-FA83-53BA2CE9AAC9}"/>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E11A7844-6965-B318-BB08-64E04D6357FA}"/>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E11A7844-6965-B318-BB08-64E04D6357FA}"/>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D2C6052C-8CB2-6B87-5567-90CBAC44F0EC}"/>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D2C6052C-8CB2-6B87-5567-90CBAC44F0EC}"/>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662DCF30-1557-8526-1A13-F02E4647BCF5}"/>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662DCF30-1557-8526-1A13-F02E4647BCF5}"/>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32AEFF1D-15BB-0AEA-C7BA-88241D9E469D}"/>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32AEFF1D-15BB-0AEA-C7BA-88241D9E469D}"/>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935E78B7-938A-B72E-FDF0-6703005802A3}"/>
              </a:ext>
            </a:extLst>
          </p:cNvPr>
          <p:cNvCxnSpPr>
            <a:stCxn id="5" idx="7"/>
            <a:endCxn id="22" idx="3"/>
          </p:cNvCxnSpPr>
          <p:nvPr/>
        </p:nvCxnSpPr>
        <p:spPr>
          <a:xfrm flipV="1">
            <a:off x="1482248" y="1909620"/>
            <a:ext cx="1135233" cy="72863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80D0866-2BAC-9497-89E8-3000359DD7F7}"/>
              </a:ext>
            </a:extLst>
          </p:cNvPr>
          <p:cNvCxnSpPr>
            <a:stCxn id="22" idx="6"/>
            <a:endCxn id="21" idx="2"/>
          </p:cNvCxnSpPr>
          <p:nvPr/>
        </p:nvCxnSpPr>
        <p:spPr>
          <a:xfrm>
            <a:off x="3005089"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CB0DE1C-9451-B876-6CA8-0108E9961DF6}"/>
              </a:ext>
            </a:extLst>
          </p:cNvPr>
          <p:cNvCxnSpPr>
            <a:stCxn id="21" idx="6"/>
            <a:endCxn id="24" idx="2"/>
          </p:cNvCxnSpPr>
          <p:nvPr/>
        </p:nvCxnSpPr>
        <p:spPr>
          <a:xfrm>
            <a:off x="4798090"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F61C1B1-BB5D-77FD-5686-B3F8CEBCD33E}"/>
              </a:ext>
            </a:extLst>
          </p:cNvPr>
          <p:cNvCxnSpPr>
            <a:stCxn id="24" idx="5"/>
            <a:endCxn id="29" idx="1"/>
          </p:cNvCxnSpPr>
          <p:nvPr/>
        </p:nvCxnSpPr>
        <p:spPr>
          <a:xfrm>
            <a:off x="6524588" y="1909620"/>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52B8A68-6743-5518-0774-81D3DC188504}"/>
              </a:ext>
            </a:extLst>
          </p:cNvPr>
          <p:cNvCxnSpPr>
            <a:stCxn id="5" idx="5"/>
            <a:endCxn id="26" idx="1"/>
          </p:cNvCxnSpPr>
          <p:nvPr/>
        </p:nvCxnSpPr>
        <p:spPr>
          <a:xfrm>
            <a:off x="1482248" y="295935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B6AB2B9-0620-F9EF-410A-7031189DCF2C}"/>
              </a:ext>
            </a:extLst>
          </p:cNvPr>
          <p:cNvCxnSpPr>
            <a:stCxn id="26" idx="6"/>
            <a:endCxn id="25" idx="2"/>
          </p:cNvCxnSpPr>
          <p:nvPr/>
        </p:nvCxnSpPr>
        <p:spPr>
          <a:xfrm>
            <a:off x="3005089"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F715155-1518-BC91-F1F9-05FB06FD8158}"/>
              </a:ext>
            </a:extLst>
          </p:cNvPr>
          <p:cNvCxnSpPr>
            <a:stCxn id="25" idx="6"/>
            <a:endCxn id="28" idx="2"/>
          </p:cNvCxnSpPr>
          <p:nvPr/>
        </p:nvCxnSpPr>
        <p:spPr>
          <a:xfrm>
            <a:off x="4798090"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079E5A7-AE27-59D9-95A5-06419D603C71}"/>
              </a:ext>
            </a:extLst>
          </p:cNvPr>
          <p:cNvCxnSpPr>
            <a:stCxn id="28" idx="7"/>
            <a:endCxn id="29" idx="3"/>
          </p:cNvCxnSpPr>
          <p:nvPr/>
        </p:nvCxnSpPr>
        <p:spPr>
          <a:xfrm flipV="1">
            <a:off x="6524588" y="2959357"/>
            <a:ext cx="1137164" cy="89967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2D84E2B-9540-2754-F54A-379689AB453A}"/>
              </a:ext>
            </a:extLst>
          </p:cNvPr>
          <p:cNvCxnSpPr>
            <a:stCxn id="22" idx="5"/>
            <a:endCxn id="28" idx="1"/>
          </p:cNvCxnSpPr>
          <p:nvPr/>
        </p:nvCxnSpPr>
        <p:spPr>
          <a:xfrm>
            <a:off x="2938586" y="1909620"/>
            <a:ext cx="3264897" cy="194940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BCE3466-9B3D-DABC-9D78-9F279465D11F}"/>
              </a:ext>
            </a:extLst>
          </p:cNvPr>
          <p:cNvSpPr txBox="1"/>
          <p:nvPr/>
        </p:nvSpPr>
        <p:spPr>
          <a:xfrm>
            <a:off x="1749781" y="197612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65" name="TextBox 64">
            <a:extLst>
              <a:ext uri="{FF2B5EF4-FFF2-40B4-BE49-F238E27FC236}">
                <a16:creationId xmlns:a16="http://schemas.microsoft.com/office/drawing/2014/main" id="{ED23ADF0-26D6-37D7-CAC0-995C70D97A44}"/>
              </a:ext>
            </a:extLst>
          </p:cNvPr>
          <p:cNvSpPr txBox="1"/>
          <p:nvPr/>
        </p:nvSpPr>
        <p:spPr>
          <a:xfrm>
            <a:off x="3524492" y="1384937"/>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sp>
        <p:nvSpPr>
          <p:cNvPr id="66" name="TextBox 65">
            <a:extLst>
              <a:ext uri="{FF2B5EF4-FFF2-40B4-BE49-F238E27FC236}">
                <a16:creationId xmlns:a16="http://schemas.microsoft.com/office/drawing/2014/main" id="{C4710B30-21DA-FFB4-5F71-1D2830BBACA4}"/>
              </a:ext>
            </a:extLst>
          </p:cNvPr>
          <p:cNvSpPr txBox="1"/>
          <p:nvPr/>
        </p:nvSpPr>
        <p:spPr>
          <a:xfrm>
            <a:off x="5317493" y="1379735"/>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67" name="TextBox 66">
            <a:extLst>
              <a:ext uri="{FF2B5EF4-FFF2-40B4-BE49-F238E27FC236}">
                <a16:creationId xmlns:a16="http://schemas.microsoft.com/office/drawing/2014/main" id="{A13A7E63-4FE9-D678-6EC7-6E31E04DF5D0}"/>
              </a:ext>
            </a:extLst>
          </p:cNvPr>
          <p:cNvSpPr txBox="1"/>
          <p:nvPr/>
        </p:nvSpPr>
        <p:spPr>
          <a:xfrm>
            <a:off x="7094135" y="197196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5</a:t>
            </a:r>
          </a:p>
        </p:txBody>
      </p:sp>
      <p:sp>
        <p:nvSpPr>
          <p:cNvPr id="68" name="TextBox 67">
            <a:extLst>
              <a:ext uri="{FF2B5EF4-FFF2-40B4-BE49-F238E27FC236}">
                <a16:creationId xmlns:a16="http://schemas.microsoft.com/office/drawing/2014/main" id="{556D0E54-2F2B-780C-37C5-280DA29B4397}"/>
              </a:ext>
            </a:extLst>
          </p:cNvPr>
          <p:cNvSpPr txBox="1"/>
          <p:nvPr/>
        </p:nvSpPr>
        <p:spPr>
          <a:xfrm>
            <a:off x="4498008" y="2531226"/>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p:sp>
        <p:nvSpPr>
          <p:cNvPr id="69" name="TextBox 68">
            <a:extLst>
              <a:ext uri="{FF2B5EF4-FFF2-40B4-BE49-F238E27FC236}">
                <a16:creationId xmlns:a16="http://schemas.microsoft.com/office/drawing/2014/main" id="{C90C33DF-1C74-0A4C-D131-B00CB7F12B9C}"/>
              </a:ext>
            </a:extLst>
          </p:cNvPr>
          <p:cNvSpPr txBox="1"/>
          <p:nvPr/>
        </p:nvSpPr>
        <p:spPr>
          <a:xfrm>
            <a:off x="3524492" y="403279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6</a:t>
            </a:r>
          </a:p>
        </p:txBody>
      </p:sp>
      <p:sp>
        <p:nvSpPr>
          <p:cNvPr id="70" name="TextBox 69">
            <a:extLst>
              <a:ext uri="{FF2B5EF4-FFF2-40B4-BE49-F238E27FC236}">
                <a16:creationId xmlns:a16="http://schemas.microsoft.com/office/drawing/2014/main" id="{560BBCBE-7701-1AE1-E454-33CEEA83B57F}"/>
              </a:ext>
            </a:extLst>
          </p:cNvPr>
          <p:cNvSpPr txBox="1"/>
          <p:nvPr/>
        </p:nvSpPr>
        <p:spPr>
          <a:xfrm>
            <a:off x="5317493" y="403372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71" name="TextBox 70">
            <a:extLst>
              <a:ext uri="{FF2B5EF4-FFF2-40B4-BE49-F238E27FC236}">
                <a16:creationId xmlns:a16="http://schemas.microsoft.com/office/drawing/2014/main" id="{C6B294A9-525C-643C-FC98-2DB80C052EEA}"/>
              </a:ext>
            </a:extLst>
          </p:cNvPr>
          <p:cNvSpPr txBox="1"/>
          <p:nvPr/>
        </p:nvSpPr>
        <p:spPr>
          <a:xfrm>
            <a:off x="7093170" y="332546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73" name="TextBox 72">
            <a:extLst>
              <a:ext uri="{FF2B5EF4-FFF2-40B4-BE49-F238E27FC236}">
                <a16:creationId xmlns:a16="http://schemas.microsoft.com/office/drawing/2014/main" id="{96F2EF90-F0F0-658E-3404-69EA2D283B26}"/>
              </a:ext>
            </a:extLst>
          </p:cNvPr>
          <p:cNvSpPr txBox="1"/>
          <p:nvPr/>
        </p:nvSpPr>
        <p:spPr>
          <a:xfrm>
            <a:off x="1749782" y="3325466"/>
            <a:ext cx="300082"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sp>
        <p:nvSpPr>
          <p:cNvPr id="74" name="TextBox 73">
            <a:extLst>
              <a:ext uri="{FF2B5EF4-FFF2-40B4-BE49-F238E27FC236}">
                <a16:creationId xmlns:a16="http://schemas.microsoft.com/office/drawing/2014/main" id="{2FD9923B-F0A6-6CB4-2E1E-D166F37A115A}"/>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75" name="TextBox 74">
            <a:extLst>
              <a:ext uri="{FF2B5EF4-FFF2-40B4-BE49-F238E27FC236}">
                <a16:creationId xmlns:a16="http://schemas.microsoft.com/office/drawing/2014/main" id="{D96160F4-8C36-ED60-7F76-E59D1E1B3393}"/>
              </a:ext>
            </a:extLst>
          </p:cNvPr>
          <p:cNvSpPr txBox="1"/>
          <p:nvPr/>
        </p:nvSpPr>
        <p:spPr>
          <a:xfrm>
            <a:off x="2816396" y="4559856"/>
            <a:ext cx="3509294"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Here is our starting residual graph.</a:t>
            </a:r>
          </a:p>
        </p:txBody>
      </p:sp>
    </p:spTree>
    <p:extLst>
      <p:ext uri="{BB962C8B-B14F-4D97-AF65-F5344CB8AC3E}">
        <p14:creationId xmlns:p14="http://schemas.microsoft.com/office/powerpoint/2010/main" val="3144649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BD64B-F11D-E619-4C0E-A931164DD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E980C5-D304-BEAC-5251-1544B3B17A54}"/>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B27D414C-6A38-1634-8465-F7A56B579D8D}"/>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B27D414C-6A38-1634-8465-F7A56B579D8D}"/>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4F0297B9-F60E-8241-537E-6D7AF049757A}"/>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4F0297B9-F60E-8241-537E-6D7AF049757A}"/>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EDF8E9DA-7EDB-75EC-98AF-F0B8D1765D4A}"/>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EDF8E9DA-7EDB-75EC-98AF-F0B8D1765D4A}"/>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1A4092B7-477B-17E7-4B70-602A91D51F84}"/>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1A4092B7-477B-17E7-4B70-602A91D51F84}"/>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6DD787D6-6E77-34B8-6C47-387BFD919996}"/>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6DD787D6-6E77-34B8-6C47-387BFD919996}"/>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BAE6C1FE-827B-E27B-F51B-F0F0573B7C69}"/>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BAE6C1FE-827B-E27B-F51B-F0F0573B7C69}"/>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5B13E3C6-8588-4968-5B88-8826E8285BC0}"/>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5B13E3C6-8588-4968-5B88-8826E8285BC0}"/>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E5A46F7C-464E-4893-AE7B-97C724D50EEA}"/>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E5A46F7C-464E-4893-AE7B-97C724D50EEA}"/>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195D3CF4-A79A-57BA-4632-62B8F75D9343}"/>
              </a:ext>
            </a:extLst>
          </p:cNvPr>
          <p:cNvCxnSpPr>
            <a:stCxn id="5" idx="7"/>
            <a:endCxn id="22" idx="3"/>
          </p:cNvCxnSpPr>
          <p:nvPr/>
        </p:nvCxnSpPr>
        <p:spPr>
          <a:xfrm flipV="1">
            <a:off x="1482248" y="1909620"/>
            <a:ext cx="1135233" cy="728633"/>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60BDADF-1F63-59FE-FEED-BF19F7BD26A3}"/>
              </a:ext>
            </a:extLst>
          </p:cNvPr>
          <p:cNvCxnSpPr>
            <a:stCxn id="22" idx="6"/>
            <a:endCxn id="21" idx="2"/>
          </p:cNvCxnSpPr>
          <p:nvPr/>
        </p:nvCxnSpPr>
        <p:spPr>
          <a:xfrm>
            <a:off x="3005089"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FFDBBBD-5E2A-2A1F-E9A3-D15EA7628874}"/>
              </a:ext>
            </a:extLst>
          </p:cNvPr>
          <p:cNvCxnSpPr>
            <a:stCxn id="21" idx="6"/>
            <a:endCxn id="24" idx="2"/>
          </p:cNvCxnSpPr>
          <p:nvPr/>
        </p:nvCxnSpPr>
        <p:spPr>
          <a:xfrm>
            <a:off x="4798090"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4DFD9E8-745F-D68F-2C58-95813A0CF0B3}"/>
              </a:ext>
            </a:extLst>
          </p:cNvPr>
          <p:cNvCxnSpPr>
            <a:stCxn id="24" idx="5"/>
            <a:endCxn id="29" idx="1"/>
          </p:cNvCxnSpPr>
          <p:nvPr/>
        </p:nvCxnSpPr>
        <p:spPr>
          <a:xfrm>
            <a:off x="6524588" y="1909620"/>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C4FDDA8-5083-B946-2065-BDAF60BDEB66}"/>
              </a:ext>
            </a:extLst>
          </p:cNvPr>
          <p:cNvCxnSpPr>
            <a:stCxn id="5" idx="5"/>
            <a:endCxn id="26" idx="1"/>
          </p:cNvCxnSpPr>
          <p:nvPr/>
        </p:nvCxnSpPr>
        <p:spPr>
          <a:xfrm>
            <a:off x="1482248" y="295935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358955B-3AF4-ACE9-4B32-6C72B2B076D7}"/>
              </a:ext>
            </a:extLst>
          </p:cNvPr>
          <p:cNvCxnSpPr>
            <a:stCxn id="26" idx="6"/>
            <a:endCxn id="25" idx="2"/>
          </p:cNvCxnSpPr>
          <p:nvPr/>
        </p:nvCxnSpPr>
        <p:spPr>
          <a:xfrm>
            <a:off x="3005089"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834D326-5CDC-E4C8-CD97-F348F7028288}"/>
              </a:ext>
            </a:extLst>
          </p:cNvPr>
          <p:cNvCxnSpPr>
            <a:stCxn id="25" idx="6"/>
            <a:endCxn id="28" idx="2"/>
          </p:cNvCxnSpPr>
          <p:nvPr/>
        </p:nvCxnSpPr>
        <p:spPr>
          <a:xfrm>
            <a:off x="4798090"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6EC04AC-B31F-74DB-987B-3A4888803141}"/>
              </a:ext>
            </a:extLst>
          </p:cNvPr>
          <p:cNvCxnSpPr>
            <a:stCxn id="28" idx="7"/>
            <a:endCxn id="29" idx="3"/>
          </p:cNvCxnSpPr>
          <p:nvPr/>
        </p:nvCxnSpPr>
        <p:spPr>
          <a:xfrm flipV="1">
            <a:off x="6524588" y="2959357"/>
            <a:ext cx="1137164" cy="899672"/>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0C2401A-6878-86C2-872E-84574D4A9CE0}"/>
              </a:ext>
            </a:extLst>
          </p:cNvPr>
          <p:cNvCxnSpPr>
            <a:stCxn id="22" idx="5"/>
            <a:endCxn id="28" idx="1"/>
          </p:cNvCxnSpPr>
          <p:nvPr/>
        </p:nvCxnSpPr>
        <p:spPr>
          <a:xfrm>
            <a:off x="2938586" y="1909620"/>
            <a:ext cx="3264897" cy="1949409"/>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76B2761-FF7C-E6F1-710B-3714EEAC829B}"/>
              </a:ext>
            </a:extLst>
          </p:cNvPr>
          <p:cNvSpPr txBox="1"/>
          <p:nvPr/>
        </p:nvSpPr>
        <p:spPr>
          <a:xfrm>
            <a:off x="1749781" y="197612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65" name="TextBox 64">
            <a:extLst>
              <a:ext uri="{FF2B5EF4-FFF2-40B4-BE49-F238E27FC236}">
                <a16:creationId xmlns:a16="http://schemas.microsoft.com/office/drawing/2014/main" id="{161201F5-5210-485C-AB6B-CDFB4FD1F8C3}"/>
              </a:ext>
            </a:extLst>
          </p:cNvPr>
          <p:cNvSpPr txBox="1"/>
          <p:nvPr/>
        </p:nvSpPr>
        <p:spPr>
          <a:xfrm>
            <a:off x="3524492" y="1384937"/>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sp>
        <p:nvSpPr>
          <p:cNvPr id="66" name="TextBox 65">
            <a:extLst>
              <a:ext uri="{FF2B5EF4-FFF2-40B4-BE49-F238E27FC236}">
                <a16:creationId xmlns:a16="http://schemas.microsoft.com/office/drawing/2014/main" id="{FF613A18-2120-A825-EFF9-361D9A30B6A6}"/>
              </a:ext>
            </a:extLst>
          </p:cNvPr>
          <p:cNvSpPr txBox="1"/>
          <p:nvPr/>
        </p:nvSpPr>
        <p:spPr>
          <a:xfrm>
            <a:off x="5317493" y="1379735"/>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67" name="TextBox 66">
            <a:extLst>
              <a:ext uri="{FF2B5EF4-FFF2-40B4-BE49-F238E27FC236}">
                <a16:creationId xmlns:a16="http://schemas.microsoft.com/office/drawing/2014/main" id="{EEC5C9FA-AC4B-EEF3-5A52-4A4D10DECAC4}"/>
              </a:ext>
            </a:extLst>
          </p:cNvPr>
          <p:cNvSpPr txBox="1"/>
          <p:nvPr/>
        </p:nvSpPr>
        <p:spPr>
          <a:xfrm>
            <a:off x="7094135" y="197196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5</a:t>
            </a:r>
          </a:p>
        </p:txBody>
      </p:sp>
      <p:sp>
        <p:nvSpPr>
          <p:cNvPr id="68" name="TextBox 67">
            <a:extLst>
              <a:ext uri="{FF2B5EF4-FFF2-40B4-BE49-F238E27FC236}">
                <a16:creationId xmlns:a16="http://schemas.microsoft.com/office/drawing/2014/main" id="{51730496-1BA5-C72E-ACB8-EA1CA054D18D}"/>
              </a:ext>
            </a:extLst>
          </p:cNvPr>
          <p:cNvSpPr txBox="1"/>
          <p:nvPr/>
        </p:nvSpPr>
        <p:spPr>
          <a:xfrm>
            <a:off x="4498008" y="2531226"/>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p:sp>
        <p:nvSpPr>
          <p:cNvPr id="69" name="TextBox 68">
            <a:extLst>
              <a:ext uri="{FF2B5EF4-FFF2-40B4-BE49-F238E27FC236}">
                <a16:creationId xmlns:a16="http://schemas.microsoft.com/office/drawing/2014/main" id="{51B1F9A7-43B3-31E0-C3E6-53B9A32F11ED}"/>
              </a:ext>
            </a:extLst>
          </p:cNvPr>
          <p:cNvSpPr txBox="1"/>
          <p:nvPr/>
        </p:nvSpPr>
        <p:spPr>
          <a:xfrm>
            <a:off x="3524492" y="403279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6</a:t>
            </a:r>
          </a:p>
        </p:txBody>
      </p:sp>
      <p:sp>
        <p:nvSpPr>
          <p:cNvPr id="70" name="TextBox 69">
            <a:extLst>
              <a:ext uri="{FF2B5EF4-FFF2-40B4-BE49-F238E27FC236}">
                <a16:creationId xmlns:a16="http://schemas.microsoft.com/office/drawing/2014/main" id="{38A5B93C-5A66-0D74-59C4-8249401563D5}"/>
              </a:ext>
            </a:extLst>
          </p:cNvPr>
          <p:cNvSpPr txBox="1"/>
          <p:nvPr/>
        </p:nvSpPr>
        <p:spPr>
          <a:xfrm>
            <a:off x="5317493" y="403372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71" name="TextBox 70">
            <a:extLst>
              <a:ext uri="{FF2B5EF4-FFF2-40B4-BE49-F238E27FC236}">
                <a16:creationId xmlns:a16="http://schemas.microsoft.com/office/drawing/2014/main" id="{3E833AD9-E837-A2AC-916E-CE9D38790FD6}"/>
              </a:ext>
            </a:extLst>
          </p:cNvPr>
          <p:cNvSpPr txBox="1"/>
          <p:nvPr/>
        </p:nvSpPr>
        <p:spPr>
          <a:xfrm>
            <a:off x="7093170" y="332546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73" name="TextBox 72">
            <a:extLst>
              <a:ext uri="{FF2B5EF4-FFF2-40B4-BE49-F238E27FC236}">
                <a16:creationId xmlns:a16="http://schemas.microsoft.com/office/drawing/2014/main" id="{2E0C1109-C3DE-0AE7-FAB8-BBE391EA3791}"/>
              </a:ext>
            </a:extLst>
          </p:cNvPr>
          <p:cNvSpPr txBox="1"/>
          <p:nvPr/>
        </p:nvSpPr>
        <p:spPr>
          <a:xfrm>
            <a:off x="1749782" y="3325466"/>
            <a:ext cx="300082"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sp>
        <p:nvSpPr>
          <p:cNvPr id="3" name="TextBox 2">
            <a:extLst>
              <a:ext uri="{FF2B5EF4-FFF2-40B4-BE49-F238E27FC236}">
                <a16:creationId xmlns:a16="http://schemas.microsoft.com/office/drawing/2014/main" id="{090ED850-19B9-4FD6-9D5A-FD289DA48EBC}"/>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29ECBEE-79FB-507D-C6E0-CA9867D61CCA}"/>
                  </a:ext>
                </a:extLst>
              </p:cNvPr>
              <p:cNvSpPr txBox="1"/>
              <p:nvPr/>
            </p:nvSpPr>
            <p:spPr>
              <a:xfrm>
                <a:off x="3223966" y="4559856"/>
                <a:ext cx="2694135"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Find the shortest </a:t>
                </a:r>
                <a14:m>
                  <m:oMath xmlns:m="http://schemas.openxmlformats.org/officeDocument/2006/math">
                    <m:r>
                      <a:rPr lang="en-US" sz="1800" b="0" i="1" smtClean="0">
                        <a:latin typeface="Cambria Math" panose="02040503050406030204" pitchFamily="18" charset="0"/>
                        <a:ea typeface="Source Sans Pro" panose="020B0503030403020204" pitchFamily="34" charset="0"/>
                      </a:rPr>
                      <m:t>𝑠</m:t>
                    </m:r>
                  </m:oMath>
                </a14:m>
                <a:r>
                  <a:rPr lang="en-US" sz="1800" dirty="0">
                    <a:latin typeface="Source Sans Pro" panose="020B0503030403020204" pitchFamily="34" charset="0"/>
                    <a:ea typeface="Source Sans Pro" panose="020B0503030403020204" pitchFamily="34" charset="0"/>
                  </a:rPr>
                  <a:t>-</a:t>
                </a:r>
                <a14:m>
                  <m:oMath xmlns:m="http://schemas.openxmlformats.org/officeDocument/2006/math">
                    <m:r>
                      <a:rPr lang="en-US" sz="1800" b="0" i="1" dirty="0" smtClean="0">
                        <a:latin typeface="Cambria Math" panose="02040503050406030204" pitchFamily="18" charset="0"/>
                        <a:ea typeface="Source Sans Pro" panose="020B0503030403020204" pitchFamily="34" charset="0"/>
                      </a:rPr>
                      <m:t>𝑡</m:t>
                    </m:r>
                  </m:oMath>
                </a14:m>
                <a:r>
                  <a:rPr lang="en-US" sz="1800" dirty="0">
                    <a:latin typeface="Source Sans Pro" panose="020B0503030403020204" pitchFamily="34" charset="0"/>
                    <a:ea typeface="Source Sans Pro" panose="020B0503030403020204" pitchFamily="34" charset="0"/>
                  </a:rPr>
                  <a:t> path.</a:t>
                </a:r>
              </a:p>
            </p:txBody>
          </p:sp>
        </mc:Choice>
        <mc:Fallback>
          <p:sp>
            <p:nvSpPr>
              <p:cNvPr id="4" name="TextBox 3">
                <a:extLst>
                  <a:ext uri="{FF2B5EF4-FFF2-40B4-BE49-F238E27FC236}">
                    <a16:creationId xmlns:a16="http://schemas.microsoft.com/office/drawing/2014/main" id="{A29ECBEE-79FB-507D-C6E0-CA9867D61CCA}"/>
                  </a:ext>
                </a:extLst>
              </p:cNvPr>
              <p:cNvSpPr txBox="1">
                <a:spLocks noRot="1" noChangeAspect="1" noMove="1" noResize="1" noEditPoints="1" noAdjustHandles="1" noChangeArrowheads="1" noChangeShapeType="1" noTextEdit="1"/>
              </p:cNvSpPr>
              <p:nvPr/>
            </p:nvSpPr>
            <p:spPr>
              <a:xfrm>
                <a:off x="3223966" y="4559856"/>
                <a:ext cx="2694135" cy="369332"/>
              </a:xfrm>
              <a:prstGeom prst="rect">
                <a:avLst/>
              </a:prstGeom>
              <a:blipFill>
                <a:blip r:embed="rId11"/>
                <a:stretch>
                  <a:fillRect l="-935" t="-6667" r="-935" b="-23333"/>
                </a:stretch>
              </a:blipFill>
            </p:spPr>
            <p:txBody>
              <a:bodyPr/>
              <a:lstStyle/>
              <a:p>
                <a:r>
                  <a:rPr lang="en-US">
                    <a:noFill/>
                  </a:rPr>
                  <a:t> </a:t>
                </a:r>
              </a:p>
            </p:txBody>
          </p:sp>
        </mc:Fallback>
      </mc:AlternateContent>
    </p:spTree>
    <p:extLst>
      <p:ext uri="{BB962C8B-B14F-4D97-AF65-F5344CB8AC3E}">
        <p14:creationId xmlns:p14="http://schemas.microsoft.com/office/powerpoint/2010/main" val="914520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7E5E1-8349-FAF1-454D-71DC08845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9F231B-6E6F-256F-EB3C-DC7CE5651927}"/>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F123CED7-DCAD-C6C0-8D29-D53CD9F8ABAA}"/>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F123CED7-DCAD-C6C0-8D29-D53CD9F8ABAA}"/>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52C794BB-47DE-829B-3A22-B022FC1E6C34}"/>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52C794BB-47DE-829B-3A22-B022FC1E6C34}"/>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921B3F08-52D2-A2B2-075D-13066F191ABD}"/>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921B3F08-52D2-A2B2-075D-13066F191ABD}"/>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0F269A98-4141-1810-E39F-8047830969CA}"/>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0F269A98-4141-1810-E39F-8047830969CA}"/>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08D8D0C6-3414-0727-0DBE-342E63D8F42C}"/>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08D8D0C6-3414-0727-0DBE-342E63D8F42C}"/>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ABB47A4A-C1E2-84B1-D2AD-1922C12F3D87}"/>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ABB47A4A-C1E2-84B1-D2AD-1922C12F3D87}"/>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E7C3F455-5095-EABA-3C70-09C9EB755F8A}"/>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E7C3F455-5095-EABA-3C70-09C9EB755F8A}"/>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A37FB725-2851-ABE7-A629-00ABDFE20728}"/>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A37FB725-2851-ABE7-A629-00ABDFE20728}"/>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A3B9B1E0-F584-C2C9-53CF-04C2D23B116E}"/>
              </a:ext>
            </a:extLst>
          </p:cNvPr>
          <p:cNvCxnSpPr>
            <a:cxnSpLocks/>
          </p:cNvCxnSpPr>
          <p:nvPr/>
        </p:nvCxnSpPr>
        <p:spPr>
          <a:xfrm flipV="1">
            <a:off x="1416468" y="1843840"/>
            <a:ext cx="1135233" cy="72863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2224B2E-5F7C-6AC9-9D21-CCB5016F5241}"/>
              </a:ext>
            </a:extLst>
          </p:cNvPr>
          <p:cNvCxnSpPr>
            <a:stCxn id="22" idx="6"/>
            <a:endCxn id="21" idx="2"/>
          </p:cNvCxnSpPr>
          <p:nvPr/>
        </p:nvCxnSpPr>
        <p:spPr>
          <a:xfrm>
            <a:off x="3005089"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1F0AF44-DE1D-5251-9571-8067A547728F}"/>
              </a:ext>
            </a:extLst>
          </p:cNvPr>
          <p:cNvCxnSpPr>
            <a:stCxn id="21" idx="6"/>
            <a:endCxn id="24" idx="2"/>
          </p:cNvCxnSpPr>
          <p:nvPr/>
        </p:nvCxnSpPr>
        <p:spPr>
          <a:xfrm>
            <a:off x="4798090"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F2A2213-0B28-5493-820B-05244D6965B8}"/>
              </a:ext>
            </a:extLst>
          </p:cNvPr>
          <p:cNvCxnSpPr>
            <a:stCxn id="24" idx="5"/>
            <a:endCxn id="29" idx="1"/>
          </p:cNvCxnSpPr>
          <p:nvPr/>
        </p:nvCxnSpPr>
        <p:spPr>
          <a:xfrm>
            <a:off x="6524588" y="1909620"/>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4CCDEDA-4765-32B7-503F-EB9C39DB6B6B}"/>
              </a:ext>
            </a:extLst>
          </p:cNvPr>
          <p:cNvCxnSpPr>
            <a:stCxn id="5" idx="5"/>
            <a:endCxn id="26" idx="1"/>
          </p:cNvCxnSpPr>
          <p:nvPr/>
        </p:nvCxnSpPr>
        <p:spPr>
          <a:xfrm>
            <a:off x="1482248" y="295935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8D71507-CC2A-016F-B4D4-95C1EBA8736D}"/>
              </a:ext>
            </a:extLst>
          </p:cNvPr>
          <p:cNvCxnSpPr>
            <a:stCxn id="26" idx="6"/>
            <a:endCxn id="25" idx="2"/>
          </p:cNvCxnSpPr>
          <p:nvPr/>
        </p:nvCxnSpPr>
        <p:spPr>
          <a:xfrm>
            <a:off x="3005089"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491F962-3692-D1B7-5161-CB75345A4FCD}"/>
              </a:ext>
            </a:extLst>
          </p:cNvPr>
          <p:cNvCxnSpPr>
            <a:stCxn id="25" idx="6"/>
            <a:endCxn id="28" idx="2"/>
          </p:cNvCxnSpPr>
          <p:nvPr/>
        </p:nvCxnSpPr>
        <p:spPr>
          <a:xfrm>
            <a:off x="4798090"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B570BCA-7BD2-C3B6-24F4-E41FFDD0A4A5}"/>
              </a:ext>
            </a:extLst>
          </p:cNvPr>
          <p:cNvCxnSpPr>
            <a:cxnSpLocks/>
          </p:cNvCxnSpPr>
          <p:nvPr/>
        </p:nvCxnSpPr>
        <p:spPr>
          <a:xfrm flipV="1">
            <a:off x="6590368" y="3025137"/>
            <a:ext cx="1137164" cy="89967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BF94367-84B2-7D3C-168A-71CD59AAE406}"/>
              </a:ext>
            </a:extLst>
          </p:cNvPr>
          <p:cNvCxnSpPr>
            <a:stCxn id="22" idx="5"/>
            <a:endCxn id="28" idx="1"/>
          </p:cNvCxnSpPr>
          <p:nvPr/>
        </p:nvCxnSpPr>
        <p:spPr>
          <a:xfrm>
            <a:off x="2938586" y="1909620"/>
            <a:ext cx="3264897" cy="1949409"/>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1184A161-CDBA-8FE1-1892-D9C48CADD439}"/>
              </a:ext>
            </a:extLst>
          </p:cNvPr>
          <p:cNvSpPr txBox="1"/>
          <p:nvPr/>
        </p:nvSpPr>
        <p:spPr>
          <a:xfrm>
            <a:off x="1684001" y="191034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65" name="TextBox 64">
            <a:extLst>
              <a:ext uri="{FF2B5EF4-FFF2-40B4-BE49-F238E27FC236}">
                <a16:creationId xmlns:a16="http://schemas.microsoft.com/office/drawing/2014/main" id="{E91CB37D-E6E3-9BCA-5672-D86D05B65144}"/>
              </a:ext>
            </a:extLst>
          </p:cNvPr>
          <p:cNvSpPr txBox="1"/>
          <p:nvPr/>
        </p:nvSpPr>
        <p:spPr>
          <a:xfrm>
            <a:off x="3524492" y="1384937"/>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sp>
        <p:nvSpPr>
          <p:cNvPr id="66" name="TextBox 65">
            <a:extLst>
              <a:ext uri="{FF2B5EF4-FFF2-40B4-BE49-F238E27FC236}">
                <a16:creationId xmlns:a16="http://schemas.microsoft.com/office/drawing/2014/main" id="{DDE52076-CC89-C41F-1738-A895407ADD9C}"/>
              </a:ext>
            </a:extLst>
          </p:cNvPr>
          <p:cNvSpPr txBox="1"/>
          <p:nvPr/>
        </p:nvSpPr>
        <p:spPr>
          <a:xfrm>
            <a:off x="5317493" y="1379735"/>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67" name="TextBox 66">
            <a:extLst>
              <a:ext uri="{FF2B5EF4-FFF2-40B4-BE49-F238E27FC236}">
                <a16:creationId xmlns:a16="http://schemas.microsoft.com/office/drawing/2014/main" id="{9C7E7021-3FBC-FC21-6A15-542EBA281EE4}"/>
              </a:ext>
            </a:extLst>
          </p:cNvPr>
          <p:cNvSpPr txBox="1"/>
          <p:nvPr/>
        </p:nvSpPr>
        <p:spPr>
          <a:xfrm>
            <a:off x="7094135" y="197196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5</a:t>
            </a:r>
          </a:p>
        </p:txBody>
      </p:sp>
      <p:sp>
        <p:nvSpPr>
          <p:cNvPr id="68" name="TextBox 67">
            <a:extLst>
              <a:ext uri="{FF2B5EF4-FFF2-40B4-BE49-F238E27FC236}">
                <a16:creationId xmlns:a16="http://schemas.microsoft.com/office/drawing/2014/main" id="{DA8175A5-2065-D7BF-899B-D235AA004A8C}"/>
              </a:ext>
            </a:extLst>
          </p:cNvPr>
          <p:cNvSpPr txBox="1"/>
          <p:nvPr/>
        </p:nvSpPr>
        <p:spPr>
          <a:xfrm>
            <a:off x="4233409" y="2804971"/>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p:sp>
        <p:nvSpPr>
          <p:cNvPr id="69" name="TextBox 68">
            <a:extLst>
              <a:ext uri="{FF2B5EF4-FFF2-40B4-BE49-F238E27FC236}">
                <a16:creationId xmlns:a16="http://schemas.microsoft.com/office/drawing/2014/main" id="{EFD48C3C-9C21-A553-2D6D-0934CD0003EA}"/>
              </a:ext>
            </a:extLst>
          </p:cNvPr>
          <p:cNvSpPr txBox="1"/>
          <p:nvPr/>
        </p:nvSpPr>
        <p:spPr>
          <a:xfrm>
            <a:off x="3524492" y="403279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6</a:t>
            </a:r>
          </a:p>
        </p:txBody>
      </p:sp>
      <p:sp>
        <p:nvSpPr>
          <p:cNvPr id="70" name="TextBox 69">
            <a:extLst>
              <a:ext uri="{FF2B5EF4-FFF2-40B4-BE49-F238E27FC236}">
                <a16:creationId xmlns:a16="http://schemas.microsoft.com/office/drawing/2014/main" id="{F455B03F-D7A2-E18A-0AAE-4DC5E671A61C}"/>
              </a:ext>
            </a:extLst>
          </p:cNvPr>
          <p:cNvSpPr txBox="1"/>
          <p:nvPr/>
        </p:nvSpPr>
        <p:spPr>
          <a:xfrm>
            <a:off x="5317493" y="403372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71" name="TextBox 70">
            <a:extLst>
              <a:ext uri="{FF2B5EF4-FFF2-40B4-BE49-F238E27FC236}">
                <a16:creationId xmlns:a16="http://schemas.microsoft.com/office/drawing/2014/main" id="{EC103176-74AA-EE3F-4D94-954D3CCC0A2D}"/>
              </a:ext>
            </a:extLst>
          </p:cNvPr>
          <p:cNvSpPr txBox="1"/>
          <p:nvPr/>
        </p:nvSpPr>
        <p:spPr>
          <a:xfrm>
            <a:off x="7158950" y="339124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73" name="TextBox 72">
            <a:extLst>
              <a:ext uri="{FF2B5EF4-FFF2-40B4-BE49-F238E27FC236}">
                <a16:creationId xmlns:a16="http://schemas.microsoft.com/office/drawing/2014/main" id="{06E881E8-3E73-48B4-2986-172C98EF2B8A}"/>
              </a:ext>
            </a:extLst>
          </p:cNvPr>
          <p:cNvSpPr txBox="1"/>
          <p:nvPr/>
        </p:nvSpPr>
        <p:spPr>
          <a:xfrm>
            <a:off x="1749782" y="3325466"/>
            <a:ext cx="300082"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cxnSp>
        <p:nvCxnSpPr>
          <p:cNvPr id="3" name="Straight Arrow Connector 2">
            <a:extLst>
              <a:ext uri="{FF2B5EF4-FFF2-40B4-BE49-F238E27FC236}">
                <a16:creationId xmlns:a16="http://schemas.microsoft.com/office/drawing/2014/main" id="{093E1E6B-6F43-FD5D-6BC1-B988EF61520B}"/>
              </a:ext>
            </a:extLst>
          </p:cNvPr>
          <p:cNvCxnSpPr/>
          <p:nvPr/>
        </p:nvCxnSpPr>
        <p:spPr>
          <a:xfrm flipV="1">
            <a:off x="1539519" y="1968822"/>
            <a:ext cx="1135233" cy="728633"/>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F023E4B-5FCC-468F-3389-65E65DFF38FE}"/>
              </a:ext>
            </a:extLst>
          </p:cNvPr>
          <p:cNvSpPr txBox="1"/>
          <p:nvPr/>
        </p:nvSpPr>
        <p:spPr>
          <a:xfrm>
            <a:off x="2087050" y="230682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cxnSp>
        <p:nvCxnSpPr>
          <p:cNvPr id="6" name="Straight Arrow Connector 5">
            <a:extLst>
              <a:ext uri="{FF2B5EF4-FFF2-40B4-BE49-F238E27FC236}">
                <a16:creationId xmlns:a16="http://schemas.microsoft.com/office/drawing/2014/main" id="{7F6E0036-CE62-4798-D6A0-4A8D3C38501A}"/>
              </a:ext>
            </a:extLst>
          </p:cNvPr>
          <p:cNvCxnSpPr/>
          <p:nvPr/>
        </p:nvCxnSpPr>
        <p:spPr>
          <a:xfrm flipV="1">
            <a:off x="6458808" y="2893577"/>
            <a:ext cx="1137164" cy="89967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C962E335-2414-D338-7072-DF08306AFF54}"/>
              </a:ext>
            </a:extLst>
          </p:cNvPr>
          <p:cNvSpPr txBox="1"/>
          <p:nvPr/>
        </p:nvSpPr>
        <p:spPr>
          <a:xfrm>
            <a:off x="6752717" y="297408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sp>
        <p:nvSpPr>
          <p:cNvPr id="8" name="TextBox 7">
            <a:extLst>
              <a:ext uri="{FF2B5EF4-FFF2-40B4-BE49-F238E27FC236}">
                <a16:creationId xmlns:a16="http://schemas.microsoft.com/office/drawing/2014/main" id="{6C23D202-02EA-85ED-ED70-9082B54E9AAC}"/>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9" name="TextBox 8">
            <a:extLst>
              <a:ext uri="{FF2B5EF4-FFF2-40B4-BE49-F238E27FC236}">
                <a16:creationId xmlns:a16="http://schemas.microsoft.com/office/drawing/2014/main" id="{65907D72-67A7-2F19-9412-4EEE532EEA31}"/>
              </a:ext>
            </a:extLst>
          </p:cNvPr>
          <p:cNvSpPr txBox="1"/>
          <p:nvPr/>
        </p:nvSpPr>
        <p:spPr>
          <a:xfrm>
            <a:off x="3192294" y="4559856"/>
            <a:ext cx="2757486"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Update the residual graph.</a:t>
            </a:r>
          </a:p>
        </p:txBody>
      </p:sp>
    </p:spTree>
    <p:extLst>
      <p:ext uri="{BB962C8B-B14F-4D97-AF65-F5344CB8AC3E}">
        <p14:creationId xmlns:p14="http://schemas.microsoft.com/office/powerpoint/2010/main" val="4085272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90178-83E6-B6BD-4D94-5E6E860531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769A40-CE31-EF32-D1F3-1CB1518FD85A}"/>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3C2A4DF4-2FC6-426A-7C90-DBD4B1F7542A}"/>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3C2A4DF4-2FC6-426A-7C90-DBD4B1F7542A}"/>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27247100-6A7F-23F4-4D74-253144FAF96F}"/>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27247100-6A7F-23F4-4D74-253144FAF96F}"/>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48DB2150-04BD-242A-B4AE-1371058F9F6C}"/>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48DB2150-04BD-242A-B4AE-1371058F9F6C}"/>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8BC776AB-E76D-D45E-D118-61A98A3C0949}"/>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8BC776AB-E76D-D45E-D118-61A98A3C0949}"/>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4253C734-BF10-7617-370F-18BA795F405D}"/>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4253C734-BF10-7617-370F-18BA795F405D}"/>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7F91D7D7-91B7-6C6F-6DB1-30CCD01A0ADA}"/>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7F91D7D7-91B7-6C6F-6DB1-30CCD01A0ADA}"/>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B716EFDC-BC21-893B-2EE0-3D404EE5EB0D}"/>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B716EFDC-BC21-893B-2EE0-3D404EE5EB0D}"/>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DC009887-A645-23A4-9E30-13D3081203D9}"/>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DC009887-A645-23A4-9E30-13D3081203D9}"/>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6E7B21C1-48AA-08D1-DB15-EB645A3E8793}"/>
              </a:ext>
            </a:extLst>
          </p:cNvPr>
          <p:cNvCxnSpPr>
            <a:stCxn id="5" idx="7"/>
            <a:endCxn id="22" idx="3"/>
          </p:cNvCxnSpPr>
          <p:nvPr/>
        </p:nvCxnSpPr>
        <p:spPr>
          <a:xfrm flipV="1">
            <a:off x="1482248" y="1909620"/>
            <a:ext cx="1135233" cy="72863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41B90D8-A8A2-2226-78B5-D0FD19BDEACC}"/>
              </a:ext>
            </a:extLst>
          </p:cNvPr>
          <p:cNvCxnSpPr>
            <a:stCxn id="22" idx="6"/>
            <a:endCxn id="21" idx="2"/>
          </p:cNvCxnSpPr>
          <p:nvPr/>
        </p:nvCxnSpPr>
        <p:spPr>
          <a:xfrm>
            <a:off x="3005089"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7C6CE632-CA3C-C870-424F-04DE5F99D13A}"/>
              </a:ext>
            </a:extLst>
          </p:cNvPr>
          <p:cNvCxnSpPr>
            <a:stCxn id="21" idx="6"/>
            <a:endCxn id="24" idx="2"/>
          </p:cNvCxnSpPr>
          <p:nvPr/>
        </p:nvCxnSpPr>
        <p:spPr>
          <a:xfrm>
            <a:off x="4798090"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4CADC02-0646-F542-8DC6-E0143E959F7A}"/>
              </a:ext>
            </a:extLst>
          </p:cNvPr>
          <p:cNvCxnSpPr>
            <a:stCxn id="24" idx="5"/>
            <a:endCxn id="29" idx="1"/>
          </p:cNvCxnSpPr>
          <p:nvPr/>
        </p:nvCxnSpPr>
        <p:spPr>
          <a:xfrm>
            <a:off x="6524588" y="1909620"/>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0E21A8E-0E19-4211-7059-128159717958}"/>
              </a:ext>
            </a:extLst>
          </p:cNvPr>
          <p:cNvCxnSpPr>
            <a:stCxn id="5" idx="5"/>
            <a:endCxn id="26" idx="1"/>
          </p:cNvCxnSpPr>
          <p:nvPr/>
        </p:nvCxnSpPr>
        <p:spPr>
          <a:xfrm>
            <a:off x="1482248" y="295935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E8D0CE5-ED2C-4BDD-E2CC-BFEE0AE47F83}"/>
              </a:ext>
            </a:extLst>
          </p:cNvPr>
          <p:cNvCxnSpPr>
            <a:stCxn id="26" idx="6"/>
            <a:endCxn id="25" idx="2"/>
          </p:cNvCxnSpPr>
          <p:nvPr/>
        </p:nvCxnSpPr>
        <p:spPr>
          <a:xfrm>
            <a:off x="3005089"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BDF0ACD-979F-EA6E-6B30-29C289441757}"/>
              </a:ext>
            </a:extLst>
          </p:cNvPr>
          <p:cNvCxnSpPr>
            <a:stCxn id="25" idx="6"/>
            <a:endCxn id="28" idx="2"/>
          </p:cNvCxnSpPr>
          <p:nvPr/>
        </p:nvCxnSpPr>
        <p:spPr>
          <a:xfrm>
            <a:off x="4798090"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7FAB18F-C5A0-5F67-01C5-AB75D4D06484}"/>
              </a:ext>
            </a:extLst>
          </p:cNvPr>
          <p:cNvCxnSpPr>
            <a:stCxn id="28" idx="7"/>
            <a:endCxn id="29" idx="3"/>
          </p:cNvCxnSpPr>
          <p:nvPr/>
        </p:nvCxnSpPr>
        <p:spPr>
          <a:xfrm flipV="1">
            <a:off x="6524588" y="2959357"/>
            <a:ext cx="1137164" cy="89967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29B1508-4814-C3CA-450E-15956708C6BC}"/>
              </a:ext>
            </a:extLst>
          </p:cNvPr>
          <p:cNvCxnSpPr>
            <a:stCxn id="22" idx="5"/>
            <a:endCxn id="28" idx="1"/>
          </p:cNvCxnSpPr>
          <p:nvPr/>
        </p:nvCxnSpPr>
        <p:spPr>
          <a:xfrm>
            <a:off x="2938586" y="1909620"/>
            <a:ext cx="3264897" cy="194940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A3B268DD-F5A0-7F2F-41CE-63E85110D5A5}"/>
              </a:ext>
            </a:extLst>
          </p:cNvPr>
          <p:cNvSpPr txBox="1"/>
          <p:nvPr/>
        </p:nvSpPr>
        <p:spPr>
          <a:xfrm>
            <a:off x="1586218" y="1976123"/>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1/3</a:t>
            </a:r>
          </a:p>
        </p:txBody>
      </p:sp>
      <p:sp>
        <p:nvSpPr>
          <p:cNvPr id="65" name="TextBox 64">
            <a:extLst>
              <a:ext uri="{FF2B5EF4-FFF2-40B4-BE49-F238E27FC236}">
                <a16:creationId xmlns:a16="http://schemas.microsoft.com/office/drawing/2014/main" id="{BF974B84-F50F-E26A-4AE5-ECB62651B8C3}"/>
              </a:ext>
            </a:extLst>
          </p:cNvPr>
          <p:cNvSpPr txBox="1"/>
          <p:nvPr/>
        </p:nvSpPr>
        <p:spPr>
          <a:xfrm>
            <a:off x="3426708" y="1384937"/>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0/4</a:t>
            </a:r>
          </a:p>
        </p:txBody>
      </p:sp>
      <p:sp>
        <p:nvSpPr>
          <p:cNvPr id="66" name="TextBox 65">
            <a:extLst>
              <a:ext uri="{FF2B5EF4-FFF2-40B4-BE49-F238E27FC236}">
                <a16:creationId xmlns:a16="http://schemas.microsoft.com/office/drawing/2014/main" id="{F3033FBA-F44F-D672-7F82-AC4FC7ABBCD1}"/>
              </a:ext>
            </a:extLst>
          </p:cNvPr>
          <p:cNvSpPr txBox="1"/>
          <p:nvPr/>
        </p:nvSpPr>
        <p:spPr>
          <a:xfrm>
            <a:off x="5219710" y="1379735"/>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0/3</a:t>
            </a:r>
          </a:p>
        </p:txBody>
      </p:sp>
      <p:sp>
        <p:nvSpPr>
          <p:cNvPr id="67" name="TextBox 66">
            <a:extLst>
              <a:ext uri="{FF2B5EF4-FFF2-40B4-BE49-F238E27FC236}">
                <a16:creationId xmlns:a16="http://schemas.microsoft.com/office/drawing/2014/main" id="{AEB5E061-C392-F1F3-FA45-CB5C5FA7317C}"/>
              </a:ext>
            </a:extLst>
          </p:cNvPr>
          <p:cNvSpPr txBox="1"/>
          <p:nvPr/>
        </p:nvSpPr>
        <p:spPr>
          <a:xfrm>
            <a:off x="7062131" y="1971961"/>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0/5</a:t>
            </a:r>
          </a:p>
        </p:txBody>
      </p:sp>
      <p:sp>
        <p:nvSpPr>
          <p:cNvPr id="68" name="TextBox 67">
            <a:extLst>
              <a:ext uri="{FF2B5EF4-FFF2-40B4-BE49-F238E27FC236}">
                <a16:creationId xmlns:a16="http://schemas.microsoft.com/office/drawing/2014/main" id="{06EF5221-C580-29F8-1D95-514EE4945EC1}"/>
              </a:ext>
            </a:extLst>
          </p:cNvPr>
          <p:cNvSpPr txBox="1"/>
          <p:nvPr/>
        </p:nvSpPr>
        <p:spPr>
          <a:xfrm>
            <a:off x="4498008" y="2531226"/>
            <a:ext cx="495649"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1/1</a:t>
            </a:r>
          </a:p>
        </p:txBody>
      </p:sp>
      <p:sp>
        <p:nvSpPr>
          <p:cNvPr id="69" name="TextBox 68">
            <a:extLst>
              <a:ext uri="{FF2B5EF4-FFF2-40B4-BE49-F238E27FC236}">
                <a16:creationId xmlns:a16="http://schemas.microsoft.com/office/drawing/2014/main" id="{BFB2D822-501A-E508-6879-CA7CE945301B}"/>
              </a:ext>
            </a:extLst>
          </p:cNvPr>
          <p:cNvSpPr txBox="1"/>
          <p:nvPr/>
        </p:nvSpPr>
        <p:spPr>
          <a:xfrm>
            <a:off x="3426708" y="4032791"/>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0/6</a:t>
            </a:r>
          </a:p>
        </p:txBody>
      </p:sp>
      <p:sp>
        <p:nvSpPr>
          <p:cNvPr id="70" name="TextBox 69">
            <a:extLst>
              <a:ext uri="{FF2B5EF4-FFF2-40B4-BE49-F238E27FC236}">
                <a16:creationId xmlns:a16="http://schemas.microsoft.com/office/drawing/2014/main" id="{FB373374-9E44-B999-909C-4E55CB7314A1}"/>
              </a:ext>
            </a:extLst>
          </p:cNvPr>
          <p:cNvSpPr txBox="1"/>
          <p:nvPr/>
        </p:nvSpPr>
        <p:spPr>
          <a:xfrm>
            <a:off x="5219710" y="403372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0/3</a:t>
            </a:r>
          </a:p>
        </p:txBody>
      </p:sp>
      <p:sp>
        <p:nvSpPr>
          <p:cNvPr id="71" name="TextBox 70">
            <a:extLst>
              <a:ext uri="{FF2B5EF4-FFF2-40B4-BE49-F238E27FC236}">
                <a16:creationId xmlns:a16="http://schemas.microsoft.com/office/drawing/2014/main" id="{095C6D79-BBAA-B874-D539-862D6DF08691}"/>
              </a:ext>
            </a:extLst>
          </p:cNvPr>
          <p:cNvSpPr txBox="1"/>
          <p:nvPr/>
        </p:nvSpPr>
        <p:spPr>
          <a:xfrm>
            <a:off x="7061167" y="332546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1/3</a:t>
            </a:r>
          </a:p>
        </p:txBody>
      </p:sp>
      <p:sp>
        <p:nvSpPr>
          <p:cNvPr id="73" name="TextBox 72">
            <a:extLst>
              <a:ext uri="{FF2B5EF4-FFF2-40B4-BE49-F238E27FC236}">
                <a16:creationId xmlns:a16="http://schemas.microsoft.com/office/drawing/2014/main" id="{550FA373-82F2-07AD-BDAA-3DEC19AAFD8A}"/>
              </a:ext>
            </a:extLst>
          </p:cNvPr>
          <p:cNvSpPr txBox="1"/>
          <p:nvPr/>
        </p:nvSpPr>
        <p:spPr>
          <a:xfrm>
            <a:off x="1586218" y="332546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0/4</a:t>
            </a:r>
          </a:p>
        </p:txBody>
      </p:sp>
      <p:sp>
        <p:nvSpPr>
          <p:cNvPr id="4" name="TextBox 3">
            <a:extLst>
              <a:ext uri="{FF2B5EF4-FFF2-40B4-BE49-F238E27FC236}">
                <a16:creationId xmlns:a16="http://schemas.microsoft.com/office/drawing/2014/main" id="{5D22BB82-165F-99CD-7FE8-542DD0D8212C}"/>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3" name="TextBox 2">
            <a:extLst>
              <a:ext uri="{FF2B5EF4-FFF2-40B4-BE49-F238E27FC236}">
                <a16:creationId xmlns:a16="http://schemas.microsoft.com/office/drawing/2014/main" id="{C268D7FD-6496-FF4D-494F-A4D8B9B155B2}"/>
              </a:ext>
            </a:extLst>
          </p:cNvPr>
          <p:cNvSpPr txBox="1"/>
          <p:nvPr/>
        </p:nvSpPr>
        <p:spPr>
          <a:xfrm>
            <a:off x="3678803" y="4559856"/>
            <a:ext cx="1784464"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Update the flow.</a:t>
            </a:r>
          </a:p>
        </p:txBody>
      </p:sp>
    </p:spTree>
    <p:extLst>
      <p:ext uri="{BB962C8B-B14F-4D97-AF65-F5344CB8AC3E}">
        <p14:creationId xmlns:p14="http://schemas.microsoft.com/office/powerpoint/2010/main" val="3597826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911DB1-5B70-DC55-94F9-9A8FF40650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40D804-D5FB-6ED0-356D-45C7F9C17220}"/>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5B831B41-D2A4-0BBB-EEB0-8EC4734B933A}"/>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5B831B41-D2A4-0BBB-EEB0-8EC4734B933A}"/>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C3254D54-D022-6FCF-EFE5-ABF2713455C1}"/>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C3254D54-D022-6FCF-EFE5-ABF2713455C1}"/>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80737A19-0489-D581-7A68-6E3AE9F11369}"/>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80737A19-0489-D581-7A68-6E3AE9F11369}"/>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4228E93E-0ABF-3891-26B8-577BAD5EDF34}"/>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4228E93E-0ABF-3891-26B8-577BAD5EDF34}"/>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265BD3E2-606B-901E-C558-14E77DBB81AA}"/>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265BD3E2-606B-901E-C558-14E77DBB81AA}"/>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B151F430-86E2-A086-3384-DE6C9EFC6C80}"/>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B151F430-86E2-A086-3384-DE6C9EFC6C80}"/>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B8188E45-28C8-DCE3-5201-620F36099DB5}"/>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B8188E45-28C8-DCE3-5201-620F36099DB5}"/>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1320857E-DAD6-5A68-5BF6-F6ACCBA823D4}"/>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1320857E-DAD6-5A68-5BF6-F6ACCBA823D4}"/>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5CAF430B-8AE5-5730-2435-6CFE0CE46101}"/>
              </a:ext>
            </a:extLst>
          </p:cNvPr>
          <p:cNvCxnSpPr>
            <a:cxnSpLocks/>
          </p:cNvCxnSpPr>
          <p:nvPr/>
        </p:nvCxnSpPr>
        <p:spPr>
          <a:xfrm flipV="1">
            <a:off x="1416468" y="1843840"/>
            <a:ext cx="1135233" cy="72863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D57343F9-82CD-451F-E5B7-212221A68C6B}"/>
              </a:ext>
            </a:extLst>
          </p:cNvPr>
          <p:cNvCxnSpPr>
            <a:stCxn id="22" idx="6"/>
            <a:endCxn id="21" idx="2"/>
          </p:cNvCxnSpPr>
          <p:nvPr/>
        </p:nvCxnSpPr>
        <p:spPr>
          <a:xfrm>
            <a:off x="3005089"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BEFE213-CD7C-5873-228E-05628020D943}"/>
              </a:ext>
            </a:extLst>
          </p:cNvPr>
          <p:cNvCxnSpPr>
            <a:stCxn id="21" idx="6"/>
            <a:endCxn id="24" idx="2"/>
          </p:cNvCxnSpPr>
          <p:nvPr/>
        </p:nvCxnSpPr>
        <p:spPr>
          <a:xfrm>
            <a:off x="4798090"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1CE0161-D4DB-59EE-9350-797D41B32171}"/>
              </a:ext>
            </a:extLst>
          </p:cNvPr>
          <p:cNvCxnSpPr>
            <a:stCxn id="24" idx="5"/>
            <a:endCxn id="29" idx="1"/>
          </p:cNvCxnSpPr>
          <p:nvPr/>
        </p:nvCxnSpPr>
        <p:spPr>
          <a:xfrm>
            <a:off x="6524588" y="1909620"/>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B4CBC46-9985-DCC8-81E9-30E7CEC1A23B}"/>
              </a:ext>
            </a:extLst>
          </p:cNvPr>
          <p:cNvCxnSpPr>
            <a:stCxn id="5" idx="5"/>
            <a:endCxn id="26" idx="1"/>
          </p:cNvCxnSpPr>
          <p:nvPr/>
        </p:nvCxnSpPr>
        <p:spPr>
          <a:xfrm>
            <a:off x="1482248" y="295935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E62ED14-A32A-E45B-89A1-8A9FF1113BF8}"/>
              </a:ext>
            </a:extLst>
          </p:cNvPr>
          <p:cNvCxnSpPr>
            <a:stCxn id="26" idx="6"/>
            <a:endCxn id="25" idx="2"/>
          </p:cNvCxnSpPr>
          <p:nvPr/>
        </p:nvCxnSpPr>
        <p:spPr>
          <a:xfrm>
            <a:off x="3005089"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5D93BAF-91A3-4C96-9963-5EA57D28D272}"/>
              </a:ext>
            </a:extLst>
          </p:cNvPr>
          <p:cNvCxnSpPr>
            <a:stCxn id="25" idx="6"/>
            <a:endCxn id="28" idx="2"/>
          </p:cNvCxnSpPr>
          <p:nvPr/>
        </p:nvCxnSpPr>
        <p:spPr>
          <a:xfrm>
            <a:off x="4798090"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40FDED3-EF08-4787-73A5-26BDF549658C}"/>
              </a:ext>
            </a:extLst>
          </p:cNvPr>
          <p:cNvCxnSpPr>
            <a:cxnSpLocks/>
          </p:cNvCxnSpPr>
          <p:nvPr/>
        </p:nvCxnSpPr>
        <p:spPr>
          <a:xfrm flipV="1">
            <a:off x="6590368" y="3025137"/>
            <a:ext cx="1137164" cy="89967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DB64F5B-9957-0439-C567-DAA4EE4609BD}"/>
              </a:ext>
            </a:extLst>
          </p:cNvPr>
          <p:cNvCxnSpPr>
            <a:stCxn id="22" idx="5"/>
            <a:endCxn id="28" idx="1"/>
          </p:cNvCxnSpPr>
          <p:nvPr/>
        </p:nvCxnSpPr>
        <p:spPr>
          <a:xfrm>
            <a:off x="2938586" y="1909620"/>
            <a:ext cx="3264897" cy="1949409"/>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1C884FF-073D-7CA7-EF63-F04C69174F10}"/>
              </a:ext>
            </a:extLst>
          </p:cNvPr>
          <p:cNvSpPr txBox="1"/>
          <p:nvPr/>
        </p:nvSpPr>
        <p:spPr>
          <a:xfrm>
            <a:off x="1684001" y="191034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65" name="TextBox 64">
            <a:extLst>
              <a:ext uri="{FF2B5EF4-FFF2-40B4-BE49-F238E27FC236}">
                <a16:creationId xmlns:a16="http://schemas.microsoft.com/office/drawing/2014/main" id="{5F4F3648-3B03-B2E9-1C26-D9D6C83FCF9A}"/>
              </a:ext>
            </a:extLst>
          </p:cNvPr>
          <p:cNvSpPr txBox="1"/>
          <p:nvPr/>
        </p:nvSpPr>
        <p:spPr>
          <a:xfrm>
            <a:off x="3524492" y="1384937"/>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sp>
        <p:nvSpPr>
          <p:cNvPr id="66" name="TextBox 65">
            <a:extLst>
              <a:ext uri="{FF2B5EF4-FFF2-40B4-BE49-F238E27FC236}">
                <a16:creationId xmlns:a16="http://schemas.microsoft.com/office/drawing/2014/main" id="{466B6E21-EFD4-B81C-E5C4-CE7030672762}"/>
              </a:ext>
            </a:extLst>
          </p:cNvPr>
          <p:cNvSpPr txBox="1"/>
          <p:nvPr/>
        </p:nvSpPr>
        <p:spPr>
          <a:xfrm>
            <a:off x="5317493" y="1379735"/>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67" name="TextBox 66">
            <a:extLst>
              <a:ext uri="{FF2B5EF4-FFF2-40B4-BE49-F238E27FC236}">
                <a16:creationId xmlns:a16="http://schemas.microsoft.com/office/drawing/2014/main" id="{5336B89F-8351-C608-0DA8-109D37315C0D}"/>
              </a:ext>
            </a:extLst>
          </p:cNvPr>
          <p:cNvSpPr txBox="1"/>
          <p:nvPr/>
        </p:nvSpPr>
        <p:spPr>
          <a:xfrm>
            <a:off x="7094135" y="197196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5</a:t>
            </a:r>
          </a:p>
        </p:txBody>
      </p:sp>
      <p:sp>
        <p:nvSpPr>
          <p:cNvPr id="68" name="TextBox 67">
            <a:extLst>
              <a:ext uri="{FF2B5EF4-FFF2-40B4-BE49-F238E27FC236}">
                <a16:creationId xmlns:a16="http://schemas.microsoft.com/office/drawing/2014/main" id="{7F8A4D02-4EBA-412E-7B81-E5A72B3F953A}"/>
              </a:ext>
            </a:extLst>
          </p:cNvPr>
          <p:cNvSpPr txBox="1"/>
          <p:nvPr/>
        </p:nvSpPr>
        <p:spPr>
          <a:xfrm>
            <a:off x="4233409" y="2804971"/>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p:sp>
        <p:nvSpPr>
          <p:cNvPr id="69" name="TextBox 68">
            <a:extLst>
              <a:ext uri="{FF2B5EF4-FFF2-40B4-BE49-F238E27FC236}">
                <a16:creationId xmlns:a16="http://schemas.microsoft.com/office/drawing/2014/main" id="{866D67FE-9CCF-AA01-553E-70EE78C67B5C}"/>
              </a:ext>
            </a:extLst>
          </p:cNvPr>
          <p:cNvSpPr txBox="1"/>
          <p:nvPr/>
        </p:nvSpPr>
        <p:spPr>
          <a:xfrm>
            <a:off x="3524492" y="403279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6</a:t>
            </a:r>
          </a:p>
        </p:txBody>
      </p:sp>
      <p:sp>
        <p:nvSpPr>
          <p:cNvPr id="70" name="TextBox 69">
            <a:extLst>
              <a:ext uri="{FF2B5EF4-FFF2-40B4-BE49-F238E27FC236}">
                <a16:creationId xmlns:a16="http://schemas.microsoft.com/office/drawing/2014/main" id="{3A748AC1-A11A-720E-27F3-0753D31ED9D1}"/>
              </a:ext>
            </a:extLst>
          </p:cNvPr>
          <p:cNvSpPr txBox="1"/>
          <p:nvPr/>
        </p:nvSpPr>
        <p:spPr>
          <a:xfrm>
            <a:off x="5317493" y="403372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71" name="TextBox 70">
            <a:extLst>
              <a:ext uri="{FF2B5EF4-FFF2-40B4-BE49-F238E27FC236}">
                <a16:creationId xmlns:a16="http://schemas.microsoft.com/office/drawing/2014/main" id="{DDBDBC0B-44B1-D37D-4D2A-5EF1F96BD408}"/>
              </a:ext>
            </a:extLst>
          </p:cNvPr>
          <p:cNvSpPr txBox="1"/>
          <p:nvPr/>
        </p:nvSpPr>
        <p:spPr>
          <a:xfrm>
            <a:off x="7158950" y="339124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73" name="TextBox 72">
            <a:extLst>
              <a:ext uri="{FF2B5EF4-FFF2-40B4-BE49-F238E27FC236}">
                <a16:creationId xmlns:a16="http://schemas.microsoft.com/office/drawing/2014/main" id="{BDB5334D-8C05-5D09-798C-B9200E74B57D}"/>
              </a:ext>
            </a:extLst>
          </p:cNvPr>
          <p:cNvSpPr txBox="1"/>
          <p:nvPr/>
        </p:nvSpPr>
        <p:spPr>
          <a:xfrm>
            <a:off x="1749782" y="3325466"/>
            <a:ext cx="300082"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cxnSp>
        <p:nvCxnSpPr>
          <p:cNvPr id="3" name="Straight Arrow Connector 2">
            <a:extLst>
              <a:ext uri="{FF2B5EF4-FFF2-40B4-BE49-F238E27FC236}">
                <a16:creationId xmlns:a16="http://schemas.microsoft.com/office/drawing/2014/main" id="{CC7D7A47-15BC-548E-2DCF-248FAC466E62}"/>
              </a:ext>
            </a:extLst>
          </p:cNvPr>
          <p:cNvCxnSpPr/>
          <p:nvPr/>
        </p:nvCxnSpPr>
        <p:spPr>
          <a:xfrm flipV="1">
            <a:off x="1539519" y="1968822"/>
            <a:ext cx="1135233" cy="728633"/>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BFDA657-901A-7B5C-CA0D-BB3120B1856B}"/>
              </a:ext>
            </a:extLst>
          </p:cNvPr>
          <p:cNvSpPr txBox="1"/>
          <p:nvPr/>
        </p:nvSpPr>
        <p:spPr>
          <a:xfrm>
            <a:off x="2087050" y="230682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cxnSp>
        <p:nvCxnSpPr>
          <p:cNvPr id="6" name="Straight Arrow Connector 5">
            <a:extLst>
              <a:ext uri="{FF2B5EF4-FFF2-40B4-BE49-F238E27FC236}">
                <a16:creationId xmlns:a16="http://schemas.microsoft.com/office/drawing/2014/main" id="{C7214C8C-F207-5A71-0E0D-E5188DADB8D6}"/>
              </a:ext>
            </a:extLst>
          </p:cNvPr>
          <p:cNvCxnSpPr/>
          <p:nvPr/>
        </p:nvCxnSpPr>
        <p:spPr>
          <a:xfrm flipV="1">
            <a:off x="6458808" y="2893577"/>
            <a:ext cx="1137164" cy="89967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F9D2CF8-D6B0-05D2-0BA9-AF7AE2E4C09C}"/>
              </a:ext>
            </a:extLst>
          </p:cNvPr>
          <p:cNvSpPr txBox="1"/>
          <p:nvPr/>
        </p:nvSpPr>
        <p:spPr>
          <a:xfrm>
            <a:off x="6752717" y="297408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sp>
        <p:nvSpPr>
          <p:cNvPr id="8" name="TextBox 7">
            <a:extLst>
              <a:ext uri="{FF2B5EF4-FFF2-40B4-BE49-F238E27FC236}">
                <a16:creationId xmlns:a16="http://schemas.microsoft.com/office/drawing/2014/main" id="{18810C92-7940-71D8-A9D9-75421D35FAE3}"/>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9" name="TextBox 8">
            <a:extLst>
              <a:ext uri="{FF2B5EF4-FFF2-40B4-BE49-F238E27FC236}">
                <a16:creationId xmlns:a16="http://schemas.microsoft.com/office/drawing/2014/main" id="{ECD4CBD6-6E37-B28D-7092-368D19D144F1}"/>
              </a:ext>
            </a:extLst>
          </p:cNvPr>
          <p:cNvSpPr txBox="1"/>
          <p:nvPr/>
        </p:nvSpPr>
        <p:spPr>
          <a:xfrm>
            <a:off x="2836431" y="4559856"/>
            <a:ext cx="3469219"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Here is our current residual graph.</a:t>
            </a:r>
          </a:p>
        </p:txBody>
      </p:sp>
    </p:spTree>
    <p:extLst>
      <p:ext uri="{BB962C8B-B14F-4D97-AF65-F5344CB8AC3E}">
        <p14:creationId xmlns:p14="http://schemas.microsoft.com/office/powerpoint/2010/main" val="181991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D1E17-1249-3CB9-613B-B917BA795F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C1C207-9558-7066-3B5A-5054F8B36CBA}"/>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F139B437-8710-9A6C-012F-9DF3BD23300E}"/>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F139B437-8710-9A6C-012F-9DF3BD23300E}"/>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9A4664CA-9F74-7653-433C-324348A23B8A}"/>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9A4664CA-9F74-7653-433C-324348A23B8A}"/>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8FC68D8D-0DB6-AA69-5999-B7D4755CA0C9}"/>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8FC68D8D-0DB6-AA69-5999-B7D4755CA0C9}"/>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5FFC15E3-28A0-46E8-054E-263F0D40B6F7}"/>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5FFC15E3-28A0-46E8-054E-263F0D40B6F7}"/>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C6BECA57-5AD2-5420-832D-CDAF1A81FEB0}"/>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C6BECA57-5AD2-5420-832D-CDAF1A81FEB0}"/>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048D2705-E096-52F0-D9F7-F2DC986491E7}"/>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048D2705-E096-52F0-D9F7-F2DC986491E7}"/>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7F2040C9-75F0-40B0-A9CE-CF5101E41AC5}"/>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7F2040C9-75F0-40B0-A9CE-CF5101E41AC5}"/>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EBF24880-CE27-F34D-CC31-DE11FA67891A}"/>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EBF24880-CE27-F34D-CC31-DE11FA67891A}"/>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15F1008E-EE90-5A02-3BC6-ACA3D0654988}"/>
              </a:ext>
            </a:extLst>
          </p:cNvPr>
          <p:cNvCxnSpPr>
            <a:cxnSpLocks/>
          </p:cNvCxnSpPr>
          <p:nvPr/>
        </p:nvCxnSpPr>
        <p:spPr>
          <a:xfrm flipV="1">
            <a:off x="1416468" y="1843840"/>
            <a:ext cx="1135233" cy="728633"/>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F10B447-4BF8-54A0-B84F-BFD3EEA21DA9}"/>
              </a:ext>
            </a:extLst>
          </p:cNvPr>
          <p:cNvCxnSpPr>
            <a:stCxn id="22" idx="6"/>
            <a:endCxn id="21" idx="2"/>
          </p:cNvCxnSpPr>
          <p:nvPr/>
        </p:nvCxnSpPr>
        <p:spPr>
          <a:xfrm>
            <a:off x="3005089" y="1749068"/>
            <a:ext cx="1338890" cy="0"/>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4DB884E-92BD-0E08-56C5-DC99330EA20E}"/>
              </a:ext>
            </a:extLst>
          </p:cNvPr>
          <p:cNvCxnSpPr>
            <a:stCxn id="21" idx="6"/>
            <a:endCxn id="24" idx="2"/>
          </p:cNvCxnSpPr>
          <p:nvPr/>
        </p:nvCxnSpPr>
        <p:spPr>
          <a:xfrm>
            <a:off x="4798090" y="1749068"/>
            <a:ext cx="1338890" cy="0"/>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BB99965-6F1C-25D2-F29E-81D6CBEF283B}"/>
              </a:ext>
            </a:extLst>
          </p:cNvPr>
          <p:cNvCxnSpPr>
            <a:stCxn id="24" idx="5"/>
            <a:endCxn id="29" idx="1"/>
          </p:cNvCxnSpPr>
          <p:nvPr/>
        </p:nvCxnSpPr>
        <p:spPr>
          <a:xfrm>
            <a:off x="6524588" y="1909620"/>
            <a:ext cx="1137164" cy="728632"/>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C00C963-F5C7-95CE-FC7F-A2293907CE89}"/>
              </a:ext>
            </a:extLst>
          </p:cNvPr>
          <p:cNvCxnSpPr>
            <a:stCxn id="5" idx="5"/>
            <a:endCxn id="26" idx="1"/>
          </p:cNvCxnSpPr>
          <p:nvPr/>
        </p:nvCxnSpPr>
        <p:spPr>
          <a:xfrm>
            <a:off x="1482248" y="295935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EB3A34C-CF1C-6670-4DC5-B7125FB2C838}"/>
              </a:ext>
            </a:extLst>
          </p:cNvPr>
          <p:cNvCxnSpPr>
            <a:stCxn id="26" idx="6"/>
            <a:endCxn id="25" idx="2"/>
          </p:cNvCxnSpPr>
          <p:nvPr/>
        </p:nvCxnSpPr>
        <p:spPr>
          <a:xfrm>
            <a:off x="3005089"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AD27717-B4AC-4A8C-E691-A642DFEAD170}"/>
              </a:ext>
            </a:extLst>
          </p:cNvPr>
          <p:cNvCxnSpPr>
            <a:stCxn id="25" idx="6"/>
            <a:endCxn id="28" idx="2"/>
          </p:cNvCxnSpPr>
          <p:nvPr/>
        </p:nvCxnSpPr>
        <p:spPr>
          <a:xfrm>
            <a:off x="4798090"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07D930D-F6BE-04CB-CD35-DD6DCE5755DD}"/>
              </a:ext>
            </a:extLst>
          </p:cNvPr>
          <p:cNvCxnSpPr>
            <a:cxnSpLocks/>
          </p:cNvCxnSpPr>
          <p:nvPr/>
        </p:nvCxnSpPr>
        <p:spPr>
          <a:xfrm flipV="1">
            <a:off x="6590368" y="3025137"/>
            <a:ext cx="1137164" cy="89967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C4C46C7-5815-8420-92F1-B2436AFCAF50}"/>
              </a:ext>
            </a:extLst>
          </p:cNvPr>
          <p:cNvCxnSpPr>
            <a:stCxn id="22" idx="5"/>
            <a:endCxn id="28" idx="1"/>
          </p:cNvCxnSpPr>
          <p:nvPr/>
        </p:nvCxnSpPr>
        <p:spPr>
          <a:xfrm>
            <a:off x="2938586" y="1909620"/>
            <a:ext cx="3264897" cy="1949409"/>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B927CE48-3CA7-C6A5-AE1E-36B53E838FC2}"/>
              </a:ext>
            </a:extLst>
          </p:cNvPr>
          <p:cNvSpPr txBox="1"/>
          <p:nvPr/>
        </p:nvSpPr>
        <p:spPr>
          <a:xfrm>
            <a:off x="1684001" y="191034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65" name="TextBox 64">
            <a:extLst>
              <a:ext uri="{FF2B5EF4-FFF2-40B4-BE49-F238E27FC236}">
                <a16:creationId xmlns:a16="http://schemas.microsoft.com/office/drawing/2014/main" id="{8C344B0C-5300-876A-A24E-49E76DDC75B5}"/>
              </a:ext>
            </a:extLst>
          </p:cNvPr>
          <p:cNvSpPr txBox="1"/>
          <p:nvPr/>
        </p:nvSpPr>
        <p:spPr>
          <a:xfrm>
            <a:off x="3524492" y="1384937"/>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sp>
        <p:nvSpPr>
          <p:cNvPr id="66" name="TextBox 65">
            <a:extLst>
              <a:ext uri="{FF2B5EF4-FFF2-40B4-BE49-F238E27FC236}">
                <a16:creationId xmlns:a16="http://schemas.microsoft.com/office/drawing/2014/main" id="{A72F9A94-A78E-9B80-2957-788616F4D018}"/>
              </a:ext>
            </a:extLst>
          </p:cNvPr>
          <p:cNvSpPr txBox="1"/>
          <p:nvPr/>
        </p:nvSpPr>
        <p:spPr>
          <a:xfrm>
            <a:off x="5317493" y="1379735"/>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67" name="TextBox 66">
            <a:extLst>
              <a:ext uri="{FF2B5EF4-FFF2-40B4-BE49-F238E27FC236}">
                <a16:creationId xmlns:a16="http://schemas.microsoft.com/office/drawing/2014/main" id="{7F910BAA-0569-823B-8152-3992EA4C1FBE}"/>
              </a:ext>
            </a:extLst>
          </p:cNvPr>
          <p:cNvSpPr txBox="1"/>
          <p:nvPr/>
        </p:nvSpPr>
        <p:spPr>
          <a:xfrm>
            <a:off x="7094135" y="197196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5</a:t>
            </a:r>
          </a:p>
        </p:txBody>
      </p:sp>
      <p:sp>
        <p:nvSpPr>
          <p:cNvPr id="69" name="TextBox 68">
            <a:extLst>
              <a:ext uri="{FF2B5EF4-FFF2-40B4-BE49-F238E27FC236}">
                <a16:creationId xmlns:a16="http://schemas.microsoft.com/office/drawing/2014/main" id="{EA3755D5-A90A-CEE4-2129-0EC7BA0F991F}"/>
              </a:ext>
            </a:extLst>
          </p:cNvPr>
          <p:cNvSpPr txBox="1"/>
          <p:nvPr/>
        </p:nvSpPr>
        <p:spPr>
          <a:xfrm>
            <a:off x="3524492" y="403279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6</a:t>
            </a:r>
          </a:p>
        </p:txBody>
      </p:sp>
      <p:sp>
        <p:nvSpPr>
          <p:cNvPr id="70" name="TextBox 69">
            <a:extLst>
              <a:ext uri="{FF2B5EF4-FFF2-40B4-BE49-F238E27FC236}">
                <a16:creationId xmlns:a16="http://schemas.microsoft.com/office/drawing/2014/main" id="{F6FF777A-94C5-DFAB-F732-479B13315837}"/>
              </a:ext>
            </a:extLst>
          </p:cNvPr>
          <p:cNvSpPr txBox="1"/>
          <p:nvPr/>
        </p:nvSpPr>
        <p:spPr>
          <a:xfrm>
            <a:off x="5317493" y="403372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71" name="TextBox 70">
            <a:extLst>
              <a:ext uri="{FF2B5EF4-FFF2-40B4-BE49-F238E27FC236}">
                <a16:creationId xmlns:a16="http://schemas.microsoft.com/office/drawing/2014/main" id="{49020B35-651B-42CE-1F2E-3B8C560FA930}"/>
              </a:ext>
            </a:extLst>
          </p:cNvPr>
          <p:cNvSpPr txBox="1"/>
          <p:nvPr/>
        </p:nvSpPr>
        <p:spPr>
          <a:xfrm>
            <a:off x="7158950" y="339124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73" name="TextBox 72">
            <a:extLst>
              <a:ext uri="{FF2B5EF4-FFF2-40B4-BE49-F238E27FC236}">
                <a16:creationId xmlns:a16="http://schemas.microsoft.com/office/drawing/2014/main" id="{1BAAACA8-B7A1-902D-456E-7AC67712126D}"/>
              </a:ext>
            </a:extLst>
          </p:cNvPr>
          <p:cNvSpPr txBox="1"/>
          <p:nvPr/>
        </p:nvSpPr>
        <p:spPr>
          <a:xfrm>
            <a:off x="1749782" y="3325466"/>
            <a:ext cx="300082"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cxnSp>
        <p:nvCxnSpPr>
          <p:cNvPr id="3" name="Straight Arrow Connector 2">
            <a:extLst>
              <a:ext uri="{FF2B5EF4-FFF2-40B4-BE49-F238E27FC236}">
                <a16:creationId xmlns:a16="http://schemas.microsoft.com/office/drawing/2014/main" id="{1405D22D-E91C-8907-6AE6-2EDBE40EDC5E}"/>
              </a:ext>
            </a:extLst>
          </p:cNvPr>
          <p:cNvCxnSpPr/>
          <p:nvPr/>
        </p:nvCxnSpPr>
        <p:spPr>
          <a:xfrm flipV="1">
            <a:off x="1539519" y="1968822"/>
            <a:ext cx="1135233" cy="728633"/>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44D1AF5A-4E75-55EA-9ADA-654953DC9F30}"/>
              </a:ext>
            </a:extLst>
          </p:cNvPr>
          <p:cNvSpPr txBox="1"/>
          <p:nvPr/>
        </p:nvSpPr>
        <p:spPr>
          <a:xfrm>
            <a:off x="2087050" y="230682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cxnSp>
        <p:nvCxnSpPr>
          <p:cNvPr id="6" name="Straight Arrow Connector 5">
            <a:extLst>
              <a:ext uri="{FF2B5EF4-FFF2-40B4-BE49-F238E27FC236}">
                <a16:creationId xmlns:a16="http://schemas.microsoft.com/office/drawing/2014/main" id="{0BF2D2E0-8D1E-2510-ED04-2167698C02AF}"/>
              </a:ext>
            </a:extLst>
          </p:cNvPr>
          <p:cNvCxnSpPr/>
          <p:nvPr/>
        </p:nvCxnSpPr>
        <p:spPr>
          <a:xfrm flipV="1">
            <a:off x="6458808" y="2893577"/>
            <a:ext cx="1137164" cy="89967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9E8958C-684E-97C1-BF4E-822F7A440E44}"/>
              </a:ext>
            </a:extLst>
          </p:cNvPr>
          <p:cNvSpPr txBox="1"/>
          <p:nvPr/>
        </p:nvSpPr>
        <p:spPr>
          <a:xfrm>
            <a:off x="6752717" y="297408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sp>
        <p:nvSpPr>
          <p:cNvPr id="8" name="TextBox 7">
            <a:extLst>
              <a:ext uri="{FF2B5EF4-FFF2-40B4-BE49-F238E27FC236}">
                <a16:creationId xmlns:a16="http://schemas.microsoft.com/office/drawing/2014/main" id="{EDD92D63-2D93-FE64-ED53-C3A6E0E680C5}"/>
              </a:ext>
            </a:extLst>
          </p:cNvPr>
          <p:cNvSpPr txBox="1"/>
          <p:nvPr/>
        </p:nvSpPr>
        <p:spPr>
          <a:xfrm>
            <a:off x="4233409" y="2804971"/>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p:sp>
        <p:nvSpPr>
          <p:cNvPr id="9" name="TextBox 8">
            <a:extLst>
              <a:ext uri="{FF2B5EF4-FFF2-40B4-BE49-F238E27FC236}">
                <a16:creationId xmlns:a16="http://schemas.microsoft.com/office/drawing/2014/main" id="{BB939844-7D41-C70B-DEAA-3E61171A3F1F}"/>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70C399AA-CCB3-7773-A4A2-1114D8F2C25D}"/>
                  </a:ext>
                </a:extLst>
              </p:cNvPr>
              <p:cNvSpPr txBox="1"/>
              <p:nvPr/>
            </p:nvSpPr>
            <p:spPr>
              <a:xfrm>
                <a:off x="3223966" y="4559856"/>
                <a:ext cx="2694135"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Find the shortest </a:t>
                </a:r>
                <a14:m>
                  <m:oMath xmlns:m="http://schemas.openxmlformats.org/officeDocument/2006/math">
                    <m:r>
                      <a:rPr lang="en-US" sz="1800" b="0" i="1" smtClean="0">
                        <a:latin typeface="Cambria Math" panose="02040503050406030204" pitchFamily="18" charset="0"/>
                        <a:ea typeface="Source Sans Pro" panose="020B0503030403020204" pitchFamily="34" charset="0"/>
                      </a:rPr>
                      <m:t>𝑠</m:t>
                    </m:r>
                  </m:oMath>
                </a14:m>
                <a:r>
                  <a:rPr lang="en-US" sz="1800" dirty="0">
                    <a:latin typeface="Source Sans Pro" panose="020B0503030403020204" pitchFamily="34" charset="0"/>
                    <a:ea typeface="Source Sans Pro" panose="020B0503030403020204" pitchFamily="34" charset="0"/>
                  </a:rPr>
                  <a:t>-</a:t>
                </a:r>
                <a14:m>
                  <m:oMath xmlns:m="http://schemas.openxmlformats.org/officeDocument/2006/math">
                    <m:r>
                      <a:rPr lang="en-US" sz="1800" b="0" i="1" dirty="0" smtClean="0">
                        <a:latin typeface="Cambria Math" panose="02040503050406030204" pitchFamily="18" charset="0"/>
                        <a:ea typeface="Source Sans Pro" panose="020B0503030403020204" pitchFamily="34" charset="0"/>
                      </a:rPr>
                      <m:t>𝑡</m:t>
                    </m:r>
                  </m:oMath>
                </a14:m>
                <a:r>
                  <a:rPr lang="en-US" sz="1800" dirty="0">
                    <a:latin typeface="Source Sans Pro" panose="020B0503030403020204" pitchFamily="34" charset="0"/>
                    <a:ea typeface="Source Sans Pro" panose="020B0503030403020204" pitchFamily="34" charset="0"/>
                  </a:rPr>
                  <a:t> path.</a:t>
                </a:r>
              </a:p>
            </p:txBody>
          </p:sp>
        </mc:Choice>
        <mc:Fallback>
          <p:sp>
            <p:nvSpPr>
              <p:cNvPr id="10" name="TextBox 9">
                <a:extLst>
                  <a:ext uri="{FF2B5EF4-FFF2-40B4-BE49-F238E27FC236}">
                    <a16:creationId xmlns:a16="http://schemas.microsoft.com/office/drawing/2014/main" id="{70C399AA-CCB3-7773-A4A2-1114D8F2C25D}"/>
                  </a:ext>
                </a:extLst>
              </p:cNvPr>
              <p:cNvSpPr txBox="1">
                <a:spLocks noRot="1" noChangeAspect="1" noMove="1" noResize="1" noEditPoints="1" noAdjustHandles="1" noChangeArrowheads="1" noChangeShapeType="1" noTextEdit="1"/>
              </p:cNvSpPr>
              <p:nvPr/>
            </p:nvSpPr>
            <p:spPr>
              <a:xfrm>
                <a:off x="3223966" y="4559856"/>
                <a:ext cx="2694135" cy="369332"/>
              </a:xfrm>
              <a:prstGeom prst="rect">
                <a:avLst/>
              </a:prstGeom>
              <a:blipFill>
                <a:blip r:embed="rId11"/>
                <a:stretch>
                  <a:fillRect l="-935" t="-6667" r="-935" b="-23333"/>
                </a:stretch>
              </a:blipFill>
            </p:spPr>
            <p:txBody>
              <a:bodyPr/>
              <a:lstStyle/>
              <a:p>
                <a:r>
                  <a:rPr lang="en-US">
                    <a:noFill/>
                  </a:rPr>
                  <a:t> </a:t>
                </a:r>
              </a:p>
            </p:txBody>
          </p:sp>
        </mc:Fallback>
      </mc:AlternateContent>
    </p:spTree>
    <p:extLst>
      <p:ext uri="{BB962C8B-B14F-4D97-AF65-F5344CB8AC3E}">
        <p14:creationId xmlns:p14="http://schemas.microsoft.com/office/powerpoint/2010/main" val="4108846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51EF7-3DD5-85D5-04EB-69FC5CA4D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B3A5A5-B425-D42D-B35A-7E6413FEE1E1}"/>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F937EC21-D8AD-BFDC-5C4B-1288A5318B57}"/>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F937EC21-D8AD-BFDC-5C4B-1288A5318B57}"/>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9CDB7AC9-F751-47AB-DA13-6320E9352DC2}"/>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9CDB7AC9-F751-47AB-DA13-6320E9352DC2}"/>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2F3002C2-1C78-175C-C8D7-8894588FDE7B}"/>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2F3002C2-1C78-175C-C8D7-8894588FDE7B}"/>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E447D93B-9EEF-F750-2110-C211C578D35D}"/>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E447D93B-9EEF-F750-2110-C211C578D35D}"/>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D13F3E6A-7B23-F056-30B6-46AA82B59B01}"/>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D13F3E6A-7B23-F056-30B6-46AA82B59B01}"/>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6624B233-305F-A2EB-00B0-B30A126B129E}"/>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6624B233-305F-A2EB-00B0-B30A126B129E}"/>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F9A00F6E-E144-3BB9-FC0D-22F2484D2846}"/>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F9A00F6E-E144-3BB9-FC0D-22F2484D2846}"/>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EE955135-8457-8F81-2338-204127DA1884}"/>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EE955135-8457-8F81-2338-204127DA1884}"/>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C02D4F05-EE41-DE53-84F6-42A4A0DE7C7D}"/>
              </a:ext>
            </a:extLst>
          </p:cNvPr>
          <p:cNvCxnSpPr>
            <a:cxnSpLocks/>
          </p:cNvCxnSpPr>
          <p:nvPr/>
        </p:nvCxnSpPr>
        <p:spPr>
          <a:xfrm>
            <a:off x="3005089"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CAEB776-F1FD-1F33-A0D6-3196A66B1664}"/>
              </a:ext>
            </a:extLst>
          </p:cNvPr>
          <p:cNvCxnSpPr>
            <a:cxnSpLocks/>
          </p:cNvCxnSpPr>
          <p:nvPr/>
        </p:nvCxnSpPr>
        <p:spPr>
          <a:xfrm>
            <a:off x="6458808" y="1975400"/>
            <a:ext cx="1137164" cy="72863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3B7D9ABA-60A7-71B0-2911-03F7870956D2}"/>
              </a:ext>
            </a:extLst>
          </p:cNvPr>
          <p:cNvCxnSpPr>
            <a:stCxn id="5" idx="5"/>
            <a:endCxn id="26" idx="1"/>
          </p:cNvCxnSpPr>
          <p:nvPr/>
        </p:nvCxnSpPr>
        <p:spPr>
          <a:xfrm>
            <a:off x="1482248" y="295935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C291021-649A-8C35-E742-305B76EB6EF8}"/>
              </a:ext>
            </a:extLst>
          </p:cNvPr>
          <p:cNvCxnSpPr>
            <a:stCxn id="26" idx="6"/>
            <a:endCxn id="25" idx="2"/>
          </p:cNvCxnSpPr>
          <p:nvPr/>
        </p:nvCxnSpPr>
        <p:spPr>
          <a:xfrm>
            <a:off x="3005089"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75966CA-BAC7-DC29-BD72-F1C6AC24CC5F}"/>
              </a:ext>
            </a:extLst>
          </p:cNvPr>
          <p:cNvCxnSpPr>
            <a:stCxn id="25" idx="6"/>
            <a:endCxn id="28" idx="2"/>
          </p:cNvCxnSpPr>
          <p:nvPr/>
        </p:nvCxnSpPr>
        <p:spPr>
          <a:xfrm>
            <a:off x="4798090"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07A3636-8170-DAC8-E7AD-7DDA24251A04}"/>
              </a:ext>
            </a:extLst>
          </p:cNvPr>
          <p:cNvCxnSpPr>
            <a:cxnSpLocks/>
          </p:cNvCxnSpPr>
          <p:nvPr/>
        </p:nvCxnSpPr>
        <p:spPr>
          <a:xfrm flipV="1">
            <a:off x="6590368" y="3025137"/>
            <a:ext cx="1137164" cy="89967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F5CC93A-EE7D-3CA5-72E1-C2CD5362E40E}"/>
              </a:ext>
            </a:extLst>
          </p:cNvPr>
          <p:cNvCxnSpPr>
            <a:stCxn id="22" idx="5"/>
            <a:endCxn id="28" idx="1"/>
          </p:cNvCxnSpPr>
          <p:nvPr/>
        </p:nvCxnSpPr>
        <p:spPr>
          <a:xfrm>
            <a:off x="2938586" y="1909620"/>
            <a:ext cx="3264897" cy="1949409"/>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B2BBA138-BBDF-8008-4413-EC125A590DD7}"/>
              </a:ext>
            </a:extLst>
          </p:cNvPr>
          <p:cNvSpPr txBox="1"/>
          <p:nvPr/>
        </p:nvSpPr>
        <p:spPr>
          <a:xfrm>
            <a:off x="3524492"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67" name="TextBox 66">
            <a:extLst>
              <a:ext uri="{FF2B5EF4-FFF2-40B4-BE49-F238E27FC236}">
                <a16:creationId xmlns:a16="http://schemas.microsoft.com/office/drawing/2014/main" id="{1439CFF1-89EF-A89D-D6E4-9ED0252CD21A}"/>
              </a:ext>
            </a:extLst>
          </p:cNvPr>
          <p:cNvSpPr txBox="1"/>
          <p:nvPr/>
        </p:nvSpPr>
        <p:spPr>
          <a:xfrm>
            <a:off x="7166493" y="189960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69" name="TextBox 68">
            <a:extLst>
              <a:ext uri="{FF2B5EF4-FFF2-40B4-BE49-F238E27FC236}">
                <a16:creationId xmlns:a16="http://schemas.microsoft.com/office/drawing/2014/main" id="{09164E4D-4449-4540-E230-E53BE60C4084}"/>
              </a:ext>
            </a:extLst>
          </p:cNvPr>
          <p:cNvSpPr txBox="1"/>
          <p:nvPr/>
        </p:nvSpPr>
        <p:spPr>
          <a:xfrm>
            <a:off x="3524492" y="403279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6</a:t>
            </a:r>
          </a:p>
        </p:txBody>
      </p:sp>
      <p:sp>
        <p:nvSpPr>
          <p:cNvPr id="70" name="TextBox 69">
            <a:extLst>
              <a:ext uri="{FF2B5EF4-FFF2-40B4-BE49-F238E27FC236}">
                <a16:creationId xmlns:a16="http://schemas.microsoft.com/office/drawing/2014/main" id="{D223C482-CFFC-6336-8439-B4DCFAE259D2}"/>
              </a:ext>
            </a:extLst>
          </p:cNvPr>
          <p:cNvSpPr txBox="1"/>
          <p:nvPr/>
        </p:nvSpPr>
        <p:spPr>
          <a:xfrm>
            <a:off x="5317493" y="403372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71" name="TextBox 70">
            <a:extLst>
              <a:ext uri="{FF2B5EF4-FFF2-40B4-BE49-F238E27FC236}">
                <a16:creationId xmlns:a16="http://schemas.microsoft.com/office/drawing/2014/main" id="{1AE92633-B4C3-9AED-B4B8-FA58FF5FF1A0}"/>
              </a:ext>
            </a:extLst>
          </p:cNvPr>
          <p:cNvSpPr txBox="1"/>
          <p:nvPr/>
        </p:nvSpPr>
        <p:spPr>
          <a:xfrm>
            <a:off x="7158950" y="339124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73" name="TextBox 72">
            <a:extLst>
              <a:ext uri="{FF2B5EF4-FFF2-40B4-BE49-F238E27FC236}">
                <a16:creationId xmlns:a16="http://schemas.microsoft.com/office/drawing/2014/main" id="{9316ACA2-0FC2-3A0C-DF03-ACEE1F79FAE8}"/>
              </a:ext>
            </a:extLst>
          </p:cNvPr>
          <p:cNvSpPr txBox="1"/>
          <p:nvPr/>
        </p:nvSpPr>
        <p:spPr>
          <a:xfrm>
            <a:off x="1749782" y="3325466"/>
            <a:ext cx="300082"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cxnSp>
        <p:nvCxnSpPr>
          <p:cNvPr id="6" name="Straight Arrow Connector 5">
            <a:extLst>
              <a:ext uri="{FF2B5EF4-FFF2-40B4-BE49-F238E27FC236}">
                <a16:creationId xmlns:a16="http://schemas.microsoft.com/office/drawing/2014/main" id="{B5C767A2-2786-6F50-66F1-DB563BF47919}"/>
              </a:ext>
            </a:extLst>
          </p:cNvPr>
          <p:cNvCxnSpPr/>
          <p:nvPr/>
        </p:nvCxnSpPr>
        <p:spPr>
          <a:xfrm flipV="1">
            <a:off x="6458808" y="2893577"/>
            <a:ext cx="1137164" cy="89967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1E50C4C-8D5A-7D7A-9F68-4D45301723B8}"/>
              </a:ext>
            </a:extLst>
          </p:cNvPr>
          <p:cNvSpPr txBox="1"/>
          <p:nvPr/>
        </p:nvSpPr>
        <p:spPr>
          <a:xfrm>
            <a:off x="6752717" y="297408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cxnSp>
        <p:nvCxnSpPr>
          <p:cNvPr id="8" name="Straight Arrow Connector 7">
            <a:extLst>
              <a:ext uri="{FF2B5EF4-FFF2-40B4-BE49-F238E27FC236}">
                <a16:creationId xmlns:a16="http://schemas.microsoft.com/office/drawing/2014/main" id="{D9B3A4BD-62BE-A380-CA47-5D8BEC172CA8}"/>
              </a:ext>
            </a:extLst>
          </p:cNvPr>
          <p:cNvCxnSpPr/>
          <p:nvPr/>
        </p:nvCxnSpPr>
        <p:spPr>
          <a:xfrm>
            <a:off x="3005089" y="1670131"/>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2962D81-CC3B-B24F-4844-37FD89E3306D}"/>
              </a:ext>
            </a:extLst>
          </p:cNvPr>
          <p:cNvCxnSpPr>
            <a:cxnSpLocks/>
          </p:cNvCxnSpPr>
          <p:nvPr/>
        </p:nvCxnSpPr>
        <p:spPr>
          <a:xfrm>
            <a:off x="6590368" y="1840881"/>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2238C26-0348-0EB9-7E2D-7937AD94EE1A}"/>
              </a:ext>
            </a:extLst>
          </p:cNvPr>
          <p:cNvSpPr txBox="1"/>
          <p:nvPr/>
        </p:nvSpPr>
        <p:spPr>
          <a:xfrm>
            <a:off x="6754051" y="23035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12" name="Straight Arrow Connector 11">
            <a:extLst>
              <a:ext uri="{FF2B5EF4-FFF2-40B4-BE49-F238E27FC236}">
                <a16:creationId xmlns:a16="http://schemas.microsoft.com/office/drawing/2014/main" id="{2B8FFE87-B19A-F23D-69C9-045799D5D67E}"/>
              </a:ext>
            </a:extLst>
          </p:cNvPr>
          <p:cNvCxnSpPr/>
          <p:nvPr/>
        </p:nvCxnSpPr>
        <p:spPr>
          <a:xfrm flipV="1">
            <a:off x="1482248" y="1909620"/>
            <a:ext cx="1135233" cy="728633"/>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C3EACF4-9248-5522-4087-B45566C9A6FC}"/>
              </a:ext>
            </a:extLst>
          </p:cNvPr>
          <p:cNvSpPr txBox="1"/>
          <p:nvPr/>
        </p:nvSpPr>
        <p:spPr>
          <a:xfrm>
            <a:off x="3524492"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15" name="Straight Arrow Connector 14">
            <a:extLst>
              <a:ext uri="{FF2B5EF4-FFF2-40B4-BE49-F238E27FC236}">
                <a16:creationId xmlns:a16="http://schemas.microsoft.com/office/drawing/2014/main" id="{48FB8099-BFC7-3BF0-CA1C-F54B68460607}"/>
              </a:ext>
            </a:extLst>
          </p:cNvPr>
          <p:cNvCxnSpPr>
            <a:cxnSpLocks/>
          </p:cNvCxnSpPr>
          <p:nvPr/>
        </p:nvCxnSpPr>
        <p:spPr>
          <a:xfrm>
            <a:off x="4798090"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A36792E-DFEB-4012-AFE5-52F80B923046}"/>
              </a:ext>
            </a:extLst>
          </p:cNvPr>
          <p:cNvSpPr txBox="1"/>
          <p:nvPr/>
        </p:nvSpPr>
        <p:spPr>
          <a:xfrm>
            <a:off x="5317493"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cxnSp>
        <p:nvCxnSpPr>
          <p:cNvPr id="17" name="Straight Arrow Connector 16">
            <a:extLst>
              <a:ext uri="{FF2B5EF4-FFF2-40B4-BE49-F238E27FC236}">
                <a16:creationId xmlns:a16="http://schemas.microsoft.com/office/drawing/2014/main" id="{675863E6-D041-C702-FC58-5DB9FF8ADC6D}"/>
              </a:ext>
            </a:extLst>
          </p:cNvPr>
          <p:cNvCxnSpPr/>
          <p:nvPr/>
        </p:nvCxnSpPr>
        <p:spPr>
          <a:xfrm>
            <a:off x="4798090" y="1670131"/>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33DFEB-167B-1571-B8BB-71481BB0EA46}"/>
              </a:ext>
            </a:extLst>
          </p:cNvPr>
          <p:cNvSpPr txBox="1"/>
          <p:nvPr/>
        </p:nvSpPr>
        <p:spPr>
          <a:xfrm>
            <a:off x="5317493"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19" name="TextBox 18">
            <a:extLst>
              <a:ext uri="{FF2B5EF4-FFF2-40B4-BE49-F238E27FC236}">
                <a16:creationId xmlns:a16="http://schemas.microsoft.com/office/drawing/2014/main" id="{4583C27D-93BF-A6AE-58A1-1F1D4BEC6BEB}"/>
              </a:ext>
            </a:extLst>
          </p:cNvPr>
          <p:cNvSpPr txBox="1"/>
          <p:nvPr/>
        </p:nvSpPr>
        <p:spPr>
          <a:xfrm>
            <a:off x="4233409" y="2804971"/>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p:sp>
        <p:nvSpPr>
          <p:cNvPr id="20" name="TextBox 19">
            <a:extLst>
              <a:ext uri="{FF2B5EF4-FFF2-40B4-BE49-F238E27FC236}">
                <a16:creationId xmlns:a16="http://schemas.microsoft.com/office/drawing/2014/main" id="{1FC4729C-C10A-B7AA-58DA-19B148F5B556}"/>
              </a:ext>
            </a:extLst>
          </p:cNvPr>
          <p:cNvSpPr txBox="1"/>
          <p:nvPr/>
        </p:nvSpPr>
        <p:spPr>
          <a:xfrm>
            <a:off x="2021270" y="22410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23" name="TextBox 22">
            <a:extLst>
              <a:ext uri="{FF2B5EF4-FFF2-40B4-BE49-F238E27FC236}">
                <a16:creationId xmlns:a16="http://schemas.microsoft.com/office/drawing/2014/main" id="{53FCE9DC-3C89-1556-8BC0-5DF628BCC9F0}"/>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27" name="TextBox 26">
            <a:extLst>
              <a:ext uri="{FF2B5EF4-FFF2-40B4-BE49-F238E27FC236}">
                <a16:creationId xmlns:a16="http://schemas.microsoft.com/office/drawing/2014/main" id="{44740A9C-67A6-AB81-9847-86CBCE8350F5}"/>
              </a:ext>
            </a:extLst>
          </p:cNvPr>
          <p:cNvSpPr txBox="1"/>
          <p:nvPr/>
        </p:nvSpPr>
        <p:spPr>
          <a:xfrm>
            <a:off x="3192294" y="4559856"/>
            <a:ext cx="2757486"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Update the residual graph.</a:t>
            </a:r>
          </a:p>
        </p:txBody>
      </p:sp>
    </p:spTree>
    <p:extLst>
      <p:ext uri="{BB962C8B-B14F-4D97-AF65-F5344CB8AC3E}">
        <p14:creationId xmlns:p14="http://schemas.microsoft.com/office/powerpoint/2010/main" val="2316145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DC30D-32CA-DA4C-405D-391B5FC8BB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6B728-E276-F772-90E8-0BDD09CF3EFC}"/>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AD18DFF6-FCC5-AFBA-0164-1FEC436B8D4E}"/>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AD18DFF6-FCC5-AFBA-0164-1FEC436B8D4E}"/>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E62E6ABA-1C88-1558-C71B-7066652E0B17}"/>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E62E6ABA-1C88-1558-C71B-7066652E0B17}"/>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214167CA-C565-1E65-0E84-FBD8AA9BC32A}"/>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214167CA-C565-1E65-0E84-FBD8AA9BC32A}"/>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2E39D2A4-AAA6-ABBC-AB5B-29F76D6FA24A}"/>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2E39D2A4-AAA6-ABBC-AB5B-29F76D6FA24A}"/>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5B8CD282-B5DE-78CE-B20A-9485E335AFDA}"/>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5B8CD282-B5DE-78CE-B20A-9485E335AFDA}"/>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97E40F07-D465-D742-B735-8B407061CE9E}"/>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97E40F07-D465-D742-B735-8B407061CE9E}"/>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C83EB9B7-497C-3F7C-12B1-1BC87D409B8B}"/>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C83EB9B7-497C-3F7C-12B1-1BC87D409B8B}"/>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F92D8DBB-DED1-45C8-B6BA-F20F99FF9077}"/>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F92D8DBB-DED1-45C8-B6BA-F20F99FF9077}"/>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4866F8F1-635E-903E-A755-E71584A3CE06}"/>
              </a:ext>
            </a:extLst>
          </p:cNvPr>
          <p:cNvCxnSpPr>
            <a:stCxn id="5" idx="7"/>
            <a:endCxn id="22" idx="3"/>
          </p:cNvCxnSpPr>
          <p:nvPr/>
        </p:nvCxnSpPr>
        <p:spPr>
          <a:xfrm flipV="1">
            <a:off x="1482248" y="1909620"/>
            <a:ext cx="1135233" cy="72863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EBEC34BB-8465-08B2-6AAC-739031B6A444}"/>
              </a:ext>
            </a:extLst>
          </p:cNvPr>
          <p:cNvCxnSpPr>
            <a:stCxn id="22" idx="6"/>
            <a:endCxn id="21" idx="2"/>
          </p:cNvCxnSpPr>
          <p:nvPr/>
        </p:nvCxnSpPr>
        <p:spPr>
          <a:xfrm>
            <a:off x="3005089"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59B858C4-9B42-DAE8-742F-89A18D61B475}"/>
              </a:ext>
            </a:extLst>
          </p:cNvPr>
          <p:cNvCxnSpPr>
            <a:stCxn id="21" idx="6"/>
            <a:endCxn id="24" idx="2"/>
          </p:cNvCxnSpPr>
          <p:nvPr/>
        </p:nvCxnSpPr>
        <p:spPr>
          <a:xfrm>
            <a:off x="4798090"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F8ECBD8-1B40-7FE7-0A5F-98A3F2B53912}"/>
              </a:ext>
            </a:extLst>
          </p:cNvPr>
          <p:cNvCxnSpPr>
            <a:stCxn id="24" idx="5"/>
            <a:endCxn id="29" idx="1"/>
          </p:cNvCxnSpPr>
          <p:nvPr/>
        </p:nvCxnSpPr>
        <p:spPr>
          <a:xfrm>
            <a:off x="6524588" y="1909620"/>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1CBD64B-332B-2D4B-A822-7E6092F59668}"/>
              </a:ext>
            </a:extLst>
          </p:cNvPr>
          <p:cNvCxnSpPr>
            <a:stCxn id="5" idx="5"/>
            <a:endCxn id="26" idx="1"/>
          </p:cNvCxnSpPr>
          <p:nvPr/>
        </p:nvCxnSpPr>
        <p:spPr>
          <a:xfrm>
            <a:off x="1482248" y="295935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9DF975C-8225-29AB-CA75-D60D0C320458}"/>
              </a:ext>
            </a:extLst>
          </p:cNvPr>
          <p:cNvCxnSpPr>
            <a:stCxn id="26" idx="6"/>
            <a:endCxn id="25" idx="2"/>
          </p:cNvCxnSpPr>
          <p:nvPr/>
        </p:nvCxnSpPr>
        <p:spPr>
          <a:xfrm>
            <a:off x="3005089"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40822C9-EC7C-ABC4-32DD-90205DE788D4}"/>
              </a:ext>
            </a:extLst>
          </p:cNvPr>
          <p:cNvCxnSpPr>
            <a:stCxn id="25" idx="6"/>
            <a:endCxn id="28" idx="2"/>
          </p:cNvCxnSpPr>
          <p:nvPr/>
        </p:nvCxnSpPr>
        <p:spPr>
          <a:xfrm>
            <a:off x="4798090"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E3E4C8E-ECD3-D250-FD19-FF3B12923591}"/>
              </a:ext>
            </a:extLst>
          </p:cNvPr>
          <p:cNvCxnSpPr>
            <a:stCxn id="28" idx="7"/>
            <a:endCxn id="29" idx="3"/>
          </p:cNvCxnSpPr>
          <p:nvPr/>
        </p:nvCxnSpPr>
        <p:spPr>
          <a:xfrm flipV="1">
            <a:off x="6524588" y="2959357"/>
            <a:ext cx="1137164" cy="89967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6FB2C2E-E663-9B32-3B30-5381017C003E}"/>
              </a:ext>
            </a:extLst>
          </p:cNvPr>
          <p:cNvCxnSpPr>
            <a:stCxn id="22" idx="5"/>
            <a:endCxn id="28" idx="1"/>
          </p:cNvCxnSpPr>
          <p:nvPr/>
        </p:nvCxnSpPr>
        <p:spPr>
          <a:xfrm>
            <a:off x="2938586" y="1909620"/>
            <a:ext cx="3264897" cy="194940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844DF14-1F12-8B1E-F684-30A0640BF04F}"/>
              </a:ext>
            </a:extLst>
          </p:cNvPr>
          <p:cNvSpPr txBox="1"/>
          <p:nvPr/>
        </p:nvSpPr>
        <p:spPr>
          <a:xfrm>
            <a:off x="1586218" y="1976123"/>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3/3</a:t>
            </a:r>
          </a:p>
        </p:txBody>
      </p:sp>
      <p:sp>
        <p:nvSpPr>
          <p:cNvPr id="65" name="TextBox 64">
            <a:extLst>
              <a:ext uri="{FF2B5EF4-FFF2-40B4-BE49-F238E27FC236}">
                <a16:creationId xmlns:a16="http://schemas.microsoft.com/office/drawing/2014/main" id="{1B80BC67-FF40-BDBB-5308-DB4BB9E242D1}"/>
              </a:ext>
            </a:extLst>
          </p:cNvPr>
          <p:cNvSpPr txBox="1"/>
          <p:nvPr/>
        </p:nvSpPr>
        <p:spPr>
          <a:xfrm>
            <a:off x="3426708" y="1384937"/>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2/4</a:t>
            </a:r>
          </a:p>
        </p:txBody>
      </p:sp>
      <p:sp>
        <p:nvSpPr>
          <p:cNvPr id="66" name="TextBox 65">
            <a:extLst>
              <a:ext uri="{FF2B5EF4-FFF2-40B4-BE49-F238E27FC236}">
                <a16:creationId xmlns:a16="http://schemas.microsoft.com/office/drawing/2014/main" id="{9C01A2BC-2B1A-2CF2-6EF1-8C75ADA040C7}"/>
              </a:ext>
            </a:extLst>
          </p:cNvPr>
          <p:cNvSpPr txBox="1"/>
          <p:nvPr/>
        </p:nvSpPr>
        <p:spPr>
          <a:xfrm>
            <a:off x="5219710" y="1379735"/>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2/3</a:t>
            </a:r>
          </a:p>
        </p:txBody>
      </p:sp>
      <p:sp>
        <p:nvSpPr>
          <p:cNvPr id="67" name="TextBox 66">
            <a:extLst>
              <a:ext uri="{FF2B5EF4-FFF2-40B4-BE49-F238E27FC236}">
                <a16:creationId xmlns:a16="http://schemas.microsoft.com/office/drawing/2014/main" id="{5110F932-D9FB-7E4A-CECC-FE3B6E985B36}"/>
              </a:ext>
            </a:extLst>
          </p:cNvPr>
          <p:cNvSpPr txBox="1"/>
          <p:nvPr/>
        </p:nvSpPr>
        <p:spPr>
          <a:xfrm>
            <a:off x="7062131" y="1971961"/>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2/5</a:t>
            </a:r>
          </a:p>
        </p:txBody>
      </p:sp>
      <p:sp>
        <p:nvSpPr>
          <p:cNvPr id="68" name="TextBox 67">
            <a:extLst>
              <a:ext uri="{FF2B5EF4-FFF2-40B4-BE49-F238E27FC236}">
                <a16:creationId xmlns:a16="http://schemas.microsoft.com/office/drawing/2014/main" id="{AED96D6D-21CB-01AC-C96F-7D8DED3B968C}"/>
              </a:ext>
            </a:extLst>
          </p:cNvPr>
          <p:cNvSpPr txBox="1"/>
          <p:nvPr/>
        </p:nvSpPr>
        <p:spPr>
          <a:xfrm>
            <a:off x="4498008" y="2531226"/>
            <a:ext cx="495649"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1/1</a:t>
            </a:r>
          </a:p>
        </p:txBody>
      </p:sp>
      <p:sp>
        <p:nvSpPr>
          <p:cNvPr id="69" name="TextBox 68">
            <a:extLst>
              <a:ext uri="{FF2B5EF4-FFF2-40B4-BE49-F238E27FC236}">
                <a16:creationId xmlns:a16="http://schemas.microsoft.com/office/drawing/2014/main" id="{776F7E5C-A6EA-C036-184B-40F2136C2BDC}"/>
              </a:ext>
            </a:extLst>
          </p:cNvPr>
          <p:cNvSpPr txBox="1"/>
          <p:nvPr/>
        </p:nvSpPr>
        <p:spPr>
          <a:xfrm>
            <a:off x="3426708" y="4032791"/>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0/6</a:t>
            </a:r>
          </a:p>
        </p:txBody>
      </p:sp>
      <p:sp>
        <p:nvSpPr>
          <p:cNvPr id="70" name="TextBox 69">
            <a:extLst>
              <a:ext uri="{FF2B5EF4-FFF2-40B4-BE49-F238E27FC236}">
                <a16:creationId xmlns:a16="http://schemas.microsoft.com/office/drawing/2014/main" id="{9978C6CB-650B-4F4A-283E-AA6D421C6C4D}"/>
              </a:ext>
            </a:extLst>
          </p:cNvPr>
          <p:cNvSpPr txBox="1"/>
          <p:nvPr/>
        </p:nvSpPr>
        <p:spPr>
          <a:xfrm>
            <a:off x="5219710" y="403372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0/3</a:t>
            </a:r>
          </a:p>
        </p:txBody>
      </p:sp>
      <p:sp>
        <p:nvSpPr>
          <p:cNvPr id="71" name="TextBox 70">
            <a:extLst>
              <a:ext uri="{FF2B5EF4-FFF2-40B4-BE49-F238E27FC236}">
                <a16:creationId xmlns:a16="http://schemas.microsoft.com/office/drawing/2014/main" id="{311F9755-8EFF-850F-AF5E-0C9B42E3E8C9}"/>
              </a:ext>
            </a:extLst>
          </p:cNvPr>
          <p:cNvSpPr txBox="1"/>
          <p:nvPr/>
        </p:nvSpPr>
        <p:spPr>
          <a:xfrm>
            <a:off x="7061167" y="332546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1/3</a:t>
            </a:r>
          </a:p>
        </p:txBody>
      </p:sp>
      <p:sp>
        <p:nvSpPr>
          <p:cNvPr id="73" name="TextBox 72">
            <a:extLst>
              <a:ext uri="{FF2B5EF4-FFF2-40B4-BE49-F238E27FC236}">
                <a16:creationId xmlns:a16="http://schemas.microsoft.com/office/drawing/2014/main" id="{78DBB468-7730-5003-80AF-B0C94C079F65}"/>
              </a:ext>
            </a:extLst>
          </p:cNvPr>
          <p:cNvSpPr txBox="1"/>
          <p:nvPr/>
        </p:nvSpPr>
        <p:spPr>
          <a:xfrm>
            <a:off x="1586218" y="332546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0/4</a:t>
            </a:r>
          </a:p>
        </p:txBody>
      </p:sp>
      <p:sp>
        <p:nvSpPr>
          <p:cNvPr id="4" name="TextBox 3">
            <a:extLst>
              <a:ext uri="{FF2B5EF4-FFF2-40B4-BE49-F238E27FC236}">
                <a16:creationId xmlns:a16="http://schemas.microsoft.com/office/drawing/2014/main" id="{BF345B27-CC5B-51AC-2C7C-195056D5DC87}"/>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3" name="TextBox 2">
            <a:extLst>
              <a:ext uri="{FF2B5EF4-FFF2-40B4-BE49-F238E27FC236}">
                <a16:creationId xmlns:a16="http://schemas.microsoft.com/office/drawing/2014/main" id="{9F088E7A-8749-BFF0-71C1-4B2FFC68FDF8}"/>
              </a:ext>
            </a:extLst>
          </p:cNvPr>
          <p:cNvSpPr txBox="1"/>
          <p:nvPr/>
        </p:nvSpPr>
        <p:spPr>
          <a:xfrm>
            <a:off x="3678803" y="4559856"/>
            <a:ext cx="1784464"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Update the flow.</a:t>
            </a:r>
          </a:p>
        </p:txBody>
      </p:sp>
    </p:spTree>
    <p:extLst>
      <p:ext uri="{BB962C8B-B14F-4D97-AF65-F5344CB8AC3E}">
        <p14:creationId xmlns:p14="http://schemas.microsoft.com/office/powerpoint/2010/main" val="36030668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2B18A-7B2C-BB20-5F49-BFC4C1F84B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B13614-2001-BB1A-8F1A-26E1AD3F673E}"/>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9A846E53-877F-487D-ECAF-0761166612A9}"/>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9A846E53-877F-487D-ECAF-0761166612A9}"/>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F40F201A-DC3C-386C-15DB-58251012921B}"/>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F40F201A-DC3C-386C-15DB-58251012921B}"/>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89EBC235-312D-E6DF-468E-1EFEF00734C4}"/>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89EBC235-312D-E6DF-468E-1EFEF00734C4}"/>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6A5581E0-19D8-16AB-3792-6944AE27661B}"/>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6A5581E0-19D8-16AB-3792-6944AE27661B}"/>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42E80E04-891F-DE06-98FA-69ABB46C4690}"/>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42E80E04-891F-DE06-98FA-69ABB46C4690}"/>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129A5936-94DB-F69A-5100-0BB5AA4FD364}"/>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129A5936-94DB-F69A-5100-0BB5AA4FD364}"/>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F5A929F9-9F1C-9DAD-B6AA-E707788CAAE4}"/>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F5A929F9-9F1C-9DAD-B6AA-E707788CAAE4}"/>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E179B280-07F3-81BA-8F6E-5EDA7AE02292}"/>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E179B280-07F3-81BA-8F6E-5EDA7AE02292}"/>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2687E45B-B7C9-BE79-5C1C-B2B8709B0A6C}"/>
              </a:ext>
            </a:extLst>
          </p:cNvPr>
          <p:cNvCxnSpPr>
            <a:cxnSpLocks/>
          </p:cNvCxnSpPr>
          <p:nvPr/>
        </p:nvCxnSpPr>
        <p:spPr>
          <a:xfrm>
            <a:off x="3005089"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F5C7A8C5-0CC5-7277-9B56-23B829994505}"/>
              </a:ext>
            </a:extLst>
          </p:cNvPr>
          <p:cNvCxnSpPr>
            <a:cxnSpLocks/>
          </p:cNvCxnSpPr>
          <p:nvPr/>
        </p:nvCxnSpPr>
        <p:spPr>
          <a:xfrm>
            <a:off x="6458808" y="1975400"/>
            <a:ext cx="1137164" cy="72863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B9C64CA-FD16-80CF-0139-E78DAD4CBC48}"/>
              </a:ext>
            </a:extLst>
          </p:cNvPr>
          <p:cNvCxnSpPr>
            <a:stCxn id="5" idx="5"/>
            <a:endCxn id="26" idx="1"/>
          </p:cNvCxnSpPr>
          <p:nvPr/>
        </p:nvCxnSpPr>
        <p:spPr>
          <a:xfrm>
            <a:off x="1482248" y="295935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7217AD3-8282-3090-CA30-C07E66B4120A}"/>
              </a:ext>
            </a:extLst>
          </p:cNvPr>
          <p:cNvCxnSpPr>
            <a:stCxn id="26" idx="6"/>
            <a:endCxn id="25" idx="2"/>
          </p:cNvCxnSpPr>
          <p:nvPr/>
        </p:nvCxnSpPr>
        <p:spPr>
          <a:xfrm>
            <a:off x="3005089"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0702F8DE-332B-AD4F-E63C-29A5C312796E}"/>
              </a:ext>
            </a:extLst>
          </p:cNvPr>
          <p:cNvCxnSpPr>
            <a:stCxn id="25" idx="6"/>
            <a:endCxn id="28" idx="2"/>
          </p:cNvCxnSpPr>
          <p:nvPr/>
        </p:nvCxnSpPr>
        <p:spPr>
          <a:xfrm>
            <a:off x="4798090"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4C0BB24-C917-0DBE-EE1A-820A56015548}"/>
              </a:ext>
            </a:extLst>
          </p:cNvPr>
          <p:cNvCxnSpPr>
            <a:cxnSpLocks/>
          </p:cNvCxnSpPr>
          <p:nvPr/>
        </p:nvCxnSpPr>
        <p:spPr>
          <a:xfrm flipV="1">
            <a:off x="6590368" y="3025137"/>
            <a:ext cx="1137164" cy="89967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D09AA895-52BF-C297-7038-A0E8F277C0F8}"/>
              </a:ext>
            </a:extLst>
          </p:cNvPr>
          <p:cNvCxnSpPr>
            <a:stCxn id="22" idx="5"/>
            <a:endCxn id="28" idx="1"/>
          </p:cNvCxnSpPr>
          <p:nvPr/>
        </p:nvCxnSpPr>
        <p:spPr>
          <a:xfrm>
            <a:off x="2938586" y="1909620"/>
            <a:ext cx="3264897" cy="1949409"/>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644CEF99-0F3F-0F88-1E29-39FE90BF4F2E}"/>
              </a:ext>
            </a:extLst>
          </p:cNvPr>
          <p:cNvSpPr txBox="1"/>
          <p:nvPr/>
        </p:nvSpPr>
        <p:spPr>
          <a:xfrm>
            <a:off x="3524492"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67" name="TextBox 66">
            <a:extLst>
              <a:ext uri="{FF2B5EF4-FFF2-40B4-BE49-F238E27FC236}">
                <a16:creationId xmlns:a16="http://schemas.microsoft.com/office/drawing/2014/main" id="{9DC18E69-0344-D2DC-31D3-87AE695A501A}"/>
              </a:ext>
            </a:extLst>
          </p:cNvPr>
          <p:cNvSpPr txBox="1"/>
          <p:nvPr/>
        </p:nvSpPr>
        <p:spPr>
          <a:xfrm>
            <a:off x="7166493" y="189960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69" name="TextBox 68">
            <a:extLst>
              <a:ext uri="{FF2B5EF4-FFF2-40B4-BE49-F238E27FC236}">
                <a16:creationId xmlns:a16="http://schemas.microsoft.com/office/drawing/2014/main" id="{BA72D4E4-60C5-CCDA-9FBC-E8040965FCBC}"/>
              </a:ext>
            </a:extLst>
          </p:cNvPr>
          <p:cNvSpPr txBox="1"/>
          <p:nvPr/>
        </p:nvSpPr>
        <p:spPr>
          <a:xfrm>
            <a:off x="3524492" y="403279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6</a:t>
            </a:r>
          </a:p>
        </p:txBody>
      </p:sp>
      <p:sp>
        <p:nvSpPr>
          <p:cNvPr id="70" name="TextBox 69">
            <a:extLst>
              <a:ext uri="{FF2B5EF4-FFF2-40B4-BE49-F238E27FC236}">
                <a16:creationId xmlns:a16="http://schemas.microsoft.com/office/drawing/2014/main" id="{1180DAB6-45A5-B46D-3894-2C15CE88E80A}"/>
              </a:ext>
            </a:extLst>
          </p:cNvPr>
          <p:cNvSpPr txBox="1"/>
          <p:nvPr/>
        </p:nvSpPr>
        <p:spPr>
          <a:xfrm>
            <a:off x="5317493" y="403372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71" name="TextBox 70">
            <a:extLst>
              <a:ext uri="{FF2B5EF4-FFF2-40B4-BE49-F238E27FC236}">
                <a16:creationId xmlns:a16="http://schemas.microsoft.com/office/drawing/2014/main" id="{44B5BDF9-A4DA-D40E-DA26-ED05CA119F54}"/>
              </a:ext>
            </a:extLst>
          </p:cNvPr>
          <p:cNvSpPr txBox="1"/>
          <p:nvPr/>
        </p:nvSpPr>
        <p:spPr>
          <a:xfrm>
            <a:off x="7158950" y="339124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73" name="TextBox 72">
            <a:extLst>
              <a:ext uri="{FF2B5EF4-FFF2-40B4-BE49-F238E27FC236}">
                <a16:creationId xmlns:a16="http://schemas.microsoft.com/office/drawing/2014/main" id="{5E9EBEAA-B081-1A2E-04DC-474925ACE6CA}"/>
              </a:ext>
            </a:extLst>
          </p:cNvPr>
          <p:cNvSpPr txBox="1"/>
          <p:nvPr/>
        </p:nvSpPr>
        <p:spPr>
          <a:xfrm>
            <a:off x="1749782" y="3325466"/>
            <a:ext cx="300082"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cxnSp>
        <p:nvCxnSpPr>
          <p:cNvPr id="6" name="Straight Arrow Connector 5">
            <a:extLst>
              <a:ext uri="{FF2B5EF4-FFF2-40B4-BE49-F238E27FC236}">
                <a16:creationId xmlns:a16="http://schemas.microsoft.com/office/drawing/2014/main" id="{A497865A-1257-0F79-C892-7A0D0D10DBDD}"/>
              </a:ext>
            </a:extLst>
          </p:cNvPr>
          <p:cNvCxnSpPr/>
          <p:nvPr/>
        </p:nvCxnSpPr>
        <p:spPr>
          <a:xfrm flipV="1">
            <a:off x="6458808" y="2893577"/>
            <a:ext cx="1137164" cy="89967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4EC8401-46B6-2C92-7F8A-D66A834BB44B}"/>
              </a:ext>
            </a:extLst>
          </p:cNvPr>
          <p:cNvSpPr txBox="1"/>
          <p:nvPr/>
        </p:nvSpPr>
        <p:spPr>
          <a:xfrm>
            <a:off x="6752717" y="297408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cxnSp>
        <p:nvCxnSpPr>
          <p:cNvPr id="8" name="Straight Arrow Connector 7">
            <a:extLst>
              <a:ext uri="{FF2B5EF4-FFF2-40B4-BE49-F238E27FC236}">
                <a16:creationId xmlns:a16="http://schemas.microsoft.com/office/drawing/2014/main" id="{8779F619-5CAE-F833-FAB4-CF3267B10795}"/>
              </a:ext>
            </a:extLst>
          </p:cNvPr>
          <p:cNvCxnSpPr/>
          <p:nvPr/>
        </p:nvCxnSpPr>
        <p:spPr>
          <a:xfrm>
            <a:off x="3005089" y="1670131"/>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2C34187-CA7A-64D4-7F26-D88291796139}"/>
              </a:ext>
            </a:extLst>
          </p:cNvPr>
          <p:cNvCxnSpPr>
            <a:cxnSpLocks/>
          </p:cNvCxnSpPr>
          <p:nvPr/>
        </p:nvCxnSpPr>
        <p:spPr>
          <a:xfrm>
            <a:off x="6590368" y="1840881"/>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7F243C3-8A78-2866-DE36-F2DC39B5B47A}"/>
              </a:ext>
            </a:extLst>
          </p:cNvPr>
          <p:cNvSpPr txBox="1"/>
          <p:nvPr/>
        </p:nvSpPr>
        <p:spPr>
          <a:xfrm>
            <a:off x="6754051" y="23035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12" name="Straight Arrow Connector 11">
            <a:extLst>
              <a:ext uri="{FF2B5EF4-FFF2-40B4-BE49-F238E27FC236}">
                <a16:creationId xmlns:a16="http://schemas.microsoft.com/office/drawing/2014/main" id="{5FF455DB-0D85-00F6-562F-BF832E61E404}"/>
              </a:ext>
            </a:extLst>
          </p:cNvPr>
          <p:cNvCxnSpPr/>
          <p:nvPr/>
        </p:nvCxnSpPr>
        <p:spPr>
          <a:xfrm flipV="1">
            <a:off x="1482248" y="1909620"/>
            <a:ext cx="1135233" cy="728633"/>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29261E4-94A7-5D94-DC62-E7AA8366EC7A}"/>
              </a:ext>
            </a:extLst>
          </p:cNvPr>
          <p:cNvSpPr txBox="1"/>
          <p:nvPr/>
        </p:nvSpPr>
        <p:spPr>
          <a:xfrm>
            <a:off x="3524492"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15" name="Straight Arrow Connector 14">
            <a:extLst>
              <a:ext uri="{FF2B5EF4-FFF2-40B4-BE49-F238E27FC236}">
                <a16:creationId xmlns:a16="http://schemas.microsoft.com/office/drawing/2014/main" id="{12EA2B11-8F70-54DC-172D-05C21D56AB9D}"/>
              </a:ext>
            </a:extLst>
          </p:cNvPr>
          <p:cNvCxnSpPr>
            <a:cxnSpLocks/>
          </p:cNvCxnSpPr>
          <p:nvPr/>
        </p:nvCxnSpPr>
        <p:spPr>
          <a:xfrm>
            <a:off x="4798090"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1CEA99E-2526-4A6E-DD20-4486D8FF581E}"/>
              </a:ext>
            </a:extLst>
          </p:cNvPr>
          <p:cNvSpPr txBox="1"/>
          <p:nvPr/>
        </p:nvSpPr>
        <p:spPr>
          <a:xfrm>
            <a:off x="5317493"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cxnSp>
        <p:nvCxnSpPr>
          <p:cNvPr id="17" name="Straight Arrow Connector 16">
            <a:extLst>
              <a:ext uri="{FF2B5EF4-FFF2-40B4-BE49-F238E27FC236}">
                <a16:creationId xmlns:a16="http://schemas.microsoft.com/office/drawing/2014/main" id="{B6A6A045-3FFE-9DDF-E8F2-4A0F9EA60196}"/>
              </a:ext>
            </a:extLst>
          </p:cNvPr>
          <p:cNvCxnSpPr/>
          <p:nvPr/>
        </p:nvCxnSpPr>
        <p:spPr>
          <a:xfrm>
            <a:off x="4798090" y="1670131"/>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FF6065D-9B5A-6F87-0212-7A2CF0BD9C2A}"/>
              </a:ext>
            </a:extLst>
          </p:cNvPr>
          <p:cNvSpPr txBox="1"/>
          <p:nvPr/>
        </p:nvSpPr>
        <p:spPr>
          <a:xfrm>
            <a:off x="5317493"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19" name="TextBox 18">
            <a:extLst>
              <a:ext uri="{FF2B5EF4-FFF2-40B4-BE49-F238E27FC236}">
                <a16:creationId xmlns:a16="http://schemas.microsoft.com/office/drawing/2014/main" id="{EA12A363-2EFB-FE22-4C91-B741AE7F31D3}"/>
              </a:ext>
            </a:extLst>
          </p:cNvPr>
          <p:cNvSpPr txBox="1"/>
          <p:nvPr/>
        </p:nvSpPr>
        <p:spPr>
          <a:xfrm>
            <a:off x="4233409" y="2804971"/>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p:sp>
        <p:nvSpPr>
          <p:cNvPr id="20" name="TextBox 19">
            <a:extLst>
              <a:ext uri="{FF2B5EF4-FFF2-40B4-BE49-F238E27FC236}">
                <a16:creationId xmlns:a16="http://schemas.microsoft.com/office/drawing/2014/main" id="{5CB17BDE-4766-BB95-D338-D27A9F76CAB1}"/>
              </a:ext>
            </a:extLst>
          </p:cNvPr>
          <p:cNvSpPr txBox="1"/>
          <p:nvPr/>
        </p:nvSpPr>
        <p:spPr>
          <a:xfrm>
            <a:off x="2021270" y="22410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23" name="TextBox 22">
            <a:extLst>
              <a:ext uri="{FF2B5EF4-FFF2-40B4-BE49-F238E27FC236}">
                <a16:creationId xmlns:a16="http://schemas.microsoft.com/office/drawing/2014/main" id="{8CC3E221-0532-BF18-C402-22E7AB6CCCD8}"/>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3" name="TextBox 2">
            <a:extLst>
              <a:ext uri="{FF2B5EF4-FFF2-40B4-BE49-F238E27FC236}">
                <a16:creationId xmlns:a16="http://schemas.microsoft.com/office/drawing/2014/main" id="{9B093410-6C03-F02B-6DEE-0490FB8777A7}"/>
              </a:ext>
            </a:extLst>
          </p:cNvPr>
          <p:cNvSpPr txBox="1"/>
          <p:nvPr/>
        </p:nvSpPr>
        <p:spPr>
          <a:xfrm>
            <a:off x="2836431" y="4559856"/>
            <a:ext cx="3469219"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Here is our current residual graph.</a:t>
            </a:r>
          </a:p>
        </p:txBody>
      </p:sp>
    </p:spTree>
    <p:extLst>
      <p:ext uri="{BB962C8B-B14F-4D97-AF65-F5344CB8AC3E}">
        <p14:creationId xmlns:p14="http://schemas.microsoft.com/office/powerpoint/2010/main" val="1092398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4E290-382B-CB8B-CCE6-2D17C240D1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D7A8A0-B447-3B0B-F52E-FCBFB0D16AD0}"/>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8E28305D-92AE-FB9E-C791-1CE24C8661B7}"/>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8E28305D-92AE-FB9E-C791-1CE24C8661B7}"/>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E108D254-3A33-288F-780E-3FA442040024}"/>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E108D254-3A33-288F-780E-3FA442040024}"/>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A2ED771B-0EC1-F92F-20E5-777D94A5C4FC}"/>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A2ED771B-0EC1-F92F-20E5-777D94A5C4FC}"/>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FC0CEF2A-E1FE-C466-8921-6DEE253BC532}"/>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FC0CEF2A-E1FE-C466-8921-6DEE253BC532}"/>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0CE1D518-1CD7-93E5-BCB8-1B4E0AC83FB2}"/>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0CE1D518-1CD7-93E5-BCB8-1B4E0AC83FB2}"/>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01CBD051-8981-CCAC-CCC0-62C7459A5A92}"/>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01CBD051-8981-CCAC-CCC0-62C7459A5A92}"/>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5EDD8361-C523-00C1-E871-AC688EB13A5F}"/>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5EDD8361-C523-00C1-E871-AC688EB13A5F}"/>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582EEA71-17BF-6C07-0B38-F49696566C0C}"/>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582EEA71-17BF-6C07-0B38-F49696566C0C}"/>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EC905632-3CD6-33CA-00FA-A4463FB15188}"/>
              </a:ext>
            </a:extLst>
          </p:cNvPr>
          <p:cNvCxnSpPr>
            <a:cxnSpLocks/>
          </p:cNvCxnSpPr>
          <p:nvPr/>
        </p:nvCxnSpPr>
        <p:spPr>
          <a:xfrm>
            <a:off x="3005089"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F136E62-EC7A-915D-645E-4C64F00859CC}"/>
              </a:ext>
            </a:extLst>
          </p:cNvPr>
          <p:cNvCxnSpPr>
            <a:cxnSpLocks/>
          </p:cNvCxnSpPr>
          <p:nvPr/>
        </p:nvCxnSpPr>
        <p:spPr>
          <a:xfrm>
            <a:off x="6458808" y="1975400"/>
            <a:ext cx="1137164" cy="72863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FD2FBE2-C4A7-AD17-23CF-D85CBE75833A}"/>
              </a:ext>
            </a:extLst>
          </p:cNvPr>
          <p:cNvCxnSpPr>
            <a:stCxn id="5" idx="5"/>
            <a:endCxn id="26" idx="1"/>
          </p:cNvCxnSpPr>
          <p:nvPr/>
        </p:nvCxnSpPr>
        <p:spPr>
          <a:xfrm>
            <a:off x="1482248" y="2959358"/>
            <a:ext cx="1135233" cy="899671"/>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536FFD5-3E00-9344-F15C-320ACF55ACE9}"/>
              </a:ext>
            </a:extLst>
          </p:cNvPr>
          <p:cNvCxnSpPr>
            <a:stCxn id="26" idx="6"/>
            <a:endCxn id="25" idx="2"/>
          </p:cNvCxnSpPr>
          <p:nvPr/>
        </p:nvCxnSpPr>
        <p:spPr>
          <a:xfrm>
            <a:off x="3005089" y="4019582"/>
            <a:ext cx="1338890" cy="0"/>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A294442B-E160-B4D8-4F8A-AF2F17063824}"/>
              </a:ext>
            </a:extLst>
          </p:cNvPr>
          <p:cNvCxnSpPr>
            <a:stCxn id="25" idx="6"/>
            <a:endCxn id="28" idx="2"/>
          </p:cNvCxnSpPr>
          <p:nvPr/>
        </p:nvCxnSpPr>
        <p:spPr>
          <a:xfrm>
            <a:off x="4798090" y="4019582"/>
            <a:ext cx="1338890" cy="0"/>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F45A97C-F16D-A066-C7DE-A82A96CA0029}"/>
              </a:ext>
            </a:extLst>
          </p:cNvPr>
          <p:cNvCxnSpPr>
            <a:cxnSpLocks/>
          </p:cNvCxnSpPr>
          <p:nvPr/>
        </p:nvCxnSpPr>
        <p:spPr>
          <a:xfrm flipV="1">
            <a:off x="6590368" y="3025137"/>
            <a:ext cx="1137164" cy="899672"/>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22C9F68-EB36-68A1-8436-7138D89CFADB}"/>
              </a:ext>
            </a:extLst>
          </p:cNvPr>
          <p:cNvCxnSpPr>
            <a:stCxn id="22" idx="5"/>
            <a:endCxn id="28" idx="1"/>
          </p:cNvCxnSpPr>
          <p:nvPr/>
        </p:nvCxnSpPr>
        <p:spPr>
          <a:xfrm>
            <a:off x="2938586" y="1909620"/>
            <a:ext cx="3264897" cy="1949409"/>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7D7AF5B-3797-B6E0-DD89-01395EDABE1B}"/>
              </a:ext>
            </a:extLst>
          </p:cNvPr>
          <p:cNvSpPr txBox="1"/>
          <p:nvPr/>
        </p:nvSpPr>
        <p:spPr>
          <a:xfrm>
            <a:off x="3524492"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67" name="TextBox 66">
            <a:extLst>
              <a:ext uri="{FF2B5EF4-FFF2-40B4-BE49-F238E27FC236}">
                <a16:creationId xmlns:a16="http://schemas.microsoft.com/office/drawing/2014/main" id="{898B556A-3E42-B034-B102-FA1C4148D44E}"/>
              </a:ext>
            </a:extLst>
          </p:cNvPr>
          <p:cNvSpPr txBox="1"/>
          <p:nvPr/>
        </p:nvSpPr>
        <p:spPr>
          <a:xfrm>
            <a:off x="7166493" y="189960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69" name="TextBox 68">
            <a:extLst>
              <a:ext uri="{FF2B5EF4-FFF2-40B4-BE49-F238E27FC236}">
                <a16:creationId xmlns:a16="http://schemas.microsoft.com/office/drawing/2014/main" id="{8A124021-E6A8-0DD9-C386-3BB30017BF2C}"/>
              </a:ext>
            </a:extLst>
          </p:cNvPr>
          <p:cNvSpPr txBox="1"/>
          <p:nvPr/>
        </p:nvSpPr>
        <p:spPr>
          <a:xfrm>
            <a:off x="3524492" y="403279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6</a:t>
            </a:r>
          </a:p>
        </p:txBody>
      </p:sp>
      <p:sp>
        <p:nvSpPr>
          <p:cNvPr id="70" name="TextBox 69">
            <a:extLst>
              <a:ext uri="{FF2B5EF4-FFF2-40B4-BE49-F238E27FC236}">
                <a16:creationId xmlns:a16="http://schemas.microsoft.com/office/drawing/2014/main" id="{204F4858-5501-1CCE-D504-AD5E0795B9DC}"/>
              </a:ext>
            </a:extLst>
          </p:cNvPr>
          <p:cNvSpPr txBox="1"/>
          <p:nvPr/>
        </p:nvSpPr>
        <p:spPr>
          <a:xfrm>
            <a:off x="5317493" y="403372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71" name="TextBox 70">
            <a:extLst>
              <a:ext uri="{FF2B5EF4-FFF2-40B4-BE49-F238E27FC236}">
                <a16:creationId xmlns:a16="http://schemas.microsoft.com/office/drawing/2014/main" id="{341A1239-3824-E5BA-7B99-D56686DE86E9}"/>
              </a:ext>
            </a:extLst>
          </p:cNvPr>
          <p:cNvSpPr txBox="1"/>
          <p:nvPr/>
        </p:nvSpPr>
        <p:spPr>
          <a:xfrm>
            <a:off x="7158950" y="339124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73" name="TextBox 72">
            <a:extLst>
              <a:ext uri="{FF2B5EF4-FFF2-40B4-BE49-F238E27FC236}">
                <a16:creationId xmlns:a16="http://schemas.microsoft.com/office/drawing/2014/main" id="{50F80289-0C56-0526-24B4-2FFEFEF2DB9E}"/>
              </a:ext>
            </a:extLst>
          </p:cNvPr>
          <p:cNvSpPr txBox="1"/>
          <p:nvPr/>
        </p:nvSpPr>
        <p:spPr>
          <a:xfrm>
            <a:off x="1749782" y="3325466"/>
            <a:ext cx="300082"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cxnSp>
        <p:nvCxnSpPr>
          <p:cNvPr id="6" name="Straight Arrow Connector 5">
            <a:extLst>
              <a:ext uri="{FF2B5EF4-FFF2-40B4-BE49-F238E27FC236}">
                <a16:creationId xmlns:a16="http://schemas.microsoft.com/office/drawing/2014/main" id="{F601B335-AF16-6849-4871-1F119BC5C36C}"/>
              </a:ext>
            </a:extLst>
          </p:cNvPr>
          <p:cNvCxnSpPr/>
          <p:nvPr/>
        </p:nvCxnSpPr>
        <p:spPr>
          <a:xfrm flipV="1">
            <a:off x="6458808" y="2893577"/>
            <a:ext cx="1137164" cy="89967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E24DE51-EADA-2300-38F6-59EA91F49ED4}"/>
              </a:ext>
            </a:extLst>
          </p:cNvPr>
          <p:cNvSpPr txBox="1"/>
          <p:nvPr/>
        </p:nvSpPr>
        <p:spPr>
          <a:xfrm>
            <a:off x="6752717" y="297408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cxnSp>
        <p:nvCxnSpPr>
          <p:cNvPr id="8" name="Straight Arrow Connector 7">
            <a:extLst>
              <a:ext uri="{FF2B5EF4-FFF2-40B4-BE49-F238E27FC236}">
                <a16:creationId xmlns:a16="http://schemas.microsoft.com/office/drawing/2014/main" id="{F31BE760-0E21-EFCD-FFEA-0577CB298974}"/>
              </a:ext>
            </a:extLst>
          </p:cNvPr>
          <p:cNvCxnSpPr/>
          <p:nvPr/>
        </p:nvCxnSpPr>
        <p:spPr>
          <a:xfrm>
            <a:off x="3005089" y="1670131"/>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FD70188-70D6-B33E-A7B7-FDD91F0655BB}"/>
              </a:ext>
            </a:extLst>
          </p:cNvPr>
          <p:cNvCxnSpPr>
            <a:cxnSpLocks/>
          </p:cNvCxnSpPr>
          <p:nvPr/>
        </p:nvCxnSpPr>
        <p:spPr>
          <a:xfrm>
            <a:off x="6590368" y="1840881"/>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5060C36-FD07-2499-F5B4-794E9F2DE179}"/>
              </a:ext>
            </a:extLst>
          </p:cNvPr>
          <p:cNvSpPr txBox="1"/>
          <p:nvPr/>
        </p:nvSpPr>
        <p:spPr>
          <a:xfrm>
            <a:off x="6754051" y="23035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12" name="Straight Arrow Connector 11">
            <a:extLst>
              <a:ext uri="{FF2B5EF4-FFF2-40B4-BE49-F238E27FC236}">
                <a16:creationId xmlns:a16="http://schemas.microsoft.com/office/drawing/2014/main" id="{F53BA55E-33AC-239F-C185-B0BD2BB02B27}"/>
              </a:ext>
            </a:extLst>
          </p:cNvPr>
          <p:cNvCxnSpPr/>
          <p:nvPr/>
        </p:nvCxnSpPr>
        <p:spPr>
          <a:xfrm flipV="1">
            <a:off x="1482248" y="1909620"/>
            <a:ext cx="1135233" cy="728633"/>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883FC80-8BB0-3FD6-6CDA-A07A1356E243}"/>
              </a:ext>
            </a:extLst>
          </p:cNvPr>
          <p:cNvSpPr txBox="1"/>
          <p:nvPr/>
        </p:nvSpPr>
        <p:spPr>
          <a:xfrm>
            <a:off x="3524492"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15" name="Straight Arrow Connector 14">
            <a:extLst>
              <a:ext uri="{FF2B5EF4-FFF2-40B4-BE49-F238E27FC236}">
                <a16:creationId xmlns:a16="http://schemas.microsoft.com/office/drawing/2014/main" id="{7F887054-D2B0-B0BE-CFCD-1D088741569F}"/>
              </a:ext>
            </a:extLst>
          </p:cNvPr>
          <p:cNvCxnSpPr>
            <a:cxnSpLocks/>
          </p:cNvCxnSpPr>
          <p:nvPr/>
        </p:nvCxnSpPr>
        <p:spPr>
          <a:xfrm>
            <a:off x="4798090"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10FECFE-EFC6-AE62-091B-F0288146B6A7}"/>
              </a:ext>
            </a:extLst>
          </p:cNvPr>
          <p:cNvSpPr txBox="1"/>
          <p:nvPr/>
        </p:nvSpPr>
        <p:spPr>
          <a:xfrm>
            <a:off x="5317493"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cxnSp>
        <p:nvCxnSpPr>
          <p:cNvPr id="17" name="Straight Arrow Connector 16">
            <a:extLst>
              <a:ext uri="{FF2B5EF4-FFF2-40B4-BE49-F238E27FC236}">
                <a16:creationId xmlns:a16="http://schemas.microsoft.com/office/drawing/2014/main" id="{BE892D20-D826-3711-D8A3-4899CC59DB95}"/>
              </a:ext>
            </a:extLst>
          </p:cNvPr>
          <p:cNvCxnSpPr/>
          <p:nvPr/>
        </p:nvCxnSpPr>
        <p:spPr>
          <a:xfrm>
            <a:off x="4798090" y="1670131"/>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E4227E7-4CD1-D8C2-A397-83ADFE8A2275}"/>
              </a:ext>
            </a:extLst>
          </p:cNvPr>
          <p:cNvSpPr txBox="1"/>
          <p:nvPr/>
        </p:nvSpPr>
        <p:spPr>
          <a:xfrm>
            <a:off x="5317493"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3" name="TextBox 2">
            <a:extLst>
              <a:ext uri="{FF2B5EF4-FFF2-40B4-BE49-F238E27FC236}">
                <a16:creationId xmlns:a16="http://schemas.microsoft.com/office/drawing/2014/main" id="{F1C826E8-6A9D-904E-05D5-60C6459F8E58}"/>
              </a:ext>
            </a:extLst>
          </p:cNvPr>
          <p:cNvSpPr txBox="1"/>
          <p:nvPr/>
        </p:nvSpPr>
        <p:spPr>
          <a:xfrm>
            <a:off x="4233409" y="2804971"/>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p:sp>
        <p:nvSpPr>
          <p:cNvPr id="4" name="TextBox 3">
            <a:extLst>
              <a:ext uri="{FF2B5EF4-FFF2-40B4-BE49-F238E27FC236}">
                <a16:creationId xmlns:a16="http://schemas.microsoft.com/office/drawing/2014/main" id="{4A4040B9-4BF9-95D6-BB9C-05B043E58215}"/>
              </a:ext>
            </a:extLst>
          </p:cNvPr>
          <p:cNvSpPr txBox="1"/>
          <p:nvPr/>
        </p:nvSpPr>
        <p:spPr>
          <a:xfrm>
            <a:off x="2021270" y="22410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19" name="TextBox 18">
            <a:extLst>
              <a:ext uri="{FF2B5EF4-FFF2-40B4-BE49-F238E27FC236}">
                <a16:creationId xmlns:a16="http://schemas.microsoft.com/office/drawing/2014/main" id="{13298BB2-1A6E-9A0D-5E1B-EB5E78726AA0}"/>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CAF537CD-3082-B112-C941-0044BC324D69}"/>
                  </a:ext>
                </a:extLst>
              </p:cNvPr>
              <p:cNvSpPr txBox="1"/>
              <p:nvPr/>
            </p:nvSpPr>
            <p:spPr>
              <a:xfrm>
                <a:off x="3223966" y="4559856"/>
                <a:ext cx="2694135"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Find the shortest </a:t>
                </a:r>
                <a14:m>
                  <m:oMath xmlns:m="http://schemas.openxmlformats.org/officeDocument/2006/math">
                    <m:r>
                      <a:rPr lang="en-US" sz="1800" b="0" i="1" smtClean="0">
                        <a:latin typeface="Cambria Math" panose="02040503050406030204" pitchFamily="18" charset="0"/>
                        <a:ea typeface="Source Sans Pro" panose="020B0503030403020204" pitchFamily="34" charset="0"/>
                      </a:rPr>
                      <m:t>𝑠</m:t>
                    </m:r>
                  </m:oMath>
                </a14:m>
                <a:r>
                  <a:rPr lang="en-US" sz="1800" dirty="0">
                    <a:latin typeface="Source Sans Pro" panose="020B0503030403020204" pitchFamily="34" charset="0"/>
                    <a:ea typeface="Source Sans Pro" panose="020B0503030403020204" pitchFamily="34" charset="0"/>
                  </a:rPr>
                  <a:t>-</a:t>
                </a:r>
                <a14:m>
                  <m:oMath xmlns:m="http://schemas.openxmlformats.org/officeDocument/2006/math">
                    <m:r>
                      <a:rPr lang="en-US" sz="1800" b="0" i="1" dirty="0" smtClean="0">
                        <a:latin typeface="Cambria Math" panose="02040503050406030204" pitchFamily="18" charset="0"/>
                        <a:ea typeface="Source Sans Pro" panose="020B0503030403020204" pitchFamily="34" charset="0"/>
                      </a:rPr>
                      <m:t>𝑡</m:t>
                    </m:r>
                  </m:oMath>
                </a14:m>
                <a:r>
                  <a:rPr lang="en-US" sz="1800" dirty="0">
                    <a:latin typeface="Source Sans Pro" panose="020B0503030403020204" pitchFamily="34" charset="0"/>
                    <a:ea typeface="Source Sans Pro" panose="020B0503030403020204" pitchFamily="34" charset="0"/>
                  </a:rPr>
                  <a:t> path.</a:t>
                </a:r>
              </a:p>
            </p:txBody>
          </p:sp>
        </mc:Choice>
        <mc:Fallback>
          <p:sp>
            <p:nvSpPr>
              <p:cNvPr id="20" name="TextBox 19">
                <a:extLst>
                  <a:ext uri="{FF2B5EF4-FFF2-40B4-BE49-F238E27FC236}">
                    <a16:creationId xmlns:a16="http://schemas.microsoft.com/office/drawing/2014/main" id="{CAF537CD-3082-B112-C941-0044BC324D69}"/>
                  </a:ext>
                </a:extLst>
              </p:cNvPr>
              <p:cNvSpPr txBox="1">
                <a:spLocks noRot="1" noChangeAspect="1" noMove="1" noResize="1" noEditPoints="1" noAdjustHandles="1" noChangeArrowheads="1" noChangeShapeType="1" noTextEdit="1"/>
              </p:cNvSpPr>
              <p:nvPr/>
            </p:nvSpPr>
            <p:spPr>
              <a:xfrm>
                <a:off x="3223966" y="4559856"/>
                <a:ext cx="2694135" cy="369332"/>
              </a:xfrm>
              <a:prstGeom prst="rect">
                <a:avLst/>
              </a:prstGeom>
              <a:blipFill>
                <a:blip r:embed="rId11"/>
                <a:stretch>
                  <a:fillRect l="-935" t="-6667" r="-935" b="-23333"/>
                </a:stretch>
              </a:blipFill>
            </p:spPr>
            <p:txBody>
              <a:bodyPr/>
              <a:lstStyle/>
              <a:p>
                <a:r>
                  <a:rPr lang="en-US">
                    <a:noFill/>
                  </a:rPr>
                  <a:t> </a:t>
                </a:r>
              </a:p>
            </p:txBody>
          </p:sp>
        </mc:Fallback>
      </mc:AlternateContent>
    </p:spTree>
    <p:extLst>
      <p:ext uri="{BB962C8B-B14F-4D97-AF65-F5344CB8AC3E}">
        <p14:creationId xmlns:p14="http://schemas.microsoft.com/office/powerpoint/2010/main" val="2749366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Administrivia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8B063-4AAE-02FB-020A-CF25279EDD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65503E-D947-CAA3-94A9-EC5B29A333D8}"/>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E3604733-9255-E123-3235-C7EDECFB7AE2}"/>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E3604733-9255-E123-3235-C7EDECFB7AE2}"/>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9D514E2E-6FFC-62E6-3625-6962E1813DCC}"/>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9D514E2E-6FFC-62E6-3625-6962E1813DCC}"/>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6E56E6F5-D2EF-B455-BE5F-D87DA5172189}"/>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6E56E6F5-D2EF-B455-BE5F-D87DA5172189}"/>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A2969492-C6D1-6389-900F-78EFAE854B04}"/>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A2969492-C6D1-6389-900F-78EFAE854B04}"/>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60E89F72-7BAF-352D-5A63-B50E067776DA}"/>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60E89F72-7BAF-352D-5A63-B50E067776DA}"/>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09179828-3FBA-70C2-B4B5-99317AFECC06}"/>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09179828-3FBA-70C2-B4B5-99317AFECC06}"/>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69DF0303-740D-7BC8-56CC-085178839E65}"/>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69DF0303-740D-7BC8-56CC-085178839E65}"/>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CA3F02DC-9C1E-B7B5-3A27-6B9B9309DE9A}"/>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CA3F02DC-9C1E-B7B5-3A27-6B9B9309DE9A}"/>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7277CD62-E117-33FE-8526-334052A2EFB1}"/>
              </a:ext>
            </a:extLst>
          </p:cNvPr>
          <p:cNvCxnSpPr>
            <a:cxnSpLocks/>
          </p:cNvCxnSpPr>
          <p:nvPr/>
        </p:nvCxnSpPr>
        <p:spPr>
          <a:xfrm>
            <a:off x="3005089"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4E28712-55F1-F8E1-450D-8A699214CF1D}"/>
              </a:ext>
            </a:extLst>
          </p:cNvPr>
          <p:cNvCxnSpPr>
            <a:cxnSpLocks/>
          </p:cNvCxnSpPr>
          <p:nvPr/>
        </p:nvCxnSpPr>
        <p:spPr>
          <a:xfrm>
            <a:off x="6458808" y="1975400"/>
            <a:ext cx="1137164" cy="72863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4212604-5C96-1944-1E2A-8C1463FCD4CD}"/>
              </a:ext>
            </a:extLst>
          </p:cNvPr>
          <p:cNvCxnSpPr>
            <a:cxnSpLocks/>
          </p:cNvCxnSpPr>
          <p:nvPr/>
        </p:nvCxnSpPr>
        <p:spPr>
          <a:xfrm>
            <a:off x="1416468" y="302513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1A5CEC2-9467-F822-E8F5-6E0887D066C8}"/>
              </a:ext>
            </a:extLst>
          </p:cNvPr>
          <p:cNvCxnSpPr>
            <a:cxnSpLocks/>
          </p:cNvCxnSpPr>
          <p:nvPr/>
        </p:nvCxnSpPr>
        <p:spPr>
          <a:xfrm>
            <a:off x="4798090" y="409851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E09C80A2-0798-FA7E-DBB9-7C355D6898AF}"/>
              </a:ext>
            </a:extLst>
          </p:cNvPr>
          <p:cNvCxnSpPr>
            <a:stCxn id="22" idx="5"/>
            <a:endCxn id="28" idx="1"/>
          </p:cNvCxnSpPr>
          <p:nvPr/>
        </p:nvCxnSpPr>
        <p:spPr>
          <a:xfrm>
            <a:off x="2938586" y="1909620"/>
            <a:ext cx="3264897" cy="1949409"/>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DA5906A9-8F96-CD7C-B672-D4EB2E290706}"/>
              </a:ext>
            </a:extLst>
          </p:cNvPr>
          <p:cNvSpPr txBox="1"/>
          <p:nvPr/>
        </p:nvSpPr>
        <p:spPr>
          <a:xfrm>
            <a:off x="3524492"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67" name="TextBox 66">
            <a:extLst>
              <a:ext uri="{FF2B5EF4-FFF2-40B4-BE49-F238E27FC236}">
                <a16:creationId xmlns:a16="http://schemas.microsoft.com/office/drawing/2014/main" id="{EF32A291-74D1-0FF7-87F7-389DB2C1497E}"/>
              </a:ext>
            </a:extLst>
          </p:cNvPr>
          <p:cNvSpPr txBox="1"/>
          <p:nvPr/>
        </p:nvSpPr>
        <p:spPr>
          <a:xfrm>
            <a:off x="7166493" y="189960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70" name="TextBox 69">
            <a:extLst>
              <a:ext uri="{FF2B5EF4-FFF2-40B4-BE49-F238E27FC236}">
                <a16:creationId xmlns:a16="http://schemas.microsoft.com/office/drawing/2014/main" id="{14F3B4A2-6C8B-822D-E792-74F521D83147}"/>
              </a:ext>
            </a:extLst>
          </p:cNvPr>
          <p:cNvSpPr txBox="1"/>
          <p:nvPr/>
        </p:nvSpPr>
        <p:spPr>
          <a:xfrm>
            <a:off x="5317493" y="4112662"/>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sp>
        <p:nvSpPr>
          <p:cNvPr id="73" name="TextBox 72">
            <a:extLst>
              <a:ext uri="{FF2B5EF4-FFF2-40B4-BE49-F238E27FC236}">
                <a16:creationId xmlns:a16="http://schemas.microsoft.com/office/drawing/2014/main" id="{21CA7DF3-33D9-E495-3AC1-92C3AB32AF49}"/>
              </a:ext>
            </a:extLst>
          </p:cNvPr>
          <p:cNvSpPr txBox="1"/>
          <p:nvPr/>
        </p:nvSpPr>
        <p:spPr>
          <a:xfrm>
            <a:off x="1684001" y="339124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7" name="TextBox 6">
            <a:extLst>
              <a:ext uri="{FF2B5EF4-FFF2-40B4-BE49-F238E27FC236}">
                <a16:creationId xmlns:a16="http://schemas.microsoft.com/office/drawing/2014/main" id="{BB07B2D3-6B86-8ECA-99A1-834CCE7A2DF0}"/>
              </a:ext>
            </a:extLst>
          </p:cNvPr>
          <p:cNvSpPr txBox="1"/>
          <p:nvPr/>
        </p:nvSpPr>
        <p:spPr>
          <a:xfrm>
            <a:off x="6818497" y="303986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8" name="Straight Arrow Connector 7">
            <a:extLst>
              <a:ext uri="{FF2B5EF4-FFF2-40B4-BE49-F238E27FC236}">
                <a16:creationId xmlns:a16="http://schemas.microsoft.com/office/drawing/2014/main" id="{0AC19021-5BBC-0306-C51E-2452AA39CAE5}"/>
              </a:ext>
            </a:extLst>
          </p:cNvPr>
          <p:cNvCxnSpPr/>
          <p:nvPr/>
        </p:nvCxnSpPr>
        <p:spPr>
          <a:xfrm>
            <a:off x="3005089" y="1670131"/>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E79CCF-E2DA-832B-67F7-4358A265C058}"/>
              </a:ext>
            </a:extLst>
          </p:cNvPr>
          <p:cNvCxnSpPr>
            <a:cxnSpLocks/>
          </p:cNvCxnSpPr>
          <p:nvPr/>
        </p:nvCxnSpPr>
        <p:spPr>
          <a:xfrm>
            <a:off x="6590368" y="1840881"/>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5EC9501-3217-0B04-152D-7D8F3E8AEFA4}"/>
              </a:ext>
            </a:extLst>
          </p:cNvPr>
          <p:cNvSpPr txBox="1"/>
          <p:nvPr/>
        </p:nvSpPr>
        <p:spPr>
          <a:xfrm>
            <a:off x="6754051" y="23035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12" name="Straight Arrow Connector 11">
            <a:extLst>
              <a:ext uri="{FF2B5EF4-FFF2-40B4-BE49-F238E27FC236}">
                <a16:creationId xmlns:a16="http://schemas.microsoft.com/office/drawing/2014/main" id="{5F43CC68-3918-4FFE-2FDF-278A43B349E1}"/>
              </a:ext>
            </a:extLst>
          </p:cNvPr>
          <p:cNvCxnSpPr/>
          <p:nvPr/>
        </p:nvCxnSpPr>
        <p:spPr>
          <a:xfrm flipV="1">
            <a:off x="1482248" y="1909620"/>
            <a:ext cx="1135233" cy="728633"/>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41E60B1-1D27-BC9A-F9CA-1A89D7BF6EE0}"/>
              </a:ext>
            </a:extLst>
          </p:cNvPr>
          <p:cNvSpPr txBox="1"/>
          <p:nvPr/>
        </p:nvSpPr>
        <p:spPr>
          <a:xfrm>
            <a:off x="3524492"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15" name="Straight Arrow Connector 14">
            <a:extLst>
              <a:ext uri="{FF2B5EF4-FFF2-40B4-BE49-F238E27FC236}">
                <a16:creationId xmlns:a16="http://schemas.microsoft.com/office/drawing/2014/main" id="{59D59E6C-9541-EB12-7449-F715961DF37E}"/>
              </a:ext>
            </a:extLst>
          </p:cNvPr>
          <p:cNvCxnSpPr>
            <a:cxnSpLocks/>
          </p:cNvCxnSpPr>
          <p:nvPr/>
        </p:nvCxnSpPr>
        <p:spPr>
          <a:xfrm>
            <a:off x="4798090"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6E4063C-D08F-1266-71A1-ED831ED74C6E}"/>
              </a:ext>
            </a:extLst>
          </p:cNvPr>
          <p:cNvSpPr txBox="1"/>
          <p:nvPr/>
        </p:nvSpPr>
        <p:spPr>
          <a:xfrm>
            <a:off x="5317493"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cxnSp>
        <p:nvCxnSpPr>
          <p:cNvPr id="17" name="Straight Arrow Connector 16">
            <a:extLst>
              <a:ext uri="{FF2B5EF4-FFF2-40B4-BE49-F238E27FC236}">
                <a16:creationId xmlns:a16="http://schemas.microsoft.com/office/drawing/2014/main" id="{3CE2F7FB-9A35-0E79-D211-D2C00910AF0F}"/>
              </a:ext>
            </a:extLst>
          </p:cNvPr>
          <p:cNvCxnSpPr/>
          <p:nvPr/>
        </p:nvCxnSpPr>
        <p:spPr>
          <a:xfrm>
            <a:off x="4798090" y="1670131"/>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AF003B5-E4F3-0178-8DEE-C85F6CD70A90}"/>
              </a:ext>
            </a:extLst>
          </p:cNvPr>
          <p:cNvSpPr txBox="1"/>
          <p:nvPr/>
        </p:nvSpPr>
        <p:spPr>
          <a:xfrm>
            <a:off x="5317493"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3" name="TextBox 2">
            <a:extLst>
              <a:ext uri="{FF2B5EF4-FFF2-40B4-BE49-F238E27FC236}">
                <a16:creationId xmlns:a16="http://schemas.microsoft.com/office/drawing/2014/main" id="{82234004-2135-B76B-77D6-C2533B64E439}"/>
              </a:ext>
            </a:extLst>
          </p:cNvPr>
          <p:cNvSpPr txBox="1"/>
          <p:nvPr/>
        </p:nvSpPr>
        <p:spPr>
          <a:xfrm>
            <a:off x="4233409" y="2804971"/>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p:sp>
        <p:nvSpPr>
          <p:cNvPr id="4" name="TextBox 3">
            <a:extLst>
              <a:ext uri="{FF2B5EF4-FFF2-40B4-BE49-F238E27FC236}">
                <a16:creationId xmlns:a16="http://schemas.microsoft.com/office/drawing/2014/main" id="{2F32E4AE-167E-1BF3-C9F9-2AFDCF9985D5}"/>
              </a:ext>
            </a:extLst>
          </p:cNvPr>
          <p:cNvSpPr txBox="1"/>
          <p:nvPr/>
        </p:nvSpPr>
        <p:spPr>
          <a:xfrm>
            <a:off x="2021270" y="22410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9" name="Straight Arrow Connector 8">
            <a:extLst>
              <a:ext uri="{FF2B5EF4-FFF2-40B4-BE49-F238E27FC236}">
                <a16:creationId xmlns:a16="http://schemas.microsoft.com/office/drawing/2014/main" id="{8B07BB3C-A4C1-6EA0-5306-DC994CF9D0FB}"/>
              </a:ext>
            </a:extLst>
          </p:cNvPr>
          <p:cNvCxnSpPr/>
          <p:nvPr/>
        </p:nvCxnSpPr>
        <p:spPr>
          <a:xfrm flipV="1">
            <a:off x="6524588" y="2959357"/>
            <a:ext cx="1137164" cy="89967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50566FB-014E-DD41-FB52-A9EEEA9CF2C0}"/>
              </a:ext>
            </a:extLst>
          </p:cNvPr>
          <p:cNvCxnSpPr/>
          <p:nvPr/>
        </p:nvCxnSpPr>
        <p:spPr>
          <a:xfrm>
            <a:off x="4798090" y="3940646"/>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585A2FB-6C4D-AE81-46BC-10AEC528FFC1}"/>
              </a:ext>
            </a:extLst>
          </p:cNvPr>
          <p:cNvCxnSpPr/>
          <p:nvPr/>
        </p:nvCxnSpPr>
        <p:spPr>
          <a:xfrm>
            <a:off x="1548028" y="2893578"/>
            <a:ext cx="1135233" cy="899671"/>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6E141ED-3500-3E48-C835-C76EE7D6A2B9}"/>
              </a:ext>
            </a:extLst>
          </p:cNvPr>
          <p:cNvSpPr txBox="1"/>
          <p:nvPr/>
        </p:nvSpPr>
        <p:spPr>
          <a:xfrm>
            <a:off x="2083663" y="3021914"/>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27" name="Straight Arrow Connector 26">
            <a:extLst>
              <a:ext uri="{FF2B5EF4-FFF2-40B4-BE49-F238E27FC236}">
                <a16:creationId xmlns:a16="http://schemas.microsoft.com/office/drawing/2014/main" id="{CA996CAF-763B-1279-A517-23941548CC67}"/>
              </a:ext>
            </a:extLst>
          </p:cNvPr>
          <p:cNvCxnSpPr>
            <a:cxnSpLocks/>
          </p:cNvCxnSpPr>
          <p:nvPr/>
        </p:nvCxnSpPr>
        <p:spPr>
          <a:xfrm>
            <a:off x="3005089" y="4098516"/>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8F86FB7-E117-D18E-02DF-49BA06F8313A}"/>
              </a:ext>
            </a:extLst>
          </p:cNvPr>
          <p:cNvSpPr txBox="1"/>
          <p:nvPr/>
        </p:nvSpPr>
        <p:spPr>
          <a:xfrm>
            <a:off x="3524492" y="411266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cxnSp>
        <p:nvCxnSpPr>
          <p:cNvPr id="31" name="Straight Arrow Connector 30">
            <a:extLst>
              <a:ext uri="{FF2B5EF4-FFF2-40B4-BE49-F238E27FC236}">
                <a16:creationId xmlns:a16="http://schemas.microsoft.com/office/drawing/2014/main" id="{7012AB00-BFDC-AF89-4CC7-A67A186E272A}"/>
              </a:ext>
            </a:extLst>
          </p:cNvPr>
          <p:cNvCxnSpPr/>
          <p:nvPr/>
        </p:nvCxnSpPr>
        <p:spPr>
          <a:xfrm>
            <a:off x="3005089" y="394064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A952225C-3FD8-4B50-2B1D-506C3B6640FB}"/>
              </a:ext>
            </a:extLst>
          </p:cNvPr>
          <p:cNvSpPr txBox="1"/>
          <p:nvPr/>
        </p:nvSpPr>
        <p:spPr>
          <a:xfrm>
            <a:off x="3524492" y="3575912"/>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37" name="TextBox 36">
            <a:extLst>
              <a:ext uri="{FF2B5EF4-FFF2-40B4-BE49-F238E27FC236}">
                <a16:creationId xmlns:a16="http://schemas.microsoft.com/office/drawing/2014/main" id="{34593711-F761-3340-DF46-2DEBC6058992}"/>
              </a:ext>
            </a:extLst>
          </p:cNvPr>
          <p:cNvSpPr txBox="1"/>
          <p:nvPr/>
        </p:nvSpPr>
        <p:spPr>
          <a:xfrm>
            <a:off x="5317493" y="3575912"/>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38" name="TextBox 37">
            <a:extLst>
              <a:ext uri="{FF2B5EF4-FFF2-40B4-BE49-F238E27FC236}">
                <a16:creationId xmlns:a16="http://schemas.microsoft.com/office/drawing/2014/main" id="{885E9800-7726-F334-15DC-853762D6E90B}"/>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39" name="TextBox 38">
            <a:extLst>
              <a:ext uri="{FF2B5EF4-FFF2-40B4-BE49-F238E27FC236}">
                <a16:creationId xmlns:a16="http://schemas.microsoft.com/office/drawing/2014/main" id="{C096E7F7-AB57-8797-A2CE-2A50BEE67BC7}"/>
              </a:ext>
            </a:extLst>
          </p:cNvPr>
          <p:cNvSpPr txBox="1"/>
          <p:nvPr/>
        </p:nvSpPr>
        <p:spPr>
          <a:xfrm>
            <a:off x="3192294" y="4559856"/>
            <a:ext cx="2757486"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Update the residual graph.</a:t>
            </a:r>
          </a:p>
        </p:txBody>
      </p:sp>
    </p:spTree>
    <p:extLst>
      <p:ext uri="{BB962C8B-B14F-4D97-AF65-F5344CB8AC3E}">
        <p14:creationId xmlns:p14="http://schemas.microsoft.com/office/powerpoint/2010/main" val="3414682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DAB4A-8FD7-4627-4D38-B4B728461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D896A1-95BA-134D-B729-AE0FB20410C1}"/>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02B7A10C-2AFA-7071-7E99-2AB87815DAB2}"/>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02B7A10C-2AFA-7071-7E99-2AB87815DAB2}"/>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17BEEDA1-DCA6-71FC-47DF-E950EB8ADF4A}"/>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17BEEDA1-DCA6-71FC-47DF-E950EB8ADF4A}"/>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D906B870-7A4C-6BC7-7CC7-112B95E8E41C}"/>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D906B870-7A4C-6BC7-7CC7-112B95E8E41C}"/>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84ACAFA3-FFAC-6AF0-B53B-FC0DD519B404}"/>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84ACAFA3-FFAC-6AF0-B53B-FC0DD519B404}"/>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83A7C7C8-61F8-B3AD-2124-760E77F3778F}"/>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83A7C7C8-61F8-B3AD-2124-760E77F3778F}"/>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274B9DAE-B68F-A919-EC67-81902C42BDC8}"/>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274B9DAE-B68F-A919-EC67-81902C42BDC8}"/>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E7C387C8-C577-C079-C7C4-ABE92D8F316D}"/>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E7C387C8-C577-C079-C7C4-ABE92D8F316D}"/>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0F74B332-0C59-AE39-FCBD-45CEDEA1ED41}"/>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0F74B332-0C59-AE39-FCBD-45CEDEA1ED41}"/>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776B22F0-920B-180E-8684-F542619E6963}"/>
              </a:ext>
            </a:extLst>
          </p:cNvPr>
          <p:cNvCxnSpPr>
            <a:stCxn id="5" idx="7"/>
            <a:endCxn id="22" idx="3"/>
          </p:cNvCxnSpPr>
          <p:nvPr/>
        </p:nvCxnSpPr>
        <p:spPr>
          <a:xfrm flipV="1">
            <a:off x="1482248" y="1909620"/>
            <a:ext cx="1135233" cy="72863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C0A74CF-F4B5-DE7D-BACD-43C6A8A0C7D6}"/>
              </a:ext>
            </a:extLst>
          </p:cNvPr>
          <p:cNvCxnSpPr>
            <a:stCxn id="22" idx="6"/>
            <a:endCxn id="21" idx="2"/>
          </p:cNvCxnSpPr>
          <p:nvPr/>
        </p:nvCxnSpPr>
        <p:spPr>
          <a:xfrm>
            <a:off x="3005089"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EE2AC843-660D-013D-5875-E9F3AE671CD3}"/>
              </a:ext>
            </a:extLst>
          </p:cNvPr>
          <p:cNvCxnSpPr>
            <a:stCxn id="21" idx="6"/>
            <a:endCxn id="24" idx="2"/>
          </p:cNvCxnSpPr>
          <p:nvPr/>
        </p:nvCxnSpPr>
        <p:spPr>
          <a:xfrm>
            <a:off x="4798090"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0035A06-5C17-B30C-D7CD-8F5AF8287EFF}"/>
              </a:ext>
            </a:extLst>
          </p:cNvPr>
          <p:cNvCxnSpPr>
            <a:stCxn id="24" idx="5"/>
            <a:endCxn id="29" idx="1"/>
          </p:cNvCxnSpPr>
          <p:nvPr/>
        </p:nvCxnSpPr>
        <p:spPr>
          <a:xfrm>
            <a:off x="6524588" y="1909620"/>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7943736-3761-4CF7-132E-E135368B1DA3}"/>
              </a:ext>
            </a:extLst>
          </p:cNvPr>
          <p:cNvCxnSpPr>
            <a:stCxn id="5" idx="5"/>
            <a:endCxn id="26" idx="1"/>
          </p:cNvCxnSpPr>
          <p:nvPr/>
        </p:nvCxnSpPr>
        <p:spPr>
          <a:xfrm>
            <a:off x="1482248" y="295935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F24304D-76D6-8EA3-C5DB-18BB8E3AEFDC}"/>
              </a:ext>
            </a:extLst>
          </p:cNvPr>
          <p:cNvCxnSpPr>
            <a:stCxn id="26" idx="6"/>
            <a:endCxn id="25" idx="2"/>
          </p:cNvCxnSpPr>
          <p:nvPr/>
        </p:nvCxnSpPr>
        <p:spPr>
          <a:xfrm>
            <a:off x="3005089"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F0FCFDB9-8FD5-8226-A7A9-AE0BA8306568}"/>
              </a:ext>
            </a:extLst>
          </p:cNvPr>
          <p:cNvCxnSpPr>
            <a:stCxn id="25" idx="6"/>
            <a:endCxn id="28" idx="2"/>
          </p:cNvCxnSpPr>
          <p:nvPr/>
        </p:nvCxnSpPr>
        <p:spPr>
          <a:xfrm>
            <a:off x="4798090"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304DB8F-14DE-E334-9321-DA9243BA3571}"/>
              </a:ext>
            </a:extLst>
          </p:cNvPr>
          <p:cNvCxnSpPr>
            <a:stCxn id="28" idx="7"/>
            <a:endCxn id="29" idx="3"/>
          </p:cNvCxnSpPr>
          <p:nvPr/>
        </p:nvCxnSpPr>
        <p:spPr>
          <a:xfrm flipV="1">
            <a:off x="6524588" y="2959357"/>
            <a:ext cx="1137164" cy="89967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8918C86-045D-A4C5-6DF8-B3FD2E92D631}"/>
              </a:ext>
            </a:extLst>
          </p:cNvPr>
          <p:cNvCxnSpPr>
            <a:stCxn id="22" idx="5"/>
            <a:endCxn id="28" idx="1"/>
          </p:cNvCxnSpPr>
          <p:nvPr/>
        </p:nvCxnSpPr>
        <p:spPr>
          <a:xfrm>
            <a:off x="2938586" y="1909620"/>
            <a:ext cx="3264897" cy="194940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837659E-1D4D-B83F-3724-133B380EAEEC}"/>
              </a:ext>
            </a:extLst>
          </p:cNvPr>
          <p:cNvSpPr txBox="1"/>
          <p:nvPr/>
        </p:nvSpPr>
        <p:spPr>
          <a:xfrm>
            <a:off x="1586218" y="1976123"/>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3/3</a:t>
            </a:r>
          </a:p>
        </p:txBody>
      </p:sp>
      <p:sp>
        <p:nvSpPr>
          <p:cNvPr id="65" name="TextBox 64">
            <a:extLst>
              <a:ext uri="{FF2B5EF4-FFF2-40B4-BE49-F238E27FC236}">
                <a16:creationId xmlns:a16="http://schemas.microsoft.com/office/drawing/2014/main" id="{62E0AC1B-979E-6799-5125-00D9F2350211}"/>
              </a:ext>
            </a:extLst>
          </p:cNvPr>
          <p:cNvSpPr txBox="1"/>
          <p:nvPr/>
        </p:nvSpPr>
        <p:spPr>
          <a:xfrm>
            <a:off x="3426708" y="1384937"/>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2/4</a:t>
            </a:r>
          </a:p>
        </p:txBody>
      </p:sp>
      <p:sp>
        <p:nvSpPr>
          <p:cNvPr id="66" name="TextBox 65">
            <a:extLst>
              <a:ext uri="{FF2B5EF4-FFF2-40B4-BE49-F238E27FC236}">
                <a16:creationId xmlns:a16="http://schemas.microsoft.com/office/drawing/2014/main" id="{35B1371C-491F-1762-D7C7-F3062448A36E}"/>
              </a:ext>
            </a:extLst>
          </p:cNvPr>
          <p:cNvSpPr txBox="1"/>
          <p:nvPr/>
        </p:nvSpPr>
        <p:spPr>
          <a:xfrm>
            <a:off x="5219710" y="1379735"/>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2/3</a:t>
            </a:r>
          </a:p>
        </p:txBody>
      </p:sp>
      <p:sp>
        <p:nvSpPr>
          <p:cNvPr id="67" name="TextBox 66">
            <a:extLst>
              <a:ext uri="{FF2B5EF4-FFF2-40B4-BE49-F238E27FC236}">
                <a16:creationId xmlns:a16="http://schemas.microsoft.com/office/drawing/2014/main" id="{BCF4120F-7973-116B-1163-03C0740E8DFA}"/>
              </a:ext>
            </a:extLst>
          </p:cNvPr>
          <p:cNvSpPr txBox="1"/>
          <p:nvPr/>
        </p:nvSpPr>
        <p:spPr>
          <a:xfrm>
            <a:off x="7062131" y="1971961"/>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2/5</a:t>
            </a:r>
          </a:p>
        </p:txBody>
      </p:sp>
      <p:sp>
        <p:nvSpPr>
          <p:cNvPr id="68" name="TextBox 67">
            <a:extLst>
              <a:ext uri="{FF2B5EF4-FFF2-40B4-BE49-F238E27FC236}">
                <a16:creationId xmlns:a16="http://schemas.microsoft.com/office/drawing/2014/main" id="{BABB7902-E5C5-EB5B-D232-FEFAE521ADC2}"/>
              </a:ext>
            </a:extLst>
          </p:cNvPr>
          <p:cNvSpPr txBox="1"/>
          <p:nvPr/>
        </p:nvSpPr>
        <p:spPr>
          <a:xfrm>
            <a:off x="4498008" y="2531226"/>
            <a:ext cx="495649"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1/1</a:t>
            </a:r>
          </a:p>
        </p:txBody>
      </p:sp>
      <p:sp>
        <p:nvSpPr>
          <p:cNvPr id="69" name="TextBox 68">
            <a:extLst>
              <a:ext uri="{FF2B5EF4-FFF2-40B4-BE49-F238E27FC236}">
                <a16:creationId xmlns:a16="http://schemas.microsoft.com/office/drawing/2014/main" id="{F38BC476-42B4-8077-E96A-B0139C0060DB}"/>
              </a:ext>
            </a:extLst>
          </p:cNvPr>
          <p:cNvSpPr txBox="1"/>
          <p:nvPr/>
        </p:nvSpPr>
        <p:spPr>
          <a:xfrm>
            <a:off x="3426708" y="4032791"/>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2/6</a:t>
            </a:r>
          </a:p>
        </p:txBody>
      </p:sp>
      <p:sp>
        <p:nvSpPr>
          <p:cNvPr id="70" name="TextBox 69">
            <a:extLst>
              <a:ext uri="{FF2B5EF4-FFF2-40B4-BE49-F238E27FC236}">
                <a16:creationId xmlns:a16="http://schemas.microsoft.com/office/drawing/2014/main" id="{659CC129-2D3C-5176-63D0-3755C807EF78}"/>
              </a:ext>
            </a:extLst>
          </p:cNvPr>
          <p:cNvSpPr txBox="1"/>
          <p:nvPr/>
        </p:nvSpPr>
        <p:spPr>
          <a:xfrm>
            <a:off x="5219710" y="403372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2/3</a:t>
            </a:r>
          </a:p>
        </p:txBody>
      </p:sp>
      <p:sp>
        <p:nvSpPr>
          <p:cNvPr id="71" name="TextBox 70">
            <a:extLst>
              <a:ext uri="{FF2B5EF4-FFF2-40B4-BE49-F238E27FC236}">
                <a16:creationId xmlns:a16="http://schemas.microsoft.com/office/drawing/2014/main" id="{CF934EF9-38C2-D8AD-6B4A-8F59698A6570}"/>
              </a:ext>
            </a:extLst>
          </p:cNvPr>
          <p:cNvSpPr txBox="1"/>
          <p:nvPr/>
        </p:nvSpPr>
        <p:spPr>
          <a:xfrm>
            <a:off x="7061167" y="332546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3/3</a:t>
            </a:r>
          </a:p>
        </p:txBody>
      </p:sp>
      <p:sp>
        <p:nvSpPr>
          <p:cNvPr id="73" name="TextBox 72">
            <a:extLst>
              <a:ext uri="{FF2B5EF4-FFF2-40B4-BE49-F238E27FC236}">
                <a16:creationId xmlns:a16="http://schemas.microsoft.com/office/drawing/2014/main" id="{52F78FFD-7ABB-48E1-6C3F-4E66812F5CF7}"/>
              </a:ext>
            </a:extLst>
          </p:cNvPr>
          <p:cNvSpPr txBox="1"/>
          <p:nvPr/>
        </p:nvSpPr>
        <p:spPr>
          <a:xfrm>
            <a:off x="1586218" y="332546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2/4</a:t>
            </a:r>
          </a:p>
        </p:txBody>
      </p:sp>
      <p:sp>
        <p:nvSpPr>
          <p:cNvPr id="4" name="TextBox 3">
            <a:extLst>
              <a:ext uri="{FF2B5EF4-FFF2-40B4-BE49-F238E27FC236}">
                <a16:creationId xmlns:a16="http://schemas.microsoft.com/office/drawing/2014/main" id="{779F3A9E-A978-8DEF-169F-43C6F2BA1877}"/>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3" name="TextBox 2">
            <a:extLst>
              <a:ext uri="{FF2B5EF4-FFF2-40B4-BE49-F238E27FC236}">
                <a16:creationId xmlns:a16="http://schemas.microsoft.com/office/drawing/2014/main" id="{1DD72F37-4D5B-2C0B-6C7C-5321C5081222}"/>
              </a:ext>
            </a:extLst>
          </p:cNvPr>
          <p:cNvSpPr txBox="1"/>
          <p:nvPr/>
        </p:nvSpPr>
        <p:spPr>
          <a:xfrm>
            <a:off x="3678803" y="4559856"/>
            <a:ext cx="1784464"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Update the flow.</a:t>
            </a:r>
          </a:p>
        </p:txBody>
      </p:sp>
    </p:spTree>
    <p:extLst>
      <p:ext uri="{BB962C8B-B14F-4D97-AF65-F5344CB8AC3E}">
        <p14:creationId xmlns:p14="http://schemas.microsoft.com/office/powerpoint/2010/main" val="2736967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97073-E040-8CCB-1E2A-6F04AB62B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92C16-DBAE-4B55-2B94-82F8272A1B5D}"/>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B32BC2C3-C908-F46C-CDD7-DB63BCEB5665}"/>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B32BC2C3-C908-F46C-CDD7-DB63BCEB5665}"/>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E830A845-850A-DBD5-A8C3-DA32DA809A1F}"/>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E830A845-850A-DBD5-A8C3-DA32DA809A1F}"/>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2E8C78F3-CC27-67D8-F8AF-60D953186B4B}"/>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2E8C78F3-CC27-67D8-F8AF-60D953186B4B}"/>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75C4D5C5-8510-33AB-8888-D5E612AC7C5C}"/>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75C4D5C5-8510-33AB-8888-D5E612AC7C5C}"/>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7633BDE8-3C2B-3994-BABC-368849FA3589}"/>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7633BDE8-3C2B-3994-BABC-368849FA3589}"/>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BDD69815-ACEF-C7D7-C65C-7F1282BBF681}"/>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BDD69815-ACEF-C7D7-C65C-7F1282BBF681}"/>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B0E04EF5-ED84-4A1F-A669-223057C85741}"/>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B0E04EF5-ED84-4A1F-A669-223057C85741}"/>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4004333A-7AD9-2334-5718-6B34CEBD6606}"/>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4004333A-7AD9-2334-5718-6B34CEBD6606}"/>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F1A80D57-DE7C-7AF5-B371-705924C4DFFF}"/>
              </a:ext>
            </a:extLst>
          </p:cNvPr>
          <p:cNvCxnSpPr>
            <a:cxnSpLocks/>
          </p:cNvCxnSpPr>
          <p:nvPr/>
        </p:nvCxnSpPr>
        <p:spPr>
          <a:xfrm>
            <a:off x="3005089"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3108749-39BF-AA1B-9C34-4381ABDD6D93}"/>
              </a:ext>
            </a:extLst>
          </p:cNvPr>
          <p:cNvCxnSpPr>
            <a:cxnSpLocks/>
          </p:cNvCxnSpPr>
          <p:nvPr/>
        </p:nvCxnSpPr>
        <p:spPr>
          <a:xfrm>
            <a:off x="6458808" y="1975400"/>
            <a:ext cx="1137164" cy="72863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EEF21EB-2EC3-5857-6F16-4FA4A5D9BC1D}"/>
              </a:ext>
            </a:extLst>
          </p:cNvPr>
          <p:cNvCxnSpPr>
            <a:cxnSpLocks/>
          </p:cNvCxnSpPr>
          <p:nvPr/>
        </p:nvCxnSpPr>
        <p:spPr>
          <a:xfrm>
            <a:off x="1416468" y="302513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11E34581-0693-CAE4-9B1B-CA8B750C3BC4}"/>
              </a:ext>
            </a:extLst>
          </p:cNvPr>
          <p:cNvCxnSpPr>
            <a:cxnSpLocks/>
          </p:cNvCxnSpPr>
          <p:nvPr/>
        </p:nvCxnSpPr>
        <p:spPr>
          <a:xfrm>
            <a:off x="4798090" y="409851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309B82D-EA3E-D3EA-500D-AAC7EFB90220}"/>
              </a:ext>
            </a:extLst>
          </p:cNvPr>
          <p:cNvCxnSpPr>
            <a:stCxn id="22" idx="5"/>
            <a:endCxn id="28" idx="1"/>
          </p:cNvCxnSpPr>
          <p:nvPr/>
        </p:nvCxnSpPr>
        <p:spPr>
          <a:xfrm>
            <a:off x="2938586" y="1909620"/>
            <a:ext cx="3264897" cy="1949409"/>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F7CCC199-59D5-A954-7F71-556778B5E89D}"/>
              </a:ext>
            </a:extLst>
          </p:cNvPr>
          <p:cNvSpPr txBox="1"/>
          <p:nvPr/>
        </p:nvSpPr>
        <p:spPr>
          <a:xfrm>
            <a:off x="3524492"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67" name="TextBox 66">
            <a:extLst>
              <a:ext uri="{FF2B5EF4-FFF2-40B4-BE49-F238E27FC236}">
                <a16:creationId xmlns:a16="http://schemas.microsoft.com/office/drawing/2014/main" id="{7A65AE32-3105-27C0-929B-96F3F43314D0}"/>
              </a:ext>
            </a:extLst>
          </p:cNvPr>
          <p:cNvSpPr txBox="1"/>
          <p:nvPr/>
        </p:nvSpPr>
        <p:spPr>
          <a:xfrm>
            <a:off x="7166493" y="189960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70" name="TextBox 69">
            <a:extLst>
              <a:ext uri="{FF2B5EF4-FFF2-40B4-BE49-F238E27FC236}">
                <a16:creationId xmlns:a16="http://schemas.microsoft.com/office/drawing/2014/main" id="{1239153D-9E96-B816-90E7-ADADD5E2A008}"/>
              </a:ext>
            </a:extLst>
          </p:cNvPr>
          <p:cNvSpPr txBox="1"/>
          <p:nvPr/>
        </p:nvSpPr>
        <p:spPr>
          <a:xfrm>
            <a:off x="5317493" y="4112662"/>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sp>
        <p:nvSpPr>
          <p:cNvPr id="73" name="TextBox 72">
            <a:extLst>
              <a:ext uri="{FF2B5EF4-FFF2-40B4-BE49-F238E27FC236}">
                <a16:creationId xmlns:a16="http://schemas.microsoft.com/office/drawing/2014/main" id="{72D9D581-6C5C-7A83-A476-6632F95012F1}"/>
              </a:ext>
            </a:extLst>
          </p:cNvPr>
          <p:cNvSpPr txBox="1"/>
          <p:nvPr/>
        </p:nvSpPr>
        <p:spPr>
          <a:xfrm>
            <a:off x="1684001" y="339124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7" name="TextBox 6">
            <a:extLst>
              <a:ext uri="{FF2B5EF4-FFF2-40B4-BE49-F238E27FC236}">
                <a16:creationId xmlns:a16="http://schemas.microsoft.com/office/drawing/2014/main" id="{916A42FD-0B2A-7BE1-7AEB-6ECEF25EA30C}"/>
              </a:ext>
            </a:extLst>
          </p:cNvPr>
          <p:cNvSpPr txBox="1"/>
          <p:nvPr/>
        </p:nvSpPr>
        <p:spPr>
          <a:xfrm>
            <a:off x="6818497" y="303986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8" name="Straight Arrow Connector 7">
            <a:extLst>
              <a:ext uri="{FF2B5EF4-FFF2-40B4-BE49-F238E27FC236}">
                <a16:creationId xmlns:a16="http://schemas.microsoft.com/office/drawing/2014/main" id="{B3297A05-D760-CF67-EDA0-D0E2F37BC4DF}"/>
              </a:ext>
            </a:extLst>
          </p:cNvPr>
          <p:cNvCxnSpPr/>
          <p:nvPr/>
        </p:nvCxnSpPr>
        <p:spPr>
          <a:xfrm>
            <a:off x="3005089" y="1670131"/>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7E73C32-1353-9FD1-63BF-87395C1A0E3C}"/>
              </a:ext>
            </a:extLst>
          </p:cNvPr>
          <p:cNvCxnSpPr>
            <a:cxnSpLocks/>
          </p:cNvCxnSpPr>
          <p:nvPr/>
        </p:nvCxnSpPr>
        <p:spPr>
          <a:xfrm>
            <a:off x="6590368" y="1840881"/>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103F2E-0598-0612-0636-92F15DCF35BD}"/>
              </a:ext>
            </a:extLst>
          </p:cNvPr>
          <p:cNvSpPr txBox="1"/>
          <p:nvPr/>
        </p:nvSpPr>
        <p:spPr>
          <a:xfrm>
            <a:off x="6754051" y="23035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12" name="Straight Arrow Connector 11">
            <a:extLst>
              <a:ext uri="{FF2B5EF4-FFF2-40B4-BE49-F238E27FC236}">
                <a16:creationId xmlns:a16="http://schemas.microsoft.com/office/drawing/2014/main" id="{7210CC0E-86DD-0BCB-6E5E-009F65C9979B}"/>
              </a:ext>
            </a:extLst>
          </p:cNvPr>
          <p:cNvCxnSpPr/>
          <p:nvPr/>
        </p:nvCxnSpPr>
        <p:spPr>
          <a:xfrm flipV="1">
            <a:off x="1482248" y="1909620"/>
            <a:ext cx="1135233" cy="728633"/>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B22222F-3A95-1E11-30FA-2DF4EB41A79D}"/>
              </a:ext>
            </a:extLst>
          </p:cNvPr>
          <p:cNvSpPr txBox="1"/>
          <p:nvPr/>
        </p:nvSpPr>
        <p:spPr>
          <a:xfrm>
            <a:off x="3524492"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15" name="Straight Arrow Connector 14">
            <a:extLst>
              <a:ext uri="{FF2B5EF4-FFF2-40B4-BE49-F238E27FC236}">
                <a16:creationId xmlns:a16="http://schemas.microsoft.com/office/drawing/2014/main" id="{1C89F328-BAC4-8B89-6675-090F0BDE8C17}"/>
              </a:ext>
            </a:extLst>
          </p:cNvPr>
          <p:cNvCxnSpPr>
            <a:cxnSpLocks/>
          </p:cNvCxnSpPr>
          <p:nvPr/>
        </p:nvCxnSpPr>
        <p:spPr>
          <a:xfrm>
            <a:off x="4798090"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88E5ADB-A68F-6155-74DC-5A989DDC2D39}"/>
              </a:ext>
            </a:extLst>
          </p:cNvPr>
          <p:cNvSpPr txBox="1"/>
          <p:nvPr/>
        </p:nvSpPr>
        <p:spPr>
          <a:xfrm>
            <a:off x="5317493"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cxnSp>
        <p:nvCxnSpPr>
          <p:cNvPr id="17" name="Straight Arrow Connector 16">
            <a:extLst>
              <a:ext uri="{FF2B5EF4-FFF2-40B4-BE49-F238E27FC236}">
                <a16:creationId xmlns:a16="http://schemas.microsoft.com/office/drawing/2014/main" id="{8B1E3E8D-6D0D-F858-28A3-E3209F1358E9}"/>
              </a:ext>
            </a:extLst>
          </p:cNvPr>
          <p:cNvCxnSpPr/>
          <p:nvPr/>
        </p:nvCxnSpPr>
        <p:spPr>
          <a:xfrm>
            <a:off x="4798090" y="1670131"/>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4FEFF71-C039-432E-1649-E41EA80D3D6A}"/>
              </a:ext>
            </a:extLst>
          </p:cNvPr>
          <p:cNvSpPr txBox="1"/>
          <p:nvPr/>
        </p:nvSpPr>
        <p:spPr>
          <a:xfrm>
            <a:off x="5317493"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3" name="TextBox 2">
            <a:extLst>
              <a:ext uri="{FF2B5EF4-FFF2-40B4-BE49-F238E27FC236}">
                <a16:creationId xmlns:a16="http://schemas.microsoft.com/office/drawing/2014/main" id="{E7A5A5FB-57FF-1E15-CF87-FF679B46DF2F}"/>
              </a:ext>
            </a:extLst>
          </p:cNvPr>
          <p:cNvSpPr txBox="1"/>
          <p:nvPr/>
        </p:nvSpPr>
        <p:spPr>
          <a:xfrm>
            <a:off x="4233409" y="2804971"/>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p:sp>
        <p:nvSpPr>
          <p:cNvPr id="4" name="TextBox 3">
            <a:extLst>
              <a:ext uri="{FF2B5EF4-FFF2-40B4-BE49-F238E27FC236}">
                <a16:creationId xmlns:a16="http://schemas.microsoft.com/office/drawing/2014/main" id="{CCDD88CF-A5C0-1FFF-9FFE-9F4F3C13C150}"/>
              </a:ext>
            </a:extLst>
          </p:cNvPr>
          <p:cNvSpPr txBox="1"/>
          <p:nvPr/>
        </p:nvSpPr>
        <p:spPr>
          <a:xfrm>
            <a:off x="2021270" y="22410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9" name="Straight Arrow Connector 8">
            <a:extLst>
              <a:ext uri="{FF2B5EF4-FFF2-40B4-BE49-F238E27FC236}">
                <a16:creationId xmlns:a16="http://schemas.microsoft.com/office/drawing/2014/main" id="{560EA119-AA0F-0517-BC3E-1DFB9CFA58A9}"/>
              </a:ext>
            </a:extLst>
          </p:cNvPr>
          <p:cNvCxnSpPr/>
          <p:nvPr/>
        </p:nvCxnSpPr>
        <p:spPr>
          <a:xfrm flipV="1">
            <a:off x="6524588" y="2959357"/>
            <a:ext cx="1137164" cy="89967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81DDFB9-F91D-CC70-316B-6A296754A3A5}"/>
              </a:ext>
            </a:extLst>
          </p:cNvPr>
          <p:cNvCxnSpPr/>
          <p:nvPr/>
        </p:nvCxnSpPr>
        <p:spPr>
          <a:xfrm>
            <a:off x="4798090" y="3940646"/>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6E336D1-61FE-4D18-BAC6-B5D529BB7258}"/>
              </a:ext>
            </a:extLst>
          </p:cNvPr>
          <p:cNvCxnSpPr/>
          <p:nvPr/>
        </p:nvCxnSpPr>
        <p:spPr>
          <a:xfrm>
            <a:off x="1548028" y="2893578"/>
            <a:ext cx="1135233" cy="899671"/>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30DB670-4BB4-0346-FDE3-DFAD9F00F6B7}"/>
              </a:ext>
            </a:extLst>
          </p:cNvPr>
          <p:cNvSpPr txBox="1"/>
          <p:nvPr/>
        </p:nvSpPr>
        <p:spPr>
          <a:xfrm>
            <a:off x="2083663" y="3021914"/>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27" name="Straight Arrow Connector 26">
            <a:extLst>
              <a:ext uri="{FF2B5EF4-FFF2-40B4-BE49-F238E27FC236}">
                <a16:creationId xmlns:a16="http://schemas.microsoft.com/office/drawing/2014/main" id="{93700EE6-CB5F-4C9A-1480-B85F077C0935}"/>
              </a:ext>
            </a:extLst>
          </p:cNvPr>
          <p:cNvCxnSpPr>
            <a:cxnSpLocks/>
          </p:cNvCxnSpPr>
          <p:nvPr/>
        </p:nvCxnSpPr>
        <p:spPr>
          <a:xfrm>
            <a:off x="3005089" y="4098516"/>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4FC9D44-F308-8056-1728-447D3CC2E95F}"/>
              </a:ext>
            </a:extLst>
          </p:cNvPr>
          <p:cNvSpPr txBox="1"/>
          <p:nvPr/>
        </p:nvSpPr>
        <p:spPr>
          <a:xfrm>
            <a:off x="3524492" y="411266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cxnSp>
        <p:nvCxnSpPr>
          <p:cNvPr id="31" name="Straight Arrow Connector 30">
            <a:extLst>
              <a:ext uri="{FF2B5EF4-FFF2-40B4-BE49-F238E27FC236}">
                <a16:creationId xmlns:a16="http://schemas.microsoft.com/office/drawing/2014/main" id="{BFDD6C6A-164F-99E2-55A2-9C2BA1777F49}"/>
              </a:ext>
            </a:extLst>
          </p:cNvPr>
          <p:cNvCxnSpPr/>
          <p:nvPr/>
        </p:nvCxnSpPr>
        <p:spPr>
          <a:xfrm>
            <a:off x="3005089" y="394064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8DFD5729-F653-E601-EDB4-1259992C2948}"/>
              </a:ext>
            </a:extLst>
          </p:cNvPr>
          <p:cNvSpPr txBox="1"/>
          <p:nvPr/>
        </p:nvSpPr>
        <p:spPr>
          <a:xfrm>
            <a:off x="3524492" y="3575912"/>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37" name="TextBox 36">
            <a:extLst>
              <a:ext uri="{FF2B5EF4-FFF2-40B4-BE49-F238E27FC236}">
                <a16:creationId xmlns:a16="http://schemas.microsoft.com/office/drawing/2014/main" id="{3BADB0C5-DA90-20A8-D508-277D2CC3FE99}"/>
              </a:ext>
            </a:extLst>
          </p:cNvPr>
          <p:cNvSpPr txBox="1"/>
          <p:nvPr/>
        </p:nvSpPr>
        <p:spPr>
          <a:xfrm>
            <a:off x="5317493" y="3575912"/>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38" name="TextBox 37">
            <a:extLst>
              <a:ext uri="{FF2B5EF4-FFF2-40B4-BE49-F238E27FC236}">
                <a16:creationId xmlns:a16="http://schemas.microsoft.com/office/drawing/2014/main" id="{23E5FDE7-D610-CAC0-E596-B6C9ADA78F1B}"/>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6" name="TextBox 5">
            <a:extLst>
              <a:ext uri="{FF2B5EF4-FFF2-40B4-BE49-F238E27FC236}">
                <a16:creationId xmlns:a16="http://schemas.microsoft.com/office/drawing/2014/main" id="{7B8E5415-6C9E-A326-7AE8-CE71BEB38B0B}"/>
              </a:ext>
            </a:extLst>
          </p:cNvPr>
          <p:cNvSpPr txBox="1"/>
          <p:nvPr/>
        </p:nvSpPr>
        <p:spPr>
          <a:xfrm>
            <a:off x="2836431" y="4559856"/>
            <a:ext cx="3469219"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Here is our current residual graph.</a:t>
            </a:r>
          </a:p>
        </p:txBody>
      </p:sp>
    </p:spTree>
    <p:extLst>
      <p:ext uri="{BB962C8B-B14F-4D97-AF65-F5344CB8AC3E}">
        <p14:creationId xmlns:p14="http://schemas.microsoft.com/office/powerpoint/2010/main" val="1470777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F2B28-D372-5138-5D4C-996AD013EF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1A3640-B149-5A20-90D0-63E093BEDA67}"/>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638CB606-F80B-D7FC-6390-E044CC92019F}"/>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638CB606-F80B-D7FC-6390-E044CC92019F}"/>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CFA410B6-E147-473C-82E0-A3AC4FB40992}"/>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CFA410B6-E147-473C-82E0-A3AC4FB40992}"/>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2E14CF4A-05DC-6623-DF2E-3C53E8C0263C}"/>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2E14CF4A-05DC-6623-DF2E-3C53E8C0263C}"/>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313CCDA9-236A-6F6D-EC20-CAC91A549E72}"/>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313CCDA9-236A-6F6D-EC20-CAC91A549E72}"/>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03F49E40-B7F3-CB70-1F9E-4FA28D8E30FA}"/>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03F49E40-B7F3-CB70-1F9E-4FA28D8E30FA}"/>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EC8DF93B-38F5-2DEA-F671-FDC20035A546}"/>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EC8DF93B-38F5-2DEA-F671-FDC20035A546}"/>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9149C520-0EA2-F46E-66CB-0133975C4C32}"/>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9149C520-0EA2-F46E-66CB-0133975C4C32}"/>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1364EB73-E9CF-0129-4D42-7D10D237311C}"/>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1364EB73-E9CF-0129-4D42-7D10D237311C}"/>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9E29C166-2F8D-9A3A-3DB2-4854B296B2F7}"/>
              </a:ext>
            </a:extLst>
          </p:cNvPr>
          <p:cNvCxnSpPr>
            <a:cxnSpLocks/>
          </p:cNvCxnSpPr>
          <p:nvPr/>
        </p:nvCxnSpPr>
        <p:spPr>
          <a:xfrm>
            <a:off x="3005089"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F3750A6-4B26-F9C2-B73A-D1B64CF8B2A6}"/>
              </a:ext>
            </a:extLst>
          </p:cNvPr>
          <p:cNvCxnSpPr>
            <a:cxnSpLocks/>
          </p:cNvCxnSpPr>
          <p:nvPr/>
        </p:nvCxnSpPr>
        <p:spPr>
          <a:xfrm>
            <a:off x="6458808" y="1975400"/>
            <a:ext cx="1137164" cy="72863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C1C1441-6066-09EA-B7AA-0DA8BB646909}"/>
              </a:ext>
            </a:extLst>
          </p:cNvPr>
          <p:cNvCxnSpPr>
            <a:cxnSpLocks/>
          </p:cNvCxnSpPr>
          <p:nvPr/>
        </p:nvCxnSpPr>
        <p:spPr>
          <a:xfrm>
            <a:off x="1416468" y="3025138"/>
            <a:ext cx="1135233" cy="899671"/>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30DD5F0-F4B8-393A-B038-2593719591EE}"/>
              </a:ext>
            </a:extLst>
          </p:cNvPr>
          <p:cNvCxnSpPr>
            <a:cxnSpLocks/>
          </p:cNvCxnSpPr>
          <p:nvPr/>
        </p:nvCxnSpPr>
        <p:spPr>
          <a:xfrm>
            <a:off x="4798090" y="4098518"/>
            <a:ext cx="1338890" cy="0"/>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16BDBE6-8A2B-C5A6-612F-841D2AC4A649}"/>
              </a:ext>
            </a:extLst>
          </p:cNvPr>
          <p:cNvCxnSpPr>
            <a:stCxn id="22" idx="5"/>
            <a:endCxn id="28" idx="1"/>
          </p:cNvCxnSpPr>
          <p:nvPr/>
        </p:nvCxnSpPr>
        <p:spPr>
          <a:xfrm>
            <a:off x="2938586" y="1909620"/>
            <a:ext cx="3264897" cy="1949409"/>
          </a:xfrm>
          <a:prstGeom prst="straightConnector1">
            <a:avLst/>
          </a:prstGeom>
          <a:ln w="19050">
            <a:solidFill>
              <a:srgbClr val="D50CEA"/>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109EC7B-B7AD-615E-EDA6-BA9D4EAC90D5}"/>
              </a:ext>
            </a:extLst>
          </p:cNvPr>
          <p:cNvSpPr txBox="1"/>
          <p:nvPr/>
        </p:nvSpPr>
        <p:spPr>
          <a:xfrm>
            <a:off x="3524492"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67" name="TextBox 66">
            <a:extLst>
              <a:ext uri="{FF2B5EF4-FFF2-40B4-BE49-F238E27FC236}">
                <a16:creationId xmlns:a16="http://schemas.microsoft.com/office/drawing/2014/main" id="{F587FADD-4A0E-EB0F-6281-FDAADCB581F9}"/>
              </a:ext>
            </a:extLst>
          </p:cNvPr>
          <p:cNvSpPr txBox="1"/>
          <p:nvPr/>
        </p:nvSpPr>
        <p:spPr>
          <a:xfrm>
            <a:off x="7166493" y="189960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70" name="TextBox 69">
            <a:extLst>
              <a:ext uri="{FF2B5EF4-FFF2-40B4-BE49-F238E27FC236}">
                <a16:creationId xmlns:a16="http://schemas.microsoft.com/office/drawing/2014/main" id="{C6CF98C6-3C9A-2D45-3532-12C9DA2F3908}"/>
              </a:ext>
            </a:extLst>
          </p:cNvPr>
          <p:cNvSpPr txBox="1"/>
          <p:nvPr/>
        </p:nvSpPr>
        <p:spPr>
          <a:xfrm>
            <a:off x="5317493" y="4112662"/>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sp>
        <p:nvSpPr>
          <p:cNvPr id="73" name="TextBox 72">
            <a:extLst>
              <a:ext uri="{FF2B5EF4-FFF2-40B4-BE49-F238E27FC236}">
                <a16:creationId xmlns:a16="http://schemas.microsoft.com/office/drawing/2014/main" id="{87D8B9EF-94C0-5136-7F1C-CC83952DB918}"/>
              </a:ext>
            </a:extLst>
          </p:cNvPr>
          <p:cNvSpPr txBox="1"/>
          <p:nvPr/>
        </p:nvSpPr>
        <p:spPr>
          <a:xfrm>
            <a:off x="1684001" y="339124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7" name="TextBox 6">
            <a:extLst>
              <a:ext uri="{FF2B5EF4-FFF2-40B4-BE49-F238E27FC236}">
                <a16:creationId xmlns:a16="http://schemas.microsoft.com/office/drawing/2014/main" id="{CD8E2698-0BE3-35FC-C168-E9CD1F2DDCBA}"/>
              </a:ext>
            </a:extLst>
          </p:cNvPr>
          <p:cNvSpPr txBox="1"/>
          <p:nvPr/>
        </p:nvSpPr>
        <p:spPr>
          <a:xfrm>
            <a:off x="6818497" y="303986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8" name="Straight Arrow Connector 7">
            <a:extLst>
              <a:ext uri="{FF2B5EF4-FFF2-40B4-BE49-F238E27FC236}">
                <a16:creationId xmlns:a16="http://schemas.microsoft.com/office/drawing/2014/main" id="{DF5DCCBE-3321-CF8C-B17F-5A9616E10D10}"/>
              </a:ext>
            </a:extLst>
          </p:cNvPr>
          <p:cNvCxnSpPr/>
          <p:nvPr/>
        </p:nvCxnSpPr>
        <p:spPr>
          <a:xfrm>
            <a:off x="3005089" y="1670131"/>
            <a:ext cx="1338890" cy="0"/>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8F77D6D-C17F-EF62-7B70-95F803E3C4CB}"/>
              </a:ext>
            </a:extLst>
          </p:cNvPr>
          <p:cNvCxnSpPr>
            <a:cxnSpLocks/>
          </p:cNvCxnSpPr>
          <p:nvPr/>
        </p:nvCxnSpPr>
        <p:spPr>
          <a:xfrm>
            <a:off x="6590368" y="1840881"/>
            <a:ext cx="1137164" cy="728632"/>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9FD2AD7-822D-512B-A29B-D50EAC7AF266}"/>
              </a:ext>
            </a:extLst>
          </p:cNvPr>
          <p:cNvSpPr txBox="1"/>
          <p:nvPr/>
        </p:nvSpPr>
        <p:spPr>
          <a:xfrm>
            <a:off x="6754051" y="23035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12" name="Straight Arrow Connector 11">
            <a:extLst>
              <a:ext uri="{FF2B5EF4-FFF2-40B4-BE49-F238E27FC236}">
                <a16:creationId xmlns:a16="http://schemas.microsoft.com/office/drawing/2014/main" id="{7912B046-6A6B-5351-153A-C105A8505A50}"/>
              </a:ext>
            </a:extLst>
          </p:cNvPr>
          <p:cNvCxnSpPr/>
          <p:nvPr/>
        </p:nvCxnSpPr>
        <p:spPr>
          <a:xfrm flipV="1">
            <a:off x="1482248" y="1909620"/>
            <a:ext cx="1135233" cy="728633"/>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988F1E9-E345-D403-094B-5B4B0E0A65E6}"/>
              </a:ext>
            </a:extLst>
          </p:cNvPr>
          <p:cNvSpPr txBox="1"/>
          <p:nvPr/>
        </p:nvSpPr>
        <p:spPr>
          <a:xfrm>
            <a:off x="3524492"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15" name="Straight Arrow Connector 14">
            <a:extLst>
              <a:ext uri="{FF2B5EF4-FFF2-40B4-BE49-F238E27FC236}">
                <a16:creationId xmlns:a16="http://schemas.microsoft.com/office/drawing/2014/main" id="{21AC5EBA-6B86-FDE5-2508-1146B1ACFAE2}"/>
              </a:ext>
            </a:extLst>
          </p:cNvPr>
          <p:cNvCxnSpPr>
            <a:cxnSpLocks/>
          </p:cNvCxnSpPr>
          <p:nvPr/>
        </p:nvCxnSpPr>
        <p:spPr>
          <a:xfrm>
            <a:off x="4798090"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EDD4585-9254-C68C-31E3-0AACE0C129DC}"/>
              </a:ext>
            </a:extLst>
          </p:cNvPr>
          <p:cNvSpPr txBox="1"/>
          <p:nvPr/>
        </p:nvSpPr>
        <p:spPr>
          <a:xfrm>
            <a:off x="5317493"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cxnSp>
        <p:nvCxnSpPr>
          <p:cNvPr id="17" name="Straight Arrow Connector 16">
            <a:extLst>
              <a:ext uri="{FF2B5EF4-FFF2-40B4-BE49-F238E27FC236}">
                <a16:creationId xmlns:a16="http://schemas.microsoft.com/office/drawing/2014/main" id="{5D476200-3416-C765-9345-94F0FD69511F}"/>
              </a:ext>
            </a:extLst>
          </p:cNvPr>
          <p:cNvCxnSpPr/>
          <p:nvPr/>
        </p:nvCxnSpPr>
        <p:spPr>
          <a:xfrm>
            <a:off x="4798090" y="1670131"/>
            <a:ext cx="1338890" cy="0"/>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CF61493-331A-30EF-E50B-9D996B2A07A9}"/>
              </a:ext>
            </a:extLst>
          </p:cNvPr>
          <p:cNvSpPr txBox="1"/>
          <p:nvPr/>
        </p:nvSpPr>
        <p:spPr>
          <a:xfrm>
            <a:off x="5317493"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3" name="TextBox 2">
            <a:extLst>
              <a:ext uri="{FF2B5EF4-FFF2-40B4-BE49-F238E27FC236}">
                <a16:creationId xmlns:a16="http://schemas.microsoft.com/office/drawing/2014/main" id="{B45D1FFB-F5B1-AC0D-952D-D8C480FC08A2}"/>
              </a:ext>
            </a:extLst>
          </p:cNvPr>
          <p:cNvSpPr txBox="1"/>
          <p:nvPr/>
        </p:nvSpPr>
        <p:spPr>
          <a:xfrm>
            <a:off x="4233409" y="2804971"/>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p:sp>
        <p:nvSpPr>
          <p:cNvPr id="4" name="TextBox 3">
            <a:extLst>
              <a:ext uri="{FF2B5EF4-FFF2-40B4-BE49-F238E27FC236}">
                <a16:creationId xmlns:a16="http://schemas.microsoft.com/office/drawing/2014/main" id="{53A2B7DE-F164-27C3-1959-BDC1A98D0A2E}"/>
              </a:ext>
            </a:extLst>
          </p:cNvPr>
          <p:cNvSpPr txBox="1"/>
          <p:nvPr/>
        </p:nvSpPr>
        <p:spPr>
          <a:xfrm>
            <a:off x="2021270" y="22410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9" name="Straight Arrow Connector 8">
            <a:extLst>
              <a:ext uri="{FF2B5EF4-FFF2-40B4-BE49-F238E27FC236}">
                <a16:creationId xmlns:a16="http://schemas.microsoft.com/office/drawing/2014/main" id="{17A620CD-C152-912B-7FA0-B8EB69898AE4}"/>
              </a:ext>
            </a:extLst>
          </p:cNvPr>
          <p:cNvCxnSpPr/>
          <p:nvPr/>
        </p:nvCxnSpPr>
        <p:spPr>
          <a:xfrm flipV="1">
            <a:off x="6524588" y="2959357"/>
            <a:ext cx="1137164" cy="89967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0B612A0-7AD9-1F0B-8DEF-58C58A0CA4DA}"/>
              </a:ext>
            </a:extLst>
          </p:cNvPr>
          <p:cNvCxnSpPr/>
          <p:nvPr/>
        </p:nvCxnSpPr>
        <p:spPr>
          <a:xfrm>
            <a:off x="4798090" y="3940646"/>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D51821F-1120-697C-C1F1-B50B00CC65EC}"/>
              </a:ext>
            </a:extLst>
          </p:cNvPr>
          <p:cNvCxnSpPr/>
          <p:nvPr/>
        </p:nvCxnSpPr>
        <p:spPr>
          <a:xfrm>
            <a:off x="1548028" y="2893578"/>
            <a:ext cx="1135233" cy="899671"/>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6ECDD0B-7F1A-DCD0-89BD-C4957DD30060}"/>
              </a:ext>
            </a:extLst>
          </p:cNvPr>
          <p:cNvSpPr txBox="1"/>
          <p:nvPr/>
        </p:nvSpPr>
        <p:spPr>
          <a:xfrm>
            <a:off x="2083663" y="3021914"/>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cxnSp>
        <p:nvCxnSpPr>
          <p:cNvPr id="27" name="Straight Arrow Connector 26">
            <a:extLst>
              <a:ext uri="{FF2B5EF4-FFF2-40B4-BE49-F238E27FC236}">
                <a16:creationId xmlns:a16="http://schemas.microsoft.com/office/drawing/2014/main" id="{09F17AED-B3FB-1680-62D5-5515976574AE}"/>
              </a:ext>
            </a:extLst>
          </p:cNvPr>
          <p:cNvCxnSpPr>
            <a:cxnSpLocks/>
          </p:cNvCxnSpPr>
          <p:nvPr/>
        </p:nvCxnSpPr>
        <p:spPr>
          <a:xfrm>
            <a:off x="3005089" y="4098516"/>
            <a:ext cx="1338890" cy="0"/>
          </a:xfrm>
          <a:prstGeom prst="straightConnector1">
            <a:avLst/>
          </a:prstGeom>
          <a:ln w="19050">
            <a:solidFill>
              <a:srgbClr val="D50CEA"/>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105A1B5-8B6A-338C-72A5-7741047D9350}"/>
              </a:ext>
            </a:extLst>
          </p:cNvPr>
          <p:cNvSpPr txBox="1"/>
          <p:nvPr/>
        </p:nvSpPr>
        <p:spPr>
          <a:xfrm>
            <a:off x="3524492" y="411266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4</a:t>
            </a:r>
          </a:p>
        </p:txBody>
      </p:sp>
      <p:cxnSp>
        <p:nvCxnSpPr>
          <p:cNvPr id="31" name="Straight Arrow Connector 30">
            <a:extLst>
              <a:ext uri="{FF2B5EF4-FFF2-40B4-BE49-F238E27FC236}">
                <a16:creationId xmlns:a16="http://schemas.microsoft.com/office/drawing/2014/main" id="{5F5318D8-12B6-074B-D5BC-24F5FB55D1EA}"/>
              </a:ext>
            </a:extLst>
          </p:cNvPr>
          <p:cNvCxnSpPr/>
          <p:nvPr/>
        </p:nvCxnSpPr>
        <p:spPr>
          <a:xfrm>
            <a:off x="3005089" y="394064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BF99E92-1FC1-8DCB-B608-BFB18D7B3A2D}"/>
              </a:ext>
            </a:extLst>
          </p:cNvPr>
          <p:cNvSpPr txBox="1"/>
          <p:nvPr/>
        </p:nvSpPr>
        <p:spPr>
          <a:xfrm>
            <a:off x="3524492" y="3575912"/>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37" name="TextBox 36">
            <a:extLst>
              <a:ext uri="{FF2B5EF4-FFF2-40B4-BE49-F238E27FC236}">
                <a16:creationId xmlns:a16="http://schemas.microsoft.com/office/drawing/2014/main" id="{5AFFC7D3-8773-B5CD-8D2F-DA09C82F595D}"/>
              </a:ext>
            </a:extLst>
          </p:cNvPr>
          <p:cNvSpPr txBox="1"/>
          <p:nvPr/>
        </p:nvSpPr>
        <p:spPr>
          <a:xfrm>
            <a:off x="5317493" y="3575912"/>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6" name="TextBox 5">
            <a:extLst>
              <a:ext uri="{FF2B5EF4-FFF2-40B4-BE49-F238E27FC236}">
                <a16:creationId xmlns:a16="http://schemas.microsoft.com/office/drawing/2014/main" id="{8927E3C6-BCA6-0BB7-F096-961BFFE9821D}"/>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0411834A-351F-5C9F-9F61-67626AE5CC79}"/>
                  </a:ext>
                </a:extLst>
              </p:cNvPr>
              <p:cNvSpPr txBox="1"/>
              <p:nvPr/>
            </p:nvSpPr>
            <p:spPr>
              <a:xfrm>
                <a:off x="3223966" y="4559856"/>
                <a:ext cx="2694135"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Find the shortest </a:t>
                </a:r>
                <a14:m>
                  <m:oMath xmlns:m="http://schemas.openxmlformats.org/officeDocument/2006/math">
                    <m:r>
                      <a:rPr lang="en-US" sz="1800" b="0" i="1" smtClean="0">
                        <a:latin typeface="Cambria Math" panose="02040503050406030204" pitchFamily="18" charset="0"/>
                        <a:ea typeface="Source Sans Pro" panose="020B0503030403020204" pitchFamily="34" charset="0"/>
                      </a:rPr>
                      <m:t>𝑠</m:t>
                    </m:r>
                  </m:oMath>
                </a14:m>
                <a:r>
                  <a:rPr lang="en-US" sz="1800" dirty="0">
                    <a:latin typeface="Source Sans Pro" panose="020B0503030403020204" pitchFamily="34" charset="0"/>
                    <a:ea typeface="Source Sans Pro" panose="020B0503030403020204" pitchFamily="34" charset="0"/>
                  </a:rPr>
                  <a:t>-</a:t>
                </a:r>
                <a14:m>
                  <m:oMath xmlns:m="http://schemas.openxmlformats.org/officeDocument/2006/math">
                    <m:r>
                      <a:rPr lang="en-US" sz="1800" b="0" i="1" dirty="0" smtClean="0">
                        <a:latin typeface="Cambria Math" panose="02040503050406030204" pitchFamily="18" charset="0"/>
                        <a:ea typeface="Source Sans Pro" panose="020B0503030403020204" pitchFamily="34" charset="0"/>
                      </a:rPr>
                      <m:t>𝑡</m:t>
                    </m:r>
                  </m:oMath>
                </a14:m>
                <a:r>
                  <a:rPr lang="en-US" sz="1800" dirty="0">
                    <a:latin typeface="Source Sans Pro" panose="020B0503030403020204" pitchFamily="34" charset="0"/>
                    <a:ea typeface="Source Sans Pro" panose="020B0503030403020204" pitchFamily="34" charset="0"/>
                  </a:rPr>
                  <a:t> path.</a:t>
                </a:r>
              </a:p>
            </p:txBody>
          </p:sp>
        </mc:Choice>
        <mc:Fallback>
          <p:sp>
            <p:nvSpPr>
              <p:cNvPr id="13" name="TextBox 12">
                <a:extLst>
                  <a:ext uri="{FF2B5EF4-FFF2-40B4-BE49-F238E27FC236}">
                    <a16:creationId xmlns:a16="http://schemas.microsoft.com/office/drawing/2014/main" id="{0411834A-351F-5C9F-9F61-67626AE5CC79}"/>
                  </a:ext>
                </a:extLst>
              </p:cNvPr>
              <p:cNvSpPr txBox="1">
                <a:spLocks noRot="1" noChangeAspect="1" noMove="1" noResize="1" noEditPoints="1" noAdjustHandles="1" noChangeArrowheads="1" noChangeShapeType="1" noTextEdit="1"/>
              </p:cNvSpPr>
              <p:nvPr/>
            </p:nvSpPr>
            <p:spPr>
              <a:xfrm>
                <a:off x="3223966" y="4559856"/>
                <a:ext cx="2694135" cy="369332"/>
              </a:xfrm>
              <a:prstGeom prst="rect">
                <a:avLst/>
              </a:prstGeom>
              <a:blipFill>
                <a:blip r:embed="rId11"/>
                <a:stretch>
                  <a:fillRect l="-935" t="-6667" r="-935" b="-23333"/>
                </a:stretch>
              </a:blipFill>
            </p:spPr>
            <p:txBody>
              <a:bodyPr/>
              <a:lstStyle/>
              <a:p>
                <a:r>
                  <a:rPr lang="en-US">
                    <a:noFill/>
                  </a:rPr>
                  <a:t> </a:t>
                </a:r>
              </a:p>
            </p:txBody>
          </p:sp>
        </mc:Fallback>
      </mc:AlternateContent>
    </p:spTree>
    <p:extLst>
      <p:ext uri="{BB962C8B-B14F-4D97-AF65-F5344CB8AC3E}">
        <p14:creationId xmlns:p14="http://schemas.microsoft.com/office/powerpoint/2010/main" val="2252723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E3E6-C309-E7B7-15E2-E1ABDF20AF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BA92DD-1A95-BBF3-BA08-EF98060FCC19}"/>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03759386-F979-FC50-9870-91F5B3B1F3C9}"/>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03759386-F979-FC50-9870-91F5B3B1F3C9}"/>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4F9D9ABE-5C0A-AE91-69B2-07440CC53C58}"/>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4F9D9ABE-5C0A-AE91-69B2-07440CC53C58}"/>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38FCA273-5A2C-C43B-1B49-1774FA0CB79E}"/>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38FCA273-5A2C-C43B-1B49-1774FA0CB79E}"/>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6543D91D-78BC-E5C9-D591-8A058EAF9DDD}"/>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6543D91D-78BC-E5C9-D591-8A058EAF9DDD}"/>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5A397B3D-BB49-CD72-1774-2AC3C461F2C2}"/>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5A397B3D-BB49-CD72-1774-2AC3C461F2C2}"/>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2AB40B74-978C-F720-AE5D-8731AA2AB3C6}"/>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2AB40B74-978C-F720-AE5D-8731AA2AB3C6}"/>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055B0B1F-4A5D-1CB2-46EE-FA424101ED73}"/>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055B0B1F-4A5D-1CB2-46EE-FA424101ED73}"/>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709AD4F9-E743-5E7D-610D-A36DD3D25F2A}"/>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709AD4F9-E743-5E7D-610D-A36DD3D25F2A}"/>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5B3779EC-78D3-9113-74AA-81B7984B70E4}"/>
              </a:ext>
            </a:extLst>
          </p:cNvPr>
          <p:cNvCxnSpPr>
            <a:cxnSpLocks/>
          </p:cNvCxnSpPr>
          <p:nvPr/>
        </p:nvCxnSpPr>
        <p:spPr>
          <a:xfrm>
            <a:off x="3005089"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52D93E4-5042-FDFE-E791-3D7751FB7498}"/>
              </a:ext>
            </a:extLst>
          </p:cNvPr>
          <p:cNvCxnSpPr>
            <a:cxnSpLocks/>
          </p:cNvCxnSpPr>
          <p:nvPr/>
        </p:nvCxnSpPr>
        <p:spPr>
          <a:xfrm>
            <a:off x="6458808" y="1975400"/>
            <a:ext cx="1137164" cy="72863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A892B1C3-3E87-C630-7D43-971C1AB168CF}"/>
              </a:ext>
            </a:extLst>
          </p:cNvPr>
          <p:cNvCxnSpPr>
            <a:cxnSpLocks/>
          </p:cNvCxnSpPr>
          <p:nvPr/>
        </p:nvCxnSpPr>
        <p:spPr>
          <a:xfrm>
            <a:off x="1416468" y="302513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384C5328-140E-81CC-E276-7D58DEB938E8}"/>
              </a:ext>
            </a:extLst>
          </p:cNvPr>
          <p:cNvSpPr txBox="1"/>
          <p:nvPr/>
        </p:nvSpPr>
        <p:spPr>
          <a:xfrm>
            <a:off x="3524492"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sp>
        <p:nvSpPr>
          <p:cNvPr id="67" name="TextBox 66">
            <a:extLst>
              <a:ext uri="{FF2B5EF4-FFF2-40B4-BE49-F238E27FC236}">
                <a16:creationId xmlns:a16="http://schemas.microsoft.com/office/drawing/2014/main" id="{B69B9C6E-4876-2488-E4BB-29636D9F0B89}"/>
              </a:ext>
            </a:extLst>
          </p:cNvPr>
          <p:cNvSpPr txBox="1"/>
          <p:nvPr/>
        </p:nvSpPr>
        <p:spPr>
          <a:xfrm>
            <a:off x="7166493" y="189960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73" name="TextBox 72">
            <a:extLst>
              <a:ext uri="{FF2B5EF4-FFF2-40B4-BE49-F238E27FC236}">
                <a16:creationId xmlns:a16="http://schemas.microsoft.com/office/drawing/2014/main" id="{55EAD370-7EC4-9E96-6DAD-36642A459DCF}"/>
              </a:ext>
            </a:extLst>
          </p:cNvPr>
          <p:cNvSpPr txBox="1"/>
          <p:nvPr/>
        </p:nvSpPr>
        <p:spPr>
          <a:xfrm>
            <a:off x="1684001" y="339124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sp>
        <p:nvSpPr>
          <p:cNvPr id="7" name="TextBox 6">
            <a:extLst>
              <a:ext uri="{FF2B5EF4-FFF2-40B4-BE49-F238E27FC236}">
                <a16:creationId xmlns:a16="http://schemas.microsoft.com/office/drawing/2014/main" id="{E9048DB5-20B0-454E-0ECC-DF65B19899B6}"/>
              </a:ext>
            </a:extLst>
          </p:cNvPr>
          <p:cNvSpPr txBox="1"/>
          <p:nvPr/>
        </p:nvSpPr>
        <p:spPr>
          <a:xfrm>
            <a:off x="6818497" y="303986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8" name="Straight Arrow Connector 7">
            <a:extLst>
              <a:ext uri="{FF2B5EF4-FFF2-40B4-BE49-F238E27FC236}">
                <a16:creationId xmlns:a16="http://schemas.microsoft.com/office/drawing/2014/main" id="{90FF8769-53EA-3E8F-795A-0716AA196E2D}"/>
              </a:ext>
            </a:extLst>
          </p:cNvPr>
          <p:cNvCxnSpPr/>
          <p:nvPr/>
        </p:nvCxnSpPr>
        <p:spPr>
          <a:xfrm>
            <a:off x="3005089" y="1670131"/>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14A0DD2-BB5F-41CA-95A7-0C7A0C2B8175}"/>
              </a:ext>
            </a:extLst>
          </p:cNvPr>
          <p:cNvCxnSpPr>
            <a:cxnSpLocks/>
          </p:cNvCxnSpPr>
          <p:nvPr/>
        </p:nvCxnSpPr>
        <p:spPr>
          <a:xfrm>
            <a:off x="6590368" y="1840881"/>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A987D93-E6C1-16F7-1B51-692902F293B0}"/>
              </a:ext>
            </a:extLst>
          </p:cNvPr>
          <p:cNvSpPr txBox="1"/>
          <p:nvPr/>
        </p:nvSpPr>
        <p:spPr>
          <a:xfrm>
            <a:off x="6754051" y="23035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12" name="Straight Arrow Connector 11">
            <a:extLst>
              <a:ext uri="{FF2B5EF4-FFF2-40B4-BE49-F238E27FC236}">
                <a16:creationId xmlns:a16="http://schemas.microsoft.com/office/drawing/2014/main" id="{80A98DC6-ABD4-F68D-3DF7-1F36CB43A779}"/>
              </a:ext>
            </a:extLst>
          </p:cNvPr>
          <p:cNvCxnSpPr/>
          <p:nvPr/>
        </p:nvCxnSpPr>
        <p:spPr>
          <a:xfrm flipV="1">
            <a:off x="1482248" y="1909620"/>
            <a:ext cx="1135233" cy="728633"/>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1750347-652E-2ED9-5044-254659B0F26F}"/>
              </a:ext>
            </a:extLst>
          </p:cNvPr>
          <p:cNvSpPr txBox="1"/>
          <p:nvPr/>
        </p:nvSpPr>
        <p:spPr>
          <a:xfrm>
            <a:off x="3524492"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15" name="Straight Arrow Connector 14">
            <a:extLst>
              <a:ext uri="{FF2B5EF4-FFF2-40B4-BE49-F238E27FC236}">
                <a16:creationId xmlns:a16="http://schemas.microsoft.com/office/drawing/2014/main" id="{26B93795-5659-A4CA-1B1F-A3437B06DBDA}"/>
              </a:ext>
            </a:extLst>
          </p:cNvPr>
          <p:cNvCxnSpPr>
            <a:cxnSpLocks/>
          </p:cNvCxnSpPr>
          <p:nvPr/>
        </p:nvCxnSpPr>
        <p:spPr>
          <a:xfrm>
            <a:off x="4798090" y="1749068"/>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359194C-9746-ECBB-74E5-B4099546C9BA}"/>
              </a:ext>
            </a:extLst>
          </p:cNvPr>
          <p:cNvSpPr txBox="1"/>
          <p:nvPr/>
        </p:nvSpPr>
        <p:spPr>
          <a:xfrm>
            <a:off x="5317493" y="1757504"/>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4" name="TextBox 3">
            <a:extLst>
              <a:ext uri="{FF2B5EF4-FFF2-40B4-BE49-F238E27FC236}">
                <a16:creationId xmlns:a16="http://schemas.microsoft.com/office/drawing/2014/main" id="{9D037624-2519-E85B-8EBC-93012633014D}"/>
              </a:ext>
            </a:extLst>
          </p:cNvPr>
          <p:cNvSpPr txBox="1"/>
          <p:nvPr/>
        </p:nvSpPr>
        <p:spPr>
          <a:xfrm>
            <a:off x="2021270" y="22410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9" name="Straight Arrow Connector 8">
            <a:extLst>
              <a:ext uri="{FF2B5EF4-FFF2-40B4-BE49-F238E27FC236}">
                <a16:creationId xmlns:a16="http://schemas.microsoft.com/office/drawing/2014/main" id="{0D3069AD-97A4-15F8-AB8F-8DF561D95794}"/>
              </a:ext>
            </a:extLst>
          </p:cNvPr>
          <p:cNvCxnSpPr/>
          <p:nvPr/>
        </p:nvCxnSpPr>
        <p:spPr>
          <a:xfrm flipV="1">
            <a:off x="6524588" y="2959357"/>
            <a:ext cx="1137164" cy="89967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C74C7FA-2B5C-C614-68A8-A4B897E6581B}"/>
              </a:ext>
            </a:extLst>
          </p:cNvPr>
          <p:cNvCxnSpPr/>
          <p:nvPr/>
        </p:nvCxnSpPr>
        <p:spPr>
          <a:xfrm>
            <a:off x="4798090" y="4019582"/>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50DD45D-8AB9-02C7-3D51-1E7EE41FE8F6}"/>
              </a:ext>
            </a:extLst>
          </p:cNvPr>
          <p:cNvCxnSpPr/>
          <p:nvPr/>
        </p:nvCxnSpPr>
        <p:spPr>
          <a:xfrm>
            <a:off x="1548028" y="2893578"/>
            <a:ext cx="1135233" cy="899671"/>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8FC032A-0FB8-7DAD-07E5-8BB63CBD1971}"/>
              </a:ext>
            </a:extLst>
          </p:cNvPr>
          <p:cNvSpPr txBox="1"/>
          <p:nvPr/>
        </p:nvSpPr>
        <p:spPr>
          <a:xfrm>
            <a:off x="2083663" y="3021914"/>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27" name="Straight Arrow Connector 26">
            <a:extLst>
              <a:ext uri="{FF2B5EF4-FFF2-40B4-BE49-F238E27FC236}">
                <a16:creationId xmlns:a16="http://schemas.microsoft.com/office/drawing/2014/main" id="{D92C9757-C8AC-AAE4-DFA7-E027BC1BD1E7}"/>
              </a:ext>
            </a:extLst>
          </p:cNvPr>
          <p:cNvCxnSpPr>
            <a:cxnSpLocks/>
          </p:cNvCxnSpPr>
          <p:nvPr/>
        </p:nvCxnSpPr>
        <p:spPr>
          <a:xfrm>
            <a:off x="3005089" y="4098516"/>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614E0A9-0E54-3D59-35FB-2526002D34F3}"/>
              </a:ext>
            </a:extLst>
          </p:cNvPr>
          <p:cNvSpPr txBox="1"/>
          <p:nvPr/>
        </p:nvSpPr>
        <p:spPr>
          <a:xfrm>
            <a:off x="3524492" y="411266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31" name="Straight Arrow Connector 30">
            <a:extLst>
              <a:ext uri="{FF2B5EF4-FFF2-40B4-BE49-F238E27FC236}">
                <a16:creationId xmlns:a16="http://schemas.microsoft.com/office/drawing/2014/main" id="{AB79EE2A-6A6F-0A8C-0815-B5202DCA0833}"/>
              </a:ext>
            </a:extLst>
          </p:cNvPr>
          <p:cNvCxnSpPr/>
          <p:nvPr/>
        </p:nvCxnSpPr>
        <p:spPr>
          <a:xfrm>
            <a:off x="3005089" y="394064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289382C8-08AA-EECD-19D2-50B67214D75D}"/>
              </a:ext>
            </a:extLst>
          </p:cNvPr>
          <p:cNvSpPr txBox="1"/>
          <p:nvPr/>
        </p:nvSpPr>
        <p:spPr>
          <a:xfrm>
            <a:off x="3524492" y="3575912"/>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37" name="TextBox 36">
            <a:extLst>
              <a:ext uri="{FF2B5EF4-FFF2-40B4-BE49-F238E27FC236}">
                <a16:creationId xmlns:a16="http://schemas.microsoft.com/office/drawing/2014/main" id="{A66F90F0-7B17-CF06-8D2E-A9236E5DFD52}"/>
              </a:ext>
            </a:extLst>
          </p:cNvPr>
          <p:cNvSpPr txBox="1"/>
          <p:nvPr/>
        </p:nvSpPr>
        <p:spPr>
          <a:xfrm>
            <a:off x="5317493" y="36548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6" name="Straight Arrow Connector 5">
            <a:extLst>
              <a:ext uri="{FF2B5EF4-FFF2-40B4-BE49-F238E27FC236}">
                <a16:creationId xmlns:a16="http://schemas.microsoft.com/office/drawing/2014/main" id="{6C1108EB-874A-26B0-C212-DF59EF824A29}"/>
              </a:ext>
            </a:extLst>
          </p:cNvPr>
          <p:cNvCxnSpPr/>
          <p:nvPr/>
        </p:nvCxnSpPr>
        <p:spPr>
          <a:xfrm>
            <a:off x="2938586" y="1909620"/>
            <a:ext cx="3264897" cy="194940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4EA206A-F6BE-D955-89C4-D085AF0CF015}"/>
              </a:ext>
            </a:extLst>
          </p:cNvPr>
          <p:cNvSpPr txBox="1"/>
          <p:nvPr/>
        </p:nvSpPr>
        <p:spPr>
          <a:xfrm>
            <a:off x="4498008" y="2531226"/>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p:sp>
        <p:nvSpPr>
          <p:cNvPr id="38" name="TextBox 37">
            <a:extLst>
              <a:ext uri="{FF2B5EF4-FFF2-40B4-BE49-F238E27FC236}">
                <a16:creationId xmlns:a16="http://schemas.microsoft.com/office/drawing/2014/main" id="{C5AA5B8E-C719-A88D-5986-D8D4DBA2935E}"/>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39" name="TextBox 38">
            <a:extLst>
              <a:ext uri="{FF2B5EF4-FFF2-40B4-BE49-F238E27FC236}">
                <a16:creationId xmlns:a16="http://schemas.microsoft.com/office/drawing/2014/main" id="{1CB8592E-B7DB-ED27-7FF0-4765EF5F36A3}"/>
              </a:ext>
            </a:extLst>
          </p:cNvPr>
          <p:cNvSpPr txBox="1"/>
          <p:nvPr/>
        </p:nvSpPr>
        <p:spPr>
          <a:xfrm>
            <a:off x="3192294" y="4559856"/>
            <a:ext cx="2757486"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Update the residual graph.</a:t>
            </a:r>
          </a:p>
        </p:txBody>
      </p:sp>
    </p:spTree>
    <p:extLst>
      <p:ext uri="{BB962C8B-B14F-4D97-AF65-F5344CB8AC3E}">
        <p14:creationId xmlns:p14="http://schemas.microsoft.com/office/powerpoint/2010/main" val="1656859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58487-9378-A5B1-E2F2-92A2DFD612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F80F39-392B-EA6F-F389-4EF60E274E9F}"/>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F9D9A734-E52B-FD80-7BD5-F233A65D82CF}"/>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F9D9A734-E52B-FD80-7BD5-F233A65D82CF}"/>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54B0D843-2759-069B-082B-06A78D5963B4}"/>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54B0D843-2759-069B-082B-06A78D5963B4}"/>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9485B7FA-EFE4-EE78-6895-206805860AC8}"/>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9485B7FA-EFE4-EE78-6895-206805860AC8}"/>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1DAB045A-EDC2-B925-814F-68C9F14E60A4}"/>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1DAB045A-EDC2-B925-814F-68C9F14E60A4}"/>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38D25EB3-1D04-4BE6-05B9-C17546BB0421}"/>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38D25EB3-1D04-4BE6-05B9-C17546BB0421}"/>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49D886D5-4726-CCBB-E70C-AC4A4C00D9E4}"/>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49D886D5-4726-CCBB-E70C-AC4A4C00D9E4}"/>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4B9AFB55-A27D-268D-84B6-E6B465B4D2AD}"/>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4B9AFB55-A27D-268D-84B6-E6B465B4D2AD}"/>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B6D1F015-7D76-E935-31CF-A8E9072472EE}"/>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B6D1F015-7D76-E935-31CF-A8E9072472EE}"/>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020309B8-D13D-6E56-F1DF-B9FD1EE40260}"/>
              </a:ext>
            </a:extLst>
          </p:cNvPr>
          <p:cNvCxnSpPr>
            <a:stCxn id="5" idx="7"/>
            <a:endCxn id="22" idx="3"/>
          </p:cNvCxnSpPr>
          <p:nvPr/>
        </p:nvCxnSpPr>
        <p:spPr>
          <a:xfrm flipV="1">
            <a:off x="1482248" y="1909620"/>
            <a:ext cx="1135233" cy="72863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9158D95-1CD7-1597-7408-F18D31495FAF}"/>
              </a:ext>
            </a:extLst>
          </p:cNvPr>
          <p:cNvCxnSpPr>
            <a:stCxn id="22" idx="6"/>
            <a:endCxn id="21" idx="2"/>
          </p:cNvCxnSpPr>
          <p:nvPr/>
        </p:nvCxnSpPr>
        <p:spPr>
          <a:xfrm>
            <a:off x="3005089"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E82C489-95F1-D9A8-6C27-BBD13B3CC73E}"/>
              </a:ext>
            </a:extLst>
          </p:cNvPr>
          <p:cNvCxnSpPr>
            <a:stCxn id="21" idx="6"/>
            <a:endCxn id="24" idx="2"/>
          </p:cNvCxnSpPr>
          <p:nvPr/>
        </p:nvCxnSpPr>
        <p:spPr>
          <a:xfrm>
            <a:off x="4798090"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EDE96820-AAE2-9C29-8171-D173D113BF9B}"/>
              </a:ext>
            </a:extLst>
          </p:cNvPr>
          <p:cNvCxnSpPr>
            <a:stCxn id="24" idx="5"/>
            <a:endCxn id="29" idx="1"/>
          </p:cNvCxnSpPr>
          <p:nvPr/>
        </p:nvCxnSpPr>
        <p:spPr>
          <a:xfrm>
            <a:off x="6524588" y="1909620"/>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ECE7C81-F969-AF3F-406B-68C87D53D68D}"/>
              </a:ext>
            </a:extLst>
          </p:cNvPr>
          <p:cNvCxnSpPr>
            <a:stCxn id="5" idx="5"/>
            <a:endCxn id="26" idx="1"/>
          </p:cNvCxnSpPr>
          <p:nvPr/>
        </p:nvCxnSpPr>
        <p:spPr>
          <a:xfrm>
            <a:off x="1482248" y="295935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A1FB20F-5A85-5569-228A-8FF3079FB12C}"/>
              </a:ext>
            </a:extLst>
          </p:cNvPr>
          <p:cNvCxnSpPr>
            <a:stCxn id="26" idx="6"/>
            <a:endCxn id="25" idx="2"/>
          </p:cNvCxnSpPr>
          <p:nvPr/>
        </p:nvCxnSpPr>
        <p:spPr>
          <a:xfrm>
            <a:off x="3005089"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35948B2-9009-4B61-24F1-F3F659CB41DD}"/>
              </a:ext>
            </a:extLst>
          </p:cNvPr>
          <p:cNvCxnSpPr>
            <a:stCxn id="25" idx="6"/>
            <a:endCxn id="28" idx="2"/>
          </p:cNvCxnSpPr>
          <p:nvPr/>
        </p:nvCxnSpPr>
        <p:spPr>
          <a:xfrm>
            <a:off x="4798090"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52707BCF-D2B6-E7E7-8718-7F76374EAEEC}"/>
              </a:ext>
            </a:extLst>
          </p:cNvPr>
          <p:cNvCxnSpPr>
            <a:stCxn id="28" idx="7"/>
            <a:endCxn id="29" idx="3"/>
          </p:cNvCxnSpPr>
          <p:nvPr/>
        </p:nvCxnSpPr>
        <p:spPr>
          <a:xfrm flipV="1">
            <a:off x="6524588" y="2959357"/>
            <a:ext cx="1137164" cy="89967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89F95B7-8603-290C-EF17-A6F753339C00}"/>
              </a:ext>
            </a:extLst>
          </p:cNvPr>
          <p:cNvCxnSpPr>
            <a:stCxn id="22" idx="5"/>
            <a:endCxn id="28" idx="1"/>
          </p:cNvCxnSpPr>
          <p:nvPr/>
        </p:nvCxnSpPr>
        <p:spPr>
          <a:xfrm>
            <a:off x="2938586" y="1909620"/>
            <a:ext cx="3264897" cy="194940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D0FD475B-E12C-ADE1-1004-96ED2C66D301}"/>
              </a:ext>
            </a:extLst>
          </p:cNvPr>
          <p:cNvSpPr txBox="1"/>
          <p:nvPr/>
        </p:nvSpPr>
        <p:spPr>
          <a:xfrm>
            <a:off x="1586218" y="1976123"/>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3/3</a:t>
            </a:r>
          </a:p>
        </p:txBody>
      </p:sp>
      <p:sp>
        <p:nvSpPr>
          <p:cNvPr id="65" name="TextBox 64">
            <a:extLst>
              <a:ext uri="{FF2B5EF4-FFF2-40B4-BE49-F238E27FC236}">
                <a16:creationId xmlns:a16="http://schemas.microsoft.com/office/drawing/2014/main" id="{FB3A7872-314A-F659-093F-F5BC0ACD2CD0}"/>
              </a:ext>
            </a:extLst>
          </p:cNvPr>
          <p:cNvSpPr txBox="1"/>
          <p:nvPr/>
        </p:nvSpPr>
        <p:spPr>
          <a:xfrm>
            <a:off x="3426708" y="1384937"/>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3/4</a:t>
            </a:r>
          </a:p>
        </p:txBody>
      </p:sp>
      <p:sp>
        <p:nvSpPr>
          <p:cNvPr id="66" name="TextBox 65">
            <a:extLst>
              <a:ext uri="{FF2B5EF4-FFF2-40B4-BE49-F238E27FC236}">
                <a16:creationId xmlns:a16="http://schemas.microsoft.com/office/drawing/2014/main" id="{69494346-A3DF-D6A5-7025-2119530EACC4}"/>
              </a:ext>
            </a:extLst>
          </p:cNvPr>
          <p:cNvSpPr txBox="1"/>
          <p:nvPr/>
        </p:nvSpPr>
        <p:spPr>
          <a:xfrm>
            <a:off x="5219710" y="1379735"/>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3/3</a:t>
            </a:r>
          </a:p>
        </p:txBody>
      </p:sp>
      <p:sp>
        <p:nvSpPr>
          <p:cNvPr id="67" name="TextBox 66">
            <a:extLst>
              <a:ext uri="{FF2B5EF4-FFF2-40B4-BE49-F238E27FC236}">
                <a16:creationId xmlns:a16="http://schemas.microsoft.com/office/drawing/2014/main" id="{FC65851E-A823-5522-B0C5-6C4826C4D4E9}"/>
              </a:ext>
            </a:extLst>
          </p:cNvPr>
          <p:cNvSpPr txBox="1"/>
          <p:nvPr/>
        </p:nvSpPr>
        <p:spPr>
          <a:xfrm>
            <a:off x="7062131" y="1971961"/>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3/5</a:t>
            </a:r>
          </a:p>
        </p:txBody>
      </p:sp>
      <p:sp>
        <p:nvSpPr>
          <p:cNvPr id="68" name="TextBox 67">
            <a:extLst>
              <a:ext uri="{FF2B5EF4-FFF2-40B4-BE49-F238E27FC236}">
                <a16:creationId xmlns:a16="http://schemas.microsoft.com/office/drawing/2014/main" id="{359CF289-B205-CB17-1C1F-EEB7908A716B}"/>
              </a:ext>
            </a:extLst>
          </p:cNvPr>
          <p:cNvSpPr txBox="1"/>
          <p:nvPr/>
        </p:nvSpPr>
        <p:spPr>
          <a:xfrm>
            <a:off x="4498008" y="2531226"/>
            <a:ext cx="495649"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0/1</a:t>
            </a:r>
          </a:p>
        </p:txBody>
      </p:sp>
      <p:sp>
        <p:nvSpPr>
          <p:cNvPr id="69" name="TextBox 68">
            <a:extLst>
              <a:ext uri="{FF2B5EF4-FFF2-40B4-BE49-F238E27FC236}">
                <a16:creationId xmlns:a16="http://schemas.microsoft.com/office/drawing/2014/main" id="{0AF348DB-F83F-2111-4F29-216B9DCDAE1B}"/>
              </a:ext>
            </a:extLst>
          </p:cNvPr>
          <p:cNvSpPr txBox="1"/>
          <p:nvPr/>
        </p:nvSpPr>
        <p:spPr>
          <a:xfrm>
            <a:off x="3426708" y="4032791"/>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3/6</a:t>
            </a:r>
          </a:p>
        </p:txBody>
      </p:sp>
      <p:sp>
        <p:nvSpPr>
          <p:cNvPr id="70" name="TextBox 69">
            <a:extLst>
              <a:ext uri="{FF2B5EF4-FFF2-40B4-BE49-F238E27FC236}">
                <a16:creationId xmlns:a16="http://schemas.microsoft.com/office/drawing/2014/main" id="{E2CB6530-429E-8A72-F5E1-610E7012DDF6}"/>
              </a:ext>
            </a:extLst>
          </p:cNvPr>
          <p:cNvSpPr txBox="1"/>
          <p:nvPr/>
        </p:nvSpPr>
        <p:spPr>
          <a:xfrm>
            <a:off x="5219710" y="403372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3/3</a:t>
            </a:r>
          </a:p>
        </p:txBody>
      </p:sp>
      <p:sp>
        <p:nvSpPr>
          <p:cNvPr id="71" name="TextBox 70">
            <a:extLst>
              <a:ext uri="{FF2B5EF4-FFF2-40B4-BE49-F238E27FC236}">
                <a16:creationId xmlns:a16="http://schemas.microsoft.com/office/drawing/2014/main" id="{E9966D75-08E9-F051-CFFD-E1CD697298BA}"/>
              </a:ext>
            </a:extLst>
          </p:cNvPr>
          <p:cNvSpPr txBox="1"/>
          <p:nvPr/>
        </p:nvSpPr>
        <p:spPr>
          <a:xfrm>
            <a:off x="7061167" y="332546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3/3</a:t>
            </a:r>
          </a:p>
        </p:txBody>
      </p:sp>
      <p:sp>
        <p:nvSpPr>
          <p:cNvPr id="73" name="TextBox 72">
            <a:extLst>
              <a:ext uri="{FF2B5EF4-FFF2-40B4-BE49-F238E27FC236}">
                <a16:creationId xmlns:a16="http://schemas.microsoft.com/office/drawing/2014/main" id="{5FC99678-4715-BAB3-A852-C7148273B4CB}"/>
              </a:ext>
            </a:extLst>
          </p:cNvPr>
          <p:cNvSpPr txBox="1"/>
          <p:nvPr/>
        </p:nvSpPr>
        <p:spPr>
          <a:xfrm>
            <a:off x="1586218" y="332546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3/4</a:t>
            </a:r>
          </a:p>
        </p:txBody>
      </p:sp>
      <p:sp>
        <p:nvSpPr>
          <p:cNvPr id="4" name="TextBox 3">
            <a:extLst>
              <a:ext uri="{FF2B5EF4-FFF2-40B4-BE49-F238E27FC236}">
                <a16:creationId xmlns:a16="http://schemas.microsoft.com/office/drawing/2014/main" id="{ABACDA39-A883-8C21-9B53-B9CCF5B9CA3D}"/>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
        <p:nvSpPr>
          <p:cNvPr id="3" name="TextBox 2">
            <a:extLst>
              <a:ext uri="{FF2B5EF4-FFF2-40B4-BE49-F238E27FC236}">
                <a16:creationId xmlns:a16="http://schemas.microsoft.com/office/drawing/2014/main" id="{B48F985D-C95F-C1A0-66AD-11D6606CF781}"/>
              </a:ext>
            </a:extLst>
          </p:cNvPr>
          <p:cNvSpPr txBox="1"/>
          <p:nvPr/>
        </p:nvSpPr>
        <p:spPr>
          <a:xfrm>
            <a:off x="3678803" y="4559856"/>
            <a:ext cx="1784464"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Update the flow.</a:t>
            </a:r>
          </a:p>
        </p:txBody>
      </p:sp>
    </p:spTree>
    <p:extLst>
      <p:ext uri="{BB962C8B-B14F-4D97-AF65-F5344CB8AC3E}">
        <p14:creationId xmlns:p14="http://schemas.microsoft.com/office/powerpoint/2010/main" val="1073850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46D2-AF88-E518-BE37-2F340F2F71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1D6D68-7633-99A8-6E18-0837CBA73E81}"/>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F7B6B288-195F-227B-2749-396E73982459}"/>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F7B6B288-195F-227B-2749-396E73982459}"/>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D18B64F1-B2F4-36F7-CE07-52A4006054FE}"/>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D18B64F1-B2F4-36F7-CE07-52A4006054FE}"/>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AAF5FBBE-B29D-A954-5B85-99A46B5CB538}"/>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AAF5FBBE-B29D-A954-5B85-99A46B5CB538}"/>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6E82FE1A-209E-4C90-26A5-F659C942213A}"/>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6E82FE1A-209E-4C90-26A5-F659C942213A}"/>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ECCEE1E8-0810-5CB9-937C-8D7241E52658}"/>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ECCEE1E8-0810-5CB9-937C-8D7241E52658}"/>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059065EC-9DA8-5D26-354E-591F12C1F1BB}"/>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059065EC-9DA8-5D26-354E-591F12C1F1BB}"/>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CF12B17B-D951-C4B6-BEAB-1CD5CB75FA3D}"/>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CF12B17B-D951-C4B6-BEAB-1CD5CB75FA3D}"/>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D2482DB2-CC50-6D93-AC8B-EC841327696F}"/>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D2482DB2-CC50-6D93-AC8B-EC841327696F}"/>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DC1F86B9-81BB-9093-05C3-67738D1E6B3C}"/>
              </a:ext>
            </a:extLst>
          </p:cNvPr>
          <p:cNvCxnSpPr>
            <a:cxnSpLocks/>
          </p:cNvCxnSpPr>
          <p:nvPr/>
        </p:nvCxnSpPr>
        <p:spPr>
          <a:xfrm>
            <a:off x="3005089"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77EA1D4-4187-1922-A9EE-1BE169CD3D55}"/>
              </a:ext>
            </a:extLst>
          </p:cNvPr>
          <p:cNvCxnSpPr>
            <a:cxnSpLocks/>
          </p:cNvCxnSpPr>
          <p:nvPr/>
        </p:nvCxnSpPr>
        <p:spPr>
          <a:xfrm>
            <a:off x="6458808" y="1975400"/>
            <a:ext cx="1137164" cy="72863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0C0FBED3-E6C6-1E98-437E-963814F738B9}"/>
              </a:ext>
            </a:extLst>
          </p:cNvPr>
          <p:cNvCxnSpPr>
            <a:cxnSpLocks/>
          </p:cNvCxnSpPr>
          <p:nvPr/>
        </p:nvCxnSpPr>
        <p:spPr>
          <a:xfrm>
            <a:off x="1416468" y="302513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25C09256-0251-23B6-12BD-F911658B714B}"/>
              </a:ext>
            </a:extLst>
          </p:cNvPr>
          <p:cNvSpPr txBox="1"/>
          <p:nvPr/>
        </p:nvSpPr>
        <p:spPr>
          <a:xfrm>
            <a:off x="3524492"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sp>
        <p:nvSpPr>
          <p:cNvPr id="67" name="TextBox 66">
            <a:extLst>
              <a:ext uri="{FF2B5EF4-FFF2-40B4-BE49-F238E27FC236}">
                <a16:creationId xmlns:a16="http://schemas.microsoft.com/office/drawing/2014/main" id="{503E3231-1A83-320B-B90F-EBF946D3B338}"/>
              </a:ext>
            </a:extLst>
          </p:cNvPr>
          <p:cNvSpPr txBox="1"/>
          <p:nvPr/>
        </p:nvSpPr>
        <p:spPr>
          <a:xfrm>
            <a:off x="7166493" y="189960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73" name="TextBox 72">
            <a:extLst>
              <a:ext uri="{FF2B5EF4-FFF2-40B4-BE49-F238E27FC236}">
                <a16:creationId xmlns:a16="http://schemas.microsoft.com/office/drawing/2014/main" id="{D9869214-197B-FEAD-6C4E-A4A245FF4416}"/>
              </a:ext>
            </a:extLst>
          </p:cNvPr>
          <p:cNvSpPr txBox="1"/>
          <p:nvPr/>
        </p:nvSpPr>
        <p:spPr>
          <a:xfrm>
            <a:off x="1684001" y="339124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sp>
        <p:nvSpPr>
          <p:cNvPr id="7" name="TextBox 6">
            <a:extLst>
              <a:ext uri="{FF2B5EF4-FFF2-40B4-BE49-F238E27FC236}">
                <a16:creationId xmlns:a16="http://schemas.microsoft.com/office/drawing/2014/main" id="{5C82CA27-1F08-82E9-A152-678A0A74C02B}"/>
              </a:ext>
            </a:extLst>
          </p:cNvPr>
          <p:cNvSpPr txBox="1"/>
          <p:nvPr/>
        </p:nvSpPr>
        <p:spPr>
          <a:xfrm>
            <a:off x="6818497" y="303986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8" name="Straight Arrow Connector 7">
            <a:extLst>
              <a:ext uri="{FF2B5EF4-FFF2-40B4-BE49-F238E27FC236}">
                <a16:creationId xmlns:a16="http://schemas.microsoft.com/office/drawing/2014/main" id="{FD565B90-4E65-6D68-FBB5-73C9B40E1263}"/>
              </a:ext>
            </a:extLst>
          </p:cNvPr>
          <p:cNvCxnSpPr/>
          <p:nvPr/>
        </p:nvCxnSpPr>
        <p:spPr>
          <a:xfrm>
            <a:off x="3005089" y="1670131"/>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2F48ABD-49CE-87F4-457C-C78BA08D2C33}"/>
              </a:ext>
            </a:extLst>
          </p:cNvPr>
          <p:cNvCxnSpPr>
            <a:cxnSpLocks/>
          </p:cNvCxnSpPr>
          <p:nvPr/>
        </p:nvCxnSpPr>
        <p:spPr>
          <a:xfrm>
            <a:off x="6590368" y="1840881"/>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3233E4E-A58F-317A-BAF3-B0FAC8266447}"/>
              </a:ext>
            </a:extLst>
          </p:cNvPr>
          <p:cNvSpPr txBox="1"/>
          <p:nvPr/>
        </p:nvSpPr>
        <p:spPr>
          <a:xfrm>
            <a:off x="6754051" y="23035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12" name="Straight Arrow Connector 11">
            <a:extLst>
              <a:ext uri="{FF2B5EF4-FFF2-40B4-BE49-F238E27FC236}">
                <a16:creationId xmlns:a16="http://schemas.microsoft.com/office/drawing/2014/main" id="{421F7C5A-2490-FF78-86E8-109ABBD2546D}"/>
              </a:ext>
            </a:extLst>
          </p:cNvPr>
          <p:cNvCxnSpPr/>
          <p:nvPr/>
        </p:nvCxnSpPr>
        <p:spPr>
          <a:xfrm flipV="1">
            <a:off x="1482248" y="1909620"/>
            <a:ext cx="1135233" cy="728633"/>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C657551-4E4E-4EFD-5F0F-318C55B7C5CC}"/>
              </a:ext>
            </a:extLst>
          </p:cNvPr>
          <p:cNvSpPr txBox="1"/>
          <p:nvPr/>
        </p:nvSpPr>
        <p:spPr>
          <a:xfrm>
            <a:off x="3524492"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15" name="Straight Arrow Connector 14">
            <a:extLst>
              <a:ext uri="{FF2B5EF4-FFF2-40B4-BE49-F238E27FC236}">
                <a16:creationId xmlns:a16="http://schemas.microsoft.com/office/drawing/2014/main" id="{0BCAB6EF-EAFE-6706-F38B-484CAD167E69}"/>
              </a:ext>
            </a:extLst>
          </p:cNvPr>
          <p:cNvCxnSpPr>
            <a:cxnSpLocks/>
          </p:cNvCxnSpPr>
          <p:nvPr/>
        </p:nvCxnSpPr>
        <p:spPr>
          <a:xfrm>
            <a:off x="4798090" y="1749068"/>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BC80F4E-8FAB-9F83-8F94-60822C5316F5}"/>
              </a:ext>
            </a:extLst>
          </p:cNvPr>
          <p:cNvSpPr txBox="1"/>
          <p:nvPr/>
        </p:nvSpPr>
        <p:spPr>
          <a:xfrm>
            <a:off x="5317493" y="1757504"/>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4" name="TextBox 3">
            <a:extLst>
              <a:ext uri="{FF2B5EF4-FFF2-40B4-BE49-F238E27FC236}">
                <a16:creationId xmlns:a16="http://schemas.microsoft.com/office/drawing/2014/main" id="{18875592-0423-237E-1DD8-9EB2AAB484FF}"/>
              </a:ext>
            </a:extLst>
          </p:cNvPr>
          <p:cNvSpPr txBox="1"/>
          <p:nvPr/>
        </p:nvSpPr>
        <p:spPr>
          <a:xfrm>
            <a:off x="2021270" y="22410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9" name="Straight Arrow Connector 8">
            <a:extLst>
              <a:ext uri="{FF2B5EF4-FFF2-40B4-BE49-F238E27FC236}">
                <a16:creationId xmlns:a16="http://schemas.microsoft.com/office/drawing/2014/main" id="{D760C679-F24A-18F3-2568-8E79643781D8}"/>
              </a:ext>
            </a:extLst>
          </p:cNvPr>
          <p:cNvCxnSpPr/>
          <p:nvPr/>
        </p:nvCxnSpPr>
        <p:spPr>
          <a:xfrm flipV="1">
            <a:off x="6524588" y="2959357"/>
            <a:ext cx="1137164" cy="89967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01E400B-0499-8C17-9B74-0A148E09A932}"/>
              </a:ext>
            </a:extLst>
          </p:cNvPr>
          <p:cNvCxnSpPr/>
          <p:nvPr/>
        </p:nvCxnSpPr>
        <p:spPr>
          <a:xfrm>
            <a:off x="4798090" y="4019582"/>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D2D9924-6889-6B48-E270-28FA32B4315A}"/>
              </a:ext>
            </a:extLst>
          </p:cNvPr>
          <p:cNvCxnSpPr/>
          <p:nvPr/>
        </p:nvCxnSpPr>
        <p:spPr>
          <a:xfrm>
            <a:off x="1548028" y="2893578"/>
            <a:ext cx="1135233" cy="899671"/>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C28BB51-72DD-0432-C371-2C7183B56588}"/>
              </a:ext>
            </a:extLst>
          </p:cNvPr>
          <p:cNvSpPr txBox="1"/>
          <p:nvPr/>
        </p:nvSpPr>
        <p:spPr>
          <a:xfrm>
            <a:off x="2083663" y="3021914"/>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27" name="Straight Arrow Connector 26">
            <a:extLst>
              <a:ext uri="{FF2B5EF4-FFF2-40B4-BE49-F238E27FC236}">
                <a16:creationId xmlns:a16="http://schemas.microsoft.com/office/drawing/2014/main" id="{00BD46A3-A409-87CE-1137-8F1C9DA7C6AE}"/>
              </a:ext>
            </a:extLst>
          </p:cNvPr>
          <p:cNvCxnSpPr>
            <a:cxnSpLocks/>
          </p:cNvCxnSpPr>
          <p:nvPr/>
        </p:nvCxnSpPr>
        <p:spPr>
          <a:xfrm>
            <a:off x="3005089" y="4098516"/>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4AD3F5E3-8118-2944-B44F-4948D655B212}"/>
              </a:ext>
            </a:extLst>
          </p:cNvPr>
          <p:cNvSpPr txBox="1"/>
          <p:nvPr/>
        </p:nvSpPr>
        <p:spPr>
          <a:xfrm>
            <a:off x="3524492" y="411266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31" name="Straight Arrow Connector 30">
            <a:extLst>
              <a:ext uri="{FF2B5EF4-FFF2-40B4-BE49-F238E27FC236}">
                <a16:creationId xmlns:a16="http://schemas.microsoft.com/office/drawing/2014/main" id="{F120D5CC-F259-8985-3954-71B64CADF3E9}"/>
              </a:ext>
            </a:extLst>
          </p:cNvPr>
          <p:cNvCxnSpPr/>
          <p:nvPr/>
        </p:nvCxnSpPr>
        <p:spPr>
          <a:xfrm>
            <a:off x="3005089" y="394064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BE5C6D2-9092-4726-B69D-5B21E235029B}"/>
              </a:ext>
            </a:extLst>
          </p:cNvPr>
          <p:cNvSpPr txBox="1"/>
          <p:nvPr/>
        </p:nvSpPr>
        <p:spPr>
          <a:xfrm>
            <a:off x="3524492" y="3575912"/>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37" name="TextBox 36">
            <a:extLst>
              <a:ext uri="{FF2B5EF4-FFF2-40B4-BE49-F238E27FC236}">
                <a16:creationId xmlns:a16="http://schemas.microsoft.com/office/drawing/2014/main" id="{ED1D9923-BA6B-1B19-E904-73864ADCDB19}"/>
              </a:ext>
            </a:extLst>
          </p:cNvPr>
          <p:cNvSpPr txBox="1"/>
          <p:nvPr/>
        </p:nvSpPr>
        <p:spPr>
          <a:xfrm>
            <a:off x="5317493" y="36548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6" name="Straight Arrow Connector 5">
            <a:extLst>
              <a:ext uri="{FF2B5EF4-FFF2-40B4-BE49-F238E27FC236}">
                <a16:creationId xmlns:a16="http://schemas.microsoft.com/office/drawing/2014/main" id="{CFCBC080-B149-F7D2-7435-A3BF860F2C0B}"/>
              </a:ext>
            </a:extLst>
          </p:cNvPr>
          <p:cNvCxnSpPr/>
          <p:nvPr/>
        </p:nvCxnSpPr>
        <p:spPr>
          <a:xfrm>
            <a:off x="2938586" y="1909620"/>
            <a:ext cx="3264897" cy="194940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0FC02F7-97C0-B7F9-0669-8B54A32424F8}"/>
              </a:ext>
            </a:extLst>
          </p:cNvPr>
          <p:cNvSpPr txBox="1"/>
          <p:nvPr/>
        </p:nvSpPr>
        <p:spPr>
          <a:xfrm>
            <a:off x="4498008" y="2531226"/>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p:sp>
        <p:nvSpPr>
          <p:cNvPr id="38" name="TextBox 37">
            <a:extLst>
              <a:ext uri="{FF2B5EF4-FFF2-40B4-BE49-F238E27FC236}">
                <a16:creationId xmlns:a16="http://schemas.microsoft.com/office/drawing/2014/main" id="{DD2432D7-6EDC-5863-B9D1-1E885099EE3B}"/>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id="{BE422EC9-5F11-2BF7-5B6E-35D502AF0C7B}"/>
                  </a:ext>
                </a:extLst>
              </p:cNvPr>
              <p:cNvSpPr txBox="1"/>
              <p:nvPr/>
            </p:nvSpPr>
            <p:spPr>
              <a:xfrm>
                <a:off x="3106156" y="4559856"/>
                <a:ext cx="2929776"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There are no more </a:t>
                </a:r>
                <a14:m>
                  <m:oMath xmlns:m="http://schemas.openxmlformats.org/officeDocument/2006/math">
                    <m:r>
                      <a:rPr lang="en-US" sz="1800" i="1" dirty="0" smtClean="0">
                        <a:latin typeface="Cambria Math" panose="02040503050406030204" pitchFamily="18" charset="0"/>
                        <a:ea typeface="Source Sans Pro" panose="020B0503030403020204" pitchFamily="34" charset="0"/>
                      </a:rPr>
                      <m:t>𝑠</m:t>
                    </m:r>
                  </m:oMath>
                </a14:m>
                <a:r>
                  <a:rPr lang="en-US" sz="1800" dirty="0">
                    <a:latin typeface="Source Sans Pro" panose="020B0503030403020204" pitchFamily="34" charset="0"/>
                    <a:ea typeface="Source Sans Pro" panose="020B0503030403020204" pitchFamily="34" charset="0"/>
                  </a:rPr>
                  <a:t>-</a:t>
                </a:r>
                <a14:m>
                  <m:oMath xmlns:m="http://schemas.openxmlformats.org/officeDocument/2006/math">
                    <m:r>
                      <a:rPr lang="en-US" sz="1800" i="1" dirty="0" smtClean="0">
                        <a:latin typeface="Cambria Math" panose="02040503050406030204" pitchFamily="18" charset="0"/>
                        <a:ea typeface="Source Sans Pro" panose="020B0503030403020204" pitchFamily="34" charset="0"/>
                      </a:rPr>
                      <m:t>𝑡</m:t>
                    </m:r>
                  </m:oMath>
                </a14:m>
                <a:r>
                  <a:rPr lang="en-US" sz="1800" dirty="0">
                    <a:latin typeface="Source Sans Pro" panose="020B0503030403020204" pitchFamily="34" charset="0"/>
                    <a:ea typeface="Source Sans Pro" panose="020B0503030403020204" pitchFamily="34" charset="0"/>
                  </a:rPr>
                  <a:t> paths.</a:t>
                </a:r>
              </a:p>
            </p:txBody>
          </p:sp>
        </mc:Choice>
        <mc:Fallback>
          <p:sp>
            <p:nvSpPr>
              <p:cNvPr id="39" name="TextBox 38">
                <a:extLst>
                  <a:ext uri="{FF2B5EF4-FFF2-40B4-BE49-F238E27FC236}">
                    <a16:creationId xmlns:a16="http://schemas.microsoft.com/office/drawing/2014/main" id="{BE422EC9-5F11-2BF7-5B6E-35D502AF0C7B}"/>
                  </a:ext>
                </a:extLst>
              </p:cNvPr>
              <p:cNvSpPr txBox="1">
                <a:spLocks noRot="1" noChangeAspect="1" noMove="1" noResize="1" noEditPoints="1" noAdjustHandles="1" noChangeArrowheads="1" noChangeShapeType="1" noTextEdit="1"/>
              </p:cNvSpPr>
              <p:nvPr/>
            </p:nvSpPr>
            <p:spPr>
              <a:xfrm>
                <a:off x="3106156" y="4559856"/>
                <a:ext cx="2929776" cy="369332"/>
              </a:xfrm>
              <a:prstGeom prst="rect">
                <a:avLst/>
              </a:prstGeom>
              <a:blipFill>
                <a:blip r:embed="rId11"/>
                <a:stretch>
                  <a:fillRect l="-1293" t="-6667" r="-1293" b="-23333"/>
                </a:stretch>
              </a:blipFill>
            </p:spPr>
            <p:txBody>
              <a:bodyPr/>
              <a:lstStyle/>
              <a:p>
                <a:r>
                  <a:rPr lang="en-US">
                    <a:noFill/>
                  </a:rPr>
                  <a:t> </a:t>
                </a:r>
              </a:p>
            </p:txBody>
          </p:sp>
        </mc:Fallback>
      </mc:AlternateContent>
    </p:spTree>
    <p:extLst>
      <p:ext uri="{BB962C8B-B14F-4D97-AF65-F5344CB8AC3E}">
        <p14:creationId xmlns:p14="http://schemas.microsoft.com/office/powerpoint/2010/main" val="4283292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703C4-16E4-BAB4-46B6-B9BAD0D10A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71CA58-A259-BE7C-51A2-334F4F1BDA03}"/>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AF789240-AE05-F8DC-750E-7E4EC6098ED3}"/>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AF789240-AE05-F8DC-750E-7E4EC6098ED3}"/>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66FBA5C1-18FA-D1C8-BC2E-FFB7BDFB0440}"/>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66FBA5C1-18FA-D1C8-BC2E-FFB7BDFB0440}"/>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92F068E2-84DA-F6F9-5E45-8E7E3DC78C11}"/>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92F068E2-84DA-F6F9-5E45-8E7E3DC78C11}"/>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A5CF48C7-1F83-E9DC-C8CC-97C8782D927D}"/>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A5CF48C7-1F83-E9DC-C8CC-97C8782D927D}"/>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4BBB1C22-0F5F-62B7-4E65-9236F0A306BE}"/>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4BBB1C22-0F5F-62B7-4E65-9236F0A306BE}"/>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33F63930-0250-0D0D-A95E-8F6EF8A600D9}"/>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33F63930-0250-0D0D-A95E-8F6EF8A600D9}"/>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20DD3152-D1A9-522C-CB1C-682A274AA182}"/>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20DD3152-D1A9-522C-CB1C-682A274AA182}"/>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2CBE4A9B-39E5-A931-5520-3B17A911176B}"/>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2CBE4A9B-39E5-A931-5520-3B17A911176B}"/>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BF07BBFB-EAF6-CE1D-B9D7-49502A264BC3}"/>
              </a:ext>
            </a:extLst>
          </p:cNvPr>
          <p:cNvCxnSpPr>
            <a:stCxn id="5" idx="7"/>
            <a:endCxn id="22" idx="3"/>
          </p:cNvCxnSpPr>
          <p:nvPr/>
        </p:nvCxnSpPr>
        <p:spPr>
          <a:xfrm flipV="1">
            <a:off x="1482248" y="1909620"/>
            <a:ext cx="1135233" cy="72863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4B3FF7EE-655B-B289-245A-B6E1AE968FDF}"/>
              </a:ext>
            </a:extLst>
          </p:cNvPr>
          <p:cNvCxnSpPr>
            <a:stCxn id="22" idx="6"/>
            <a:endCxn id="21" idx="2"/>
          </p:cNvCxnSpPr>
          <p:nvPr/>
        </p:nvCxnSpPr>
        <p:spPr>
          <a:xfrm>
            <a:off x="3005089"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8534A1C-099B-AC59-A0E4-91297B668A74}"/>
              </a:ext>
            </a:extLst>
          </p:cNvPr>
          <p:cNvCxnSpPr>
            <a:stCxn id="21" idx="6"/>
            <a:endCxn id="24" idx="2"/>
          </p:cNvCxnSpPr>
          <p:nvPr/>
        </p:nvCxnSpPr>
        <p:spPr>
          <a:xfrm>
            <a:off x="4798090" y="1749068"/>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4F481557-8263-5502-C94D-B12F1F796632}"/>
              </a:ext>
            </a:extLst>
          </p:cNvPr>
          <p:cNvCxnSpPr>
            <a:stCxn id="24" idx="5"/>
            <a:endCxn id="29" idx="1"/>
          </p:cNvCxnSpPr>
          <p:nvPr/>
        </p:nvCxnSpPr>
        <p:spPr>
          <a:xfrm>
            <a:off x="6524588" y="1909620"/>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BDF370C-46A0-CA8B-C690-29A9E4142F92}"/>
              </a:ext>
            </a:extLst>
          </p:cNvPr>
          <p:cNvCxnSpPr>
            <a:stCxn id="5" idx="5"/>
            <a:endCxn id="26" idx="1"/>
          </p:cNvCxnSpPr>
          <p:nvPr/>
        </p:nvCxnSpPr>
        <p:spPr>
          <a:xfrm>
            <a:off x="1482248" y="295935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D979607E-7433-3797-06CF-7FCEBE7315D3}"/>
              </a:ext>
            </a:extLst>
          </p:cNvPr>
          <p:cNvCxnSpPr>
            <a:stCxn id="26" idx="6"/>
            <a:endCxn id="25" idx="2"/>
          </p:cNvCxnSpPr>
          <p:nvPr/>
        </p:nvCxnSpPr>
        <p:spPr>
          <a:xfrm>
            <a:off x="3005089"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E1BBD02E-2341-954C-82B0-7CCD37109DAA}"/>
              </a:ext>
            </a:extLst>
          </p:cNvPr>
          <p:cNvCxnSpPr>
            <a:stCxn id="25" idx="6"/>
            <a:endCxn id="28" idx="2"/>
          </p:cNvCxnSpPr>
          <p:nvPr/>
        </p:nvCxnSpPr>
        <p:spPr>
          <a:xfrm>
            <a:off x="4798090" y="4019582"/>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49ED01F-E92D-AD17-39BE-483D9700FE08}"/>
              </a:ext>
            </a:extLst>
          </p:cNvPr>
          <p:cNvCxnSpPr>
            <a:stCxn id="28" idx="7"/>
            <a:endCxn id="29" idx="3"/>
          </p:cNvCxnSpPr>
          <p:nvPr/>
        </p:nvCxnSpPr>
        <p:spPr>
          <a:xfrm flipV="1">
            <a:off x="6524588" y="2959357"/>
            <a:ext cx="1137164" cy="89967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416DF7BF-8D20-6914-BFE5-3B7D47D1BD9D}"/>
              </a:ext>
            </a:extLst>
          </p:cNvPr>
          <p:cNvCxnSpPr>
            <a:stCxn id="22" idx="5"/>
            <a:endCxn id="28" idx="1"/>
          </p:cNvCxnSpPr>
          <p:nvPr/>
        </p:nvCxnSpPr>
        <p:spPr>
          <a:xfrm>
            <a:off x="2938586" y="1909620"/>
            <a:ext cx="3264897" cy="194940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8E6E4D2E-8C96-DE92-C4BA-A3046D216EFF}"/>
              </a:ext>
            </a:extLst>
          </p:cNvPr>
          <p:cNvSpPr txBox="1"/>
          <p:nvPr/>
        </p:nvSpPr>
        <p:spPr>
          <a:xfrm>
            <a:off x="1586218" y="1976123"/>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3/3</a:t>
            </a:r>
          </a:p>
        </p:txBody>
      </p:sp>
      <p:sp>
        <p:nvSpPr>
          <p:cNvPr id="65" name="TextBox 64">
            <a:extLst>
              <a:ext uri="{FF2B5EF4-FFF2-40B4-BE49-F238E27FC236}">
                <a16:creationId xmlns:a16="http://schemas.microsoft.com/office/drawing/2014/main" id="{E3AFC424-E108-2BB0-20D6-B14BC063C709}"/>
              </a:ext>
            </a:extLst>
          </p:cNvPr>
          <p:cNvSpPr txBox="1"/>
          <p:nvPr/>
        </p:nvSpPr>
        <p:spPr>
          <a:xfrm>
            <a:off x="3426708" y="1384937"/>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3/4</a:t>
            </a:r>
          </a:p>
        </p:txBody>
      </p:sp>
      <p:sp>
        <p:nvSpPr>
          <p:cNvPr id="66" name="TextBox 65">
            <a:extLst>
              <a:ext uri="{FF2B5EF4-FFF2-40B4-BE49-F238E27FC236}">
                <a16:creationId xmlns:a16="http://schemas.microsoft.com/office/drawing/2014/main" id="{869F3B04-22E2-FCA6-CA34-08139B30BB60}"/>
              </a:ext>
            </a:extLst>
          </p:cNvPr>
          <p:cNvSpPr txBox="1"/>
          <p:nvPr/>
        </p:nvSpPr>
        <p:spPr>
          <a:xfrm>
            <a:off x="5219710" y="1379735"/>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3/3</a:t>
            </a:r>
          </a:p>
        </p:txBody>
      </p:sp>
      <p:sp>
        <p:nvSpPr>
          <p:cNvPr id="67" name="TextBox 66">
            <a:extLst>
              <a:ext uri="{FF2B5EF4-FFF2-40B4-BE49-F238E27FC236}">
                <a16:creationId xmlns:a16="http://schemas.microsoft.com/office/drawing/2014/main" id="{08D61E45-73EB-2395-0B9C-DB44C0AA1108}"/>
              </a:ext>
            </a:extLst>
          </p:cNvPr>
          <p:cNvSpPr txBox="1"/>
          <p:nvPr/>
        </p:nvSpPr>
        <p:spPr>
          <a:xfrm>
            <a:off x="7062131" y="1971961"/>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3/5</a:t>
            </a:r>
          </a:p>
        </p:txBody>
      </p:sp>
      <p:sp>
        <p:nvSpPr>
          <p:cNvPr id="68" name="TextBox 67">
            <a:extLst>
              <a:ext uri="{FF2B5EF4-FFF2-40B4-BE49-F238E27FC236}">
                <a16:creationId xmlns:a16="http://schemas.microsoft.com/office/drawing/2014/main" id="{FF611534-91D0-7F1F-9609-D54B5354DD9F}"/>
              </a:ext>
            </a:extLst>
          </p:cNvPr>
          <p:cNvSpPr txBox="1"/>
          <p:nvPr/>
        </p:nvSpPr>
        <p:spPr>
          <a:xfrm>
            <a:off x="4498008" y="2531226"/>
            <a:ext cx="495649"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0/1</a:t>
            </a:r>
          </a:p>
        </p:txBody>
      </p:sp>
      <p:sp>
        <p:nvSpPr>
          <p:cNvPr id="69" name="TextBox 68">
            <a:extLst>
              <a:ext uri="{FF2B5EF4-FFF2-40B4-BE49-F238E27FC236}">
                <a16:creationId xmlns:a16="http://schemas.microsoft.com/office/drawing/2014/main" id="{AD061560-08F3-53F9-2AB4-908F17003DE4}"/>
              </a:ext>
            </a:extLst>
          </p:cNvPr>
          <p:cNvSpPr txBox="1"/>
          <p:nvPr/>
        </p:nvSpPr>
        <p:spPr>
          <a:xfrm>
            <a:off x="3426708" y="4032791"/>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3/6</a:t>
            </a:r>
          </a:p>
        </p:txBody>
      </p:sp>
      <p:sp>
        <p:nvSpPr>
          <p:cNvPr id="70" name="TextBox 69">
            <a:extLst>
              <a:ext uri="{FF2B5EF4-FFF2-40B4-BE49-F238E27FC236}">
                <a16:creationId xmlns:a16="http://schemas.microsoft.com/office/drawing/2014/main" id="{829B7719-33F4-53BF-15AC-FAA583F28946}"/>
              </a:ext>
            </a:extLst>
          </p:cNvPr>
          <p:cNvSpPr txBox="1"/>
          <p:nvPr/>
        </p:nvSpPr>
        <p:spPr>
          <a:xfrm>
            <a:off x="5219710" y="403372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3/3</a:t>
            </a:r>
          </a:p>
        </p:txBody>
      </p:sp>
      <p:sp>
        <p:nvSpPr>
          <p:cNvPr id="71" name="TextBox 70">
            <a:extLst>
              <a:ext uri="{FF2B5EF4-FFF2-40B4-BE49-F238E27FC236}">
                <a16:creationId xmlns:a16="http://schemas.microsoft.com/office/drawing/2014/main" id="{4B96A806-783F-2AC2-5C81-15873ED7FB0C}"/>
              </a:ext>
            </a:extLst>
          </p:cNvPr>
          <p:cNvSpPr txBox="1"/>
          <p:nvPr/>
        </p:nvSpPr>
        <p:spPr>
          <a:xfrm>
            <a:off x="7061167" y="332546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3/3</a:t>
            </a:r>
          </a:p>
        </p:txBody>
      </p:sp>
      <p:sp>
        <p:nvSpPr>
          <p:cNvPr id="73" name="TextBox 72">
            <a:extLst>
              <a:ext uri="{FF2B5EF4-FFF2-40B4-BE49-F238E27FC236}">
                <a16:creationId xmlns:a16="http://schemas.microsoft.com/office/drawing/2014/main" id="{A9256998-ACAA-4B79-4545-512C058E27D1}"/>
              </a:ext>
            </a:extLst>
          </p:cNvPr>
          <p:cNvSpPr txBox="1"/>
          <p:nvPr/>
        </p:nvSpPr>
        <p:spPr>
          <a:xfrm>
            <a:off x="1586218" y="3325466"/>
            <a:ext cx="495650"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3/4</a:t>
            </a:r>
          </a:p>
        </p:txBody>
      </p:sp>
      <p:sp>
        <p:nvSpPr>
          <p:cNvPr id="4" name="TextBox 3">
            <a:extLst>
              <a:ext uri="{FF2B5EF4-FFF2-40B4-BE49-F238E27FC236}">
                <a16:creationId xmlns:a16="http://schemas.microsoft.com/office/drawing/2014/main" id="{9F1A36FD-06DC-16EE-49ED-E40FBBF2D23E}"/>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F97D5E82-CD57-5202-EC16-6159BA518483}"/>
                  </a:ext>
                </a:extLst>
              </p:cNvPr>
              <p:cNvSpPr txBox="1"/>
              <p:nvPr/>
            </p:nvSpPr>
            <p:spPr>
              <a:xfrm>
                <a:off x="367045" y="4196523"/>
                <a:ext cx="2063837" cy="646331"/>
              </a:xfrm>
              <a:prstGeom prst="rect">
                <a:avLst/>
              </a:prstGeom>
              <a:noFill/>
            </p:spPr>
            <p:txBody>
              <a:bodyPr wrap="square" rtlCol="0">
                <a:spAutoFit/>
              </a:bodyPr>
              <a:lstStyle/>
              <a:p>
                <a:pPr algn="l"/>
                <a:r>
                  <a:rPr lang="en-US" sz="1800" dirty="0">
                    <a:latin typeface="Source Sans Pro" panose="020B0503030403020204" pitchFamily="34" charset="0"/>
                    <a:ea typeface="Source Sans Pro" panose="020B0503030403020204" pitchFamily="34" charset="0"/>
                  </a:rPr>
                  <a:t>Max flow is flow out of </a:t>
                </a:r>
                <a14:m>
                  <m:oMath xmlns:m="http://schemas.openxmlformats.org/officeDocument/2006/math">
                    <m:r>
                      <a:rPr lang="en-US" sz="1800" i="1" dirty="0" smtClean="0">
                        <a:latin typeface="Cambria Math" panose="02040503050406030204" pitchFamily="18" charset="0"/>
                        <a:ea typeface="Source Sans Pro" panose="020B0503030403020204" pitchFamily="34" charset="0"/>
                      </a:rPr>
                      <m:t>𝑠</m:t>
                    </m:r>
                  </m:oMath>
                </a14:m>
                <a:r>
                  <a:rPr lang="en-US" sz="1800" dirty="0">
                    <a:latin typeface="Source Sans Pro" panose="020B0503030403020204" pitchFamily="34" charset="0"/>
                    <a:ea typeface="Source Sans Pro" panose="020B0503030403020204" pitchFamily="34" charset="0"/>
                  </a:rPr>
                  <a:t>, which is 6.</a:t>
                </a:r>
              </a:p>
            </p:txBody>
          </p:sp>
        </mc:Choice>
        <mc:Fallback>
          <p:sp>
            <p:nvSpPr>
              <p:cNvPr id="6" name="TextBox 5">
                <a:extLst>
                  <a:ext uri="{FF2B5EF4-FFF2-40B4-BE49-F238E27FC236}">
                    <a16:creationId xmlns:a16="http://schemas.microsoft.com/office/drawing/2014/main" id="{F97D5E82-CD57-5202-EC16-6159BA518483}"/>
                  </a:ext>
                </a:extLst>
              </p:cNvPr>
              <p:cNvSpPr txBox="1">
                <a:spLocks noRot="1" noChangeAspect="1" noMove="1" noResize="1" noEditPoints="1" noAdjustHandles="1" noChangeArrowheads="1" noChangeShapeType="1" noTextEdit="1"/>
              </p:cNvSpPr>
              <p:nvPr/>
            </p:nvSpPr>
            <p:spPr>
              <a:xfrm>
                <a:off x="367045" y="4196523"/>
                <a:ext cx="2063837" cy="646331"/>
              </a:xfrm>
              <a:prstGeom prst="rect">
                <a:avLst/>
              </a:prstGeom>
              <a:blipFill>
                <a:blip r:embed="rId11"/>
                <a:stretch>
                  <a:fillRect l="-2439" t="-3846" r="-4268" b="-15385"/>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F8185F3A-43FD-1F06-70B2-62A15C02ABC1}"/>
              </a:ext>
            </a:extLst>
          </p:cNvPr>
          <p:cNvCxnSpPr>
            <a:cxnSpLocks/>
          </p:cNvCxnSpPr>
          <p:nvPr/>
        </p:nvCxnSpPr>
        <p:spPr>
          <a:xfrm flipV="1">
            <a:off x="1251799" y="3438115"/>
            <a:ext cx="161524" cy="703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782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C4696-EDBE-71B5-D247-DC063D9AE133}"/>
            </a:ext>
          </a:extLst>
        </p:cNvPr>
        <p:cNvGrpSpPr/>
        <p:nvPr/>
      </p:nvGrpSpPr>
      <p:grpSpPr>
        <a:xfrm>
          <a:off x="0" y="0"/>
          <a:ext cx="0" cy="0"/>
          <a:chOff x="0" y="0"/>
          <a:chExt cx="0" cy="0"/>
        </a:xfrm>
      </p:grpSpPr>
      <p:sp>
        <p:nvSpPr>
          <p:cNvPr id="3" name="Freeform 2">
            <a:extLst>
              <a:ext uri="{FF2B5EF4-FFF2-40B4-BE49-F238E27FC236}">
                <a16:creationId xmlns:a16="http://schemas.microsoft.com/office/drawing/2014/main" id="{7D165CDF-FF67-9FAD-A87C-F393F4118D37}"/>
              </a:ext>
            </a:extLst>
          </p:cNvPr>
          <p:cNvSpPr/>
          <p:nvPr/>
        </p:nvSpPr>
        <p:spPr>
          <a:xfrm>
            <a:off x="405909" y="1913615"/>
            <a:ext cx="5232773" cy="2969675"/>
          </a:xfrm>
          <a:custGeom>
            <a:avLst/>
            <a:gdLst>
              <a:gd name="connsiteX0" fmla="*/ 443423 w 5200598"/>
              <a:gd name="connsiteY0" fmla="*/ 34990 h 2878971"/>
              <a:gd name="connsiteX1" fmla="*/ 1370980 w 5200598"/>
              <a:gd name="connsiteY1" fmla="*/ 127088 h 2878971"/>
              <a:gd name="connsiteX2" fmla="*/ 3581328 w 5200598"/>
              <a:gd name="connsiteY2" fmla="*/ 1067802 h 2878971"/>
              <a:gd name="connsiteX3" fmla="*/ 5166727 w 5200598"/>
              <a:gd name="connsiteY3" fmla="*/ 2159819 h 2878971"/>
              <a:gd name="connsiteX4" fmla="*/ 4324689 w 5200598"/>
              <a:gd name="connsiteY4" fmla="*/ 2843975 h 2878971"/>
              <a:gd name="connsiteX5" fmla="*/ 581570 w 5200598"/>
              <a:gd name="connsiteY5" fmla="*/ 2521632 h 2878971"/>
              <a:gd name="connsiteX6" fmla="*/ 2669 w 5200598"/>
              <a:gd name="connsiteY6" fmla="*/ 370490 h 2878971"/>
              <a:gd name="connsiteX7" fmla="*/ 443423 w 5200598"/>
              <a:gd name="connsiteY7" fmla="*/ 34990 h 2878971"/>
              <a:gd name="connsiteX0" fmla="*/ 442315 w 5199490"/>
              <a:gd name="connsiteY0" fmla="*/ 16461 h 2939383"/>
              <a:gd name="connsiteX1" fmla="*/ 1369872 w 5199490"/>
              <a:gd name="connsiteY1" fmla="*/ 187500 h 2939383"/>
              <a:gd name="connsiteX2" fmla="*/ 3580220 w 5199490"/>
              <a:gd name="connsiteY2" fmla="*/ 1128214 h 2939383"/>
              <a:gd name="connsiteX3" fmla="*/ 5165619 w 5199490"/>
              <a:gd name="connsiteY3" fmla="*/ 2220231 h 2939383"/>
              <a:gd name="connsiteX4" fmla="*/ 4323581 w 5199490"/>
              <a:gd name="connsiteY4" fmla="*/ 2904387 h 2939383"/>
              <a:gd name="connsiteX5" fmla="*/ 580462 w 5199490"/>
              <a:gd name="connsiteY5" fmla="*/ 2582044 h 2939383"/>
              <a:gd name="connsiteX6" fmla="*/ 1561 w 5199490"/>
              <a:gd name="connsiteY6" fmla="*/ 430902 h 2939383"/>
              <a:gd name="connsiteX7" fmla="*/ 442315 w 5199490"/>
              <a:gd name="connsiteY7" fmla="*/ 16461 h 2939383"/>
              <a:gd name="connsiteX0" fmla="*/ 475056 w 5232231"/>
              <a:gd name="connsiteY0" fmla="*/ 50319 h 2973241"/>
              <a:gd name="connsiteX1" fmla="*/ 1402613 w 5232231"/>
              <a:gd name="connsiteY1" fmla="*/ 221358 h 2973241"/>
              <a:gd name="connsiteX2" fmla="*/ 3612961 w 5232231"/>
              <a:gd name="connsiteY2" fmla="*/ 1162072 h 2973241"/>
              <a:gd name="connsiteX3" fmla="*/ 5198360 w 5232231"/>
              <a:gd name="connsiteY3" fmla="*/ 2254089 h 2973241"/>
              <a:gd name="connsiteX4" fmla="*/ 4356322 w 5232231"/>
              <a:gd name="connsiteY4" fmla="*/ 2938245 h 2973241"/>
              <a:gd name="connsiteX5" fmla="*/ 613203 w 5232231"/>
              <a:gd name="connsiteY5" fmla="*/ 2615902 h 2973241"/>
              <a:gd name="connsiteX6" fmla="*/ 1410 w 5232231"/>
              <a:gd name="connsiteY6" fmla="*/ 931828 h 2973241"/>
              <a:gd name="connsiteX7" fmla="*/ 475056 w 5232231"/>
              <a:gd name="connsiteY7" fmla="*/ 50319 h 2973241"/>
              <a:gd name="connsiteX0" fmla="*/ 475598 w 5232773"/>
              <a:gd name="connsiteY0" fmla="*/ 46753 h 2969675"/>
              <a:gd name="connsiteX1" fmla="*/ 1889957 w 5232773"/>
              <a:gd name="connsiteY1" fmla="*/ 230949 h 2969675"/>
              <a:gd name="connsiteX2" fmla="*/ 3613503 w 5232773"/>
              <a:gd name="connsiteY2" fmla="*/ 1158506 h 2969675"/>
              <a:gd name="connsiteX3" fmla="*/ 5198902 w 5232773"/>
              <a:gd name="connsiteY3" fmla="*/ 2250523 h 2969675"/>
              <a:gd name="connsiteX4" fmla="*/ 4356864 w 5232773"/>
              <a:gd name="connsiteY4" fmla="*/ 2934679 h 2969675"/>
              <a:gd name="connsiteX5" fmla="*/ 613745 w 5232773"/>
              <a:gd name="connsiteY5" fmla="*/ 2612336 h 2969675"/>
              <a:gd name="connsiteX6" fmla="*/ 1952 w 5232773"/>
              <a:gd name="connsiteY6" fmla="*/ 928262 h 2969675"/>
              <a:gd name="connsiteX7" fmla="*/ 475598 w 5232773"/>
              <a:gd name="connsiteY7" fmla="*/ 46753 h 2969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32773" h="2969675">
                <a:moveTo>
                  <a:pt x="475598" y="46753"/>
                </a:moveTo>
                <a:cubicBezTo>
                  <a:pt x="790266" y="-69466"/>
                  <a:pt x="1366973" y="45657"/>
                  <a:pt x="1889957" y="230949"/>
                </a:cubicBezTo>
                <a:cubicBezTo>
                  <a:pt x="2412941" y="416241"/>
                  <a:pt x="3062012" y="821910"/>
                  <a:pt x="3613503" y="1158506"/>
                </a:cubicBezTo>
                <a:cubicBezTo>
                  <a:pt x="4164994" y="1495102"/>
                  <a:pt x="5075009" y="1954494"/>
                  <a:pt x="5198902" y="2250523"/>
                </a:cubicBezTo>
                <a:cubicBezTo>
                  <a:pt x="5322795" y="2546552"/>
                  <a:pt x="5121057" y="2874377"/>
                  <a:pt x="4356864" y="2934679"/>
                </a:cubicBezTo>
                <a:cubicBezTo>
                  <a:pt x="3592671" y="2994981"/>
                  <a:pt x="1334082" y="3024583"/>
                  <a:pt x="613745" y="2612336"/>
                </a:cubicBezTo>
                <a:cubicBezTo>
                  <a:pt x="-106592" y="2200089"/>
                  <a:pt x="24976" y="1355859"/>
                  <a:pt x="1952" y="928262"/>
                </a:cubicBezTo>
                <a:cubicBezTo>
                  <a:pt x="-21072" y="500665"/>
                  <a:pt x="160931" y="162972"/>
                  <a:pt x="475598" y="46753"/>
                </a:cubicBezTo>
                <a:close/>
              </a:path>
            </a:pathLst>
          </a:cu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1ECF04-F66A-8B02-7094-0C4565E49B71}"/>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5" name="Oval 4">
                <a:extLst>
                  <a:ext uri="{FF2B5EF4-FFF2-40B4-BE49-F238E27FC236}">
                    <a16:creationId xmlns:a16="http://schemas.microsoft.com/office/drawing/2014/main" id="{CB7B9050-05FD-738E-D946-ED494695FFDF}"/>
                  </a:ext>
                </a:extLst>
              </p:cNvPr>
              <p:cNvSpPr/>
              <p:nvPr/>
            </p:nvSpPr>
            <p:spPr>
              <a:xfrm>
                <a:off x="1094640" y="257175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𝑠</m:t>
                      </m:r>
                    </m:oMath>
                  </m:oMathPara>
                </a14:m>
                <a:endParaRPr lang="en-US" sz="1200" dirty="0">
                  <a:solidFill>
                    <a:schemeClr val="tx2"/>
                  </a:solidFill>
                </a:endParaRPr>
              </a:p>
            </p:txBody>
          </p:sp>
        </mc:Choice>
        <mc:Fallback>
          <p:sp>
            <p:nvSpPr>
              <p:cNvPr id="5" name="Oval 4">
                <a:extLst>
                  <a:ext uri="{FF2B5EF4-FFF2-40B4-BE49-F238E27FC236}">
                    <a16:creationId xmlns:a16="http://schemas.microsoft.com/office/drawing/2014/main" id="{CB7B9050-05FD-738E-D946-ED494695FFDF}"/>
                  </a:ext>
                </a:extLst>
              </p:cNvPr>
              <p:cNvSpPr>
                <a:spLocks noRot="1" noChangeAspect="1" noMove="1" noResize="1" noEditPoints="1" noAdjustHandles="1" noChangeArrowheads="1" noChangeShapeType="1" noTextEdit="1"/>
              </p:cNvSpPr>
              <p:nvPr/>
            </p:nvSpPr>
            <p:spPr>
              <a:xfrm>
                <a:off x="1094640" y="2571750"/>
                <a:ext cx="454111" cy="454111"/>
              </a:xfrm>
              <a:prstGeom prst="ellipse">
                <a:avLst/>
              </a:prstGeom>
              <a:blipFill>
                <a:blip r:embed="rId3"/>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Oval 20">
                <a:extLst>
                  <a:ext uri="{FF2B5EF4-FFF2-40B4-BE49-F238E27FC236}">
                    <a16:creationId xmlns:a16="http://schemas.microsoft.com/office/drawing/2014/main" id="{64B642BF-1B73-5217-F77B-89A6A24BCEC4}"/>
                  </a:ext>
                </a:extLst>
              </p:cNvPr>
              <p:cNvSpPr/>
              <p:nvPr/>
            </p:nvSpPr>
            <p:spPr>
              <a:xfrm>
                <a:off x="4343979"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𝑏</m:t>
                      </m:r>
                    </m:oMath>
                  </m:oMathPara>
                </a14:m>
                <a:endParaRPr lang="en-US" sz="1200" dirty="0">
                  <a:solidFill>
                    <a:schemeClr val="tx2"/>
                  </a:solidFill>
                </a:endParaRPr>
              </a:p>
            </p:txBody>
          </p:sp>
        </mc:Choice>
        <mc:Fallback>
          <p:sp>
            <p:nvSpPr>
              <p:cNvPr id="21" name="Oval 20">
                <a:extLst>
                  <a:ext uri="{FF2B5EF4-FFF2-40B4-BE49-F238E27FC236}">
                    <a16:creationId xmlns:a16="http://schemas.microsoft.com/office/drawing/2014/main" id="{64B642BF-1B73-5217-F77B-89A6A24BCEC4}"/>
                  </a:ext>
                </a:extLst>
              </p:cNvPr>
              <p:cNvSpPr>
                <a:spLocks noRot="1" noChangeAspect="1" noMove="1" noResize="1" noEditPoints="1" noAdjustHandles="1" noChangeArrowheads="1" noChangeShapeType="1" noTextEdit="1"/>
              </p:cNvSpPr>
              <p:nvPr/>
            </p:nvSpPr>
            <p:spPr>
              <a:xfrm>
                <a:off x="4343979" y="1522012"/>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Oval 21">
                <a:extLst>
                  <a:ext uri="{FF2B5EF4-FFF2-40B4-BE49-F238E27FC236}">
                    <a16:creationId xmlns:a16="http://schemas.microsoft.com/office/drawing/2014/main" id="{22C92D59-9547-D51C-D316-E4060DE92EFB}"/>
                  </a:ext>
                </a:extLst>
              </p:cNvPr>
              <p:cNvSpPr/>
              <p:nvPr/>
            </p:nvSpPr>
            <p:spPr>
              <a:xfrm>
                <a:off x="2550978"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𝑎</m:t>
                      </m:r>
                    </m:oMath>
                  </m:oMathPara>
                </a14:m>
                <a:endParaRPr lang="en-US" sz="1200" dirty="0">
                  <a:solidFill>
                    <a:schemeClr val="tx2"/>
                  </a:solidFill>
                </a:endParaRPr>
              </a:p>
            </p:txBody>
          </p:sp>
        </mc:Choice>
        <mc:Fallback>
          <p:sp>
            <p:nvSpPr>
              <p:cNvPr id="22" name="Oval 21">
                <a:extLst>
                  <a:ext uri="{FF2B5EF4-FFF2-40B4-BE49-F238E27FC236}">
                    <a16:creationId xmlns:a16="http://schemas.microsoft.com/office/drawing/2014/main" id="{22C92D59-9547-D51C-D316-E4060DE92EFB}"/>
                  </a:ext>
                </a:extLst>
              </p:cNvPr>
              <p:cNvSpPr>
                <a:spLocks noRot="1" noChangeAspect="1" noMove="1" noResize="1" noEditPoints="1" noAdjustHandles="1" noChangeArrowheads="1" noChangeShapeType="1" noTextEdit="1"/>
              </p:cNvSpPr>
              <p:nvPr/>
            </p:nvSpPr>
            <p:spPr>
              <a:xfrm>
                <a:off x="2550978" y="1522012"/>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Oval 23">
                <a:extLst>
                  <a:ext uri="{FF2B5EF4-FFF2-40B4-BE49-F238E27FC236}">
                    <a16:creationId xmlns:a16="http://schemas.microsoft.com/office/drawing/2014/main" id="{FB400E62-2E26-9286-8F0E-DA0AFD0EE346}"/>
                  </a:ext>
                </a:extLst>
              </p:cNvPr>
              <p:cNvSpPr/>
              <p:nvPr/>
            </p:nvSpPr>
            <p:spPr>
              <a:xfrm>
                <a:off x="6136980" y="1522012"/>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𝑐</m:t>
                      </m:r>
                    </m:oMath>
                  </m:oMathPara>
                </a14:m>
                <a:endParaRPr lang="en-US" sz="1200" dirty="0">
                  <a:solidFill>
                    <a:schemeClr val="tx2"/>
                  </a:solidFill>
                </a:endParaRPr>
              </a:p>
            </p:txBody>
          </p:sp>
        </mc:Choice>
        <mc:Fallback>
          <p:sp>
            <p:nvSpPr>
              <p:cNvPr id="24" name="Oval 23">
                <a:extLst>
                  <a:ext uri="{FF2B5EF4-FFF2-40B4-BE49-F238E27FC236}">
                    <a16:creationId xmlns:a16="http://schemas.microsoft.com/office/drawing/2014/main" id="{FB400E62-2E26-9286-8F0E-DA0AFD0EE346}"/>
                  </a:ext>
                </a:extLst>
              </p:cNvPr>
              <p:cNvSpPr>
                <a:spLocks noRot="1" noChangeAspect="1" noMove="1" noResize="1" noEditPoints="1" noAdjustHandles="1" noChangeArrowheads="1" noChangeShapeType="1" noTextEdit="1"/>
              </p:cNvSpPr>
              <p:nvPr/>
            </p:nvSpPr>
            <p:spPr>
              <a:xfrm>
                <a:off x="6136980" y="1522012"/>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Oval 24">
                <a:extLst>
                  <a:ext uri="{FF2B5EF4-FFF2-40B4-BE49-F238E27FC236}">
                    <a16:creationId xmlns:a16="http://schemas.microsoft.com/office/drawing/2014/main" id="{99F7B2A7-B0EB-802D-8F71-54DE747EADAD}"/>
                  </a:ext>
                </a:extLst>
              </p:cNvPr>
              <p:cNvSpPr/>
              <p:nvPr/>
            </p:nvSpPr>
            <p:spPr>
              <a:xfrm>
                <a:off x="4343979"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𝑒</m:t>
                      </m:r>
                    </m:oMath>
                  </m:oMathPara>
                </a14:m>
                <a:endParaRPr lang="en-US" sz="1200" dirty="0">
                  <a:solidFill>
                    <a:schemeClr val="tx2"/>
                  </a:solidFill>
                </a:endParaRPr>
              </a:p>
            </p:txBody>
          </p:sp>
        </mc:Choice>
        <mc:Fallback>
          <p:sp>
            <p:nvSpPr>
              <p:cNvPr id="25" name="Oval 24">
                <a:extLst>
                  <a:ext uri="{FF2B5EF4-FFF2-40B4-BE49-F238E27FC236}">
                    <a16:creationId xmlns:a16="http://schemas.microsoft.com/office/drawing/2014/main" id="{99F7B2A7-B0EB-802D-8F71-54DE747EADAD}"/>
                  </a:ext>
                </a:extLst>
              </p:cNvPr>
              <p:cNvSpPr>
                <a:spLocks noRot="1" noChangeAspect="1" noMove="1" noResize="1" noEditPoints="1" noAdjustHandles="1" noChangeArrowheads="1" noChangeShapeType="1" noTextEdit="1"/>
              </p:cNvSpPr>
              <p:nvPr/>
            </p:nvSpPr>
            <p:spPr>
              <a:xfrm>
                <a:off x="4343979" y="3792526"/>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Oval 25">
                <a:extLst>
                  <a:ext uri="{FF2B5EF4-FFF2-40B4-BE49-F238E27FC236}">
                    <a16:creationId xmlns:a16="http://schemas.microsoft.com/office/drawing/2014/main" id="{4C935CFD-62FD-C17C-80EF-ABE0D5539467}"/>
                  </a:ext>
                </a:extLst>
              </p:cNvPr>
              <p:cNvSpPr/>
              <p:nvPr/>
            </p:nvSpPr>
            <p:spPr>
              <a:xfrm>
                <a:off x="2550978"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𝑑</m:t>
                      </m:r>
                    </m:oMath>
                  </m:oMathPara>
                </a14:m>
                <a:endParaRPr lang="en-US" sz="1200" dirty="0">
                  <a:solidFill>
                    <a:schemeClr val="tx2"/>
                  </a:solidFill>
                </a:endParaRPr>
              </a:p>
            </p:txBody>
          </p:sp>
        </mc:Choice>
        <mc:Fallback>
          <p:sp>
            <p:nvSpPr>
              <p:cNvPr id="26" name="Oval 25">
                <a:extLst>
                  <a:ext uri="{FF2B5EF4-FFF2-40B4-BE49-F238E27FC236}">
                    <a16:creationId xmlns:a16="http://schemas.microsoft.com/office/drawing/2014/main" id="{4C935CFD-62FD-C17C-80EF-ABE0D5539467}"/>
                  </a:ext>
                </a:extLst>
              </p:cNvPr>
              <p:cNvSpPr>
                <a:spLocks noRot="1" noChangeAspect="1" noMove="1" noResize="1" noEditPoints="1" noAdjustHandles="1" noChangeArrowheads="1" noChangeShapeType="1" noTextEdit="1"/>
              </p:cNvSpPr>
              <p:nvPr/>
            </p:nvSpPr>
            <p:spPr>
              <a:xfrm>
                <a:off x="2550978" y="3792526"/>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Oval 27">
                <a:extLst>
                  <a:ext uri="{FF2B5EF4-FFF2-40B4-BE49-F238E27FC236}">
                    <a16:creationId xmlns:a16="http://schemas.microsoft.com/office/drawing/2014/main" id="{02E72617-98B6-4920-A29C-83575A698388}"/>
                  </a:ext>
                </a:extLst>
              </p:cNvPr>
              <p:cNvSpPr/>
              <p:nvPr/>
            </p:nvSpPr>
            <p:spPr>
              <a:xfrm>
                <a:off x="6136980" y="379252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𝑓</m:t>
                      </m:r>
                    </m:oMath>
                  </m:oMathPara>
                </a14:m>
                <a:endParaRPr lang="en-US" sz="1200" dirty="0">
                  <a:solidFill>
                    <a:schemeClr val="tx2"/>
                  </a:solidFill>
                </a:endParaRPr>
              </a:p>
            </p:txBody>
          </p:sp>
        </mc:Choice>
        <mc:Fallback>
          <p:sp>
            <p:nvSpPr>
              <p:cNvPr id="28" name="Oval 27">
                <a:extLst>
                  <a:ext uri="{FF2B5EF4-FFF2-40B4-BE49-F238E27FC236}">
                    <a16:creationId xmlns:a16="http://schemas.microsoft.com/office/drawing/2014/main" id="{02E72617-98B6-4920-A29C-83575A698388}"/>
                  </a:ext>
                </a:extLst>
              </p:cNvPr>
              <p:cNvSpPr>
                <a:spLocks noRot="1" noChangeAspect="1" noMove="1" noResize="1" noEditPoints="1" noAdjustHandles="1" noChangeArrowheads="1" noChangeShapeType="1" noTextEdit="1"/>
              </p:cNvSpPr>
              <p:nvPr/>
            </p:nvSpPr>
            <p:spPr>
              <a:xfrm>
                <a:off x="6136980" y="3792526"/>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Oval 28">
                <a:extLst>
                  <a:ext uri="{FF2B5EF4-FFF2-40B4-BE49-F238E27FC236}">
                    <a16:creationId xmlns:a16="http://schemas.microsoft.com/office/drawing/2014/main" id="{E1A42C31-FCAD-3E34-589F-E55D87147C8F}"/>
                  </a:ext>
                </a:extLst>
              </p:cNvPr>
              <p:cNvSpPr/>
              <p:nvPr/>
            </p:nvSpPr>
            <p:spPr>
              <a:xfrm>
                <a:off x="7595249" y="2571749"/>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14:m>
                  <m:oMathPara xmlns:m="http://schemas.openxmlformats.org/officeDocument/2006/math">
                    <m:oMathParaPr>
                      <m:jc m:val="center"/>
                    </m:oMathParaPr>
                    <m:oMath xmlns:m="http://schemas.openxmlformats.org/officeDocument/2006/math">
                      <m:r>
                        <a:rPr lang="en-US" sz="1800" b="0" i="1" dirty="0" smtClean="0">
                          <a:solidFill>
                            <a:schemeClr val="tx2"/>
                          </a:solidFill>
                          <a:latin typeface="Cambria Math" panose="02040503050406030204" pitchFamily="18" charset="0"/>
                        </a:rPr>
                        <m:t>𝑡</m:t>
                      </m:r>
                    </m:oMath>
                  </m:oMathPara>
                </a14:m>
                <a:endParaRPr lang="en-US" sz="1200" dirty="0">
                  <a:solidFill>
                    <a:schemeClr val="tx2"/>
                  </a:solidFill>
                </a:endParaRPr>
              </a:p>
            </p:txBody>
          </p:sp>
        </mc:Choice>
        <mc:Fallback>
          <p:sp>
            <p:nvSpPr>
              <p:cNvPr id="29" name="Oval 28">
                <a:extLst>
                  <a:ext uri="{FF2B5EF4-FFF2-40B4-BE49-F238E27FC236}">
                    <a16:creationId xmlns:a16="http://schemas.microsoft.com/office/drawing/2014/main" id="{E1A42C31-FCAD-3E34-589F-E55D87147C8F}"/>
                  </a:ext>
                </a:extLst>
              </p:cNvPr>
              <p:cNvSpPr>
                <a:spLocks noRot="1" noChangeAspect="1" noMove="1" noResize="1" noEditPoints="1" noAdjustHandles="1" noChangeArrowheads="1" noChangeShapeType="1" noTextEdit="1"/>
              </p:cNvSpPr>
              <p:nvPr/>
            </p:nvSpPr>
            <p:spPr>
              <a:xfrm>
                <a:off x="7595249" y="2571749"/>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01B84D84-08F2-2FD3-5560-8EDF8A55CED3}"/>
              </a:ext>
            </a:extLst>
          </p:cNvPr>
          <p:cNvCxnSpPr>
            <a:cxnSpLocks/>
          </p:cNvCxnSpPr>
          <p:nvPr/>
        </p:nvCxnSpPr>
        <p:spPr>
          <a:xfrm>
            <a:off x="3005089" y="182800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4F730DC-A781-A901-B9B6-16817719FFC1}"/>
              </a:ext>
            </a:extLst>
          </p:cNvPr>
          <p:cNvCxnSpPr>
            <a:cxnSpLocks/>
          </p:cNvCxnSpPr>
          <p:nvPr/>
        </p:nvCxnSpPr>
        <p:spPr>
          <a:xfrm>
            <a:off x="6458808" y="1975400"/>
            <a:ext cx="1137164" cy="72863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6161434-B175-1E9D-900D-F94DCAF893CA}"/>
              </a:ext>
            </a:extLst>
          </p:cNvPr>
          <p:cNvCxnSpPr>
            <a:cxnSpLocks/>
          </p:cNvCxnSpPr>
          <p:nvPr/>
        </p:nvCxnSpPr>
        <p:spPr>
          <a:xfrm>
            <a:off x="1416468" y="3025138"/>
            <a:ext cx="1135233" cy="89967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0743584D-E04D-334E-6BAB-ACA2A3371CFF}"/>
              </a:ext>
            </a:extLst>
          </p:cNvPr>
          <p:cNvSpPr txBox="1"/>
          <p:nvPr/>
        </p:nvSpPr>
        <p:spPr>
          <a:xfrm>
            <a:off x="3524492" y="130600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sp>
        <p:nvSpPr>
          <p:cNvPr id="67" name="TextBox 66">
            <a:extLst>
              <a:ext uri="{FF2B5EF4-FFF2-40B4-BE49-F238E27FC236}">
                <a16:creationId xmlns:a16="http://schemas.microsoft.com/office/drawing/2014/main" id="{B2D57CE0-1BA0-080A-E660-68740994812E}"/>
              </a:ext>
            </a:extLst>
          </p:cNvPr>
          <p:cNvSpPr txBox="1"/>
          <p:nvPr/>
        </p:nvSpPr>
        <p:spPr>
          <a:xfrm>
            <a:off x="7166493" y="1899603"/>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2</a:t>
            </a:r>
          </a:p>
        </p:txBody>
      </p:sp>
      <p:sp>
        <p:nvSpPr>
          <p:cNvPr id="73" name="TextBox 72">
            <a:extLst>
              <a:ext uri="{FF2B5EF4-FFF2-40B4-BE49-F238E27FC236}">
                <a16:creationId xmlns:a16="http://schemas.microsoft.com/office/drawing/2014/main" id="{4731D878-0874-859C-D62E-DD0C0665E396}"/>
              </a:ext>
            </a:extLst>
          </p:cNvPr>
          <p:cNvSpPr txBox="1"/>
          <p:nvPr/>
        </p:nvSpPr>
        <p:spPr>
          <a:xfrm>
            <a:off x="1684001" y="3391246"/>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1</a:t>
            </a:r>
          </a:p>
        </p:txBody>
      </p:sp>
      <p:sp>
        <p:nvSpPr>
          <p:cNvPr id="7" name="TextBox 6">
            <a:extLst>
              <a:ext uri="{FF2B5EF4-FFF2-40B4-BE49-F238E27FC236}">
                <a16:creationId xmlns:a16="http://schemas.microsoft.com/office/drawing/2014/main" id="{141D4EBF-09E7-A10B-74C3-BD4D02B3326E}"/>
              </a:ext>
            </a:extLst>
          </p:cNvPr>
          <p:cNvSpPr txBox="1"/>
          <p:nvPr/>
        </p:nvSpPr>
        <p:spPr>
          <a:xfrm>
            <a:off x="6818497" y="3039861"/>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8" name="Straight Arrow Connector 7">
            <a:extLst>
              <a:ext uri="{FF2B5EF4-FFF2-40B4-BE49-F238E27FC236}">
                <a16:creationId xmlns:a16="http://schemas.microsoft.com/office/drawing/2014/main" id="{EFA2E306-DA8E-422F-1C62-E89B84A16FAF}"/>
              </a:ext>
            </a:extLst>
          </p:cNvPr>
          <p:cNvCxnSpPr/>
          <p:nvPr/>
        </p:nvCxnSpPr>
        <p:spPr>
          <a:xfrm>
            <a:off x="3005089" y="1670131"/>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3ACF318-F38B-E3F2-A132-09BA0E6BADAC}"/>
              </a:ext>
            </a:extLst>
          </p:cNvPr>
          <p:cNvCxnSpPr>
            <a:cxnSpLocks/>
          </p:cNvCxnSpPr>
          <p:nvPr/>
        </p:nvCxnSpPr>
        <p:spPr>
          <a:xfrm>
            <a:off x="6590368" y="1840881"/>
            <a:ext cx="1137164" cy="72863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4DAFBAA-DFE0-9729-F35F-8C22478D4016}"/>
              </a:ext>
            </a:extLst>
          </p:cNvPr>
          <p:cNvSpPr txBox="1"/>
          <p:nvPr/>
        </p:nvSpPr>
        <p:spPr>
          <a:xfrm>
            <a:off x="6754051" y="23035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12" name="Straight Arrow Connector 11">
            <a:extLst>
              <a:ext uri="{FF2B5EF4-FFF2-40B4-BE49-F238E27FC236}">
                <a16:creationId xmlns:a16="http://schemas.microsoft.com/office/drawing/2014/main" id="{B0F22A27-9A7E-8751-7950-ADBF3A63FB6A}"/>
              </a:ext>
            </a:extLst>
          </p:cNvPr>
          <p:cNvCxnSpPr/>
          <p:nvPr/>
        </p:nvCxnSpPr>
        <p:spPr>
          <a:xfrm flipV="1">
            <a:off x="1482248" y="1909620"/>
            <a:ext cx="1135233" cy="728633"/>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D33DD59-19C7-0128-0387-93BA37C28E0F}"/>
              </a:ext>
            </a:extLst>
          </p:cNvPr>
          <p:cNvSpPr txBox="1"/>
          <p:nvPr/>
        </p:nvSpPr>
        <p:spPr>
          <a:xfrm>
            <a:off x="3524492" y="183644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15" name="Straight Arrow Connector 14">
            <a:extLst>
              <a:ext uri="{FF2B5EF4-FFF2-40B4-BE49-F238E27FC236}">
                <a16:creationId xmlns:a16="http://schemas.microsoft.com/office/drawing/2014/main" id="{3EFF4FEE-0239-5814-6F47-1C46FB4D0C87}"/>
              </a:ext>
            </a:extLst>
          </p:cNvPr>
          <p:cNvCxnSpPr>
            <a:cxnSpLocks/>
          </p:cNvCxnSpPr>
          <p:nvPr/>
        </p:nvCxnSpPr>
        <p:spPr>
          <a:xfrm>
            <a:off x="4798090" y="1749068"/>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F1493AD-D71F-D3B0-80AD-876CE1865715}"/>
              </a:ext>
            </a:extLst>
          </p:cNvPr>
          <p:cNvSpPr txBox="1"/>
          <p:nvPr/>
        </p:nvSpPr>
        <p:spPr>
          <a:xfrm>
            <a:off x="5317493" y="1757504"/>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4" name="TextBox 3">
            <a:extLst>
              <a:ext uri="{FF2B5EF4-FFF2-40B4-BE49-F238E27FC236}">
                <a16:creationId xmlns:a16="http://schemas.microsoft.com/office/drawing/2014/main" id="{663FDA34-6754-9143-2A37-383F35270FD1}"/>
              </a:ext>
            </a:extLst>
          </p:cNvPr>
          <p:cNvSpPr txBox="1"/>
          <p:nvPr/>
        </p:nvSpPr>
        <p:spPr>
          <a:xfrm>
            <a:off x="2021270" y="22410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9" name="Straight Arrow Connector 8">
            <a:extLst>
              <a:ext uri="{FF2B5EF4-FFF2-40B4-BE49-F238E27FC236}">
                <a16:creationId xmlns:a16="http://schemas.microsoft.com/office/drawing/2014/main" id="{6FDD0C28-3A63-8A34-8465-EBDD7B0A4689}"/>
              </a:ext>
            </a:extLst>
          </p:cNvPr>
          <p:cNvCxnSpPr/>
          <p:nvPr/>
        </p:nvCxnSpPr>
        <p:spPr>
          <a:xfrm flipV="1">
            <a:off x="6524588" y="2959357"/>
            <a:ext cx="1137164" cy="899672"/>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42A05F-A16F-BF25-D78D-355630B76095}"/>
              </a:ext>
            </a:extLst>
          </p:cNvPr>
          <p:cNvCxnSpPr/>
          <p:nvPr/>
        </p:nvCxnSpPr>
        <p:spPr>
          <a:xfrm>
            <a:off x="4798090" y="4019582"/>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DD39380-ED26-A00E-8957-2AD8E747B1D2}"/>
              </a:ext>
            </a:extLst>
          </p:cNvPr>
          <p:cNvCxnSpPr/>
          <p:nvPr/>
        </p:nvCxnSpPr>
        <p:spPr>
          <a:xfrm>
            <a:off x="1548028" y="2893578"/>
            <a:ext cx="1135233" cy="899671"/>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378488B-145A-EBC2-58D6-4FF5CD3FED01}"/>
              </a:ext>
            </a:extLst>
          </p:cNvPr>
          <p:cNvSpPr txBox="1"/>
          <p:nvPr/>
        </p:nvSpPr>
        <p:spPr>
          <a:xfrm>
            <a:off x="2083663" y="3021914"/>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27" name="Straight Arrow Connector 26">
            <a:extLst>
              <a:ext uri="{FF2B5EF4-FFF2-40B4-BE49-F238E27FC236}">
                <a16:creationId xmlns:a16="http://schemas.microsoft.com/office/drawing/2014/main" id="{5341C395-8459-5CB0-DA58-2E90FB283F65}"/>
              </a:ext>
            </a:extLst>
          </p:cNvPr>
          <p:cNvCxnSpPr>
            <a:cxnSpLocks/>
          </p:cNvCxnSpPr>
          <p:nvPr/>
        </p:nvCxnSpPr>
        <p:spPr>
          <a:xfrm>
            <a:off x="3005089" y="4098516"/>
            <a:ext cx="1338890"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CCBB609E-E10F-81DB-D446-5AD86976B809}"/>
              </a:ext>
            </a:extLst>
          </p:cNvPr>
          <p:cNvSpPr txBox="1"/>
          <p:nvPr/>
        </p:nvSpPr>
        <p:spPr>
          <a:xfrm>
            <a:off x="3524492" y="4112660"/>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31" name="Straight Arrow Connector 30">
            <a:extLst>
              <a:ext uri="{FF2B5EF4-FFF2-40B4-BE49-F238E27FC236}">
                <a16:creationId xmlns:a16="http://schemas.microsoft.com/office/drawing/2014/main" id="{E02CD73C-0A96-3D21-1CBA-54F524D630B6}"/>
              </a:ext>
            </a:extLst>
          </p:cNvPr>
          <p:cNvCxnSpPr/>
          <p:nvPr/>
        </p:nvCxnSpPr>
        <p:spPr>
          <a:xfrm>
            <a:off x="3005089" y="3940644"/>
            <a:ext cx="1338890" cy="0"/>
          </a:xfrm>
          <a:prstGeom prst="straightConnector1">
            <a:avLst/>
          </a:prstGeom>
          <a:ln w="19050">
            <a:solidFill>
              <a:srgbClr val="00B050"/>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9B982FD-0F0D-967D-2589-3A4612DF2676}"/>
              </a:ext>
            </a:extLst>
          </p:cNvPr>
          <p:cNvSpPr txBox="1"/>
          <p:nvPr/>
        </p:nvSpPr>
        <p:spPr>
          <a:xfrm>
            <a:off x="3524492" y="3575912"/>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sp>
        <p:nvSpPr>
          <p:cNvPr id="37" name="TextBox 36">
            <a:extLst>
              <a:ext uri="{FF2B5EF4-FFF2-40B4-BE49-F238E27FC236}">
                <a16:creationId xmlns:a16="http://schemas.microsoft.com/office/drawing/2014/main" id="{44665F15-7AE6-D05C-0730-3340418A6BD2}"/>
              </a:ext>
            </a:extLst>
          </p:cNvPr>
          <p:cNvSpPr txBox="1"/>
          <p:nvPr/>
        </p:nvSpPr>
        <p:spPr>
          <a:xfrm>
            <a:off x="5317493" y="3654848"/>
            <a:ext cx="300083" cy="369332"/>
          </a:xfrm>
          <a:prstGeom prst="rect">
            <a:avLst/>
          </a:prstGeom>
          <a:noFill/>
        </p:spPr>
        <p:txBody>
          <a:bodyPr wrap="none" rtlCol="0">
            <a:spAutoFit/>
          </a:bodyPr>
          <a:lstStyle/>
          <a:p>
            <a:pPr algn="ctr"/>
            <a:r>
              <a:rPr lang="en-US" sz="1800" dirty="0">
                <a:latin typeface="Source Sans Pro" panose="020B0503030403020204" pitchFamily="34" charset="0"/>
                <a:ea typeface="Source Sans Pro" panose="020B0503030403020204" pitchFamily="34" charset="0"/>
              </a:rPr>
              <a:t>3</a:t>
            </a:r>
          </a:p>
        </p:txBody>
      </p:sp>
      <p:cxnSp>
        <p:nvCxnSpPr>
          <p:cNvPr id="6" name="Straight Arrow Connector 5">
            <a:extLst>
              <a:ext uri="{FF2B5EF4-FFF2-40B4-BE49-F238E27FC236}">
                <a16:creationId xmlns:a16="http://schemas.microsoft.com/office/drawing/2014/main" id="{6F2E902B-9969-F529-448B-0483C4C913C6}"/>
              </a:ext>
            </a:extLst>
          </p:cNvPr>
          <p:cNvCxnSpPr/>
          <p:nvPr/>
        </p:nvCxnSpPr>
        <p:spPr>
          <a:xfrm>
            <a:off x="2938586" y="1909620"/>
            <a:ext cx="3264897" cy="194940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C0BC75E-6376-7EB7-9F01-508CDD4F1D4E}"/>
              </a:ext>
            </a:extLst>
          </p:cNvPr>
          <p:cNvSpPr txBox="1"/>
          <p:nvPr/>
        </p:nvSpPr>
        <p:spPr>
          <a:xfrm>
            <a:off x="4498008" y="2531226"/>
            <a:ext cx="300082" cy="369332"/>
          </a:xfrm>
          <a:prstGeom prst="rect">
            <a:avLst/>
          </a:prstGeom>
          <a:noFill/>
        </p:spPr>
        <p:txBody>
          <a:bodyPr wrap="none" rtlCol="0">
            <a:spAutoFit/>
          </a:bodyPr>
          <a:lstStyle/>
          <a:p>
            <a:r>
              <a:rPr lang="en-US" sz="1800" dirty="0">
                <a:latin typeface="Source Sans Pro" panose="020B0503030403020204" pitchFamily="34" charset="0"/>
                <a:ea typeface="Source Sans Pro" panose="020B0503030403020204" pitchFamily="34" charset="0"/>
              </a:rPr>
              <a:t>1</a:t>
            </a: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00E96A6F-1262-722F-3077-FDB58B9CD081}"/>
                  </a:ext>
                </a:extLst>
              </p:cNvPr>
              <p:cNvSpPr txBox="1"/>
              <p:nvPr/>
            </p:nvSpPr>
            <p:spPr>
              <a:xfrm>
                <a:off x="6136980" y="4385916"/>
                <a:ext cx="2539952" cy="646331"/>
              </a:xfrm>
              <a:prstGeom prst="rect">
                <a:avLst/>
              </a:prstGeom>
              <a:noFill/>
            </p:spPr>
            <p:txBody>
              <a:bodyPr wrap="square" rtlCol="0">
                <a:spAutoFit/>
              </a:bodyPr>
              <a:lstStyle/>
              <a:p>
                <a:pPr algn="l"/>
                <a:r>
                  <a:rPr lang="en-US" sz="1800" dirty="0">
                    <a:latin typeface="Source Sans Pro" panose="020B0503030403020204" pitchFamily="34" charset="0"/>
                    <a:ea typeface="Source Sans Pro" panose="020B0503030403020204" pitchFamily="34" charset="0"/>
                  </a:rPr>
                  <a:t>Min cut is reachable set from </a:t>
                </a:r>
                <a14:m>
                  <m:oMath xmlns:m="http://schemas.openxmlformats.org/officeDocument/2006/math">
                    <m:r>
                      <a:rPr lang="en-US" sz="1800" i="1" dirty="0" smtClean="0">
                        <a:latin typeface="Cambria Math" panose="02040503050406030204" pitchFamily="18" charset="0"/>
                        <a:ea typeface="Source Sans Pro" panose="020B0503030403020204" pitchFamily="34" charset="0"/>
                      </a:rPr>
                      <m:t>𝑠</m:t>
                    </m:r>
                  </m:oMath>
                </a14:m>
                <a:r>
                  <a:rPr lang="en-US" sz="1800" dirty="0">
                    <a:latin typeface="Source Sans Pro" panose="020B0503030403020204" pitchFamily="34" charset="0"/>
                    <a:ea typeface="Source Sans Pro" panose="020B0503030403020204" pitchFamily="34" charset="0"/>
                  </a:rPr>
                  <a:t>, also has value 6</a:t>
                </a:r>
              </a:p>
            </p:txBody>
          </p:sp>
        </mc:Choice>
        <mc:Fallback>
          <p:sp>
            <p:nvSpPr>
              <p:cNvPr id="16" name="TextBox 15">
                <a:extLst>
                  <a:ext uri="{FF2B5EF4-FFF2-40B4-BE49-F238E27FC236}">
                    <a16:creationId xmlns:a16="http://schemas.microsoft.com/office/drawing/2014/main" id="{00E96A6F-1262-722F-3077-FDB58B9CD081}"/>
                  </a:ext>
                </a:extLst>
              </p:cNvPr>
              <p:cNvSpPr txBox="1">
                <a:spLocks noRot="1" noChangeAspect="1" noMove="1" noResize="1" noEditPoints="1" noAdjustHandles="1" noChangeArrowheads="1" noChangeShapeType="1" noTextEdit="1"/>
              </p:cNvSpPr>
              <p:nvPr/>
            </p:nvSpPr>
            <p:spPr>
              <a:xfrm>
                <a:off x="6136980" y="4385916"/>
                <a:ext cx="2539952" cy="646331"/>
              </a:xfrm>
              <a:prstGeom prst="rect">
                <a:avLst/>
              </a:prstGeom>
              <a:blipFill>
                <a:blip r:embed="rId11"/>
                <a:stretch>
                  <a:fillRect l="-1990" t="-3922" b="-17647"/>
                </a:stretch>
              </a:blipFill>
            </p:spPr>
            <p:txBody>
              <a:bodyPr/>
              <a:lstStyle/>
              <a:p>
                <a:r>
                  <a:rPr lang="en-US">
                    <a:noFill/>
                  </a:rPr>
                  <a:t> </a:t>
                </a:r>
              </a:p>
            </p:txBody>
          </p:sp>
        </mc:Fallback>
      </mc:AlternateContent>
      <p:cxnSp>
        <p:nvCxnSpPr>
          <p:cNvPr id="32" name="Straight Arrow Connector 31">
            <a:extLst>
              <a:ext uri="{FF2B5EF4-FFF2-40B4-BE49-F238E27FC236}">
                <a16:creationId xmlns:a16="http://schemas.microsoft.com/office/drawing/2014/main" id="{925F3245-C50E-BBC4-287B-F65B60F8AB4D}"/>
              </a:ext>
            </a:extLst>
          </p:cNvPr>
          <p:cNvCxnSpPr>
            <a:cxnSpLocks/>
          </p:cNvCxnSpPr>
          <p:nvPr/>
        </p:nvCxnSpPr>
        <p:spPr>
          <a:xfrm flipH="1" flipV="1">
            <a:off x="5674521" y="4524885"/>
            <a:ext cx="426619" cy="18419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A219AD5-9366-8E34-5A81-4DD50DF23286}"/>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2216519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7"/>
          <p:cNvSpPr txBox="1">
            <a:spLocks noGrp="1"/>
          </p:cNvSpPr>
          <p:nvPr>
            <p:ph type="title"/>
          </p:nvPr>
        </p:nvSpPr>
        <p:spPr/>
        <p:txBody>
          <a:bodyPr spcFirstLastPara="1" wrap="square" lIns="68575" tIns="34275" rIns="68575" bIns="34275" anchor="b" anchorCtr="0">
            <a:normAutofit/>
          </a:bodyPr>
          <a:lstStyle/>
          <a:p>
            <a:pPr marL="0" lvl="0" indent="0" rtl="0">
              <a:lnSpc>
                <a:spcPct val="90000"/>
              </a:lnSpc>
              <a:spcBef>
                <a:spcPts val="0"/>
              </a:spcBef>
              <a:spcAft>
                <a:spcPts val="0"/>
              </a:spcAft>
              <a:buClr>
                <a:srgbClr val="0C0C0C"/>
              </a:buClr>
              <a:buSzPts val="3800"/>
              <a:buFont typeface="Quattrocento Sans"/>
              <a:buNone/>
            </a:pPr>
            <a:r>
              <a:rPr lang="en-US" dirty="0"/>
              <a:t>Problem solving with flows</a:t>
            </a:r>
          </a:p>
        </p:txBody>
      </p:sp>
    </p:spTree>
    <p:extLst>
      <p:ext uri="{BB962C8B-B14F-4D97-AF65-F5344CB8AC3E}">
        <p14:creationId xmlns:p14="http://schemas.microsoft.com/office/powerpoint/2010/main" val="1891048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14FE6-A5DA-94F7-0C52-75C507DEF2A2}"/>
              </a:ext>
            </a:extLst>
          </p:cNvPr>
          <p:cNvSpPr>
            <a:spLocks noGrp="1"/>
          </p:cNvSpPr>
          <p:nvPr>
            <p:ph type="title"/>
          </p:nvPr>
        </p:nvSpPr>
        <p:spPr/>
        <p:txBody>
          <a:bodyPr>
            <a:normAutofit fontScale="90000"/>
          </a:bodyPr>
          <a:lstStyle/>
          <a:p>
            <a:r>
              <a:rPr lang="en-US" dirty="0"/>
              <a:t>Announcements &amp; Reminders</a:t>
            </a:r>
          </a:p>
        </p:txBody>
      </p:sp>
      <p:sp>
        <p:nvSpPr>
          <p:cNvPr id="3" name="Text Placeholder 2">
            <a:extLst>
              <a:ext uri="{FF2B5EF4-FFF2-40B4-BE49-F238E27FC236}">
                <a16:creationId xmlns:a16="http://schemas.microsoft.com/office/drawing/2014/main" id="{40357285-116C-D9E9-8114-1A4EC2B59A7E}"/>
              </a:ext>
            </a:extLst>
          </p:cNvPr>
          <p:cNvSpPr>
            <a:spLocks noGrp="1"/>
          </p:cNvSpPr>
          <p:nvPr>
            <p:ph type="body" idx="1"/>
          </p:nvPr>
        </p:nvSpPr>
        <p:spPr>
          <a:xfrm>
            <a:off x="311700" y="1152474"/>
            <a:ext cx="8520600" cy="3860589"/>
          </a:xfrm>
        </p:spPr>
        <p:txBody>
          <a:bodyPr>
            <a:normAutofit/>
          </a:bodyPr>
          <a:lstStyle/>
          <a:p>
            <a:pPr marL="457200" lvl="0" indent="-342900" algn="l" rtl="0">
              <a:spcBef>
                <a:spcPts val="0"/>
              </a:spcBef>
              <a:spcAft>
                <a:spcPts val="0"/>
              </a:spcAft>
              <a:buClr>
                <a:schemeClr val="dk1"/>
              </a:buClr>
              <a:buSzPts val="1800"/>
              <a:buFont typeface="Source Sans Pro"/>
              <a:buChar char="●"/>
            </a:pPr>
            <a:r>
              <a:rPr lang="en-US" b="1" dirty="0">
                <a:solidFill>
                  <a:schemeClr val="dk1"/>
                </a:solidFill>
                <a:latin typeface="Source Sans Pro"/>
                <a:ea typeface="Source Sans Pro"/>
                <a:cs typeface="Source Sans Pro"/>
                <a:sym typeface="Source Sans Pro"/>
              </a:rPr>
              <a:t>Midterm exam</a:t>
            </a:r>
          </a:p>
          <a:p>
            <a:pPr lvl="1">
              <a:buClr>
                <a:schemeClr val="dk1"/>
              </a:buClr>
              <a:buFont typeface="Courier New" panose="02070309020205020404" pitchFamily="49" charset="0"/>
              <a:buChar char="o"/>
            </a:pPr>
            <a:r>
              <a:rPr lang="en-US" sz="1800" dirty="0">
                <a:solidFill>
                  <a:schemeClr val="dk1"/>
                </a:solidFill>
                <a:latin typeface="Source Sans Pro"/>
                <a:ea typeface="Source Sans Pro"/>
                <a:cs typeface="Source Sans Pro"/>
                <a:sym typeface="Source Sans Pro"/>
              </a:rPr>
              <a:t>Congrats on finishing half of the course!</a:t>
            </a:r>
          </a:p>
          <a:p>
            <a:pPr lvl="1">
              <a:buClr>
                <a:schemeClr val="dk1"/>
              </a:buClr>
              <a:buFont typeface="Courier New" panose="02070309020205020404" pitchFamily="49" charset="0"/>
              <a:buChar char="o"/>
            </a:pPr>
            <a:r>
              <a:rPr lang="en-US" sz="1800" dirty="0">
                <a:solidFill>
                  <a:schemeClr val="dk1"/>
                </a:solidFill>
                <a:latin typeface="Source Sans Pro"/>
                <a:ea typeface="Source Sans Pro"/>
                <a:cs typeface="Source Sans Pro"/>
                <a:sym typeface="Source Sans Pro"/>
              </a:rPr>
              <a:t>We’ll be grading it over the next several days.</a:t>
            </a:r>
          </a:p>
          <a:p>
            <a:pPr marL="457200" lvl="0" indent="-342900" algn="l" rtl="0">
              <a:spcBef>
                <a:spcPts val="0"/>
              </a:spcBef>
              <a:spcAft>
                <a:spcPts val="0"/>
              </a:spcAft>
              <a:buClr>
                <a:schemeClr val="dk1"/>
              </a:buClr>
              <a:buSzPts val="1800"/>
              <a:buFont typeface="Source Sans Pro"/>
              <a:buChar char="●"/>
            </a:pPr>
            <a:endParaRPr lang="en-US" b="1" dirty="0">
              <a:solidFill>
                <a:schemeClr val="dk1"/>
              </a:solidFill>
              <a:latin typeface="Source Sans Pro"/>
              <a:ea typeface="Source Sans Pro"/>
              <a:cs typeface="Source Sans Pro"/>
              <a:sym typeface="Source Sans Pro"/>
            </a:endParaRPr>
          </a:p>
          <a:p>
            <a:pPr marL="457200" lvl="0" indent="-342900" algn="l" rtl="0">
              <a:spcBef>
                <a:spcPts val="0"/>
              </a:spcBef>
              <a:spcAft>
                <a:spcPts val="0"/>
              </a:spcAft>
              <a:buClr>
                <a:schemeClr val="dk1"/>
              </a:buClr>
              <a:buSzPts val="1800"/>
              <a:buFont typeface="Source Sans Pro"/>
              <a:buChar char="●"/>
            </a:pPr>
            <a:r>
              <a:rPr lang="en-US" b="1" dirty="0">
                <a:solidFill>
                  <a:schemeClr val="dk1"/>
                </a:solidFill>
                <a:latin typeface="Source Sans Pro"/>
                <a:ea typeface="Source Sans Pro"/>
                <a:cs typeface="Source Sans Pro"/>
                <a:sym typeface="Source Sans Pro"/>
              </a:rPr>
              <a:t>HW6</a:t>
            </a:r>
            <a:r>
              <a:rPr lang="en-US" dirty="0">
                <a:solidFill>
                  <a:schemeClr val="dk1"/>
                </a:solidFill>
                <a:latin typeface="Source Sans Pro"/>
                <a:ea typeface="Source Sans Pro"/>
                <a:cs typeface="Source Sans Pro"/>
                <a:sym typeface="Source Sans Pro"/>
              </a:rPr>
              <a:t> </a:t>
            </a:r>
          </a:p>
          <a:p>
            <a:pPr marL="914400" lvl="1" indent="-317500" algn="l" rtl="0">
              <a:spcBef>
                <a:spcPts val="0"/>
              </a:spcBef>
              <a:spcAft>
                <a:spcPts val="0"/>
              </a:spcAft>
              <a:buClr>
                <a:schemeClr val="dk1"/>
              </a:buClr>
              <a:buSzPts val="1400"/>
              <a:buFont typeface="Source Sans Pro"/>
              <a:buChar char="○"/>
            </a:pPr>
            <a:r>
              <a:rPr lang="en-US" sz="1800" dirty="0">
                <a:solidFill>
                  <a:schemeClr val="dk1"/>
                </a:solidFill>
                <a:latin typeface="Source Sans Pro"/>
                <a:ea typeface="Source Sans Pro"/>
                <a:cs typeface="Source Sans Pro"/>
                <a:sym typeface="Source Sans Pro"/>
              </a:rPr>
              <a:t>Due Wednesday 11/13 @ 11:59pm</a:t>
            </a:r>
          </a:p>
        </p:txBody>
      </p:sp>
    </p:spTree>
    <p:extLst>
      <p:ext uri="{BB962C8B-B14F-4D97-AF65-F5344CB8AC3E}">
        <p14:creationId xmlns:p14="http://schemas.microsoft.com/office/powerpoint/2010/main" val="2235408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BB56C-1849-384F-6520-5B427703D0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F47AD-FDC8-F96D-DF78-3AC5A97974B5}"/>
              </a:ext>
            </a:extLst>
          </p:cNvPr>
          <p:cNvSpPr>
            <a:spLocks noGrp="1"/>
          </p:cNvSpPr>
          <p:nvPr>
            <p:ph type="title"/>
          </p:nvPr>
        </p:nvSpPr>
        <p:spPr/>
        <p:txBody>
          <a:bodyPr>
            <a:normAutofit fontScale="90000"/>
          </a:bodyPr>
          <a:lstStyle/>
          <a:p>
            <a:r>
              <a:rPr lang="en-US" dirty="0"/>
              <a:t>Problem solving strategy overview</a:t>
            </a:r>
          </a:p>
        </p:txBody>
      </p:sp>
      <p:sp>
        <p:nvSpPr>
          <p:cNvPr id="6" name="TextBox 5">
            <a:extLst>
              <a:ext uri="{FF2B5EF4-FFF2-40B4-BE49-F238E27FC236}">
                <a16:creationId xmlns:a16="http://schemas.microsoft.com/office/drawing/2014/main" id="{C53BC3DF-077E-E8AB-6EA4-9BAE1DA4148F}"/>
              </a:ext>
            </a:extLst>
          </p:cNvPr>
          <p:cNvSpPr txBox="1"/>
          <p:nvPr/>
        </p:nvSpPr>
        <p:spPr>
          <a:xfrm>
            <a:off x="2644137" y="1323226"/>
            <a:ext cx="3533340" cy="369332"/>
          </a:xfrm>
          <a:prstGeom prst="rect">
            <a:avLst/>
          </a:prstGeom>
          <a:noFill/>
        </p:spPr>
        <p:txBody>
          <a:bodyPr wrap="non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Read</a:t>
            </a:r>
            <a:r>
              <a:rPr lang="en-US" sz="1800" dirty="0">
                <a:latin typeface="Source Sans Pro" panose="020B0503030403020204" pitchFamily="34" charset="0"/>
                <a:ea typeface="Source Sans Pro" panose="020B0503030403020204" pitchFamily="34" charset="0"/>
              </a:rPr>
              <a:t> and </a:t>
            </a:r>
            <a:r>
              <a:rPr lang="en-US" sz="1800" b="1" dirty="0">
                <a:solidFill>
                  <a:schemeClr val="bg2"/>
                </a:solidFill>
                <a:latin typeface="Source Sans Pro" panose="020B0503030403020204" pitchFamily="34" charset="0"/>
                <a:ea typeface="Source Sans Pro" panose="020B0503030403020204" pitchFamily="34" charset="0"/>
              </a:rPr>
              <a:t>summarize</a:t>
            </a:r>
            <a:r>
              <a:rPr lang="en-US" sz="1800" dirty="0">
                <a:latin typeface="Source Sans Pro" panose="020B0503030403020204" pitchFamily="34" charset="0"/>
                <a:ea typeface="Source Sans Pro" panose="020B0503030403020204" pitchFamily="34" charset="0"/>
              </a:rPr>
              <a:t> the problem</a:t>
            </a:r>
          </a:p>
        </p:txBody>
      </p:sp>
      <p:sp>
        <p:nvSpPr>
          <p:cNvPr id="3" name="TextBox 2">
            <a:extLst>
              <a:ext uri="{FF2B5EF4-FFF2-40B4-BE49-F238E27FC236}">
                <a16:creationId xmlns:a16="http://schemas.microsoft.com/office/drawing/2014/main" id="{BD30D65F-E119-3878-8E47-E5B83EDDEDDB}"/>
              </a:ext>
            </a:extLst>
          </p:cNvPr>
          <p:cNvSpPr txBox="1"/>
          <p:nvPr/>
        </p:nvSpPr>
        <p:spPr>
          <a:xfrm>
            <a:off x="1388188" y="1957526"/>
            <a:ext cx="6045245" cy="369332"/>
          </a:xfrm>
          <a:prstGeom prst="rect">
            <a:avLst/>
          </a:prstGeom>
          <a:noFill/>
        </p:spPr>
        <p:txBody>
          <a:bodyPr wrap="none" rtlCol="0">
            <a:spAutoFit/>
          </a:bodyPr>
          <a:lstStyle/>
          <a:p>
            <a:pPr algn="ctr"/>
            <a:r>
              <a:rPr lang="en-US" sz="1800" dirty="0">
                <a:solidFill>
                  <a:schemeClr val="tx1"/>
                </a:solidFill>
                <a:latin typeface="Source Sans Pro" panose="020B0503030403020204" pitchFamily="34" charset="0"/>
                <a:ea typeface="Source Sans Pro" panose="020B0503030403020204" pitchFamily="34" charset="0"/>
              </a:rPr>
              <a:t>Decide to use </a:t>
            </a:r>
            <a:r>
              <a:rPr lang="en-US" sz="1800" b="1" dirty="0">
                <a:solidFill>
                  <a:schemeClr val="bg2"/>
                </a:solidFill>
                <a:latin typeface="Source Sans Pro" panose="020B0503030403020204" pitchFamily="34" charset="0"/>
                <a:ea typeface="Source Sans Pro" panose="020B0503030403020204" pitchFamily="34" charset="0"/>
              </a:rPr>
              <a:t>known algorithm </a:t>
            </a:r>
            <a:r>
              <a:rPr lang="en-US" sz="1800" dirty="0">
                <a:solidFill>
                  <a:schemeClr val="tx1"/>
                </a:solidFill>
                <a:latin typeface="Source Sans Pro" panose="020B0503030403020204" pitchFamily="34" charset="0"/>
                <a:ea typeface="Source Sans Pro" panose="020B0503030403020204" pitchFamily="34" charset="0"/>
              </a:rPr>
              <a:t>or</a:t>
            </a:r>
            <a:r>
              <a:rPr lang="en-US" sz="1800" b="1" dirty="0">
                <a:solidFill>
                  <a:schemeClr val="bg2"/>
                </a:solidFill>
                <a:latin typeface="Source Sans Pro" panose="020B0503030403020204" pitchFamily="34" charset="0"/>
                <a:ea typeface="Source Sans Pro" panose="020B0503030403020204" pitchFamily="34" charset="0"/>
              </a:rPr>
              <a:t> techniques from scratch</a:t>
            </a:r>
            <a:endParaRPr lang="en-US" sz="1800" dirty="0">
              <a:latin typeface="Source Sans Pro" panose="020B0503030403020204" pitchFamily="34" charset="0"/>
              <a:ea typeface="Source Sans Pro" panose="020B0503030403020204" pitchFamily="34" charset="0"/>
            </a:endParaRPr>
          </a:p>
        </p:txBody>
      </p:sp>
      <p:sp>
        <p:nvSpPr>
          <p:cNvPr id="7" name="TextBox 6">
            <a:extLst>
              <a:ext uri="{FF2B5EF4-FFF2-40B4-BE49-F238E27FC236}">
                <a16:creationId xmlns:a16="http://schemas.microsoft.com/office/drawing/2014/main" id="{84EA5BFD-9C0C-D070-D2E0-37FFF20D7603}"/>
              </a:ext>
            </a:extLst>
          </p:cNvPr>
          <p:cNvSpPr txBox="1"/>
          <p:nvPr/>
        </p:nvSpPr>
        <p:spPr>
          <a:xfrm>
            <a:off x="4951457" y="4251718"/>
            <a:ext cx="2721083" cy="646331"/>
          </a:xfrm>
          <a:prstGeom prst="rect">
            <a:avLst/>
          </a:prstGeom>
          <a:noFill/>
        </p:spPr>
        <p:txBody>
          <a:bodyPr wrap="squar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Write</a:t>
            </a:r>
            <a:r>
              <a:rPr lang="en-US" sz="1800" dirty="0">
                <a:solidFill>
                  <a:schemeClr val="tx1"/>
                </a:solidFill>
                <a:latin typeface="Source Sans Pro" panose="020B0503030403020204" pitchFamily="34" charset="0"/>
                <a:ea typeface="Source Sans Pro" panose="020B0503030403020204" pitchFamily="34" charset="0"/>
              </a:rPr>
              <a:t> pseudocode, proof, and running time analysis</a:t>
            </a:r>
            <a:endParaRPr lang="en-US" sz="1800" dirty="0">
              <a:latin typeface="Source Sans Pro" panose="020B0503030403020204" pitchFamily="34" charset="0"/>
              <a:ea typeface="Source Sans Pro" panose="020B0503030403020204" pitchFamily="34" charset="0"/>
            </a:endParaRPr>
          </a:p>
        </p:txBody>
      </p:sp>
      <p:cxnSp>
        <p:nvCxnSpPr>
          <p:cNvPr id="10" name="Straight Arrow Connector 9">
            <a:extLst>
              <a:ext uri="{FF2B5EF4-FFF2-40B4-BE49-F238E27FC236}">
                <a16:creationId xmlns:a16="http://schemas.microsoft.com/office/drawing/2014/main" id="{F41B3F50-C8AE-AB24-CC2B-4762F1089539}"/>
              </a:ext>
            </a:extLst>
          </p:cNvPr>
          <p:cNvCxnSpPr>
            <a:stCxn id="6" idx="2"/>
            <a:endCxn id="3" idx="0"/>
          </p:cNvCxnSpPr>
          <p:nvPr/>
        </p:nvCxnSpPr>
        <p:spPr>
          <a:xfrm>
            <a:off x="4410807" y="1692558"/>
            <a:ext cx="4" cy="26496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E170F92-8A06-D027-6AFD-92F1B4793796}"/>
              </a:ext>
            </a:extLst>
          </p:cNvPr>
          <p:cNvCxnSpPr>
            <a:cxnSpLocks/>
          </p:cNvCxnSpPr>
          <p:nvPr/>
        </p:nvCxnSpPr>
        <p:spPr>
          <a:xfrm flipH="1">
            <a:off x="3166234" y="2341980"/>
            <a:ext cx="298727" cy="4345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3DA9E22-E8F8-3CA0-58CB-313983243372}"/>
              </a:ext>
            </a:extLst>
          </p:cNvPr>
          <p:cNvCxnSpPr>
            <a:cxnSpLocks/>
          </p:cNvCxnSpPr>
          <p:nvPr/>
        </p:nvCxnSpPr>
        <p:spPr>
          <a:xfrm>
            <a:off x="6162636" y="2326858"/>
            <a:ext cx="298727" cy="43451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92F0FA0-FB4D-4FB1-D334-3613B258174C}"/>
              </a:ext>
            </a:extLst>
          </p:cNvPr>
          <p:cNvSpPr txBox="1"/>
          <p:nvPr/>
        </p:nvSpPr>
        <p:spPr>
          <a:xfrm>
            <a:off x="5261985" y="2798571"/>
            <a:ext cx="2486578" cy="369332"/>
          </a:xfrm>
          <a:prstGeom prst="rect">
            <a:avLst/>
          </a:prstGeom>
          <a:noFill/>
        </p:spPr>
        <p:txBody>
          <a:bodyPr wrap="none" rtlCol="0">
            <a:spAutoFit/>
          </a:bodyPr>
          <a:lstStyle/>
          <a:p>
            <a:pPr algn="ctr"/>
            <a:r>
              <a:rPr lang="en-US" sz="1800" dirty="0">
                <a:solidFill>
                  <a:schemeClr val="bg1">
                    <a:lumMod val="75000"/>
                  </a:schemeClr>
                </a:solidFill>
                <a:latin typeface="Source Sans Pro" panose="020B0503030403020204" pitchFamily="34" charset="0"/>
                <a:ea typeface="Source Sans Pro" panose="020B0503030403020204" pitchFamily="34" charset="0"/>
              </a:rPr>
              <a:t>not covered this section</a:t>
            </a:r>
          </a:p>
        </p:txBody>
      </p:sp>
      <p:sp>
        <p:nvSpPr>
          <p:cNvPr id="12" name="TextBox 11">
            <a:extLst>
              <a:ext uri="{FF2B5EF4-FFF2-40B4-BE49-F238E27FC236}">
                <a16:creationId xmlns:a16="http://schemas.microsoft.com/office/drawing/2014/main" id="{B0C35831-03C5-5BF1-9CD0-801852329858}"/>
              </a:ext>
            </a:extLst>
          </p:cNvPr>
          <p:cNvSpPr txBox="1"/>
          <p:nvPr/>
        </p:nvSpPr>
        <p:spPr>
          <a:xfrm>
            <a:off x="1388188" y="2844737"/>
            <a:ext cx="3365005" cy="646331"/>
          </a:xfrm>
          <a:prstGeom prst="rect">
            <a:avLst/>
          </a:prstGeom>
          <a:noFill/>
        </p:spPr>
        <p:txBody>
          <a:bodyPr wrap="squar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Preprocess</a:t>
            </a:r>
            <a:r>
              <a:rPr lang="en-US" sz="1800" dirty="0">
                <a:solidFill>
                  <a:schemeClr val="bg1">
                    <a:lumMod val="75000"/>
                  </a:schemeClr>
                </a:solidFill>
                <a:latin typeface="Source Sans Pro" panose="020B0503030403020204" pitchFamily="34" charset="0"/>
                <a:ea typeface="Source Sans Pro" panose="020B0503030403020204" pitchFamily="34" charset="0"/>
              </a:rPr>
              <a:t> </a:t>
            </a:r>
            <a:r>
              <a:rPr lang="en-US" sz="1800" dirty="0">
                <a:solidFill>
                  <a:schemeClr val="tx1"/>
                </a:solidFill>
                <a:latin typeface="Source Sans Pro" panose="020B0503030403020204" pitchFamily="34" charset="0"/>
                <a:ea typeface="Source Sans Pro" panose="020B0503030403020204" pitchFamily="34" charset="0"/>
              </a:rPr>
              <a:t>the input into the form required by the technique</a:t>
            </a:r>
          </a:p>
        </p:txBody>
      </p:sp>
      <p:sp>
        <p:nvSpPr>
          <p:cNvPr id="13" name="TextBox 12">
            <a:extLst>
              <a:ext uri="{FF2B5EF4-FFF2-40B4-BE49-F238E27FC236}">
                <a16:creationId xmlns:a16="http://schemas.microsoft.com/office/drawing/2014/main" id="{7B29DBA3-6DB7-B36C-95FC-C4DB9BD0E5A4}"/>
              </a:ext>
            </a:extLst>
          </p:cNvPr>
          <p:cNvSpPr txBox="1"/>
          <p:nvPr/>
        </p:nvSpPr>
        <p:spPr>
          <a:xfrm>
            <a:off x="1559380" y="3893552"/>
            <a:ext cx="3022619" cy="646331"/>
          </a:xfrm>
          <a:prstGeom prst="rect">
            <a:avLst/>
          </a:prstGeom>
          <a:noFill/>
        </p:spPr>
        <p:txBody>
          <a:bodyPr wrap="square" rtlCol="0">
            <a:spAutoFit/>
          </a:bodyPr>
          <a:lstStyle/>
          <a:p>
            <a:pPr algn="ctr"/>
            <a:r>
              <a:rPr lang="en-US" sz="1800" b="1" dirty="0">
                <a:solidFill>
                  <a:schemeClr val="bg2"/>
                </a:solidFill>
                <a:latin typeface="Source Sans Pro" panose="020B0503030403020204" pitchFamily="34" charset="0"/>
                <a:ea typeface="Source Sans Pro" panose="020B0503030403020204" pitchFamily="34" charset="0"/>
              </a:rPr>
              <a:t>Postprocess</a:t>
            </a:r>
            <a:r>
              <a:rPr lang="en-US" sz="1800" dirty="0">
                <a:solidFill>
                  <a:schemeClr val="bg1">
                    <a:lumMod val="75000"/>
                  </a:schemeClr>
                </a:solidFill>
                <a:latin typeface="Source Sans Pro" panose="020B0503030403020204" pitchFamily="34" charset="0"/>
                <a:ea typeface="Source Sans Pro" panose="020B0503030403020204" pitchFamily="34" charset="0"/>
              </a:rPr>
              <a:t> </a:t>
            </a:r>
            <a:r>
              <a:rPr lang="en-US" sz="1800" dirty="0">
                <a:solidFill>
                  <a:schemeClr val="tx1"/>
                </a:solidFill>
                <a:latin typeface="Source Sans Pro" panose="020B0503030403020204" pitchFamily="34" charset="0"/>
                <a:ea typeface="Source Sans Pro" panose="020B0503030403020204" pitchFamily="34" charset="0"/>
              </a:rPr>
              <a:t>the technique’s output into what you want</a:t>
            </a:r>
          </a:p>
        </p:txBody>
      </p:sp>
      <p:cxnSp>
        <p:nvCxnSpPr>
          <p:cNvPr id="14" name="Straight Arrow Connector 13">
            <a:extLst>
              <a:ext uri="{FF2B5EF4-FFF2-40B4-BE49-F238E27FC236}">
                <a16:creationId xmlns:a16="http://schemas.microsoft.com/office/drawing/2014/main" id="{1D396044-C7EE-C0A5-75A2-278D0FCB402D}"/>
              </a:ext>
            </a:extLst>
          </p:cNvPr>
          <p:cNvCxnSpPr>
            <a:cxnSpLocks/>
            <a:stCxn id="12" idx="2"/>
            <a:endCxn id="13" idx="0"/>
          </p:cNvCxnSpPr>
          <p:nvPr/>
        </p:nvCxnSpPr>
        <p:spPr>
          <a:xfrm flipH="1">
            <a:off x="3070690" y="3491068"/>
            <a:ext cx="1" cy="4024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65ACDEC-3175-CFFB-A6C1-0F845BCA4F10}"/>
              </a:ext>
            </a:extLst>
          </p:cNvPr>
          <p:cNvCxnSpPr>
            <a:cxnSpLocks/>
            <a:stCxn id="13" idx="3"/>
            <a:endCxn id="7" idx="1"/>
          </p:cNvCxnSpPr>
          <p:nvPr/>
        </p:nvCxnSpPr>
        <p:spPr>
          <a:xfrm>
            <a:off x="4581999" y="4216718"/>
            <a:ext cx="369458" cy="35816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367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22A66-C163-5FA7-0D0E-16E64BF82C94}"/>
              </a:ext>
            </a:extLst>
          </p:cNvPr>
          <p:cNvSpPr>
            <a:spLocks noGrp="1"/>
          </p:cNvSpPr>
          <p:nvPr>
            <p:ph type="title"/>
          </p:nvPr>
        </p:nvSpPr>
        <p:spPr/>
        <p:txBody>
          <a:bodyPr>
            <a:normAutofit fontScale="90000"/>
          </a:bodyPr>
          <a:lstStyle/>
          <a:p>
            <a:r>
              <a:rPr lang="en-US" dirty="0"/>
              <a:t>Three common preprocessing tricks</a:t>
            </a:r>
          </a:p>
        </p:txBody>
      </p:sp>
      <p:sp>
        <p:nvSpPr>
          <p:cNvPr id="3" name="Text Placeholder 2">
            <a:extLst>
              <a:ext uri="{FF2B5EF4-FFF2-40B4-BE49-F238E27FC236}">
                <a16:creationId xmlns:a16="http://schemas.microsoft.com/office/drawing/2014/main" id="{7A63187D-C94F-98E7-FE40-C012D00E508C}"/>
              </a:ext>
            </a:extLst>
          </p:cNvPr>
          <p:cNvSpPr>
            <a:spLocks noGrp="1"/>
          </p:cNvSpPr>
          <p:nvPr>
            <p:ph type="body" idx="1"/>
          </p:nvPr>
        </p:nvSpPr>
        <p:spPr/>
        <p:txBody>
          <a:bodyPr/>
          <a:lstStyle/>
          <a:p>
            <a:pPr marL="114300" indent="0">
              <a:buNone/>
            </a:pPr>
            <a:r>
              <a:rPr lang="en-US" dirty="0"/>
              <a:t>To preprocess for network flows:</a:t>
            </a:r>
          </a:p>
          <a:p>
            <a:r>
              <a:rPr lang="en-US" dirty="0"/>
              <a:t>If you want “multiple sources/sinks,” add </a:t>
            </a:r>
            <a:r>
              <a:rPr lang="en-US" b="1" dirty="0">
                <a:solidFill>
                  <a:schemeClr val="bg2"/>
                </a:solidFill>
              </a:rPr>
              <a:t>dummy vertices</a:t>
            </a:r>
            <a:r>
              <a:rPr lang="en-US" dirty="0"/>
              <a:t>.</a:t>
            </a:r>
          </a:p>
          <a:p>
            <a:r>
              <a:rPr lang="en-US" dirty="0"/>
              <a:t>If you want “vertex capacities,” </a:t>
            </a:r>
            <a:r>
              <a:rPr lang="en-US" b="1" dirty="0">
                <a:solidFill>
                  <a:schemeClr val="bg2"/>
                </a:solidFill>
              </a:rPr>
              <a:t>split vertices </a:t>
            </a:r>
            <a:r>
              <a:rPr lang="en-US" dirty="0"/>
              <a:t>into two.</a:t>
            </a:r>
          </a:p>
          <a:p>
            <a:r>
              <a:rPr lang="en-US" dirty="0"/>
              <a:t>If you want “unconstrained capacity,” just </a:t>
            </a:r>
            <a:r>
              <a:rPr lang="en-US" b="1" dirty="0">
                <a:solidFill>
                  <a:schemeClr val="bg2"/>
                </a:solidFill>
              </a:rPr>
              <a:t>set capacity to infinity</a:t>
            </a:r>
            <a:r>
              <a:rPr lang="en-US" dirty="0"/>
              <a:t>.</a:t>
            </a:r>
          </a:p>
          <a:p>
            <a:endParaRPr lang="en-US" dirty="0"/>
          </a:p>
          <a:p>
            <a:pPr marL="114300" indent="0">
              <a:buNone/>
            </a:pPr>
            <a:r>
              <a:rPr lang="en-US" dirty="0"/>
              <a:t>We’ll see examples of each.</a:t>
            </a:r>
          </a:p>
        </p:txBody>
      </p:sp>
    </p:spTree>
    <p:extLst>
      <p:ext uri="{BB962C8B-B14F-4D97-AF65-F5344CB8AC3E}">
        <p14:creationId xmlns:p14="http://schemas.microsoft.com/office/powerpoint/2010/main" val="4083899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2 – Reservoir balancing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1"/>
                <a:ext cx="8520600" cy="3707874"/>
              </a:xfrm>
            </p:spPr>
            <p:txBody>
              <a:bodyPr>
                <a:normAutofit/>
              </a:bodyPr>
              <a:lstStyle/>
              <a:p>
                <a:pPr marL="114300" indent="0">
                  <a:buNone/>
                  <a:tabLst>
                    <a:tab pos="2225675" algn="l"/>
                  </a:tabLst>
                </a:pPr>
                <a:r>
                  <a:rPr lang="en-US" dirty="0"/>
                  <a:t>You have a set of overfilled reservoirs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𝑚</m:t>
                        </m:r>
                      </m:sub>
                    </m:sSub>
                    <m:r>
                      <a:rPr lang="en-US" b="0" i="1" smtClean="0">
                        <a:latin typeface="Cambria Math" panose="02040503050406030204" pitchFamily="18" charset="0"/>
                      </a:rPr>
                      <m:t>}</m:t>
                    </m:r>
                  </m:oMath>
                </a14:m>
                <a:r>
                  <a:rPr lang="en-US" dirty="0"/>
                  <a:t> and a set of underfilled reservoirs </a:t>
                </a:r>
                <a14:m>
                  <m:oMath xmlns:m="http://schemas.openxmlformats.org/officeDocument/2006/math">
                    <m:r>
                      <a:rPr lang="en-US" i="1" dirty="0" smtClean="0">
                        <a:latin typeface="Cambria Math" panose="02040503050406030204" pitchFamily="18" charset="0"/>
                      </a:rPr>
                      <m:t>𝑈</m:t>
                    </m:r>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𝑢</m:t>
                        </m:r>
                      </m:e>
                      <m:sub>
                        <m:r>
                          <a:rPr lang="en-US" b="0" i="1" dirty="0" smtClean="0">
                            <a:latin typeface="Cambria Math" panose="02040503050406030204" pitchFamily="18" charset="0"/>
                          </a:rPr>
                          <m:t>𝑛</m:t>
                        </m:r>
                      </m:sub>
                    </m:sSub>
                    <m:r>
                      <a:rPr lang="en-US" b="0" i="1" dirty="0" smtClean="0">
                        <a:latin typeface="Cambria Math" panose="02040503050406030204" pitchFamily="18" charset="0"/>
                      </a:rPr>
                      <m:t>}</m:t>
                    </m:r>
                  </m:oMath>
                </a14:m>
                <a:r>
                  <a:rPr lang="en-US" dirty="0"/>
                  <a:t>, and want to move 10,000 gallons of water from reservoirs in </a:t>
                </a:r>
                <a14:m>
                  <m:oMath xmlns:m="http://schemas.openxmlformats.org/officeDocument/2006/math">
                    <m:r>
                      <a:rPr lang="en-US" i="1" dirty="0" smtClean="0">
                        <a:latin typeface="Cambria Math" panose="02040503050406030204" pitchFamily="18" charset="0"/>
                      </a:rPr>
                      <m:t>𝑂</m:t>
                    </m:r>
                  </m:oMath>
                </a14:m>
                <a:r>
                  <a:rPr lang="en-US" dirty="0"/>
                  <a:t> to reservoirs in </a:t>
                </a:r>
                <a14:m>
                  <m:oMath xmlns:m="http://schemas.openxmlformats.org/officeDocument/2006/math">
                    <m:r>
                      <a:rPr lang="en-US" b="0" i="1" smtClean="0">
                        <a:latin typeface="Cambria Math" panose="02040503050406030204" pitchFamily="18" charset="0"/>
                      </a:rPr>
                      <m:t>𝑈</m:t>
                    </m:r>
                  </m:oMath>
                </a14:m>
                <a:r>
                  <a:rPr lang="en-US" dirty="0"/>
                  <a:t>. You only care about the total amount of water moved, not each individual reservoir. You have a directed graph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m:t>
                    </m:r>
                  </m:oMath>
                </a14:m>
                <a:r>
                  <a:rPr lang="en-US" dirty="0"/>
                  <a:t> describing the one-way pipes connecting the reservoirs, where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m:t>
                    </m:r>
                  </m:oMath>
                </a14:m>
                <a:r>
                  <a:rPr lang="en-US" dirty="0"/>
                  <a:t> and </a:t>
                </a:r>
                <a14:m>
                  <m:oMath xmlns:m="http://schemas.openxmlformats.org/officeDocument/2006/math">
                    <m:r>
                      <a:rPr lang="en-US" b="0" i="1" smtClean="0">
                        <a:latin typeface="Cambria Math" panose="02040503050406030204" pitchFamily="18" charset="0"/>
                        <a:ea typeface="Cambria Math" panose="02040503050406030204" pitchFamily="18" charset="0"/>
                      </a:rPr>
                      <m:t>𝑈</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𝑉</m:t>
                    </m:r>
                  </m:oMath>
                </a14:m>
                <a:r>
                  <a:rPr lang="en-US" dirty="0"/>
                  <a:t>. This graph may include intermediate reservoirs, whose water levels should not change through your solution. Each pipe </a:t>
                </a:r>
                <a14:m>
                  <m:oMath xmlns:m="http://schemas.openxmlformats.org/officeDocument/2006/math">
                    <m:r>
                      <a:rPr lang="en-US" i="1" dirty="0" smtClean="0">
                        <a:latin typeface="Cambria Math" panose="02040503050406030204" pitchFamily="18" charset="0"/>
                      </a:rPr>
                      <m:t>𝑒</m:t>
                    </m:r>
                    <m:r>
                      <a:rPr lang="en-US" i="1" dirty="0" smtClean="0">
                        <a:latin typeface="Cambria Math" panose="02040503050406030204" pitchFamily="18" charset="0"/>
                        <a:ea typeface="Cambria Math" panose="02040503050406030204" pitchFamily="18" charset="0"/>
                      </a:rPr>
                      <m:t>∈</m:t>
                    </m:r>
                    <m:r>
                      <a:rPr lang="en-US" i="1" dirty="0" smtClean="0">
                        <a:latin typeface="Cambria Math" panose="02040503050406030204" pitchFamily="18" charset="0"/>
                      </a:rPr>
                      <m:t>𝐸</m:t>
                    </m:r>
                  </m:oMath>
                </a14:m>
                <a:r>
                  <a:rPr lang="en-US" dirty="0"/>
                  <a:t> has an integer maximum rate of flow </a:t>
                </a:r>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m:t>
                    </m:r>
                    <m:r>
                      <a:rPr lang="en-US" i="1" dirty="0" smtClean="0">
                        <a:latin typeface="Cambria Math" panose="02040503050406030204" pitchFamily="18" charset="0"/>
                      </a:rPr>
                      <m:t>𝑒</m:t>
                    </m:r>
                    <m:r>
                      <a:rPr lang="en-US" i="1" dirty="0" smtClean="0">
                        <a:latin typeface="Cambria Math" panose="02040503050406030204" pitchFamily="18" charset="0"/>
                      </a:rPr>
                      <m:t>)</m:t>
                    </m:r>
                  </m:oMath>
                </a14:m>
                <a:r>
                  <a:rPr lang="en-US" dirty="0"/>
                  <a:t> in gallons per minute. Find a method to move the water in the shortest amount of time.</a:t>
                </a:r>
              </a:p>
              <a:p>
                <a:pPr marL="114300" indent="0">
                  <a:buNone/>
                </a:pPr>
                <a:endParaRPr lang="en-US" b="1" dirty="0"/>
              </a:p>
              <a:p>
                <a:pPr>
                  <a:buFont typeface="+mj-lt"/>
                  <a:buAutoNum type="alphaLcParenR"/>
                </a:pPr>
                <a:r>
                  <a:rPr lang="en-US" dirty="0"/>
                  <a:t>Write a summary of the problem.</a:t>
                </a:r>
              </a:p>
            </p:txBody>
          </p:sp>
        </mc:Choice>
        <mc:Fallback>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r="-595"/>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FF2053C4-1A49-2BC2-9D72-914C4F5F8DB1}"/>
              </a:ext>
            </a:extLst>
          </p:cNvPr>
          <p:cNvSpPr txBox="1"/>
          <p:nvPr/>
        </p:nvSpPr>
        <p:spPr>
          <a:xfrm>
            <a:off x="1663992" y="4446300"/>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Tree>
    <p:extLst>
      <p:ext uri="{BB962C8B-B14F-4D97-AF65-F5344CB8AC3E}">
        <p14:creationId xmlns:p14="http://schemas.microsoft.com/office/powerpoint/2010/main" val="2714155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26BD4-B922-C897-C179-6699E98AFE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95E4B-2C21-66B9-D1CA-22419EF20EC6}"/>
              </a:ext>
            </a:extLst>
          </p:cNvPr>
          <p:cNvSpPr>
            <a:spLocks noGrp="1"/>
          </p:cNvSpPr>
          <p:nvPr>
            <p:ph type="title"/>
          </p:nvPr>
        </p:nvSpPr>
        <p:spPr/>
        <p:txBody>
          <a:bodyPr>
            <a:normAutofit fontScale="90000"/>
          </a:bodyPr>
          <a:lstStyle/>
          <a:p>
            <a:r>
              <a:rPr lang="en-US" dirty="0"/>
              <a:t>Problem 2 – Reservoir balancing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31D904D-109E-1AF7-0BB1-066F8CB02131}"/>
                  </a:ext>
                </a:extLst>
              </p:cNvPr>
              <p:cNvSpPr>
                <a:spLocks noGrp="1"/>
              </p:cNvSpPr>
              <p:nvPr>
                <p:ph type="body" idx="1"/>
              </p:nvPr>
            </p:nvSpPr>
            <p:spPr>
              <a:xfrm>
                <a:off x="311700" y="990601"/>
                <a:ext cx="8520600" cy="3707874"/>
              </a:xfrm>
            </p:spPr>
            <p:txBody>
              <a:bodyPr>
                <a:normAutofit/>
              </a:bodyPr>
              <a:lstStyle/>
              <a:p>
                <a:pPr>
                  <a:buFont typeface="+mj-lt"/>
                  <a:buAutoNum type="alphaLcParenR"/>
                </a:pPr>
                <a:r>
                  <a:rPr lang="en-US" dirty="0"/>
                  <a:t>Write a summary of the problem.</a:t>
                </a:r>
              </a:p>
              <a:p>
                <a:pPr marL="114300" indent="0">
                  <a:buNone/>
                </a:pPr>
                <a:endParaRPr lang="en-US" dirty="0"/>
              </a:p>
              <a:p>
                <a:pPr marL="114300" indent="0">
                  <a:buNone/>
                </a:pPr>
                <a:r>
                  <a:rPr lang="en-US" b="1" dirty="0">
                    <a:solidFill>
                      <a:srgbClr val="D50CEA"/>
                    </a:solidFill>
                  </a:rPr>
                  <a:t>Input: </a:t>
                </a:r>
                <a:r>
                  <a:rPr lang="en-US" dirty="0">
                    <a:solidFill>
                      <a:srgbClr val="D50CEA"/>
                    </a:solidFill>
                  </a:rPr>
                  <a:t>Directed graph </a:t>
                </a:r>
                <a14:m>
                  <m:oMath xmlns:m="http://schemas.openxmlformats.org/officeDocument/2006/math">
                    <m:r>
                      <a:rPr lang="en-US" i="1" dirty="0" smtClean="0">
                        <a:solidFill>
                          <a:srgbClr val="D50CEA"/>
                        </a:solidFill>
                        <a:latin typeface="Cambria Math" panose="02040503050406030204" pitchFamily="18" charset="0"/>
                      </a:rPr>
                      <m:t>𝐺</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𝑉</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𝐸</m:t>
                    </m:r>
                    <m:r>
                      <a:rPr lang="en-US" i="1" dirty="0" smtClean="0">
                        <a:solidFill>
                          <a:srgbClr val="D50CEA"/>
                        </a:solidFill>
                        <a:latin typeface="Cambria Math" panose="02040503050406030204" pitchFamily="18" charset="0"/>
                      </a:rPr>
                      <m:t>)</m:t>
                    </m:r>
                  </m:oMath>
                </a14:m>
                <a:r>
                  <a:rPr lang="en-US" dirty="0">
                    <a:solidFill>
                      <a:srgbClr val="D50CEA"/>
                    </a:solidFill>
                  </a:rPr>
                  <a:t> with maximum flow rates </a:t>
                </a:r>
                <a14:m>
                  <m:oMath xmlns:m="http://schemas.openxmlformats.org/officeDocument/2006/math">
                    <m:r>
                      <a:rPr lang="en-US" i="1" dirty="0" smtClean="0">
                        <a:solidFill>
                          <a:srgbClr val="D50CEA"/>
                        </a:solidFill>
                        <a:latin typeface="Cambria Math" panose="02040503050406030204" pitchFamily="18" charset="0"/>
                      </a:rPr>
                      <m:t>𝑐</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𝑒</m:t>
                    </m:r>
                    <m:r>
                      <a:rPr lang="en-US" i="1" dirty="0" smtClean="0">
                        <a:solidFill>
                          <a:srgbClr val="D50CEA"/>
                        </a:solidFill>
                        <a:latin typeface="Cambria Math" panose="02040503050406030204" pitchFamily="18" charset="0"/>
                      </a:rPr>
                      <m:t>)</m:t>
                    </m:r>
                  </m:oMath>
                </a14:m>
                <a:r>
                  <a:rPr lang="en-US" dirty="0">
                    <a:solidFill>
                      <a:srgbClr val="D50CEA"/>
                    </a:solidFill>
                  </a:rPr>
                  <a:t>, sets </a:t>
                </a:r>
                <a14:m>
                  <m:oMath xmlns:m="http://schemas.openxmlformats.org/officeDocument/2006/math">
                    <m:r>
                      <a:rPr lang="en-US" i="1" dirty="0" smtClean="0">
                        <a:solidFill>
                          <a:srgbClr val="D50CEA"/>
                        </a:solidFill>
                        <a:latin typeface="Cambria Math" panose="02040503050406030204" pitchFamily="18" charset="0"/>
                      </a:rPr>
                      <m:t>𝑂</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𝑈</m:t>
                    </m:r>
                    <m:r>
                      <a:rPr lang="en-US" i="1" dirty="0" smtClean="0">
                        <a:solidFill>
                          <a:srgbClr val="D50CEA"/>
                        </a:solidFill>
                        <a:latin typeface="Cambria Math" panose="02040503050406030204" pitchFamily="18" charset="0"/>
                        <a:ea typeface="Cambria Math" panose="02040503050406030204" pitchFamily="18" charset="0"/>
                      </a:rPr>
                      <m:t>⊆</m:t>
                    </m:r>
                    <m:r>
                      <a:rPr lang="en-US" i="1" dirty="0" smtClean="0">
                        <a:solidFill>
                          <a:srgbClr val="D50CEA"/>
                        </a:solidFill>
                        <a:latin typeface="Cambria Math" panose="02040503050406030204" pitchFamily="18" charset="0"/>
                      </a:rPr>
                      <m:t>𝑉</m:t>
                    </m:r>
                  </m:oMath>
                </a14:m>
                <a:endParaRPr lang="en-US" dirty="0">
                  <a:solidFill>
                    <a:srgbClr val="D50CEA"/>
                  </a:solidFill>
                </a:endParaRPr>
              </a:p>
              <a:p>
                <a:pPr marL="114300" indent="0">
                  <a:buNone/>
                </a:pPr>
                <a:r>
                  <a:rPr lang="en-US" b="1" dirty="0">
                    <a:solidFill>
                      <a:srgbClr val="D50CEA"/>
                    </a:solidFill>
                  </a:rPr>
                  <a:t>Output: </a:t>
                </a:r>
                <a:r>
                  <a:rPr lang="en-US" dirty="0">
                    <a:solidFill>
                      <a:srgbClr val="D50CEA"/>
                    </a:solidFill>
                  </a:rPr>
                  <a:t>Time/method to push 10,000 gallons from </a:t>
                </a:r>
                <a14:m>
                  <m:oMath xmlns:m="http://schemas.openxmlformats.org/officeDocument/2006/math">
                    <m:r>
                      <a:rPr lang="en-US" i="1" dirty="0" smtClean="0">
                        <a:solidFill>
                          <a:srgbClr val="D50CEA"/>
                        </a:solidFill>
                        <a:latin typeface="Cambria Math" panose="02040503050406030204" pitchFamily="18" charset="0"/>
                      </a:rPr>
                      <m:t>𝑂</m:t>
                    </m:r>
                  </m:oMath>
                </a14:m>
                <a:r>
                  <a:rPr lang="en-US" dirty="0">
                    <a:solidFill>
                      <a:srgbClr val="D50CEA"/>
                    </a:solidFill>
                  </a:rPr>
                  <a:t> to </a:t>
                </a:r>
                <a14:m>
                  <m:oMath xmlns:m="http://schemas.openxmlformats.org/officeDocument/2006/math">
                    <m:r>
                      <a:rPr lang="en-US" i="1" dirty="0" smtClean="0">
                        <a:solidFill>
                          <a:srgbClr val="D50CEA"/>
                        </a:solidFill>
                        <a:latin typeface="Cambria Math" panose="02040503050406030204" pitchFamily="18" charset="0"/>
                      </a:rPr>
                      <m:t>𝑈</m:t>
                    </m:r>
                  </m:oMath>
                </a14:m>
                <a:r>
                  <a:rPr lang="en-US" dirty="0">
                    <a:solidFill>
                      <a:srgbClr val="D50CEA"/>
                    </a:solidFill>
                  </a:rPr>
                  <a:t> while respecting flow rates</a:t>
                </a:r>
              </a:p>
              <a:p>
                <a:pPr marL="114300" indent="0">
                  <a:buNone/>
                </a:pPr>
                <a:endParaRPr lang="en-US" dirty="0"/>
              </a:p>
            </p:txBody>
          </p:sp>
        </mc:Choice>
        <mc:Fallback>
          <p:sp>
            <p:nvSpPr>
              <p:cNvPr id="3" name="Text Placeholder 2">
                <a:extLst>
                  <a:ext uri="{FF2B5EF4-FFF2-40B4-BE49-F238E27FC236}">
                    <a16:creationId xmlns:a16="http://schemas.microsoft.com/office/drawing/2014/main" id="{031D904D-109E-1AF7-0BB1-066F8CB02131}"/>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A4D319B-C062-B936-F1AF-DF82AF4C852D}"/>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23694469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92BDB-3779-5592-2576-7799E9B04C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AAE0FA-948B-886C-2848-85577855B5D6}"/>
              </a:ext>
            </a:extLst>
          </p:cNvPr>
          <p:cNvSpPr>
            <a:spLocks noGrp="1"/>
          </p:cNvSpPr>
          <p:nvPr>
            <p:ph type="title"/>
          </p:nvPr>
        </p:nvSpPr>
        <p:spPr/>
        <p:txBody>
          <a:bodyPr>
            <a:normAutofit fontScale="90000"/>
          </a:bodyPr>
          <a:lstStyle/>
          <a:p>
            <a:r>
              <a:rPr lang="en-US" dirty="0"/>
              <a:t>Problem 2 – Reservoir balancing</a:t>
            </a:r>
          </a:p>
        </p:txBody>
      </p:sp>
      <p:sp>
        <p:nvSpPr>
          <p:cNvPr id="3" name="Text Placeholder 2">
            <a:extLst>
              <a:ext uri="{FF2B5EF4-FFF2-40B4-BE49-F238E27FC236}">
                <a16:creationId xmlns:a16="http://schemas.microsoft.com/office/drawing/2014/main" id="{6A5B266F-5686-F7E2-00DE-AC703EBE3310}"/>
              </a:ext>
            </a:extLst>
          </p:cNvPr>
          <p:cNvSpPr>
            <a:spLocks noGrp="1"/>
          </p:cNvSpPr>
          <p:nvPr>
            <p:ph type="body" idx="1"/>
          </p:nvPr>
        </p:nvSpPr>
        <p:spPr>
          <a:xfrm>
            <a:off x="311700" y="990601"/>
            <a:ext cx="8520600" cy="3707874"/>
          </a:xfrm>
        </p:spPr>
        <p:txBody>
          <a:bodyPr>
            <a:normAutofit/>
          </a:bodyPr>
          <a:lstStyle/>
          <a:p>
            <a:pPr>
              <a:buFont typeface="+mj-lt"/>
              <a:buAutoNum type="alphaLcParenR"/>
            </a:pPr>
            <a:r>
              <a:rPr lang="en-US" dirty="0"/>
              <a:t>Write a summary of the problem.</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a:buFont typeface="+mj-lt"/>
              <a:buAutoNum type="alphaLcParenR" startAt="2"/>
            </a:pPr>
            <a:r>
              <a:rPr lang="en-US" dirty="0"/>
              <a:t>Think about the three tricks. Use them to preprocess our input into something suitable as input for a network flows algorithm.</a:t>
            </a:r>
          </a:p>
          <a:p>
            <a:pPr marL="114300" indent="0">
              <a:buNone/>
            </a:pPr>
            <a:endParaRPr lang="en-US" dirty="0"/>
          </a:p>
          <a:p>
            <a:r>
              <a:rPr lang="en-US" dirty="0"/>
              <a:t>If you want “multiple sources/sinks,” add dummy vertices.</a:t>
            </a:r>
          </a:p>
          <a:p>
            <a:r>
              <a:rPr lang="en-US" dirty="0"/>
              <a:t>If you want “vertex capacities,” split vertices into two.</a:t>
            </a:r>
          </a:p>
          <a:p>
            <a:r>
              <a:rPr lang="en-US" dirty="0"/>
              <a:t>If you want “unconstrained capacity,” just set capacity to infinity.</a:t>
            </a:r>
          </a:p>
          <a:p>
            <a:pPr marL="114300" indent="0">
              <a:buNone/>
            </a:pPr>
            <a:endParaRPr lang="en-US" dirty="0"/>
          </a:p>
        </p:txBody>
      </p:sp>
    </p:spTree>
    <p:extLst>
      <p:ext uri="{BB962C8B-B14F-4D97-AF65-F5344CB8AC3E}">
        <p14:creationId xmlns:p14="http://schemas.microsoft.com/office/powerpoint/2010/main" val="853923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E514D-14CE-2A64-6E52-6A53DFB47A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0B91C3-5325-F8CB-E09D-198743F58D28}"/>
              </a:ext>
            </a:extLst>
          </p:cNvPr>
          <p:cNvSpPr>
            <a:spLocks noGrp="1"/>
          </p:cNvSpPr>
          <p:nvPr>
            <p:ph type="title"/>
          </p:nvPr>
        </p:nvSpPr>
        <p:spPr/>
        <p:txBody>
          <a:bodyPr>
            <a:normAutofit fontScale="90000"/>
          </a:bodyPr>
          <a:lstStyle/>
          <a:p>
            <a:r>
              <a:rPr lang="en-US" dirty="0"/>
              <a:t>Problem 2 – Reservoir balancing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43323796-33AB-00C8-97BE-88AC21878317}"/>
                  </a:ext>
                </a:extLst>
              </p:cNvPr>
              <p:cNvSpPr>
                <a:spLocks noGrp="1"/>
              </p:cNvSpPr>
              <p:nvPr>
                <p:ph type="body" idx="1"/>
              </p:nvPr>
            </p:nvSpPr>
            <p:spPr>
              <a:xfrm>
                <a:off x="311700" y="990601"/>
                <a:ext cx="8520600" cy="3707874"/>
              </a:xfrm>
            </p:spPr>
            <p:txBody>
              <a:bodyPr>
                <a:normAutofit/>
              </a:bodyPr>
              <a:lstStyle/>
              <a:p>
                <a:pPr>
                  <a:buFont typeface="+mj-lt"/>
                  <a:buAutoNum type="alphaLcParenR"/>
                </a:pPr>
                <a:r>
                  <a:rPr lang="en-US" dirty="0"/>
                  <a:t>Write a summary of the problem.</a:t>
                </a:r>
              </a:p>
              <a:p>
                <a:pPr marL="114300" indent="0">
                  <a:buNone/>
                </a:pPr>
                <a:endParaRPr lang="en-US" dirty="0"/>
              </a:p>
              <a:p>
                <a:pPr marL="114300" indent="0">
                  <a:buNone/>
                </a:pPr>
                <a:r>
                  <a:rPr lang="en-US" b="1" dirty="0">
                    <a:solidFill>
                      <a:srgbClr val="D50CEA"/>
                    </a:solidFill>
                  </a:rPr>
                  <a:t>Input: </a:t>
                </a:r>
                <a:r>
                  <a:rPr lang="en-US" dirty="0">
                    <a:solidFill>
                      <a:srgbClr val="D50CEA"/>
                    </a:solidFill>
                  </a:rPr>
                  <a:t>Directed graph </a:t>
                </a:r>
                <a14:m>
                  <m:oMath xmlns:m="http://schemas.openxmlformats.org/officeDocument/2006/math">
                    <m:r>
                      <a:rPr lang="en-US" i="1" dirty="0" smtClean="0">
                        <a:solidFill>
                          <a:srgbClr val="D50CEA"/>
                        </a:solidFill>
                        <a:latin typeface="Cambria Math" panose="02040503050406030204" pitchFamily="18" charset="0"/>
                      </a:rPr>
                      <m:t>𝐺</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𝑉</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𝐸</m:t>
                    </m:r>
                    <m:r>
                      <a:rPr lang="en-US" i="1" dirty="0" smtClean="0">
                        <a:solidFill>
                          <a:srgbClr val="D50CEA"/>
                        </a:solidFill>
                        <a:latin typeface="Cambria Math" panose="02040503050406030204" pitchFamily="18" charset="0"/>
                      </a:rPr>
                      <m:t>)</m:t>
                    </m:r>
                  </m:oMath>
                </a14:m>
                <a:r>
                  <a:rPr lang="en-US" dirty="0">
                    <a:solidFill>
                      <a:srgbClr val="D50CEA"/>
                    </a:solidFill>
                  </a:rPr>
                  <a:t> with maximum flow rates </a:t>
                </a:r>
                <a14:m>
                  <m:oMath xmlns:m="http://schemas.openxmlformats.org/officeDocument/2006/math">
                    <m:r>
                      <a:rPr lang="en-US" i="1" dirty="0" smtClean="0">
                        <a:solidFill>
                          <a:srgbClr val="D50CEA"/>
                        </a:solidFill>
                        <a:latin typeface="Cambria Math" panose="02040503050406030204" pitchFamily="18" charset="0"/>
                      </a:rPr>
                      <m:t>𝑐</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𝑒</m:t>
                    </m:r>
                    <m:r>
                      <a:rPr lang="en-US" i="1" dirty="0" smtClean="0">
                        <a:solidFill>
                          <a:srgbClr val="D50CEA"/>
                        </a:solidFill>
                        <a:latin typeface="Cambria Math" panose="02040503050406030204" pitchFamily="18" charset="0"/>
                      </a:rPr>
                      <m:t>)</m:t>
                    </m:r>
                  </m:oMath>
                </a14:m>
                <a:r>
                  <a:rPr lang="en-US" dirty="0">
                    <a:solidFill>
                      <a:srgbClr val="D50CEA"/>
                    </a:solidFill>
                  </a:rPr>
                  <a:t>, sets </a:t>
                </a:r>
                <a14:m>
                  <m:oMath xmlns:m="http://schemas.openxmlformats.org/officeDocument/2006/math">
                    <m:r>
                      <a:rPr lang="en-US" i="1" dirty="0" smtClean="0">
                        <a:solidFill>
                          <a:srgbClr val="D50CEA"/>
                        </a:solidFill>
                        <a:latin typeface="Cambria Math" panose="02040503050406030204" pitchFamily="18" charset="0"/>
                      </a:rPr>
                      <m:t>𝑂</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𝑈</m:t>
                    </m:r>
                    <m:r>
                      <a:rPr lang="en-US" i="1" dirty="0" smtClean="0">
                        <a:solidFill>
                          <a:srgbClr val="D50CEA"/>
                        </a:solidFill>
                        <a:latin typeface="Cambria Math" panose="02040503050406030204" pitchFamily="18" charset="0"/>
                        <a:ea typeface="Cambria Math" panose="02040503050406030204" pitchFamily="18" charset="0"/>
                      </a:rPr>
                      <m:t>⊆</m:t>
                    </m:r>
                    <m:r>
                      <a:rPr lang="en-US" i="1" dirty="0" smtClean="0">
                        <a:solidFill>
                          <a:srgbClr val="D50CEA"/>
                        </a:solidFill>
                        <a:latin typeface="Cambria Math" panose="02040503050406030204" pitchFamily="18" charset="0"/>
                      </a:rPr>
                      <m:t>𝑉</m:t>
                    </m:r>
                  </m:oMath>
                </a14:m>
                <a:endParaRPr lang="en-US" dirty="0">
                  <a:solidFill>
                    <a:srgbClr val="D50CEA"/>
                  </a:solidFill>
                </a:endParaRPr>
              </a:p>
              <a:p>
                <a:pPr marL="114300" indent="0">
                  <a:buNone/>
                </a:pPr>
                <a:r>
                  <a:rPr lang="en-US" b="1" dirty="0">
                    <a:solidFill>
                      <a:srgbClr val="D50CEA"/>
                    </a:solidFill>
                  </a:rPr>
                  <a:t>Output: </a:t>
                </a:r>
                <a:r>
                  <a:rPr lang="en-US" dirty="0">
                    <a:solidFill>
                      <a:srgbClr val="D50CEA"/>
                    </a:solidFill>
                  </a:rPr>
                  <a:t>Time/method to push 10,000 gallons from </a:t>
                </a:r>
                <a14:m>
                  <m:oMath xmlns:m="http://schemas.openxmlformats.org/officeDocument/2006/math">
                    <m:r>
                      <a:rPr lang="en-US" i="1" dirty="0" smtClean="0">
                        <a:solidFill>
                          <a:srgbClr val="D50CEA"/>
                        </a:solidFill>
                        <a:latin typeface="Cambria Math" panose="02040503050406030204" pitchFamily="18" charset="0"/>
                      </a:rPr>
                      <m:t>𝑂</m:t>
                    </m:r>
                  </m:oMath>
                </a14:m>
                <a:r>
                  <a:rPr lang="en-US" dirty="0">
                    <a:solidFill>
                      <a:srgbClr val="D50CEA"/>
                    </a:solidFill>
                  </a:rPr>
                  <a:t> to </a:t>
                </a:r>
                <a14:m>
                  <m:oMath xmlns:m="http://schemas.openxmlformats.org/officeDocument/2006/math">
                    <m:r>
                      <a:rPr lang="en-US" i="1" dirty="0" smtClean="0">
                        <a:solidFill>
                          <a:srgbClr val="D50CEA"/>
                        </a:solidFill>
                        <a:latin typeface="Cambria Math" panose="02040503050406030204" pitchFamily="18" charset="0"/>
                      </a:rPr>
                      <m:t>𝑈</m:t>
                    </m:r>
                  </m:oMath>
                </a14:m>
                <a:r>
                  <a:rPr lang="en-US" dirty="0">
                    <a:solidFill>
                      <a:srgbClr val="D50CEA"/>
                    </a:solidFill>
                  </a:rPr>
                  <a:t> while respecting flow rates</a:t>
                </a:r>
              </a:p>
              <a:p>
                <a:pPr marL="114300" indent="0">
                  <a:buNone/>
                </a:pPr>
                <a:endParaRPr lang="en-US" dirty="0"/>
              </a:p>
              <a:p>
                <a:pPr>
                  <a:buFont typeface="+mj-lt"/>
                  <a:buAutoNum type="alphaLcParenR" startAt="2"/>
                </a:pPr>
                <a:r>
                  <a:rPr lang="en-US" dirty="0"/>
                  <a:t>Think about the three tricks. Use them to preprocess our input into something suitable as input for a network flows algorithm.</a:t>
                </a:r>
              </a:p>
              <a:p>
                <a:pPr marL="114300" indent="0">
                  <a:buNone/>
                </a:pPr>
                <a:endParaRPr lang="en-US" dirty="0"/>
              </a:p>
              <a:p>
                <a:r>
                  <a:rPr lang="en-US" dirty="0"/>
                  <a:t>If you want “multiple sources/sinks,” add dummy vertices.</a:t>
                </a:r>
              </a:p>
              <a:p>
                <a:r>
                  <a:rPr lang="en-US" dirty="0"/>
                  <a:t>If you want “vertex capacities,” split vertices into two.</a:t>
                </a:r>
              </a:p>
              <a:p>
                <a:r>
                  <a:rPr lang="en-US" dirty="0"/>
                  <a:t>If you want “unconstrained capacity,” just set capacity to infinity.</a:t>
                </a:r>
              </a:p>
              <a:p>
                <a:pPr marL="114300" indent="0">
                  <a:buNone/>
                </a:pPr>
                <a:endParaRPr lang="en-US" dirty="0"/>
              </a:p>
            </p:txBody>
          </p:sp>
        </mc:Choice>
        <mc:Fallback>
          <p:sp>
            <p:nvSpPr>
              <p:cNvPr id="3" name="Text Placeholder 2">
                <a:extLst>
                  <a:ext uri="{FF2B5EF4-FFF2-40B4-BE49-F238E27FC236}">
                    <a16:creationId xmlns:a16="http://schemas.microsoft.com/office/drawing/2014/main" id="{43323796-33AB-00C8-97BE-88AC21878317}"/>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36EA930-B882-0E34-C83E-0F39A227F4A1}"/>
              </a:ext>
            </a:extLst>
          </p:cNvPr>
          <p:cNvSpPr txBox="1"/>
          <p:nvPr/>
        </p:nvSpPr>
        <p:spPr>
          <a:xfrm>
            <a:off x="7061378" y="75693"/>
            <a:ext cx="1992854" cy="369332"/>
          </a:xfrm>
          <a:prstGeom prst="rect">
            <a:avLst/>
          </a:prstGeom>
          <a:noFill/>
          <a:ln w="19050">
            <a:solidFill>
              <a:schemeClr val="accent1"/>
            </a:solidFill>
          </a:ln>
        </p:spPr>
        <p:txBody>
          <a:bodyPr wrap="none" rtlCol="0">
            <a:spAutoFit/>
          </a:bodyPr>
          <a:lstStyle/>
          <a:p>
            <a:pPr algn="r"/>
            <a:r>
              <a:rPr lang="en-US" sz="1800" b="1" dirty="0">
                <a:solidFill>
                  <a:schemeClr val="accent1"/>
                </a:solidFill>
                <a:latin typeface="Source Sans Pro" panose="020B0503030403020204" pitchFamily="34" charset="0"/>
                <a:ea typeface="Source Sans Pro" panose="020B0503030403020204" pitchFamily="34" charset="0"/>
              </a:rPr>
              <a:t>Previous Solution</a:t>
            </a:r>
          </a:p>
        </p:txBody>
      </p:sp>
      <p:sp>
        <p:nvSpPr>
          <p:cNvPr id="5" name="TextBox 4">
            <a:extLst>
              <a:ext uri="{FF2B5EF4-FFF2-40B4-BE49-F238E27FC236}">
                <a16:creationId xmlns:a16="http://schemas.microsoft.com/office/drawing/2014/main" id="{EED454D0-CC05-5CA8-E237-29DEABFC9892}"/>
              </a:ext>
            </a:extLst>
          </p:cNvPr>
          <p:cNvSpPr txBox="1"/>
          <p:nvPr/>
        </p:nvSpPr>
        <p:spPr>
          <a:xfrm>
            <a:off x="1663992" y="4656803"/>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Tree>
    <p:extLst>
      <p:ext uri="{BB962C8B-B14F-4D97-AF65-F5344CB8AC3E}">
        <p14:creationId xmlns:p14="http://schemas.microsoft.com/office/powerpoint/2010/main" val="762110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31B353-B94A-B51E-0449-EB064F5DD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87932E-CE41-87AF-2C18-2CDCFE7D04C4}"/>
              </a:ext>
            </a:extLst>
          </p:cNvPr>
          <p:cNvSpPr>
            <a:spLocks noGrp="1"/>
          </p:cNvSpPr>
          <p:nvPr>
            <p:ph type="title"/>
          </p:nvPr>
        </p:nvSpPr>
        <p:spPr/>
        <p:txBody>
          <a:bodyPr>
            <a:normAutofit fontScale="90000"/>
          </a:bodyPr>
          <a:lstStyle/>
          <a:p>
            <a:r>
              <a:rPr lang="en-US" dirty="0"/>
              <a:t>Problem 2 – Reservoir balancing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E18BBC47-ABD9-B41C-B3F7-42B9853F3C8A}"/>
                  </a:ext>
                </a:extLst>
              </p:cNvPr>
              <p:cNvSpPr>
                <a:spLocks noGrp="1"/>
              </p:cNvSpPr>
              <p:nvPr>
                <p:ph type="body" idx="1"/>
              </p:nvPr>
            </p:nvSpPr>
            <p:spPr>
              <a:xfrm>
                <a:off x="311700" y="990601"/>
                <a:ext cx="8520600" cy="3707874"/>
              </a:xfrm>
            </p:spPr>
            <p:txBody>
              <a:bodyPr>
                <a:normAutofit/>
              </a:bodyPr>
              <a:lstStyle/>
              <a:p>
                <a:pPr>
                  <a:buFont typeface="+mj-lt"/>
                  <a:buAutoNum type="alphaLcParenR" startAt="2"/>
                </a:pPr>
                <a:r>
                  <a:rPr lang="en-US" dirty="0"/>
                  <a:t>Think about the three tricks. Use them to preprocess our input into something suitable as input for a network flows algorithm.</a:t>
                </a:r>
              </a:p>
              <a:p>
                <a:pPr>
                  <a:buFont typeface="+mj-lt"/>
                  <a:buAutoNum type="alphaLcParenR" startAt="2"/>
                </a:pPr>
                <a:endParaRPr lang="en-US" dirty="0"/>
              </a:p>
              <a:p>
                <a:pPr>
                  <a:buFont typeface="+mj-lt"/>
                  <a:buAutoNum type="alphaLcParenR" startAt="2"/>
                </a:pPr>
                <a:endParaRPr lang="en-US" dirty="0"/>
              </a:p>
              <a:p>
                <a:pPr>
                  <a:buFont typeface="+mj-lt"/>
                  <a:buAutoNum type="alphaLcParenR" startAt="2"/>
                </a:pPr>
                <a:endParaRPr lang="en-US" dirty="0"/>
              </a:p>
              <a:p>
                <a:pPr>
                  <a:buFont typeface="+mj-lt"/>
                  <a:buAutoNum type="alphaLcParenR" startAt="2"/>
                </a:pPr>
                <a:endParaRPr lang="en-US" dirty="0"/>
              </a:p>
              <a:p>
                <a:pPr>
                  <a:buFont typeface="+mj-lt"/>
                  <a:buAutoNum type="alphaLcParenR" startAt="2"/>
                </a:pPr>
                <a:endParaRPr lang="en-US" dirty="0"/>
              </a:p>
              <a:p>
                <a:pPr>
                  <a:buFont typeface="+mj-lt"/>
                  <a:buAutoNum type="alphaLcParenR" startAt="2"/>
                </a:pPr>
                <a:endParaRPr lang="en-US" dirty="0"/>
              </a:p>
              <a:p>
                <a:pPr>
                  <a:buFont typeface="+mj-lt"/>
                  <a:buAutoNum type="alphaLcParenR" startAt="2"/>
                </a:pPr>
                <a:endParaRPr lang="en-US" dirty="0"/>
              </a:p>
              <a:p>
                <a:pPr marL="114300" indent="0">
                  <a:buNone/>
                </a:pPr>
                <a:r>
                  <a:rPr lang="en-US" dirty="0">
                    <a:solidFill>
                      <a:srgbClr val="D50CEA"/>
                    </a:solidFill>
                  </a:rPr>
                  <a:t>Create dummy vertices </a:t>
                </a:r>
                <a14:m>
                  <m:oMath xmlns:m="http://schemas.openxmlformats.org/officeDocument/2006/math">
                    <m:r>
                      <a:rPr lang="en-US" i="1" dirty="0" smtClean="0">
                        <a:solidFill>
                          <a:srgbClr val="D50CEA"/>
                        </a:solidFill>
                        <a:latin typeface="Cambria Math" panose="02040503050406030204" pitchFamily="18" charset="0"/>
                      </a:rPr>
                      <m:t>𝑠</m:t>
                    </m:r>
                  </m:oMath>
                </a14:m>
                <a:r>
                  <a:rPr lang="en-US" dirty="0">
                    <a:solidFill>
                      <a:srgbClr val="D50CEA"/>
                    </a:solidFill>
                  </a:rPr>
                  <a:t> and </a:t>
                </a:r>
                <a14:m>
                  <m:oMath xmlns:m="http://schemas.openxmlformats.org/officeDocument/2006/math">
                    <m:r>
                      <a:rPr lang="en-US" i="1" dirty="0" smtClean="0">
                        <a:solidFill>
                          <a:srgbClr val="D50CEA"/>
                        </a:solidFill>
                        <a:latin typeface="Cambria Math" panose="02040503050406030204" pitchFamily="18" charset="0"/>
                      </a:rPr>
                      <m:t>𝑡</m:t>
                    </m:r>
                  </m:oMath>
                </a14:m>
                <a:r>
                  <a:rPr lang="en-US" dirty="0">
                    <a:solidFill>
                      <a:srgbClr val="D50CEA"/>
                    </a:solidFill>
                  </a:rPr>
                  <a:t>, as well as edges </a:t>
                </a:r>
                <a14:m>
                  <m:oMath xmlns:m="http://schemas.openxmlformats.org/officeDocument/2006/math">
                    <m:r>
                      <a:rPr lang="en-US" i="1" dirty="0" smtClean="0">
                        <a:solidFill>
                          <a:srgbClr val="D50CEA"/>
                        </a:solidFill>
                        <a:latin typeface="Cambria Math" panose="02040503050406030204" pitchFamily="18" charset="0"/>
                      </a:rPr>
                      <m:t>(</m:t>
                    </m:r>
                    <m:r>
                      <a:rPr lang="en-US" i="1" dirty="0" err="1" smtClean="0">
                        <a:solidFill>
                          <a:srgbClr val="D50CEA"/>
                        </a:solidFill>
                        <a:latin typeface="Cambria Math" panose="02040503050406030204" pitchFamily="18" charset="0"/>
                      </a:rPr>
                      <m:t>𝑠</m:t>
                    </m:r>
                    <m:r>
                      <a:rPr lang="en-US" i="1" dirty="0" err="1" smtClean="0">
                        <a:solidFill>
                          <a:srgbClr val="D50CEA"/>
                        </a:solidFill>
                        <a:latin typeface="Cambria Math" panose="02040503050406030204" pitchFamily="18" charset="0"/>
                      </a:rPr>
                      <m:t>,</m:t>
                    </m:r>
                    <m:sSub>
                      <m:sSubPr>
                        <m:ctrlPr>
                          <a:rPr lang="en-US" i="1" dirty="0" err="1" smtClean="0">
                            <a:solidFill>
                              <a:srgbClr val="D50CEA"/>
                            </a:solidFill>
                            <a:latin typeface="Cambria Math" panose="02040503050406030204" pitchFamily="18" charset="0"/>
                          </a:rPr>
                        </m:ctrlPr>
                      </m:sSubPr>
                      <m:e>
                        <m:r>
                          <a:rPr lang="en-US" i="1" dirty="0" err="1" smtClean="0">
                            <a:solidFill>
                              <a:srgbClr val="D50CEA"/>
                            </a:solidFill>
                            <a:latin typeface="Cambria Math" panose="02040503050406030204" pitchFamily="18" charset="0"/>
                          </a:rPr>
                          <m:t>𝑜</m:t>
                        </m:r>
                      </m:e>
                      <m:sub>
                        <m:r>
                          <a:rPr lang="en-US" i="1" dirty="0" err="1" smtClean="0">
                            <a:solidFill>
                              <a:srgbClr val="D50CEA"/>
                            </a:solidFill>
                            <a:latin typeface="Cambria Math" panose="02040503050406030204" pitchFamily="18" charset="0"/>
                          </a:rPr>
                          <m:t>𝑖</m:t>
                        </m:r>
                      </m:sub>
                    </m:sSub>
                    <m:r>
                      <a:rPr lang="en-US" i="1" dirty="0" smtClean="0">
                        <a:solidFill>
                          <a:srgbClr val="D50CEA"/>
                        </a:solidFill>
                        <a:latin typeface="Cambria Math" panose="02040503050406030204" pitchFamily="18" charset="0"/>
                      </a:rPr>
                      <m:t>)</m:t>
                    </m:r>
                  </m:oMath>
                </a14:m>
                <a:r>
                  <a:rPr lang="en-US" dirty="0">
                    <a:solidFill>
                      <a:srgbClr val="D50CEA"/>
                    </a:solidFill>
                  </a:rPr>
                  <a:t> and </a:t>
                </a:r>
                <a14:m>
                  <m:oMath xmlns:m="http://schemas.openxmlformats.org/officeDocument/2006/math">
                    <m:r>
                      <a:rPr lang="en-US" i="1" dirty="0" smtClean="0">
                        <a:solidFill>
                          <a:srgbClr val="D50CEA"/>
                        </a:solidFill>
                        <a:latin typeface="Cambria Math" panose="02040503050406030204" pitchFamily="18" charset="0"/>
                      </a:rPr>
                      <m:t>(</m:t>
                    </m:r>
                    <m:sSub>
                      <m:sSubPr>
                        <m:ctrlPr>
                          <a:rPr lang="en-US" i="1" dirty="0" err="1" smtClean="0">
                            <a:solidFill>
                              <a:srgbClr val="D50CEA"/>
                            </a:solidFill>
                            <a:latin typeface="Cambria Math" panose="02040503050406030204" pitchFamily="18" charset="0"/>
                          </a:rPr>
                        </m:ctrlPr>
                      </m:sSubPr>
                      <m:e>
                        <m:r>
                          <a:rPr lang="en-US" i="1" dirty="0" err="1" smtClean="0">
                            <a:solidFill>
                              <a:srgbClr val="D50CEA"/>
                            </a:solidFill>
                            <a:latin typeface="Cambria Math" panose="02040503050406030204" pitchFamily="18" charset="0"/>
                          </a:rPr>
                          <m:t>𝑢</m:t>
                        </m:r>
                      </m:e>
                      <m:sub>
                        <m:r>
                          <a:rPr lang="en-US" i="1" dirty="0" err="1" smtClean="0">
                            <a:solidFill>
                              <a:srgbClr val="D50CEA"/>
                            </a:solidFill>
                            <a:latin typeface="Cambria Math" panose="02040503050406030204" pitchFamily="18" charset="0"/>
                          </a:rPr>
                          <m:t>𝑖</m:t>
                        </m:r>
                      </m:sub>
                    </m:sSub>
                    <m:r>
                      <a:rPr lang="en-US" i="1" dirty="0" err="1" smtClean="0">
                        <a:solidFill>
                          <a:srgbClr val="D50CEA"/>
                        </a:solidFill>
                        <a:latin typeface="Cambria Math" panose="02040503050406030204" pitchFamily="18" charset="0"/>
                      </a:rPr>
                      <m:t>,</m:t>
                    </m:r>
                    <m:r>
                      <a:rPr lang="en-US" i="1" dirty="0" err="1" smtClean="0">
                        <a:solidFill>
                          <a:srgbClr val="D50CEA"/>
                        </a:solidFill>
                        <a:latin typeface="Cambria Math" panose="02040503050406030204" pitchFamily="18" charset="0"/>
                      </a:rPr>
                      <m:t>𝑡</m:t>
                    </m:r>
                    <m:r>
                      <a:rPr lang="en-US" i="1" dirty="0" smtClean="0">
                        <a:solidFill>
                          <a:srgbClr val="D50CEA"/>
                        </a:solidFill>
                        <a:latin typeface="Cambria Math" panose="02040503050406030204" pitchFamily="18" charset="0"/>
                      </a:rPr>
                      <m:t>)</m:t>
                    </m:r>
                  </m:oMath>
                </a14:m>
                <a:r>
                  <a:rPr lang="en-US" dirty="0">
                    <a:solidFill>
                      <a:srgbClr val="D50CEA"/>
                    </a:solidFill>
                  </a:rPr>
                  <a:t> for all </a:t>
                </a:r>
                <a14:m>
                  <m:oMath xmlns:m="http://schemas.openxmlformats.org/officeDocument/2006/math">
                    <m:sSub>
                      <m:sSubPr>
                        <m:ctrlPr>
                          <a:rPr lang="en-US" i="1" dirty="0" smtClean="0">
                            <a:solidFill>
                              <a:srgbClr val="D50CEA"/>
                            </a:solidFill>
                            <a:latin typeface="Cambria Math" panose="02040503050406030204" pitchFamily="18" charset="0"/>
                          </a:rPr>
                        </m:ctrlPr>
                      </m:sSubPr>
                      <m:e>
                        <m:r>
                          <a:rPr lang="en-US" i="1" dirty="0" smtClean="0">
                            <a:solidFill>
                              <a:srgbClr val="D50CEA"/>
                            </a:solidFill>
                            <a:latin typeface="Cambria Math" panose="02040503050406030204" pitchFamily="18" charset="0"/>
                          </a:rPr>
                          <m:t>𝑜</m:t>
                        </m:r>
                      </m:e>
                      <m:sub>
                        <m:r>
                          <a:rPr lang="en-US" i="1" dirty="0" smtClean="0">
                            <a:solidFill>
                              <a:srgbClr val="D50CEA"/>
                            </a:solidFill>
                            <a:latin typeface="Cambria Math" panose="02040503050406030204" pitchFamily="18" charset="0"/>
                          </a:rPr>
                          <m:t>𝑖</m:t>
                        </m:r>
                      </m:sub>
                    </m:sSub>
                    <m:r>
                      <a:rPr lang="en-US" i="1" dirty="0" smtClean="0">
                        <a:solidFill>
                          <a:srgbClr val="D50CEA"/>
                        </a:solidFill>
                        <a:latin typeface="Cambria Math" panose="02040503050406030204" pitchFamily="18" charset="0"/>
                        <a:ea typeface="Cambria Math" panose="02040503050406030204" pitchFamily="18" charset="0"/>
                      </a:rPr>
                      <m:t>∈</m:t>
                    </m:r>
                    <m:r>
                      <a:rPr lang="en-US" i="1" dirty="0" err="1" smtClean="0">
                        <a:solidFill>
                          <a:srgbClr val="D50CEA"/>
                        </a:solidFill>
                        <a:latin typeface="Cambria Math" panose="02040503050406030204" pitchFamily="18" charset="0"/>
                      </a:rPr>
                      <m:t>𝑂</m:t>
                    </m:r>
                  </m:oMath>
                </a14:m>
                <a:r>
                  <a:rPr lang="en-US" dirty="0">
                    <a:solidFill>
                      <a:srgbClr val="D50CEA"/>
                    </a:solidFill>
                  </a:rPr>
                  <a:t> and </a:t>
                </a:r>
                <a14:m>
                  <m:oMath xmlns:m="http://schemas.openxmlformats.org/officeDocument/2006/math">
                    <m:sSub>
                      <m:sSubPr>
                        <m:ctrlPr>
                          <a:rPr lang="en-US" i="1" dirty="0" smtClean="0">
                            <a:solidFill>
                              <a:srgbClr val="D50CEA"/>
                            </a:solidFill>
                            <a:latin typeface="Cambria Math" panose="02040503050406030204" pitchFamily="18" charset="0"/>
                          </a:rPr>
                        </m:ctrlPr>
                      </m:sSubPr>
                      <m:e>
                        <m:r>
                          <a:rPr lang="en-US" i="1" dirty="0" smtClean="0">
                            <a:solidFill>
                              <a:srgbClr val="D50CEA"/>
                            </a:solidFill>
                            <a:latin typeface="Cambria Math" panose="02040503050406030204" pitchFamily="18" charset="0"/>
                          </a:rPr>
                          <m:t>𝑢</m:t>
                        </m:r>
                      </m:e>
                      <m:sub>
                        <m:r>
                          <a:rPr lang="en-US" i="1" dirty="0" smtClean="0">
                            <a:solidFill>
                              <a:srgbClr val="D50CEA"/>
                            </a:solidFill>
                            <a:latin typeface="Cambria Math" panose="02040503050406030204" pitchFamily="18" charset="0"/>
                          </a:rPr>
                          <m:t>𝑖</m:t>
                        </m:r>
                      </m:sub>
                    </m:sSub>
                    <m:r>
                      <a:rPr lang="en-US" i="1" dirty="0" smtClean="0">
                        <a:solidFill>
                          <a:srgbClr val="D50CEA"/>
                        </a:solidFill>
                        <a:latin typeface="Cambria Math" panose="02040503050406030204" pitchFamily="18" charset="0"/>
                        <a:ea typeface="Cambria Math" panose="02040503050406030204" pitchFamily="18" charset="0"/>
                      </a:rPr>
                      <m:t>∈</m:t>
                    </m:r>
                    <m:r>
                      <a:rPr lang="en-US" i="1" dirty="0" smtClean="0">
                        <a:solidFill>
                          <a:srgbClr val="D50CEA"/>
                        </a:solidFill>
                        <a:latin typeface="Cambria Math" panose="02040503050406030204" pitchFamily="18" charset="0"/>
                      </a:rPr>
                      <m:t>𝑈</m:t>
                    </m:r>
                  </m:oMath>
                </a14:m>
                <a:r>
                  <a:rPr lang="en-US" dirty="0">
                    <a:solidFill>
                      <a:srgbClr val="D50CEA"/>
                    </a:solidFill>
                  </a:rPr>
                  <a:t>. Give these new edges infinite capacity, and leave the rest of the graph alone.</a:t>
                </a:r>
              </a:p>
            </p:txBody>
          </p:sp>
        </mc:Choice>
        <mc:Fallback>
          <p:sp>
            <p:nvSpPr>
              <p:cNvPr id="3" name="Text Placeholder 2">
                <a:extLst>
                  <a:ext uri="{FF2B5EF4-FFF2-40B4-BE49-F238E27FC236}">
                    <a16:creationId xmlns:a16="http://schemas.microsoft.com/office/drawing/2014/main" id="{E18BBC47-ABD9-B41C-B3F7-42B9853F3C8A}"/>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D04C3847-69A5-163B-474F-51A7C402771E}"/>
                  </a:ext>
                </a:extLst>
              </p:cNvPr>
              <p:cNvSpPr/>
              <p:nvPr/>
            </p:nvSpPr>
            <p:spPr>
              <a:xfrm>
                <a:off x="1681582" y="2629958"/>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center"/>
                    </m:oMathParaPr>
                    <m:oMath xmlns:m="http://schemas.openxmlformats.org/officeDocument/2006/math">
                      <m:r>
                        <a:rPr lang="en-US" sz="1600" i="1" dirty="0" smtClean="0">
                          <a:solidFill>
                            <a:schemeClr val="tx2"/>
                          </a:solidFill>
                          <a:latin typeface="Cambria Math" panose="02040503050406030204" pitchFamily="18" charset="0"/>
                          <a:ea typeface="Source Sans Pro" panose="020B0503030403020204" pitchFamily="34" charset="0"/>
                        </a:rPr>
                        <m:t>𝑠</m:t>
                      </m:r>
                    </m:oMath>
                  </m:oMathPara>
                </a14:m>
                <a:endParaRPr lang="en-US" sz="1600" dirty="0">
                  <a:solidFill>
                    <a:schemeClr val="tx2"/>
                  </a:solidFill>
                  <a:latin typeface="Source Sans Pro" panose="020B0503030403020204" pitchFamily="34" charset="0"/>
                  <a:ea typeface="Source Sans Pro" panose="020B0503030403020204" pitchFamily="34" charset="0"/>
                </a:endParaRPr>
              </a:p>
            </p:txBody>
          </p:sp>
        </mc:Choice>
        <mc:Fallback>
          <p:sp>
            <p:nvSpPr>
              <p:cNvPr id="4" name="Oval 3">
                <a:extLst>
                  <a:ext uri="{FF2B5EF4-FFF2-40B4-BE49-F238E27FC236}">
                    <a16:creationId xmlns:a16="http://schemas.microsoft.com/office/drawing/2014/main" id="{D04C3847-69A5-163B-474F-51A7C402771E}"/>
                  </a:ext>
                </a:extLst>
              </p:cNvPr>
              <p:cNvSpPr>
                <a:spLocks noRot="1" noChangeAspect="1" noMove="1" noResize="1" noEditPoints="1" noAdjustHandles="1" noChangeArrowheads="1" noChangeShapeType="1" noTextEdit="1"/>
              </p:cNvSpPr>
              <p:nvPr/>
            </p:nvSpPr>
            <p:spPr>
              <a:xfrm>
                <a:off x="1681582" y="2629958"/>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p:sp>
        <p:nvSpPr>
          <p:cNvPr id="5" name="Text Placeholder 2">
            <a:extLst>
              <a:ext uri="{FF2B5EF4-FFF2-40B4-BE49-F238E27FC236}">
                <a16:creationId xmlns:a16="http://schemas.microsoft.com/office/drawing/2014/main" id="{B91E31D0-9D07-ADF7-DBC9-F6CD5C40FB04}"/>
              </a:ext>
            </a:extLst>
          </p:cNvPr>
          <p:cNvSpPr txBox="1">
            <a:spLocks/>
          </p:cNvSpPr>
          <p:nvPr/>
        </p:nvSpPr>
        <p:spPr>
          <a:xfrm>
            <a:off x="406901" y="2466375"/>
            <a:ext cx="1427019" cy="863327"/>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lgn="ctr">
              <a:lnSpc>
                <a:spcPct val="100000"/>
              </a:lnSpc>
              <a:buFont typeface="Arial" panose="020B0604020202020204" pitchFamily="34" charset="0"/>
              <a:buNone/>
            </a:pPr>
            <a:r>
              <a:rPr lang="en-US" dirty="0">
                <a:solidFill>
                  <a:srgbClr val="D50CEA"/>
                </a:solidFill>
              </a:rPr>
              <a:t>dummy source</a:t>
            </a:r>
          </a:p>
        </p:txBody>
      </p:sp>
      <mc:AlternateContent xmlns:mc="http://schemas.openxmlformats.org/markup-compatibility/2006">
        <mc:Choice xmlns:a14="http://schemas.microsoft.com/office/drawing/2010/main" Requires="a14">
          <p:sp>
            <p:nvSpPr>
              <p:cNvPr id="6" name="Oval 5">
                <a:extLst>
                  <a:ext uri="{FF2B5EF4-FFF2-40B4-BE49-F238E27FC236}">
                    <a16:creationId xmlns:a16="http://schemas.microsoft.com/office/drawing/2014/main" id="{426FA377-413A-7229-1345-88238F456996}"/>
                  </a:ext>
                </a:extLst>
              </p:cNvPr>
              <p:cNvSpPr/>
              <p:nvPr/>
            </p:nvSpPr>
            <p:spPr>
              <a:xfrm>
                <a:off x="3261000" y="1993686"/>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14:m>
                  <m:oMathPara xmlns:m="http://schemas.openxmlformats.org/officeDocument/2006/math">
                    <m:oMathParaPr>
                      <m:jc m:val="left"/>
                    </m:oMathParaPr>
                    <m:oMath xmlns:m="http://schemas.openxmlformats.org/officeDocument/2006/math">
                      <m:sSub>
                        <m:sSubPr>
                          <m:ctrlPr>
                            <a:rPr lang="en-US" sz="1600" b="0" i="1" smtClean="0">
                              <a:solidFill>
                                <a:schemeClr val="tx2"/>
                              </a:solidFill>
                              <a:latin typeface="Cambria Math" panose="02040503050406030204" pitchFamily="18" charset="0"/>
                              <a:ea typeface="Source Sans Pro" panose="020B0503030403020204" pitchFamily="34" charset="0"/>
                            </a:rPr>
                          </m:ctrlPr>
                        </m:sSubPr>
                        <m:e>
                          <m:r>
                            <a:rPr lang="en-US" sz="1600" b="0" i="1" smtClean="0">
                              <a:solidFill>
                                <a:schemeClr val="tx2"/>
                              </a:solidFill>
                              <a:latin typeface="Cambria Math" panose="02040503050406030204" pitchFamily="18" charset="0"/>
                              <a:ea typeface="Source Sans Pro" panose="020B0503030403020204" pitchFamily="34" charset="0"/>
                            </a:rPr>
                            <m:t>𝑜</m:t>
                          </m:r>
                        </m:e>
                        <m:sub>
                          <m:r>
                            <a:rPr lang="en-US" sz="1600" b="0" i="1" smtClean="0">
                              <a:solidFill>
                                <a:schemeClr val="tx2"/>
                              </a:solidFill>
                              <a:latin typeface="Cambria Math" panose="02040503050406030204" pitchFamily="18" charset="0"/>
                              <a:ea typeface="Source Sans Pro" panose="020B0503030403020204" pitchFamily="34" charset="0"/>
                            </a:rPr>
                            <m:t>1</m:t>
                          </m:r>
                        </m:sub>
                      </m:sSub>
                    </m:oMath>
                  </m:oMathPara>
                </a14:m>
                <a:endParaRPr lang="en-US" dirty="0">
                  <a:solidFill>
                    <a:schemeClr val="tx2"/>
                  </a:solidFill>
                  <a:latin typeface="Source Sans Pro" panose="020B0503030403020204" pitchFamily="34" charset="0"/>
                  <a:ea typeface="Source Sans Pro" panose="020B0503030403020204" pitchFamily="34" charset="0"/>
                </a:endParaRPr>
              </a:p>
            </p:txBody>
          </p:sp>
        </mc:Choice>
        <mc:Fallback>
          <p:sp>
            <p:nvSpPr>
              <p:cNvPr id="6" name="Oval 5">
                <a:extLst>
                  <a:ext uri="{FF2B5EF4-FFF2-40B4-BE49-F238E27FC236}">
                    <a16:creationId xmlns:a16="http://schemas.microsoft.com/office/drawing/2014/main" id="{426FA377-413A-7229-1345-88238F456996}"/>
                  </a:ext>
                </a:extLst>
              </p:cNvPr>
              <p:cNvSpPr>
                <a:spLocks noRot="1" noChangeAspect="1" noMove="1" noResize="1" noEditPoints="1" noAdjustHandles="1" noChangeArrowheads="1" noChangeShapeType="1" noTextEdit="1"/>
              </p:cNvSpPr>
              <p:nvPr/>
            </p:nvSpPr>
            <p:spPr>
              <a:xfrm>
                <a:off x="3261000" y="1993686"/>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Oval 6">
                <a:extLst>
                  <a:ext uri="{FF2B5EF4-FFF2-40B4-BE49-F238E27FC236}">
                    <a16:creationId xmlns:a16="http://schemas.microsoft.com/office/drawing/2014/main" id="{442E00A7-FD81-C607-6D6A-286E07C5C5FB}"/>
                  </a:ext>
                </a:extLst>
              </p:cNvPr>
              <p:cNvSpPr/>
              <p:nvPr/>
            </p:nvSpPr>
            <p:spPr>
              <a:xfrm>
                <a:off x="3258036" y="2629958"/>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Para xmlns:m="http://schemas.openxmlformats.org/officeDocument/2006/math">
                    <m:oMathParaPr>
                      <m:jc m:val="centerGroup"/>
                    </m:oMathParaPr>
                    <m:oMath xmlns:m="http://schemas.openxmlformats.org/officeDocument/2006/math">
                      <m:sSub>
                        <m:sSubPr>
                          <m:ctrlPr>
                            <a:rPr lang="en-US" sz="1600" i="1" smtClean="0">
                              <a:solidFill>
                                <a:srgbClr val="333333"/>
                              </a:solidFill>
                              <a:latin typeface="Cambria Math" panose="02040503050406030204" pitchFamily="18" charset="0"/>
                              <a:ea typeface="Source Sans Pro" panose="020B0503030403020204" pitchFamily="34" charset="0"/>
                            </a:rPr>
                          </m:ctrlPr>
                        </m:sSubPr>
                        <m:e>
                          <m:r>
                            <a:rPr lang="en-US" sz="1600" i="1">
                              <a:solidFill>
                                <a:srgbClr val="333333"/>
                              </a:solidFill>
                              <a:latin typeface="Cambria Math" panose="02040503050406030204" pitchFamily="18" charset="0"/>
                              <a:ea typeface="Source Sans Pro" panose="020B0503030403020204" pitchFamily="34" charset="0"/>
                            </a:rPr>
                            <m:t>𝑜</m:t>
                          </m:r>
                        </m:e>
                        <m:sub>
                          <m:r>
                            <a:rPr lang="en-US" sz="1600" b="0" i="1" smtClean="0">
                              <a:solidFill>
                                <a:srgbClr val="333333"/>
                              </a:solidFill>
                              <a:latin typeface="Cambria Math" panose="02040503050406030204" pitchFamily="18" charset="0"/>
                              <a:ea typeface="Source Sans Pro" panose="020B0503030403020204" pitchFamily="34" charset="0"/>
                            </a:rPr>
                            <m:t>2</m:t>
                          </m:r>
                        </m:sub>
                      </m:sSub>
                    </m:oMath>
                  </m:oMathPara>
                </a14:m>
                <a:endParaRPr lang="en-US" b="1" baseline="-25000" dirty="0">
                  <a:solidFill>
                    <a:schemeClr val="tx2"/>
                  </a:solidFill>
                </a:endParaRPr>
              </a:p>
            </p:txBody>
          </p:sp>
        </mc:Choice>
        <mc:Fallback>
          <p:sp>
            <p:nvSpPr>
              <p:cNvPr id="7" name="Oval 6">
                <a:extLst>
                  <a:ext uri="{FF2B5EF4-FFF2-40B4-BE49-F238E27FC236}">
                    <a16:creationId xmlns:a16="http://schemas.microsoft.com/office/drawing/2014/main" id="{442E00A7-FD81-C607-6D6A-286E07C5C5FB}"/>
                  </a:ext>
                </a:extLst>
              </p:cNvPr>
              <p:cNvSpPr>
                <a:spLocks noRot="1" noChangeAspect="1" noMove="1" noResize="1" noEditPoints="1" noAdjustHandles="1" noChangeArrowheads="1" noChangeShapeType="1" noTextEdit="1"/>
              </p:cNvSpPr>
              <p:nvPr/>
            </p:nvSpPr>
            <p:spPr>
              <a:xfrm>
                <a:off x="3258036" y="2629958"/>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Oval 7">
                <a:extLst>
                  <a:ext uri="{FF2B5EF4-FFF2-40B4-BE49-F238E27FC236}">
                    <a16:creationId xmlns:a16="http://schemas.microsoft.com/office/drawing/2014/main" id="{38830AE7-9B96-3FBB-DE38-2A9771C76406}"/>
                  </a:ext>
                </a:extLst>
              </p:cNvPr>
              <p:cNvSpPr/>
              <p:nvPr/>
            </p:nvSpPr>
            <p:spPr>
              <a:xfrm>
                <a:off x="3258035" y="326623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Para xmlns:m="http://schemas.openxmlformats.org/officeDocument/2006/math">
                    <m:oMathParaPr>
                      <m:jc m:val="centerGroup"/>
                    </m:oMathParaPr>
                    <m:oMath xmlns:m="http://schemas.openxmlformats.org/officeDocument/2006/math">
                      <m:sSub>
                        <m:sSubPr>
                          <m:ctrlPr>
                            <a:rPr lang="en-US" sz="1600" i="1" smtClean="0">
                              <a:solidFill>
                                <a:srgbClr val="333333"/>
                              </a:solidFill>
                              <a:latin typeface="Cambria Math" panose="02040503050406030204" pitchFamily="18" charset="0"/>
                              <a:ea typeface="Source Sans Pro" panose="020B0503030403020204" pitchFamily="34" charset="0"/>
                            </a:rPr>
                          </m:ctrlPr>
                        </m:sSubPr>
                        <m:e>
                          <m:r>
                            <a:rPr lang="en-US" sz="1600" i="1">
                              <a:solidFill>
                                <a:srgbClr val="333333"/>
                              </a:solidFill>
                              <a:latin typeface="Cambria Math" panose="02040503050406030204" pitchFamily="18" charset="0"/>
                              <a:ea typeface="Source Sans Pro" panose="020B0503030403020204" pitchFamily="34" charset="0"/>
                            </a:rPr>
                            <m:t>𝑜</m:t>
                          </m:r>
                        </m:e>
                        <m:sub>
                          <m:r>
                            <a:rPr lang="en-US" sz="1600" b="0" i="1" smtClean="0">
                              <a:solidFill>
                                <a:srgbClr val="333333"/>
                              </a:solidFill>
                              <a:latin typeface="Cambria Math" panose="02040503050406030204" pitchFamily="18" charset="0"/>
                              <a:ea typeface="Source Sans Pro" panose="020B0503030403020204" pitchFamily="34" charset="0"/>
                            </a:rPr>
                            <m:t>3</m:t>
                          </m:r>
                        </m:sub>
                      </m:sSub>
                    </m:oMath>
                  </m:oMathPara>
                </a14:m>
                <a:endParaRPr lang="en-US" b="1" baseline="-25000" dirty="0">
                  <a:solidFill>
                    <a:schemeClr val="tx2"/>
                  </a:solidFill>
                </a:endParaRPr>
              </a:p>
            </p:txBody>
          </p:sp>
        </mc:Choice>
        <mc:Fallback>
          <p:sp>
            <p:nvSpPr>
              <p:cNvPr id="8" name="Oval 7">
                <a:extLst>
                  <a:ext uri="{FF2B5EF4-FFF2-40B4-BE49-F238E27FC236}">
                    <a16:creationId xmlns:a16="http://schemas.microsoft.com/office/drawing/2014/main" id="{38830AE7-9B96-3FBB-DE38-2A9771C76406}"/>
                  </a:ext>
                </a:extLst>
              </p:cNvPr>
              <p:cNvSpPr>
                <a:spLocks noRot="1" noChangeAspect="1" noMove="1" noResize="1" noEditPoints="1" noAdjustHandles="1" noChangeArrowheads="1" noChangeShapeType="1" noTextEdit="1"/>
              </p:cNvSpPr>
              <p:nvPr/>
            </p:nvSpPr>
            <p:spPr>
              <a:xfrm>
                <a:off x="3258035" y="3266230"/>
                <a:ext cx="454111" cy="454111"/>
              </a:xfrm>
              <a:prstGeom prst="ellipse">
                <a:avLst/>
              </a:prstGeom>
              <a:blipFill>
                <a:blip r:embed="rId7"/>
                <a:stretch>
                  <a:fillRect/>
                </a:stretch>
              </a:blipFill>
              <a:ln w="19050">
                <a:solidFill>
                  <a:schemeClr val="tx2"/>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90584C1F-F0BA-B8F8-B4AD-00AC576CE974}"/>
              </a:ext>
            </a:extLst>
          </p:cNvPr>
          <p:cNvCxnSpPr>
            <a:cxnSpLocks/>
            <a:stCxn id="4" idx="7"/>
            <a:endCxn id="6" idx="2"/>
          </p:cNvCxnSpPr>
          <p:nvPr/>
        </p:nvCxnSpPr>
        <p:spPr>
          <a:xfrm flipV="1">
            <a:off x="2069190" y="2220742"/>
            <a:ext cx="1191810" cy="475719"/>
          </a:xfrm>
          <a:prstGeom prst="straightConnector1">
            <a:avLst/>
          </a:prstGeom>
          <a:ln w="19050">
            <a:solidFill>
              <a:schemeClr val="tx2"/>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40F4EC3-AEB4-3D3F-2185-1BB8BD39A811}"/>
              </a:ext>
            </a:extLst>
          </p:cNvPr>
          <p:cNvCxnSpPr>
            <a:cxnSpLocks/>
            <a:stCxn id="4" idx="6"/>
            <a:endCxn id="7" idx="2"/>
          </p:cNvCxnSpPr>
          <p:nvPr/>
        </p:nvCxnSpPr>
        <p:spPr>
          <a:xfrm>
            <a:off x="2135693" y="2857014"/>
            <a:ext cx="1122343" cy="0"/>
          </a:xfrm>
          <a:prstGeom prst="straightConnector1">
            <a:avLst/>
          </a:prstGeom>
          <a:ln w="19050">
            <a:solidFill>
              <a:schemeClr val="tx2"/>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C780814-1C08-17BC-F291-FDC5B7387C49}"/>
              </a:ext>
            </a:extLst>
          </p:cNvPr>
          <p:cNvCxnSpPr>
            <a:cxnSpLocks/>
            <a:stCxn id="4" idx="5"/>
            <a:endCxn id="8" idx="2"/>
          </p:cNvCxnSpPr>
          <p:nvPr/>
        </p:nvCxnSpPr>
        <p:spPr>
          <a:xfrm>
            <a:off x="2069190" y="3017566"/>
            <a:ext cx="1188845" cy="475720"/>
          </a:xfrm>
          <a:prstGeom prst="straightConnector1">
            <a:avLst/>
          </a:prstGeom>
          <a:ln w="19050">
            <a:solidFill>
              <a:schemeClr val="tx2"/>
            </a:solidFill>
            <a:headEnd w="med"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Oval 11">
                <a:extLst>
                  <a:ext uri="{FF2B5EF4-FFF2-40B4-BE49-F238E27FC236}">
                    <a16:creationId xmlns:a16="http://schemas.microsoft.com/office/drawing/2014/main" id="{973ECD44-7A90-E5E0-B99E-A75C20663E36}"/>
                  </a:ext>
                </a:extLst>
              </p:cNvPr>
              <p:cNvSpPr/>
              <p:nvPr/>
            </p:nvSpPr>
            <p:spPr>
              <a:xfrm>
                <a:off x="5491432" y="2237173"/>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Para xmlns:m="http://schemas.openxmlformats.org/officeDocument/2006/math">
                    <m:oMathParaPr>
                      <m:jc m:val="centerGroup"/>
                    </m:oMathParaPr>
                    <m:oMath xmlns:m="http://schemas.openxmlformats.org/officeDocument/2006/math">
                      <m:sSub>
                        <m:sSubPr>
                          <m:ctrlPr>
                            <a:rPr lang="en-US" sz="1600" i="1" smtClean="0">
                              <a:solidFill>
                                <a:srgbClr val="333333"/>
                              </a:solidFill>
                              <a:latin typeface="Cambria Math" panose="02040503050406030204" pitchFamily="18" charset="0"/>
                              <a:ea typeface="Source Sans Pro" panose="020B0503030403020204" pitchFamily="34" charset="0"/>
                            </a:rPr>
                          </m:ctrlPr>
                        </m:sSubPr>
                        <m:e>
                          <m:r>
                            <a:rPr lang="en-US" sz="1600" b="0" i="1" smtClean="0">
                              <a:solidFill>
                                <a:srgbClr val="333333"/>
                              </a:solidFill>
                              <a:latin typeface="Cambria Math" panose="02040503050406030204" pitchFamily="18" charset="0"/>
                              <a:ea typeface="Source Sans Pro" panose="020B0503030403020204" pitchFamily="34" charset="0"/>
                            </a:rPr>
                            <m:t>𝑢</m:t>
                          </m:r>
                        </m:e>
                        <m:sub>
                          <m:r>
                            <a:rPr lang="en-US" sz="1600" i="1">
                              <a:solidFill>
                                <a:srgbClr val="333333"/>
                              </a:solidFill>
                              <a:latin typeface="Cambria Math" panose="02040503050406030204" pitchFamily="18" charset="0"/>
                              <a:ea typeface="Source Sans Pro" panose="020B0503030403020204" pitchFamily="34" charset="0"/>
                            </a:rPr>
                            <m:t>1</m:t>
                          </m:r>
                        </m:sub>
                      </m:sSub>
                    </m:oMath>
                  </m:oMathPara>
                </a14:m>
                <a:endParaRPr lang="en-US" b="1" baseline="-25000" dirty="0">
                  <a:solidFill>
                    <a:schemeClr val="tx2"/>
                  </a:solidFill>
                </a:endParaRPr>
              </a:p>
            </p:txBody>
          </p:sp>
        </mc:Choice>
        <mc:Fallback>
          <p:sp>
            <p:nvSpPr>
              <p:cNvPr id="12" name="Oval 11">
                <a:extLst>
                  <a:ext uri="{FF2B5EF4-FFF2-40B4-BE49-F238E27FC236}">
                    <a16:creationId xmlns:a16="http://schemas.microsoft.com/office/drawing/2014/main" id="{973ECD44-7A90-E5E0-B99E-A75C20663E36}"/>
                  </a:ext>
                </a:extLst>
              </p:cNvPr>
              <p:cNvSpPr>
                <a:spLocks noRot="1" noChangeAspect="1" noMove="1" noResize="1" noEditPoints="1" noAdjustHandles="1" noChangeArrowheads="1" noChangeShapeType="1" noTextEdit="1"/>
              </p:cNvSpPr>
              <p:nvPr/>
            </p:nvSpPr>
            <p:spPr>
              <a:xfrm>
                <a:off x="5491432" y="2237173"/>
                <a:ext cx="454111" cy="454111"/>
              </a:xfrm>
              <a:prstGeom prst="ellipse">
                <a:avLst/>
              </a:prstGeom>
              <a:blipFill>
                <a:blip r:embed="rId8"/>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Oval 12">
                <a:extLst>
                  <a:ext uri="{FF2B5EF4-FFF2-40B4-BE49-F238E27FC236}">
                    <a16:creationId xmlns:a16="http://schemas.microsoft.com/office/drawing/2014/main" id="{997337F5-262A-3894-D3EF-E8BD4F8DE368}"/>
                  </a:ext>
                </a:extLst>
              </p:cNvPr>
              <p:cNvSpPr/>
              <p:nvPr/>
            </p:nvSpPr>
            <p:spPr>
              <a:xfrm>
                <a:off x="5491431" y="2992760"/>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Para xmlns:m="http://schemas.openxmlformats.org/officeDocument/2006/math">
                    <m:oMathParaPr>
                      <m:jc m:val="centerGroup"/>
                    </m:oMathParaPr>
                    <m:oMath xmlns:m="http://schemas.openxmlformats.org/officeDocument/2006/math">
                      <m:sSub>
                        <m:sSubPr>
                          <m:ctrlPr>
                            <a:rPr lang="en-US" sz="1600" i="1" smtClean="0">
                              <a:solidFill>
                                <a:srgbClr val="333333"/>
                              </a:solidFill>
                              <a:latin typeface="Cambria Math" panose="02040503050406030204" pitchFamily="18" charset="0"/>
                              <a:ea typeface="Source Sans Pro" panose="020B0503030403020204" pitchFamily="34" charset="0"/>
                            </a:rPr>
                          </m:ctrlPr>
                        </m:sSubPr>
                        <m:e>
                          <m:r>
                            <a:rPr lang="en-US" sz="1600" b="0" i="1" smtClean="0">
                              <a:solidFill>
                                <a:srgbClr val="333333"/>
                              </a:solidFill>
                              <a:latin typeface="Cambria Math" panose="02040503050406030204" pitchFamily="18" charset="0"/>
                              <a:ea typeface="Source Sans Pro" panose="020B0503030403020204" pitchFamily="34" charset="0"/>
                            </a:rPr>
                            <m:t>𝑢</m:t>
                          </m:r>
                        </m:e>
                        <m:sub>
                          <m:r>
                            <a:rPr lang="en-US" sz="1600" b="0" i="1" smtClean="0">
                              <a:solidFill>
                                <a:srgbClr val="333333"/>
                              </a:solidFill>
                              <a:latin typeface="Cambria Math" panose="02040503050406030204" pitchFamily="18" charset="0"/>
                              <a:ea typeface="Source Sans Pro" panose="020B0503030403020204" pitchFamily="34" charset="0"/>
                            </a:rPr>
                            <m:t>2</m:t>
                          </m:r>
                        </m:sub>
                      </m:sSub>
                    </m:oMath>
                  </m:oMathPara>
                </a14:m>
                <a:endParaRPr lang="en-US" b="1" baseline="-25000" dirty="0">
                  <a:solidFill>
                    <a:schemeClr val="tx2"/>
                  </a:solidFill>
                </a:endParaRPr>
              </a:p>
            </p:txBody>
          </p:sp>
        </mc:Choice>
        <mc:Fallback>
          <p:sp>
            <p:nvSpPr>
              <p:cNvPr id="13" name="Oval 12">
                <a:extLst>
                  <a:ext uri="{FF2B5EF4-FFF2-40B4-BE49-F238E27FC236}">
                    <a16:creationId xmlns:a16="http://schemas.microsoft.com/office/drawing/2014/main" id="{997337F5-262A-3894-D3EF-E8BD4F8DE368}"/>
                  </a:ext>
                </a:extLst>
              </p:cNvPr>
              <p:cNvSpPr>
                <a:spLocks noRot="1" noChangeAspect="1" noMove="1" noResize="1" noEditPoints="1" noAdjustHandles="1" noChangeArrowheads="1" noChangeShapeType="1" noTextEdit="1"/>
              </p:cNvSpPr>
              <p:nvPr/>
            </p:nvSpPr>
            <p:spPr>
              <a:xfrm>
                <a:off x="5491431" y="2992760"/>
                <a:ext cx="454111" cy="454111"/>
              </a:xfrm>
              <a:prstGeom prst="ellipse">
                <a:avLst/>
              </a:prstGeom>
              <a:blipFill>
                <a:blip r:embed="rId9"/>
                <a:stretch>
                  <a:fillRect/>
                </a:stretch>
              </a:blipFill>
              <a:ln w="19050">
                <a:solidFill>
                  <a:schemeClr val="tx2"/>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Oval 13">
                <a:extLst>
                  <a:ext uri="{FF2B5EF4-FFF2-40B4-BE49-F238E27FC236}">
                    <a16:creationId xmlns:a16="http://schemas.microsoft.com/office/drawing/2014/main" id="{80546175-69C6-42BE-E618-09036400E4F5}"/>
                  </a:ext>
                </a:extLst>
              </p:cNvPr>
              <p:cNvSpPr/>
              <p:nvPr/>
            </p:nvSpPr>
            <p:spPr>
              <a:xfrm>
                <a:off x="7041721" y="2628941"/>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14:m>
                  <m:oMathPara xmlns:m="http://schemas.openxmlformats.org/officeDocument/2006/math">
                    <m:oMathParaPr>
                      <m:jc m:val="centerGroup"/>
                    </m:oMathParaPr>
                    <m:oMath xmlns:m="http://schemas.openxmlformats.org/officeDocument/2006/math">
                      <m:r>
                        <a:rPr lang="en-US" sz="1600" b="0" i="1" dirty="0" smtClean="0">
                          <a:solidFill>
                            <a:schemeClr val="tx2"/>
                          </a:solidFill>
                          <a:latin typeface="Cambria Math" panose="02040503050406030204" pitchFamily="18" charset="0"/>
                        </a:rPr>
                        <m:t>𝑡</m:t>
                      </m:r>
                    </m:oMath>
                  </m:oMathPara>
                </a14:m>
                <a:endParaRPr lang="en-US" dirty="0">
                  <a:solidFill>
                    <a:schemeClr val="tx2"/>
                  </a:solidFill>
                </a:endParaRPr>
              </a:p>
            </p:txBody>
          </p:sp>
        </mc:Choice>
        <mc:Fallback>
          <p:sp>
            <p:nvSpPr>
              <p:cNvPr id="14" name="Oval 13">
                <a:extLst>
                  <a:ext uri="{FF2B5EF4-FFF2-40B4-BE49-F238E27FC236}">
                    <a16:creationId xmlns:a16="http://schemas.microsoft.com/office/drawing/2014/main" id="{80546175-69C6-42BE-E618-09036400E4F5}"/>
                  </a:ext>
                </a:extLst>
              </p:cNvPr>
              <p:cNvSpPr>
                <a:spLocks noRot="1" noChangeAspect="1" noMove="1" noResize="1" noEditPoints="1" noAdjustHandles="1" noChangeArrowheads="1" noChangeShapeType="1" noTextEdit="1"/>
              </p:cNvSpPr>
              <p:nvPr/>
            </p:nvSpPr>
            <p:spPr>
              <a:xfrm>
                <a:off x="7041721" y="2628941"/>
                <a:ext cx="454111" cy="454111"/>
              </a:xfrm>
              <a:prstGeom prst="ellipse">
                <a:avLst/>
              </a:prstGeom>
              <a:blipFill>
                <a:blip r:embed="rId10"/>
                <a:stretch>
                  <a:fillRect/>
                </a:stretch>
              </a:blipFill>
              <a:ln w="19050">
                <a:solidFill>
                  <a:schemeClr val="tx2"/>
                </a:solidFill>
              </a:ln>
            </p:spPr>
            <p:txBody>
              <a:bodyPr/>
              <a:lstStyle/>
              <a:p>
                <a:r>
                  <a:rPr lang="en-US">
                    <a:noFill/>
                  </a:rPr>
                  <a:t> </a:t>
                </a:r>
              </a:p>
            </p:txBody>
          </p:sp>
        </mc:Fallback>
      </mc:AlternateContent>
      <p:cxnSp>
        <p:nvCxnSpPr>
          <p:cNvPr id="15" name="Straight Arrow Connector 14">
            <a:extLst>
              <a:ext uri="{FF2B5EF4-FFF2-40B4-BE49-F238E27FC236}">
                <a16:creationId xmlns:a16="http://schemas.microsoft.com/office/drawing/2014/main" id="{1419F38E-713C-4719-0D42-FB504B13C8E3}"/>
              </a:ext>
            </a:extLst>
          </p:cNvPr>
          <p:cNvCxnSpPr>
            <a:cxnSpLocks/>
            <a:stCxn id="12" idx="6"/>
            <a:endCxn id="14" idx="1"/>
          </p:cNvCxnSpPr>
          <p:nvPr/>
        </p:nvCxnSpPr>
        <p:spPr>
          <a:xfrm>
            <a:off x="5945543" y="2464229"/>
            <a:ext cx="1162681" cy="231215"/>
          </a:xfrm>
          <a:prstGeom prst="straightConnector1">
            <a:avLst/>
          </a:prstGeom>
          <a:ln w="19050">
            <a:solidFill>
              <a:schemeClr val="tx2"/>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FE93691-8DCE-C3CD-93BA-FA3CE6058907}"/>
              </a:ext>
            </a:extLst>
          </p:cNvPr>
          <p:cNvCxnSpPr>
            <a:cxnSpLocks/>
            <a:stCxn id="13" idx="6"/>
            <a:endCxn id="14" idx="3"/>
          </p:cNvCxnSpPr>
          <p:nvPr/>
        </p:nvCxnSpPr>
        <p:spPr>
          <a:xfrm flipV="1">
            <a:off x="5945542" y="3016549"/>
            <a:ext cx="1162682" cy="203267"/>
          </a:xfrm>
          <a:prstGeom prst="straightConnector1">
            <a:avLst/>
          </a:prstGeom>
          <a:ln w="19050">
            <a:solidFill>
              <a:schemeClr val="tx2"/>
            </a:solidFill>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89E643DF-654C-686E-BD81-96F7BC7E6FB9}"/>
              </a:ext>
            </a:extLst>
          </p:cNvPr>
          <p:cNvSpPr txBox="1">
            <a:spLocks/>
          </p:cNvSpPr>
          <p:nvPr/>
        </p:nvSpPr>
        <p:spPr>
          <a:xfrm>
            <a:off x="7294827" y="2451368"/>
            <a:ext cx="1427019" cy="863327"/>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kumimoji="0" lang="en-US" b="0" i="0" u="none" strike="noStrike" kern="0" cap="none" spc="0" normalizeH="0" baseline="0" noProof="0" dirty="0">
                <a:ln>
                  <a:noFill/>
                </a:ln>
                <a:solidFill>
                  <a:srgbClr val="D50CEA"/>
                </a:solidFill>
                <a:effectLst/>
                <a:uLnTx/>
                <a:uFillTx/>
                <a:cs typeface="Arial"/>
                <a:sym typeface="Arial"/>
              </a:rPr>
              <a:t>dummy sink</a:t>
            </a:r>
          </a:p>
        </p:txBody>
      </p:sp>
      <p:sp>
        <p:nvSpPr>
          <p:cNvPr id="18" name="Text Placeholder 2">
            <a:extLst>
              <a:ext uri="{FF2B5EF4-FFF2-40B4-BE49-F238E27FC236}">
                <a16:creationId xmlns:a16="http://schemas.microsoft.com/office/drawing/2014/main" id="{5CE03877-0D88-4D84-0B93-C730A21E91C6}"/>
              </a:ext>
            </a:extLst>
          </p:cNvPr>
          <p:cNvSpPr txBox="1">
            <a:spLocks/>
          </p:cNvSpPr>
          <p:nvPr/>
        </p:nvSpPr>
        <p:spPr>
          <a:xfrm>
            <a:off x="3811684" y="2556967"/>
            <a:ext cx="1427019" cy="863327"/>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lgn="ctr">
              <a:buFont typeface="Arial" panose="020B0604020202020204" pitchFamily="34" charset="0"/>
              <a:buNone/>
            </a:pPr>
            <a:r>
              <a:rPr lang="en-US" sz="2000" dirty="0"/>
              <a:t>. . . . .</a:t>
            </a:r>
          </a:p>
        </p:txBody>
      </p:sp>
      <mc:AlternateContent xmlns:mc="http://schemas.openxmlformats.org/markup-compatibility/2006">
        <mc:Choice xmlns:a14="http://schemas.microsoft.com/office/drawing/2010/main" Requires="a14">
          <p:sp>
            <p:nvSpPr>
              <p:cNvPr id="19" name="Text Placeholder 2">
                <a:extLst>
                  <a:ext uri="{FF2B5EF4-FFF2-40B4-BE49-F238E27FC236}">
                    <a16:creationId xmlns:a16="http://schemas.microsoft.com/office/drawing/2014/main" id="{6C8CA8A0-5DD7-7FD8-1BD1-7B88FF525659}"/>
                  </a:ext>
                </a:extLst>
              </p:cNvPr>
              <p:cNvSpPr txBox="1">
                <a:spLocks/>
              </p:cNvSpPr>
              <p:nvPr/>
            </p:nvSpPr>
            <p:spPr>
              <a:xfrm>
                <a:off x="2008504" y="2099433"/>
                <a:ext cx="915019" cy="485590"/>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m:t>
                      </m:r>
                    </m:oMath>
                  </m:oMathPara>
                </a14:m>
                <a:endParaRPr lang="en-US" sz="1600" dirty="0"/>
              </a:p>
            </p:txBody>
          </p:sp>
        </mc:Choice>
        <mc:Fallback>
          <p:sp>
            <p:nvSpPr>
              <p:cNvPr id="19" name="Text Placeholder 2">
                <a:extLst>
                  <a:ext uri="{FF2B5EF4-FFF2-40B4-BE49-F238E27FC236}">
                    <a16:creationId xmlns:a16="http://schemas.microsoft.com/office/drawing/2014/main" id="{6C8CA8A0-5DD7-7FD8-1BD1-7B88FF525659}"/>
                  </a:ext>
                </a:extLst>
              </p:cNvPr>
              <p:cNvSpPr txBox="1">
                <a:spLocks noRot="1" noChangeAspect="1" noMove="1" noResize="1" noEditPoints="1" noAdjustHandles="1" noChangeArrowheads="1" noChangeShapeType="1" noTextEdit="1"/>
              </p:cNvSpPr>
              <p:nvPr/>
            </p:nvSpPr>
            <p:spPr>
              <a:xfrm>
                <a:off x="2008504" y="2099433"/>
                <a:ext cx="915019" cy="485590"/>
              </a:xfrm>
              <a:prstGeom prst="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 Placeholder 2">
                <a:extLst>
                  <a:ext uri="{FF2B5EF4-FFF2-40B4-BE49-F238E27FC236}">
                    <a16:creationId xmlns:a16="http://schemas.microsoft.com/office/drawing/2014/main" id="{7FB593C9-9F03-CF2D-E310-F86DB64EEA38}"/>
                  </a:ext>
                </a:extLst>
              </p:cNvPr>
              <p:cNvSpPr txBox="1">
                <a:spLocks/>
              </p:cNvSpPr>
              <p:nvPr/>
            </p:nvSpPr>
            <p:spPr>
              <a:xfrm>
                <a:off x="2238928" y="2501983"/>
                <a:ext cx="915019" cy="485590"/>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lvl="0" indent="0" algn="ctr">
                  <a:lnSpc>
                    <a:spcPct val="100000"/>
                  </a:lnSpc>
                  <a:buClr>
                    <a:srgbClr val="000000"/>
                  </a:buClr>
                  <a:buSzTx/>
                  <a:buNone/>
                </a:pPr>
                <a14:m>
                  <m:oMathPara xmlns:m="http://schemas.openxmlformats.org/officeDocument/2006/math">
                    <m:oMathParaPr>
                      <m:jc m:val="centerGroup"/>
                    </m:oMathParaPr>
                    <m:oMath xmlns:m="http://schemas.openxmlformats.org/officeDocument/2006/math">
                      <m:r>
                        <a:rPr lang="en-US" sz="1600" i="1" kern="0" dirty="0">
                          <a:solidFill>
                            <a:srgbClr val="000000"/>
                          </a:solidFill>
                          <a:latin typeface="Cambria Math" panose="02040503050406030204" pitchFamily="18" charset="0"/>
                        </a:rPr>
                        <m:t>∞</m:t>
                      </m:r>
                    </m:oMath>
                  </m:oMathPara>
                </a14:m>
                <a:endParaRPr lang="en-US" sz="1600" kern="0" dirty="0">
                  <a:solidFill>
                    <a:srgbClr val="000000"/>
                  </a:solidFill>
                  <a:latin typeface="Arial"/>
                  <a:cs typeface="Arial"/>
                </a:endParaRPr>
              </a:p>
            </p:txBody>
          </p:sp>
        </mc:Choice>
        <mc:Fallback>
          <p:sp>
            <p:nvSpPr>
              <p:cNvPr id="20" name="Text Placeholder 2">
                <a:extLst>
                  <a:ext uri="{FF2B5EF4-FFF2-40B4-BE49-F238E27FC236}">
                    <a16:creationId xmlns:a16="http://schemas.microsoft.com/office/drawing/2014/main" id="{7FB593C9-9F03-CF2D-E310-F86DB64EEA38}"/>
                  </a:ext>
                </a:extLst>
              </p:cNvPr>
              <p:cNvSpPr txBox="1">
                <a:spLocks noRot="1" noChangeAspect="1" noMove="1" noResize="1" noEditPoints="1" noAdjustHandles="1" noChangeArrowheads="1" noChangeShapeType="1" noTextEdit="1"/>
              </p:cNvSpPr>
              <p:nvPr/>
            </p:nvSpPr>
            <p:spPr>
              <a:xfrm>
                <a:off x="2238928" y="2501983"/>
                <a:ext cx="915019" cy="485590"/>
              </a:xfrm>
              <a:prstGeom prst="rect">
                <a:avLst/>
              </a:prstGeom>
              <a:blipFill>
                <a:blip r:embed="rId12"/>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 Placeholder 2">
                <a:extLst>
                  <a:ext uri="{FF2B5EF4-FFF2-40B4-BE49-F238E27FC236}">
                    <a16:creationId xmlns:a16="http://schemas.microsoft.com/office/drawing/2014/main" id="{391B03D4-FBA9-C961-0A22-7B2A0C80363E}"/>
                  </a:ext>
                </a:extLst>
              </p:cNvPr>
              <p:cNvSpPr txBox="1">
                <a:spLocks/>
              </p:cNvSpPr>
              <p:nvPr/>
            </p:nvSpPr>
            <p:spPr>
              <a:xfrm>
                <a:off x="2239209" y="2915518"/>
                <a:ext cx="915019" cy="485590"/>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lvl="0" indent="0" algn="ctr">
                  <a:lnSpc>
                    <a:spcPct val="100000"/>
                  </a:lnSpc>
                  <a:buClr>
                    <a:srgbClr val="000000"/>
                  </a:buClr>
                  <a:buSzTx/>
                  <a:buNone/>
                </a:pPr>
                <a14:m>
                  <m:oMathPara xmlns:m="http://schemas.openxmlformats.org/officeDocument/2006/math">
                    <m:oMathParaPr>
                      <m:jc m:val="centerGroup"/>
                    </m:oMathParaPr>
                    <m:oMath xmlns:m="http://schemas.openxmlformats.org/officeDocument/2006/math">
                      <m:r>
                        <a:rPr lang="en-US" sz="1600" i="1" kern="0" dirty="0">
                          <a:solidFill>
                            <a:srgbClr val="000000"/>
                          </a:solidFill>
                          <a:latin typeface="Cambria Math" panose="02040503050406030204" pitchFamily="18" charset="0"/>
                        </a:rPr>
                        <m:t>∞</m:t>
                      </m:r>
                    </m:oMath>
                  </m:oMathPara>
                </a14:m>
                <a:endParaRPr lang="en-US" sz="1600" kern="0" dirty="0">
                  <a:solidFill>
                    <a:srgbClr val="000000"/>
                  </a:solidFill>
                  <a:latin typeface="Arial"/>
                  <a:cs typeface="Arial"/>
                </a:endParaRPr>
              </a:p>
            </p:txBody>
          </p:sp>
        </mc:Choice>
        <mc:Fallback>
          <p:sp>
            <p:nvSpPr>
              <p:cNvPr id="21" name="Text Placeholder 2">
                <a:extLst>
                  <a:ext uri="{FF2B5EF4-FFF2-40B4-BE49-F238E27FC236}">
                    <a16:creationId xmlns:a16="http://schemas.microsoft.com/office/drawing/2014/main" id="{391B03D4-FBA9-C961-0A22-7B2A0C80363E}"/>
                  </a:ext>
                </a:extLst>
              </p:cNvPr>
              <p:cNvSpPr txBox="1">
                <a:spLocks noRot="1" noChangeAspect="1" noMove="1" noResize="1" noEditPoints="1" noAdjustHandles="1" noChangeArrowheads="1" noChangeShapeType="1" noTextEdit="1"/>
              </p:cNvSpPr>
              <p:nvPr/>
            </p:nvSpPr>
            <p:spPr>
              <a:xfrm>
                <a:off x="2239209" y="2915518"/>
                <a:ext cx="915019" cy="485590"/>
              </a:xfrm>
              <a:prstGeom prst="rect">
                <a:avLst/>
              </a:prstGeom>
              <a:blipFill>
                <a:blip r:embed="rId13"/>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 Placeholder 2">
                <a:extLst>
                  <a:ext uri="{FF2B5EF4-FFF2-40B4-BE49-F238E27FC236}">
                    <a16:creationId xmlns:a16="http://schemas.microsoft.com/office/drawing/2014/main" id="{E2BC4F92-B987-BA99-9E4D-56EC691FEA07}"/>
                  </a:ext>
                </a:extLst>
              </p:cNvPr>
              <p:cNvSpPr txBox="1">
                <a:spLocks/>
              </p:cNvSpPr>
              <p:nvPr/>
            </p:nvSpPr>
            <p:spPr>
              <a:xfrm>
                <a:off x="5931695" y="2171134"/>
                <a:ext cx="915019" cy="485590"/>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m:t>
                      </m:r>
                    </m:oMath>
                  </m:oMathPara>
                </a14:m>
                <a:endParaRPr lang="en-US" sz="1600" dirty="0"/>
              </a:p>
            </p:txBody>
          </p:sp>
        </mc:Choice>
        <mc:Fallback>
          <p:sp>
            <p:nvSpPr>
              <p:cNvPr id="22" name="Text Placeholder 2">
                <a:extLst>
                  <a:ext uri="{FF2B5EF4-FFF2-40B4-BE49-F238E27FC236}">
                    <a16:creationId xmlns:a16="http://schemas.microsoft.com/office/drawing/2014/main" id="{E2BC4F92-B987-BA99-9E4D-56EC691FEA07}"/>
                  </a:ext>
                </a:extLst>
              </p:cNvPr>
              <p:cNvSpPr txBox="1">
                <a:spLocks noRot="1" noChangeAspect="1" noMove="1" noResize="1" noEditPoints="1" noAdjustHandles="1" noChangeArrowheads="1" noChangeShapeType="1" noTextEdit="1"/>
              </p:cNvSpPr>
              <p:nvPr/>
            </p:nvSpPr>
            <p:spPr>
              <a:xfrm>
                <a:off x="5931695" y="2171134"/>
                <a:ext cx="915019" cy="485590"/>
              </a:xfrm>
              <a:prstGeom prst="rect">
                <a:avLst/>
              </a:prstGeom>
              <a:blipFill>
                <a:blip r:embed="rId14"/>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 Placeholder 2">
                <a:extLst>
                  <a:ext uri="{FF2B5EF4-FFF2-40B4-BE49-F238E27FC236}">
                    <a16:creationId xmlns:a16="http://schemas.microsoft.com/office/drawing/2014/main" id="{48F4E296-7D5E-035C-1A46-AECF265E437D}"/>
                  </a:ext>
                </a:extLst>
              </p:cNvPr>
              <p:cNvSpPr txBox="1">
                <a:spLocks/>
              </p:cNvSpPr>
              <p:nvPr/>
            </p:nvSpPr>
            <p:spPr>
              <a:xfrm>
                <a:off x="5880778" y="2777079"/>
                <a:ext cx="915019" cy="485590"/>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m:t>
                      </m:r>
                    </m:oMath>
                  </m:oMathPara>
                </a14:m>
                <a:endParaRPr lang="en-US" sz="1600" dirty="0"/>
              </a:p>
            </p:txBody>
          </p:sp>
        </mc:Choice>
        <mc:Fallback>
          <p:sp>
            <p:nvSpPr>
              <p:cNvPr id="23" name="Text Placeholder 2">
                <a:extLst>
                  <a:ext uri="{FF2B5EF4-FFF2-40B4-BE49-F238E27FC236}">
                    <a16:creationId xmlns:a16="http://schemas.microsoft.com/office/drawing/2014/main" id="{48F4E296-7D5E-035C-1A46-AECF265E437D}"/>
                  </a:ext>
                </a:extLst>
              </p:cNvPr>
              <p:cNvSpPr txBox="1">
                <a:spLocks noRot="1" noChangeAspect="1" noMove="1" noResize="1" noEditPoints="1" noAdjustHandles="1" noChangeArrowheads="1" noChangeShapeType="1" noTextEdit="1"/>
              </p:cNvSpPr>
              <p:nvPr/>
            </p:nvSpPr>
            <p:spPr>
              <a:xfrm>
                <a:off x="5880778" y="2777079"/>
                <a:ext cx="915019" cy="485590"/>
              </a:xfrm>
              <a:prstGeom prst="rect">
                <a:avLst/>
              </a:prstGeom>
              <a:blipFill>
                <a:blip r:embed="rId15"/>
                <a:stretch>
                  <a:fillRect/>
                </a:stretch>
              </a:blipFill>
              <a:ln>
                <a:noFill/>
              </a:ln>
            </p:spPr>
            <p:txBody>
              <a:bodyPr/>
              <a:lstStyle/>
              <a:p>
                <a:r>
                  <a:rPr lang="en-US">
                    <a:noFill/>
                  </a:rPr>
                  <a:t> </a:t>
                </a:r>
              </a:p>
            </p:txBody>
          </p:sp>
        </mc:Fallback>
      </mc:AlternateContent>
      <p:sp>
        <p:nvSpPr>
          <p:cNvPr id="24" name="TextBox 23">
            <a:extLst>
              <a:ext uri="{FF2B5EF4-FFF2-40B4-BE49-F238E27FC236}">
                <a16:creationId xmlns:a16="http://schemas.microsoft.com/office/drawing/2014/main" id="{7D5181E4-208F-B535-741C-DC690DAF04CE}"/>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31407671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90129-9192-535C-6AD5-8A756B10AC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E05622-8018-394E-9F54-13400036075A}"/>
              </a:ext>
            </a:extLst>
          </p:cNvPr>
          <p:cNvSpPr>
            <a:spLocks noGrp="1"/>
          </p:cNvSpPr>
          <p:nvPr>
            <p:ph type="title"/>
          </p:nvPr>
        </p:nvSpPr>
        <p:spPr/>
        <p:txBody>
          <a:bodyPr>
            <a:normAutofit fontScale="90000"/>
          </a:bodyPr>
          <a:lstStyle/>
          <a:p>
            <a:r>
              <a:rPr lang="en-US" dirty="0"/>
              <a:t>Problem 2 – Reservoir balancing</a:t>
            </a:r>
          </a:p>
        </p:txBody>
      </p:sp>
      <p:sp>
        <p:nvSpPr>
          <p:cNvPr id="3" name="Text Placeholder 2">
            <a:extLst>
              <a:ext uri="{FF2B5EF4-FFF2-40B4-BE49-F238E27FC236}">
                <a16:creationId xmlns:a16="http://schemas.microsoft.com/office/drawing/2014/main" id="{258DBE92-AEE7-67CD-B1EB-57E0A69B105E}"/>
              </a:ext>
            </a:extLst>
          </p:cNvPr>
          <p:cNvSpPr>
            <a:spLocks noGrp="1"/>
          </p:cNvSpPr>
          <p:nvPr>
            <p:ph type="body" idx="1"/>
          </p:nvPr>
        </p:nvSpPr>
        <p:spPr>
          <a:xfrm>
            <a:off x="311700" y="990601"/>
            <a:ext cx="8520600" cy="3707874"/>
          </a:xfrm>
        </p:spPr>
        <p:txBody>
          <a:bodyPr>
            <a:normAutofit/>
          </a:bodyPr>
          <a:lstStyle/>
          <a:p>
            <a:pPr>
              <a:buSzPct val="100000"/>
              <a:buFont typeface="+mj-lt"/>
              <a:buAutoNum type="alphaLcParenR" startAt="3"/>
            </a:pPr>
            <a:r>
              <a:rPr lang="en-US" dirty="0"/>
              <a:t>After running a max flow algorithm, what do you get? What postprocessing is needed to get the solution?</a:t>
            </a:r>
          </a:p>
          <a:p>
            <a:pPr marL="114300" indent="0">
              <a:buNone/>
            </a:pPr>
            <a:endParaRPr lang="en-US" dirty="0"/>
          </a:p>
        </p:txBody>
      </p:sp>
      <p:sp>
        <p:nvSpPr>
          <p:cNvPr id="4" name="TextBox 3">
            <a:extLst>
              <a:ext uri="{FF2B5EF4-FFF2-40B4-BE49-F238E27FC236}">
                <a16:creationId xmlns:a16="http://schemas.microsoft.com/office/drawing/2014/main" id="{23963C04-6493-D816-4893-584DE991ED1D}"/>
              </a:ext>
            </a:extLst>
          </p:cNvPr>
          <p:cNvSpPr txBox="1"/>
          <p:nvPr/>
        </p:nvSpPr>
        <p:spPr>
          <a:xfrm>
            <a:off x="1663992" y="4446300"/>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Tree>
    <p:extLst>
      <p:ext uri="{BB962C8B-B14F-4D97-AF65-F5344CB8AC3E}">
        <p14:creationId xmlns:p14="http://schemas.microsoft.com/office/powerpoint/2010/main" val="3250661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F85DA-D4B4-AB9B-0776-C4F549CB27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83DAA-4DC8-8FAB-B285-0AC632B45C43}"/>
              </a:ext>
            </a:extLst>
          </p:cNvPr>
          <p:cNvSpPr>
            <a:spLocks noGrp="1"/>
          </p:cNvSpPr>
          <p:nvPr>
            <p:ph type="title"/>
          </p:nvPr>
        </p:nvSpPr>
        <p:spPr/>
        <p:txBody>
          <a:bodyPr>
            <a:normAutofit fontScale="90000"/>
          </a:bodyPr>
          <a:lstStyle/>
          <a:p>
            <a:r>
              <a:rPr lang="en-US" dirty="0"/>
              <a:t>Problem 2 – Reservoir balancing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AA7D1AB-DAE0-E227-C4D0-FA7FC80A7191}"/>
                  </a:ext>
                </a:extLst>
              </p:cNvPr>
              <p:cNvSpPr>
                <a:spLocks noGrp="1"/>
              </p:cNvSpPr>
              <p:nvPr>
                <p:ph type="body" idx="1"/>
              </p:nvPr>
            </p:nvSpPr>
            <p:spPr>
              <a:xfrm>
                <a:off x="311700" y="990601"/>
                <a:ext cx="8520600" cy="3707874"/>
              </a:xfrm>
            </p:spPr>
            <p:txBody>
              <a:bodyPr>
                <a:normAutofit/>
              </a:bodyPr>
              <a:lstStyle/>
              <a:p>
                <a:pPr>
                  <a:buSzPct val="100000"/>
                  <a:buFont typeface="+mj-lt"/>
                  <a:buAutoNum type="alphaLcParenR" startAt="3"/>
                </a:pPr>
                <a:r>
                  <a:rPr lang="en-US" dirty="0"/>
                  <a:t>After running a max flow algorithm, what do you get? What postprocessing is needed to get the solution?</a:t>
                </a:r>
              </a:p>
              <a:p>
                <a:pPr marL="114300" indent="0">
                  <a:buNone/>
                </a:pPr>
                <a:endParaRPr lang="en-US" dirty="0"/>
              </a:p>
              <a:p>
                <a:pPr marL="114300" indent="0">
                  <a:buNone/>
                </a:pPr>
                <a:r>
                  <a:rPr lang="en-US" dirty="0">
                    <a:solidFill>
                      <a:srgbClr val="D50CEA"/>
                    </a:solidFill>
                  </a:rPr>
                  <a:t>We get the maximum flow </a:t>
                </a:r>
                <a14:m>
                  <m:oMath xmlns:m="http://schemas.openxmlformats.org/officeDocument/2006/math">
                    <m:r>
                      <a:rPr lang="en-US" i="1" dirty="0" smtClean="0">
                        <a:solidFill>
                          <a:srgbClr val="D50CEA"/>
                        </a:solidFill>
                        <a:latin typeface="Cambria Math" panose="02040503050406030204" pitchFamily="18" charset="0"/>
                      </a:rPr>
                      <m:t>𝑟</m:t>
                    </m:r>
                  </m:oMath>
                </a14:m>
                <a:r>
                  <a:rPr lang="en-US" dirty="0">
                    <a:solidFill>
                      <a:srgbClr val="D50CEA"/>
                    </a:solidFill>
                  </a:rPr>
                  <a:t> from </a:t>
                </a:r>
                <a14:m>
                  <m:oMath xmlns:m="http://schemas.openxmlformats.org/officeDocument/2006/math">
                    <m:r>
                      <a:rPr lang="en-US" b="0" i="1" smtClean="0">
                        <a:solidFill>
                          <a:srgbClr val="D50CEA"/>
                        </a:solidFill>
                        <a:latin typeface="Cambria Math" panose="02040503050406030204" pitchFamily="18" charset="0"/>
                      </a:rPr>
                      <m:t>𝑠</m:t>
                    </m:r>
                  </m:oMath>
                </a14:m>
                <a:r>
                  <a:rPr lang="en-US" dirty="0">
                    <a:solidFill>
                      <a:srgbClr val="D50CEA"/>
                    </a:solidFill>
                  </a:rPr>
                  <a:t> to </a:t>
                </a:r>
                <a14:m>
                  <m:oMath xmlns:m="http://schemas.openxmlformats.org/officeDocument/2006/math">
                    <m:r>
                      <a:rPr lang="en-US" b="0" i="1" smtClean="0">
                        <a:solidFill>
                          <a:srgbClr val="D50CEA"/>
                        </a:solidFill>
                        <a:latin typeface="Cambria Math" panose="02040503050406030204" pitchFamily="18" charset="0"/>
                      </a:rPr>
                      <m:t>𝑡</m:t>
                    </m:r>
                  </m:oMath>
                </a14:m>
                <a:r>
                  <a:rPr lang="en-US" dirty="0">
                    <a:solidFill>
                      <a:srgbClr val="D50CEA"/>
                    </a:solidFill>
                  </a:rPr>
                  <a:t> as well as the flow </a:t>
                </a:r>
                <a14:m>
                  <m:oMath xmlns:m="http://schemas.openxmlformats.org/officeDocument/2006/math">
                    <m:r>
                      <a:rPr lang="en-US" i="1" dirty="0" smtClean="0">
                        <a:solidFill>
                          <a:srgbClr val="D50CEA"/>
                        </a:solidFill>
                        <a:latin typeface="Cambria Math" panose="02040503050406030204" pitchFamily="18" charset="0"/>
                      </a:rPr>
                      <m:t>𝑓</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𝐸</m:t>
                    </m:r>
                    <m:r>
                      <a:rPr lang="en-US" b="0"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ea typeface="Cambria Math" panose="02040503050406030204" pitchFamily="18" charset="0"/>
                      </a:rPr>
                      <m:t>→</m:t>
                    </m:r>
                    <m:r>
                      <a:rPr lang="en-US" i="1" dirty="0" smtClean="0">
                        <a:solidFill>
                          <a:srgbClr val="D50CEA"/>
                        </a:solidFill>
                        <a:latin typeface="Cambria Math" panose="02040503050406030204" pitchFamily="18" charset="0"/>
                        <a:ea typeface="Cambria Math" panose="02040503050406030204" pitchFamily="18" charset="0"/>
                      </a:rPr>
                      <m:t>ℝ</m:t>
                    </m:r>
                  </m:oMath>
                </a14:m>
                <a:r>
                  <a:rPr lang="en-US" dirty="0">
                    <a:solidFill>
                      <a:srgbClr val="D50CEA"/>
                    </a:solidFill>
                  </a:rPr>
                  <a:t> that achieves it, where </a:t>
                </a:r>
                <a14:m>
                  <m:oMath xmlns:m="http://schemas.openxmlformats.org/officeDocument/2006/math">
                    <m:r>
                      <a:rPr lang="en-US" b="0" i="1" smtClean="0">
                        <a:solidFill>
                          <a:srgbClr val="D50CEA"/>
                        </a:solidFill>
                        <a:latin typeface="Cambria Math" panose="02040503050406030204" pitchFamily="18" charset="0"/>
                      </a:rPr>
                      <m:t>𝐸</m:t>
                    </m:r>
                    <m:r>
                      <a:rPr lang="en-US" b="0" i="1" smtClean="0">
                        <a:solidFill>
                          <a:srgbClr val="D50CEA"/>
                        </a:solidFill>
                        <a:latin typeface="Cambria Math" panose="02040503050406030204" pitchFamily="18" charset="0"/>
                      </a:rPr>
                      <m:t>′</m:t>
                    </m:r>
                  </m:oMath>
                </a14:m>
                <a:r>
                  <a:rPr lang="en-US" dirty="0">
                    <a:solidFill>
                      <a:srgbClr val="D50CEA"/>
                    </a:solidFill>
                  </a:rPr>
                  <a:t> is the edge set of our new graph. </a:t>
                </a:r>
              </a:p>
              <a:p>
                <a:pPr marL="114300" indent="0">
                  <a:buNone/>
                </a:pPr>
                <a:endParaRPr lang="en-US" dirty="0">
                  <a:solidFill>
                    <a:srgbClr val="D50CEA"/>
                  </a:solidFill>
                </a:endParaRPr>
              </a:p>
              <a:p>
                <a:pPr marL="114300" indent="0">
                  <a:buNone/>
                </a:pPr>
                <a:r>
                  <a:rPr lang="en-US" dirty="0">
                    <a:solidFill>
                      <a:srgbClr val="D50CEA"/>
                    </a:solidFill>
                  </a:rPr>
                  <a:t>Denote </a:t>
                </a:r>
                <a14:m>
                  <m:oMath xmlns:m="http://schemas.openxmlformats.org/officeDocument/2006/math">
                    <m:r>
                      <a:rPr lang="en-US" b="0" i="1" smtClean="0">
                        <a:solidFill>
                          <a:srgbClr val="D50CEA"/>
                        </a:solidFill>
                        <a:latin typeface="Cambria Math" panose="02040503050406030204" pitchFamily="18" charset="0"/>
                      </a:rPr>
                      <m:t>𝑓</m:t>
                    </m:r>
                    <m:sSub>
                      <m:sSubPr>
                        <m:ctrlPr>
                          <a:rPr lang="en-US" b="0" i="1" smtClean="0">
                            <a:solidFill>
                              <a:srgbClr val="D50CEA"/>
                            </a:solidFill>
                            <a:latin typeface="Cambria Math" panose="02040503050406030204" pitchFamily="18" charset="0"/>
                          </a:rPr>
                        </m:ctrlPr>
                      </m:sSubPr>
                      <m:e>
                        <m:d>
                          <m:dPr>
                            <m:begChr m:val=""/>
                            <m:endChr m:val="|"/>
                            <m:ctrlPr>
                              <a:rPr lang="en-US" b="0" i="1" smtClean="0">
                                <a:solidFill>
                                  <a:srgbClr val="D50CEA"/>
                                </a:solidFill>
                                <a:latin typeface="Cambria Math" panose="02040503050406030204" pitchFamily="18" charset="0"/>
                              </a:rPr>
                            </m:ctrlPr>
                          </m:dPr>
                          <m:e>
                            <m:r>
                              <a:rPr lang="en-US">
                                <a:solidFill>
                                  <a:srgbClr val="D50CEA"/>
                                </a:solidFill>
                                <a:latin typeface="Cambria Math" panose="02040503050406030204" pitchFamily="18" charset="0"/>
                              </a:rPr>
                              <m:t>​</m:t>
                            </m:r>
                          </m:e>
                        </m:d>
                      </m:e>
                      <m:sub>
                        <m:r>
                          <a:rPr lang="en-US" b="0" i="1" smtClean="0">
                            <a:solidFill>
                              <a:srgbClr val="D50CEA"/>
                            </a:solidFill>
                            <a:latin typeface="Cambria Math" panose="02040503050406030204" pitchFamily="18" charset="0"/>
                          </a:rPr>
                          <m:t>𝐸</m:t>
                        </m:r>
                      </m:sub>
                    </m:sSub>
                  </m:oMath>
                </a14:m>
                <a:r>
                  <a:rPr lang="en-US" dirty="0">
                    <a:solidFill>
                      <a:srgbClr val="D50CEA"/>
                    </a:solidFill>
                  </a:rPr>
                  <a:t> the restriction of </a:t>
                </a:r>
                <a14:m>
                  <m:oMath xmlns:m="http://schemas.openxmlformats.org/officeDocument/2006/math">
                    <m:r>
                      <a:rPr lang="en-US" i="1" dirty="0" smtClean="0">
                        <a:solidFill>
                          <a:srgbClr val="D50CEA"/>
                        </a:solidFill>
                        <a:latin typeface="Cambria Math" panose="02040503050406030204" pitchFamily="18" charset="0"/>
                      </a:rPr>
                      <m:t>𝑓</m:t>
                    </m:r>
                  </m:oMath>
                </a14:m>
                <a:r>
                  <a:rPr lang="en-US" dirty="0">
                    <a:solidFill>
                      <a:srgbClr val="D50CEA"/>
                    </a:solidFill>
                  </a:rPr>
                  <a:t> to the original edge set </a:t>
                </a:r>
                <a14:m>
                  <m:oMath xmlns:m="http://schemas.openxmlformats.org/officeDocument/2006/math">
                    <m:r>
                      <a:rPr lang="en-US" i="1" dirty="0" smtClean="0">
                        <a:solidFill>
                          <a:srgbClr val="D50CEA"/>
                        </a:solidFill>
                        <a:latin typeface="Cambria Math" panose="02040503050406030204" pitchFamily="18" charset="0"/>
                      </a:rPr>
                      <m:t>𝐸</m:t>
                    </m:r>
                  </m:oMath>
                </a14:m>
                <a:r>
                  <a:rPr lang="en-US" dirty="0">
                    <a:solidFill>
                      <a:srgbClr val="D50CEA"/>
                    </a:solidFill>
                  </a:rPr>
                  <a:t>, and our solution will be to push water at rates according to </a:t>
                </a:r>
                <a14:m>
                  <m:oMath xmlns:m="http://schemas.openxmlformats.org/officeDocument/2006/math">
                    <m:r>
                      <a:rPr lang="en-US" i="1" dirty="0" smtClean="0">
                        <a:solidFill>
                          <a:srgbClr val="D50CEA"/>
                        </a:solidFill>
                        <a:latin typeface="Cambria Math" panose="02040503050406030204" pitchFamily="18" charset="0"/>
                      </a:rPr>
                      <m:t>𝑓</m:t>
                    </m:r>
                    <m:sSub>
                      <m:sSubPr>
                        <m:ctrlPr>
                          <a:rPr lang="en-US" b="0" i="1" dirty="0" smtClean="0">
                            <a:solidFill>
                              <a:srgbClr val="D50CEA"/>
                            </a:solidFill>
                            <a:latin typeface="Cambria Math" panose="02040503050406030204" pitchFamily="18" charset="0"/>
                          </a:rPr>
                        </m:ctrlPr>
                      </m:sSubPr>
                      <m:e>
                        <m:d>
                          <m:dPr>
                            <m:begChr m:val=""/>
                            <m:endChr m:val="|"/>
                            <m:ctrlPr>
                              <a:rPr lang="en-US" b="0" i="1" dirty="0" smtClean="0">
                                <a:solidFill>
                                  <a:srgbClr val="D50CEA"/>
                                </a:solidFill>
                                <a:latin typeface="Cambria Math" panose="02040503050406030204" pitchFamily="18" charset="0"/>
                              </a:rPr>
                            </m:ctrlPr>
                          </m:dPr>
                          <m:e>
                            <m:r>
                              <a:rPr lang="en-US">
                                <a:solidFill>
                                  <a:srgbClr val="D50CEA"/>
                                </a:solidFill>
                                <a:latin typeface="Cambria Math" panose="02040503050406030204" pitchFamily="18" charset="0"/>
                              </a:rPr>
                              <m:t>​</m:t>
                            </m:r>
                          </m:e>
                        </m:d>
                      </m:e>
                      <m:sub>
                        <m:r>
                          <a:rPr lang="en-US" b="0" i="1" dirty="0" smtClean="0">
                            <a:solidFill>
                              <a:srgbClr val="D50CEA"/>
                            </a:solidFill>
                            <a:latin typeface="Cambria Math" panose="02040503050406030204" pitchFamily="18" charset="0"/>
                          </a:rPr>
                          <m:t>𝐸</m:t>
                        </m:r>
                      </m:sub>
                    </m:sSub>
                  </m:oMath>
                </a14:m>
                <a:r>
                  <a:rPr lang="en-US" dirty="0">
                    <a:solidFill>
                      <a:srgbClr val="D50CEA"/>
                    </a:solidFill>
                  </a:rPr>
                  <a:t> for </a:t>
                </a:r>
                <a14:m>
                  <m:oMath xmlns:m="http://schemas.openxmlformats.org/officeDocument/2006/math">
                    <m:f>
                      <m:fPr>
                        <m:ctrlPr>
                          <a:rPr lang="en-US" b="0" i="1" smtClean="0">
                            <a:solidFill>
                              <a:srgbClr val="D50CEA"/>
                            </a:solidFill>
                            <a:latin typeface="Cambria Math" panose="02040503050406030204" pitchFamily="18" charset="0"/>
                          </a:rPr>
                        </m:ctrlPr>
                      </m:fPr>
                      <m:num>
                        <m:r>
                          <a:rPr lang="en-US" b="0" i="1" smtClean="0">
                            <a:solidFill>
                              <a:srgbClr val="D50CEA"/>
                            </a:solidFill>
                            <a:latin typeface="Cambria Math" panose="02040503050406030204" pitchFamily="18" charset="0"/>
                          </a:rPr>
                          <m:t>10,000</m:t>
                        </m:r>
                      </m:num>
                      <m:den>
                        <m:r>
                          <a:rPr lang="en-US" b="0" i="1" smtClean="0">
                            <a:solidFill>
                              <a:srgbClr val="D50CEA"/>
                            </a:solidFill>
                            <a:latin typeface="Cambria Math" panose="02040503050406030204" pitchFamily="18" charset="0"/>
                          </a:rPr>
                          <m:t>𝑟</m:t>
                        </m:r>
                      </m:den>
                    </m:f>
                  </m:oMath>
                </a14:m>
                <a:r>
                  <a:rPr lang="en-US" dirty="0">
                    <a:solidFill>
                      <a:srgbClr val="D50CEA"/>
                    </a:solidFill>
                  </a:rPr>
                  <a:t> minutes.</a:t>
                </a:r>
              </a:p>
            </p:txBody>
          </p:sp>
        </mc:Choice>
        <mc:Fallback>
          <p:sp>
            <p:nvSpPr>
              <p:cNvPr id="3" name="Text Placeholder 2">
                <a:extLst>
                  <a:ext uri="{FF2B5EF4-FFF2-40B4-BE49-F238E27FC236}">
                    <a16:creationId xmlns:a16="http://schemas.microsoft.com/office/drawing/2014/main" id="{0AA7D1AB-DAE0-E227-C4D0-FA7FC80A7191}"/>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75FE577-6BB3-7B4D-E40F-EA0D5C662202}"/>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20302706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9ED5A-9D36-DE63-D6C9-A17E15862A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31609A-1E3E-AEFF-822D-E63356524BCC}"/>
              </a:ext>
            </a:extLst>
          </p:cNvPr>
          <p:cNvSpPr>
            <a:spLocks noGrp="1"/>
          </p:cNvSpPr>
          <p:nvPr>
            <p:ph type="title"/>
          </p:nvPr>
        </p:nvSpPr>
        <p:spPr/>
        <p:txBody>
          <a:bodyPr>
            <a:normAutofit fontScale="90000"/>
          </a:bodyPr>
          <a:lstStyle/>
          <a:p>
            <a:r>
              <a:rPr lang="en-US" dirty="0"/>
              <a:t>Network flows proofs</a:t>
            </a:r>
          </a:p>
        </p:txBody>
      </p:sp>
      <p:sp>
        <p:nvSpPr>
          <p:cNvPr id="3" name="Text Placeholder 2">
            <a:extLst>
              <a:ext uri="{FF2B5EF4-FFF2-40B4-BE49-F238E27FC236}">
                <a16:creationId xmlns:a16="http://schemas.microsoft.com/office/drawing/2014/main" id="{3967D94A-227E-5491-1A8C-4ADA9770C51D}"/>
              </a:ext>
            </a:extLst>
          </p:cNvPr>
          <p:cNvSpPr>
            <a:spLocks noGrp="1"/>
          </p:cNvSpPr>
          <p:nvPr>
            <p:ph type="body" idx="1"/>
          </p:nvPr>
        </p:nvSpPr>
        <p:spPr>
          <a:xfrm>
            <a:off x="311700" y="990601"/>
            <a:ext cx="8520600" cy="3707874"/>
          </a:xfrm>
        </p:spPr>
        <p:txBody>
          <a:bodyPr>
            <a:normAutofit/>
          </a:bodyPr>
          <a:lstStyle/>
          <a:p>
            <a:pPr marL="114300" indent="0">
              <a:buNone/>
            </a:pPr>
            <a:r>
              <a:rPr lang="en-US" dirty="0"/>
              <a:t>In a </a:t>
            </a:r>
            <a:r>
              <a:rPr lang="en-US" dirty="0">
                <a:solidFill>
                  <a:schemeClr val="tx1"/>
                </a:solidFill>
              </a:rPr>
              <a:t>network flow problem, the main claim in your proof will probably be:</a:t>
            </a:r>
          </a:p>
          <a:p>
            <a:pPr marL="114300" indent="0">
              <a:buNone/>
            </a:pPr>
            <a:endParaRPr lang="en-US" dirty="0">
              <a:solidFill>
                <a:schemeClr val="tx1"/>
              </a:solidFill>
            </a:endParaRPr>
          </a:p>
          <a:p>
            <a:pPr marL="114300" indent="0" algn="ctr">
              <a:buNone/>
            </a:pPr>
            <a:r>
              <a:rPr lang="en-US" dirty="0">
                <a:solidFill>
                  <a:schemeClr val="tx1"/>
                </a:solidFill>
              </a:rPr>
              <a:t>“The maximum flow in the graph that I constructed </a:t>
            </a:r>
          </a:p>
          <a:p>
            <a:pPr marL="114300" indent="0" algn="ctr">
              <a:buNone/>
            </a:pPr>
            <a:r>
              <a:rPr lang="en-US" dirty="0">
                <a:solidFill>
                  <a:schemeClr val="tx1"/>
                </a:solidFill>
              </a:rPr>
              <a:t>is equal to the maximum solution in the original problem.”</a:t>
            </a:r>
          </a:p>
          <a:p>
            <a:pPr marL="114300" indent="0">
              <a:buNone/>
            </a:pPr>
            <a:endParaRPr lang="en-US" dirty="0">
              <a:solidFill>
                <a:schemeClr val="tx1"/>
              </a:solidFill>
            </a:endParaRPr>
          </a:p>
          <a:p>
            <a:pPr marL="114300" indent="0">
              <a:buNone/>
            </a:pPr>
            <a:r>
              <a:rPr lang="en-US" dirty="0">
                <a:solidFill>
                  <a:schemeClr val="tx1"/>
                </a:solidFill>
              </a:rPr>
              <a:t>It should be intuitive, but to write thing formally, the strategy is to prove two things:</a:t>
            </a:r>
          </a:p>
          <a:p>
            <a:pPr>
              <a:buFont typeface="+mj-lt"/>
              <a:buAutoNum type="arabicPeriod"/>
            </a:pPr>
            <a:r>
              <a:rPr lang="en-US" dirty="0">
                <a:solidFill>
                  <a:schemeClr val="tx1"/>
                </a:solidFill>
              </a:rPr>
              <a:t>We can turn any </a:t>
            </a:r>
            <a:r>
              <a:rPr lang="en-US" b="1" dirty="0">
                <a:solidFill>
                  <a:schemeClr val="bg2"/>
                </a:solidFill>
              </a:rPr>
              <a:t>solution of our network </a:t>
            </a:r>
            <a:r>
              <a:rPr lang="en-US" dirty="0">
                <a:solidFill>
                  <a:schemeClr val="tx1"/>
                </a:solidFill>
              </a:rPr>
              <a:t>into a </a:t>
            </a:r>
            <a:r>
              <a:rPr lang="en-US" b="1" dirty="0">
                <a:solidFill>
                  <a:schemeClr val="bg2"/>
                </a:solidFill>
              </a:rPr>
              <a:t>solution of the original problem </a:t>
            </a:r>
            <a:r>
              <a:rPr lang="en-US" dirty="0">
                <a:solidFill>
                  <a:schemeClr val="tx1"/>
                </a:solidFill>
              </a:rPr>
              <a:t>of same quality.</a:t>
            </a:r>
          </a:p>
          <a:p>
            <a:pPr>
              <a:buFont typeface="+mj-lt"/>
              <a:buAutoNum type="arabicPeriod"/>
            </a:pPr>
            <a:r>
              <a:rPr lang="en-US" dirty="0">
                <a:solidFill>
                  <a:schemeClr val="tx1"/>
                </a:solidFill>
              </a:rPr>
              <a:t>We can turn any </a:t>
            </a:r>
            <a:r>
              <a:rPr lang="en-US" b="1" dirty="0">
                <a:solidFill>
                  <a:schemeClr val="bg2"/>
                </a:solidFill>
              </a:rPr>
              <a:t>solution of the original problem </a:t>
            </a:r>
            <a:r>
              <a:rPr lang="en-US" dirty="0">
                <a:solidFill>
                  <a:schemeClr val="tx1"/>
                </a:solidFill>
              </a:rPr>
              <a:t>into a </a:t>
            </a:r>
            <a:r>
              <a:rPr lang="en-US" b="1" dirty="0">
                <a:solidFill>
                  <a:schemeClr val="bg2"/>
                </a:solidFill>
              </a:rPr>
              <a:t>solution of our network </a:t>
            </a:r>
            <a:r>
              <a:rPr lang="en-US" dirty="0">
                <a:solidFill>
                  <a:schemeClr val="tx1"/>
                </a:solidFill>
              </a:rPr>
              <a:t>of same quality.</a:t>
            </a:r>
          </a:p>
          <a:p>
            <a:pPr marL="114300" indent="0">
              <a:buNone/>
            </a:pPr>
            <a:r>
              <a:rPr lang="en-US" dirty="0">
                <a:solidFill>
                  <a:schemeClr val="tx1"/>
                </a:solidFill>
              </a:rPr>
              <a:t>Then, your output works because (1), and no other solution of the original problem is better, by applying (2) and the fact that we found the max flow of our network.</a:t>
            </a:r>
          </a:p>
        </p:txBody>
      </p:sp>
    </p:spTree>
    <p:extLst>
      <p:ext uri="{BB962C8B-B14F-4D97-AF65-F5344CB8AC3E}">
        <p14:creationId xmlns:p14="http://schemas.microsoft.com/office/powerpoint/2010/main" val="428788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CC8E-959F-8710-1793-CEDC2E485F91}"/>
              </a:ext>
            </a:extLst>
          </p:cNvPr>
          <p:cNvSpPr>
            <a:spLocks noGrp="1"/>
          </p:cNvSpPr>
          <p:nvPr>
            <p:ph type="title"/>
          </p:nvPr>
        </p:nvSpPr>
        <p:spPr/>
        <p:txBody>
          <a:bodyPr/>
          <a:lstStyle/>
          <a:p>
            <a:r>
              <a:rPr lang="en-US" dirty="0"/>
              <a:t>Algorithms for network flows</a:t>
            </a:r>
          </a:p>
        </p:txBody>
      </p:sp>
    </p:spTree>
    <p:extLst>
      <p:ext uri="{BB962C8B-B14F-4D97-AF65-F5344CB8AC3E}">
        <p14:creationId xmlns:p14="http://schemas.microsoft.com/office/powerpoint/2010/main" val="3644950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28F2E-B377-F7B9-2AC5-9955D78A0F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EB433-8485-4C3E-7B1A-278766EBC900}"/>
              </a:ext>
            </a:extLst>
          </p:cNvPr>
          <p:cNvSpPr>
            <a:spLocks noGrp="1"/>
          </p:cNvSpPr>
          <p:nvPr>
            <p:ph type="title"/>
          </p:nvPr>
        </p:nvSpPr>
        <p:spPr/>
        <p:txBody>
          <a:bodyPr>
            <a:normAutofit fontScale="90000"/>
          </a:bodyPr>
          <a:lstStyle/>
          <a:p>
            <a:r>
              <a:rPr lang="en-US" dirty="0"/>
              <a:t>Problem 2 – Reservoir balancing</a:t>
            </a:r>
          </a:p>
        </p:txBody>
      </p:sp>
      <p:sp>
        <p:nvSpPr>
          <p:cNvPr id="3" name="Text Placeholder 2">
            <a:extLst>
              <a:ext uri="{FF2B5EF4-FFF2-40B4-BE49-F238E27FC236}">
                <a16:creationId xmlns:a16="http://schemas.microsoft.com/office/drawing/2014/main" id="{C5D5282E-AAB8-E5AB-ECAF-B551162CD76A}"/>
              </a:ext>
            </a:extLst>
          </p:cNvPr>
          <p:cNvSpPr>
            <a:spLocks noGrp="1"/>
          </p:cNvSpPr>
          <p:nvPr>
            <p:ph type="body" idx="1"/>
          </p:nvPr>
        </p:nvSpPr>
        <p:spPr>
          <a:xfrm>
            <a:off x="311700" y="990601"/>
            <a:ext cx="8520600" cy="3707874"/>
          </a:xfrm>
        </p:spPr>
        <p:txBody>
          <a:bodyPr>
            <a:normAutofit/>
          </a:bodyPr>
          <a:lstStyle/>
          <a:p>
            <a:pPr>
              <a:buFont typeface="+mj-lt"/>
              <a:buAutoNum type="alphaLcParenR" startAt="4"/>
            </a:pPr>
            <a:r>
              <a:rPr lang="en-US" dirty="0"/>
              <a:t>Prove your solution is correct.</a:t>
            </a:r>
          </a:p>
          <a:p>
            <a:pPr marL="114300" indent="0">
              <a:buNone/>
            </a:pPr>
            <a:endParaRPr lang="en-US" dirty="0"/>
          </a:p>
        </p:txBody>
      </p:sp>
      <p:sp>
        <p:nvSpPr>
          <p:cNvPr id="4" name="TextBox 3">
            <a:extLst>
              <a:ext uri="{FF2B5EF4-FFF2-40B4-BE49-F238E27FC236}">
                <a16:creationId xmlns:a16="http://schemas.microsoft.com/office/drawing/2014/main" id="{7C39C379-A222-14FD-F707-33327514AF60}"/>
              </a:ext>
            </a:extLst>
          </p:cNvPr>
          <p:cNvSpPr txBox="1"/>
          <p:nvPr/>
        </p:nvSpPr>
        <p:spPr>
          <a:xfrm>
            <a:off x="1663992" y="4446300"/>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Tree>
    <p:extLst>
      <p:ext uri="{BB962C8B-B14F-4D97-AF65-F5344CB8AC3E}">
        <p14:creationId xmlns:p14="http://schemas.microsoft.com/office/powerpoint/2010/main" val="3776192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0DE9D-E825-6A9E-2C38-10E0E2CC56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D8A09C-0B32-BA5C-0A20-5DDBD2539FE3}"/>
              </a:ext>
            </a:extLst>
          </p:cNvPr>
          <p:cNvSpPr>
            <a:spLocks noGrp="1"/>
          </p:cNvSpPr>
          <p:nvPr>
            <p:ph type="title"/>
          </p:nvPr>
        </p:nvSpPr>
        <p:spPr/>
        <p:txBody>
          <a:bodyPr>
            <a:normAutofit fontScale="90000"/>
          </a:bodyPr>
          <a:lstStyle/>
          <a:p>
            <a:r>
              <a:rPr lang="en-US" dirty="0"/>
              <a:t>Problem 2 – Reservoir balancing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EB0F9773-E09C-FCA7-37D6-B48ECF58C0EE}"/>
                  </a:ext>
                </a:extLst>
              </p:cNvPr>
              <p:cNvSpPr>
                <a:spLocks noGrp="1"/>
              </p:cNvSpPr>
              <p:nvPr>
                <p:ph type="body" idx="1"/>
              </p:nvPr>
            </p:nvSpPr>
            <p:spPr>
              <a:xfrm>
                <a:off x="311700" y="990601"/>
                <a:ext cx="8520600" cy="3707874"/>
              </a:xfrm>
            </p:spPr>
            <p:txBody>
              <a:bodyPr>
                <a:normAutofit/>
              </a:bodyPr>
              <a:lstStyle/>
              <a:p>
                <a:pPr>
                  <a:buFont typeface="+mj-lt"/>
                  <a:buAutoNum type="alphaLcParenR" startAt="4"/>
                </a:pPr>
                <a:r>
                  <a:rPr lang="en-US" dirty="0"/>
                  <a:t>Prove your solution is correct.</a:t>
                </a:r>
              </a:p>
              <a:p>
                <a:pPr marL="114300" indent="0">
                  <a:buNone/>
                </a:pPr>
                <a:endParaRPr lang="en-US" dirty="0"/>
              </a:p>
              <a:p>
                <a:pPr marL="114300" indent="0">
                  <a:buNone/>
                </a:pPr>
                <a:r>
                  <a:rPr lang="en-US" dirty="0">
                    <a:solidFill>
                      <a:srgbClr val="D50CEA"/>
                    </a:solidFill>
                  </a:rPr>
                  <a:t>Turn </a:t>
                </a:r>
                <a:r>
                  <a:rPr lang="en-US" b="1" dirty="0">
                    <a:solidFill>
                      <a:srgbClr val="D50CEA"/>
                    </a:solidFill>
                  </a:rPr>
                  <a:t>solution of our network </a:t>
                </a:r>
                <a:r>
                  <a:rPr lang="en-US" dirty="0">
                    <a:solidFill>
                      <a:srgbClr val="D50CEA"/>
                    </a:solidFill>
                  </a:rPr>
                  <a:t>into a </a:t>
                </a:r>
                <a:r>
                  <a:rPr lang="en-US" b="1" dirty="0">
                    <a:solidFill>
                      <a:srgbClr val="D50CEA"/>
                    </a:solidFill>
                  </a:rPr>
                  <a:t>solution of original problem </a:t>
                </a:r>
                <a:r>
                  <a:rPr lang="en-US" dirty="0">
                    <a:solidFill>
                      <a:srgbClr val="D50CEA"/>
                    </a:solidFill>
                  </a:rPr>
                  <a:t>of same quality:</a:t>
                </a:r>
              </a:p>
              <a:p>
                <a:r>
                  <a:rPr lang="en-US" dirty="0">
                    <a:solidFill>
                      <a:srgbClr val="D50CEA"/>
                    </a:solidFill>
                  </a:rPr>
                  <a:t>Simply restrict to the original edge set (note that this is valid for original problem).</a:t>
                </a:r>
              </a:p>
              <a:p>
                <a:r>
                  <a:rPr lang="en-US" dirty="0">
                    <a:solidFill>
                      <a:srgbClr val="D50CEA"/>
                    </a:solidFill>
                  </a:rPr>
                  <a:t>By flow conservation, the flow out of </a:t>
                </a:r>
                <a14:m>
                  <m:oMath xmlns:m="http://schemas.openxmlformats.org/officeDocument/2006/math">
                    <m:r>
                      <a:rPr lang="en-US" i="1" dirty="0" smtClean="0">
                        <a:solidFill>
                          <a:srgbClr val="D50CEA"/>
                        </a:solidFill>
                        <a:latin typeface="Cambria Math" panose="02040503050406030204" pitchFamily="18" charset="0"/>
                      </a:rPr>
                      <m:t>𝑠</m:t>
                    </m:r>
                  </m:oMath>
                </a14:m>
                <a:r>
                  <a:rPr lang="en-US" dirty="0">
                    <a:solidFill>
                      <a:srgbClr val="D50CEA"/>
                    </a:solidFill>
                  </a:rPr>
                  <a:t> is equal to the sum of all flow leaving </a:t>
                </a:r>
                <a14:m>
                  <m:oMath xmlns:m="http://schemas.openxmlformats.org/officeDocument/2006/math">
                    <m:r>
                      <a:rPr lang="en-US" i="1" dirty="0" smtClean="0">
                        <a:solidFill>
                          <a:srgbClr val="D50CEA"/>
                        </a:solidFill>
                        <a:latin typeface="Cambria Math" panose="02040503050406030204" pitchFamily="18" charset="0"/>
                      </a:rPr>
                      <m:t>𝑂</m:t>
                    </m:r>
                  </m:oMath>
                </a14:m>
                <a:r>
                  <a:rPr lang="en-US" dirty="0">
                    <a:solidFill>
                      <a:srgbClr val="D50CEA"/>
                    </a:solidFill>
                  </a:rPr>
                  <a:t>, so the quality is the same.</a:t>
                </a:r>
              </a:p>
              <a:p>
                <a:pPr marL="114300" indent="0">
                  <a:buNone/>
                </a:pPr>
                <a:endParaRPr lang="en-US" dirty="0">
                  <a:solidFill>
                    <a:srgbClr val="D50CEA"/>
                  </a:solidFill>
                </a:endParaRPr>
              </a:p>
              <a:p>
                <a:pPr marL="114300" indent="0">
                  <a:buNone/>
                </a:pPr>
                <a:r>
                  <a:rPr lang="en-US" dirty="0">
                    <a:solidFill>
                      <a:srgbClr val="D50CEA"/>
                    </a:solidFill>
                  </a:rPr>
                  <a:t>Turn </a:t>
                </a:r>
                <a:r>
                  <a:rPr lang="en-US" b="1" dirty="0">
                    <a:solidFill>
                      <a:srgbClr val="D50CEA"/>
                    </a:solidFill>
                  </a:rPr>
                  <a:t>solution of original problem </a:t>
                </a:r>
                <a:r>
                  <a:rPr lang="en-US" dirty="0">
                    <a:solidFill>
                      <a:srgbClr val="D50CEA"/>
                    </a:solidFill>
                  </a:rPr>
                  <a:t>into a </a:t>
                </a:r>
                <a:r>
                  <a:rPr lang="en-US" b="1" dirty="0">
                    <a:solidFill>
                      <a:srgbClr val="D50CEA"/>
                    </a:solidFill>
                  </a:rPr>
                  <a:t>solution of our network </a:t>
                </a:r>
                <a:r>
                  <a:rPr lang="en-US" dirty="0">
                    <a:solidFill>
                      <a:srgbClr val="D50CEA"/>
                    </a:solidFill>
                  </a:rPr>
                  <a:t>of same quality:</a:t>
                </a:r>
              </a:p>
              <a:p>
                <a:r>
                  <a:rPr lang="en-US" dirty="0">
                    <a:solidFill>
                      <a:srgbClr val="D50CEA"/>
                    </a:solidFill>
                  </a:rPr>
                  <a:t>Set </a:t>
                </a:r>
                <a14:m>
                  <m:oMath xmlns:m="http://schemas.openxmlformats.org/officeDocument/2006/math">
                    <m:r>
                      <a:rPr lang="en-US" i="1" dirty="0" smtClean="0">
                        <a:solidFill>
                          <a:srgbClr val="D50CEA"/>
                        </a:solidFill>
                        <a:latin typeface="Cambria Math" panose="02040503050406030204" pitchFamily="18" charset="0"/>
                      </a:rPr>
                      <m:t>𝑓</m:t>
                    </m:r>
                    <m:r>
                      <a:rPr lang="en-US" i="1" dirty="0" smtClean="0">
                        <a:solidFill>
                          <a:srgbClr val="D50CEA"/>
                        </a:solidFill>
                        <a:latin typeface="Cambria Math" panose="02040503050406030204" pitchFamily="18" charset="0"/>
                      </a:rPr>
                      <m:t>(</m:t>
                    </m:r>
                    <m:r>
                      <a:rPr lang="en-US" i="1" dirty="0" err="1" smtClean="0">
                        <a:solidFill>
                          <a:srgbClr val="D50CEA"/>
                        </a:solidFill>
                        <a:latin typeface="Cambria Math" panose="02040503050406030204" pitchFamily="18" charset="0"/>
                      </a:rPr>
                      <m:t>𝑠</m:t>
                    </m:r>
                    <m:r>
                      <a:rPr lang="en-US" i="1" dirty="0" err="1" smtClean="0">
                        <a:solidFill>
                          <a:srgbClr val="D50CEA"/>
                        </a:solidFill>
                        <a:latin typeface="Cambria Math" panose="02040503050406030204" pitchFamily="18" charset="0"/>
                      </a:rPr>
                      <m:t>,</m:t>
                    </m:r>
                    <m:sSub>
                      <m:sSubPr>
                        <m:ctrlPr>
                          <a:rPr lang="en-US" i="1" dirty="0" err="1" smtClean="0">
                            <a:solidFill>
                              <a:srgbClr val="D50CEA"/>
                            </a:solidFill>
                            <a:latin typeface="Cambria Math" panose="02040503050406030204" pitchFamily="18" charset="0"/>
                          </a:rPr>
                        </m:ctrlPr>
                      </m:sSubPr>
                      <m:e>
                        <m:r>
                          <a:rPr lang="en-US" i="1" dirty="0" err="1" smtClean="0">
                            <a:solidFill>
                              <a:srgbClr val="D50CEA"/>
                            </a:solidFill>
                            <a:latin typeface="Cambria Math" panose="02040503050406030204" pitchFamily="18" charset="0"/>
                          </a:rPr>
                          <m:t>𝑜</m:t>
                        </m:r>
                      </m:e>
                      <m:sub>
                        <m:r>
                          <a:rPr lang="en-US" i="1" dirty="0" err="1" smtClean="0">
                            <a:solidFill>
                              <a:srgbClr val="D50CEA"/>
                            </a:solidFill>
                            <a:latin typeface="Cambria Math" panose="02040503050406030204" pitchFamily="18" charset="0"/>
                          </a:rPr>
                          <m:t>𝑖</m:t>
                        </m:r>
                      </m:sub>
                    </m:sSub>
                    <m:r>
                      <a:rPr lang="en-US" i="1" dirty="0" smtClean="0">
                        <a:solidFill>
                          <a:srgbClr val="D50CEA"/>
                        </a:solidFill>
                        <a:latin typeface="Cambria Math" panose="02040503050406030204" pitchFamily="18" charset="0"/>
                      </a:rPr>
                      <m:t>)</m:t>
                    </m:r>
                  </m:oMath>
                </a14:m>
                <a:r>
                  <a:rPr lang="en-US" dirty="0">
                    <a:solidFill>
                      <a:srgbClr val="D50CEA"/>
                    </a:solidFill>
                  </a:rPr>
                  <a:t> to be the sum of all flow out of </a:t>
                </a:r>
                <a14:m>
                  <m:oMath xmlns:m="http://schemas.openxmlformats.org/officeDocument/2006/math">
                    <m:sSub>
                      <m:sSubPr>
                        <m:ctrlPr>
                          <a:rPr lang="en-US" i="1" dirty="0" smtClean="0">
                            <a:solidFill>
                              <a:srgbClr val="D50CEA"/>
                            </a:solidFill>
                            <a:latin typeface="Cambria Math" panose="02040503050406030204" pitchFamily="18" charset="0"/>
                          </a:rPr>
                        </m:ctrlPr>
                      </m:sSubPr>
                      <m:e>
                        <m:r>
                          <a:rPr lang="en-US" i="1" dirty="0" smtClean="0">
                            <a:solidFill>
                              <a:srgbClr val="D50CEA"/>
                            </a:solidFill>
                            <a:latin typeface="Cambria Math" panose="02040503050406030204" pitchFamily="18" charset="0"/>
                          </a:rPr>
                          <m:t>𝑜</m:t>
                        </m:r>
                      </m:e>
                      <m:sub>
                        <m:r>
                          <a:rPr lang="en-US" i="1" dirty="0" smtClean="0">
                            <a:solidFill>
                              <a:srgbClr val="D50CEA"/>
                            </a:solidFill>
                            <a:latin typeface="Cambria Math" panose="02040503050406030204" pitchFamily="18" charset="0"/>
                          </a:rPr>
                          <m:t>𝑖</m:t>
                        </m:r>
                      </m:sub>
                    </m:sSub>
                  </m:oMath>
                </a14:m>
                <a:r>
                  <a:rPr lang="en-US" dirty="0">
                    <a:solidFill>
                      <a:srgbClr val="D50CEA"/>
                    </a:solidFill>
                  </a:rPr>
                  <a:t> (valid because infinite capacity).</a:t>
                </a:r>
              </a:p>
              <a:p>
                <a:r>
                  <a:rPr lang="en-US" dirty="0">
                    <a:solidFill>
                      <a:srgbClr val="D50CEA"/>
                    </a:solidFill>
                  </a:rPr>
                  <a:t>Then, the flow out of </a:t>
                </a:r>
                <a14:m>
                  <m:oMath xmlns:m="http://schemas.openxmlformats.org/officeDocument/2006/math">
                    <m:r>
                      <a:rPr lang="en-US" i="1" dirty="0" smtClean="0">
                        <a:solidFill>
                          <a:srgbClr val="D50CEA"/>
                        </a:solidFill>
                        <a:latin typeface="Cambria Math" panose="02040503050406030204" pitchFamily="18" charset="0"/>
                      </a:rPr>
                      <m:t>𝑠</m:t>
                    </m:r>
                  </m:oMath>
                </a14:m>
                <a:r>
                  <a:rPr lang="en-US" dirty="0">
                    <a:solidFill>
                      <a:srgbClr val="D50CEA"/>
                    </a:solidFill>
                  </a:rPr>
                  <a:t> is the sum of all flow leaving </a:t>
                </a:r>
                <a14:m>
                  <m:oMath xmlns:m="http://schemas.openxmlformats.org/officeDocument/2006/math">
                    <m:r>
                      <a:rPr lang="en-US" i="1" dirty="0" smtClean="0">
                        <a:solidFill>
                          <a:srgbClr val="D50CEA"/>
                        </a:solidFill>
                        <a:latin typeface="Cambria Math" panose="02040503050406030204" pitchFamily="18" charset="0"/>
                      </a:rPr>
                      <m:t>𝑂</m:t>
                    </m:r>
                  </m:oMath>
                </a14:m>
                <a:r>
                  <a:rPr lang="en-US" dirty="0">
                    <a:solidFill>
                      <a:srgbClr val="D50CEA"/>
                    </a:solidFill>
                  </a:rPr>
                  <a:t>, thus same quality.</a:t>
                </a:r>
              </a:p>
              <a:p>
                <a:pPr marL="114300" indent="0">
                  <a:buNone/>
                </a:pPr>
                <a:endParaRPr lang="en-US" dirty="0">
                  <a:solidFill>
                    <a:srgbClr val="D50CEA"/>
                  </a:solidFill>
                </a:endParaRPr>
              </a:p>
              <a:p>
                <a:pPr marL="114300" indent="0">
                  <a:buNone/>
                </a:pPr>
                <a:r>
                  <a:rPr lang="en-US" dirty="0">
                    <a:solidFill>
                      <a:srgbClr val="D50CEA"/>
                    </a:solidFill>
                  </a:rPr>
                  <a:t>Thus, the best solution of our network is equivalent to the best solution of the original.</a:t>
                </a:r>
              </a:p>
            </p:txBody>
          </p:sp>
        </mc:Choice>
        <mc:Fallback>
          <p:sp>
            <p:nvSpPr>
              <p:cNvPr id="3" name="Text Placeholder 2">
                <a:extLst>
                  <a:ext uri="{FF2B5EF4-FFF2-40B4-BE49-F238E27FC236}">
                    <a16:creationId xmlns:a16="http://schemas.microsoft.com/office/drawing/2014/main" id="{EB0F9773-E09C-FCA7-37D6-B48ECF58C0EE}"/>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r="-446" b="-785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2D725D4F-4F05-CF87-933C-AC14CB56500C}"/>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88957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4A6D2-F1A3-B7EB-B123-3D07C23E8B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AAFD7-740B-34B1-CA2D-BC602D30C270}"/>
              </a:ext>
            </a:extLst>
          </p:cNvPr>
          <p:cNvSpPr>
            <a:spLocks noGrp="1"/>
          </p:cNvSpPr>
          <p:nvPr>
            <p:ph type="title"/>
          </p:nvPr>
        </p:nvSpPr>
        <p:spPr/>
        <p:txBody>
          <a:bodyPr>
            <a:normAutofit fontScale="90000"/>
          </a:bodyPr>
          <a:lstStyle/>
          <a:p>
            <a:r>
              <a:rPr lang="en-US" dirty="0"/>
              <a:t>Problem 2 – Reservoir balancing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1F95CC6-ABA2-3192-8B99-B4B86B471C7B}"/>
                  </a:ext>
                </a:extLst>
              </p:cNvPr>
              <p:cNvSpPr>
                <a:spLocks noGrp="1"/>
              </p:cNvSpPr>
              <p:nvPr>
                <p:ph type="body" idx="1"/>
              </p:nvPr>
            </p:nvSpPr>
            <p:spPr>
              <a:xfrm>
                <a:off x="311700" y="990601"/>
                <a:ext cx="8520600" cy="3707874"/>
              </a:xfrm>
            </p:spPr>
            <p:txBody>
              <a:bodyPr>
                <a:normAutofit/>
              </a:bodyPr>
              <a:lstStyle/>
              <a:p>
                <a:pPr>
                  <a:buFont typeface="+mj-lt"/>
                  <a:buAutoNum type="alphaLcParenR" startAt="4"/>
                </a:pPr>
                <a:r>
                  <a:rPr lang="en-US" dirty="0"/>
                  <a:t>Prove your solution is correct.</a:t>
                </a:r>
              </a:p>
              <a:p>
                <a:pPr marL="114300" indent="0">
                  <a:buNone/>
                </a:pPr>
                <a:endParaRPr lang="en-US" dirty="0"/>
              </a:p>
              <a:p>
                <a:pPr marL="114300" indent="0">
                  <a:buNone/>
                </a:pPr>
                <a:r>
                  <a:rPr lang="en-US" dirty="0">
                    <a:solidFill>
                      <a:srgbClr val="D50CEA"/>
                    </a:solidFill>
                  </a:rPr>
                  <a:t>Lastly, the previous slide only showed that we compute the maximum water pumping rate from </a:t>
                </a:r>
                <a14:m>
                  <m:oMath xmlns:m="http://schemas.openxmlformats.org/officeDocument/2006/math">
                    <m:r>
                      <a:rPr lang="en-US" i="1" dirty="0" smtClean="0">
                        <a:solidFill>
                          <a:srgbClr val="D50CEA"/>
                        </a:solidFill>
                        <a:latin typeface="Cambria Math" panose="02040503050406030204" pitchFamily="18" charset="0"/>
                      </a:rPr>
                      <m:t>𝑂</m:t>
                    </m:r>
                  </m:oMath>
                </a14:m>
                <a:r>
                  <a:rPr lang="en-US" dirty="0">
                    <a:solidFill>
                      <a:srgbClr val="D50CEA"/>
                    </a:solidFill>
                  </a:rPr>
                  <a:t> to </a:t>
                </a:r>
                <a14:m>
                  <m:oMath xmlns:m="http://schemas.openxmlformats.org/officeDocument/2006/math">
                    <m:r>
                      <a:rPr lang="en-US" i="1" dirty="0" smtClean="0">
                        <a:solidFill>
                          <a:srgbClr val="D50CEA"/>
                        </a:solidFill>
                        <a:latin typeface="Cambria Math" panose="02040503050406030204" pitchFamily="18" charset="0"/>
                      </a:rPr>
                      <m:t>𝑈</m:t>
                    </m:r>
                  </m:oMath>
                </a14:m>
                <a:r>
                  <a:rPr lang="en-US" dirty="0">
                    <a:solidFill>
                      <a:srgbClr val="D50CEA"/>
                    </a:solidFill>
                  </a:rPr>
                  <a:t>, not yet the “best method to move water”.</a:t>
                </a:r>
              </a:p>
              <a:p>
                <a:pPr marL="114300" indent="0">
                  <a:buNone/>
                </a:pPr>
                <a:endParaRPr lang="en-US" dirty="0">
                  <a:solidFill>
                    <a:srgbClr val="D50CEA"/>
                  </a:solidFill>
                </a:endParaRPr>
              </a:p>
              <a:p>
                <a:pPr marL="114300" indent="0">
                  <a:buNone/>
                </a:pPr>
                <a:r>
                  <a:rPr lang="en-US" dirty="0">
                    <a:solidFill>
                      <a:srgbClr val="D50CEA"/>
                    </a:solidFill>
                  </a:rPr>
                  <a:t>To finish, we just note that the best strategy for filling the reservoirs must have the form “run a fixed strategy with flow rate </a:t>
                </a:r>
                <a14:m>
                  <m:oMath xmlns:m="http://schemas.openxmlformats.org/officeDocument/2006/math">
                    <m:r>
                      <a:rPr lang="en-US" i="1" dirty="0" smtClean="0">
                        <a:solidFill>
                          <a:srgbClr val="D50CEA"/>
                        </a:solidFill>
                        <a:latin typeface="Cambria Math" panose="02040503050406030204" pitchFamily="18" charset="0"/>
                      </a:rPr>
                      <m:t>𝑟</m:t>
                    </m:r>
                  </m:oMath>
                </a14:m>
                <a:r>
                  <a:rPr lang="en-US" dirty="0">
                    <a:solidFill>
                      <a:srgbClr val="D50CEA"/>
                    </a:solidFill>
                  </a:rPr>
                  <a:t> for </a:t>
                </a:r>
                <a14:m>
                  <m:oMath xmlns:m="http://schemas.openxmlformats.org/officeDocument/2006/math">
                    <m:f>
                      <m:fPr>
                        <m:ctrlPr>
                          <a:rPr lang="en-US" b="0" i="1" smtClean="0">
                            <a:solidFill>
                              <a:srgbClr val="D50CEA"/>
                            </a:solidFill>
                            <a:latin typeface="Cambria Math" panose="02040503050406030204" pitchFamily="18" charset="0"/>
                          </a:rPr>
                        </m:ctrlPr>
                      </m:fPr>
                      <m:num>
                        <m:r>
                          <a:rPr lang="en-US" b="0" i="1" smtClean="0">
                            <a:solidFill>
                              <a:srgbClr val="D50CEA"/>
                            </a:solidFill>
                            <a:latin typeface="Cambria Math" panose="02040503050406030204" pitchFamily="18" charset="0"/>
                          </a:rPr>
                          <m:t>10,000</m:t>
                        </m:r>
                      </m:num>
                      <m:den>
                        <m:r>
                          <a:rPr lang="en-US" b="0" i="1" smtClean="0">
                            <a:solidFill>
                              <a:srgbClr val="D50CEA"/>
                            </a:solidFill>
                            <a:latin typeface="Cambria Math" panose="02040503050406030204" pitchFamily="18" charset="0"/>
                          </a:rPr>
                          <m:t>𝑟</m:t>
                        </m:r>
                      </m:den>
                    </m:f>
                  </m:oMath>
                </a14:m>
                <a:r>
                  <a:rPr lang="en-US" dirty="0">
                    <a:solidFill>
                      <a:srgbClr val="D50CEA"/>
                    </a:solidFill>
                  </a:rPr>
                  <a:t> minutes” (no changes over time).</a:t>
                </a:r>
              </a:p>
              <a:p>
                <a:pPr marL="114300" indent="0">
                  <a:buNone/>
                </a:pPr>
                <a:endParaRPr lang="en-US" dirty="0">
                  <a:solidFill>
                    <a:srgbClr val="D50CEA"/>
                  </a:solidFill>
                </a:endParaRPr>
              </a:p>
              <a:p>
                <a:r>
                  <a:rPr lang="en-US" dirty="0">
                    <a:solidFill>
                      <a:srgbClr val="D50CEA"/>
                    </a:solidFill>
                  </a:rPr>
                  <a:t>Suppose a strategy changed over time. Then, we can improve it by taking the strategy at the point in time where flow rate is fastest, and use that the whole time. </a:t>
                </a:r>
              </a:p>
            </p:txBody>
          </p:sp>
        </mc:Choice>
        <mc:Fallback>
          <p:sp>
            <p:nvSpPr>
              <p:cNvPr id="3" name="Text Placeholder 2">
                <a:extLst>
                  <a:ext uri="{FF2B5EF4-FFF2-40B4-BE49-F238E27FC236}">
                    <a16:creationId xmlns:a16="http://schemas.microsoft.com/office/drawing/2014/main" id="{71F95CC6-ABA2-3192-8B99-B4B86B471C7B}"/>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r="-1042"/>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991716E-303F-9C2E-7CAD-08D2AFFFA4DA}"/>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348015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6B362-1166-5640-CAA4-6D6C91F3B1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0C5D40-FA85-C8C0-EA51-9834F023AEB1}"/>
              </a:ext>
            </a:extLst>
          </p:cNvPr>
          <p:cNvSpPr>
            <a:spLocks noGrp="1"/>
          </p:cNvSpPr>
          <p:nvPr>
            <p:ph type="title"/>
          </p:nvPr>
        </p:nvSpPr>
        <p:spPr/>
        <p:txBody>
          <a:bodyPr>
            <a:normAutofit fontScale="90000"/>
          </a:bodyPr>
          <a:lstStyle/>
          <a:p>
            <a:r>
              <a:rPr lang="en-US" dirty="0"/>
              <a:t>Problem 2 – Reservoir balancing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BDF4506E-BE85-DCF5-B56F-BE8BD6189189}"/>
                  </a:ext>
                </a:extLst>
              </p:cNvPr>
              <p:cNvSpPr>
                <a:spLocks noGrp="1"/>
              </p:cNvSpPr>
              <p:nvPr>
                <p:ph type="body" idx="1"/>
              </p:nvPr>
            </p:nvSpPr>
            <p:spPr>
              <a:xfrm>
                <a:off x="311700" y="990601"/>
                <a:ext cx="8520600" cy="3707874"/>
              </a:xfrm>
            </p:spPr>
            <p:txBody>
              <a:bodyPr>
                <a:normAutofit/>
              </a:bodyPr>
              <a:lstStyle/>
              <a:p>
                <a:pPr>
                  <a:buFont typeface="+mj-lt"/>
                  <a:buAutoNum type="alphaLcParenR" startAt="5"/>
                </a:pPr>
                <a:r>
                  <a:rPr lang="en-US" dirty="0"/>
                  <a:t>Which flow algorithm is best for this problem? Then analyze your running time. (Assume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𝑉</m:t>
                        </m:r>
                      </m:e>
                    </m:d>
                    <m:r>
                      <a:rPr lang="en-US" i="1">
                        <a:latin typeface="Cambria Math" panose="02040503050406030204" pitchFamily="18" charset="0"/>
                      </a:rPr>
                      <m:t>=</m:t>
                    </m:r>
                    <m:r>
                      <a:rPr lang="en-US" i="1">
                        <a:latin typeface="Cambria Math" panose="02040503050406030204" pitchFamily="18" charset="0"/>
                      </a:rPr>
                      <m:t>𝑛</m:t>
                    </m:r>
                  </m:oMath>
                </a14:m>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m:t>
                    </m:r>
                    <m:r>
                      <a:rPr lang="en-US" i="1">
                        <a:latin typeface="Cambria Math" panose="02040503050406030204" pitchFamily="18" charset="0"/>
                      </a:rPr>
                      <m:t>𝑚</m:t>
                    </m:r>
                  </m:oMath>
                </a14:m>
                <a:r>
                  <a:rPr lang="en-US" dirty="0"/>
                  <a:t>, and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𝑚</m:t>
                    </m:r>
                  </m:oMath>
                </a14:m>
                <a:r>
                  <a:rPr lang="en-US" dirty="0"/>
                  <a:t>.)</a:t>
                </a:r>
              </a:p>
              <a:p>
                <a:pPr>
                  <a:buFont typeface="+mj-lt"/>
                  <a:buAutoNum type="alphaLcParenR" startAt="5"/>
                </a:pPr>
                <a:endParaRPr lang="en-US" dirty="0"/>
              </a:p>
            </p:txBody>
          </p:sp>
        </mc:Choice>
        <mc:Fallback>
          <p:sp>
            <p:nvSpPr>
              <p:cNvPr id="3" name="Text Placeholder 2">
                <a:extLst>
                  <a:ext uri="{FF2B5EF4-FFF2-40B4-BE49-F238E27FC236}">
                    <a16:creationId xmlns:a16="http://schemas.microsoft.com/office/drawing/2014/main" id="{BDF4506E-BE85-DCF5-B56F-BE8BD6189189}"/>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1165CF1-5D7D-B1D6-AC93-16A8ED576F3C}"/>
              </a:ext>
            </a:extLst>
          </p:cNvPr>
          <p:cNvSpPr txBox="1"/>
          <p:nvPr/>
        </p:nvSpPr>
        <p:spPr>
          <a:xfrm>
            <a:off x="1663992" y="4446300"/>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Tree>
    <p:extLst>
      <p:ext uri="{BB962C8B-B14F-4D97-AF65-F5344CB8AC3E}">
        <p14:creationId xmlns:p14="http://schemas.microsoft.com/office/powerpoint/2010/main" val="1458100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379B8-07CE-A802-0D95-4AA50B512B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D3666E-6687-D57D-4AFB-EA756DED7119}"/>
              </a:ext>
            </a:extLst>
          </p:cNvPr>
          <p:cNvSpPr>
            <a:spLocks noGrp="1"/>
          </p:cNvSpPr>
          <p:nvPr>
            <p:ph type="title"/>
          </p:nvPr>
        </p:nvSpPr>
        <p:spPr/>
        <p:txBody>
          <a:bodyPr>
            <a:normAutofit fontScale="90000"/>
          </a:bodyPr>
          <a:lstStyle/>
          <a:p>
            <a:r>
              <a:rPr lang="en-US" dirty="0"/>
              <a:t>Problem 2 – Reservoir balancing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226FB862-9300-0A01-2E36-0623A2833F90}"/>
                  </a:ext>
                </a:extLst>
              </p:cNvPr>
              <p:cNvSpPr>
                <a:spLocks noGrp="1"/>
              </p:cNvSpPr>
              <p:nvPr>
                <p:ph type="body" idx="1"/>
              </p:nvPr>
            </p:nvSpPr>
            <p:spPr>
              <a:xfrm>
                <a:off x="311700" y="990601"/>
                <a:ext cx="8520600" cy="3707874"/>
              </a:xfrm>
            </p:spPr>
            <p:txBody>
              <a:bodyPr>
                <a:normAutofit/>
              </a:bodyPr>
              <a:lstStyle/>
              <a:p>
                <a:pPr>
                  <a:buFont typeface="+mj-lt"/>
                  <a:buAutoNum type="alphaLcParenR" startAt="5"/>
                </a:pPr>
                <a:r>
                  <a:rPr lang="en-US" dirty="0"/>
                  <a:t>Which flow algorithm is best for this problem? Then analyze your running time. (Assume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𝑉</m:t>
                        </m:r>
                      </m:e>
                    </m:d>
                    <m:r>
                      <a:rPr lang="en-US" i="1">
                        <a:latin typeface="Cambria Math" panose="02040503050406030204" pitchFamily="18" charset="0"/>
                      </a:rPr>
                      <m:t>=</m:t>
                    </m:r>
                    <m:r>
                      <a:rPr lang="en-US" i="1">
                        <a:latin typeface="Cambria Math" panose="02040503050406030204" pitchFamily="18" charset="0"/>
                      </a:rPr>
                      <m:t>𝑛</m:t>
                    </m:r>
                  </m:oMath>
                </a14:m>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m:t>
                    </m:r>
                    <m:r>
                      <a:rPr lang="en-US" i="1">
                        <a:latin typeface="Cambria Math" panose="02040503050406030204" pitchFamily="18" charset="0"/>
                      </a:rPr>
                      <m:t>𝑚</m:t>
                    </m:r>
                  </m:oMath>
                </a14:m>
                <a:r>
                  <a:rPr lang="en-US" dirty="0"/>
                  <a:t>, and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𝑚</m:t>
                    </m:r>
                  </m:oMath>
                </a14:m>
                <a:r>
                  <a:rPr lang="en-US" dirty="0"/>
                  <a:t>.)</a:t>
                </a:r>
              </a:p>
              <a:p>
                <a:pPr marL="114300" indent="0">
                  <a:buNone/>
                </a:pPr>
                <a:endParaRPr lang="en-US" dirty="0"/>
              </a:p>
              <a:p>
                <a:pPr marL="114300" indent="0">
                  <a:buNone/>
                </a:pPr>
                <a:r>
                  <a:rPr lang="en-US" dirty="0">
                    <a:solidFill>
                      <a:srgbClr val="D50CEA"/>
                    </a:solidFill>
                  </a:rPr>
                  <a:t>Because we have no control over how large the capacities are, </a:t>
                </a:r>
                <a:r>
                  <a:rPr lang="en-US" b="1" dirty="0">
                    <a:solidFill>
                      <a:srgbClr val="D50CEA"/>
                    </a:solidFill>
                  </a:rPr>
                  <a:t>Ford–Fulkerson with BFS and the Edmonds–Karp bound </a:t>
                </a:r>
                <a:r>
                  <a:rPr lang="en-US" dirty="0">
                    <a:solidFill>
                      <a:srgbClr val="D50CEA"/>
                    </a:solidFill>
                  </a:rPr>
                  <a:t>is best for this problem.</a:t>
                </a:r>
              </a:p>
              <a:p>
                <a:pPr marL="114300" indent="0">
                  <a:buNone/>
                </a:pPr>
                <a:endParaRPr lang="en-US" dirty="0">
                  <a:solidFill>
                    <a:srgbClr val="D50CEA"/>
                  </a:solidFill>
                </a:endParaRPr>
              </a:p>
              <a:p>
                <a:pPr marL="114300" indent="0">
                  <a:buNone/>
                </a:pPr>
                <a:r>
                  <a:rPr lang="en-US" dirty="0">
                    <a:solidFill>
                      <a:srgbClr val="D50CEA"/>
                    </a:solidFill>
                  </a:rPr>
                  <a:t>The graph we constructed has:</a:t>
                </a:r>
              </a:p>
              <a:p>
                <a14:m>
                  <m:oMath xmlns:m="http://schemas.openxmlformats.org/officeDocument/2006/math">
                    <m:d>
                      <m:dPr>
                        <m:begChr m:val="|"/>
                        <m:endChr m:val="|"/>
                        <m:ctrlPr>
                          <a:rPr lang="en-US" b="0" i="1" smtClean="0">
                            <a:solidFill>
                              <a:srgbClr val="D50CEA"/>
                            </a:solidFill>
                            <a:latin typeface="Cambria Math" panose="02040503050406030204" pitchFamily="18" charset="0"/>
                          </a:rPr>
                        </m:ctrlPr>
                      </m:dPr>
                      <m:e>
                        <m:sSup>
                          <m:sSupPr>
                            <m:ctrlPr>
                              <a:rPr lang="en-US" b="0" i="1" smtClean="0">
                                <a:solidFill>
                                  <a:srgbClr val="D50CEA"/>
                                </a:solidFill>
                                <a:latin typeface="Cambria Math" panose="02040503050406030204" pitchFamily="18" charset="0"/>
                              </a:rPr>
                            </m:ctrlPr>
                          </m:sSupPr>
                          <m:e>
                            <m:r>
                              <a:rPr lang="en-US" b="0" i="1" smtClean="0">
                                <a:solidFill>
                                  <a:srgbClr val="D50CEA"/>
                                </a:solidFill>
                                <a:latin typeface="Cambria Math" panose="02040503050406030204" pitchFamily="18" charset="0"/>
                              </a:rPr>
                              <m:t>𝑉</m:t>
                            </m:r>
                          </m:e>
                          <m:sup>
                            <m:r>
                              <a:rPr lang="en-US" b="0" i="1" smtClean="0">
                                <a:solidFill>
                                  <a:srgbClr val="D50CEA"/>
                                </a:solidFill>
                                <a:latin typeface="Cambria Math" panose="02040503050406030204" pitchFamily="18" charset="0"/>
                              </a:rPr>
                              <m:t>′</m:t>
                            </m:r>
                          </m:sup>
                        </m:sSup>
                      </m:e>
                    </m:d>
                    <m:r>
                      <a:rPr lang="en-US" b="0" i="1" smtClean="0">
                        <a:solidFill>
                          <a:srgbClr val="D50CEA"/>
                        </a:solidFill>
                        <a:latin typeface="Cambria Math" panose="02040503050406030204" pitchFamily="18" charset="0"/>
                      </a:rPr>
                      <m:t>=</m:t>
                    </m:r>
                    <m:r>
                      <a:rPr lang="en-US" b="0" i="1" smtClean="0">
                        <a:solidFill>
                          <a:srgbClr val="D50CEA"/>
                        </a:solidFill>
                        <a:latin typeface="Cambria Math" panose="02040503050406030204" pitchFamily="18" charset="0"/>
                      </a:rPr>
                      <m:t>𝑛</m:t>
                    </m:r>
                    <m:r>
                      <a:rPr lang="en-US" b="0" i="1" smtClean="0">
                        <a:solidFill>
                          <a:srgbClr val="D50CEA"/>
                        </a:solidFill>
                        <a:latin typeface="Cambria Math" panose="02040503050406030204" pitchFamily="18" charset="0"/>
                      </a:rPr>
                      <m:t>+2</m:t>
                    </m:r>
                  </m:oMath>
                </a14:m>
                <a:r>
                  <a:rPr lang="en-US" dirty="0">
                    <a:solidFill>
                      <a:srgbClr val="D50CEA"/>
                    </a:solidFill>
                  </a:rPr>
                  <a:t> vertices, and</a:t>
                </a:r>
              </a:p>
              <a:p>
                <a14:m>
                  <m:oMath xmlns:m="http://schemas.openxmlformats.org/officeDocument/2006/math">
                    <m:d>
                      <m:dPr>
                        <m:begChr m:val="|"/>
                        <m:endChr m:val="|"/>
                        <m:ctrlPr>
                          <a:rPr lang="en-US" b="0" i="1" dirty="0" smtClean="0">
                            <a:solidFill>
                              <a:srgbClr val="D50CEA"/>
                            </a:solidFill>
                            <a:latin typeface="Cambria Math" panose="02040503050406030204" pitchFamily="18" charset="0"/>
                          </a:rPr>
                        </m:ctrlPr>
                      </m:dPr>
                      <m:e>
                        <m:sSup>
                          <m:sSupPr>
                            <m:ctrlPr>
                              <a:rPr lang="en-US" b="0" i="1" dirty="0" smtClean="0">
                                <a:solidFill>
                                  <a:srgbClr val="D50CEA"/>
                                </a:solidFill>
                                <a:latin typeface="Cambria Math" panose="02040503050406030204" pitchFamily="18" charset="0"/>
                              </a:rPr>
                            </m:ctrlPr>
                          </m:sSupPr>
                          <m:e>
                            <m:r>
                              <a:rPr lang="en-US" b="0" i="1" dirty="0" smtClean="0">
                                <a:solidFill>
                                  <a:srgbClr val="D50CEA"/>
                                </a:solidFill>
                                <a:latin typeface="Cambria Math" panose="02040503050406030204" pitchFamily="18" charset="0"/>
                              </a:rPr>
                              <m:t>𝐸</m:t>
                            </m:r>
                          </m:e>
                          <m:sup>
                            <m:r>
                              <a:rPr lang="en-US" b="0" i="1" dirty="0" smtClean="0">
                                <a:solidFill>
                                  <a:srgbClr val="D50CEA"/>
                                </a:solidFill>
                                <a:latin typeface="Cambria Math" panose="02040503050406030204" pitchFamily="18" charset="0"/>
                              </a:rPr>
                              <m:t>′</m:t>
                            </m:r>
                          </m:sup>
                        </m:sSup>
                      </m:e>
                    </m:d>
                    <m:r>
                      <a:rPr lang="en-US" b="0" i="0" dirty="0" smtClean="0">
                        <a:solidFill>
                          <a:srgbClr val="D50CEA"/>
                        </a:solidFill>
                        <a:latin typeface="Cambria Math" panose="02040503050406030204" pitchFamily="18" charset="0"/>
                      </a:rPr>
                      <m:t>=</m:t>
                    </m:r>
                    <m:r>
                      <a:rPr lang="en-US" b="0" i="1" dirty="0" smtClean="0">
                        <a:solidFill>
                          <a:srgbClr val="D50CEA"/>
                        </a:solidFill>
                        <a:latin typeface="Cambria Math" panose="02040503050406030204" pitchFamily="18" charset="0"/>
                      </a:rPr>
                      <m:t>𝑚</m:t>
                    </m:r>
                    <m:r>
                      <a:rPr lang="en-US" b="0" i="1" dirty="0" smtClean="0">
                        <a:solidFill>
                          <a:srgbClr val="D50CEA"/>
                        </a:solidFill>
                        <a:latin typeface="Cambria Math" panose="02040503050406030204" pitchFamily="18" charset="0"/>
                      </a:rPr>
                      <m:t>+</m:t>
                    </m:r>
                    <m:d>
                      <m:dPr>
                        <m:begChr m:val="|"/>
                        <m:endChr m:val="|"/>
                        <m:ctrlPr>
                          <a:rPr lang="en-US" b="0" i="1" dirty="0" smtClean="0">
                            <a:solidFill>
                              <a:srgbClr val="D50CEA"/>
                            </a:solidFill>
                            <a:latin typeface="Cambria Math" panose="02040503050406030204" pitchFamily="18" charset="0"/>
                          </a:rPr>
                        </m:ctrlPr>
                      </m:dPr>
                      <m:e>
                        <m:r>
                          <a:rPr lang="en-US" i="1" dirty="0" smtClean="0">
                            <a:solidFill>
                              <a:srgbClr val="D50CEA"/>
                            </a:solidFill>
                            <a:latin typeface="Cambria Math" panose="02040503050406030204" pitchFamily="18" charset="0"/>
                          </a:rPr>
                          <m:t>𝑂</m:t>
                        </m:r>
                      </m:e>
                    </m:d>
                    <m:r>
                      <a:rPr lang="en-US" i="1" dirty="0" smtClean="0">
                        <a:solidFill>
                          <a:srgbClr val="D50CEA"/>
                        </a:solidFill>
                        <a:latin typeface="Cambria Math" panose="02040503050406030204" pitchFamily="18" charset="0"/>
                      </a:rPr>
                      <m:t>+</m:t>
                    </m:r>
                    <m:d>
                      <m:dPr>
                        <m:begChr m:val="|"/>
                        <m:endChr m:val="|"/>
                        <m:ctrlPr>
                          <a:rPr lang="en-US" b="0" i="1" dirty="0" smtClean="0">
                            <a:solidFill>
                              <a:srgbClr val="D50CEA"/>
                            </a:solidFill>
                            <a:latin typeface="Cambria Math" panose="02040503050406030204" pitchFamily="18" charset="0"/>
                          </a:rPr>
                        </m:ctrlPr>
                      </m:dPr>
                      <m:e>
                        <m:r>
                          <a:rPr lang="en-US" i="1" dirty="0" smtClean="0">
                            <a:solidFill>
                              <a:srgbClr val="D50CEA"/>
                            </a:solidFill>
                            <a:latin typeface="Cambria Math" panose="02040503050406030204" pitchFamily="18" charset="0"/>
                          </a:rPr>
                          <m:t>𝑈</m:t>
                        </m:r>
                      </m:e>
                    </m:d>
                    <m:r>
                      <a:rPr lang="en-US" b="0" i="1" dirty="0" smtClean="0">
                        <a:solidFill>
                          <a:srgbClr val="D50CEA"/>
                        </a:solidFill>
                        <a:latin typeface="Cambria Math" panose="02040503050406030204" pitchFamily="18" charset="0"/>
                      </a:rPr>
                      <m:t>&lt;</m:t>
                    </m:r>
                    <m:r>
                      <a:rPr lang="en-US" b="0" i="1" dirty="0" smtClean="0">
                        <a:solidFill>
                          <a:srgbClr val="D50CEA"/>
                        </a:solidFill>
                        <a:latin typeface="Cambria Math" panose="02040503050406030204" pitchFamily="18" charset="0"/>
                      </a:rPr>
                      <m:t>𝑚</m:t>
                    </m:r>
                    <m:r>
                      <a:rPr lang="en-US" b="0" i="1" dirty="0" smtClean="0">
                        <a:solidFill>
                          <a:srgbClr val="D50CEA"/>
                        </a:solidFill>
                        <a:latin typeface="Cambria Math" panose="02040503050406030204" pitchFamily="18" charset="0"/>
                      </a:rPr>
                      <m:t>+</m:t>
                    </m:r>
                    <m:r>
                      <a:rPr lang="en-US" b="0" i="1" dirty="0" smtClean="0">
                        <a:solidFill>
                          <a:srgbClr val="D50CEA"/>
                        </a:solidFill>
                        <a:latin typeface="Cambria Math" panose="02040503050406030204" pitchFamily="18" charset="0"/>
                      </a:rPr>
                      <m:t>𝑛</m:t>
                    </m:r>
                    <m:r>
                      <a:rPr lang="en-US" b="0" i="1" dirty="0" smtClean="0">
                        <a:solidFill>
                          <a:srgbClr val="D50CEA"/>
                        </a:solidFill>
                        <a:latin typeface="Cambria Math" panose="02040503050406030204" pitchFamily="18" charset="0"/>
                        <a:ea typeface="Cambria Math" panose="02040503050406030204" pitchFamily="18" charset="0"/>
                      </a:rPr>
                      <m:t>≤2</m:t>
                    </m:r>
                    <m:r>
                      <a:rPr lang="en-US" b="0" i="1" dirty="0" smtClean="0">
                        <a:solidFill>
                          <a:srgbClr val="D50CEA"/>
                        </a:solidFill>
                        <a:latin typeface="Cambria Math" panose="02040503050406030204" pitchFamily="18" charset="0"/>
                        <a:ea typeface="Cambria Math" panose="02040503050406030204" pitchFamily="18" charset="0"/>
                      </a:rPr>
                      <m:t>𝑚</m:t>
                    </m:r>
                  </m:oMath>
                </a14:m>
                <a:r>
                  <a:rPr lang="en-US" dirty="0">
                    <a:solidFill>
                      <a:srgbClr val="D50CEA"/>
                    </a:solidFill>
                  </a:rPr>
                  <a:t> edges. </a:t>
                </a:r>
              </a:p>
              <a:p>
                <a:pPr marL="114300" indent="0">
                  <a:buNone/>
                </a:pPr>
                <a:endParaRPr lang="en-US" dirty="0">
                  <a:solidFill>
                    <a:srgbClr val="D50CEA"/>
                  </a:solidFill>
                </a:endParaRPr>
              </a:p>
              <a:p>
                <a:pPr marL="114300" indent="0">
                  <a:buNone/>
                </a:pPr>
                <a:r>
                  <a:rPr lang="en-US" dirty="0">
                    <a:solidFill>
                      <a:srgbClr val="D50CEA"/>
                    </a:solidFill>
                  </a:rPr>
                  <a:t>Thus, the running time is </a:t>
                </a:r>
                <a14:m>
                  <m:oMath xmlns:m="http://schemas.openxmlformats.org/officeDocument/2006/math">
                    <m:r>
                      <a:rPr lang="en-US" i="1" dirty="0" smtClean="0">
                        <a:solidFill>
                          <a:srgbClr val="D50CEA"/>
                        </a:solidFill>
                        <a:latin typeface="Cambria Math" panose="02040503050406030204" pitchFamily="18" charset="0"/>
                      </a:rPr>
                      <m:t>𝑂</m:t>
                    </m:r>
                    <m:d>
                      <m:dPr>
                        <m:ctrlPr>
                          <a:rPr lang="en-US" i="1" dirty="0" smtClean="0">
                            <a:solidFill>
                              <a:srgbClr val="D50CEA"/>
                            </a:solidFill>
                            <a:latin typeface="Cambria Math" panose="02040503050406030204" pitchFamily="18" charset="0"/>
                          </a:rPr>
                        </m:ctrlPr>
                      </m:dPr>
                      <m:e>
                        <m:d>
                          <m:dPr>
                            <m:begChr m:val="|"/>
                            <m:endChr m:val="|"/>
                            <m:ctrlPr>
                              <a:rPr lang="en-US" i="1" dirty="0" smtClean="0">
                                <a:solidFill>
                                  <a:srgbClr val="D50CEA"/>
                                </a:solidFill>
                                <a:latin typeface="Cambria Math" panose="02040503050406030204" pitchFamily="18" charset="0"/>
                              </a:rPr>
                            </m:ctrlPr>
                          </m:dPr>
                          <m:e>
                            <m:sSup>
                              <m:sSupPr>
                                <m:ctrlPr>
                                  <a:rPr lang="en-US" b="0" i="1" dirty="0" smtClean="0">
                                    <a:solidFill>
                                      <a:srgbClr val="D50CEA"/>
                                    </a:solidFill>
                                    <a:latin typeface="Cambria Math" panose="02040503050406030204" pitchFamily="18" charset="0"/>
                                  </a:rPr>
                                </m:ctrlPr>
                              </m:sSupPr>
                              <m:e>
                                <m:r>
                                  <a:rPr lang="en-US" i="1" dirty="0" smtClean="0">
                                    <a:solidFill>
                                      <a:srgbClr val="D50CEA"/>
                                    </a:solidFill>
                                    <a:latin typeface="Cambria Math" panose="02040503050406030204" pitchFamily="18" charset="0"/>
                                  </a:rPr>
                                  <m:t>𝑉</m:t>
                                </m:r>
                              </m:e>
                              <m:sup>
                                <m:r>
                                  <a:rPr lang="en-US" b="0" i="1" dirty="0" smtClean="0">
                                    <a:solidFill>
                                      <a:srgbClr val="D50CEA"/>
                                    </a:solidFill>
                                    <a:latin typeface="Cambria Math" panose="02040503050406030204" pitchFamily="18" charset="0"/>
                                  </a:rPr>
                                  <m:t>′</m:t>
                                </m:r>
                              </m:sup>
                            </m:sSup>
                          </m:e>
                        </m:d>
                        <m:sSup>
                          <m:sSupPr>
                            <m:ctrlPr>
                              <a:rPr lang="en-US" i="1" dirty="0" smtClean="0">
                                <a:solidFill>
                                  <a:srgbClr val="D50CEA"/>
                                </a:solidFill>
                                <a:latin typeface="Cambria Math" panose="02040503050406030204" pitchFamily="18" charset="0"/>
                              </a:rPr>
                            </m:ctrlPr>
                          </m:sSupPr>
                          <m:e>
                            <m:d>
                              <m:dPr>
                                <m:begChr m:val="|"/>
                                <m:endChr m:val="|"/>
                                <m:ctrlPr>
                                  <a:rPr lang="en-US" b="0" i="1" dirty="0" smtClean="0">
                                    <a:solidFill>
                                      <a:srgbClr val="D50CEA"/>
                                    </a:solidFill>
                                    <a:latin typeface="Cambria Math" panose="02040503050406030204" pitchFamily="18" charset="0"/>
                                  </a:rPr>
                                </m:ctrlPr>
                              </m:dPr>
                              <m:e>
                                <m:sSup>
                                  <m:sSupPr>
                                    <m:ctrlPr>
                                      <a:rPr lang="en-US" b="0" i="1" dirty="0" smtClean="0">
                                        <a:solidFill>
                                          <a:srgbClr val="D50CEA"/>
                                        </a:solidFill>
                                        <a:latin typeface="Cambria Math" panose="02040503050406030204" pitchFamily="18" charset="0"/>
                                      </a:rPr>
                                    </m:ctrlPr>
                                  </m:sSupPr>
                                  <m:e>
                                    <m:r>
                                      <a:rPr lang="en-US" i="1" dirty="0" smtClean="0">
                                        <a:solidFill>
                                          <a:srgbClr val="D50CEA"/>
                                        </a:solidFill>
                                        <a:latin typeface="Cambria Math" panose="02040503050406030204" pitchFamily="18" charset="0"/>
                                      </a:rPr>
                                      <m:t>𝐸</m:t>
                                    </m:r>
                                  </m:e>
                                  <m:sup>
                                    <m:r>
                                      <a:rPr lang="en-US" b="0" i="1" dirty="0" smtClean="0">
                                        <a:solidFill>
                                          <a:srgbClr val="D50CEA"/>
                                        </a:solidFill>
                                        <a:latin typeface="Cambria Math" panose="02040503050406030204" pitchFamily="18" charset="0"/>
                                      </a:rPr>
                                      <m:t>′</m:t>
                                    </m:r>
                                  </m:sup>
                                </m:sSup>
                              </m:e>
                            </m:d>
                          </m:e>
                          <m:sup>
                            <m:r>
                              <a:rPr lang="en-US" i="1" dirty="0" smtClean="0">
                                <a:solidFill>
                                  <a:srgbClr val="D50CEA"/>
                                </a:solidFill>
                                <a:latin typeface="Cambria Math" panose="02040503050406030204" pitchFamily="18" charset="0"/>
                              </a:rPr>
                              <m:t>2</m:t>
                            </m:r>
                          </m:sup>
                        </m:sSup>
                      </m:e>
                    </m:d>
                    <m:r>
                      <a:rPr lang="en-US" b="0" i="1" dirty="0" smtClean="0">
                        <a:solidFill>
                          <a:srgbClr val="D50CEA"/>
                        </a:solidFill>
                        <a:latin typeface="Cambria Math" panose="02040503050406030204" pitchFamily="18" charset="0"/>
                      </a:rPr>
                      <m:t>=</m:t>
                    </m:r>
                    <m:r>
                      <a:rPr lang="en-US" b="0" i="1" dirty="0" smtClean="0">
                        <a:solidFill>
                          <a:srgbClr val="D50CEA"/>
                        </a:solidFill>
                        <a:latin typeface="Cambria Math" panose="02040503050406030204" pitchFamily="18" charset="0"/>
                      </a:rPr>
                      <m:t>𝑂</m:t>
                    </m:r>
                    <m:r>
                      <a:rPr lang="en-US" b="0" i="1" dirty="0" smtClean="0">
                        <a:solidFill>
                          <a:srgbClr val="D50CEA"/>
                        </a:solidFill>
                        <a:latin typeface="Cambria Math" panose="02040503050406030204" pitchFamily="18" charset="0"/>
                      </a:rPr>
                      <m:t>(</m:t>
                    </m:r>
                    <m:r>
                      <a:rPr lang="en-US" b="0" i="1" dirty="0" smtClean="0">
                        <a:solidFill>
                          <a:srgbClr val="D50CEA"/>
                        </a:solidFill>
                        <a:latin typeface="Cambria Math" panose="02040503050406030204" pitchFamily="18" charset="0"/>
                      </a:rPr>
                      <m:t>𝑛</m:t>
                    </m:r>
                    <m:sSup>
                      <m:sSupPr>
                        <m:ctrlPr>
                          <a:rPr lang="en-US" b="0" i="1" dirty="0" smtClean="0">
                            <a:solidFill>
                              <a:srgbClr val="D50CEA"/>
                            </a:solidFill>
                            <a:latin typeface="Cambria Math" panose="02040503050406030204" pitchFamily="18" charset="0"/>
                          </a:rPr>
                        </m:ctrlPr>
                      </m:sSupPr>
                      <m:e>
                        <m:r>
                          <a:rPr lang="en-US" b="0" i="1" dirty="0" smtClean="0">
                            <a:solidFill>
                              <a:srgbClr val="D50CEA"/>
                            </a:solidFill>
                            <a:latin typeface="Cambria Math" panose="02040503050406030204" pitchFamily="18" charset="0"/>
                          </a:rPr>
                          <m:t>𝑚</m:t>
                        </m:r>
                      </m:e>
                      <m:sup>
                        <m:r>
                          <a:rPr lang="en-US" b="0" i="1" dirty="0" smtClean="0">
                            <a:solidFill>
                              <a:srgbClr val="D50CEA"/>
                            </a:solidFill>
                            <a:latin typeface="Cambria Math" panose="02040503050406030204" pitchFamily="18" charset="0"/>
                          </a:rPr>
                          <m:t>2</m:t>
                        </m:r>
                      </m:sup>
                    </m:sSup>
                    <m:r>
                      <a:rPr lang="en-US" b="0" i="1" dirty="0" smtClean="0">
                        <a:solidFill>
                          <a:srgbClr val="D50CEA"/>
                        </a:solidFill>
                        <a:latin typeface="Cambria Math" panose="02040503050406030204" pitchFamily="18" charset="0"/>
                      </a:rPr>
                      <m:t>)</m:t>
                    </m:r>
                  </m:oMath>
                </a14:m>
                <a:r>
                  <a:rPr lang="en-US" dirty="0">
                    <a:solidFill>
                      <a:srgbClr val="D50CEA"/>
                    </a:solidFill>
                  </a:rPr>
                  <a:t>.</a:t>
                </a:r>
              </a:p>
            </p:txBody>
          </p:sp>
        </mc:Choice>
        <mc:Fallback>
          <p:sp>
            <p:nvSpPr>
              <p:cNvPr id="3" name="Text Placeholder 2">
                <a:extLst>
                  <a:ext uri="{FF2B5EF4-FFF2-40B4-BE49-F238E27FC236}">
                    <a16:creationId xmlns:a16="http://schemas.microsoft.com/office/drawing/2014/main" id="{226FB862-9300-0A01-2E36-0623A2833F90}"/>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4833F42-4C1D-6E65-3F6A-80C97CB9A82F}"/>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2343632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 – Traffic modeling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1"/>
                <a:ext cx="8520600" cy="3707874"/>
              </a:xfrm>
            </p:spPr>
            <p:txBody>
              <a:bodyPr>
                <a:normAutofit/>
              </a:bodyPr>
              <a:lstStyle/>
              <a:p>
                <a:pPr marL="114300" indent="0">
                  <a:buNone/>
                </a:pPr>
                <a:r>
                  <a:rPr lang="en-US" dirty="0"/>
                  <a:t>In most cities, traffic congestion happens only at intersections – segments without intersections are free-flowing. An extremely rough model is that the capacity of an intersection (the total number of vehicles per hour that flow through the intersection in any direction) is proportional to the number of traffic lanes at the intersection. You are given the road network of a city as a graph </a:t>
                </a:r>
                <a14:m>
                  <m:oMath xmlns:m="http://schemas.openxmlformats.org/officeDocument/2006/math">
                    <m:r>
                      <a:rPr lang="en-US" i="1" dirty="0" smtClean="0">
                        <a:latin typeface="Cambria Math" panose="02040503050406030204" pitchFamily="18" charset="0"/>
                      </a:rPr>
                      <m:t>𝐺</m:t>
                    </m:r>
                    <m:r>
                      <a:rPr lang="en-US" i="1" dirty="0" smtClean="0">
                        <a:latin typeface="Cambria Math" panose="02040503050406030204" pitchFamily="18" charset="0"/>
                      </a:rPr>
                      <m:t>=(</m:t>
                    </m:r>
                    <m:r>
                      <a:rPr lang="en-US" i="1" dirty="0" smtClean="0">
                        <a:latin typeface="Cambria Math" panose="02040503050406030204" pitchFamily="18" charset="0"/>
                      </a:rPr>
                      <m:t>𝑉</m:t>
                    </m:r>
                    <m:r>
                      <a:rPr lang="en-US" i="1" dirty="0" smtClean="0">
                        <a:latin typeface="Cambria Math" panose="02040503050406030204" pitchFamily="18" charset="0"/>
                      </a:rPr>
                      <m:t>,</m:t>
                    </m:r>
                    <m:r>
                      <a:rPr lang="en-US" i="1" dirty="0" smtClean="0">
                        <a:latin typeface="Cambria Math" panose="02040503050406030204" pitchFamily="18" charset="0"/>
                      </a:rPr>
                      <m:t>𝐸</m:t>
                    </m:r>
                    <m:r>
                      <a:rPr lang="en-US" i="1" dirty="0" smtClean="0">
                        <a:latin typeface="Cambria Math" panose="02040503050406030204" pitchFamily="18" charset="0"/>
                      </a:rPr>
                      <m:t>) </m:t>
                    </m:r>
                  </m:oMath>
                </a14:m>
                <a:r>
                  <a:rPr lang="en-US" dirty="0"/>
                  <a:t>(consisting of directed edges, i.e. one-way streets), as well as the number of lanes </a:t>
                </a:r>
                <a14:m>
                  <m:oMath xmlns:m="http://schemas.openxmlformats.org/officeDocument/2006/math">
                    <m:r>
                      <a:rPr lang="en-US" i="1" dirty="0" smtClean="0">
                        <a:latin typeface="Cambria Math" panose="02040503050406030204" pitchFamily="18" charset="0"/>
                      </a:rPr>
                      <m:t>𝑐</m:t>
                    </m:r>
                    <m:r>
                      <a:rPr lang="en-US" i="1" dirty="0" smtClean="0">
                        <a:latin typeface="Cambria Math" panose="02040503050406030204" pitchFamily="18" charset="0"/>
                      </a:rPr>
                      <m:t>(</m:t>
                    </m:r>
                    <m:r>
                      <a:rPr lang="en-US" i="1" dirty="0" smtClean="0">
                        <a:latin typeface="Cambria Math" panose="02040503050406030204" pitchFamily="18" charset="0"/>
                      </a:rPr>
                      <m:t>𝑣</m:t>
                    </m:r>
                    <m:r>
                      <a:rPr lang="en-US" i="1" dirty="0" smtClean="0">
                        <a:latin typeface="Cambria Math" panose="02040503050406030204" pitchFamily="18" charset="0"/>
                      </a:rPr>
                      <m:t>)</m:t>
                    </m:r>
                  </m:oMath>
                </a14:m>
                <a:r>
                  <a:rPr lang="en-US" dirty="0"/>
                  <a:t> at each intersection. Suppose each lane adds a capacity of 300 vehicles per hour, and there are no intersections with more than 12 lanes. Given an origin </a:t>
                </a:r>
                <a14:m>
                  <m:oMath xmlns:m="http://schemas.openxmlformats.org/officeDocument/2006/math">
                    <m:r>
                      <a:rPr lang="en-US" i="1" dirty="0" smtClean="0">
                        <a:latin typeface="Cambria Math" panose="02040503050406030204" pitchFamily="18" charset="0"/>
                      </a:rPr>
                      <m:t>𝑠</m:t>
                    </m:r>
                  </m:oMath>
                </a14:m>
                <a:r>
                  <a:rPr lang="en-US" dirty="0"/>
                  <a:t> and destination </a:t>
                </a:r>
                <a14:m>
                  <m:oMath xmlns:m="http://schemas.openxmlformats.org/officeDocument/2006/math">
                    <m:r>
                      <a:rPr lang="en-US" i="1" dirty="0" smtClean="0">
                        <a:latin typeface="Cambria Math" panose="02040503050406030204" pitchFamily="18" charset="0"/>
                      </a:rPr>
                      <m:t>𝑡</m:t>
                    </m:r>
                  </m:oMath>
                </a14:m>
                <a:r>
                  <a:rPr lang="en-US" dirty="0"/>
                  <a:t> (which also do have limited capacity), compute how many vehicles per hour can move from </a:t>
                </a:r>
                <a14:m>
                  <m:oMath xmlns:m="http://schemas.openxmlformats.org/officeDocument/2006/math">
                    <m:r>
                      <a:rPr lang="en-US" i="1" dirty="0" smtClean="0">
                        <a:latin typeface="Cambria Math" panose="02040503050406030204" pitchFamily="18" charset="0"/>
                      </a:rPr>
                      <m:t>𝑠</m:t>
                    </m:r>
                  </m:oMath>
                </a14:m>
                <a:r>
                  <a:rPr lang="en-US" dirty="0"/>
                  <a:t> to </a:t>
                </a:r>
                <a14:m>
                  <m:oMath xmlns:m="http://schemas.openxmlformats.org/officeDocument/2006/math">
                    <m:r>
                      <a:rPr lang="en-US" i="1" dirty="0" smtClean="0">
                        <a:latin typeface="Cambria Math" panose="02040503050406030204" pitchFamily="18" charset="0"/>
                      </a:rPr>
                      <m:t>𝑡</m:t>
                    </m:r>
                  </m:oMath>
                </a14:m>
                <a:r>
                  <a:rPr lang="en-US" dirty="0"/>
                  <a:t>.</a:t>
                </a:r>
              </a:p>
              <a:p>
                <a:pPr marL="114300" indent="0">
                  <a:buNone/>
                </a:pPr>
                <a:endParaRPr lang="en-US" dirty="0"/>
              </a:p>
              <a:p>
                <a:pPr>
                  <a:buFont typeface="+mj-lt"/>
                  <a:buAutoNum type="alphaLcParenR"/>
                </a:pPr>
                <a:r>
                  <a:rPr lang="en-US" dirty="0"/>
                  <a:t>Write a summary of the problem.</a:t>
                </a:r>
              </a:p>
            </p:txBody>
          </p:sp>
        </mc:Choice>
        <mc:Fallback>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1F2C5363-2C2D-7EC3-9287-D52315E020F2}"/>
              </a:ext>
            </a:extLst>
          </p:cNvPr>
          <p:cNvSpPr txBox="1"/>
          <p:nvPr/>
        </p:nvSpPr>
        <p:spPr>
          <a:xfrm>
            <a:off x="1663992" y="4623914"/>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Tree>
    <p:extLst>
      <p:ext uri="{BB962C8B-B14F-4D97-AF65-F5344CB8AC3E}">
        <p14:creationId xmlns:p14="http://schemas.microsoft.com/office/powerpoint/2010/main" val="4524978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0D9D66-7B22-3A19-F9FF-6ADDBCAE2E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4D92FE-0AF1-830E-491C-8B05D3F70E0F}"/>
              </a:ext>
            </a:extLst>
          </p:cNvPr>
          <p:cNvSpPr>
            <a:spLocks noGrp="1"/>
          </p:cNvSpPr>
          <p:nvPr>
            <p:ph type="title"/>
          </p:nvPr>
        </p:nvSpPr>
        <p:spPr/>
        <p:txBody>
          <a:bodyPr>
            <a:normAutofit fontScale="90000"/>
          </a:bodyPr>
          <a:lstStyle/>
          <a:p>
            <a:r>
              <a:rPr lang="en-US" dirty="0"/>
              <a:t>Problem 3 – Traffic modeling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25BF22A1-D856-2E7A-04E7-678A0BFCE47B}"/>
                  </a:ext>
                </a:extLst>
              </p:cNvPr>
              <p:cNvSpPr>
                <a:spLocks noGrp="1"/>
              </p:cNvSpPr>
              <p:nvPr>
                <p:ph type="body" idx="1"/>
              </p:nvPr>
            </p:nvSpPr>
            <p:spPr>
              <a:xfrm>
                <a:off x="311700" y="990601"/>
                <a:ext cx="8520600" cy="3707874"/>
              </a:xfrm>
            </p:spPr>
            <p:txBody>
              <a:bodyPr>
                <a:normAutofit/>
              </a:bodyPr>
              <a:lstStyle/>
              <a:p>
                <a:pPr>
                  <a:buFont typeface="+mj-lt"/>
                  <a:buAutoNum type="alphaLcParenR"/>
                </a:pPr>
                <a:r>
                  <a:rPr lang="en-US" dirty="0"/>
                  <a:t>Write a summary of the problem.</a:t>
                </a:r>
              </a:p>
              <a:p>
                <a:pPr>
                  <a:buFont typeface="+mj-lt"/>
                  <a:buAutoNum type="alphaLcParenR"/>
                </a:pPr>
                <a:endParaRPr lang="en-US" dirty="0"/>
              </a:p>
              <a:p>
                <a:pPr marL="114300" indent="0">
                  <a:buNone/>
                </a:pPr>
                <a:r>
                  <a:rPr lang="en-US" b="1" dirty="0">
                    <a:solidFill>
                      <a:srgbClr val="D50CEA"/>
                    </a:solidFill>
                  </a:rPr>
                  <a:t>Input: </a:t>
                </a:r>
                <a:r>
                  <a:rPr lang="en-US" dirty="0">
                    <a:solidFill>
                      <a:srgbClr val="D50CEA"/>
                    </a:solidFill>
                  </a:rPr>
                  <a:t>Directed graph </a:t>
                </a:r>
                <a14:m>
                  <m:oMath xmlns:m="http://schemas.openxmlformats.org/officeDocument/2006/math">
                    <m:r>
                      <a:rPr lang="en-US" i="1" dirty="0" smtClean="0">
                        <a:solidFill>
                          <a:srgbClr val="D50CEA"/>
                        </a:solidFill>
                        <a:latin typeface="Cambria Math" panose="02040503050406030204" pitchFamily="18" charset="0"/>
                      </a:rPr>
                      <m:t>𝐺</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𝑉</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𝐸</m:t>
                    </m:r>
                    <m:r>
                      <a:rPr lang="en-US" i="1" dirty="0" smtClean="0">
                        <a:solidFill>
                          <a:srgbClr val="D50CEA"/>
                        </a:solidFill>
                        <a:latin typeface="Cambria Math" panose="02040503050406030204" pitchFamily="18" charset="0"/>
                      </a:rPr>
                      <m:t>)</m:t>
                    </m:r>
                  </m:oMath>
                </a14:m>
                <a:r>
                  <a:rPr lang="en-US" dirty="0">
                    <a:solidFill>
                      <a:srgbClr val="D50CEA"/>
                    </a:solidFill>
                  </a:rPr>
                  <a:t> with vertex capacities </a:t>
                </a:r>
                <a14:m>
                  <m:oMath xmlns:m="http://schemas.openxmlformats.org/officeDocument/2006/math">
                    <m:r>
                      <a:rPr lang="en-US" i="1" dirty="0" smtClean="0">
                        <a:solidFill>
                          <a:srgbClr val="D50CEA"/>
                        </a:solidFill>
                        <a:latin typeface="Cambria Math" panose="02040503050406030204" pitchFamily="18" charset="0"/>
                      </a:rPr>
                      <m:t>𝑐</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𝑣</m:t>
                    </m:r>
                    <m:r>
                      <a:rPr lang="en-US" i="1" dirty="0" smtClean="0">
                        <a:solidFill>
                          <a:srgbClr val="D50CEA"/>
                        </a:solidFill>
                        <a:latin typeface="Cambria Math" panose="02040503050406030204" pitchFamily="18" charset="0"/>
                      </a:rPr>
                      <m:t>)≤12</m:t>
                    </m:r>
                  </m:oMath>
                </a14:m>
                <a:r>
                  <a:rPr lang="en-US" dirty="0">
                    <a:solidFill>
                      <a:srgbClr val="D50CEA"/>
                    </a:solidFill>
                  </a:rPr>
                  <a:t>, and </a:t>
                </a:r>
                <a14:m>
                  <m:oMath xmlns:m="http://schemas.openxmlformats.org/officeDocument/2006/math">
                    <m:r>
                      <a:rPr lang="en-US" i="1" dirty="0" smtClean="0">
                        <a:solidFill>
                          <a:srgbClr val="D50CEA"/>
                        </a:solidFill>
                        <a:latin typeface="Cambria Math" panose="02040503050406030204" pitchFamily="18" charset="0"/>
                      </a:rPr>
                      <m:t>𝑠</m:t>
                    </m:r>
                  </m:oMath>
                </a14:m>
                <a:r>
                  <a:rPr lang="en-US" dirty="0">
                    <a:solidFill>
                      <a:srgbClr val="D50CEA"/>
                    </a:solidFill>
                  </a:rPr>
                  <a:t> and </a:t>
                </a:r>
                <a14:m>
                  <m:oMath xmlns:m="http://schemas.openxmlformats.org/officeDocument/2006/math">
                    <m:r>
                      <a:rPr lang="en-US" i="1" dirty="0" smtClean="0">
                        <a:solidFill>
                          <a:srgbClr val="D50CEA"/>
                        </a:solidFill>
                        <a:latin typeface="Cambria Math" panose="02040503050406030204" pitchFamily="18" charset="0"/>
                      </a:rPr>
                      <m:t>𝑡</m:t>
                    </m:r>
                  </m:oMath>
                </a14:m>
                <a:endParaRPr lang="en-US" dirty="0">
                  <a:solidFill>
                    <a:srgbClr val="D50CEA"/>
                  </a:solidFill>
                </a:endParaRPr>
              </a:p>
              <a:p>
                <a:pPr marL="114300" indent="0">
                  <a:buNone/>
                </a:pPr>
                <a:r>
                  <a:rPr lang="en-US" b="1" dirty="0">
                    <a:solidFill>
                      <a:srgbClr val="D50CEA"/>
                    </a:solidFill>
                  </a:rPr>
                  <a:t>Output: </a:t>
                </a:r>
                <a:r>
                  <a:rPr lang="en-US" dirty="0">
                    <a:solidFill>
                      <a:srgbClr val="D50CEA"/>
                    </a:solidFill>
                  </a:rPr>
                  <a:t>Maximum flow rate from </a:t>
                </a:r>
                <a14:m>
                  <m:oMath xmlns:m="http://schemas.openxmlformats.org/officeDocument/2006/math">
                    <m:r>
                      <a:rPr lang="en-US" i="1" dirty="0" smtClean="0">
                        <a:solidFill>
                          <a:srgbClr val="D50CEA"/>
                        </a:solidFill>
                        <a:latin typeface="Cambria Math" panose="02040503050406030204" pitchFamily="18" charset="0"/>
                      </a:rPr>
                      <m:t>𝑠</m:t>
                    </m:r>
                  </m:oMath>
                </a14:m>
                <a:r>
                  <a:rPr lang="en-US" dirty="0">
                    <a:solidFill>
                      <a:srgbClr val="D50CEA"/>
                    </a:solidFill>
                  </a:rPr>
                  <a:t> to </a:t>
                </a:r>
                <a14:m>
                  <m:oMath xmlns:m="http://schemas.openxmlformats.org/officeDocument/2006/math">
                    <m:r>
                      <a:rPr lang="en-US" i="1" dirty="0" smtClean="0">
                        <a:solidFill>
                          <a:srgbClr val="D50CEA"/>
                        </a:solidFill>
                        <a:latin typeface="Cambria Math" panose="02040503050406030204" pitchFamily="18" charset="0"/>
                      </a:rPr>
                      <m:t>𝑡</m:t>
                    </m:r>
                  </m:oMath>
                </a14:m>
                <a:endParaRPr lang="en-US" dirty="0">
                  <a:solidFill>
                    <a:srgbClr val="D50CEA"/>
                  </a:solidFill>
                </a:endParaRPr>
              </a:p>
              <a:p>
                <a:pPr marL="114300" indent="0">
                  <a:buNone/>
                </a:pPr>
                <a:endParaRPr lang="en-US" dirty="0"/>
              </a:p>
              <a:p>
                <a:pPr marL="114300" indent="0">
                  <a:buNone/>
                </a:pPr>
                <a:endParaRPr lang="en-US" dirty="0"/>
              </a:p>
            </p:txBody>
          </p:sp>
        </mc:Choice>
        <mc:Fallback>
          <p:sp>
            <p:nvSpPr>
              <p:cNvPr id="3" name="Text Placeholder 2">
                <a:extLst>
                  <a:ext uri="{FF2B5EF4-FFF2-40B4-BE49-F238E27FC236}">
                    <a16:creationId xmlns:a16="http://schemas.microsoft.com/office/drawing/2014/main" id="{25BF22A1-D856-2E7A-04E7-678A0BFCE47B}"/>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D11FC7B-4A3B-FC61-F106-7BDFE888800F}"/>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2880069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F6CED-D00A-C11E-B369-67104101E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08E6F6-53F0-A01B-2C35-581C3A287939}"/>
              </a:ext>
            </a:extLst>
          </p:cNvPr>
          <p:cNvSpPr>
            <a:spLocks noGrp="1"/>
          </p:cNvSpPr>
          <p:nvPr>
            <p:ph type="title"/>
          </p:nvPr>
        </p:nvSpPr>
        <p:spPr/>
        <p:txBody>
          <a:bodyPr>
            <a:normAutofit fontScale="90000"/>
          </a:bodyPr>
          <a:lstStyle/>
          <a:p>
            <a:r>
              <a:rPr lang="en-US" dirty="0"/>
              <a:t>Problem 3 – Traffic modeling</a:t>
            </a:r>
          </a:p>
        </p:txBody>
      </p:sp>
      <p:sp>
        <p:nvSpPr>
          <p:cNvPr id="3" name="Text Placeholder 2">
            <a:extLst>
              <a:ext uri="{FF2B5EF4-FFF2-40B4-BE49-F238E27FC236}">
                <a16:creationId xmlns:a16="http://schemas.microsoft.com/office/drawing/2014/main" id="{40C868BA-2D1F-E90E-2225-006BEF48C864}"/>
              </a:ext>
            </a:extLst>
          </p:cNvPr>
          <p:cNvSpPr>
            <a:spLocks noGrp="1"/>
          </p:cNvSpPr>
          <p:nvPr>
            <p:ph type="body" idx="1"/>
          </p:nvPr>
        </p:nvSpPr>
        <p:spPr>
          <a:xfrm>
            <a:off x="311700" y="990601"/>
            <a:ext cx="8520600" cy="3707874"/>
          </a:xfrm>
        </p:spPr>
        <p:txBody>
          <a:bodyPr>
            <a:normAutofit/>
          </a:bodyPr>
          <a:lstStyle/>
          <a:p>
            <a:pPr>
              <a:buFont typeface="+mj-lt"/>
              <a:buAutoNum type="alphaLcParenR"/>
            </a:pPr>
            <a:r>
              <a:rPr lang="en-US" dirty="0"/>
              <a:t>Write a summary of the problem.</a:t>
            </a:r>
          </a:p>
          <a:p>
            <a:pPr>
              <a:buFont typeface="+mj-lt"/>
              <a:buAutoNum type="alphaLcParenR"/>
            </a:pPr>
            <a:endParaRPr lang="en-US" dirty="0"/>
          </a:p>
          <a:p>
            <a:pPr marL="114300" indent="0">
              <a:buNone/>
            </a:pPr>
            <a:endParaRPr lang="en-US" dirty="0"/>
          </a:p>
          <a:p>
            <a:pPr marL="114300" indent="0">
              <a:buNone/>
            </a:pPr>
            <a:endParaRPr lang="en-US" dirty="0"/>
          </a:p>
          <a:p>
            <a:pPr marL="114300" indent="0">
              <a:buNone/>
            </a:pPr>
            <a:endParaRPr lang="en-US" dirty="0"/>
          </a:p>
          <a:p>
            <a:pPr>
              <a:buFont typeface="+mj-lt"/>
              <a:buAutoNum type="alphaLcParenR" startAt="2"/>
            </a:pPr>
            <a:r>
              <a:rPr lang="en-US" dirty="0"/>
              <a:t>Think about the three tricks. Use them to preprocess our input into something suitable as input for a network flows algorithm.</a:t>
            </a:r>
          </a:p>
          <a:p>
            <a:pPr marL="114300" indent="0">
              <a:buNone/>
            </a:pPr>
            <a:endParaRPr lang="en-US" dirty="0"/>
          </a:p>
          <a:p>
            <a:r>
              <a:rPr lang="en-US" dirty="0"/>
              <a:t>If you want “multiple sources/sinks,” add dummy vertices.</a:t>
            </a:r>
          </a:p>
          <a:p>
            <a:r>
              <a:rPr lang="en-US" dirty="0"/>
              <a:t>If you want “vertex capacities,” split vertices into two.</a:t>
            </a:r>
          </a:p>
          <a:p>
            <a:r>
              <a:rPr lang="en-US" dirty="0"/>
              <a:t>If you want “unconstrained capacity,” just set capacity to infinity.</a:t>
            </a:r>
          </a:p>
          <a:p>
            <a:pPr marL="114300" indent="0">
              <a:buNone/>
            </a:pPr>
            <a:endParaRPr lang="en-US" dirty="0"/>
          </a:p>
        </p:txBody>
      </p:sp>
    </p:spTree>
    <p:extLst>
      <p:ext uri="{BB962C8B-B14F-4D97-AF65-F5344CB8AC3E}">
        <p14:creationId xmlns:p14="http://schemas.microsoft.com/office/powerpoint/2010/main" val="3878865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5ED14-48FF-2BD8-B17A-E3F36F8CA3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CAE548-B017-F998-5F45-C75A852BA265}"/>
              </a:ext>
            </a:extLst>
          </p:cNvPr>
          <p:cNvSpPr>
            <a:spLocks noGrp="1"/>
          </p:cNvSpPr>
          <p:nvPr>
            <p:ph type="title"/>
          </p:nvPr>
        </p:nvSpPr>
        <p:spPr/>
        <p:txBody>
          <a:bodyPr>
            <a:normAutofit fontScale="90000"/>
          </a:bodyPr>
          <a:lstStyle/>
          <a:p>
            <a:r>
              <a:rPr lang="en-US" dirty="0"/>
              <a:t>Problem 3 – Traffic modeling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BC06003A-EED9-9EB9-F2D8-4D49F3E1004E}"/>
                  </a:ext>
                </a:extLst>
              </p:cNvPr>
              <p:cNvSpPr>
                <a:spLocks noGrp="1"/>
              </p:cNvSpPr>
              <p:nvPr>
                <p:ph type="body" idx="1"/>
              </p:nvPr>
            </p:nvSpPr>
            <p:spPr>
              <a:xfrm>
                <a:off x="311700" y="990601"/>
                <a:ext cx="8520600" cy="3707874"/>
              </a:xfrm>
            </p:spPr>
            <p:txBody>
              <a:bodyPr>
                <a:normAutofit/>
              </a:bodyPr>
              <a:lstStyle/>
              <a:p>
                <a:pPr>
                  <a:buFont typeface="+mj-lt"/>
                  <a:buAutoNum type="alphaLcParenR"/>
                </a:pPr>
                <a:r>
                  <a:rPr lang="en-US" dirty="0"/>
                  <a:t>Write a summary of the problem.</a:t>
                </a:r>
              </a:p>
              <a:p>
                <a:pPr>
                  <a:buFont typeface="+mj-lt"/>
                  <a:buAutoNum type="alphaLcParenR"/>
                </a:pPr>
                <a:endParaRPr lang="en-US" dirty="0"/>
              </a:p>
              <a:p>
                <a:pPr marL="114300" indent="0">
                  <a:buNone/>
                </a:pPr>
                <a:r>
                  <a:rPr lang="en-US" b="1" dirty="0">
                    <a:solidFill>
                      <a:srgbClr val="D50CEA"/>
                    </a:solidFill>
                  </a:rPr>
                  <a:t>Input: </a:t>
                </a:r>
                <a:r>
                  <a:rPr lang="en-US" dirty="0">
                    <a:solidFill>
                      <a:srgbClr val="D50CEA"/>
                    </a:solidFill>
                  </a:rPr>
                  <a:t>Directed graph </a:t>
                </a:r>
                <a14:m>
                  <m:oMath xmlns:m="http://schemas.openxmlformats.org/officeDocument/2006/math">
                    <m:r>
                      <a:rPr lang="en-US" i="1" dirty="0" smtClean="0">
                        <a:solidFill>
                          <a:srgbClr val="D50CEA"/>
                        </a:solidFill>
                        <a:latin typeface="Cambria Math" panose="02040503050406030204" pitchFamily="18" charset="0"/>
                      </a:rPr>
                      <m:t>𝐺</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𝑉</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𝐸</m:t>
                    </m:r>
                    <m:r>
                      <a:rPr lang="en-US" i="1" dirty="0" smtClean="0">
                        <a:solidFill>
                          <a:srgbClr val="D50CEA"/>
                        </a:solidFill>
                        <a:latin typeface="Cambria Math" panose="02040503050406030204" pitchFamily="18" charset="0"/>
                      </a:rPr>
                      <m:t>)</m:t>
                    </m:r>
                  </m:oMath>
                </a14:m>
                <a:r>
                  <a:rPr lang="en-US" dirty="0">
                    <a:solidFill>
                      <a:srgbClr val="D50CEA"/>
                    </a:solidFill>
                  </a:rPr>
                  <a:t> with vertex capacities </a:t>
                </a:r>
                <a14:m>
                  <m:oMath xmlns:m="http://schemas.openxmlformats.org/officeDocument/2006/math">
                    <m:r>
                      <a:rPr lang="en-US" i="1" dirty="0" smtClean="0">
                        <a:solidFill>
                          <a:srgbClr val="D50CEA"/>
                        </a:solidFill>
                        <a:latin typeface="Cambria Math" panose="02040503050406030204" pitchFamily="18" charset="0"/>
                      </a:rPr>
                      <m:t>𝑐</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𝑣</m:t>
                    </m:r>
                    <m:r>
                      <a:rPr lang="en-US" i="1" dirty="0" smtClean="0">
                        <a:solidFill>
                          <a:srgbClr val="D50CEA"/>
                        </a:solidFill>
                        <a:latin typeface="Cambria Math" panose="02040503050406030204" pitchFamily="18" charset="0"/>
                      </a:rPr>
                      <m:t>)≤12</m:t>
                    </m:r>
                  </m:oMath>
                </a14:m>
                <a:r>
                  <a:rPr lang="en-US" dirty="0">
                    <a:solidFill>
                      <a:srgbClr val="D50CEA"/>
                    </a:solidFill>
                  </a:rPr>
                  <a:t>, and </a:t>
                </a:r>
                <a14:m>
                  <m:oMath xmlns:m="http://schemas.openxmlformats.org/officeDocument/2006/math">
                    <m:r>
                      <a:rPr lang="en-US" i="1" dirty="0" smtClean="0">
                        <a:solidFill>
                          <a:srgbClr val="D50CEA"/>
                        </a:solidFill>
                        <a:latin typeface="Cambria Math" panose="02040503050406030204" pitchFamily="18" charset="0"/>
                      </a:rPr>
                      <m:t>𝑠</m:t>
                    </m:r>
                  </m:oMath>
                </a14:m>
                <a:r>
                  <a:rPr lang="en-US" dirty="0">
                    <a:solidFill>
                      <a:srgbClr val="D50CEA"/>
                    </a:solidFill>
                  </a:rPr>
                  <a:t> and </a:t>
                </a:r>
                <a14:m>
                  <m:oMath xmlns:m="http://schemas.openxmlformats.org/officeDocument/2006/math">
                    <m:r>
                      <a:rPr lang="en-US" i="1" dirty="0" smtClean="0">
                        <a:solidFill>
                          <a:srgbClr val="D50CEA"/>
                        </a:solidFill>
                        <a:latin typeface="Cambria Math" panose="02040503050406030204" pitchFamily="18" charset="0"/>
                      </a:rPr>
                      <m:t>𝑡</m:t>
                    </m:r>
                  </m:oMath>
                </a14:m>
                <a:endParaRPr lang="en-US" dirty="0">
                  <a:solidFill>
                    <a:srgbClr val="D50CEA"/>
                  </a:solidFill>
                </a:endParaRPr>
              </a:p>
              <a:p>
                <a:pPr marL="114300" indent="0">
                  <a:buNone/>
                </a:pPr>
                <a:r>
                  <a:rPr lang="en-US" b="1" dirty="0">
                    <a:solidFill>
                      <a:srgbClr val="D50CEA"/>
                    </a:solidFill>
                  </a:rPr>
                  <a:t>Output: </a:t>
                </a:r>
                <a:r>
                  <a:rPr lang="en-US" dirty="0">
                    <a:solidFill>
                      <a:srgbClr val="D50CEA"/>
                    </a:solidFill>
                  </a:rPr>
                  <a:t>Maximum flow rate from </a:t>
                </a:r>
                <a14:m>
                  <m:oMath xmlns:m="http://schemas.openxmlformats.org/officeDocument/2006/math">
                    <m:r>
                      <a:rPr lang="en-US" i="1" dirty="0" smtClean="0">
                        <a:solidFill>
                          <a:srgbClr val="D50CEA"/>
                        </a:solidFill>
                        <a:latin typeface="Cambria Math" panose="02040503050406030204" pitchFamily="18" charset="0"/>
                      </a:rPr>
                      <m:t>𝑠</m:t>
                    </m:r>
                  </m:oMath>
                </a14:m>
                <a:r>
                  <a:rPr lang="en-US" dirty="0">
                    <a:solidFill>
                      <a:srgbClr val="D50CEA"/>
                    </a:solidFill>
                  </a:rPr>
                  <a:t> to </a:t>
                </a:r>
                <a14:m>
                  <m:oMath xmlns:m="http://schemas.openxmlformats.org/officeDocument/2006/math">
                    <m:r>
                      <a:rPr lang="en-US" i="1" dirty="0" smtClean="0">
                        <a:solidFill>
                          <a:srgbClr val="D50CEA"/>
                        </a:solidFill>
                        <a:latin typeface="Cambria Math" panose="02040503050406030204" pitchFamily="18" charset="0"/>
                      </a:rPr>
                      <m:t>𝑡</m:t>
                    </m:r>
                  </m:oMath>
                </a14:m>
                <a:endParaRPr lang="en-US" dirty="0">
                  <a:solidFill>
                    <a:srgbClr val="D50CEA"/>
                  </a:solidFill>
                </a:endParaRPr>
              </a:p>
              <a:p>
                <a:pPr marL="114300" indent="0">
                  <a:buNone/>
                </a:pPr>
                <a:endParaRPr lang="en-US" dirty="0"/>
              </a:p>
              <a:p>
                <a:pPr>
                  <a:buFont typeface="+mj-lt"/>
                  <a:buAutoNum type="alphaLcParenR" startAt="2"/>
                </a:pPr>
                <a:r>
                  <a:rPr lang="en-US" dirty="0"/>
                  <a:t>Think about the three tricks. Use them to preprocess our input into something suitable as input for a network flows algorithm.</a:t>
                </a:r>
              </a:p>
              <a:p>
                <a:pPr marL="114300" indent="0">
                  <a:buNone/>
                </a:pPr>
                <a:endParaRPr lang="en-US" dirty="0"/>
              </a:p>
              <a:p>
                <a:r>
                  <a:rPr lang="en-US" dirty="0"/>
                  <a:t>If you want “multiple sources/sinks,” add dummy vertices.</a:t>
                </a:r>
              </a:p>
              <a:p>
                <a:r>
                  <a:rPr lang="en-US" dirty="0"/>
                  <a:t>If you want “vertex capacities,” split vertices into two.</a:t>
                </a:r>
              </a:p>
              <a:p>
                <a:r>
                  <a:rPr lang="en-US" dirty="0"/>
                  <a:t>If you want “unconstrained capacity,” just set capacity to infinity.</a:t>
                </a:r>
              </a:p>
              <a:p>
                <a:pPr marL="114300" indent="0">
                  <a:buNone/>
                </a:pPr>
                <a:endParaRPr lang="en-US" dirty="0"/>
              </a:p>
            </p:txBody>
          </p:sp>
        </mc:Choice>
        <mc:Fallback>
          <p:sp>
            <p:nvSpPr>
              <p:cNvPr id="3" name="Text Placeholder 2">
                <a:extLst>
                  <a:ext uri="{FF2B5EF4-FFF2-40B4-BE49-F238E27FC236}">
                    <a16:creationId xmlns:a16="http://schemas.microsoft.com/office/drawing/2014/main" id="{BC06003A-EED9-9EB9-F2D8-4D49F3E1004E}"/>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99A008F3-F450-CAE7-72F9-470BD961C67E}"/>
              </a:ext>
            </a:extLst>
          </p:cNvPr>
          <p:cNvSpPr txBox="1"/>
          <p:nvPr/>
        </p:nvSpPr>
        <p:spPr>
          <a:xfrm>
            <a:off x="1663992" y="4623908"/>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
        <p:nvSpPr>
          <p:cNvPr id="5" name="TextBox 4">
            <a:extLst>
              <a:ext uri="{FF2B5EF4-FFF2-40B4-BE49-F238E27FC236}">
                <a16:creationId xmlns:a16="http://schemas.microsoft.com/office/drawing/2014/main" id="{0E8E68EA-B900-61E9-9ACF-AC93787B5A33}"/>
              </a:ext>
            </a:extLst>
          </p:cNvPr>
          <p:cNvSpPr txBox="1"/>
          <p:nvPr/>
        </p:nvSpPr>
        <p:spPr>
          <a:xfrm>
            <a:off x="7061378" y="75693"/>
            <a:ext cx="1992854" cy="369332"/>
          </a:xfrm>
          <a:prstGeom prst="rect">
            <a:avLst/>
          </a:prstGeom>
          <a:noFill/>
          <a:ln w="19050">
            <a:solidFill>
              <a:schemeClr val="accent1"/>
            </a:solidFill>
          </a:ln>
        </p:spPr>
        <p:txBody>
          <a:bodyPr wrap="none" rtlCol="0">
            <a:spAutoFit/>
          </a:bodyPr>
          <a:lstStyle/>
          <a:p>
            <a:pPr algn="r"/>
            <a:r>
              <a:rPr lang="en-US" sz="1800" b="1" dirty="0">
                <a:solidFill>
                  <a:schemeClr val="accent1"/>
                </a:solidFill>
                <a:latin typeface="Source Sans Pro" panose="020B0503030403020204" pitchFamily="34" charset="0"/>
                <a:ea typeface="Source Sans Pro" panose="020B0503030403020204" pitchFamily="34" charset="0"/>
              </a:rPr>
              <a:t>Previous Solution</a:t>
            </a:r>
          </a:p>
        </p:txBody>
      </p:sp>
    </p:spTree>
    <p:extLst>
      <p:ext uri="{BB962C8B-B14F-4D97-AF65-F5344CB8AC3E}">
        <p14:creationId xmlns:p14="http://schemas.microsoft.com/office/powerpoint/2010/main" val="1872503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2B6C2-7BB5-FC35-EE9F-1FF648E667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2838D7-5560-E811-F03A-FC484B3FDEAD}"/>
              </a:ext>
            </a:extLst>
          </p:cNvPr>
          <p:cNvSpPr>
            <a:spLocks noGrp="1"/>
          </p:cNvSpPr>
          <p:nvPr>
            <p:ph type="title"/>
          </p:nvPr>
        </p:nvSpPr>
        <p:spPr/>
        <p:txBody>
          <a:bodyPr>
            <a:normAutofit fontScale="90000"/>
          </a:bodyPr>
          <a:lstStyle/>
          <a:p>
            <a:r>
              <a:rPr lang="en-US" dirty="0"/>
              <a:t>Problem 3 – Traffic modeling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7C0D9D3-075B-2A73-7AF2-FAF38136A661}"/>
                  </a:ext>
                </a:extLst>
              </p:cNvPr>
              <p:cNvSpPr>
                <a:spLocks noGrp="1"/>
              </p:cNvSpPr>
              <p:nvPr>
                <p:ph type="body" idx="1"/>
              </p:nvPr>
            </p:nvSpPr>
            <p:spPr>
              <a:xfrm>
                <a:off x="311700" y="990601"/>
                <a:ext cx="8520600" cy="3707874"/>
              </a:xfrm>
            </p:spPr>
            <p:txBody>
              <a:bodyPr>
                <a:normAutofit/>
              </a:bodyPr>
              <a:lstStyle/>
              <a:p>
                <a:pPr>
                  <a:buFont typeface="+mj-lt"/>
                  <a:buAutoNum type="alphaLcParenR" startAt="2"/>
                </a:pPr>
                <a:r>
                  <a:rPr lang="en-US" dirty="0"/>
                  <a:t>Think about the three tricks. Use them to preprocess our input into something suitable as input for a network flows algorithm.</a:t>
                </a:r>
              </a:p>
              <a:p>
                <a:pPr marL="114300" indent="0">
                  <a:buNone/>
                </a:pPr>
                <a:endParaRPr lang="en-US" dirty="0"/>
              </a:p>
              <a:p>
                <a:pPr marL="114300" indent="0">
                  <a:buNone/>
                </a:pPr>
                <a:r>
                  <a:rPr lang="en-US" dirty="0">
                    <a:solidFill>
                      <a:srgbClr val="D50CEA"/>
                    </a:solidFill>
                  </a:rPr>
                  <a:t>First, put infinite capacity on all edges in the original graph.</a:t>
                </a:r>
              </a:p>
              <a:p>
                <a:pPr marL="114300" indent="0">
                  <a:buNone/>
                </a:pPr>
                <a:endParaRPr lang="en-US" dirty="0">
                  <a:solidFill>
                    <a:srgbClr val="D50CEA"/>
                  </a:solidFill>
                </a:endParaRPr>
              </a:p>
              <a:p>
                <a:pPr marL="114300" indent="0">
                  <a:buNone/>
                </a:pPr>
                <a:endParaRPr lang="en-US" dirty="0">
                  <a:solidFill>
                    <a:srgbClr val="D50CEA"/>
                  </a:solidFill>
                </a:endParaRPr>
              </a:p>
              <a:p>
                <a:pPr marL="114300" indent="0">
                  <a:buNone/>
                </a:pPr>
                <a:endParaRPr lang="en-US" dirty="0">
                  <a:solidFill>
                    <a:srgbClr val="D50CEA"/>
                  </a:solidFill>
                </a:endParaRPr>
              </a:p>
              <a:p>
                <a:pPr marL="114300" indent="0">
                  <a:buNone/>
                </a:pPr>
                <a:endParaRPr lang="en-US" dirty="0">
                  <a:solidFill>
                    <a:srgbClr val="D50CEA"/>
                  </a:solidFill>
                </a:endParaRPr>
              </a:p>
              <a:p>
                <a:pPr marL="114300" indent="0">
                  <a:buNone/>
                </a:pPr>
                <a:r>
                  <a:rPr lang="en-US" dirty="0">
                    <a:solidFill>
                      <a:srgbClr val="D50CEA"/>
                    </a:solidFill>
                  </a:rPr>
                  <a:t>Then, split every vertex </a:t>
                </a:r>
                <a14:m>
                  <m:oMath xmlns:m="http://schemas.openxmlformats.org/officeDocument/2006/math">
                    <m:r>
                      <a:rPr lang="en-US" i="1" dirty="0" smtClean="0">
                        <a:solidFill>
                          <a:srgbClr val="D50CEA"/>
                        </a:solidFill>
                        <a:latin typeface="Cambria Math" panose="02040503050406030204" pitchFamily="18" charset="0"/>
                      </a:rPr>
                      <m:t>𝑣</m:t>
                    </m:r>
                  </m:oMath>
                </a14:m>
                <a:r>
                  <a:rPr lang="en-US" dirty="0">
                    <a:solidFill>
                      <a:srgbClr val="D50CEA"/>
                    </a:solidFill>
                  </a:rPr>
                  <a:t> into </a:t>
                </a:r>
                <a14:m>
                  <m:oMath xmlns:m="http://schemas.openxmlformats.org/officeDocument/2006/math">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𝑣</m:t>
                        </m:r>
                      </m:e>
                      <m:sub>
                        <m:r>
                          <a:rPr lang="en-US" b="0" i="1" smtClean="0">
                            <a:solidFill>
                              <a:srgbClr val="D50CEA"/>
                            </a:solidFill>
                            <a:latin typeface="Cambria Math" panose="02040503050406030204" pitchFamily="18" charset="0"/>
                          </a:rPr>
                          <m:t>𝑖𝑛</m:t>
                        </m:r>
                      </m:sub>
                    </m:sSub>
                  </m:oMath>
                </a14:m>
                <a:r>
                  <a:rPr lang="en-US" dirty="0">
                    <a:solidFill>
                      <a:srgbClr val="D50CEA"/>
                    </a:solidFill>
                  </a:rPr>
                  <a:t> and </a:t>
                </a:r>
                <a14:m>
                  <m:oMath xmlns:m="http://schemas.openxmlformats.org/officeDocument/2006/math">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𝑣</m:t>
                        </m:r>
                      </m:e>
                      <m:sub>
                        <m:r>
                          <a:rPr lang="en-US" b="0" i="1" smtClean="0">
                            <a:solidFill>
                              <a:srgbClr val="D50CEA"/>
                            </a:solidFill>
                            <a:latin typeface="Cambria Math" panose="02040503050406030204" pitchFamily="18" charset="0"/>
                          </a:rPr>
                          <m:t>𝑜𝑢𝑡</m:t>
                        </m:r>
                      </m:sub>
                    </m:sSub>
                  </m:oMath>
                </a14:m>
                <a:r>
                  <a:rPr lang="en-US" b="0" dirty="0">
                    <a:solidFill>
                      <a:srgbClr val="D50CEA"/>
                    </a:solidFill>
                  </a:rPr>
                  <a:t>, and change all </a:t>
                </a:r>
                <a14:m>
                  <m:oMath xmlns:m="http://schemas.openxmlformats.org/officeDocument/2006/math">
                    <m:r>
                      <a:rPr lang="en-US" b="0" i="1" smtClean="0">
                        <a:solidFill>
                          <a:srgbClr val="D50CEA"/>
                        </a:solidFill>
                        <a:latin typeface="Cambria Math" panose="02040503050406030204" pitchFamily="18" charset="0"/>
                      </a:rPr>
                      <m:t>(</m:t>
                    </m:r>
                    <m:r>
                      <a:rPr lang="en-US" b="0" i="1" smtClean="0">
                        <a:solidFill>
                          <a:srgbClr val="D50CEA"/>
                        </a:solidFill>
                        <a:latin typeface="Cambria Math" panose="02040503050406030204" pitchFamily="18" charset="0"/>
                      </a:rPr>
                      <m:t>𝑢</m:t>
                    </m:r>
                    <m:r>
                      <a:rPr lang="en-US" b="0" i="1" smtClean="0">
                        <a:solidFill>
                          <a:srgbClr val="D50CEA"/>
                        </a:solidFill>
                        <a:latin typeface="Cambria Math" panose="02040503050406030204" pitchFamily="18" charset="0"/>
                      </a:rPr>
                      <m:t>,</m:t>
                    </m:r>
                    <m:r>
                      <a:rPr lang="en-US" b="0" i="1" smtClean="0">
                        <a:solidFill>
                          <a:srgbClr val="D50CEA"/>
                        </a:solidFill>
                        <a:latin typeface="Cambria Math" panose="02040503050406030204" pitchFamily="18" charset="0"/>
                      </a:rPr>
                      <m:t>𝑣</m:t>
                    </m:r>
                    <m:r>
                      <a:rPr lang="en-US" b="0" i="1" smtClean="0">
                        <a:solidFill>
                          <a:srgbClr val="D50CEA"/>
                        </a:solidFill>
                        <a:latin typeface="Cambria Math" panose="02040503050406030204" pitchFamily="18" charset="0"/>
                      </a:rPr>
                      <m:t>)</m:t>
                    </m:r>
                  </m:oMath>
                </a14:m>
                <a:r>
                  <a:rPr lang="en-US" b="0" dirty="0">
                    <a:solidFill>
                      <a:srgbClr val="D50CEA"/>
                    </a:solidFill>
                  </a:rPr>
                  <a:t> into </a:t>
                </a:r>
                <a14:m>
                  <m:oMath xmlns:m="http://schemas.openxmlformats.org/officeDocument/2006/math">
                    <m:r>
                      <a:rPr lang="en-US" b="0" i="1" smtClean="0">
                        <a:solidFill>
                          <a:srgbClr val="D50CEA"/>
                        </a:solidFill>
                        <a:latin typeface="Cambria Math" panose="02040503050406030204" pitchFamily="18" charset="0"/>
                      </a:rPr>
                      <m:t>(</m:t>
                    </m:r>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𝑢</m:t>
                        </m:r>
                      </m:e>
                      <m:sub>
                        <m:r>
                          <a:rPr lang="en-US" b="0" i="1" smtClean="0">
                            <a:solidFill>
                              <a:srgbClr val="D50CEA"/>
                            </a:solidFill>
                            <a:latin typeface="Cambria Math" panose="02040503050406030204" pitchFamily="18" charset="0"/>
                          </a:rPr>
                          <m:t>𝑜𝑢𝑡</m:t>
                        </m:r>
                      </m:sub>
                    </m:sSub>
                    <m:r>
                      <a:rPr lang="en-US" b="0" i="1" smtClean="0">
                        <a:solidFill>
                          <a:srgbClr val="D50CEA"/>
                        </a:solidFill>
                        <a:latin typeface="Cambria Math" panose="02040503050406030204" pitchFamily="18" charset="0"/>
                      </a:rPr>
                      <m:t>,</m:t>
                    </m:r>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𝑣</m:t>
                        </m:r>
                      </m:e>
                      <m:sub>
                        <m:r>
                          <a:rPr lang="en-US" b="0" i="1" smtClean="0">
                            <a:solidFill>
                              <a:srgbClr val="D50CEA"/>
                            </a:solidFill>
                            <a:latin typeface="Cambria Math" panose="02040503050406030204" pitchFamily="18" charset="0"/>
                          </a:rPr>
                          <m:t>𝑖𝑛</m:t>
                        </m:r>
                      </m:sub>
                    </m:sSub>
                    <m:r>
                      <a:rPr lang="en-US" b="0" i="1" smtClean="0">
                        <a:solidFill>
                          <a:srgbClr val="D50CEA"/>
                        </a:solidFill>
                        <a:latin typeface="Cambria Math" panose="02040503050406030204" pitchFamily="18" charset="0"/>
                      </a:rPr>
                      <m:t>)</m:t>
                    </m:r>
                  </m:oMath>
                </a14:m>
                <a:r>
                  <a:rPr lang="en-US" b="0" dirty="0">
                    <a:solidFill>
                      <a:srgbClr val="D50CEA"/>
                    </a:solidFill>
                  </a:rPr>
                  <a:t>, (as well as </a:t>
                </a:r>
                <a14:m>
                  <m:oMath xmlns:m="http://schemas.openxmlformats.org/officeDocument/2006/math">
                    <m:r>
                      <a:rPr lang="en-US" b="0" i="0" smtClean="0">
                        <a:solidFill>
                          <a:srgbClr val="D50CEA"/>
                        </a:solidFill>
                        <a:latin typeface="Cambria Math" panose="02040503050406030204" pitchFamily="18" charset="0"/>
                      </a:rPr>
                      <m:t>(</m:t>
                    </m:r>
                    <m:r>
                      <a:rPr lang="en-US" b="0" i="1" smtClean="0">
                        <a:solidFill>
                          <a:srgbClr val="D50CEA"/>
                        </a:solidFill>
                        <a:latin typeface="Cambria Math" panose="02040503050406030204" pitchFamily="18" charset="0"/>
                      </a:rPr>
                      <m:t>𝑣</m:t>
                    </m:r>
                    <m:r>
                      <a:rPr lang="en-US" b="0" i="1" smtClean="0">
                        <a:solidFill>
                          <a:srgbClr val="D50CEA"/>
                        </a:solidFill>
                        <a:latin typeface="Cambria Math" panose="02040503050406030204" pitchFamily="18" charset="0"/>
                      </a:rPr>
                      <m:t>,</m:t>
                    </m:r>
                    <m:r>
                      <a:rPr lang="en-US" b="0" i="1" smtClean="0">
                        <a:solidFill>
                          <a:srgbClr val="D50CEA"/>
                        </a:solidFill>
                        <a:latin typeface="Cambria Math" panose="02040503050406030204" pitchFamily="18" charset="0"/>
                      </a:rPr>
                      <m:t>𝑤</m:t>
                    </m:r>
                    <m:r>
                      <a:rPr lang="en-US" b="0" i="1" smtClean="0">
                        <a:solidFill>
                          <a:srgbClr val="D50CEA"/>
                        </a:solidFill>
                        <a:latin typeface="Cambria Math" panose="02040503050406030204" pitchFamily="18" charset="0"/>
                      </a:rPr>
                      <m:t>)</m:t>
                    </m:r>
                  </m:oMath>
                </a14:m>
                <a:r>
                  <a:rPr lang="en-US" b="0" dirty="0">
                    <a:solidFill>
                      <a:srgbClr val="D50CEA"/>
                    </a:solidFill>
                  </a:rPr>
                  <a:t> into </a:t>
                </a:r>
                <a14:m>
                  <m:oMath xmlns:m="http://schemas.openxmlformats.org/officeDocument/2006/math">
                    <m:r>
                      <a:rPr lang="en-US" b="0" i="1" dirty="0" smtClean="0">
                        <a:solidFill>
                          <a:srgbClr val="D50CEA"/>
                        </a:solidFill>
                        <a:latin typeface="Cambria Math" panose="02040503050406030204" pitchFamily="18" charset="0"/>
                      </a:rPr>
                      <m:t>(</m:t>
                    </m:r>
                    <m:sSub>
                      <m:sSubPr>
                        <m:ctrlPr>
                          <a:rPr lang="en-US" b="0" i="1" dirty="0" smtClean="0">
                            <a:solidFill>
                              <a:srgbClr val="D50CEA"/>
                            </a:solidFill>
                            <a:latin typeface="Cambria Math" panose="02040503050406030204" pitchFamily="18" charset="0"/>
                          </a:rPr>
                        </m:ctrlPr>
                      </m:sSubPr>
                      <m:e>
                        <m:r>
                          <a:rPr lang="en-US" b="0" i="1" dirty="0" smtClean="0">
                            <a:solidFill>
                              <a:srgbClr val="D50CEA"/>
                            </a:solidFill>
                            <a:latin typeface="Cambria Math" panose="02040503050406030204" pitchFamily="18" charset="0"/>
                          </a:rPr>
                          <m:t>𝑣</m:t>
                        </m:r>
                      </m:e>
                      <m:sub>
                        <m:r>
                          <a:rPr lang="en-US" b="0" i="1" dirty="0" smtClean="0">
                            <a:solidFill>
                              <a:srgbClr val="D50CEA"/>
                            </a:solidFill>
                            <a:latin typeface="Cambria Math" panose="02040503050406030204" pitchFamily="18" charset="0"/>
                          </a:rPr>
                          <m:t>𝑜𝑢𝑡</m:t>
                        </m:r>
                      </m:sub>
                    </m:sSub>
                    <m:r>
                      <a:rPr lang="en-US" b="0" i="1" dirty="0" smtClean="0">
                        <a:solidFill>
                          <a:srgbClr val="D50CEA"/>
                        </a:solidFill>
                        <a:latin typeface="Cambria Math" panose="02040503050406030204" pitchFamily="18" charset="0"/>
                      </a:rPr>
                      <m:t>,</m:t>
                    </m:r>
                    <m:sSub>
                      <m:sSubPr>
                        <m:ctrlPr>
                          <a:rPr lang="en-US" b="0" i="1" dirty="0" smtClean="0">
                            <a:solidFill>
                              <a:srgbClr val="D50CEA"/>
                            </a:solidFill>
                            <a:latin typeface="Cambria Math" panose="02040503050406030204" pitchFamily="18" charset="0"/>
                          </a:rPr>
                        </m:ctrlPr>
                      </m:sSubPr>
                      <m:e>
                        <m:r>
                          <a:rPr lang="en-US" b="0" i="1" dirty="0" smtClean="0">
                            <a:solidFill>
                              <a:srgbClr val="D50CEA"/>
                            </a:solidFill>
                            <a:latin typeface="Cambria Math" panose="02040503050406030204" pitchFamily="18" charset="0"/>
                          </a:rPr>
                          <m:t>𝑤</m:t>
                        </m:r>
                      </m:e>
                      <m:sub>
                        <m:r>
                          <a:rPr lang="en-US" b="0" i="1" dirty="0" smtClean="0">
                            <a:solidFill>
                              <a:srgbClr val="D50CEA"/>
                            </a:solidFill>
                            <a:latin typeface="Cambria Math" panose="02040503050406030204" pitchFamily="18" charset="0"/>
                          </a:rPr>
                          <m:t>𝑖𝑛</m:t>
                        </m:r>
                      </m:sub>
                    </m:sSub>
                    <m:r>
                      <a:rPr lang="en-US" b="0" i="1" dirty="0" smtClean="0">
                        <a:solidFill>
                          <a:srgbClr val="D50CEA"/>
                        </a:solidFill>
                        <a:latin typeface="Cambria Math" panose="02040503050406030204" pitchFamily="18" charset="0"/>
                      </a:rPr>
                      <m:t>)</m:t>
                    </m:r>
                  </m:oMath>
                </a14:m>
                <a:r>
                  <a:rPr lang="en-US" b="0" dirty="0">
                    <a:solidFill>
                      <a:srgbClr val="D50CEA"/>
                    </a:solidFill>
                  </a:rPr>
                  <a:t>). Put capacity </a:t>
                </a:r>
                <a14:m>
                  <m:oMath xmlns:m="http://schemas.openxmlformats.org/officeDocument/2006/math">
                    <m:r>
                      <a:rPr lang="en-US" b="0" i="1" dirty="0" smtClean="0">
                        <a:solidFill>
                          <a:srgbClr val="D50CEA"/>
                        </a:solidFill>
                        <a:latin typeface="Cambria Math" panose="02040503050406030204" pitchFamily="18" charset="0"/>
                      </a:rPr>
                      <m:t>𝑐</m:t>
                    </m:r>
                    <m:r>
                      <a:rPr lang="en-US" b="0" i="1" dirty="0" smtClean="0">
                        <a:solidFill>
                          <a:srgbClr val="D50CEA"/>
                        </a:solidFill>
                        <a:latin typeface="Cambria Math" panose="02040503050406030204" pitchFamily="18" charset="0"/>
                      </a:rPr>
                      <m:t>(</m:t>
                    </m:r>
                    <m:r>
                      <a:rPr lang="en-US" b="0" i="1" dirty="0" smtClean="0">
                        <a:solidFill>
                          <a:srgbClr val="D50CEA"/>
                        </a:solidFill>
                        <a:latin typeface="Cambria Math" panose="02040503050406030204" pitchFamily="18" charset="0"/>
                      </a:rPr>
                      <m:t>𝑣</m:t>
                    </m:r>
                    <m:r>
                      <a:rPr lang="en-US" b="0" i="1" dirty="0" smtClean="0">
                        <a:solidFill>
                          <a:srgbClr val="D50CEA"/>
                        </a:solidFill>
                        <a:latin typeface="Cambria Math" panose="02040503050406030204" pitchFamily="18" charset="0"/>
                      </a:rPr>
                      <m:t>)</m:t>
                    </m:r>
                  </m:oMath>
                </a14:m>
                <a:r>
                  <a:rPr lang="en-US" b="0" dirty="0">
                    <a:solidFill>
                      <a:srgbClr val="D50CEA"/>
                    </a:solidFill>
                  </a:rPr>
                  <a:t> on the new edge </a:t>
                </a:r>
                <a14:m>
                  <m:oMath xmlns:m="http://schemas.openxmlformats.org/officeDocument/2006/math">
                    <m:r>
                      <a:rPr lang="en-US" b="0" i="1" smtClean="0">
                        <a:solidFill>
                          <a:srgbClr val="D50CEA"/>
                        </a:solidFill>
                        <a:latin typeface="Cambria Math" panose="02040503050406030204" pitchFamily="18" charset="0"/>
                      </a:rPr>
                      <m:t>(</m:t>
                    </m:r>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𝑣</m:t>
                        </m:r>
                      </m:e>
                      <m:sub>
                        <m:r>
                          <a:rPr lang="en-US" b="0" i="1" smtClean="0">
                            <a:solidFill>
                              <a:srgbClr val="D50CEA"/>
                            </a:solidFill>
                            <a:latin typeface="Cambria Math" panose="02040503050406030204" pitchFamily="18" charset="0"/>
                          </a:rPr>
                          <m:t>𝑖𝑛</m:t>
                        </m:r>
                      </m:sub>
                    </m:sSub>
                    <m:r>
                      <a:rPr lang="en-US" b="0" i="1" smtClean="0">
                        <a:solidFill>
                          <a:srgbClr val="D50CEA"/>
                        </a:solidFill>
                        <a:latin typeface="Cambria Math" panose="02040503050406030204" pitchFamily="18" charset="0"/>
                      </a:rPr>
                      <m:t>,</m:t>
                    </m:r>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𝑣</m:t>
                        </m:r>
                      </m:e>
                      <m:sub>
                        <m:r>
                          <a:rPr lang="en-US" b="0" i="1" smtClean="0">
                            <a:solidFill>
                              <a:srgbClr val="D50CEA"/>
                            </a:solidFill>
                            <a:latin typeface="Cambria Math" panose="02040503050406030204" pitchFamily="18" charset="0"/>
                          </a:rPr>
                          <m:t>𝑜𝑢𝑡</m:t>
                        </m:r>
                      </m:sub>
                    </m:sSub>
                    <m:r>
                      <a:rPr lang="en-US" b="0" i="1" smtClean="0">
                        <a:solidFill>
                          <a:srgbClr val="D50CEA"/>
                        </a:solidFill>
                        <a:latin typeface="Cambria Math" panose="02040503050406030204" pitchFamily="18" charset="0"/>
                      </a:rPr>
                      <m:t>)</m:t>
                    </m:r>
                  </m:oMath>
                </a14:m>
                <a:r>
                  <a:rPr lang="en-US" b="0" dirty="0">
                    <a:solidFill>
                      <a:srgbClr val="D50CEA"/>
                    </a:solidFill>
                  </a:rPr>
                  <a:t>.</a:t>
                </a:r>
              </a:p>
              <a:p>
                <a:pPr marL="114300" indent="0">
                  <a:buNone/>
                </a:pPr>
                <a:endParaRPr lang="en-US" dirty="0">
                  <a:solidFill>
                    <a:srgbClr val="D50CEA"/>
                  </a:solidFill>
                </a:endParaRPr>
              </a:p>
              <a:p>
                <a:pPr marL="114300" indent="0">
                  <a:buNone/>
                </a:pPr>
                <a:r>
                  <a:rPr lang="en-US" b="0" dirty="0">
                    <a:solidFill>
                      <a:srgbClr val="D50CEA"/>
                    </a:solidFill>
                  </a:rPr>
                  <a:t>Lastly, we will compute the flow between </a:t>
                </a:r>
                <a14:m>
                  <m:oMath xmlns:m="http://schemas.openxmlformats.org/officeDocument/2006/math">
                    <m:sSup>
                      <m:sSupPr>
                        <m:ctrlPr>
                          <a:rPr lang="en-US" b="0" i="1" smtClean="0">
                            <a:solidFill>
                              <a:srgbClr val="D50CEA"/>
                            </a:solidFill>
                            <a:latin typeface="Cambria Math" panose="02040503050406030204" pitchFamily="18" charset="0"/>
                          </a:rPr>
                        </m:ctrlPr>
                      </m:sSupPr>
                      <m:e>
                        <m:r>
                          <a:rPr lang="en-US" b="0" i="1" smtClean="0">
                            <a:solidFill>
                              <a:srgbClr val="D50CEA"/>
                            </a:solidFill>
                            <a:latin typeface="Cambria Math" panose="02040503050406030204" pitchFamily="18" charset="0"/>
                          </a:rPr>
                          <m:t>𝑠</m:t>
                        </m:r>
                      </m:e>
                      <m:sup>
                        <m:r>
                          <a:rPr lang="en-US" b="0" i="1" smtClean="0">
                            <a:solidFill>
                              <a:srgbClr val="D50CEA"/>
                            </a:solidFill>
                            <a:latin typeface="Cambria Math" panose="02040503050406030204" pitchFamily="18" charset="0"/>
                          </a:rPr>
                          <m:t>′</m:t>
                        </m:r>
                      </m:sup>
                    </m:sSup>
                    <m:r>
                      <a:rPr lang="en-US" b="0" i="1" smtClean="0">
                        <a:solidFill>
                          <a:srgbClr val="D50CEA"/>
                        </a:solidFill>
                        <a:latin typeface="Cambria Math" panose="02040503050406030204" pitchFamily="18" charset="0"/>
                      </a:rPr>
                      <m:t>=</m:t>
                    </m:r>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𝑠</m:t>
                        </m:r>
                      </m:e>
                      <m:sub>
                        <m:r>
                          <a:rPr lang="en-US" b="0" i="1" smtClean="0">
                            <a:solidFill>
                              <a:srgbClr val="D50CEA"/>
                            </a:solidFill>
                            <a:latin typeface="Cambria Math" panose="02040503050406030204" pitchFamily="18" charset="0"/>
                          </a:rPr>
                          <m:t>𝑖𝑛</m:t>
                        </m:r>
                      </m:sub>
                    </m:sSub>
                  </m:oMath>
                </a14:m>
                <a:r>
                  <a:rPr lang="en-US" b="0" dirty="0">
                    <a:solidFill>
                      <a:srgbClr val="D50CEA"/>
                    </a:solidFill>
                  </a:rPr>
                  <a:t> and </a:t>
                </a:r>
                <a14:m>
                  <m:oMath xmlns:m="http://schemas.openxmlformats.org/officeDocument/2006/math">
                    <m:sSup>
                      <m:sSupPr>
                        <m:ctrlPr>
                          <a:rPr lang="en-US" b="0" i="1" smtClean="0">
                            <a:solidFill>
                              <a:srgbClr val="D50CEA"/>
                            </a:solidFill>
                            <a:latin typeface="Cambria Math" panose="02040503050406030204" pitchFamily="18" charset="0"/>
                          </a:rPr>
                        </m:ctrlPr>
                      </m:sSupPr>
                      <m:e>
                        <m:r>
                          <a:rPr lang="en-US" b="0" i="1" smtClean="0">
                            <a:solidFill>
                              <a:srgbClr val="D50CEA"/>
                            </a:solidFill>
                            <a:latin typeface="Cambria Math" panose="02040503050406030204" pitchFamily="18" charset="0"/>
                          </a:rPr>
                          <m:t>𝑡</m:t>
                        </m:r>
                      </m:e>
                      <m:sup>
                        <m:r>
                          <a:rPr lang="en-US" b="0" i="1" smtClean="0">
                            <a:solidFill>
                              <a:srgbClr val="D50CEA"/>
                            </a:solidFill>
                            <a:latin typeface="Cambria Math" panose="02040503050406030204" pitchFamily="18" charset="0"/>
                          </a:rPr>
                          <m:t>′</m:t>
                        </m:r>
                      </m:sup>
                    </m:sSup>
                    <m:r>
                      <a:rPr lang="en-US" b="0" i="1" smtClean="0">
                        <a:solidFill>
                          <a:srgbClr val="D50CEA"/>
                        </a:solidFill>
                        <a:latin typeface="Cambria Math" panose="02040503050406030204" pitchFamily="18" charset="0"/>
                      </a:rPr>
                      <m:t>=</m:t>
                    </m:r>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𝑡</m:t>
                        </m:r>
                      </m:e>
                      <m:sub>
                        <m:r>
                          <a:rPr lang="en-US" b="0" i="1" smtClean="0">
                            <a:solidFill>
                              <a:srgbClr val="D50CEA"/>
                            </a:solidFill>
                            <a:latin typeface="Cambria Math" panose="02040503050406030204" pitchFamily="18" charset="0"/>
                          </a:rPr>
                          <m:t>𝑜𝑢𝑡</m:t>
                        </m:r>
                      </m:sub>
                    </m:sSub>
                  </m:oMath>
                </a14:m>
                <a:r>
                  <a:rPr lang="en-US" b="0" dirty="0">
                    <a:solidFill>
                      <a:srgbClr val="D50CEA"/>
                    </a:solidFill>
                  </a:rPr>
                  <a:t>.</a:t>
                </a:r>
              </a:p>
            </p:txBody>
          </p:sp>
        </mc:Choice>
        <mc:Fallback>
          <p:sp>
            <p:nvSpPr>
              <p:cNvPr id="3" name="Text Placeholder 2">
                <a:extLst>
                  <a:ext uri="{FF2B5EF4-FFF2-40B4-BE49-F238E27FC236}">
                    <a16:creationId xmlns:a16="http://schemas.microsoft.com/office/drawing/2014/main" id="{77C0D9D3-075B-2A73-7AF2-FAF38136A661}"/>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b="-78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val 3">
                <a:extLst>
                  <a:ext uri="{FF2B5EF4-FFF2-40B4-BE49-F238E27FC236}">
                    <a16:creationId xmlns:a16="http://schemas.microsoft.com/office/drawing/2014/main" id="{2136DE23-1E31-4EE3-6BAA-2D41864491F2}"/>
                  </a:ext>
                </a:extLst>
              </p:cNvPr>
              <p:cNvSpPr/>
              <p:nvPr/>
            </p:nvSpPr>
            <p:spPr>
              <a:xfrm>
                <a:off x="1691226" y="2752563"/>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left"/>
                    </m:oMathParaPr>
                    <m:oMath xmlns:m="http://schemas.openxmlformats.org/officeDocument/2006/math">
                      <m:r>
                        <a:rPr lang="en-US" sz="1600" b="0" i="1" dirty="0" smtClean="0">
                          <a:solidFill>
                            <a:schemeClr val="tx2"/>
                          </a:solidFill>
                          <a:latin typeface="Cambria Math" panose="02040503050406030204" pitchFamily="18" charset="0"/>
                        </a:rPr>
                        <m:t>𝑣</m:t>
                      </m:r>
                    </m:oMath>
                  </m:oMathPara>
                </a14:m>
                <a:endParaRPr lang="en-US" sz="1600" dirty="0">
                  <a:solidFill>
                    <a:schemeClr val="tx2"/>
                  </a:solidFill>
                </a:endParaRPr>
              </a:p>
            </p:txBody>
          </p:sp>
        </mc:Choice>
        <mc:Fallback>
          <p:sp>
            <p:nvSpPr>
              <p:cNvPr id="4" name="Oval 3">
                <a:extLst>
                  <a:ext uri="{FF2B5EF4-FFF2-40B4-BE49-F238E27FC236}">
                    <a16:creationId xmlns:a16="http://schemas.microsoft.com/office/drawing/2014/main" id="{2136DE23-1E31-4EE3-6BAA-2D41864491F2}"/>
                  </a:ext>
                </a:extLst>
              </p:cNvPr>
              <p:cNvSpPr>
                <a:spLocks noRot="1" noChangeAspect="1" noMove="1" noResize="1" noEditPoints="1" noAdjustHandles="1" noChangeArrowheads="1" noChangeShapeType="1" noTextEdit="1"/>
              </p:cNvSpPr>
              <p:nvPr/>
            </p:nvSpPr>
            <p:spPr>
              <a:xfrm>
                <a:off x="1691226" y="2752563"/>
                <a:ext cx="454111" cy="454111"/>
              </a:xfrm>
              <a:prstGeom prst="ellipse">
                <a:avLst/>
              </a:prstGeom>
              <a:blipFill>
                <a:blip r:embed="rId4"/>
                <a:stretch>
                  <a:fillRect/>
                </a:stretch>
              </a:blipFill>
              <a:ln w="19050">
                <a:solidFill>
                  <a:schemeClr val="tx2"/>
                </a:solidFill>
              </a:ln>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AED4BF4F-F405-C56C-E504-325F56CE9970}"/>
              </a:ext>
            </a:extLst>
          </p:cNvPr>
          <p:cNvCxnSpPr>
            <a:cxnSpLocks/>
            <a:endCxn id="4" idx="2"/>
          </p:cNvCxnSpPr>
          <p:nvPr/>
        </p:nvCxnSpPr>
        <p:spPr>
          <a:xfrm flipV="1">
            <a:off x="910965" y="2979619"/>
            <a:ext cx="780261" cy="308265"/>
          </a:xfrm>
          <a:prstGeom prst="straightConnector1">
            <a:avLst/>
          </a:prstGeom>
          <a:ln w="19050">
            <a:solidFill>
              <a:schemeClr val="tx2"/>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B318B6A-6E47-4B20-23EA-F8F3A0D6AC82}"/>
              </a:ext>
            </a:extLst>
          </p:cNvPr>
          <p:cNvCxnSpPr>
            <a:cxnSpLocks/>
            <a:stCxn id="4" idx="6"/>
          </p:cNvCxnSpPr>
          <p:nvPr/>
        </p:nvCxnSpPr>
        <p:spPr>
          <a:xfrm>
            <a:off x="2145337" y="2979619"/>
            <a:ext cx="726047" cy="227055"/>
          </a:xfrm>
          <a:prstGeom prst="straightConnector1">
            <a:avLst/>
          </a:prstGeom>
          <a:ln w="19050">
            <a:solidFill>
              <a:schemeClr val="tx2"/>
            </a:solidFill>
            <a:headEnd w="med" len="lg"/>
            <a:tailEnd type="triangle" w="lg" len="lg"/>
          </a:ln>
        </p:spPr>
        <p:style>
          <a:lnRef idx="1">
            <a:schemeClr val="accent1"/>
          </a:lnRef>
          <a:fillRef idx="0">
            <a:schemeClr val="accent1"/>
          </a:fillRef>
          <a:effectRef idx="0">
            <a:schemeClr val="accent1"/>
          </a:effectRef>
          <a:fontRef idx="minor">
            <a:schemeClr val="tx1"/>
          </a:fontRef>
        </p:style>
      </p:cxnSp>
      <p:sp>
        <p:nvSpPr>
          <p:cNvPr id="7" name="Arrow: Right 13">
            <a:extLst>
              <a:ext uri="{FF2B5EF4-FFF2-40B4-BE49-F238E27FC236}">
                <a16:creationId xmlns:a16="http://schemas.microsoft.com/office/drawing/2014/main" id="{C859CCE2-AD62-A4B3-75AF-DF3C06F88320}"/>
              </a:ext>
            </a:extLst>
          </p:cNvPr>
          <p:cNvSpPr/>
          <p:nvPr/>
        </p:nvSpPr>
        <p:spPr>
          <a:xfrm>
            <a:off x="3625365" y="2756461"/>
            <a:ext cx="929654" cy="308265"/>
          </a:xfrm>
          <a:prstGeom prst="rightArrow">
            <a:avLst>
              <a:gd name="adj1" fmla="val 37196"/>
              <a:gd name="adj2" fmla="val 99253"/>
            </a:avLst>
          </a:prstGeom>
          <a:solidFill>
            <a:schemeClr val="bg1">
              <a:lumMod val="8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mc:Choice xmlns:a14="http://schemas.microsoft.com/office/drawing/2010/main" Requires="a14">
          <p:sp>
            <p:nvSpPr>
              <p:cNvPr id="8" name="Oval 7">
                <a:extLst>
                  <a:ext uri="{FF2B5EF4-FFF2-40B4-BE49-F238E27FC236}">
                    <a16:creationId xmlns:a16="http://schemas.microsoft.com/office/drawing/2014/main" id="{87C77D20-A6E9-815E-83DD-94C93606CF71}"/>
                  </a:ext>
                </a:extLst>
              </p:cNvPr>
              <p:cNvSpPr/>
              <p:nvPr/>
            </p:nvSpPr>
            <p:spPr>
              <a:xfrm>
                <a:off x="5891678" y="2752563"/>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dirty="0" smtClean="0">
                          <a:solidFill>
                            <a:schemeClr val="tx2"/>
                          </a:solidFill>
                          <a:latin typeface="Cambria Math" panose="02040503050406030204" pitchFamily="18" charset="0"/>
                        </a:rPr>
                        <m:t>𝑣</m:t>
                      </m:r>
                      <m:r>
                        <a:rPr lang="en-US" sz="1600" b="0" i="1" baseline="-25000" dirty="0">
                          <a:solidFill>
                            <a:schemeClr val="tx2"/>
                          </a:solidFill>
                          <a:latin typeface="Cambria Math" panose="02040503050406030204" pitchFamily="18" charset="0"/>
                        </a:rPr>
                        <m:t>𝑖</m:t>
                      </m:r>
                      <m:r>
                        <a:rPr lang="en-US" sz="1600" b="0" i="1" baseline="-25000" dirty="0" smtClean="0">
                          <a:solidFill>
                            <a:schemeClr val="tx2"/>
                          </a:solidFill>
                          <a:latin typeface="Cambria Math" panose="02040503050406030204" pitchFamily="18" charset="0"/>
                        </a:rPr>
                        <m:t>𝑛</m:t>
                      </m:r>
                    </m:oMath>
                  </m:oMathPara>
                </a14:m>
                <a:endParaRPr lang="en-US" sz="1600" baseline="-25000" dirty="0">
                  <a:solidFill>
                    <a:schemeClr val="tx2"/>
                  </a:solidFill>
                </a:endParaRPr>
              </a:p>
            </p:txBody>
          </p:sp>
        </mc:Choice>
        <mc:Fallback>
          <p:sp>
            <p:nvSpPr>
              <p:cNvPr id="8" name="Oval 7">
                <a:extLst>
                  <a:ext uri="{FF2B5EF4-FFF2-40B4-BE49-F238E27FC236}">
                    <a16:creationId xmlns:a16="http://schemas.microsoft.com/office/drawing/2014/main" id="{87C77D20-A6E9-815E-83DD-94C93606CF71}"/>
                  </a:ext>
                </a:extLst>
              </p:cNvPr>
              <p:cNvSpPr>
                <a:spLocks noRot="1" noChangeAspect="1" noMove="1" noResize="1" noEditPoints="1" noAdjustHandles="1" noChangeArrowheads="1" noChangeShapeType="1" noTextEdit="1"/>
              </p:cNvSpPr>
              <p:nvPr/>
            </p:nvSpPr>
            <p:spPr>
              <a:xfrm>
                <a:off x="5891678" y="2752563"/>
                <a:ext cx="454111" cy="454111"/>
              </a:xfrm>
              <a:prstGeom prst="ellipse">
                <a:avLst/>
              </a:prstGeom>
              <a:blipFill>
                <a:blip r:embed="rId5"/>
                <a:stretch>
                  <a:fillRect/>
                </a:stretch>
              </a:blipFill>
              <a:ln w="19050">
                <a:solidFill>
                  <a:schemeClr val="tx2"/>
                </a:solidFill>
              </a:ln>
            </p:spPr>
            <p:txBody>
              <a:bodyPr/>
              <a:lstStyle/>
              <a:p>
                <a:r>
                  <a:rPr lang="en-US">
                    <a:noFill/>
                  </a:rPr>
                  <a:t> </a:t>
                </a:r>
              </a:p>
            </p:txBody>
          </p:sp>
        </mc:Fallback>
      </mc:AlternateContent>
      <p:cxnSp>
        <p:nvCxnSpPr>
          <p:cNvPr id="9" name="Straight Arrow Connector 8">
            <a:extLst>
              <a:ext uri="{FF2B5EF4-FFF2-40B4-BE49-F238E27FC236}">
                <a16:creationId xmlns:a16="http://schemas.microsoft.com/office/drawing/2014/main" id="{7C3DC846-217B-8079-823F-A9C2EE5B5BEB}"/>
              </a:ext>
            </a:extLst>
          </p:cNvPr>
          <p:cNvCxnSpPr>
            <a:cxnSpLocks/>
            <a:endCxn id="8" idx="2"/>
          </p:cNvCxnSpPr>
          <p:nvPr/>
        </p:nvCxnSpPr>
        <p:spPr>
          <a:xfrm flipV="1">
            <a:off x="5111417" y="2979619"/>
            <a:ext cx="780261" cy="308265"/>
          </a:xfrm>
          <a:prstGeom prst="straightConnector1">
            <a:avLst/>
          </a:prstGeom>
          <a:ln w="19050">
            <a:solidFill>
              <a:schemeClr val="tx2"/>
            </a:solidFill>
            <a:headEnd w="med" len="lg"/>
            <a:tailEnd type="triangle"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C0951B4-F81F-5459-AB23-73B5ED59D423}"/>
              </a:ext>
            </a:extLst>
          </p:cNvPr>
          <p:cNvCxnSpPr>
            <a:cxnSpLocks/>
            <a:stCxn id="11" idx="6"/>
          </p:cNvCxnSpPr>
          <p:nvPr/>
        </p:nvCxnSpPr>
        <p:spPr>
          <a:xfrm>
            <a:off x="7582681" y="2979619"/>
            <a:ext cx="792228" cy="313838"/>
          </a:xfrm>
          <a:prstGeom prst="straightConnector1">
            <a:avLst/>
          </a:prstGeom>
          <a:ln w="19050">
            <a:solidFill>
              <a:schemeClr val="tx2"/>
            </a:solidFill>
            <a:headEnd w="med"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1" name="Oval 10">
                <a:extLst>
                  <a:ext uri="{FF2B5EF4-FFF2-40B4-BE49-F238E27FC236}">
                    <a16:creationId xmlns:a16="http://schemas.microsoft.com/office/drawing/2014/main" id="{9561076C-EBDB-B1A3-511F-C5167163B36F}"/>
                  </a:ext>
                </a:extLst>
              </p:cNvPr>
              <p:cNvSpPr/>
              <p:nvPr/>
            </p:nvSpPr>
            <p:spPr>
              <a:xfrm>
                <a:off x="7128570" y="2752563"/>
                <a:ext cx="454111" cy="454111"/>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600" b="0" i="1" dirty="0" smtClean="0">
                          <a:solidFill>
                            <a:schemeClr val="tx2"/>
                          </a:solidFill>
                          <a:latin typeface="Cambria Math" panose="02040503050406030204" pitchFamily="18" charset="0"/>
                        </a:rPr>
                        <m:t>𝑣</m:t>
                      </m:r>
                      <m:r>
                        <a:rPr lang="en-US" sz="1600" b="0" i="1" baseline="-25000" dirty="0" err="1">
                          <a:solidFill>
                            <a:schemeClr val="tx2"/>
                          </a:solidFill>
                          <a:latin typeface="Cambria Math" panose="02040503050406030204" pitchFamily="18" charset="0"/>
                        </a:rPr>
                        <m:t>𝑜</m:t>
                      </m:r>
                      <m:r>
                        <a:rPr lang="en-US" sz="1600" b="0" i="1" baseline="-25000" dirty="0" smtClean="0">
                          <a:solidFill>
                            <a:schemeClr val="tx2"/>
                          </a:solidFill>
                          <a:latin typeface="Cambria Math" panose="02040503050406030204" pitchFamily="18" charset="0"/>
                        </a:rPr>
                        <m:t>𝑢𝑡</m:t>
                      </m:r>
                    </m:oMath>
                  </m:oMathPara>
                </a14:m>
                <a:endParaRPr lang="en-US" sz="1300" baseline="-25000" dirty="0">
                  <a:solidFill>
                    <a:schemeClr val="tx2"/>
                  </a:solidFill>
                </a:endParaRPr>
              </a:p>
            </p:txBody>
          </p:sp>
        </mc:Choice>
        <mc:Fallback>
          <p:sp>
            <p:nvSpPr>
              <p:cNvPr id="11" name="Oval 10">
                <a:extLst>
                  <a:ext uri="{FF2B5EF4-FFF2-40B4-BE49-F238E27FC236}">
                    <a16:creationId xmlns:a16="http://schemas.microsoft.com/office/drawing/2014/main" id="{9561076C-EBDB-B1A3-511F-C5167163B36F}"/>
                  </a:ext>
                </a:extLst>
              </p:cNvPr>
              <p:cNvSpPr>
                <a:spLocks noRot="1" noChangeAspect="1" noMove="1" noResize="1" noEditPoints="1" noAdjustHandles="1" noChangeArrowheads="1" noChangeShapeType="1" noTextEdit="1"/>
              </p:cNvSpPr>
              <p:nvPr/>
            </p:nvSpPr>
            <p:spPr>
              <a:xfrm>
                <a:off x="7128570" y="2752563"/>
                <a:ext cx="454111" cy="454111"/>
              </a:xfrm>
              <a:prstGeom prst="ellipse">
                <a:avLst/>
              </a:prstGeom>
              <a:blipFill>
                <a:blip r:embed="rId6"/>
                <a:stretch>
                  <a:fillRect/>
                </a:stretch>
              </a:blipFill>
              <a:ln w="19050">
                <a:solidFill>
                  <a:schemeClr val="tx2"/>
                </a:solidFill>
              </a:ln>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F46EF34F-B47D-177F-1675-2FB28382DD3B}"/>
              </a:ext>
            </a:extLst>
          </p:cNvPr>
          <p:cNvCxnSpPr>
            <a:cxnSpLocks/>
            <a:stCxn id="8" idx="6"/>
            <a:endCxn id="11" idx="2"/>
          </p:cNvCxnSpPr>
          <p:nvPr/>
        </p:nvCxnSpPr>
        <p:spPr>
          <a:xfrm>
            <a:off x="6345789" y="2979619"/>
            <a:ext cx="782781" cy="0"/>
          </a:xfrm>
          <a:prstGeom prst="straightConnector1">
            <a:avLst/>
          </a:prstGeom>
          <a:ln w="19050">
            <a:solidFill>
              <a:schemeClr val="tx2"/>
            </a:solidFill>
            <a:headEnd w="med" len="lg"/>
            <a:tailEnd type="triangle" w="lg" len="lg"/>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3" name="Text Placeholder 2">
                <a:extLst>
                  <a:ext uri="{FF2B5EF4-FFF2-40B4-BE49-F238E27FC236}">
                    <a16:creationId xmlns:a16="http://schemas.microsoft.com/office/drawing/2014/main" id="{FEDC8AF2-5AE4-DF88-3F24-E63A6E695A42}"/>
                  </a:ext>
                </a:extLst>
              </p:cNvPr>
              <p:cNvSpPr txBox="1">
                <a:spLocks/>
              </p:cNvSpPr>
              <p:nvPr/>
            </p:nvSpPr>
            <p:spPr>
              <a:xfrm>
                <a:off x="6388221" y="2534805"/>
                <a:ext cx="594237" cy="372228"/>
              </a:xfrm>
              <a:prstGeom prst="rect">
                <a:avLst/>
              </a:prstGeom>
              <a:noFill/>
              <a:ln>
                <a:noFill/>
              </a:ln>
            </p:spPr>
            <p:txBody>
              <a:bodyPr spcFirstLastPara="1" vert="horz" wrap="square" lIns="91425" tIns="91425" rIns="91425" bIns="91425" rtlCol="0" anchor="t" anchorCtr="0">
                <a:no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6350" indent="0" algn="ctr">
                  <a:buFont typeface="Arial" panose="020B0604020202020204" pitchFamily="34" charset="0"/>
                  <a:buNone/>
                </a:pPr>
                <a14:m>
                  <m:oMathPara xmlns:m="http://schemas.openxmlformats.org/officeDocument/2006/math">
                    <m:oMathParaPr>
                      <m:jc m:val="center"/>
                    </m:oMathParaPr>
                    <m:oMath xmlns:m="http://schemas.openxmlformats.org/officeDocument/2006/math">
                      <m:r>
                        <a:rPr lang="en-US" sz="1600" i="1" dirty="0" smtClean="0">
                          <a:latin typeface="Cambria Math" panose="02040503050406030204" pitchFamily="18" charset="0"/>
                        </a:rPr>
                        <m:t>𝑐</m:t>
                      </m:r>
                      <m:r>
                        <a:rPr lang="en-US" sz="1600" i="1" dirty="0" smtClean="0">
                          <a:latin typeface="Cambria Math" panose="02040503050406030204" pitchFamily="18" charset="0"/>
                        </a:rPr>
                        <m:t>(</m:t>
                      </m:r>
                      <m:r>
                        <a:rPr lang="en-US" sz="1600" i="1" dirty="0" smtClean="0">
                          <a:latin typeface="Cambria Math" panose="02040503050406030204" pitchFamily="18" charset="0"/>
                        </a:rPr>
                        <m:t>𝑣</m:t>
                      </m:r>
                      <m:r>
                        <a:rPr lang="en-US" sz="1600" i="1" dirty="0" smtClean="0">
                          <a:latin typeface="Cambria Math" panose="02040503050406030204" pitchFamily="18" charset="0"/>
                        </a:rPr>
                        <m:t>)</m:t>
                      </m:r>
                    </m:oMath>
                  </m:oMathPara>
                </a14:m>
                <a:endParaRPr lang="en-US" sz="1600" baseline="-25000" dirty="0"/>
              </a:p>
            </p:txBody>
          </p:sp>
        </mc:Choice>
        <mc:Fallback>
          <p:sp>
            <p:nvSpPr>
              <p:cNvPr id="13" name="Text Placeholder 2">
                <a:extLst>
                  <a:ext uri="{FF2B5EF4-FFF2-40B4-BE49-F238E27FC236}">
                    <a16:creationId xmlns:a16="http://schemas.microsoft.com/office/drawing/2014/main" id="{FEDC8AF2-5AE4-DF88-3F24-E63A6E695A42}"/>
                  </a:ext>
                </a:extLst>
              </p:cNvPr>
              <p:cNvSpPr txBox="1">
                <a:spLocks noRot="1" noChangeAspect="1" noMove="1" noResize="1" noEditPoints="1" noAdjustHandles="1" noChangeArrowheads="1" noChangeShapeType="1" noTextEdit="1"/>
              </p:cNvSpPr>
              <p:nvPr/>
            </p:nvSpPr>
            <p:spPr>
              <a:xfrm>
                <a:off x="6388221" y="2534805"/>
                <a:ext cx="594237" cy="372228"/>
              </a:xfrm>
              <a:prstGeom prst="rect">
                <a:avLst/>
              </a:prstGeom>
              <a:blipFill>
                <a:blip r:embed="rId7"/>
                <a:stretch>
                  <a:fillRect b="-20000"/>
                </a:stretch>
              </a:blipFill>
              <a:ln>
                <a:noFill/>
              </a:ln>
            </p:spPr>
            <p:txBody>
              <a:bodyPr/>
              <a:lstStyle/>
              <a:p>
                <a:r>
                  <a:rPr lang="en-US">
                    <a:noFill/>
                  </a:rPr>
                  <a:t> </a:t>
                </a:r>
              </a:p>
            </p:txBody>
          </p:sp>
        </mc:Fallback>
      </mc:AlternateContent>
      <p:sp>
        <p:nvSpPr>
          <p:cNvPr id="14" name="TextBox 13">
            <a:extLst>
              <a:ext uri="{FF2B5EF4-FFF2-40B4-BE49-F238E27FC236}">
                <a16:creationId xmlns:a16="http://schemas.microsoft.com/office/drawing/2014/main" id="{B115BE20-851E-568A-2190-97720AC0C55A}"/>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1813532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3179-1CED-D6DF-465F-4749487F1704}"/>
              </a:ext>
            </a:extLst>
          </p:cNvPr>
          <p:cNvSpPr>
            <a:spLocks noGrp="1"/>
          </p:cNvSpPr>
          <p:nvPr>
            <p:ph type="title"/>
          </p:nvPr>
        </p:nvSpPr>
        <p:spPr/>
        <p:txBody>
          <a:bodyPr>
            <a:normAutofit fontScale="90000"/>
          </a:bodyPr>
          <a:lstStyle/>
          <a:p>
            <a:r>
              <a:rPr lang="en-US" dirty="0"/>
              <a:t>Algorithms for network flows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8B4A796D-C3E2-16AA-2CFA-DD75AF1D8189}"/>
                  </a:ext>
                </a:extLst>
              </p:cNvPr>
              <p:cNvSpPr>
                <a:spLocks noGrp="1"/>
              </p:cNvSpPr>
              <p:nvPr>
                <p:ph type="body" idx="1"/>
              </p:nvPr>
            </p:nvSpPr>
            <p:spPr/>
            <p:txBody>
              <a:bodyPr/>
              <a:lstStyle/>
              <a:p>
                <a:pPr marL="114300" indent="0">
                  <a:buNone/>
                </a:pPr>
                <a:r>
                  <a:rPr lang="en-US" b="1" dirty="0">
                    <a:solidFill>
                      <a:schemeClr val="bg2"/>
                    </a:solidFill>
                  </a:rPr>
                  <a:t>Ford–Fulkerson </a:t>
                </a:r>
                <a:r>
                  <a:rPr lang="en-US" dirty="0"/>
                  <a:t>is a class of algorithms to compute maximum flow. </a:t>
                </a:r>
              </a:p>
              <a:p>
                <a:pPr marL="114300" indent="0">
                  <a:buNone/>
                </a:pPr>
                <a:endParaRPr lang="en-US" dirty="0"/>
              </a:p>
              <a:p>
                <a:pPr>
                  <a:buFont typeface="+mj-lt"/>
                  <a:buAutoNum type="arabicPeriod"/>
                </a:pPr>
                <a:r>
                  <a:rPr lang="en-US" dirty="0"/>
                  <a:t>Let the residual graph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𝐺</m:t>
                        </m:r>
                      </m:e>
                      <m:sub>
                        <m:r>
                          <a:rPr lang="en-US" i="1" dirty="0" smtClean="0">
                            <a:latin typeface="Cambria Math" panose="02040503050406030204" pitchFamily="18" charset="0"/>
                          </a:rPr>
                          <m:t>𝑓</m:t>
                        </m:r>
                      </m:sub>
                    </m:sSub>
                  </m:oMath>
                </a14:m>
                <a:r>
                  <a:rPr lang="en-US" dirty="0"/>
                  <a:t> be initialized to </a:t>
                </a:r>
                <a14:m>
                  <m:oMath xmlns:m="http://schemas.openxmlformats.org/officeDocument/2006/math">
                    <m:r>
                      <a:rPr lang="en-US" i="1" dirty="0" smtClean="0">
                        <a:latin typeface="Cambria Math" panose="02040503050406030204" pitchFamily="18" charset="0"/>
                      </a:rPr>
                      <m:t>𝐺</m:t>
                    </m:r>
                  </m:oMath>
                </a14:m>
                <a:r>
                  <a:rPr lang="en-US" dirty="0"/>
                  <a:t>.</a:t>
                </a:r>
              </a:p>
              <a:p>
                <a:pPr>
                  <a:buFont typeface="+mj-lt"/>
                  <a:buAutoNum type="arabicPeriod"/>
                </a:pPr>
                <a:r>
                  <a:rPr lang="en-US" dirty="0"/>
                  <a:t>While there exists an </a:t>
                </a:r>
                <a14:m>
                  <m:oMath xmlns:m="http://schemas.openxmlformats.org/officeDocument/2006/math">
                    <m:r>
                      <a:rPr lang="en-US" i="1" dirty="0" smtClean="0">
                        <a:latin typeface="Cambria Math" panose="02040503050406030204" pitchFamily="18" charset="0"/>
                      </a:rPr>
                      <m:t>𝑠</m:t>
                    </m:r>
                  </m:oMath>
                </a14:m>
                <a:r>
                  <a:rPr lang="en-US" dirty="0"/>
                  <a:t>-</a:t>
                </a:r>
                <a14:m>
                  <m:oMath xmlns:m="http://schemas.openxmlformats.org/officeDocument/2006/math">
                    <m:r>
                      <a:rPr lang="en-US" i="1" dirty="0" smtClean="0">
                        <a:latin typeface="Cambria Math" panose="02040503050406030204" pitchFamily="18" charset="0"/>
                      </a:rPr>
                      <m:t>𝑡</m:t>
                    </m:r>
                  </m:oMath>
                </a14:m>
                <a:r>
                  <a:rPr lang="en-US" dirty="0"/>
                  <a:t> path </a:t>
                </a:r>
                <a14:m>
                  <m:oMath xmlns:m="http://schemas.openxmlformats.org/officeDocument/2006/math">
                    <m:r>
                      <a:rPr lang="en-US" i="1" dirty="0" smtClean="0">
                        <a:latin typeface="Cambria Math" panose="02040503050406030204" pitchFamily="18" charset="0"/>
                      </a:rPr>
                      <m:t>𝑃</m:t>
                    </m:r>
                  </m:oMath>
                </a14:m>
                <a:r>
                  <a:rPr lang="en-US" dirty="0"/>
                  <a:t> in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𝐺</m:t>
                        </m:r>
                      </m:e>
                      <m:sub>
                        <m:r>
                          <a:rPr lang="en-US" i="1" dirty="0" smtClean="0">
                            <a:latin typeface="Cambria Math" panose="02040503050406030204" pitchFamily="18" charset="0"/>
                          </a:rPr>
                          <m:t>𝑓</m:t>
                        </m:r>
                      </m:sub>
                    </m:sSub>
                  </m:oMath>
                </a14:m>
                <a:r>
                  <a:rPr lang="en-US" dirty="0"/>
                  <a:t>,</a:t>
                </a:r>
              </a:p>
              <a:p>
                <a:pPr marL="939800" lvl="1" indent="-342900">
                  <a:buClr>
                    <a:schemeClr val="tx1"/>
                  </a:buClr>
                  <a:buSzPct val="100000"/>
                  <a:buFont typeface="+mj-lt"/>
                  <a:buAutoNum type="alphaLcPeriod"/>
                </a:pPr>
                <a:r>
                  <a:rPr lang="en-US" sz="1800" dirty="0">
                    <a:solidFill>
                      <a:schemeClr val="tx1"/>
                    </a:solidFill>
                  </a:rPr>
                  <a:t>Let </a:t>
                </a:r>
                <a14:m>
                  <m:oMath xmlns:m="http://schemas.openxmlformats.org/officeDocument/2006/math">
                    <m:r>
                      <a:rPr lang="en-US" sz="1800" i="1" dirty="0" smtClean="0">
                        <a:solidFill>
                          <a:schemeClr val="tx1"/>
                        </a:solidFill>
                        <a:latin typeface="Cambria Math" panose="02040503050406030204" pitchFamily="18" charset="0"/>
                      </a:rPr>
                      <m:t>𝑐</m:t>
                    </m:r>
                  </m:oMath>
                </a14:m>
                <a:r>
                  <a:rPr lang="en-US" sz="1800" dirty="0">
                    <a:solidFill>
                      <a:schemeClr val="tx1"/>
                    </a:solidFill>
                  </a:rPr>
                  <a:t> be the minimum capacity along this path.</a:t>
                </a:r>
              </a:p>
              <a:p>
                <a:pPr marL="939800" lvl="1" indent="-342900">
                  <a:buClr>
                    <a:schemeClr val="tx1"/>
                  </a:buClr>
                  <a:buSzPct val="100000"/>
                  <a:buFont typeface="+mj-lt"/>
                  <a:buAutoNum type="alphaLcPeriod"/>
                </a:pPr>
                <a:r>
                  <a:rPr lang="en-US" sz="1800" dirty="0">
                    <a:solidFill>
                      <a:schemeClr val="tx1"/>
                    </a:solidFill>
                  </a:rPr>
                  <a:t>Update </a:t>
                </a:r>
                <a14:m>
                  <m:oMath xmlns:m="http://schemas.openxmlformats.org/officeDocument/2006/math">
                    <m:r>
                      <a:rPr lang="en-US" sz="1800" i="1" dirty="0" smtClean="0">
                        <a:solidFill>
                          <a:schemeClr val="tx1"/>
                        </a:solidFill>
                        <a:latin typeface="Cambria Math" panose="02040503050406030204" pitchFamily="18" charset="0"/>
                      </a:rPr>
                      <m:t>𝑓</m:t>
                    </m:r>
                  </m:oMath>
                </a14:m>
                <a:r>
                  <a:rPr lang="en-US" sz="1800" dirty="0">
                    <a:solidFill>
                      <a:schemeClr val="tx1"/>
                    </a:solidFill>
                  </a:rPr>
                  <a:t> to push </a:t>
                </a:r>
                <a14:m>
                  <m:oMath xmlns:m="http://schemas.openxmlformats.org/officeDocument/2006/math">
                    <m:r>
                      <a:rPr lang="en-US" sz="1800" i="1" dirty="0" smtClean="0">
                        <a:solidFill>
                          <a:schemeClr val="tx1"/>
                        </a:solidFill>
                        <a:latin typeface="Cambria Math" panose="02040503050406030204" pitchFamily="18" charset="0"/>
                      </a:rPr>
                      <m:t>𝑐</m:t>
                    </m:r>
                  </m:oMath>
                </a14:m>
                <a:r>
                  <a:rPr lang="en-US" sz="1800" dirty="0">
                    <a:solidFill>
                      <a:schemeClr val="tx1"/>
                    </a:solidFill>
                  </a:rPr>
                  <a:t> flow along </a:t>
                </a:r>
                <a14:m>
                  <m:oMath xmlns:m="http://schemas.openxmlformats.org/officeDocument/2006/math">
                    <m:r>
                      <a:rPr lang="en-US" sz="1800" i="1" dirty="0" smtClean="0">
                        <a:solidFill>
                          <a:schemeClr val="tx1"/>
                        </a:solidFill>
                        <a:latin typeface="Cambria Math" panose="02040503050406030204" pitchFamily="18" charset="0"/>
                      </a:rPr>
                      <m:t>𝑃</m:t>
                    </m:r>
                  </m:oMath>
                </a14:m>
                <a:r>
                  <a:rPr lang="en-US" sz="1800" dirty="0">
                    <a:solidFill>
                      <a:schemeClr val="tx1"/>
                    </a:solidFill>
                  </a:rPr>
                  <a:t>.</a:t>
                </a:r>
              </a:p>
              <a:p>
                <a:pPr marL="939800" lvl="1" indent="-342900">
                  <a:buClr>
                    <a:schemeClr val="tx1"/>
                  </a:buClr>
                  <a:buSzPct val="100000"/>
                  <a:buFont typeface="+mj-lt"/>
                  <a:buAutoNum type="alphaLcPeriod"/>
                </a:pPr>
                <a:r>
                  <a:rPr lang="en-US" sz="1800" dirty="0">
                    <a:solidFill>
                      <a:schemeClr val="tx1"/>
                    </a:solidFill>
                  </a:rPr>
                  <a:t>Update edges in </a:t>
                </a:r>
                <a14:m>
                  <m:oMath xmlns:m="http://schemas.openxmlformats.org/officeDocument/2006/math">
                    <m:sSub>
                      <m:sSubPr>
                        <m:ctrlPr>
                          <a:rPr lang="en-US" sz="1800" i="1" dirty="0" smtClean="0">
                            <a:solidFill>
                              <a:schemeClr val="tx1"/>
                            </a:solidFill>
                            <a:latin typeface="Cambria Math" panose="02040503050406030204" pitchFamily="18" charset="0"/>
                          </a:rPr>
                        </m:ctrlPr>
                      </m:sSubPr>
                      <m:e>
                        <m:r>
                          <a:rPr lang="en-US" sz="1800" i="1" dirty="0" smtClean="0">
                            <a:solidFill>
                              <a:schemeClr val="tx1"/>
                            </a:solidFill>
                            <a:latin typeface="Cambria Math" panose="02040503050406030204" pitchFamily="18" charset="0"/>
                          </a:rPr>
                          <m:t>𝐺</m:t>
                        </m:r>
                      </m:e>
                      <m:sub>
                        <m:r>
                          <a:rPr lang="en-US" sz="1800" i="1" dirty="0" smtClean="0">
                            <a:solidFill>
                              <a:schemeClr val="tx1"/>
                            </a:solidFill>
                            <a:latin typeface="Cambria Math" panose="02040503050406030204" pitchFamily="18" charset="0"/>
                          </a:rPr>
                          <m:t>𝑓</m:t>
                        </m:r>
                      </m:sub>
                    </m:sSub>
                  </m:oMath>
                </a14:m>
                <a:r>
                  <a:rPr lang="en-US" sz="1800" dirty="0">
                    <a:solidFill>
                      <a:schemeClr val="tx1"/>
                    </a:solidFill>
                  </a:rPr>
                  <a:t> along </a:t>
                </a:r>
                <a14:m>
                  <m:oMath xmlns:m="http://schemas.openxmlformats.org/officeDocument/2006/math">
                    <m:r>
                      <a:rPr lang="en-US" sz="1800" i="1" dirty="0">
                        <a:solidFill>
                          <a:schemeClr val="tx1"/>
                        </a:solidFill>
                        <a:latin typeface="Cambria Math" panose="02040503050406030204" pitchFamily="18" charset="0"/>
                      </a:rPr>
                      <m:t>𝑃</m:t>
                    </m:r>
                  </m:oMath>
                </a14:m>
                <a:r>
                  <a:rPr lang="en-US" sz="1800" dirty="0">
                    <a:solidFill>
                      <a:schemeClr val="tx1"/>
                    </a:solidFill>
                  </a:rPr>
                  <a:t>.</a:t>
                </a:r>
              </a:p>
            </p:txBody>
          </p:sp>
        </mc:Choice>
        <mc:Fallback>
          <p:sp>
            <p:nvSpPr>
              <p:cNvPr id="3" name="Text Placeholder 2">
                <a:extLst>
                  <a:ext uri="{FF2B5EF4-FFF2-40B4-BE49-F238E27FC236}">
                    <a16:creationId xmlns:a16="http://schemas.microsoft.com/office/drawing/2014/main" id="{8B4A796D-C3E2-16AA-2CFA-DD75AF1D8189}"/>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99FCA6E6-66C6-5CFE-4CBB-88E38F324696}"/>
              </a:ext>
            </a:extLst>
          </p:cNvPr>
          <p:cNvPicPr>
            <a:picLocks noChangeAspect="1"/>
          </p:cNvPicPr>
          <p:nvPr/>
        </p:nvPicPr>
        <p:blipFill>
          <a:blip r:embed="rId3"/>
          <a:stretch>
            <a:fillRect/>
          </a:stretch>
        </p:blipFill>
        <p:spPr>
          <a:xfrm>
            <a:off x="6282267" y="1554669"/>
            <a:ext cx="2482850" cy="1412893"/>
          </a:xfrm>
          <a:prstGeom prst="rect">
            <a:avLst/>
          </a:prstGeom>
        </p:spPr>
      </p:pic>
      <p:pic>
        <p:nvPicPr>
          <p:cNvPr id="5" name="Picture 4">
            <a:extLst>
              <a:ext uri="{FF2B5EF4-FFF2-40B4-BE49-F238E27FC236}">
                <a16:creationId xmlns:a16="http://schemas.microsoft.com/office/drawing/2014/main" id="{9A86DDE0-BC43-733F-67C1-93829EE43E3D}"/>
              </a:ext>
            </a:extLst>
          </p:cNvPr>
          <p:cNvPicPr>
            <a:picLocks noChangeAspect="1"/>
          </p:cNvPicPr>
          <p:nvPr/>
        </p:nvPicPr>
        <p:blipFill>
          <a:blip r:embed="rId4"/>
          <a:stretch>
            <a:fillRect/>
          </a:stretch>
        </p:blipFill>
        <p:spPr>
          <a:xfrm>
            <a:off x="6315858" y="2895023"/>
            <a:ext cx="2550033" cy="1467916"/>
          </a:xfrm>
          <a:prstGeom prst="rect">
            <a:avLst/>
          </a:prstGeom>
        </p:spPr>
      </p:pic>
      <p:sp>
        <p:nvSpPr>
          <p:cNvPr id="6" name="TextBox 5">
            <a:extLst>
              <a:ext uri="{FF2B5EF4-FFF2-40B4-BE49-F238E27FC236}">
                <a16:creationId xmlns:a16="http://schemas.microsoft.com/office/drawing/2014/main" id="{F62B9806-0776-B617-0E5E-ECFF67FAD3D3}"/>
              </a:ext>
            </a:extLst>
          </p:cNvPr>
          <p:cNvSpPr txBox="1"/>
          <p:nvPr/>
        </p:nvSpPr>
        <p:spPr>
          <a:xfrm>
            <a:off x="2258384" y="4183164"/>
            <a:ext cx="3791423"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Warmup: How does the update work?</a:t>
            </a:r>
          </a:p>
        </p:txBody>
      </p:sp>
      <p:cxnSp>
        <p:nvCxnSpPr>
          <p:cNvPr id="8" name="Straight Arrow Connector 7">
            <a:extLst>
              <a:ext uri="{FF2B5EF4-FFF2-40B4-BE49-F238E27FC236}">
                <a16:creationId xmlns:a16="http://schemas.microsoft.com/office/drawing/2014/main" id="{9C52FD68-CBC4-CABD-58BF-B53DA5716F76}"/>
              </a:ext>
            </a:extLst>
          </p:cNvPr>
          <p:cNvCxnSpPr/>
          <p:nvPr/>
        </p:nvCxnSpPr>
        <p:spPr>
          <a:xfrm flipH="1" flipV="1">
            <a:off x="1834937" y="3596231"/>
            <a:ext cx="349804" cy="699608"/>
          </a:xfrm>
          <a:prstGeom prst="straightConnector1">
            <a:avLst/>
          </a:prstGeom>
          <a:ln w="19050">
            <a:solidFill>
              <a:srgbClr val="9A01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181F44B-2EA1-2254-CE72-840076D57477}"/>
              </a:ext>
            </a:extLst>
          </p:cNvPr>
          <p:cNvCxnSpPr/>
          <p:nvPr/>
        </p:nvCxnSpPr>
        <p:spPr>
          <a:xfrm flipH="1" flipV="1">
            <a:off x="1834937" y="3160510"/>
            <a:ext cx="423447" cy="1022654"/>
          </a:xfrm>
          <a:prstGeom prst="straightConnector1">
            <a:avLst/>
          </a:prstGeom>
          <a:ln w="19050">
            <a:solidFill>
              <a:srgbClr val="9A01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70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A9408-5472-76D8-B00C-EC624FB84F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742DC-9F0E-D604-02FB-915084CA71A4}"/>
              </a:ext>
            </a:extLst>
          </p:cNvPr>
          <p:cNvSpPr>
            <a:spLocks noGrp="1"/>
          </p:cNvSpPr>
          <p:nvPr>
            <p:ph type="title"/>
          </p:nvPr>
        </p:nvSpPr>
        <p:spPr/>
        <p:txBody>
          <a:bodyPr>
            <a:normAutofit fontScale="90000"/>
          </a:bodyPr>
          <a:lstStyle/>
          <a:p>
            <a:r>
              <a:rPr lang="en-US" dirty="0"/>
              <a:t>Problem 3 – Traffic modeling</a:t>
            </a:r>
          </a:p>
        </p:txBody>
      </p:sp>
      <p:sp>
        <p:nvSpPr>
          <p:cNvPr id="3" name="Text Placeholder 2">
            <a:extLst>
              <a:ext uri="{FF2B5EF4-FFF2-40B4-BE49-F238E27FC236}">
                <a16:creationId xmlns:a16="http://schemas.microsoft.com/office/drawing/2014/main" id="{CAEF1951-45AA-13E5-55C5-BCD37056A309}"/>
              </a:ext>
            </a:extLst>
          </p:cNvPr>
          <p:cNvSpPr>
            <a:spLocks noGrp="1"/>
          </p:cNvSpPr>
          <p:nvPr>
            <p:ph type="body" idx="1"/>
          </p:nvPr>
        </p:nvSpPr>
        <p:spPr>
          <a:xfrm>
            <a:off x="311700" y="990601"/>
            <a:ext cx="8520600" cy="3707874"/>
          </a:xfrm>
        </p:spPr>
        <p:txBody>
          <a:bodyPr>
            <a:normAutofit/>
          </a:bodyPr>
          <a:lstStyle/>
          <a:p>
            <a:pPr>
              <a:buSzPct val="100000"/>
              <a:buFont typeface="+mj-lt"/>
              <a:buAutoNum type="alphaLcParenR" startAt="3"/>
            </a:pPr>
            <a:r>
              <a:rPr lang="en-US" dirty="0"/>
              <a:t>After running a max flow algorithm, what do you get? What postprocessing is needed to get the solution?</a:t>
            </a:r>
          </a:p>
          <a:p>
            <a:pPr marL="114300" indent="0">
              <a:buNone/>
            </a:pPr>
            <a:endParaRPr lang="en-US" dirty="0"/>
          </a:p>
        </p:txBody>
      </p:sp>
      <p:sp>
        <p:nvSpPr>
          <p:cNvPr id="4" name="TextBox 3">
            <a:extLst>
              <a:ext uri="{FF2B5EF4-FFF2-40B4-BE49-F238E27FC236}">
                <a16:creationId xmlns:a16="http://schemas.microsoft.com/office/drawing/2014/main" id="{F805F756-E052-0D08-22E8-BF11CE18D3D8}"/>
              </a:ext>
            </a:extLst>
          </p:cNvPr>
          <p:cNvSpPr txBox="1"/>
          <p:nvPr/>
        </p:nvSpPr>
        <p:spPr>
          <a:xfrm>
            <a:off x="2590528" y="3426645"/>
            <a:ext cx="3962944"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This should be quick – what can we do?</a:t>
            </a:r>
          </a:p>
        </p:txBody>
      </p:sp>
    </p:spTree>
    <p:extLst>
      <p:ext uri="{BB962C8B-B14F-4D97-AF65-F5344CB8AC3E}">
        <p14:creationId xmlns:p14="http://schemas.microsoft.com/office/powerpoint/2010/main" val="1576280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44A54-25DB-03BA-D904-D7E1ACCAE0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78EDD-EE99-6D0D-CC85-B557BC32B02B}"/>
              </a:ext>
            </a:extLst>
          </p:cNvPr>
          <p:cNvSpPr>
            <a:spLocks noGrp="1"/>
          </p:cNvSpPr>
          <p:nvPr>
            <p:ph type="title"/>
          </p:nvPr>
        </p:nvSpPr>
        <p:spPr/>
        <p:txBody>
          <a:bodyPr>
            <a:normAutofit fontScale="90000"/>
          </a:bodyPr>
          <a:lstStyle/>
          <a:p>
            <a:r>
              <a:rPr lang="en-US" dirty="0"/>
              <a:t>Problem 3 – Traffic modeling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40AE8199-590D-A73F-52B6-D0A42DB1B7AB}"/>
                  </a:ext>
                </a:extLst>
              </p:cNvPr>
              <p:cNvSpPr>
                <a:spLocks noGrp="1"/>
              </p:cNvSpPr>
              <p:nvPr>
                <p:ph type="body" idx="1"/>
              </p:nvPr>
            </p:nvSpPr>
            <p:spPr>
              <a:xfrm>
                <a:off x="311700" y="990601"/>
                <a:ext cx="8520600" cy="3707874"/>
              </a:xfrm>
            </p:spPr>
            <p:txBody>
              <a:bodyPr>
                <a:normAutofit/>
              </a:bodyPr>
              <a:lstStyle/>
              <a:p>
                <a:pPr>
                  <a:buSzPct val="100000"/>
                  <a:buFont typeface="+mj-lt"/>
                  <a:buAutoNum type="alphaLcParenR" startAt="3"/>
                </a:pPr>
                <a:r>
                  <a:rPr lang="en-US" dirty="0"/>
                  <a:t>After running a max flow algorithm, what do you get? What postprocessing is needed to get the solution?</a:t>
                </a:r>
              </a:p>
              <a:p>
                <a:pPr marL="114300" indent="0">
                  <a:buNone/>
                </a:pPr>
                <a:endParaRPr lang="en-US" dirty="0"/>
              </a:p>
              <a:p>
                <a:pPr marL="114300" indent="0">
                  <a:buNone/>
                </a:pPr>
                <a:r>
                  <a:rPr lang="en-US" dirty="0">
                    <a:solidFill>
                      <a:srgbClr val="D50CEA"/>
                    </a:solidFill>
                  </a:rPr>
                  <a:t>We get the maximum total flow rate </a:t>
                </a:r>
                <a14:m>
                  <m:oMath xmlns:m="http://schemas.openxmlformats.org/officeDocument/2006/math">
                    <m:r>
                      <a:rPr lang="en-US" b="0" i="1" dirty="0" smtClean="0">
                        <a:solidFill>
                          <a:srgbClr val="D50CEA"/>
                        </a:solidFill>
                        <a:latin typeface="Cambria Math" panose="02040503050406030204" pitchFamily="18" charset="0"/>
                      </a:rPr>
                      <m:t>𝑟</m:t>
                    </m:r>
                  </m:oMath>
                </a14:m>
                <a:r>
                  <a:rPr lang="en-US" dirty="0">
                    <a:solidFill>
                      <a:srgbClr val="D50CEA"/>
                    </a:solidFill>
                  </a:rPr>
                  <a:t>, and we should return </a:t>
                </a:r>
                <a14:m>
                  <m:oMath xmlns:m="http://schemas.openxmlformats.org/officeDocument/2006/math">
                    <m:r>
                      <a:rPr lang="en-US" b="0" i="1" dirty="0" smtClean="0">
                        <a:solidFill>
                          <a:srgbClr val="D50CEA"/>
                        </a:solidFill>
                        <a:latin typeface="Cambria Math" panose="02040503050406030204" pitchFamily="18" charset="0"/>
                      </a:rPr>
                      <m:t>300</m:t>
                    </m:r>
                    <m:r>
                      <a:rPr lang="en-US" b="0" i="1" dirty="0" smtClean="0">
                        <a:solidFill>
                          <a:srgbClr val="D50CEA"/>
                        </a:solidFill>
                        <a:latin typeface="Cambria Math" panose="02040503050406030204" pitchFamily="18" charset="0"/>
                      </a:rPr>
                      <m:t>𝑟</m:t>
                    </m:r>
                  </m:oMath>
                </a14:m>
                <a:r>
                  <a:rPr lang="en-US" dirty="0">
                    <a:solidFill>
                      <a:srgbClr val="D50CEA"/>
                    </a:solidFill>
                  </a:rPr>
                  <a:t>.</a:t>
                </a:r>
              </a:p>
            </p:txBody>
          </p:sp>
        </mc:Choice>
        <mc:Fallback>
          <p:sp>
            <p:nvSpPr>
              <p:cNvPr id="3" name="Text Placeholder 2">
                <a:extLst>
                  <a:ext uri="{FF2B5EF4-FFF2-40B4-BE49-F238E27FC236}">
                    <a16:creationId xmlns:a16="http://schemas.microsoft.com/office/drawing/2014/main" id="{40AE8199-590D-A73F-52B6-D0A42DB1B7AB}"/>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E151CB81-869A-F555-2281-4ECFD9BE348D}"/>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1984601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3 – Traffic modeling</a:t>
            </a:r>
          </a:p>
        </p:txBody>
      </p:sp>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1"/>
            <a:ext cx="8520600" cy="3707874"/>
          </a:xfrm>
        </p:spPr>
        <p:txBody>
          <a:bodyPr>
            <a:normAutofit/>
          </a:bodyPr>
          <a:lstStyle/>
          <a:p>
            <a:pPr>
              <a:buFont typeface="+mj-lt"/>
              <a:buAutoNum type="alphaLcParenR" startAt="4"/>
            </a:pPr>
            <a:r>
              <a:rPr lang="en-US" dirty="0"/>
              <a:t>Prove your solution is correct.</a:t>
            </a:r>
          </a:p>
          <a:p>
            <a:pPr marL="114300" indent="0">
              <a:buNone/>
            </a:pPr>
            <a:endParaRPr lang="en-US" dirty="0"/>
          </a:p>
        </p:txBody>
      </p:sp>
      <p:sp>
        <p:nvSpPr>
          <p:cNvPr id="5" name="TextBox 4">
            <a:extLst>
              <a:ext uri="{FF2B5EF4-FFF2-40B4-BE49-F238E27FC236}">
                <a16:creationId xmlns:a16="http://schemas.microsoft.com/office/drawing/2014/main" id="{6D652CFA-2C2E-A82A-7679-B1FB19E91970}"/>
              </a:ext>
            </a:extLst>
          </p:cNvPr>
          <p:cNvSpPr txBox="1"/>
          <p:nvPr/>
        </p:nvSpPr>
        <p:spPr>
          <a:xfrm>
            <a:off x="1663992" y="4446300"/>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Tree>
    <p:extLst>
      <p:ext uri="{BB962C8B-B14F-4D97-AF65-F5344CB8AC3E}">
        <p14:creationId xmlns:p14="http://schemas.microsoft.com/office/powerpoint/2010/main" val="2299108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754C5-CE46-37C7-56A7-B4B24AB3FE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A6D4D-C3F8-6F5B-B2C5-873FF9231653}"/>
              </a:ext>
            </a:extLst>
          </p:cNvPr>
          <p:cNvSpPr>
            <a:spLocks noGrp="1"/>
          </p:cNvSpPr>
          <p:nvPr>
            <p:ph type="title"/>
          </p:nvPr>
        </p:nvSpPr>
        <p:spPr/>
        <p:txBody>
          <a:bodyPr>
            <a:normAutofit fontScale="90000"/>
          </a:bodyPr>
          <a:lstStyle/>
          <a:p>
            <a:r>
              <a:rPr lang="en-US" dirty="0"/>
              <a:t>Problem 3 – Traffic modeling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6F839D4D-0B6C-9458-EEB0-495157E037A6}"/>
                  </a:ext>
                </a:extLst>
              </p:cNvPr>
              <p:cNvSpPr>
                <a:spLocks noGrp="1"/>
              </p:cNvSpPr>
              <p:nvPr>
                <p:ph type="body" idx="1"/>
              </p:nvPr>
            </p:nvSpPr>
            <p:spPr>
              <a:xfrm>
                <a:off x="311700" y="990601"/>
                <a:ext cx="8520600" cy="3707874"/>
              </a:xfrm>
            </p:spPr>
            <p:txBody>
              <a:bodyPr>
                <a:normAutofit/>
              </a:bodyPr>
              <a:lstStyle/>
              <a:p>
                <a:pPr>
                  <a:buFont typeface="+mj-lt"/>
                  <a:buAutoNum type="alphaLcParenR" startAt="4"/>
                </a:pPr>
                <a:r>
                  <a:rPr lang="en-US" dirty="0"/>
                  <a:t>Prove your solution is correct.</a:t>
                </a:r>
              </a:p>
              <a:p>
                <a:pPr marL="114300" indent="0">
                  <a:buNone/>
                </a:pPr>
                <a:endParaRPr lang="en-US" dirty="0"/>
              </a:p>
              <a:p>
                <a:pPr marL="114300" indent="0">
                  <a:buNone/>
                </a:pPr>
                <a:r>
                  <a:rPr lang="en-US" dirty="0">
                    <a:solidFill>
                      <a:srgbClr val="D50CEA"/>
                    </a:solidFill>
                  </a:rPr>
                  <a:t>Turn </a:t>
                </a:r>
                <a:r>
                  <a:rPr lang="en-US" b="1" dirty="0">
                    <a:solidFill>
                      <a:srgbClr val="D50CEA"/>
                    </a:solidFill>
                  </a:rPr>
                  <a:t>solution of our network </a:t>
                </a:r>
                <a:r>
                  <a:rPr lang="en-US" dirty="0">
                    <a:solidFill>
                      <a:srgbClr val="D50CEA"/>
                    </a:solidFill>
                  </a:rPr>
                  <a:t>into a </a:t>
                </a:r>
                <a:r>
                  <a:rPr lang="en-US" b="1" dirty="0">
                    <a:solidFill>
                      <a:srgbClr val="D50CEA"/>
                    </a:solidFill>
                  </a:rPr>
                  <a:t>solution of original problem </a:t>
                </a:r>
                <a:r>
                  <a:rPr lang="en-US" dirty="0">
                    <a:solidFill>
                      <a:srgbClr val="D50CEA"/>
                    </a:solidFill>
                  </a:rPr>
                  <a:t>of same quality:</a:t>
                </a:r>
              </a:p>
              <a:p>
                <a:r>
                  <a:rPr lang="en-US" dirty="0">
                    <a:solidFill>
                      <a:srgbClr val="D50CEA"/>
                    </a:solidFill>
                  </a:rPr>
                  <a:t>For every edge </a:t>
                </a:r>
                <a14:m>
                  <m:oMath xmlns:m="http://schemas.openxmlformats.org/officeDocument/2006/math">
                    <m:r>
                      <a:rPr lang="en-US" b="0" i="1" smtClean="0">
                        <a:solidFill>
                          <a:srgbClr val="D50CEA"/>
                        </a:solidFill>
                        <a:latin typeface="Cambria Math" panose="02040503050406030204" pitchFamily="18" charset="0"/>
                      </a:rPr>
                      <m:t>(</m:t>
                    </m:r>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𝑢</m:t>
                        </m:r>
                      </m:e>
                      <m:sub>
                        <m:r>
                          <a:rPr lang="en-US" b="0" i="1" smtClean="0">
                            <a:solidFill>
                              <a:srgbClr val="D50CEA"/>
                            </a:solidFill>
                            <a:latin typeface="Cambria Math" panose="02040503050406030204" pitchFamily="18" charset="0"/>
                          </a:rPr>
                          <m:t>𝑜𝑢𝑡</m:t>
                        </m:r>
                      </m:sub>
                    </m:sSub>
                    <m:r>
                      <a:rPr lang="en-US" b="0" i="1" smtClean="0">
                        <a:solidFill>
                          <a:srgbClr val="D50CEA"/>
                        </a:solidFill>
                        <a:latin typeface="Cambria Math" panose="02040503050406030204" pitchFamily="18" charset="0"/>
                      </a:rPr>
                      <m:t>,</m:t>
                    </m:r>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𝑣</m:t>
                        </m:r>
                      </m:e>
                      <m:sub>
                        <m:r>
                          <a:rPr lang="en-US" b="0" i="1" smtClean="0">
                            <a:solidFill>
                              <a:srgbClr val="D50CEA"/>
                            </a:solidFill>
                            <a:latin typeface="Cambria Math" panose="02040503050406030204" pitchFamily="18" charset="0"/>
                          </a:rPr>
                          <m:t>𝑖𝑛</m:t>
                        </m:r>
                      </m:sub>
                    </m:sSub>
                    <m:r>
                      <a:rPr lang="en-US" b="0" i="1" smtClean="0">
                        <a:solidFill>
                          <a:srgbClr val="D50CEA"/>
                        </a:solidFill>
                        <a:latin typeface="Cambria Math" panose="02040503050406030204" pitchFamily="18" charset="0"/>
                      </a:rPr>
                      <m:t>)</m:t>
                    </m:r>
                  </m:oMath>
                </a14:m>
                <a:r>
                  <a:rPr lang="en-US" dirty="0">
                    <a:solidFill>
                      <a:srgbClr val="D50CEA"/>
                    </a:solidFill>
                  </a:rPr>
                  <a:t>, give flow </a:t>
                </a:r>
                <a14:m>
                  <m:oMath xmlns:m="http://schemas.openxmlformats.org/officeDocument/2006/math">
                    <m:r>
                      <a:rPr lang="en-US" b="0" i="1" smtClean="0">
                        <a:solidFill>
                          <a:srgbClr val="D50CEA"/>
                        </a:solidFill>
                        <a:latin typeface="Cambria Math" panose="02040503050406030204" pitchFamily="18" charset="0"/>
                      </a:rPr>
                      <m:t>𝑓</m:t>
                    </m:r>
                    <m:r>
                      <a:rPr lang="en-US" b="0" i="1" smtClean="0">
                        <a:solidFill>
                          <a:srgbClr val="D50CEA"/>
                        </a:solidFill>
                        <a:latin typeface="Cambria Math" panose="02040503050406030204" pitchFamily="18" charset="0"/>
                      </a:rPr>
                      <m:t>(</m:t>
                    </m:r>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𝑢</m:t>
                        </m:r>
                      </m:e>
                      <m:sub>
                        <m:r>
                          <a:rPr lang="en-US" b="0" i="1" smtClean="0">
                            <a:solidFill>
                              <a:srgbClr val="D50CEA"/>
                            </a:solidFill>
                            <a:latin typeface="Cambria Math" panose="02040503050406030204" pitchFamily="18" charset="0"/>
                          </a:rPr>
                          <m:t>𝑜𝑢𝑡</m:t>
                        </m:r>
                      </m:sub>
                    </m:sSub>
                    <m:r>
                      <a:rPr lang="en-US" b="0" i="1" smtClean="0">
                        <a:solidFill>
                          <a:srgbClr val="D50CEA"/>
                        </a:solidFill>
                        <a:latin typeface="Cambria Math" panose="02040503050406030204" pitchFamily="18" charset="0"/>
                      </a:rPr>
                      <m:t>,</m:t>
                    </m:r>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𝑣</m:t>
                        </m:r>
                      </m:e>
                      <m:sub>
                        <m:r>
                          <a:rPr lang="en-US" b="0" i="1" smtClean="0">
                            <a:solidFill>
                              <a:srgbClr val="D50CEA"/>
                            </a:solidFill>
                            <a:latin typeface="Cambria Math" panose="02040503050406030204" pitchFamily="18" charset="0"/>
                          </a:rPr>
                          <m:t>𝑖𝑛</m:t>
                        </m:r>
                      </m:sub>
                    </m:sSub>
                    <m:r>
                      <a:rPr lang="en-US" b="0" i="1" smtClean="0">
                        <a:solidFill>
                          <a:srgbClr val="D50CEA"/>
                        </a:solidFill>
                        <a:latin typeface="Cambria Math" panose="02040503050406030204" pitchFamily="18" charset="0"/>
                      </a:rPr>
                      <m:t>)</m:t>
                    </m:r>
                  </m:oMath>
                </a14:m>
                <a:r>
                  <a:rPr lang="en-US" dirty="0">
                    <a:solidFill>
                      <a:srgbClr val="D50CEA"/>
                    </a:solidFill>
                  </a:rPr>
                  <a:t> to original edge </a:t>
                </a:r>
                <a14:m>
                  <m:oMath xmlns:m="http://schemas.openxmlformats.org/officeDocument/2006/math">
                    <m:r>
                      <a:rPr lang="en-US" i="1" dirty="0" smtClean="0">
                        <a:solidFill>
                          <a:srgbClr val="D50CEA"/>
                        </a:solidFill>
                        <a:latin typeface="Cambria Math" panose="02040503050406030204" pitchFamily="18" charset="0"/>
                      </a:rPr>
                      <m:t>(</m:t>
                    </m:r>
                    <m:r>
                      <a:rPr lang="en-US" i="1" dirty="0" err="1" smtClean="0">
                        <a:solidFill>
                          <a:srgbClr val="D50CEA"/>
                        </a:solidFill>
                        <a:latin typeface="Cambria Math" panose="02040503050406030204" pitchFamily="18" charset="0"/>
                      </a:rPr>
                      <m:t>𝑢</m:t>
                    </m:r>
                    <m:r>
                      <a:rPr lang="en-US" i="1" dirty="0" err="1" smtClean="0">
                        <a:solidFill>
                          <a:srgbClr val="D50CEA"/>
                        </a:solidFill>
                        <a:latin typeface="Cambria Math" panose="02040503050406030204" pitchFamily="18" charset="0"/>
                      </a:rPr>
                      <m:t>,</m:t>
                    </m:r>
                    <m:r>
                      <a:rPr lang="en-US" i="1" dirty="0" err="1" smtClean="0">
                        <a:solidFill>
                          <a:srgbClr val="D50CEA"/>
                        </a:solidFill>
                        <a:latin typeface="Cambria Math" panose="02040503050406030204" pitchFamily="18" charset="0"/>
                      </a:rPr>
                      <m:t>𝑣</m:t>
                    </m:r>
                    <m:r>
                      <a:rPr lang="en-US" i="1" dirty="0" smtClean="0">
                        <a:solidFill>
                          <a:srgbClr val="D50CEA"/>
                        </a:solidFill>
                        <a:latin typeface="Cambria Math" panose="02040503050406030204" pitchFamily="18" charset="0"/>
                      </a:rPr>
                      <m:t>)</m:t>
                    </m:r>
                  </m:oMath>
                </a14:m>
                <a:r>
                  <a:rPr lang="en-US" dirty="0">
                    <a:solidFill>
                      <a:srgbClr val="D50CEA"/>
                    </a:solidFill>
                  </a:rPr>
                  <a:t>.</a:t>
                </a:r>
              </a:p>
              <a:p>
                <a:r>
                  <a:rPr lang="en-US" dirty="0">
                    <a:solidFill>
                      <a:srgbClr val="D50CEA"/>
                    </a:solidFill>
                  </a:rPr>
                  <a:t>By flow conservation at </a:t>
                </a:r>
                <a14:m>
                  <m:oMath xmlns:m="http://schemas.openxmlformats.org/officeDocument/2006/math">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𝑣</m:t>
                        </m:r>
                      </m:e>
                      <m:sub>
                        <m:r>
                          <a:rPr lang="en-US" b="0" i="1" smtClean="0">
                            <a:solidFill>
                              <a:srgbClr val="D50CEA"/>
                            </a:solidFill>
                            <a:latin typeface="Cambria Math" panose="02040503050406030204" pitchFamily="18" charset="0"/>
                          </a:rPr>
                          <m:t>𝑖𝑛</m:t>
                        </m:r>
                      </m:sub>
                    </m:sSub>
                  </m:oMath>
                </a14:m>
                <a:r>
                  <a:rPr lang="en-US" dirty="0">
                    <a:solidFill>
                      <a:srgbClr val="D50CEA"/>
                    </a:solidFill>
                  </a:rPr>
                  <a:t> and </a:t>
                </a:r>
                <a14:m>
                  <m:oMath xmlns:m="http://schemas.openxmlformats.org/officeDocument/2006/math">
                    <m:r>
                      <a:rPr lang="en-US" b="0" i="1" smtClean="0">
                        <a:solidFill>
                          <a:srgbClr val="D50CEA"/>
                        </a:solidFill>
                        <a:latin typeface="Cambria Math" panose="02040503050406030204" pitchFamily="18" charset="0"/>
                      </a:rPr>
                      <m:t>𝑐</m:t>
                    </m:r>
                    <m:d>
                      <m:dPr>
                        <m:ctrlPr>
                          <a:rPr lang="en-US" b="0" i="1" smtClean="0">
                            <a:solidFill>
                              <a:srgbClr val="D50CEA"/>
                            </a:solidFill>
                            <a:latin typeface="Cambria Math" panose="02040503050406030204" pitchFamily="18" charset="0"/>
                          </a:rPr>
                        </m:ctrlPr>
                      </m:dPr>
                      <m:e>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𝑣</m:t>
                            </m:r>
                          </m:e>
                          <m:sub>
                            <m:r>
                              <a:rPr lang="en-US" b="0" i="1" smtClean="0">
                                <a:solidFill>
                                  <a:srgbClr val="D50CEA"/>
                                </a:solidFill>
                                <a:latin typeface="Cambria Math" panose="02040503050406030204" pitchFamily="18" charset="0"/>
                              </a:rPr>
                              <m:t>𝑖𝑛</m:t>
                            </m:r>
                          </m:sub>
                        </m:sSub>
                        <m:r>
                          <a:rPr lang="en-US" b="0" i="1" smtClean="0">
                            <a:solidFill>
                              <a:srgbClr val="D50CEA"/>
                            </a:solidFill>
                            <a:latin typeface="Cambria Math" panose="02040503050406030204" pitchFamily="18" charset="0"/>
                          </a:rPr>
                          <m:t>,</m:t>
                        </m:r>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𝑣</m:t>
                            </m:r>
                          </m:e>
                          <m:sub>
                            <m:r>
                              <a:rPr lang="en-US" b="0" i="1" smtClean="0">
                                <a:solidFill>
                                  <a:srgbClr val="D50CEA"/>
                                </a:solidFill>
                                <a:latin typeface="Cambria Math" panose="02040503050406030204" pitchFamily="18" charset="0"/>
                              </a:rPr>
                              <m:t>𝑜𝑢𝑡</m:t>
                            </m:r>
                          </m:sub>
                        </m:sSub>
                      </m:e>
                    </m:d>
                    <m:r>
                      <a:rPr lang="en-US" b="0" i="1" smtClean="0">
                        <a:solidFill>
                          <a:srgbClr val="D50CEA"/>
                        </a:solidFill>
                        <a:latin typeface="Cambria Math" panose="02040503050406030204" pitchFamily="18" charset="0"/>
                      </a:rPr>
                      <m:t>=</m:t>
                    </m:r>
                    <m:r>
                      <a:rPr lang="en-US" b="0" i="1" smtClean="0">
                        <a:solidFill>
                          <a:srgbClr val="D50CEA"/>
                        </a:solidFill>
                        <a:latin typeface="Cambria Math" panose="02040503050406030204" pitchFamily="18" charset="0"/>
                      </a:rPr>
                      <m:t>𝑐</m:t>
                    </m:r>
                    <m:r>
                      <a:rPr lang="en-US" b="0" i="1" smtClean="0">
                        <a:solidFill>
                          <a:srgbClr val="D50CEA"/>
                        </a:solidFill>
                        <a:latin typeface="Cambria Math" panose="02040503050406030204" pitchFamily="18" charset="0"/>
                      </a:rPr>
                      <m:t>(</m:t>
                    </m:r>
                    <m:r>
                      <a:rPr lang="en-US" b="0" i="1" smtClean="0">
                        <a:solidFill>
                          <a:srgbClr val="D50CEA"/>
                        </a:solidFill>
                        <a:latin typeface="Cambria Math" panose="02040503050406030204" pitchFamily="18" charset="0"/>
                      </a:rPr>
                      <m:t>𝑣</m:t>
                    </m:r>
                    <m:r>
                      <a:rPr lang="en-US" b="0" i="1" smtClean="0">
                        <a:solidFill>
                          <a:srgbClr val="D50CEA"/>
                        </a:solidFill>
                        <a:latin typeface="Cambria Math" panose="02040503050406030204" pitchFamily="18" charset="0"/>
                      </a:rPr>
                      <m:t>)</m:t>
                    </m:r>
                  </m:oMath>
                </a14:m>
                <a:r>
                  <a:rPr lang="en-US" dirty="0">
                    <a:solidFill>
                      <a:srgbClr val="D50CEA"/>
                    </a:solidFill>
                  </a:rPr>
                  <a:t>, the original vertex </a:t>
                </a:r>
                <a14:m>
                  <m:oMath xmlns:m="http://schemas.openxmlformats.org/officeDocument/2006/math">
                    <m:r>
                      <a:rPr lang="en-US" i="1" dirty="0" smtClean="0">
                        <a:solidFill>
                          <a:srgbClr val="D50CEA"/>
                        </a:solidFill>
                        <a:latin typeface="Cambria Math" panose="02040503050406030204" pitchFamily="18" charset="0"/>
                      </a:rPr>
                      <m:t>𝑣</m:t>
                    </m:r>
                  </m:oMath>
                </a14:m>
                <a:r>
                  <a:rPr lang="en-US" dirty="0">
                    <a:solidFill>
                      <a:srgbClr val="D50CEA"/>
                    </a:solidFill>
                  </a:rPr>
                  <a:t> has at most </a:t>
                </a:r>
                <a14:m>
                  <m:oMath xmlns:m="http://schemas.openxmlformats.org/officeDocument/2006/math">
                    <m:r>
                      <a:rPr lang="en-US" i="1" dirty="0" smtClean="0">
                        <a:solidFill>
                          <a:srgbClr val="D50CEA"/>
                        </a:solidFill>
                        <a:latin typeface="Cambria Math" panose="02040503050406030204" pitchFamily="18" charset="0"/>
                      </a:rPr>
                      <m:t>𝑐</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𝑣</m:t>
                    </m:r>
                    <m:r>
                      <a:rPr lang="en-US" i="1" dirty="0" smtClean="0">
                        <a:solidFill>
                          <a:srgbClr val="D50CEA"/>
                        </a:solidFill>
                        <a:latin typeface="Cambria Math" panose="02040503050406030204" pitchFamily="18" charset="0"/>
                      </a:rPr>
                      <m:t>)</m:t>
                    </m:r>
                  </m:oMath>
                </a14:m>
                <a:r>
                  <a:rPr lang="en-US" dirty="0">
                    <a:solidFill>
                      <a:srgbClr val="D50CEA"/>
                    </a:solidFill>
                  </a:rPr>
                  <a:t> flow through it, so it is a valid solution.</a:t>
                </a:r>
              </a:p>
              <a:p>
                <a:r>
                  <a:rPr lang="en-US" dirty="0">
                    <a:solidFill>
                      <a:srgbClr val="D50CEA"/>
                    </a:solidFill>
                  </a:rPr>
                  <a:t>By flow conservation, flow out of </a:t>
                </a:r>
                <a14:m>
                  <m:oMath xmlns:m="http://schemas.openxmlformats.org/officeDocument/2006/math">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𝑠</m:t>
                        </m:r>
                      </m:e>
                      <m:sub>
                        <m:r>
                          <a:rPr lang="en-US" b="0" i="1" smtClean="0">
                            <a:solidFill>
                              <a:srgbClr val="D50CEA"/>
                            </a:solidFill>
                            <a:latin typeface="Cambria Math" panose="02040503050406030204" pitchFamily="18" charset="0"/>
                          </a:rPr>
                          <m:t>𝑖𝑛</m:t>
                        </m:r>
                      </m:sub>
                    </m:sSub>
                  </m:oMath>
                </a14:m>
                <a:r>
                  <a:rPr lang="en-US" dirty="0">
                    <a:solidFill>
                      <a:srgbClr val="D50CEA"/>
                    </a:solidFill>
                  </a:rPr>
                  <a:t> is the same as flow out of </a:t>
                </a:r>
                <a14:m>
                  <m:oMath xmlns:m="http://schemas.openxmlformats.org/officeDocument/2006/math">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𝑠</m:t>
                        </m:r>
                      </m:e>
                      <m:sub>
                        <m:r>
                          <a:rPr lang="en-US" b="0" i="1" smtClean="0">
                            <a:solidFill>
                              <a:srgbClr val="D50CEA"/>
                            </a:solidFill>
                            <a:latin typeface="Cambria Math" panose="02040503050406030204" pitchFamily="18" charset="0"/>
                          </a:rPr>
                          <m:t>𝑜𝑢𝑡</m:t>
                        </m:r>
                      </m:sub>
                    </m:sSub>
                  </m:oMath>
                </a14:m>
                <a:r>
                  <a:rPr lang="en-US" dirty="0">
                    <a:solidFill>
                      <a:srgbClr val="D50CEA"/>
                    </a:solidFill>
                  </a:rPr>
                  <a:t>, which by construction is the flow out of </a:t>
                </a:r>
                <a14:m>
                  <m:oMath xmlns:m="http://schemas.openxmlformats.org/officeDocument/2006/math">
                    <m:r>
                      <a:rPr lang="en-US" i="1" dirty="0" smtClean="0">
                        <a:solidFill>
                          <a:srgbClr val="D50CEA"/>
                        </a:solidFill>
                        <a:latin typeface="Cambria Math" panose="02040503050406030204" pitchFamily="18" charset="0"/>
                      </a:rPr>
                      <m:t>𝑠</m:t>
                    </m:r>
                  </m:oMath>
                </a14:m>
                <a:r>
                  <a:rPr lang="en-US" dirty="0">
                    <a:solidFill>
                      <a:srgbClr val="D50CEA"/>
                    </a:solidFill>
                  </a:rPr>
                  <a:t>, so the quality is the same.</a:t>
                </a:r>
              </a:p>
              <a:p>
                <a:pPr marL="114300" indent="0">
                  <a:buNone/>
                </a:pPr>
                <a:endParaRPr lang="en-US" dirty="0">
                  <a:solidFill>
                    <a:srgbClr val="D50CEA"/>
                  </a:solidFill>
                </a:endParaRPr>
              </a:p>
            </p:txBody>
          </p:sp>
        </mc:Choice>
        <mc:Fallback>
          <p:sp>
            <p:nvSpPr>
              <p:cNvPr id="3" name="Text Placeholder 2">
                <a:extLst>
                  <a:ext uri="{FF2B5EF4-FFF2-40B4-BE49-F238E27FC236}">
                    <a16:creationId xmlns:a16="http://schemas.microsoft.com/office/drawing/2014/main" id="{6F839D4D-0B6C-9458-EEB0-495157E037A6}"/>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61DBBAB-2B52-9734-70F0-1F1203E75D06}"/>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175009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5BD2B-78EC-20F1-0071-635AC53C2B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E06C16-D277-0294-C9F2-57E44C5D1293}"/>
              </a:ext>
            </a:extLst>
          </p:cNvPr>
          <p:cNvSpPr>
            <a:spLocks noGrp="1"/>
          </p:cNvSpPr>
          <p:nvPr>
            <p:ph type="title"/>
          </p:nvPr>
        </p:nvSpPr>
        <p:spPr/>
        <p:txBody>
          <a:bodyPr>
            <a:normAutofit fontScale="90000"/>
          </a:bodyPr>
          <a:lstStyle/>
          <a:p>
            <a:r>
              <a:rPr lang="en-US" dirty="0"/>
              <a:t>Problem 3 – Traffic modeling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2AF92CFB-0757-04E3-25C7-8FFE62FD883C}"/>
                  </a:ext>
                </a:extLst>
              </p:cNvPr>
              <p:cNvSpPr>
                <a:spLocks noGrp="1"/>
              </p:cNvSpPr>
              <p:nvPr>
                <p:ph type="body" idx="1"/>
              </p:nvPr>
            </p:nvSpPr>
            <p:spPr>
              <a:xfrm>
                <a:off x="311700" y="990601"/>
                <a:ext cx="8520600" cy="3707874"/>
              </a:xfrm>
            </p:spPr>
            <p:txBody>
              <a:bodyPr>
                <a:normAutofit/>
              </a:bodyPr>
              <a:lstStyle/>
              <a:p>
                <a:pPr>
                  <a:buFont typeface="+mj-lt"/>
                  <a:buAutoNum type="alphaLcParenR" startAt="4"/>
                </a:pPr>
                <a:r>
                  <a:rPr lang="en-US" dirty="0"/>
                  <a:t>Prove your solution is correct.</a:t>
                </a:r>
              </a:p>
              <a:p>
                <a:pPr marL="114300" indent="0">
                  <a:buNone/>
                </a:pPr>
                <a:endParaRPr lang="en-US" dirty="0"/>
              </a:p>
              <a:p>
                <a:pPr marL="114300" indent="0">
                  <a:buNone/>
                </a:pPr>
                <a:r>
                  <a:rPr lang="en-US" dirty="0">
                    <a:solidFill>
                      <a:srgbClr val="D50CEA"/>
                    </a:solidFill>
                  </a:rPr>
                  <a:t>Turn </a:t>
                </a:r>
                <a:r>
                  <a:rPr lang="en-US" b="1" dirty="0">
                    <a:solidFill>
                      <a:srgbClr val="D50CEA"/>
                    </a:solidFill>
                  </a:rPr>
                  <a:t>solution of original problem </a:t>
                </a:r>
                <a:r>
                  <a:rPr lang="en-US" dirty="0">
                    <a:solidFill>
                      <a:srgbClr val="D50CEA"/>
                    </a:solidFill>
                  </a:rPr>
                  <a:t>into a </a:t>
                </a:r>
                <a:r>
                  <a:rPr lang="en-US" b="1" dirty="0">
                    <a:solidFill>
                      <a:srgbClr val="D50CEA"/>
                    </a:solidFill>
                  </a:rPr>
                  <a:t>solution of our network </a:t>
                </a:r>
                <a:r>
                  <a:rPr lang="en-US" dirty="0">
                    <a:solidFill>
                      <a:srgbClr val="D50CEA"/>
                    </a:solidFill>
                  </a:rPr>
                  <a:t>of same quality:</a:t>
                </a:r>
              </a:p>
              <a:p>
                <a:r>
                  <a:rPr lang="en-US" dirty="0">
                    <a:solidFill>
                      <a:srgbClr val="D50CEA"/>
                    </a:solidFill>
                  </a:rPr>
                  <a:t>Set </a:t>
                </a:r>
                <a14:m>
                  <m:oMath xmlns:m="http://schemas.openxmlformats.org/officeDocument/2006/math">
                    <m:r>
                      <a:rPr lang="en-US" i="1" dirty="0">
                        <a:solidFill>
                          <a:srgbClr val="D50CEA"/>
                        </a:solidFill>
                        <a:latin typeface="Cambria Math" panose="02040503050406030204" pitchFamily="18" charset="0"/>
                      </a:rPr>
                      <m:t>𝑓</m:t>
                    </m:r>
                    <m:r>
                      <a:rPr lang="en-US" i="1" dirty="0">
                        <a:solidFill>
                          <a:srgbClr val="D50CEA"/>
                        </a:solidFill>
                        <a:latin typeface="Cambria Math" panose="02040503050406030204" pitchFamily="18" charset="0"/>
                      </a:rPr>
                      <m:t>(</m:t>
                    </m:r>
                    <m:sSub>
                      <m:sSubPr>
                        <m:ctrlPr>
                          <a:rPr lang="en-US" b="0" i="1" dirty="0" smtClean="0">
                            <a:solidFill>
                              <a:srgbClr val="D50CEA"/>
                            </a:solidFill>
                            <a:latin typeface="Cambria Math" panose="02040503050406030204" pitchFamily="18" charset="0"/>
                          </a:rPr>
                        </m:ctrlPr>
                      </m:sSubPr>
                      <m:e>
                        <m:r>
                          <a:rPr lang="en-US" b="0" i="1" dirty="0" smtClean="0">
                            <a:solidFill>
                              <a:srgbClr val="D50CEA"/>
                            </a:solidFill>
                            <a:latin typeface="Cambria Math" panose="02040503050406030204" pitchFamily="18" charset="0"/>
                          </a:rPr>
                          <m:t>𝑢</m:t>
                        </m:r>
                      </m:e>
                      <m:sub>
                        <m:r>
                          <a:rPr lang="en-US" b="0" i="1" dirty="0" smtClean="0">
                            <a:solidFill>
                              <a:srgbClr val="D50CEA"/>
                            </a:solidFill>
                            <a:latin typeface="Cambria Math" panose="02040503050406030204" pitchFamily="18" charset="0"/>
                          </a:rPr>
                          <m:t>𝑜𝑢𝑡</m:t>
                        </m:r>
                      </m:sub>
                    </m:sSub>
                    <m:r>
                      <a:rPr lang="en-US" b="0" i="1" dirty="0" smtClean="0">
                        <a:solidFill>
                          <a:srgbClr val="D50CEA"/>
                        </a:solidFill>
                        <a:latin typeface="Cambria Math" panose="02040503050406030204" pitchFamily="18" charset="0"/>
                      </a:rPr>
                      <m:t>,</m:t>
                    </m:r>
                    <m:sSub>
                      <m:sSubPr>
                        <m:ctrlPr>
                          <a:rPr lang="en-US" b="0" i="1" dirty="0" smtClean="0">
                            <a:solidFill>
                              <a:srgbClr val="D50CEA"/>
                            </a:solidFill>
                            <a:latin typeface="Cambria Math" panose="02040503050406030204" pitchFamily="18" charset="0"/>
                          </a:rPr>
                        </m:ctrlPr>
                      </m:sSubPr>
                      <m:e>
                        <m:r>
                          <a:rPr lang="en-US" b="0" i="1" dirty="0" smtClean="0">
                            <a:solidFill>
                              <a:srgbClr val="D50CEA"/>
                            </a:solidFill>
                            <a:latin typeface="Cambria Math" panose="02040503050406030204" pitchFamily="18" charset="0"/>
                          </a:rPr>
                          <m:t>𝑣</m:t>
                        </m:r>
                      </m:e>
                      <m:sub>
                        <m:r>
                          <a:rPr lang="en-US" b="0" i="1" dirty="0" smtClean="0">
                            <a:solidFill>
                              <a:srgbClr val="D50CEA"/>
                            </a:solidFill>
                            <a:latin typeface="Cambria Math" panose="02040503050406030204" pitchFamily="18" charset="0"/>
                          </a:rPr>
                          <m:t>𝑖𝑛</m:t>
                        </m:r>
                      </m:sub>
                    </m:sSub>
                    <m:r>
                      <a:rPr lang="en-US" i="1" dirty="0">
                        <a:solidFill>
                          <a:srgbClr val="D50CEA"/>
                        </a:solidFill>
                        <a:latin typeface="Cambria Math" panose="02040503050406030204" pitchFamily="18" charset="0"/>
                      </a:rPr>
                      <m:t>)</m:t>
                    </m:r>
                  </m:oMath>
                </a14:m>
                <a:r>
                  <a:rPr lang="en-US" dirty="0">
                    <a:solidFill>
                      <a:srgbClr val="D50CEA"/>
                    </a:solidFill>
                  </a:rPr>
                  <a:t> to be the traffic flow from </a:t>
                </a:r>
                <a14:m>
                  <m:oMath xmlns:m="http://schemas.openxmlformats.org/officeDocument/2006/math">
                    <m:r>
                      <a:rPr lang="en-US" b="0" i="1" smtClean="0">
                        <a:solidFill>
                          <a:srgbClr val="D50CEA"/>
                        </a:solidFill>
                        <a:latin typeface="Cambria Math" panose="02040503050406030204" pitchFamily="18" charset="0"/>
                      </a:rPr>
                      <m:t>𝑢</m:t>
                    </m:r>
                  </m:oMath>
                </a14:m>
                <a:r>
                  <a:rPr lang="en-US" dirty="0">
                    <a:solidFill>
                      <a:srgbClr val="D50CEA"/>
                    </a:solidFill>
                  </a:rPr>
                  <a:t> to </a:t>
                </a:r>
                <a14:m>
                  <m:oMath xmlns:m="http://schemas.openxmlformats.org/officeDocument/2006/math">
                    <m:r>
                      <a:rPr lang="en-US" i="1" dirty="0" smtClean="0">
                        <a:solidFill>
                          <a:srgbClr val="D50CEA"/>
                        </a:solidFill>
                        <a:latin typeface="Cambria Math" panose="02040503050406030204" pitchFamily="18" charset="0"/>
                      </a:rPr>
                      <m:t>𝑣</m:t>
                    </m:r>
                  </m:oMath>
                </a14:m>
                <a:r>
                  <a:rPr lang="en-US" dirty="0">
                    <a:solidFill>
                      <a:srgbClr val="D50CEA"/>
                    </a:solidFill>
                  </a:rPr>
                  <a:t>, and set </a:t>
                </a:r>
                <a14:m>
                  <m:oMath xmlns:m="http://schemas.openxmlformats.org/officeDocument/2006/math">
                    <m:r>
                      <a:rPr lang="en-US" b="0" i="1" smtClean="0">
                        <a:solidFill>
                          <a:srgbClr val="D50CEA"/>
                        </a:solidFill>
                        <a:latin typeface="Cambria Math" panose="02040503050406030204" pitchFamily="18" charset="0"/>
                      </a:rPr>
                      <m:t>𝑓</m:t>
                    </m:r>
                    <m:r>
                      <a:rPr lang="en-US" b="0" i="1" smtClean="0">
                        <a:solidFill>
                          <a:srgbClr val="D50CEA"/>
                        </a:solidFill>
                        <a:latin typeface="Cambria Math" panose="02040503050406030204" pitchFamily="18" charset="0"/>
                      </a:rPr>
                      <m:t>(</m:t>
                    </m:r>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𝑣</m:t>
                        </m:r>
                      </m:e>
                      <m:sub>
                        <m:r>
                          <a:rPr lang="en-US" b="0" i="1" smtClean="0">
                            <a:solidFill>
                              <a:srgbClr val="D50CEA"/>
                            </a:solidFill>
                            <a:latin typeface="Cambria Math" panose="02040503050406030204" pitchFamily="18" charset="0"/>
                          </a:rPr>
                          <m:t>𝑖𝑛</m:t>
                        </m:r>
                      </m:sub>
                    </m:sSub>
                    <m:r>
                      <a:rPr lang="en-US" b="0" i="1" smtClean="0">
                        <a:solidFill>
                          <a:srgbClr val="D50CEA"/>
                        </a:solidFill>
                        <a:latin typeface="Cambria Math" panose="02040503050406030204" pitchFamily="18" charset="0"/>
                      </a:rPr>
                      <m:t>,</m:t>
                    </m:r>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𝑣</m:t>
                        </m:r>
                      </m:e>
                      <m:sub>
                        <m:r>
                          <a:rPr lang="en-US" b="0" i="1" smtClean="0">
                            <a:solidFill>
                              <a:srgbClr val="D50CEA"/>
                            </a:solidFill>
                            <a:latin typeface="Cambria Math" panose="02040503050406030204" pitchFamily="18" charset="0"/>
                          </a:rPr>
                          <m:t>𝑜𝑢𝑡</m:t>
                        </m:r>
                      </m:sub>
                    </m:sSub>
                    <m:r>
                      <a:rPr lang="en-US" b="0" i="1" smtClean="0">
                        <a:solidFill>
                          <a:srgbClr val="D50CEA"/>
                        </a:solidFill>
                        <a:latin typeface="Cambria Math" panose="02040503050406030204" pitchFamily="18" charset="0"/>
                      </a:rPr>
                      <m:t>)</m:t>
                    </m:r>
                  </m:oMath>
                </a14:m>
                <a:r>
                  <a:rPr lang="en-US" dirty="0">
                    <a:solidFill>
                      <a:srgbClr val="D50CEA"/>
                    </a:solidFill>
                  </a:rPr>
                  <a:t> as necessary to maintain flow conservation.</a:t>
                </a:r>
              </a:p>
              <a:p>
                <a:r>
                  <a:rPr lang="en-US" dirty="0">
                    <a:solidFill>
                      <a:srgbClr val="D50CEA"/>
                    </a:solidFill>
                  </a:rPr>
                  <a:t>Edges of type </a:t>
                </a:r>
                <a14:m>
                  <m:oMath xmlns:m="http://schemas.openxmlformats.org/officeDocument/2006/math">
                    <m:sSub>
                      <m:sSubPr>
                        <m:ctrlPr>
                          <a:rPr lang="en-US" b="0" i="1" dirty="0" smtClean="0">
                            <a:solidFill>
                              <a:srgbClr val="D50CEA"/>
                            </a:solidFill>
                            <a:latin typeface="Cambria Math" panose="02040503050406030204" pitchFamily="18" charset="0"/>
                          </a:rPr>
                        </m:ctrlPr>
                      </m:sSubPr>
                      <m:e>
                        <m:r>
                          <a:rPr lang="en-US" b="0" i="1" dirty="0" smtClean="0">
                            <a:solidFill>
                              <a:srgbClr val="D50CEA"/>
                            </a:solidFill>
                            <a:latin typeface="Cambria Math" panose="02040503050406030204" pitchFamily="18" charset="0"/>
                          </a:rPr>
                          <m:t>(</m:t>
                        </m:r>
                        <m:r>
                          <a:rPr lang="en-US" b="0" i="1" dirty="0" smtClean="0">
                            <a:solidFill>
                              <a:srgbClr val="D50CEA"/>
                            </a:solidFill>
                            <a:latin typeface="Cambria Math" panose="02040503050406030204" pitchFamily="18" charset="0"/>
                          </a:rPr>
                          <m:t>𝑢</m:t>
                        </m:r>
                      </m:e>
                      <m:sub>
                        <m:r>
                          <a:rPr lang="en-US" b="0" i="1" dirty="0" smtClean="0">
                            <a:solidFill>
                              <a:srgbClr val="D50CEA"/>
                            </a:solidFill>
                            <a:latin typeface="Cambria Math" panose="02040503050406030204" pitchFamily="18" charset="0"/>
                          </a:rPr>
                          <m:t>𝑜𝑢𝑡</m:t>
                        </m:r>
                      </m:sub>
                    </m:sSub>
                    <m:r>
                      <a:rPr lang="en-US" b="0" i="1" dirty="0" smtClean="0">
                        <a:solidFill>
                          <a:srgbClr val="D50CEA"/>
                        </a:solidFill>
                        <a:latin typeface="Cambria Math" panose="02040503050406030204" pitchFamily="18" charset="0"/>
                      </a:rPr>
                      <m:t>,</m:t>
                    </m:r>
                    <m:sSub>
                      <m:sSubPr>
                        <m:ctrlPr>
                          <a:rPr lang="en-US" b="0" i="1" dirty="0" smtClean="0">
                            <a:solidFill>
                              <a:srgbClr val="D50CEA"/>
                            </a:solidFill>
                            <a:latin typeface="Cambria Math" panose="02040503050406030204" pitchFamily="18" charset="0"/>
                          </a:rPr>
                        </m:ctrlPr>
                      </m:sSubPr>
                      <m:e>
                        <m:r>
                          <a:rPr lang="en-US" b="0" i="1" dirty="0" smtClean="0">
                            <a:solidFill>
                              <a:srgbClr val="D50CEA"/>
                            </a:solidFill>
                            <a:latin typeface="Cambria Math" panose="02040503050406030204" pitchFamily="18" charset="0"/>
                          </a:rPr>
                          <m:t>𝑣</m:t>
                        </m:r>
                      </m:e>
                      <m:sub>
                        <m:r>
                          <a:rPr lang="en-US" b="0" i="1" dirty="0" smtClean="0">
                            <a:solidFill>
                              <a:srgbClr val="D50CEA"/>
                            </a:solidFill>
                            <a:latin typeface="Cambria Math" panose="02040503050406030204" pitchFamily="18" charset="0"/>
                          </a:rPr>
                          <m:t>𝑖𝑛</m:t>
                        </m:r>
                      </m:sub>
                    </m:sSub>
                    <m:r>
                      <a:rPr lang="en-US" b="0" i="1" dirty="0" smtClean="0">
                        <a:solidFill>
                          <a:srgbClr val="D50CEA"/>
                        </a:solidFill>
                        <a:latin typeface="Cambria Math" panose="02040503050406030204" pitchFamily="18" charset="0"/>
                      </a:rPr>
                      <m:t>)</m:t>
                    </m:r>
                  </m:oMath>
                </a14:m>
                <a:r>
                  <a:rPr lang="en-US" dirty="0">
                    <a:solidFill>
                      <a:srgbClr val="D50CEA"/>
                    </a:solidFill>
                  </a:rPr>
                  <a:t> have infinite capacity, so they are fine, and edges of type </a:t>
                </a:r>
                <a14:m>
                  <m:oMath xmlns:m="http://schemas.openxmlformats.org/officeDocument/2006/math">
                    <m:r>
                      <a:rPr lang="en-US" i="1">
                        <a:solidFill>
                          <a:srgbClr val="D50CEA"/>
                        </a:solidFill>
                        <a:latin typeface="Cambria Math" panose="02040503050406030204" pitchFamily="18" charset="0"/>
                      </a:rPr>
                      <m:t>(</m:t>
                    </m:r>
                    <m:sSub>
                      <m:sSubPr>
                        <m:ctrlPr>
                          <a:rPr lang="en-US" i="1">
                            <a:solidFill>
                              <a:srgbClr val="D50CEA"/>
                            </a:solidFill>
                            <a:latin typeface="Cambria Math" panose="02040503050406030204" pitchFamily="18" charset="0"/>
                          </a:rPr>
                        </m:ctrlPr>
                      </m:sSubPr>
                      <m:e>
                        <m:r>
                          <a:rPr lang="en-US" i="1">
                            <a:solidFill>
                              <a:srgbClr val="D50CEA"/>
                            </a:solidFill>
                            <a:latin typeface="Cambria Math" panose="02040503050406030204" pitchFamily="18" charset="0"/>
                          </a:rPr>
                          <m:t>𝑣</m:t>
                        </m:r>
                      </m:e>
                      <m:sub>
                        <m:r>
                          <a:rPr lang="en-US" i="1">
                            <a:solidFill>
                              <a:srgbClr val="D50CEA"/>
                            </a:solidFill>
                            <a:latin typeface="Cambria Math" panose="02040503050406030204" pitchFamily="18" charset="0"/>
                          </a:rPr>
                          <m:t>𝑖𝑛</m:t>
                        </m:r>
                      </m:sub>
                    </m:sSub>
                    <m:r>
                      <a:rPr lang="en-US" i="1">
                        <a:solidFill>
                          <a:srgbClr val="D50CEA"/>
                        </a:solidFill>
                        <a:latin typeface="Cambria Math" panose="02040503050406030204" pitchFamily="18" charset="0"/>
                      </a:rPr>
                      <m:t>,</m:t>
                    </m:r>
                    <m:sSub>
                      <m:sSubPr>
                        <m:ctrlPr>
                          <a:rPr lang="en-US" i="1">
                            <a:solidFill>
                              <a:srgbClr val="D50CEA"/>
                            </a:solidFill>
                            <a:latin typeface="Cambria Math" panose="02040503050406030204" pitchFamily="18" charset="0"/>
                          </a:rPr>
                        </m:ctrlPr>
                      </m:sSubPr>
                      <m:e>
                        <m:r>
                          <a:rPr lang="en-US" i="1">
                            <a:solidFill>
                              <a:srgbClr val="D50CEA"/>
                            </a:solidFill>
                            <a:latin typeface="Cambria Math" panose="02040503050406030204" pitchFamily="18" charset="0"/>
                          </a:rPr>
                          <m:t>𝑣</m:t>
                        </m:r>
                      </m:e>
                      <m:sub>
                        <m:r>
                          <a:rPr lang="en-US" i="1">
                            <a:solidFill>
                              <a:srgbClr val="D50CEA"/>
                            </a:solidFill>
                            <a:latin typeface="Cambria Math" panose="02040503050406030204" pitchFamily="18" charset="0"/>
                          </a:rPr>
                          <m:t>𝑜𝑢𝑡</m:t>
                        </m:r>
                      </m:sub>
                    </m:sSub>
                    <m:r>
                      <a:rPr lang="en-US" i="1">
                        <a:solidFill>
                          <a:srgbClr val="D50CEA"/>
                        </a:solidFill>
                        <a:latin typeface="Cambria Math" panose="02040503050406030204" pitchFamily="18" charset="0"/>
                      </a:rPr>
                      <m:t>)</m:t>
                    </m:r>
                  </m:oMath>
                </a14:m>
                <a:r>
                  <a:rPr lang="en-US" dirty="0">
                    <a:solidFill>
                      <a:srgbClr val="D50CEA"/>
                    </a:solidFill>
                  </a:rPr>
                  <a:t> have capacity </a:t>
                </a:r>
                <a14:m>
                  <m:oMath xmlns:m="http://schemas.openxmlformats.org/officeDocument/2006/math">
                    <m:r>
                      <a:rPr lang="en-US" b="0" i="1" smtClean="0">
                        <a:solidFill>
                          <a:srgbClr val="D50CEA"/>
                        </a:solidFill>
                        <a:latin typeface="Cambria Math" panose="02040503050406030204" pitchFamily="18" charset="0"/>
                      </a:rPr>
                      <m:t>𝑐</m:t>
                    </m:r>
                    <m:r>
                      <a:rPr lang="en-US" b="0" i="1" smtClean="0">
                        <a:solidFill>
                          <a:srgbClr val="D50CEA"/>
                        </a:solidFill>
                        <a:latin typeface="Cambria Math" panose="02040503050406030204" pitchFamily="18" charset="0"/>
                      </a:rPr>
                      <m:t>(</m:t>
                    </m:r>
                    <m:r>
                      <a:rPr lang="en-US" b="0" i="1" smtClean="0">
                        <a:solidFill>
                          <a:srgbClr val="D50CEA"/>
                        </a:solidFill>
                        <a:latin typeface="Cambria Math" panose="02040503050406030204" pitchFamily="18" charset="0"/>
                      </a:rPr>
                      <m:t>𝑣</m:t>
                    </m:r>
                    <m:r>
                      <a:rPr lang="en-US" b="0" i="1" smtClean="0">
                        <a:solidFill>
                          <a:srgbClr val="D50CEA"/>
                        </a:solidFill>
                        <a:latin typeface="Cambria Math" panose="02040503050406030204" pitchFamily="18" charset="0"/>
                      </a:rPr>
                      <m:t>)</m:t>
                    </m:r>
                  </m:oMath>
                </a14:m>
                <a:r>
                  <a:rPr lang="en-US" dirty="0">
                    <a:solidFill>
                      <a:srgbClr val="D50CEA"/>
                    </a:solidFill>
                  </a:rPr>
                  <a:t>, so they are fine by vertex capacities.</a:t>
                </a:r>
              </a:p>
              <a:p>
                <a:r>
                  <a:rPr lang="en-US" dirty="0">
                    <a:solidFill>
                      <a:srgbClr val="D50CEA"/>
                    </a:solidFill>
                  </a:rPr>
                  <a:t>The quality is the same, since by construction we set the the flow out of </a:t>
                </a:r>
                <a14:m>
                  <m:oMath xmlns:m="http://schemas.openxmlformats.org/officeDocument/2006/math">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𝑠</m:t>
                        </m:r>
                      </m:e>
                      <m:sub>
                        <m:r>
                          <a:rPr lang="en-US" b="0" i="1" smtClean="0">
                            <a:solidFill>
                              <a:srgbClr val="D50CEA"/>
                            </a:solidFill>
                            <a:latin typeface="Cambria Math" panose="02040503050406030204" pitchFamily="18" charset="0"/>
                          </a:rPr>
                          <m:t>𝑖𝑛</m:t>
                        </m:r>
                      </m:sub>
                    </m:sSub>
                  </m:oMath>
                </a14:m>
                <a:r>
                  <a:rPr lang="en-US" dirty="0">
                    <a:solidFill>
                      <a:srgbClr val="D50CEA"/>
                    </a:solidFill>
                  </a:rPr>
                  <a:t> to be equal to the flow out of </a:t>
                </a:r>
                <a14:m>
                  <m:oMath xmlns:m="http://schemas.openxmlformats.org/officeDocument/2006/math">
                    <m:sSub>
                      <m:sSubPr>
                        <m:ctrlPr>
                          <a:rPr lang="en-US" b="0" i="1" smtClean="0">
                            <a:solidFill>
                              <a:srgbClr val="D50CEA"/>
                            </a:solidFill>
                            <a:latin typeface="Cambria Math" panose="02040503050406030204" pitchFamily="18" charset="0"/>
                          </a:rPr>
                        </m:ctrlPr>
                      </m:sSubPr>
                      <m:e>
                        <m:r>
                          <a:rPr lang="en-US" b="0" i="1" smtClean="0">
                            <a:solidFill>
                              <a:srgbClr val="D50CEA"/>
                            </a:solidFill>
                            <a:latin typeface="Cambria Math" panose="02040503050406030204" pitchFamily="18" charset="0"/>
                          </a:rPr>
                          <m:t>𝑠</m:t>
                        </m:r>
                      </m:e>
                      <m:sub>
                        <m:r>
                          <a:rPr lang="en-US" b="0" i="1" smtClean="0">
                            <a:solidFill>
                              <a:srgbClr val="D50CEA"/>
                            </a:solidFill>
                            <a:latin typeface="Cambria Math" panose="02040503050406030204" pitchFamily="18" charset="0"/>
                          </a:rPr>
                          <m:t>𝑜𝑢𝑡</m:t>
                        </m:r>
                      </m:sub>
                    </m:sSub>
                  </m:oMath>
                </a14:m>
                <a:r>
                  <a:rPr lang="en-US" dirty="0">
                    <a:solidFill>
                      <a:srgbClr val="D50CEA"/>
                    </a:solidFill>
                  </a:rPr>
                  <a:t>, which was the flow out of </a:t>
                </a:r>
                <a14:m>
                  <m:oMath xmlns:m="http://schemas.openxmlformats.org/officeDocument/2006/math">
                    <m:r>
                      <a:rPr lang="en-US" i="1" dirty="0" smtClean="0">
                        <a:solidFill>
                          <a:srgbClr val="D50CEA"/>
                        </a:solidFill>
                        <a:latin typeface="Cambria Math" panose="02040503050406030204" pitchFamily="18" charset="0"/>
                      </a:rPr>
                      <m:t>𝑠</m:t>
                    </m:r>
                  </m:oMath>
                </a14:m>
                <a:r>
                  <a:rPr lang="en-US" dirty="0">
                    <a:solidFill>
                      <a:srgbClr val="D50CEA"/>
                    </a:solidFill>
                  </a:rPr>
                  <a:t>.</a:t>
                </a:r>
              </a:p>
              <a:p>
                <a:pPr marL="114300" indent="0">
                  <a:buNone/>
                </a:pPr>
                <a:endParaRPr lang="en-US" dirty="0">
                  <a:solidFill>
                    <a:srgbClr val="D50CEA"/>
                  </a:solidFill>
                </a:endParaRPr>
              </a:p>
            </p:txBody>
          </p:sp>
        </mc:Choice>
        <mc:Fallback>
          <p:sp>
            <p:nvSpPr>
              <p:cNvPr id="3" name="Text Placeholder 2">
                <a:extLst>
                  <a:ext uri="{FF2B5EF4-FFF2-40B4-BE49-F238E27FC236}">
                    <a16:creationId xmlns:a16="http://schemas.microsoft.com/office/drawing/2014/main" id="{2AF92CFB-0757-04E3-25C7-8FFE62FD883C}"/>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r="-149"/>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841DA6B-6E4F-8F95-2188-FF267BA600E6}"/>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97062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99A39-B7AB-D794-F181-0AE8F605E5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842F6E-CF1F-7A27-4A96-7394AB121C94}"/>
              </a:ext>
            </a:extLst>
          </p:cNvPr>
          <p:cNvSpPr>
            <a:spLocks noGrp="1"/>
          </p:cNvSpPr>
          <p:nvPr>
            <p:ph type="title"/>
          </p:nvPr>
        </p:nvSpPr>
        <p:spPr/>
        <p:txBody>
          <a:bodyPr>
            <a:normAutofit fontScale="90000"/>
          </a:bodyPr>
          <a:lstStyle/>
          <a:p>
            <a:r>
              <a:rPr lang="en-US" dirty="0"/>
              <a:t>Problem 3 – Traffic modeling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B6557F9E-B3EF-D15E-6718-F72A7A185289}"/>
                  </a:ext>
                </a:extLst>
              </p:cNvPr>
              <p:cNvSpPr>
                <a:spLocks noGrp="1"/>
              </p:cNvSpPr>
              <p:nvPr>
                <p:ph type="body" idx="1"/>
              </p:nvPr>
            </p:nvSpPr>
            <p:spPr>
              <a:xfrm>
                <a:off x="311700" y="990601"/>
                <a:ext cx="8520600" cy="3707874"/>
              </a:xfrm>
            </p:spPr>
            <p:txBody>
              <a:bodyPr>
                <a:normAutofit/>
              </a:bodyPr>
              <a:lstStyle/>
              <a:p>
                <a:pPr>
                  <a:buFont typeface="+mj-lt"/>
                  <a:buAutoNum type="alphaLcParenR" startAt="5"/>
                </a:pPr>
                <a:r>
                  <a:rPr lang="en-US" dirty="0"/>
                  <a:t>Which flow algorithm is best for this problem? Then analyze your running time. (Assume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𝑉</m:t>
                        </m:r>
                      </m:e>
                    </m:d>
                    <m:r>
                      <a:rPr lang="en-US" i="1">
                        <a:latin typeface="Cambria Math" panose="02040503050406030204" pitchFamily="18" charset="0"/>
                      </a:rPr>
                      <m:t>=</m:t>
                    </m:r>
                    <m:r>
                      <a:rPr lang="en-US" i="1">
                        <a:latin typeface="Cambria Math" panose="02040503050406030204" pitchFamily="18" charset="0"/>
                      </a:rPr>
                      <m:t>𝑛</m:t>
                    </m:r>
                  </m:oMath>
                </a14:m>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m:t>
                    </m:r>
                    <m:r>
                      <a:rPr lang="en-US" i="1">
                        <a:latin typeface="Cambria Math" panose="02040503050406030204" pitchFamily="18" charset="0"/>
                      </a:rPr>
                      <m:t>𝑚</m:t>
                    </m:r>
                  </m:oMath>
                </a14:m>
                <a:r>
                  <a:rPr lang="en-US" dirty="0"/>
                  <a:t>, and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𝑚</m:t>
                    </m:r>
                  </m:oMath>
                </a14:m>
                <a:r>
                  <a:rPr lang="en-US" dirty="0"/>
                  <a:t>.)</a:t>
                </a:r>
              </a:p>
            </p:txBody>
          </p:sp>
        </mc:Choice>
        <mc:Fallback>
          <p:sp>
            <p:nvSpPr>
              <p:cNvPr id="3" name="Text Placeholder 2">
                <a:extLst>
                  <a:ext uri="{FF2B5EF4-FFF2-40B4-BE49-F238E27FC236}">
                    <a16:creationId xmlns:a16="http://schemas.microsoft.com/office/drawing/2014/main" id="{B6557F9E-B3EF-D15E-6718-F72A7A185289}"/>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ACB2E5D3-F3CF-A425-6871-69ECC5B408DC}"/>
              </a:ext>
            </a:extLst>
          </p:cNvPr>
          <p:cNvSpPr txBox="1"/>
          <p:nvPr/>
        </p:nvSpPr>
        <p:spPr>
          <a:xfrm>
            <a:off x="1663992" y="4446300"/>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Tree>
    <p:extLst>
      <p:ext uri="{BB962C8B-B14F-4D97-AF65-F5344CB8AC3E}">
        <p14:creationId xmlns:p14="http://schemas.microsoft.com/office/powerpoint/2010/main" val="2780172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D269C-B2E1-084B-9A0C-F0AC3A1070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41299-7021-E864-59A5-89CB9E5FEB91}"/>
              </a:ext>
            </a:extLst>
          </p:cNvPr>
          <p:cNvSpPr>
            <a:spLocks noGrp="1"/>
          </p:cNvSpPr>
          <p:nvPr>
            <p:ph type="title"/>
          </p:nvPr>
        </p:nvSpPr>
        <p:spPr/>
        <p:txBody>
          <a:bodyPr>
            <a:normAutofit fontScale="90000"/>
          </a:bodyPr>
          <a:lstStyle/>
          <a:p>
            <a:r>
              <a:rPr lang="en-US" dirty="0"/>
              <a:t>Problem 3 – Traffic modeling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1A29FAD2-4F3F-9292-0990-AD209CED4643}"/>
                  </a:ext>
                </a:extLst>
              </p:cNvPr>
              <p:cNvSpPr>
                <a:spLocks noGrp="1"/>
              </p:cNvSpPr>
              <p:nvPr>
                <p:ph type="body" idx="1"/>
              </p:nvPr>
            </p:nvSpPr>
            <p:spPr>
              <a:xfrm>
                <a:off x="311700" y="990601"/>
                <a:ext cx="8520600" cy="3707874"/>
              </a:xfrm>
            </p:spPr>
            <p:txBody>
              <a:bodyPr>
                <a:normAutofit/>
              </a:bodyPr>
              <a:lstStyle/>
              <a:p>
                <a:pPr>
                  <a:buFont typeface="+mj-lt"/>
                  <a:buAutoNum type="alphaLcParenR" startAt="5"/>
                </a:pPr>
                <a:r>
                  <a:rPr lang="en-US" dirty="0"/>
                  <a:t>Which flow algorithm is best for this problem? Then analyze your running time. (Assume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𝑉</m:t>
                        </m:r>
                      </m:e>
                    </m:d>
                    <m:r>
                      <a:rPr lang="en-US" i="1">
                        <a:latin typeface="Cambria Math" panose="02040503050406030204" pitchFamily="18" charset="0"/>
                      </a:rPr>
                      <m:t>=</m:t>
                    </m:r>
                    <m:r>
                      <a:rPr lang="en-US" i="1">
                        <a:latin typeface="Cambria Math" panose="02040503050406030204" pitchFamily="18" charset="0"/>
                      </a:rPr>
                      <m:t>𝑛</m:t>
                    </m:r>
                  </m:oMath>
                </a14:m>
                <a:r>
                  <a:rPr lang="en-US" dirty="0"/>
                  <a:t>, </a:t>
                </a:r>
                <a14:m>
                  <m:oMath xmlns:m="http://schemas.openxmlformats.org/officeDocument/2006/math">
                    <m:d>
                      <m:dPr>
                        <m:begChr m:val="|"/>
                        <m:endChr m:val="|"/>
                        <m:ctrlPr>
                          <a:rPr lang="en-US" i="1">
                            <a:latin typeface="Cambria Math" panose="02040503050406030204" pitchFamily="18" charset="0"/>
                          </a:rPr>
                        </m:ctrlPr>
                      </m:dPr>
                      <m:e>
                        <m:r>
                          <a:rPr lang="en-US" i="1">
                            <a:latin typeface="Cambria Math" panose="02040503050406030204" pitchFamily="18" charset="0"/>
                          </a:rPr>
                          <m:t>𝐸</m:t>
                        </m:r>
                      </m:e>
                    </m:d>
                    <m:r>
                      <a:rPr lang="en-US" i="1">
                        <a:latin typeface="Cambria Math" panose="02040503050406030204" pitchFamily="18" charset="0"/>
                      </a:rPr>
                      <m:t>=</m:t>
                    </m:r>
                    <m:r>
                      <a:rPr lang="en-US" i="1">
                        <a:latin typeface="Cambria Math" panose="02040503050406030204" pitchFamily="18" charset="0"/>
                      </a:rPr>
                      <m:t>𝑚</m:t>
                    </m:r>
                  </m:oMath>
                </a14:m>
                <a:r>
                  <a:rPr lang="en-US" dirty="0"/>
                  <a:t>, and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𝑚</m:t>
                    </m:r>
                  </m:oMath>
                </a14:m>
                <a:r>
                  <a:rPr lang="en-US" dirty="0"/>
                  <a:t>.)</a:t>
                </a:r>
              </a:p>
              <a:p>
                <a:pPr marL="114300" indent="0">
                  <a:buNone/>
                </a:pPr>
                <a:endParaRPr lang="en-US" dirty="0"/>
              </a:p>
              <a:p>
                <a:pPr marL="114300" indent="0">
                  <a:buNone/>
                </a:pPr>
                <a:r>
                  <a:rPr lang="en-US" dirty="0">
                    <a:solidFill>
                      <a:srgbClr val="D50CEA"/>
                    </a:solidFill>
                  </a:rPr>
                  <a:t>Because all (non-infinite) capacities are at most 12, </a:t>
                </a:r>
                <a:r>
                  <a:rPr lang="en-US" b="1" dirty="0">
                    <a:solidFill>
                      <a:srgbClr val="D50CEA"/>
                    </a:solidFill>
                  </a:rPr>
                  <a:t>Ford–Fulkerson with BFS and the original Ford–Fulkerson analysis</a:t>
                </a:r>
                <a:r>
                  <a:rPr lang="en-US" dirty="0">
                    <a:solidFill>
                      <a:srgbClr val="D50CEA"/>
                    </a:solidFill>
                  </a:rPr>
                  <a:t> is best for this problem.</a:t>
                </a:r>
              </a:p>
              <a:p>
                <a:pPr marL="114300" indent="0">
                  <a:buNone/>
                </a:pPr>
                <a:endParaRPr lang="en-US" dirty="0">
                  <a:solidFill>
                    <a:srgbClr val="D50CEA"/>
                  </a:solidFill>
                </a:endParaRPr>
              </a:p>
              <a:p>
                <a:pPr marL="114300" indent="0">
                  <a:buNone/>
                </a:pPr>
                <a:r>
                  <a:rPr lang="en-US" dirty="0">
                    <a:solidFill>
                      <a:srgbClr val="D50CEA"/>
                    </a:solidFill>
                  </a:rPr>
                  <a:t>The graph we constructed has:</a:t>
                </a:r>
              </a:p>
              <a:p>
                <a14:m>
                  <m:oMath xmlns:m="http://schemas.openxmlformats.org/officeDocument/2006/math">
                    <m:d>
                      <m:dPr>
                        <m:begChr m:val="|"/>
                        <m:endChr m:val="|"/>
                        <m:ctrlPr>
                          <a:rPr lang="en-US" b="0" i="1" smtClean="0">
                            <a:solidFill>
                              <a:srgbClr val="D50CEA"/>
                            </a:solidFill>
                            <a:latin typeface="Cambria Math" panose="02040503050406030204" pitchFamily="18" charset="0"/>
                          </a:rPr>
                        </m:ctrlPr>
                      </m:dPr>
                      <m:e>
                        <m:sSup>
                          <m:sSupPr>
                            <m:ctrlPr>
                              <a:rPr lang="en-US" b="0" i="1" smtClean="0">
                                <a:solidFill>
                                  <a:srgbClr val="D50CEA"/>
                                </a:solidFill>
                                <a:latin typeface="Cambria Math" panose="02040503050406030204" pitchFamily="18" charset="0"/>
                              </a:rPr>
                            </m:ctrlPr>
                          </m:sSupPr>
                          <m:e>
                            <m:r>
                              <a:rPr lang="en-US" b="0" i="1" smtClean="0">
                                <a:solidFill>
                                  <a:srgbClr val="D50CEA"/>
                                </a:solidFill>
                                <a:latin typeface="Cambria Math" panose="02040503050406030204" pitchFamily="18" charset="0"/>
                              </a:rPr>
                              <m:t>𝑉</m:t>
                            </m:r>
                          </m:e>
                          <m:sup>
                            <m:r>
                              <a:rPr lang="en-US" b="0" i="1" smtClean="0">
                                <a:solidFill>
                                  <a:srgbClr val="D50CEA"/>
                                </a:solidFill>
                                <a:latin typeface="Cambria Math" panose="02040503050406030204" pitchFamily="18" charset="0"/>
                              </a:rPr>
                              <m:t>′</m:t>
                            </m:r>
                          </m:sup>
                        </m:sSup>
                      </m:e>
                    </m:d>
                    <m:r>
                      <a:rPr lang="en-US" b="0" i="1" smtClean="0">
                        <a:solidFill>
                          <a:srgbClr val="D50CEA"/>
                        </a:solidFill>
                        <a:latin typeface="Cambria Math" panose="02040503050406030204" pitchFamily="18" charset="0"/>
                      </a:rPr>
                      <m:t>=2</m:t>
                    </m:r>
                    <m:r>
                      <a:rPr lang="en-US" b="0" i="1" smtClean="0">
                        <a:solidFill>
                          <a:srgbClr val="D50CEA"/>
                        </a:solidFill>
                        <a:latin typeface="Cambria Math" panose="02040503050406030204" pitchFamily="18" charset="0"/>
                      </a:rPr>
                      <m:t>𝑛</m:t>
                    </m:r>
                  </m:oMath>
                </a14:m>
                <a:r>
                  <a:rPr lang="en-US" dirty="0">
                    <a:solidFill>
                      <a:srgbClr val="D50CEA"/>
                    </a:solidFill>
                  </a:rPr>
                  <a:t> vertices, and</a:t>
                </a:r>
              </a:p>
              <a:p>
                <a14:m>
                  <m:oMath xmlns:m="http://schemas.openxmlformats.org/officeDocument/2006/math">
                    <m:d>
                      <m:dPr>
                        <m:begChr m:val="|"/>
                        <m:endChr m:val="|"/>
                        <m:ctrlPr>
                          <a:rPr lang="en-US" b="0" i="1" dirty="0" smtClean="0">
                            <a:solidFill>
                              <a:srgbClr val="D50CEA"/>
                            </a:solidFill>
                            <a:latin typeface="Cambria Math" panose="02040503050406030204" pitchFamily="18" charset="0"/>
                          </a:rPr>
                        </m:ctrlPr>
                      </m:dPr>
                      <m:e>
                        <m:sSup>
                          <m:sSupPr>
                            <m:ctrlPr>
                              <a:rPr lang="en-US" b="0" i="1" dirty="0" smtClean="0">
                                <a:solidFill>
                                  <a:srgbClr val="D50CEA"/>
                                </a:solidFill>
                                <a:latin typeface="Cambria Math" panose="02040503050406030204" pitchFamily="18" charset="0"/>
                              </a:rPr>
                            </m:ctrlPr>
                          </m:sSupPr>
                          <m:e>
                            <m:r>
                              <a:rPr lang="en-US" b="0" i="1" dirty="0" smtClean="0">
                                <a:solidFill>
                                  <a:srgbClr val="D50CEA"/>
                                </a:solidFill>
                                <a:latin typeface="Cambria Math" panose="02040503050406030204" pitchFamily="18" charset="0"/>
                              </a:rPr>
                              <m:t>𝐸</m:t>
                            </m:r>
                          </m:e>
                          <m:sup>
                            <m:r>
                              <a:rPr lang="en-US" b="0" i="1" dirty="0" smtClean="0">
                                <a:solidFill>
                                  <a:srgbClr val="D50CEA"/>
                                </a:solidFill>
                                <a:latin typeface="Cambria Math" panose="02040503050406030204" pitchFamily="18" charset="0"/>
                              </a:rPr>
                              <m:t>′</m:t>
                            </m:r>
                          </m:sup>
                        </m:sSup>
                      </m:e>
                    </m:d>
                    <m:r>
                      <a:rPr lang="en-US" b="0" i="0" dirty="0" smtClean="0">
                        <a:solidFill>
                          <a:srgbClr val="D50CEA"/>
                        </a:solidFill>
                        <a:latin typeface="Cambria Math" panose="02040503050406030204" pitchFamily="18" charset="0"/>
                      </a:rPr>
                      <m:t>=</m:t>
                    </m:r>
                    <m:r>
                      <a:rPr lang="en-US" b="0" i="1" dirty="0" smtClean="0">
                        <a:solidFill>
                          <a:srgbClr val="D50CEA"/>
                        </a:solidFill>
                        <a:latin typeface="Cambria Math" panose="02040503050406030204" pitchFamily="18" charset="0"/>
                      </a:rPr>
                      <m:t>𝑚</m:t>
                    </m:r>
                    <m:r>
                      <a:rPr lang="en-US" b="0" i="1" dirty="0" smtClean="0">
                        <a:solidFill>
                          <a:srgbClr val="D50CEA"/>
                        </a:solidFill>
                        <a:latin typeface="Cambria Math" panose="02040503050406030204" pitchFamily="18" charset="0"/>
                      </a:rPr>
                      <m:t>+</m:t>
                    </m:r>
                    <m:r>
                      <a:rPr lang="en-US" b="0" i="1" dirty="0" smtClean="0">
                        <a:solidFill>
                          <a:srgbClr val="D50CEA"/>
                        </a:solidFill>
                        <a:latin typeface="Cambria Math" panose="02040503050406030204" pitchFamily="18" charset="0"/>
                      </a:rPr>
                      <m:t>𝑛</m:t>
                    </m:r>
                    <m:r>
                      <a:rPr lang="en-US" b="0" i="1" dirty="0" smtClean="0">
                        <a:solidFill>
                          <a:srgbClr val="D50CEA"/>
                        </a:solidFill>
                        <a:latin typeface="Cambria Math" panose="02040503050406030204" pitchFamily="18" charset="0"/>
                        <a:ea typeface="Cambria Math" panose="02040503050406030204" pitchFamily="18" charset="0"/>
                      </a:rPr>
                      <m:t>≤</m:t>
                    </m:r>
                    <m:r>
                      <a:rPr lang="en-US" b="0" i="1" dirty="0" smtClean="0">
                        <a:solidFill>
                          <a:srgbClr val="D50CEA"/>
                        </a:solidFill>
                        <a:latin typeface="Cambria Math" panose="02040503050406030204" pitchFamily="18" charset="0"/>
                      </a:rPr>
                      <m:t>2</m:t>
                    </m:r>
                    <m:r>
                      <a:rPr lang="en-US" b="0" i="1" dirty="0" smtClean="0">
                        <a:solidFill>
                          <a:srgbClr val="D50CEA"/>
                        </a:solidFill>
                        <a:latin typeface="Cambria Math" panose="02040503050406030204" pitchFamily="18" charset="0"/>
                      </a:rPr>
                      <m:t>𝑚</m:t>
                    </m:r>
                  </m:oMath>
                </a14:m>
                <a:r>
                  <a:rPr lang="en-US" dirty="0">
                    <a:solidFill>
                      <a:srgbClr val="D50CEA"/>
                    </a:solidFill>
                  </a:rPr>
                  <a:t> edges. </a:t>
                </a:r>
              </a:p>
              <a:p>
                <a:pPr marL="114300" indent="0">
                  <a:buNone/>
                </a:pPr>
                <a:endParaRPr lang="en-US" dirty="0">
                  <a:solidFill>
                    <a:srgbClr val="D50CEA"/>
                  </a:solidFill>
                </a:endParaRPr>
              </a:p>
              <a:p>
                <a:pPr marL="114300" indent="0">
                  <a:buNone/>
                </a:pPr>
                <a:r>
                  <a:rPr lang="en-US" dirty="0">
                    <a:solidFill>
                      <a:srgbClr val="D50CEA"/>
                    </a:solidFill>
                  </a:rPr>
                  <a:t>Since </a:t>
                </a:r>
                <a14:m>
                  <m:oMath xmlns:m="http://schemas.openxmlformats.org/officeDocument/2006/math">
                    <m:d>
                      <m:dPr>
                        <m:begChr m:val="|"/>
                        <m:endChr m:val="|"/>
                        <m:ctrlPr>
                          <a:rPr lang="en-US" i="1" dirty="0">
                            <a:solidFill>
                              <a:srgbClr val="D50CEA"/>
                            </a:solidFill>
                            <a:latin typeface="Cambria Math" panose="02040503050406030204" pitchFamily="18" charset="0"/>
                          </a:rPr>
                        </m:ctrlPr>
                      </m:dPr>
                      <m:e>
                        <m:sSup>
                          <m:sSupPr>
                            <m:ctrlPr>
                              <a:rPr lang="en-US" i="1" dirty="0">
                                <a:solidFill>
                                  <a:srgbClr val="D50CEA"/>
                                </a:solidFill>
                                <a:latin typeface="Cambria Math" panose="02040503050406030204" pitchFamily="18" charset="0"/>
                              </a:rPr>
                            </m:ctrlPr>
                          </m:sSupPr>
                          <m:e>
                            <m:r>
                              <a:rPr lang="en-US" i="1" dirty="0">
                                <a:solidFill>
                                  <a:srgbClr val="D50CEA"/>
                                </a:solidFill>
                                <a:latin typeface="Cambria Math" panose="02040503050406030204" pitchFamily="18" charset="0"/>
                              </a:rPr>
                              <m:t>𝑉</m:t>
                            </m:r>
                          </m:e>
                          <m:sup>
                            <m:r>
                              <a:rPr lang="en-US" i="1" dirty="0">
                                <a:solidFill>
                                  <a:srgbClr val="D50CEA"/>
                                </a:solidFill>
                                <a:latin typeface="Cambria Math" panose="02040503050406030204" pitchFamily="18" charset="0"/>
                              </a:rPr>
                              <m:t>′</m:t>
                            </m:r>
                          </m:sup>
                        </m:sSup>
                      </m:e>
                    </m:d>
                    <m:d>
                      <m:dPr>
                        <m:begChr m:val="|"/>
                        <m:endChr m:val="|"/>
                        <m:ctrlPr>
                          <a:rPr lang="en-US" i="1" dirty="0">
                            <a:solidFill>
                              <a:srgbClr val="D50CEA"/>
                            </a:solidFill>
                            <a:latin typeface="Cambria Math" panose="02040503050406030204" pitchFamily="18" charset="0"/>
                          </a:rPr>
                        </m:ctrlPr>
                      </m:dPr>
                      <m:e>
                        <m:sSup>
                          <m:sSupPr>
                            <m:ctrlPr>
                              <a:rPr lang="en-US" i="1" dirty="0">
                                <a:solidFill>
                                  <a:srgbClr val="D50CEA"/>
                                </a:solidFill>
                                <a:latin typeface="Cambria Math" panose="02040503050406030204" pitchFamily="18" charset="0"/>
                              </a:rPr>
                            </m:ctrlPr>
                          </m:sSupPr>
                          <m:e>
                            <m:r>
                              <a:rPr lang="en-US" i="1" dirty="0">
                                <a:solidFill>
                                  <a:srgbClr val="D50CEA"/>
                                </a:solidFill>
                                <a:latin typeface="Cambria Math" panose="02040503050406030204" pitchFamily="18" charset="0"/>
                              </a:rPr>
                              <m:t>𝐸</m:t>
                            </m:r>
                          </m:e>
                          <m:sup>
                            <m:r>
                              <a:rPr lang="en-US" i="1" dirty="0">
                                <a:solidFill>
                                  <a:srgbClr val="D50CEA"/>
                                </a:solidFill>
                                <a:latin typeface="Cambria Math" panose="02040503050406030204" pitchFamily="18" charset="0"/>
                              </a:rPr>
                              <m:t>′</m:t>
                            </m:r>
                          </m:sup>
                        </m:sSup>
                      </m:e>
                    </m:d>
                    <m:r>
                      <a:rPr lang="en-US" i="1" dirty="0">
                        <a:solidFill>
                          <a:srgbClr val="D50CEA"/>
                        </a:solidFill>
                        <a:latin typeface="Cambria Math" panose="02040503050406030204" pitchFamily="18" charset="0"/>
                      </a:rPr>
                      <m:t>𝐶</m:t>
                    </m:r>
                    <m:r>
                      <a:rPr lang="en-US" b="0" i="1" dirty="0" smtClean="0">
                        <a:solidFill>
                          <a:srgbClr val="D50CEA"/>
                        </a:solidFill>
                        <a:latin typeface="Cambria Math" panose="02040503050406030204" pitchFamily="18" charset="0"/>
                      </a:rPr>
                      <m:t>=48</m:t>
                    </m:r>
                    <m:r>
                      <a:rPr lang="en-US" b="0" i="1" dirty="0" smtClean="0">
                        <a:solidFill>
                          <a:srgbClr val="D50CEA"/>
                        </a:solidFill>
                        <a:latin typeface="Cambria Math" panose="02040503050406030204" pitchFamily="18" charset="0"/>
                      </a:rPr>
                      <m:t>𝑛𝑚</m:t>
                    </m:r>
                  </m:oMath>
                </a14:m>
                <a:r>
                  <a:rPr lang="en-US" dirty="0">
                    <a:solidFill>
                      <a:srgbClr val="D50CEA"/>
                    </a:solidFill>
                  </a:rPr>
                  <a:t>, the running time is </a:t>
                </a:r>
                <a14:m>
                  <m:oMath xmlns:m="http://schemas.openxmlformats.org/officeDocument/2006/math">
                    <m:r>
                      <a:rPr lang="en-US" i="1" dirty="0" smtClean="0">
                        <a:solidFill>
                          <a:srgbClr val="D50CEA"/>
                        </a:solidFill>
                        <a:latin typeface="Cambria Math" panose="02040503050406030204" pitchFamily="18" charset="0"/>
                      </a:rPr>
                      <m:t>𝑂</m:t>
                    </m:r>
                    <m:d>
                      <m:dPr>
                        <m:ctrlPr>
                          <a:rPr lang="en-US" i="1" dirty="0" smtClean="0">
                            <a:solidFill>
                              <a:srgbClr val="D50CEA"/>
                            </a:solidFill>
                            <a:latin typeface="Cambria Math" panose="02040503050406030204" pitchFamily="18" charset="0"/>
                          </a:rPr>
                        </m:ctrlPr>
                      </m:dPr>
                      <m:e>
                        <m:d>
                          <m:dPr>
                            <m:begChr m:val="|"/>
                            <m:endChr m:val="|"/>
                            <m:ctrlPr>
                              <a:rPr lang="en-US" i="1" dirty="0">
                                <a:solidFill>
                                  <a:srgbClr val="D50CEA"/>
                                </a:solidFill>
                                <a:latin typeface="Cambria Math" panose="02040503050406030204" pitchFamily="18" charset="0"/>
                              </a:rPr>
                            </m:ctrlPr>
                          </m:dPr>
                          <m:e>
                            <m:sSup>
                              <m:sSupPr>
                                <m:ctrlPr>
                                  <a:rPr lang="en-US" i="1" dirty="0">
                                    <a:solidFill>
                                      <a:srgbClr val="D50CEA"/>
                                    </a:solidFill>
                                    <a:latin typeface="Cambria Math" panose="02040503050406030204" pitchFamily="18" charset="0"/>
                                  </a:rPr>
                                </m:ctrlPr>
                              </m:sSupPr>
                              <m:e>
                                <m:r>
                                  <a:rPr lang="en-US" i="1" dirty="0">
                                    <a:solidFill>
                                      <a:srgbClr val="D50CEA"/>
                                    </a:solidFill>
                                    <a:latin typeface="Cambria Math" panose="02040503050406030204" pitchFamily="18" charset="0"/>
                                  </a:rPr>
                                  <m:t>𝑉</m:t>
                                </m:r>
                              </m:e>
                              <m:sup>
                                <m:r>
                                  <a:rPr lang="en-US" i="1" dirty="0">
                                    <a:solidFill>
                                      <a:srgbClr val="D50CEA"/>
                                    </a:solidFill>
                                    <a:latin typeface="Cambria Math" panose="02040503050406030204" pitchFamily="18" charset="0"/>
                                  </a:rPr>
                                  <m:t>′</m:t>
                                </m:r>
                              </m:sup>
                            </m:sSup>
                          </m:e>
                        </m:d>
                        <m:d>
                          <m:dPr>
                            <m:begChr m:val="|"/>
                            <m:endChr m:val="|"/>
                            <m:ctrlPr>
                              <a:rPr lang="en-US" i="1" dirty="0">
                                <a:solidFill>
                                  <a:srgbClr val="D50CEA"/>
                                </a:solidFill>
                                <a:latin typeface="Cambria Math" panose="02040503050406030204" pitchFamily="18" charset="0"/>
                              </a:rPr>
                            </m:ctrlPr>
                          </m:dPr>
                          <m:e>
                            <m:sSup>
                              <m:sSupPr>
                                <m:ctrlPr>
                                  <a:rPr lang="en-US" i="1" dirty="0">
                                    <a:solidFill>
                                      <a:srgbClr val="D50CEA"/>
                                    </a:solidFill>
                                    <a:latin typeface="Cambria Math" panose="02040503050406030204" pitchFamily="18" charset="0"/>
                                  </a:rPr>
                                </m:ctrlPr>
                              </m:sSupPr>
                              <m:e>
                                <m:r>
                                  <a:rPr lang="en-US" i="1" dirty="0">
                                    <a:solidFill>
                                      <a:srgbClr val="D50CEA"/>
                                    </a:solidFill>
                                    <a:latin typeface="Cambria Math" panose="02040503050406030204" pitchFamily="18" charset="0"/>
                                  </a:rPr>
                                  <m:t>𝐸</m:t>
                                </m:r>
                              </m:e>
                              <m:sup>
                                <m:r>
                                  <a:rPr lang="en-US" i="1" dirty="0">
                                    <a:solidFill>
                                      <a:srgbClr val="D50CEA"/>
                                    </a:solidFill>
                                    <a:latin typeface="Cambria Math" panose="02040503050406030204" pitchFamily="18" charset="0"/>
                                  </a:rPr>
                                  <m:t>′</m:t>
                                </m:r>
                              </m:sup>
                            </m:sSup>
                          </m:e>
                        </m:d>
                        <m:r>
                          <a:rPr lang="en-US" i="1" dirty="0">
                            <a:solidFill>
                              <a:srgbClr val="D50CEA"/>
                            </a:solidFill>
                            <a:latin typeface="Cambria Math" panose="02040503050406030204" pitchFamily="18" charset="0"/>
                          </a:rPr>
                          <m:t>𝐶</m:t>
                        </m:r>
                      </m:e>
                    </m:d>
                    <m:r>
                      <a:rPr lang="en-US" b="0" i="1" dirty="0" smtClean="0">
                        <a:solidFill>
                          <a:srgbClr val="D50CEA"/>
                        </a:solidFill>
                        <a:latin typeface="Cambria Math" panose="02040503050406030204" pitchFamily="18" charset="0"/>
                      </a:rPr>
                      <m:t>=</m:t>
                    </m:r>
                    <m:r>
                      <a:rPr lang="en-US" b="0" i="1" dirty="0" smtClean="0">
                        <a:solidFill>
                          <a:srgbClr val="D50CEA"/>
                        </a:solidFill>
                        <a:latin typeface="Cambria Math" panose="02040503050406030204" pitchFamily="18" charset="0"/>
                      </a:rPr>
                      <m:t>𝑂</m:t>
                    </m:r>
                    <m:r>
                      <a:rPr lang="en-US" b="0" i="1" dirty="0" smtClean="0">
                        <a:solidFill>
                          <a:srgbClr val="D50CEA"/>
                        </a:solidFill>
                        <a:latin typeface="Cambria Math" panose="02040503050406030204" pitchFamily="18" charset="0"/>
                      </a:rPr>
                      <m:t>(</m:t>
                    </m:r>
                    <m:r>
                      <a:rPr lang="en-US" b="0" i="1" dirty="0" smtClean="0">
                        <a:solidFill>
                          <a:srgbClr val="D50CEA"/>
                        </a:solidFill>
                        <a:latin typeface="Cambria Math" panose="02040503050406030204" pitchFamily="18" charset="0"/>
                      </a:rPr>
                      <m:t>𝑛𝑚</m:t>
                    </m:r>
                    <m:r>
                      <a:rPr lang="en-US" b="0" i="1" dirty="0" smtClean="0">
                        <a:solidFill>
                          <a:srgbClr val="D50CEA"/>
                        </a:solidFill>
                        <a:latin typeface="Cambria Math" panose="02040503050406030204" pitchFamily="18" charset="0"/>
                      </a:rPr>
                      <m:t>)</m:t>
                    </m:r>
                  </m:oMath>
                </a14:m>
                <a:r>
                  <a:rPr lang="en-US" dirty="0">
                    <a:solidFill>
                      <a:srgbClr val="D50CEA"/>
                    </a:solidFill>
                  </a:rPr>
                  <a:t>.</a:t>
                </a:r>
              </a:p>
            </p:txBody>
          </p:sp>
        </mc:Choice>
        <mc:Fallback>
          <p:sp>
            <p:nvSpPr>
              <p:cNvPr id="3" name="Text Placeholder 2">
                <a:extLst>
                  <a:ext uri="{FF2B5EF4-FFF2-40B4-BE49-F238E27FC236}">
                    <a16:creationId xmlns:a16="http://schemas.microsoft.com/office/drawing/2014/main" id="{1A29FAD2-4F3F-9292-0990-AD209CED4643}"/>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56956207-25F4-F9FE-805A-115660B9074F}"/>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1711653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AB3DCD0-2C4A-E347-4F02-C8AED3FA842B}"/>
              </a:ext>
            </a:extLst>
          </p:cNvPr>
          <p:cNvSpPr txBox="1">
            <a:spLocks/>
          </p:cNvSpPr>
          <p:nvPr/>
        </p:nvSpPr>
        <p:spPr>
          <a:xfrm>
            <a:off x="311700" y="1152475"/>
            <a:ext cx="8520600" cy="3416400"/>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1800" kern="1200">
                <a:solidFill>
                  <a:schemeClr val="tx2"/>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600" kern="1200">
                <a:solidFill>
                  <a:schemeClr val="tx2"/>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2"/>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buNone/>
            </a:pPr>
            <a:endParaRPr lang="en-US" dirty="0"/>
          </a:p>
        </p:txBody>
      </p:sp>
      <p:sp>
        <p:nvSpPr>
          <p:cNvPr id="5" name="Rectangle 4">
            <a:extLst>
              <a:ext uri="{FF2B5EF4-FFF2-40B4-BE49-F238E27FC236}">
                <a16:creationId xmlns:a16="http://schemas.microsoft.com/office/drawing/2014/main" id="{9BB6269F-74A8-C38D-094E-72012343A31C}"/>
              </a:ext>
            </a:extLst>
          </p:cNvPr>
          <p:cNvSpPr/>
          <p:nvPr/>
        </p:nvSpPr>
        <p:spPr>
          <a:xfrm>
            <a:off x="90151" y="3638282"/>
            <a:ext cx="8950817" cy="1416676"/>
          </a:xfrm>
          <a:prstGeom prst="rect">
            <a:avLst/>
          </a:prstGeom>
          <a:solidFill>
            <a:srgbClr val="5E2B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4">
            <a:extLst>
              <a:ext uri="{FF2B5EF4-FFF2-40B4-BE49-F238E27FC236}">
                <a16:creationId xmlns:a16="http://schemas.microsoft.com/office/drawing/2014/main" id="{FF7EC904-3199-B53D-8466-6D9DC0DDC238}"/>
              </a:ext>
            </a:extLst>
          </p:cNvPr>
          <p:cNvSpPr txBox="1">
            <a:spLocks/>
          </p:cNvSpPr>
          <p:nvPr/>
        </p:nvSpPr>
        <p:spPr>
          <a:xfrm>
            <a:off x="311700" y="4309321"/>
            <a:ext cx="8183700" cy="519108"/>
          </a:xfrm>
          <a:prstGeom prst="rect">
            <a:avLst/>
          </a:prstGeom>
          <a:noFill/>
          <a:ln>
            <a:noFill/>
          </a:ln>
        </p:spPr>
        <p:txBody>
          <a:bodyPr spcFirstLastPara="1" vert="horz" wrap="square" lIns="91425" tIns="91425" rIns="91425" bIns="91425" rtlCol="0" anchor="t" anchorCtr="0">
            <a:normAutofit/>
          </a:bodyPr>
          <a:lstStyle>
            <a:lvl1pPr marL="457200" lvl="0" indent="-342900" algn="l" defTabSz="914400" rtl="0" eaLnBrk="1" latinLnBrk="0" hangingPunct="1">
              <a:lnSpc>
                <a:spcPct val="115000"/>
              </a:lnSpc>
              <a:spcBef>
                <a:spcPts val="0"/>
              </a:spcBef>
              <a:spcAft>
                <a:spcPts val="0"/>
              </a:spcAft>
              <a:buClr>
                <a:schemeClr val="tx2"/>
              </a:buClr>
              <a:buSzPts val="1800"/>
              <a:buFont typeface="Arial" panose="020B0604020202020204" pitchFamily="34" charset="0"/>
              <a:buChar char="●"/>
              <a:defRPr lang="en-US" sz="1800" kern="1200">
                <a:solidFill>
                  <a:schemeClr val="tx2"/>
                </a:solidFill>
                <a:latin typeface="Source Sans Pro" panose="020B0503030403020204" pitchFamily="34" charset="0"/>
                <a:ea typeface="Source Sans Pro" panose="020B0503030403020204" pitchFamily="34" charset="0"/>
                <a:cs typeface="+mn-cs"/>
              </a:defRPr>
            </a:lvl1pPr>
            <a:lvl2pPr marL="914400" lvl="1"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2pPr>
            <a:lvl3pPr marL="1371600" lvl="2"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3pPr>
            <a:lvl4pPr marL="1828800" lvl="3" indent="-317500" algn="l" defTabSz="914400" rtl="0" eaLnBrk="1" latinLnBrk="0" hangingPunct="1">
              <a:lnSpc>
                <a:spcPct val="115000"/>
              </a:lnSpc>
              <a:spcBef>
                <a:spcPts val="0"/>
              </a:spcBef>
              <a:spcAft>
                <a:spcPts val="0"/>
              </a:spcAft>
              <a:buClr>
                <a:schemeClr val="accent1"/>
              </a:buClr>
              <a:buSzPts val="1400"/>
              <a:buFont typeface="Courier New" panose="02070309020205020404" pitchFamily="49" charset="0"/>
              <a:buChar char="●"/>
              <a:defRPr sz="1600" kern="1200">
                <a:solidFill>
                  <a:schemeClr val="accent1"/>
                </a:solidFill>
                <a:latin typeface="Source Sans Pro" panose="020B0503030403020204" pitchFamily="34" charset="0"/>
                <a:ea typeface="Source Sans Pro" panose="020B0503030403020204" pitchFamily="34" charset="0"/>
                <a:cs typeface="+mn-cs"/>
              </a:defRPr>
            </a:lvl4pPr>
            <a:lvl5pPr marL="2286000" lvl="4"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600" kern="1200">
                <a:solidFill>
                  <a:schemeClr val="accent1"/>
                </a:solidFill>
                <a:latin typeface="Source Sans Pro" panose="020B0503030403020204" pitchFamily="34" charset="0"/>
                <a:ea typeface="Source Sans Pro" panose="020B0503030403020204" pitchFamily="34" charset="0"/>
                <a:cs typeface="+mn-cs"/>
              </a:defRPr>
            </a:lvl5pPr>
            <a:lvl6pPr marL="2743200" lvl="5"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6pPr>
            <a:lvl7pPr marL="3200400" lvl="6"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7pPr>
            <a:lvl8pPr marL="3657600" lvl="7"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8pPr>
            <a:lvl9pPr marL="4114800" lvl="8" indent="-317500" algn="l" defTabSz="914400" rtl="0" eaLnBrk="1" latinLnBrk="0" hangingPunct="1">
              <a:lnSpc>
                <a:spcPct val="115000"/>
              </a:lnSpc>
              <a:spcBef>
                <a:spcPts val="0"/>
              </a:spcBef>
              <a:spcAft>
                <a:spcPts val="0"/>
              </a:spcAft>
              <a:buClr>
                <a:schemeClr val="accent1"/>
              </a:buClr>
              <a:buSzPts val="1400"/>
              <a:buFont typeface="Arial" panose="020B0604020202020204" pitchFamily="34" charset="0"/>
              <a:buChar char="■"/>
              <a:defRPr sz="1800" kern="1200">
                <a:solidFill>
                  <a:schemeClr val="accent1"/>
                </a:solidFill>
                <a:latin typeface="+mn-lt"/>
                <a:ea typeface="+mn-ea"/>
                <a:cs typeface="+mn-cs"/>
              </a:defRPr>
            </a:lvl9pPr>
          </a:lstStyle>
          <a:p>
            <a:pPr marL="114300" indent="0">
              <a:buNone/>
            </a:pPr>
            <a:r>
              <a:rPr lang="en-US" b="1" dirty="0">
                <a:solidFill>
                  <a:schemeClr val="bg1"/>
                </a:solidFill>
              </a:rPr>
              <a:t>Thanks for coming to section this week!</a:t>
            </a:r>
          </a:p>
        </p:txBody>
      </p:sp>
      <mc:AlternateContent xmlns:mc="http://schemas.openxmlformats.org/markup-compatibility/2006">
        <mc:Choice xmlns:a14="http://schemas.microsoft.com/office/drawing/2010/main" Requires="a14">
          <p:sp>
            <p:nvSpPr>
              <p:cNvPr id="8" name="Text Placeholder 7">
                <a:extLst>
                  <a:ext uri="{FF2B5EF4-FFF2-40B4-BE49-F238E27FC236}">
                    <a16:creationId xmlns:a16="http://schemas.microsoft.com/office/drawing/2014/main" id="{1C3DD6BD-35D1-E5D4-6F78-B914221638C1}"/>
                  </a:ext>
                </a:extLst>
              </p:cNvPr>
              <p:cNvSpPr>
                <a:spLocks noGrp="1"/>
              </p:cNvSpPr>
              <p:nvPr>
                <p:ph type="body" idx="1"/>
              </p:nvPr>
            </p:nvSpPr>
            <p:spPr>
              <a:xfrm>
                <a:off x="311700" y="1038175"/>
                <a:ext cx="8520600" cy="3416400"/>
              </a:xfrm>
            </p:spPr>
            <p:txBody>
              <a:bodyPr/>
              <a:lstStyle/>
              <a:p>
                <a:pPr>
                  <a:lnSpc>
                    <a:spcPct val="114000"/>
                  </a:lnSpc>
                  <a:spcBef>
                    <a:spcPts val="0"/>
                  </a:spcBef>
                  <a:spcAft>
                    <a:spcPts val="1200"/>
                  </a:spcAft>
                </a:pPr>
                <a:r>
                  <a:rPr lang="en-US" b="1" dirty="0">
                    <a:solidFill>
                      <a:schemeClr val="bg2"/>
                    </a:solidFill>
                  </a:rPr>
                  <a:t>Three tricks: </a:t>
                </a:r>
                <a:r>
                  <a:rPr lang="en-US" dirty="0">
                    <a:solidFill>
                      <a:schemeClr val="tx1"/>
                    </a:solidFill>
                  </a:rPr>
                  <a:t>dummy </a:t>
                </a:r>
                <a14:m>
                  <m:oMath xmlns:m="http://schemas.openxmlformats.org/officeDocument/2006/math">
                    <m:r>
                      <a:rPr lang="en-US" i="1" dirty="0" smtClean="0">
                        <a:solidFill>
                          <a:schemeClr val="tx1"/>
                        </a:solidFill>
                        <a:latin typeface="Cambria Math" panose="02040503050406030204" pitchFamily="18" charset="0"/>
                      </a:rPr>
                      <m:t>𝑠</m:t>
                    </m:r>
                  </m:oMath>
                </a14:m>
                <a:r>
                  <a:rPr lang="en-US" dirty="0">
                    <a:solidFill>
                      <a:schemeClr val="tx1"/>
                    </a:solidFill>
                  </a:rPr>
                  <a:t>/</a:t>
                </a:r>
                <a14:m>
                  <m:oMath xmlns:m="http://schemas.openxmlformats.org/officeDocument/2006/math">
                    <m:r>
                      <a:rPr lang="en-US" i="1" dirty="0" smtClean="0">
                        <a:solidFill>
                          <a:schemeClr val="tx1"/>
                        </a:solidFill>
                        <a:latin typeface="Cambria Math" panose="02040503050406030204" pitchFamily="18" charset="0"/>
                      </a:rPr>
                      <m:t>𝑡</m:t>
                    </m:r>
                  </m:oMath>
                </a14:m>
                <a:r>
                  <a:rPr lang="en-US" dirty="0">
                    <a:solidFill>
                      <a:schemeClr val="tx1"/>
                    </a:solidFill>
                  </a:rPr>
                  <a:t>, split vertices for vertex capacity, and infinite capacity</a:t>
                </a:r>
              </a:p>
              <a:p>
                <a:pPr>
                  <a:lnSpc>
                    <a:spcPct val="114000"/>
                  </a:lnSpc>
                  <a:spcBef>
                    <a:spcPts val="0"/>
                  </a:spcBef>
                  <a:spcAft>
                    <a:spcPts val="1200"/>
                  </a:spcAft>
                </a:pPr>
                <a:r>
                  <a:rPr lang="en-US" dirty="0">
                    <a:solidFill>
                      <a:schemeClr val="tx1"/>
                    </a:solidFill>
                  </a:rPr>
                  <a:t>When using Ford–Fulkerson with BFS, pick </a:t>
                </a:r>
                <a:r>
                  <a:rPr lang="en-US" b="1" dirty="0">
                    <a:solidFill>
                      <a:schemeClr val="bg2"/>
                    </a:solidFill>
                  </a:rPr>
                  <a:t>original FF bound if small capacities</a:t>
                </a:r>
                <a:r>
                  <a:rPr lang="en-US" dirty="0">
                    <a:solidFill>
                      <a:schemeClr val="tx1"/>
                    </a:solidFill>
                  </a:rPr>
                  <a:t>, and pick </a:t>
                </a:r>
                <a:r>
                  <a:rPr lang="en-US" b="1" dirty="0">
                    <a:solidFill>
                      <a:schemeClr val="bg2"/>
                    </a:solidFill>
                  </a:rPr>
                  <a:t>Edmonds–Karp bound if large capacities</a:t>
                </a:r>
                <a:r>
                  <a:rPr lang="en-US" dirty="0">
                    <a:solidFill>
                      <a:schemeClr val="tx1"/>
                    </a:solidFill>
                  </a:rPr>
                  <a:t>.</a:t>
                </a:r>
              </a:p>
              <a:p>
                <a:pPr>
                  <a:lnSpc>
                    <a:spcPct val="114000"/>
                  </a:lnSpc>
                  <a:spcBef>
                    <a:spcPts val="0"/>
                  </a:spcBef>
                  <a:spcAft>
                    <a:spcPts val="1200"/>
                  </a:spcAft>
                </a:pPr>
                <a:r>
                  <a:rPr lang="en-US" b="1" dirty="0">
                    <a:solidFill>
                      <a:schemeClr val="bg2"/>
                    </a:solidFill>
                  </a:rPr>
                  <a:t>Proof by converting solutions both ways</a:t>
                </a:r>
                <a:r>
                  <a:rPr lang="en-US" dirty="0">
                    <a:solidFill>
                      <a:schemeClr val="tx1"/>
                    </a:solidFill>
                  </a:rPr>
                  <a:t>: between solutions to your constructed flow network and solutions to the original problem.</a:t>
                </a:r>
              </a:p>
            </p:txBody>
          </p:sp>
        </mc:Choice>
        <mc:Fallback>
          <p:sp>
            <p:nvSpPr>
              <p:cNvPr id="8" name="Text Placeholder 7">
                <a:extLst>
                  <a:ext uri="{FF2B5EF4-FFF2-40B4-BE49-F238E27FC236}">
                    <a16:creationId xmlns:a16="http://schemas.microsoft.com/office/drawing/2014/main" id="{1C3DD6BD-35D1-E5D4-6F78-B914221638C1}"/>
                  </a:ext>
                </a:extLst>
              </p:cNvPr>
              <p:cNvSpPr>
                <a:spLocks noGrp="1" noRot="1" noChangeAspect="1" noMove="1" noResize="1" noEditPoints="1" noAdjustHandles="1" noChangeArrowheads="1" noChangeShapeType="1" noTextEdit="1"/>
              </p:cNvSpPr>
              <p:nvPr>
                <p:ph type="body" idx="1"/>
              </p:nvPr>
            </p:nvSpPr>
            <p:spPr>
              <a:xfrm>
                <a:off x="311700" y="1038175"/>
                <a:ext cx="8520600" cy="3416400"/>
              </a:xfrm>
              <a:blipFill>
                <a:blip r:embed="rId2"/>
                <a:stretch>
                  <a:fillRect r="-744"/>
                </a:stretch>
              </a:blipFill>
            </p:spPr>
            <p:txBody>
              <a:bodyPr/>
              <a:lstStyle/>
              <a:p>
                <a:r>
                  <a:rPr lang="en-US">
                    <a:noFill/>
                  </a:rPr>
                  <a:t> </a:t>
                </a:r>
              </a:p>
            </p:txBody>
          </p:sp>
        </mc:Fallback>
      </mc:AlternateContent>
      <p:sp>
        <p:nvSpPr>
          <p:cNvPr id="9" name="Title 1">
            <a:extLst>
              <a:ext uri="{FF2B5EF4-FFF2-40B4-BE49-F238E27FC236}">
                <a16:creationId xmlns:a16="http://schemas.microsoft.com/office/drawing/2014/main" id="{26391B81-32F1-01EB-E428-198BF9B00DAB}"/>
              </a:ext>
            </a:extLst>
          </p:cNvPr>
          <p:cNvSpPr>
            <a:spLocks noGrp="1"/>
          </p:cNvSpPr>
          <p:nvPr>
            <p:ph type="title"/>
          </p:nvPr>
        </p:nvSpPr>
        <p:spPr>
          <a:xfrm>
            <a:off x="311700" y="445025"/>
            <a:ext cx="8520600" cy="623400"/>
          </a:xfrm>
        </p:spPr>
        <p:txBody>
          <a:bodyPr>
            <a:normAutofit/>
          </a:bodyPr>
          <a:lstStyle/>
          <a:p>
            <a:r>
              <a:rPr lang="en-US" sz="2700" dirty="0"/>
              <a:t>Summary</a:t>
            </a:r>
          </a:p>
        </p:txBody>
      </p:sp>
    </p:spTree>
    <p:extLst>
      <p:ext uri="{BB962C8B-B14F-4D97-AF65-F5344CB8AC3E}">
        <p14:creationId xmlns:p14="http://schemas.microsoft.com/office/powerpoint/2010/main" val="158488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1FBEF-D1C7-73ED-5513-048EE48C14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C39F34-606A-9823-539E-A2EB4DA1B5EC}"/>
              </a:ext>
            </a:extLst>
          </p:cNvPr>
          <p:cNvSpPr>
            <a:spLocks noGrp="1"/>
          </p:cNvSpPr>
          <p:nvPr>
            <p:ph type="title"/>
          </p:nvPr>
        </p:nvSpPr>
        <p:spPr/>
        <p:txBody>
          <a:bodyPr>
            <a:normAutofit fontScale="90000"/>
          </a:bodyPr>
          <a:lstStyle/>
          <a:p>
            <a:r>
              <a:rPr lang="en-US" dirty="0"/>
              <a:t>Algorithms for network flows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5F99AE05-5D88-0D87-0002-A57A0A79CED7}"/>
                  </a:ext>
                </a:extLst>
              </p:cNvPr>
              <p:cNvSpPr>
                <a:spLocks noGrp="1"/>
              </p:cNvSpPr>
              <p:nvPr>
                <p:ph type="body" idx="1"/>
              </p:nvPr>
            </p:nvSpPr>
            <p:spPr/>
            <p:txBody>
              <a:bodyPr/>
              <a:lstStyle/>
              <a:p>
                <a:pPr marL="114300" indent="0">
                  <a:buNone/>
                </a:pPr>
                <a:r>
                  <a:rPr lang="en-US" b="1" dirty="0">
                    <a:solidFill>
                      <a:schemeClr val="bg2"/>
                    </a:solidFill>
                  </a:rPr>
                  <a:t>Ford–Fulkerson </a:t>
                </a:r>
                <a:r>
                  <a:rPr lang="en-US" dirty="0"/>
                  <a:t>is a class of algorithms to compute maximum flow. </a:t>
                </a:r>
              </a:p>
              <a:p>
                <a:pPr marL="114300" indent="0">
                  <a:buNone/>
                </a:pPr>
                <a:endParaRPr lang="en-US" dirty="0"/>
              </a:p>
              <a:p>
                <a:pPr>
                  <a:buFont typeface="+mj-lt"/>
                  <a:buAutoNum type="arabicPeriod"/>
                </a:pPr>
                <a:r>
                  <a:rPr lang="en-US" dirty="0"/>
                  <a:t>Let the residual graph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𝐺</m:t>
                        </m:r>
                      </m:e>
                      <m:sub>
                        <m:r>
                          <a:rPr lang="en-US" i="1" dirty="0" smtClean="0">
                            <a:latin typeface="Cambria Math" panose="02040503050406030204" pitchFamily="18" charset="0"/>
                          </a:rPr>
                          <m:t>𝑓</m:t>
                        </m:r>
                      </m:sub>
                    </m:sSub>
                  </m:oMath>
                </a14:m>
                <a:r>
                  <a:rPr lang="en-US" dirty="0"/>
                  <a:t> be initialized to </a:t>
                </a:r>
                <a14:m>
                  <m:oMath xmlns:m="http://schemas.openxmlformats.org/officeDocument/2006/math">
                    <m:r>
                      <a:rPr lang="en-US" i="1" dirty="0" smtClean="0">
                        <a:latin typeface="Cambria Math" panose="02040503050406030204" pitchFamily="18" charset="0"/>
                      </a:rPr>
                      <m:t>𝐺</m:t>
                    </m:r>
                  </m:oMath>
                </a14:m>
                <a:r>
                  <a:rPr lang="en-US" dirty="0"/>
                  <a:t>.</a:t>
                </a:r>
              </a:p>
              <a:p>
                <a:pPr>
                  <a:buFont typeface="+mj-lt"/>
                  <a:buAutoNum type="arabicPeriod"/>
                </a:pPr>
                <a:r>
                  <a:rPr lang="en-US" dirty="0"/>
                  <a:t>While there exists an </a:t>
                </a:r>
                <a14:m>
                  <m:oMath xmlns:m="http://schemas.openxmlformats.org/officeDocument/2006/math">
                    <m:r>
                      <a:rPr lang="en-US" i="1" dirty="0" smtClean="0">
                        <a:latin typeface="Cambria Math" panose="02040503050406030204" pitchFamily="18" charset="0"/>
                      </a:rPr>
                      <m:t>𝑠</m:t>
                    </m:r>
                  </m:oMath>
                </a14:m>
                <a:r>
                  <a:rPr lang="en-US" dirty="0"/>
                  <a:t>-</a:t>
                </a:r>
                <a14:m>
                  <m:oMath xmlns:m="http://schemas.openxmlformats.org/officeDocument/2006/math">
                    <m:r>
                      <a:rPr lang="en-US" i="1" dirty="0" smtClean="0">
                        <a:latin typeface="Cambria Math" panose="02040503050406030204" pitchFamily="18" charset="0"/>
                      </a:rPr>
                      <m:t>𝑡</m:t>
                    </m:r>
                  </m:oMath>
                </a14:m>
                <a:r>
                  <a:rPr lang="en-US" dirty="0"/>
                  <a:t> path </a:t>
                </a:r>
                <a14:m>
                  <m:oMath xmlns:m="http://schemas.openxmlformats.org/officeDocument/2006/math">
                    <m:r>
                      <a:rPr lang="en-US" i="1" dirty="0" smtClean="0">
                        <a:latin typeface="Cambria Math" panose="02040503050406030204" pitchFamily="18" charset="0"/>
                      </a:rPr>
                      <m:t>𝑃</m:t>
                    </m:r>
                  </m:oMath>
                </a14:m>
                <a:r>
                  <a:rPr lang="en-US" dirty="0"/>
                  <a:t> in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𝐺</m:t>
                        </m:r>
                      </m:e>
                      <m:sub>
                        <m:r>
                          <a:rPr lang="en-US" i="1" dirty="0" smtClean="0">
                            <a:latin typeface="Cambria Math" panose="02040503050406030204" pitchFamily="18" charset="0"/>
                          </a:rPr>
                          <m:t>𝑓</m:t>
                        </m:r>
                      </m:sub>
                    </m:sSub>
                  </m:oMath>
                </a14:m>
                <a:r>
                  <a:rPr lang="en-US" dirty="0"/>
                  <a:t>,</a:t>
                </a:r>
              </a:p>
              <a:p>
                <a:pPr marL="939800" lvl="1" indent="-342900">
                  <a:buClr>
                    <a:schemeClr val="tx1"/>
                  </a:buClr>
                  <a:buSzPct val="100000"/>
                  <a:buFont typeface="+mj-lt"/>
                  <a:buAutoNum type="alphaLcPeriod"/>
                </a:pPr>
                <a:r>
                  <a:rPr lang="en-US" sz="1800" dirty="0">
                    <a:solidFill>
                      <a:schemeClr val="tx1"/>
                    </a:solidFill>
                  </a:rPr>
                  <a:t>Let </a:t>
                </a:r>
                <a14:m>
                  <m:oMath xmlns:m="http://schemas.openxmlformats.org/officeDocument/2006/math">
                    <m:r>
                      <a:rPr lang="en-US" sz="1800" i="1" dirty="0" smtClean="0">
                        <a:solidFill>
                          <a:schemeClr val="tx1"/>
                        </a:solidFill>
                        <a:latin typeface="Cambria Math" panose="02040503050406030204" pitchFamily="18" charset="0"/>
                      </a:rPr>
                      <m:t>𝑐</m:t>
                    </m:r>
                  </m:oMath>
                </a14:m>
                <a:r>
                  <a:rPr lang="en-US" sz="1800" dirty="0">
                    <a:solidFill>
                      <a:schemeClr val="tx1"/>
                    </a:solidFill>
                  </a:rPr>
                  <a:t> be the minimum capacity along this path.</a:t>
                </a:r>
              </a:p>
              <a:p>
                <a:pPr marL="939800" lvl="1" indent="-342900">
                  <a:buClr>
                    <a:schemeClr val="tx1"/>
                  </a:buClr>
                  <a:buSzPct val="100000"/>
                  <a:buFont typeface="+mj-lt"/>
                  <a:buAutoNum type="alphaLcPeriod"/>
                </a:pPr>
                <a:r>
                  <a:rPr lang="en-US" sz="1800" dirty="0">
                    <a:solidFill>
                      <a:schemeClr val="tx1"/>
                    </a:solidFill>
                  </a:rPr>
                  <a:t>Update </a:t>
                </a:r>
                <a14:m>
                  <m:oMath xmlns:m="http://schemas.openxmlformats.org/officeDocument/2006/math">
                    <m:r>
                      <a:rPr lang="en-US" sz="1800" i="1" dirty="0" smtClean="0">
                        <a:solidFill>
                          <a:schemeClr val="tx1"/>
                        </a:solidFill>
                        <a:latin typeface="Cambria Math" panose="02040503050406030204" pitchFamily="18" charset="0"/>
                      </a:rPr>
                      <m:t>𝑓</m:t>
                    </m:r>
                  </m:oMath>
                </a14:m>
                <a:r>
                  <a:rPr lang="en-US" sz="1800" dirty="0">
                    <a:solidFill>
                      <a:schemeClr val="tx1"/>
                    </a:solidFill>
                  </a:rPr>
                  <a:t> to push </a:t>
                </a:r>
                <a14:m>
                  <m:oMath xmlns:m="http://schemas.openxmlformats.org/officeDocument/2006/math">
                    <m:r>
                      <a:rPr lang="en-US" sz="1800" i="1" dirty="0" smtClean="0">
                        <a:solidFill>
                          <a:schemeClr val="tx1"/>
                        </a:solidFill>
                        <a:latin typeface="Cambria Math" panose="02040503050406030204" pitchFamily="18" charset="0"/>
                      </a:rPr>
                      <m:t>𝑐</m:t>
                    </m:r>
                  </m:oMath>
                </a14:m>
                <a:r>
                  <a:rPr lang="en-US" sz="1800" dirty="0">
                    <a:solidFill>
                      <a:schemeClr val="tx1"/>
                    </a:solidFill>
                  </a:rPr>
                  <a:t> flow along </a:t>
                </a:r>
                <a14:m>
                  <m:oMath xmlns:m="http://schemas.openxmlformats.org/officeDocument/2006/math">
                    <m:r>
                      <a:rPr lang="en-US" sz="1800" i="1" dirty="0" smtClean="0">
                        <a:solidFill>
                          <a:schemeClr val="tx1"/>
                        </a:solidFill>
                        <a:latin typeface="Cambria Math" panose="02040503050406030204" pitchFamily="18" charset="0"/>
                      </a:rPr>
                      <m:t>𝑃</m:t>
                    </m:r>
                  </m:oMath>
                </a14:m>
                <a:r>
                  <a:rPr lang="en-US" sz="1800" dirty="0">
                    <a:solidFill>
                      <a:schemeClr val="tx1"/>
                    </a:solidFill>
                  </a:rPr>
                  <a:t>.</a:t>
                </a:r>
              </a:p>
              <a:p>
                <a:pPr marL="939800" lvl="1" indent="-342900">
                  <a:buClr>
                    <a:schemeClr val="tx1"/>
                  </a:buClr>
                  <a:buSzPct val="100000"/>
                  <a:buFont typeface="+mj-lt"/>
                  <a:buAutoNum type="alphaLcPeriod"/>
                </a:pPr>
                <a:r>
                  <a:rPr lang="en-US" sz="1800" dirty="0">
                    <a:solidFill>
                      <a:schemeClr val="tx1"/>
                    </a:solidFill>
                  </a:rPr>
                  <a:t>Update edges in </a:t>
                </a:r>
                <a14:m>
                  <m:oMath xmlns:m="http://schemas.openxmlformats.org/officeDocument/2006/math">
                    <m:sSub>
                      <m:sSubPr>
                        <m:ctrlPr>
                          <a:rPr lang="en-US" sz="1800" i="1" dirty="0" smtClean="0">
                            <a:solidFill>
                              <a:schemeClr val="tx1"/>
                            </a:solidFill>
                            <a:latin typeface="Cambria Math" panose="02040503050406030204" pitchFamily="18" charset="0"/>
                          </a:rPr>
                        </m:ctrlPr>
                      </m:sSubPr>
                      <m:e>
                        <m:r>
                          <a:rPr lang="en-US" sz="1800" i="1" dirty="0" smtClean="0">
                            <a:solidFill>
                              <a:schemeClr val="tx1"/>
                            </a:solidFill>
                            <a:latin typeface="Cambria Math" panose="02040503050406030204" pitchFamily="18" charset="0"/>
                          </a:rPr>
                          <m:t>𝐺</m:t>
                        </m:r>
                      </m:e>
                      <m:sub>
                        <m:r>
                          <a:rPr lang="en-US" sz="1800" i="1" dirty="0" smtClean="0">
                            <a:solidFill>
                              <a:schemeClr val="tx1"/>
                            </a:solidFill>
                            <a:latin typeface="Cambria Math" panose="02040503050406030204" pitchFamily="18" charset="0"/>
                          </a:rPr>
                          <m:t>𝑓</m:t>
                        </m:r>
                      </m:sub>
                    </m:sSub>
                  </m:oMath>
                </a14:m>
                <a:r>
                  <a:rPr lang="en-US" sz="1800" dirty="0">
                    <a:solidFill>
                      <a:schemeClr val="tx1"/>
                    </a:solidFill>
                  </a:rPr>
                  <a:t> along </a:t>
                </a:r>
                <a14:m>
                  <m:oMath xmlns:m="http://schemas.openxmlformats.org/officeDocument/2006/math">
                    <m:r>
                      <a:rPr lang="en-US" sz="1800" i="1" dirty="0">
                        <a:solidFill>
                          <a:schemeClr val="tx1"/>
                        </a:solidFill>
                        <a:latin typeface="Cambria Math" panose="02040503050406030204" pitchFamily="18" charset="0"/>
                      </a:rPr>
                      <m:t>𝑃</m:t>
                    </m:r>
                  </m:oMath>
                </a14:m>
                <a:r>
                  <a:rPr lang="en-US" sz="1800" dirty="0">
                    <a:solidFill>
                      <a:schemeClr val="tx1"/>
                    </a:solidFill>
                  </a:rPr>
                  <a:t>.</a:t>
                </a:r>
              </a:p>
              <a:p>
                <a:pPr marL="139700" indent="0">
                  <a:buClr>
                    <a:schemeClr val="tx1"/>
                  </a:buClr>
                  <a:buSzPct val="100000"/>
                  <a:buNone/>
                </a:pPr>
                <a:endParaRPr lang="en-US" dirty="0">
                  <a:solidFill>
                    <a:schemeClr val="tx1"/>
                  </a:solidFill>
                </a:endParaRPr>
              </a:p>
              <a:p>
                <a:pPr marL="139700" indent="0">
                  <a:buClr>
                    <a:schemeClr val="tx1"/>
                  </a:buClr>
                  <a:buSzPct val="100000"/>
                  <a:buNone/>
                </a:pPr>
                <a:r>
                  <a:rPr lang="en-US" dirty="0">
                    <a:solidFill>
                      <a:srgbClr val="D50CEA"/>
                    </a:solidFill>
                  </a:rPr>
                  <a:t>If </a:t>
                </a:r>
                <a14:m>
                  <m:oMath xmlns:m="http://schemas.openxmlformats.org/officeDocument/2006/math">
                    <m:r>
                      <a:rPr lang="en-US" i="1" dirty="0" smtClean="0">
                        <a:solidFill>
                          <a:srgbClr val="D50CEA"/>
                        </a:solidFill>
                        <a:latin typeface="Cambria Math" panose="02040503050406030204" pitchFamily="18" charset="0"/>
                      </a:rPr>
                      <m:t>𝑒</m:t>
                    </m:r>
                    <m:r>
                      <a:rPr lang="en-US" i="1" dirty="0" smtClean="0">
                        <a:solidFill>
                          <a:srgbClr val="D50CEA"/>
                        </a:solidFill>
                        <a:latin typeface="Cambria Math" panose="02040503050406030204" pitchFamily="18" charset="0"/>
                        <a:ea typeface="Cambria Math" panose="02040503050406030204" pitchFamily="18" charset="0"/>
                      </a:rPr>
                      <m:t>∈</m:t>
                    </m:r>
                    <m:r>
                      <a:rPr lang="en-US" i="1" dirty="0" smtClean="0">
                        <a:solidFill>
                          <a:srgbClr val="D50CEA"/>
                        </a:solidFill>
                        <a:latin typeface="Cambria Math" panose="02040503050406030204" pitchFamily="18" charset="0"/>
                      </a:rPr>
                      <m:t>𝑃</m:t>
                    </m:r>
                  </m:oMath>
                </a14:m>
                <a:r>
                  <a:rPr lang="en-US" dirty="0">
                    <a:solidFill>
                      <a:srgbClr val="D50CEA"/>
                    </a:solidFill>
                  </a:rPr>
                  <a:t> is a forward edge, increase </a:t>
                </a:r>
                <a14:m>
                  <m:oMath xmlns:m="http://schemas.openxmlformats.org/officeDocument/2006/math">
                    <m:r>
                      <a:rPr lang="en-US" i="1" dirty="0" smtClean="0">
                        <a:solidFill>
                          <a:srgbClr val="D50CEA"/>
                        </a:solidFill>
                        <a:latin typeface="Cambria Math" panose="02040503050406030204" pitchFamily="18" charset="0"/>
                      </a:rPr>
                      <m:t>𝑓</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𝑒</m:t>
                    </m:r>
                    <m:r>
                      <a:rPr lang="en-US" i="1" dirty="0" smtClean="0">
                        <a:solidFill>
                          <a:srgbClr val="D50CEA"/>
                        </a:solidFill>
                        <a:latin typeface="Cambria Math" panose="02040503050406030204" pitchFamily="18" charset="0"/>
                      </a:rPr>
                      <m:t>)</m:t>
                    </m:r>
                  </m:oMath>
                </a14:m>
                <a:r>
                  <a:rPr lang="en-US" dirty="0">
                    <a:solidFill>
                      <a:srgbClr val="D50CEA"/>
                    </a:solidFill>
                  </a:rPr>
                  <a:t> by </a:t>
                </a:r>
                <a14:m>
                  <m:oMath xmlns:m="http://schemas.openxmlformats.org/officeDocument/2006/math">
                    <m:r>
                      <a:rPr lang="en-US" i="1" dirty="0" smtClean="0">
                        <a:solidFill>
                          <a:srgbClr val="D50CEA"/>
                        </a:solidFill>
                        <a:latin typeface="Cambria Math" panose="02040503050406030204" pitchFamily="18" charset="0"/>
                      </a:rPr>
                      <m:t>𝑐</m:t>
                    </m:r>
                  </m:oMath>
                </a14:m>
                <a:r>
                  <a:rPr lang="en-US" dirty="0">
                    <a:solidFill>
                      <a:srgbClr val="D50CEA"/>
                    </a:solidFill>
                  </a:rPr>
                  <a:t>.</a:t>
                </a:r>
              </a:p>
              <a:p>
                <a:pPr marL="139700" indent="0">
                  <a:buClr>
                    <a:schemeClr val="tx1"/>
                  </a:buClr>
                  <a:buSzPct val="100000"/>
                  <a:buNone/>
                </a:pPr>
                <a:r>
                  <a:rPr lang="en-US" dirty="0">
                    <a:solidFill>
                      <a:srgbClr val="D50CEA"/>
                    </a:solidFill>
                  </a:rPr>
                  <a:t>If </a:t>
                </a:r>
                <a14:m>
                  <m:oMath xmlns:m="http://schemas.openxmlformats.org/officeDocument/2006/math">
                    <m:r>
                      <a:rPr lang="en-US" i="1" dirty="0" smtClean="0">
                        <a:solidFill>
                          <a:srgbClr val="D50CEA"/>
                        </a:solidFill>
                        <a:latin typeface="Cambria Math" panose="02040503050406030204" pitchFamily="18" charset="0"/>
                      </a:rPr>
                      <m:t>𝑒</m:t>
                    </m:r>
                    <m:r>
                      <a:rPr lang="en-US" i="1" dirty="0" smtClean="0">
                        <a:solidFill>
                          <a:srgbClr val="D50CEA"/>
                        </a:solidFill>
                        <a:latin typeface="Cambria Math" panose="02040503050406030204" pitchFamily="18" charset="0"/>
                        <a:ea typeface="Cambria Math" panose="02040503050406030204" pitchFamily="18" charset="0"/>
                      </a:rPr>
                      <m:t>∈</m:t>
                    </m:r>
                    <m:r>
                      <a:rPr lang="en-US" i="1" dirty="0" smtClean="0">
                        <a:solidFill>
                          <a:srgbClr val="D50CEA"/>
                        </a:solidFill>
                        <a:latin typeface="Cambria Math" panose="02040503050406030204" pitchFamily="18" charset="0"/>
                      </a:rPr>
                      <m:t>𝑃</m:t>
                    </m:r>
                  </m:oMath>
                </a14:m>
                <a:r>
                  <a:rPr lang="en-US" dirty="0">
                    <a:solidFill>
                      <a:srgbClr val="D50CEA"/>
                    </a:solidFill>
                  </a:rPr>
                  <a:t> is a backward edge, decrease </a:t>
                </a:r>
                <a14:m>
                  <m:oMath xmlns:m="http://schemas.openxmlformats.org/officeDocument/2006/math">
                    <m:r>
                      <a:rPr lang="en-US" i="1" dirty="0" smtClean="0">
                        <a:solidFill>
                          <a:srgbClr val="D50CEA"/>
                        </a:solidFill>
                        <a:latin typeface="Cambria Math" panose="02040503050406030204" pitchFamily="18" charset="0"/>
                      </a:rPr>
                      <m:t>𝑓</m:t>
                    </m:r>
                    <m:r>
                      <a:rPr lang="en-US" i="1" dirty="0" smtClean="0">
                        <a:solidFill>
                          <a:srgbClr val="D50CEA"/>
                        </a:solidFill>
                        <a:latin typeface="Cambria Math" panose="02040503050406030204" pitchFamily="18" charset="0"/>
                      </a:rPr>
                      <m:t>(</m:t>
                    </m:r>
                    <m:r>
                      <a:rPr lang="en-US" i="1" dirty="0" smtClean="0">
                        <a:solidFill>
                          <a:srgbClr val="D50CEA"/>
                        </a:solidFill>
                        <a:latin typeface="Cambria Math" panose="02040503050406030204" pitchFamily="18" charset="0"/>
                      </a:rPr>
                      <m:t>𝑒</m:t>
                    </m:r>
                    <m:r>
                      <a:rPr lang="en-US" i="1" dirty="0" smtClean="0">
                        <a:solidFill>
                          <a:srgbClr val="D50CEA"/>
                        </a:solidFill>
                        <a:latin typeface="Cambria Math" panose="02040503050406030204" pitchFamily="18" charset="0"/>
                      </a:rPr>
                      <m:t>)</m:t>
                    </m:r>
                  </m:oMath>
                </a14:m>
                <a:r>
                  <a:rPr lang="en-US" dirty="0">
                    <a:solidFill>
                      <a:srgbClr val="D50CEA"/>
                    </a:solidFill>
                  </a:rPr>
                  <a:t> by </a:t>
                </a:r>
                <a14:m>
                  <m:oMath xmlns:m="http://schemas.openxmlformats.org/officeDocument/2006/math">
                    <m:r>
                      <a:rPr lang="en-US" i="1" dirty="0" smtClean="0">
                        <a:solidFill>
                          <a:srgbClr val="D50CEA"/>
                        </a:solidFill>
                        <a:latin typeface="Cambria Math" panose="02040503050406030204" pitchFamily="18" charset="0"/>
                      </a:rPr>
                      <m:t>𝑐</m:t>
                    </m:r>
                  </m:oMath>
                </a14:m>
                <a:r>
                  <a:rPr lang="en-US" dirty="0">
                    <a:solidFill>
                      <a:srgbClr val="D50CEA"/>
                    </a:solidFill>
                  </a:rPr>
                  <a:t>.</a:t>
                </a:r>
              </a:p>
              <a:p>
                <a:pPr marL="139700" indent="0">
                  <a:buClr>
                    <a:schemeClr val="tx1"/>
                  </a:buClr>
                  <a:buSzPct val="100000"/>
                  <a:buNone/>
                </a:pPr>
                <a:r>
                  <a:rPr lang="en-US" dirty="0">
                    <a:solidFill>
                      <a:srgbClr val="D50CEA"/>
                    </a:solidFill>
                  </a:rPr>
                  <a:t>                                                                                                           Ex: next step of this</a:t>
                </a:r>
              </a:p>
            </p:txBody>
          </p:sp>
        </mc:Choice>
        <mc:Fallback>
          <p:sp>
            <p:nvSpPr>
              <p:cNvPr id="3" name="Text Placeholder 2">
                <a:extLst>
                  <a:ext uri="{FF2B5EF4-FFF2-40B4-BE49-F238E27FC236}">
                    <a16:creationId xmlns:a16="http://schemas.microsoft.com/office/drawing/2014/main" id="{5F99AE05-5D88-0D87-0002-A57A0A79CED7}"/>
                  </a:ext>
                </a:extLst>
              </p:cNvPr>
              <p:cNvSpPr>
                <a:spLocks noGrp="1" noRot="1" noChangeAspect="1" noMove="1" noResize="1" noEditPoints="1" noAdjustHandles="1" noChangeArrowheads="1" noChangeShapeType="1" noTextEdit="1"/>
              </p:cNvSpPr>
              <p:nvPr>
                <p:ph type="body" idx="1"/>
              </p:nvPr>
            </p:nvSpPr>
            <p:spPr>
              <a:blipFill>
                <a:blip r:embed="rId2"/>
                <a:stretch>
                  <a:fillRect b="-10370"/>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FD564C6F-0BAC-CC02-BCF3-B7FB927045DD}"/>
              </a:ext>
            </a:extLst>
          </p:cNvPr>
          <p:cNvPicPr>
            <a:picLocks noChangeAspect="1"/>
          </p:cNvPicPr>
          <p:nvPr/>
        </p:nvPicPr>
        <p:blipFill>
          <a:blip r:embed="rId3"/>
          <a:stretch>
            <a:fillRect/>
          </a:stretch>
        </p:blipFill>
        <p:spPr>
          <a:xfrm>
            <a:off x="6282267" y="1554669"/>
            <a:ext cx="2482850" cy="1412893"/>
          </a:xfrm>
          <a:prstGeom prst="rect">
            <a:avLst/>
          </a:prstGeom>
        </p:spPr>
      </p:pic>
      <p:pic>
        <p:nvPicPr>
          <p:cNvPr id="5" name="Picture 4">
            <a:extLst>
              <a:ext uri="{FF2B5EF4-FFF2-40B4-BE49-F238E27FC236}">
                <a16:creationId xmlns:a16="http://schemas.microsoft.com/office/drawing/2014/main" id="{DE6A157F-5132-11EE-4C54-1A6B58BE8BF9}"/>
              </a:ext>
            </a:extLst>
          </p:cNvPr>
          <p:cNvPicPr>
            <a:picLocks noChangeAspect="1"/>
          </p:cNvPicPr>
          <p:nvPr/>
        </p:nvPicPr>
        <p:blipFill>
          <a:blip r:embed="rId4"/>
          <a:stretch>
            <a:fillRect/>
          </a:stretch>
        </p:blipFill>
        <p:spPr>
          <a:xfrm>
            <a:off x="6315858" y="2895023"/>
            <a:ext cx="2550033" cy="1467916"/>
          </a:xfrm>
          <a:prstGeom prst="rect">
            <a:avLst/>
          </a:prstGeom>
        </p:spPr>
      </p:pic>
      <p:cxnSp>
        <p:nvCxnSpPr>
          <p:cNvPr id="8" name="Straight Arrow Connector 7">
            <a:extLst>
              <a:ext uri="{FF2B5EF4-FFF2-40B4-BE49-F238E27FC236}">
                <a16:creationId xmlns:a16="http://schemas.microsoft.com/office/drawing/2014/main" id="{F8B599EF-DBAA-7B99-BA72-AB7443FFA867}"/>
              </a:ext>
            </a:extLst>
          </p:cNvPr>
          <p:cNvCxnSpPr>
            <a:endCxn id="5" idx="2"/>
          </p:cNvCxnSpPr>
          <p:nvPr/>
        </p:nvCxnSpPr>
        <p:spPr>
          <a:xfrm flipV="1">
            <a:off x="7450212" y="4362939"/>
            <a:ext cx="140663" cy="20593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A19062F-E443-D561-B891-67809D436634}"/>
              </a:ext>
            </a:extLst>
          </p:cNvPr>
          <p:cNvSpPr txBox="1"/>
          <p:nvPr/>
        </p:nvSpPr>
        <p:spPr>
          <a:xfrm>
            <a:off x="8003944" y="75693"/>
            <a:ext cx="1050288" cy="369332"/>
          </a:xfrm>
          <a:prstGeom prst="rect">
            <a:avLst/>
          </a:prstGeom>
          <a:noFill/>
          <a:ln w="19050">
            <a:solidFill>
              <a:schemeClr val="accent1"/>
            </a:solidFill>
          </a:ln>
        </p:spPr>
        <p:txBody>
          <a:bodyPr wrap="none" rtlCol="0">
            <a:spAutoFit/>
          </a:bodyPr>
          <a:lstStyle/>
          <a:p>
            <a:pPr algn="l"/>
            <a:r>
              <a:rPr lang="en-US" sz="1800" b="1" dirty="0">
                <a:solidFill>
                  <a:schemeClr val="accent1"/>
                </a:solidFill>
                <a:latin typeface="Source Sans Pro" panose="020B0503030403020204" pitchFamily="34" charset="0"/>
                <a:ea typeface="Source Sans Pro" panose="020B0503030403020204" pitchFamily="34" charset="0"/>
              </a:rPr>
              <a:t>Solution</a:t>
            </a:r>
          </a:p>
        </p:txBody>
      </p:sp>
    </p:spTree>
    <p:extLst>
      <p:ext uri="{BB962C8B-B14F-4D97-AF65-F5344CB8AC3E}">
        <p14:creationId xmlns:p14="http://schemas.microsoft.com/office/powerpoint/2010/main" val="298090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27258-074C-4BCE-B40D-6C71B2C851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430D1F-73D6-2919-B9CE-CCC6ADA42EFC}"/>
              </a:ext>
            </a:extLst>
          </p:cNvPr>
          <p:cNvSpPr>
            <a:spLocks noGrp="1"/>
          </p:cNvSpPr>
          <p:nvPr>
            <p:ph type="title"/>
          </p:nvPr>
        </p:nvSpPr>
        <p:spPr/>
        <p:txBody>
          <a:bodyPr>
            <a:normAutofit fontScale="90000"/>
          </a:bodyPr>
          <a:lstStyle/>
          <a:p>
            <a:r>
              <a:rPr lang="en-US" dirty="0"/>
              <a:t>Algorithms for network flows</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D51F3B14-D3F7-EFBA-66F2-579258F8D273}"/>
                  </a:ext>
                </a:extLst>
              </p:cNvPr>
              <p:cNvSpPr>
                <a:spLocks noGrp="1"/>
              </p:cNvSpPr>
              <p:nvPr>
                <p:ph type="body" idx="1"/>
              </p:nvPr>
            </p:nvSpPr>
            <p:spPr/>
            <p:txBody>
              <a:bodyPr/>
              <a:lstStyle/>
              <a:p>
                <a:pPr marL="114300" indent="0">
                  <a:buNone/>
                </a:pPr>
                <a:r>
                  <a:rPr lang="en-US" b="1" dirty="0">
                    <a:solidFill>
                      <a:schemeClr val="bg2"/>
                    </a:solidFill>
                  </a:rPr>
                  <a:t>Ford–Fulkerson </a:t>
                </a:r>
                <a:r>
                  <a:rPr lang="en-US" dirty="0"/>
                  <a:t>is a class of algorithms to compute maximum flow. </a:t>
                </a:r>
              </a:p>
              <a:p>
                <a:r>
                  <a:rPr lang="en-US" dirty="0"/>
                  <a:t>Edmonds–Karp implementation: BFS (unweighted shortest path) to select </a:t>
                </a:r>
                <a14:m>
                  <m:oMath xmlns:m="http://schemas.openxmlformats.org/officeDocument/2006/math">
                    <m:r>
                      <a:rPr lang="en-US" i="1" dirty="0">
                        <a:latin typeface="Cambria Math" panose="02040503050406030204" pitchFamily="18" charset="0"/>
                      </a:rPr>
                      <m:t>𝑠</m:t>
                    </m:r>
                  </m:oMath>
                </a14:m>
                <a:r>
                  <a:rPr lang="en-US" dirty="0"/>
                  <a:t>-</a:t>
                </a:r>
                <a14:m>
                  <m:oMath xmlns:m="http://schemas.openxmlformats.org/officeDocument/2006/math">
                    <m:r>
                      <a:rPr lang="en-US" i="1" dirty="0">
                        <a:latin typeface="Cambria Math" panose="02040503050406030204" pitchFamily="18" charset="0"/>
                      </a:rPr>
                      <m:t>𝑡</m:t>
                    </m:r>
                  </m:oMath>
                </a14:m>
                <a:r>
                  <a:rPr lang="en-US" dirty="0"/>
                  <a:t> path</a:t>
                </a:r>
              </a:p>
              <a:p>
                <a:endParaRPr lang="en-US" dirty="0"/>
              </a:p>
              <a:p>
                <a:pPr marL="114300" indent="0">
                  <a:buNone/>
                </a:pPr>
                <a:r>
                  <a:rPr lang="en-US" b="1" dirty="0">
                    <a:solidFill>
                      <a:schemeClr val="bg2"/>
                    </a:solidFill>
                  </a:rPr>
                  <a:t>Capacity scaling algorithm</a:t>
                </a:r>
                <a:r>
                  <a:rPr lang="en-US" dirty="0">
                    <a:solidFill>
                      <a:schemeClr val="tx1"/>
                    </a:solidFill>
                  </a:rPr>
                  <a:t>:</a:t>
                </a:r>
                <a:r>
                  <a:rPr lang="en-US" b="1" dirty="0">
                    <a:solidFill>
                      <a:schemeClr val="bg2"/>
                    </a:solidFill>
                  </a:rPr>
                  <a:t> </a:t>
                </a:r>
                <a:r>
                  <a:rPr lang="en-US" dirty="0"/>
                  <a:t>Process capacities one bit at a time</a:t>
                </a:r>
              </a:p>
              <a:p>
                <a:pPr marL="114300" indent="0">
                  <a:buNone/>
                </a:pPr>
                <a:endParaRPr lang="en-US" dirty="0"/>
              </a:p>
            </p:txBody>
          </p:sp>
        </mc:Choice>
        <mc:Fallback>
          <p:sp>
            <p:nvSpPr>
              <p:cNvPr id="3" name="Text Placeholder 2">
                <a:extLst>
                  <a:ext uri="{FF2B5EF4-FFF2-40B4-BE49-F238E27FC236}">
                    <a16:creationId xmlns:a16="http://schemas.microsoft.com/office/drawing/2014/main" id="{D51F3B14-D3F7-EFBA-66F2-579258F8D273}"/>
                  </a:ext>
                </a:extLst>
              </p:cNvPr>
              <p:cNvSpPr>
                <a:spLocks noGrp="1" noRot="1" noChangeAspect="1" noMove="1" noResize="1" noEditPoints="1" noAdjustHandles="1" noChangeArrowheads="1" noChangeShapeType="1" noTextEdit="1"/>
              </p:cNvSpPr>
              <p:nvPr>
                <p:ph type="body" idx="1"/>
              </p:nvPr>
            </p:nvSpPr>
            <p:spPr>
              <a:blipFill>
                <a:blip r:embed="rId2"/>
                <a:stretch>
                  <a:fillRect r="-29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6" name="Table 5">
                <a:extLst>
                  <a:ext uri="{FF2B5EF4-FFF2-40B4-BE49-F238E27FC236}">
                    <a16:creationId xmlns:a16="http://schemas.microsoft.com/office/drawing/2014/main" id="{30EAE76C-CB43-D320-2FAA-64CCE021E293}"/>
                  </a:ext>
                </a:extLst>
              </p:cNvPr>
              <p:cNvGraphicFramePr>
                <a:graphicFrameLocks noGrp="1"/>
              </p:cNvGraphicFramePr>
              <p:nvPr>
                <p:extLst>
                  <p:ext uri="{D42A27DB-BD31-4B8C-83A1-F6EECF244321}">
                    <p14:modId xmlns:p14="http://schemas.microsoft.com/office/powerpoint/2010/main" val="624620170"/>
                  </p:ext>
                </p:extLst>
              </p:nvPr>
            </p:nvGraphicFramePr>
            <p:xfrm>
              <a:off x="552322" y="2860675"/>
              <a:ext cx="8039355" cy="1752600"/>
            </p:xfrm>
            <a:graphic>
              <a:graphicData uri="http://schemas.openxmlformats.org/drawingml/2006/table">
                <a:tbl>
                  <a:tblPr firstRow="1" bandRow="1">
                    <a:tableStyleId>{5940675A-B579-460E-94D1-54222C63F5DA}</a:tableStyleId>
                  </a:tblPr>
                  <a:tblGrid>
                    <a:gridCol w="2679785">
                      <a:extLst>
                        <a:ext uri="{9D8B030D-6E8A-4147-A177-3AD203B41FA5}">
                          <a16:colId xmlns:a16="http://schemas.microsoft.com/office/drawing/2014/main" val="4262690528"/>
                        </a:ext>
                      </a:extLst>
                    </a:gridCol>
                    <a:gridCol w="2679785">
                      <a:extLst>
                        <a:ext uri="{9D8B030D-6E8A-4147-A177-3AD203B41FA5}">
                          <a16:colId xmlns:a16="http://schemas.microsoft.com/office/drawing/2014/main" val="223363739"/>
                        </a:ext>
                      </a:extLst>
                    </a:gridCol>
                    <a:gridCol w="2679785">
                      <a:extLst>
                        <a:ext uri="{9D8B030D-6E8A-4147-A177-3AD203B41FA5}">
                          <a16:colId xmlns:a16="http://schemas.microsoft.com/office/drawing/2014/main" val="1635553919"/>
                        </a:ext>
                      </a:extLst>
                    </a:gridCol>
                  </a:tblGrid>
                  <a:tr h="370840">
                    <a:tc gridSpan="2">
                      <a:txBody>
                        <a:bodyPr/>
                        <a:lstStyle/>
                        <a:p>
                          <a:pPr algn="ctr"/>
                          <a:r>
                            <a:rPr lang="en-US" b="1" dirty="0">
                              <a:latin typeface="Source Sans Pro" panose="020B0503030403020204" pitchFamily="34" charset="0"/>
                              <a:ea typeface="Source Sans Pro" panose="020B0503030403020204" pitchFamily="34" charset="0"/>
                            </a:rPr>
                            <a:t>Ford–Fulkerson with BFS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hMerge="1">
                      <a:txBody>
                        <a:bodyPr/>
                        <a:lstStyle/>
                        <a:p>
                          <a:pPr algn="ctr"/>
                          <a:endParaRPr lang="en-US" b="1" dirty="0">
                            <a:latin typeface="Source Sans Pro" panose="020B0503030403020204" pitchFamily="34" charset="0"/>
                            <a:ea typeface="Source Sans Pro" panose="020B0503030403020204" pitchFamily="34" charset="0"/>
                          </a:endParaRPr>
                        </a:p>
                      </a:txBody>
                      <a:tcPr>
                        <a:lnT w="12700" cap="flat" cmpd="sng" algn="ctr">
                          <a:noFill/>
                          <a:prstDash val="solid"/>
                          <a:round/>
                          <a:headEnd type="none" w="med" len="med"/>
                          <a:tailEnd type="none" w="med" len="med"/>
                        </a:lnT>
                      </a:tcPr>
                    </a:tc>
                    <a:tc rowSpan="2">
                      <a:txBody>
                        <a:bodyPr/>
                        <a:lstStyle/>
                        <a:p>
                          <a:pPr algn="ctr"/>
                          <a:r>
                            <a:rPr lang="en-US" b="1" dirty="0">
                              <a:latin typeface="Source Sans Pro" panose="020B0503030403020204" pitchFamily="34" charset="0"/>
                              <a:ea typeface="Source Sans Pro" panose="020B0503030403020204" pitchFamily="34" charset="0"/>
                            </a:rPr>
                            <a:t>Capacity scaling</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44294224"/>
                      </a:ext>
                    </a:extLst>
                  </a:tr>
                  <a:tr h="370840">
                    <a:tc>
                      <a:txBody>
                        <a:bodyPr/>
                        <a:lstStyle/>
                        <a:p>
                          <a:pPr algn="ctr"/>
                          <a:r>
                            <a:rPr lang="en-US" b="1" dirty="0">
                              <a:latin typeface="Source Sans Pro" panose="020B0503030403020204" pitchFamily="34" charset="0"/>
                              <a:ea typeface="Source Sans Pro" panose="020B0503030403020204" pitchFamily="34" charset="0"/>
                            </a:rPr>
                            <a:t>Ford–Fulkerson bound</a:t>
                          </a:r>
                        </a:p>
                      </a:txBody>
                      <a:tcPr>
                        <a:lnL w="12700" cap="flat" cmpd="sng" algn="ctr">
                          <a:noFill/>
                          <a:prstDash val="solid"/>
                          <a:round/>
                          <a:headEnd type="none" w="med" len="med"/>
                          <a:tailEnd type="none" w="med" len="med"/>
                        </a:lnL>
                      </a:tcPr>
                    </a:tc>
                    <a:tc>
                      <a:txBody>
                        <a:bodyPr/>
                        <a:lstStyle/>
                        <a:p>
                          <a:pPr algn="ctr"/>
                          <a:r>
                            <a:rPr lang="en-US" b="1" dirty="0">
                              <a:latin typeface="Source Sans Pro" panose="020B0503030403020204" pitchFamily="34" charset="0"/>
                              <a:ea typeface="Source Sans Pro" panose="020B0503030403020204" pitchFamily="34" charset="0"/>
                            </a:rPr>
                            <a:t>Edmonds–Karp bound</a:t>
                          </a:r>
                        </a:p>
                      </a:txBody>
                      <a:tcPr/>
                    </a:tc>
                    <a:tc vMerge="1">
                      <a:txBody>
                        <a:bodyPr/>
                        <a:lstStyle/>
                        <a:p>
                          <a:endParaRPr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2421127864"/>
                      </a:ext>
                    </a:extLst>
                  </a:tr>
                  <a:tr h="370840">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Source Sans Pro" panose="020B0503030403020204" pitchFamily="34" charset="0"/>
                                  </a:rPr>
                                  <m:t>𝑂</m:t>
                                </m:r>
                                <m:r>
                                  <a:rPr lang="en-US" i="1" dirty="0" smtClean="0">
                                    <a:latin typeface="Cambria Math" panose="02040503050406030204" pitchFamily="18" charset="0"/>
                                    <a:ea typeface="Source Sans Pro" panose="020B0503030403020204" pitchFamily="34" charset="0"/>
                                  </a:rPr>
                                  <m:t>(</m:t>
                                </m:r>
                                <m:r>
                                  <a:rPr lang="en-US" i="1" dirty="0" err="1" smtClean="0">
                                    <a:latin typeface="Cambria Math" panose="02040503050406030204" pitchFamily="18" charset="0"/>
                                    <a:ea typeface="Source Sans Pro" panose="020B0503030403020204" pitchFamily="34" charset="0"/>
                                  </a:rPr>
                                  <m:t>𝑚𝑛𝐶</m:t>
                                </m:r>
                                <m:r>
                                  <a:rPr lang="en-US" i="1" dirty="0" smtClean="0">
                                    <a:latin typeface="Cambria Math" panose="02040503050406030204" pitchFamily="18" charset="0"/>
                                    <a:ea typeface="Source Sans Pro" panose="020B0503030403020204" pitchFamily="34" charset="0"/>
                                  </a:rPr>
                                  <m:t>)</m:t>
                                </m:r>
                              </m:oMath>
                            </m:oMathPara>
                          </a14:m>
                          <a:endParaRPr lang="en-US" dirty="0">
                            <a:latin typeface="Source Sans Pro" panose="020B0503030403020204" pitchFamily="34" charset="0"/>
                            <a:ea typeface="Source Sans Pro" panose="020B0503030403020204" pitchFamily="34" charset="0"/>
                          </a:endParaRPr>
                        </a:p>
                      </a:txBody>
                      <a:tcPr>
                        <a:lnL w="12700" cap="flat" cmpd="sng" algn="ctr">
                          <a:no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Source Sans Pro" panose="020B0503030403020204" pitchFamily="34" charset="0"/>
                                  </a:rPr>
                                  <m:t>𝑂</m:t>
                                </m:r>
                                <m:r>
                                  <a:rPr lang="en-US" i="1" dirty="0" smtClean="0">
                                    <a:latin typeface="Cambria Math" panose="02040503050406030204" pitchFamily="18" charset="0"/>
                                    <a:ea typeface="Source Sans Pro" panose="020B0503030403020204" pitchFamily="34" charset="0"/>
                                  </a:rPr>
                                  <m:t>(</m:t>
                                </m:r>
                                <m:sSup>
                                  <m:sSupPr>
                                    <m:ctrlPr>
                                      <a:rPr lang="en-US" i="1" dirty="0" smtClean="0">
                                        <a:latin typeface="Cambria Math" panose="02040503050406030204" pitchFamily="18" charset="0"/>
                                        <a:ea typeface="Source Sans Pro" panose="020B0503030403020204" pitchFamily="34" charset="0"/>
                                      </a:rPr>
                                    </m:ctrlPr>
                                  </m:sSupPr>
                                  <m:e>
                                    <m:r>
                                      <a:rPr lang="en-US" i="1" dirty="0" smtClean="0">
                                        <a:latin typeface="Cambria Math" panose="02040503050406030204" pitchFamily="18" charset="0"/>
                                        <a:ea typeface="Source Sans Pro" panose="020B0503030403020204" pitchFamily="34" charset="0"/>
                                      </a:rPr>
                                      <m:t>𝑚</m:t>
                                    </m:r>
                                  </m:e>
                                  <m:sup>
                                    <m:r>
                                      <a:rPr lang="en-US" i="1" dirty="0" smtClean="0">
                                        <a:latin typeface="Cambria Math" panose="02040503050406030204" pitchFamily="18" charset="0"/>
                                        <a:ea typeface="Source Sans Pro" panose="020B0503030403020204" pitchFamily="34" charset="0"/>
                                      </a:rPr>
                                      <m:t>2</m:t>
                                    </m:r>
                                  </m:sup>
                                </m:sSup>
                                <m:r>
                                  <a:rPr lang="en-US" b="0" i="1" dirty="0" smtClean="0">
                                    <a:latin typeface="Cambria Math" panose="02040503050406030204" pitchFamily="18" charset="0"/>
                                    <a:ea typeface="Source Sans Pro" panose="020B0503030403020204" pitchFamily="34" charset="0"/>
                                  </a:rPr>
                                  <m:t>𝑛</m:t>
                                </m:r>
                                <m:r>
                                  <a:rPr lang="en-US" i="1" dirty="0" smtClean="0">
                                    <a:latin typeface="Cambria Math" panose="02040503050406030204" pitchFamily="18" charset="0"/>
                                    <a:ea typeface="Source Sans Pro" panose="020B0503030403020204" pitchFamily="34" charset="0"/>
                                  </a:rPr>
                                  <m:t>)</m:t>
                                </m:r>
                              </m:oMath>
                            </m:oMathPara>
                          </a14:m>
                          <a:endParaRPr lang="en-US" dirty="0">
                            <a:latin typeface="Source Sans Pro" panose="020B0503030403020204" pitchFamily="34" charset="0"/>
                            <a:ea typeface="Source Sans Pro" panose="020B0503030403020204"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ea typeface="Source Sans Pro" panose="020B0503030403020204" pitchFamily="34" charset="0"/>
                                  </a:rPr>
                                  <m:t>𝑂</m:t>
                                </m:r>
                                <m:r>
                                  <a:rPr lang="en-US" i="1" dirty="0" smtClean="0">
                                    <a:latin typeface="Cambria Math" panose="02040503050406030204" pitchFamily="18" charset="0"/>
                                    <a:ea typeface="Source Sans Pro" panose="020B0503030403020204" pitchFamily="34" charset="0"/>
                                  </a:rPr>
                                  <m:t>(</m:t>
                                </m:r>
                                <m:sSup>
                                  <m:sSupPr>
                                    <m:ctrlPr>
                                      <a:rPr lang="en-US" i="1" dirty="0" smtClean="0">
                                        <a:latin typeface="Cambria Math" panose="02040503050406030204" pitchFamily="18" charset="0"/>
                                        <a:ea typeface="Source Sans Pro" panose="020B0503030403020204" pitchFamily="34" charset="0"/>
                                      </a:rPr>
                                    </m:ctrlPr>
                                  </m:sSupPr>
                                  <m:e>
                                    <m:r>
                                      <a:rPr lang="en-US" i="1" dirty="0" smtClean="0">
                                        <a:latin typeface="Cambria Math" panose="02040503050406030204" pitchFamily="18" charset="0"/>
                                        <a:ea typeface="Source Sans Pro" panose="020B0503030403020204" pitchFamily="34" charset="0"/>
                                      </a:rPr>
                                      <m:t>𝑚</m:t>
                                    </m:r>
                                  </m:e>
                                  <m:sup>
                                    <m:r>
                                      <a:rPr lang="en-US" i="1" dirty="0" smtClean="0">
                                        <a:latin typeface="Cambria Math" panose="02040503050406030204" pitchFamily="18" charset="0"/>
                                        <a:ea typeface="Source Sans Pro" panose="020B0503030403020204" pitchFamily="34" charset="0"/>
                                      </a:rPr>
                                      <m:t>2</m:t>
                                    </m:r>
                                  </m:sup>
                                </m:sSup>
                                <m:r>
                                  <m:rPr>
                                    <m:sty m:val="p"/>
                                  </m:rPr>
                                  <a:rPr lang="en-US" b="0" i="0" dirty="0" smtClean="0">
                                    <a:latin typeface="Cambria Math" panose="02040503050406030204" pitchFamily="18" charset="0"/>
                                    <a:ea typeface="Source Sans Pro" panose="020B0503030403020204" pitchFamily="34" charset="0"/>
                                  </a:rPr>
                                  <m:t>log</m:t>
                                </m:r>
                                <m:r>
                                  <a:rPr lang="en-US" b="0" i="1" dirty="0" smtClean="0">
                                    <a:latin typeface="Cambria Math" panose="02040503050406030204" pitchFamily="18" charset="0"/>
                                    <a:ea typeface="Source Sans Pro" panose="020B0503030403020204" pitchFamily="34" charset="0"/>
                                  </a:rPr>
                                  <m:t>⁡</m:t>
                                </m:r>
                                <m:r>
                                  <a:rPr lang="en-US" b="0" i="1" dirty="0" smtClean="0">
                                    <a:latin typeface="Cambria Math" panose="02040503050406030204" pitchFamily="18" charset="0"/>
                                    <a:ea typeface="Source Sans Pro" panose="020B0503030403020204" pitchFamily="34" charset="0"/>
                                  </a:rPr>
                                  <m:t>𝐶</m:t>
                                </m:r>
                                <m:r>
                                  <a:rPr lang="en-US" i="1" dirty="0" smtClean="0">
                                    <a:latin typeface="Cambria Math" panose="02040503050406030204" pitchFamily="18" charset="0"/>
                                    <a:ea typeface="Source Sans Pro" panose="020B0503030403020204" pitchFamily="34" charset="0"/>
                                  </a:rPr>
                                  <m:t>)</m:t>
                                </m:r>
                              </m:oMath>
                            </m:oMathPara>
                          </a14:m>
                          <a:endParaRPr lang="en-US" dirty="0">
                            <a:latin typeface="Source Sans Pro" panose="020B0503030403020204" pitchFamily="34" charset="0"/>
                            <a:ea typeface="Source Sans Pro" panose="020B0503030403020204" pitchFamily="34"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797194355"/>
                      </a:ext>
                    </a:extLst>
                  </a:tr>
                  <a:tr h="370840">
                    <a:tc>
                      <a:txBody>
                        <a:bodyPr/>
                        <a:lstStyle/>
                        <a:p>
                          <a:pPr algn="ctr"/>
                          <a:r>
                            <a:rPr lang="en-US" dirty="0">
                              <a:latin typeface="Source Sans Pro" panose="020B0503030403020204" pitchFamily="34" charset="0"/>
                              <a:ea typeface="Source Sans Pro" panose="020B0503030403020204" pitchFamily="34" charset="0"/>
                            </a:rPr>
                            <a:t>good when all capacities are small</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dirty="0">
                              <a:latin typeface="Source Sans Pro" panose="020B0503030403020204" pitchFamily="34" charset="0"/>
                              <a:ea typeface="Source Sans Pro" panose="020B0503030403020204" pitchFamily="34" charset="0"/>
                            </a:rPr>
                            <a:t>good with many large capacities</a:t>
                          </a:r>
                        </a:p>
                      </a:txBody>
                      <a:tcPr>
                        <a:lnB w="12700" cap="flat" cmpd="sng" algn="ctr">
                          <a:noFill/>
                          <a:prstDash val="solid"/>
                          <a:round/>
                          <a:headEnd type="none" w="med" len="med"/>
                          <a:tailEnd type="none" w="med" len="med"/>
                        </a:lnB>
                      </a:tcPr>
                    </a:tc>
                    <a:tc>
                      <a:txBody>
                        <a:bodyPr/>
                        <a:lstStyle/>
                        <a:p>
                          <a:pPr algn="ctr"/>
                          <a:r>
                            <a:rPr lang="en-US" dirty="0">
                              <a:latin typeface="Source Sans Pro" panose="020B0503030403020204" pitchFamily="34" charset="0"/>
                              <a:ea typeface="Source Sans Pro" panose="020B0503030403020204" pitchFamily="34" charset="0"/>
                            </a:rPr>
                            <a:t>good when there are a few large capacities</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4019841372"/>
                      </a:ext>
                    </a:extLst>
                  </a:tr>
                </a:tbl>
              </a:graphicData>
            </a:graphic>
          </p:graphicFrame>
        </mc:Choice>
        <mc:Fallback>
          <p:graphicFrame>
            <p:nvGraphicFramePr>
              <p:cNvPr id="6" name="Table 5">
                <a:extLst>
                  <a:ext uri="{FF2B5EF4-FFF2-40B4-BE49-F238E27FC236}">
                    <a16:creationId xmlns:a16="http://schemas.microsoft.com/office/drawing/2014/main" id="{30EAE76C-CB43-D320-2FAA-64CCE021E293}"/>
                  </a:ext>
                </a:extLst>
              </p:cNvPr>
              <p:cNvGraphicFramePr>
                <a:graphicFrameLocks noGrp="1"/>
              </p:cNvGraphicFramePr>
              <p:nvPr>
                <p:extLst>
                  <p:ext uri="{D42A27DB-BD31-4B8C-83A1-F6EECF244321}">
                    <p14:modId xmlns:p14="http://schemas.microsoft.com/office/powerpoint/2010/main" val="624620170"/>
                  </p:ext>
                </p:extLst>
              </p:nvPr>
            </p:nvGraphicFramePr>
            <p:xfrm>
              <a:off x="552322" y="2860675"/>
              <a:ext cx="8039355" cy="1752600"/>
            </p:xfrm>
            <a:graphic>
              <a:graphicData uri="http://schemas.openxmlformats.org/drawingml/2006/table">
                <a:tbl>
                  <a:tblPr firstRow="1" bandRow="1">
                    <a:tableStyleId>{5940675A-B579-460E-94D1-54222C63F5DA}</a:tableStyleId>
                  </a:tblPr>
                  <a:tblGrid>
                    <a:gridCol w="2679785">
                      <a:extLst>
                        <a:ext uri="{9D8B030D-6E8A-4147-A177-3AD203B41FA5}">
                          <a16:colId xmlns:a16="http://schemas.microsoft.com/office/drawing/2014/main" val="4262690528"/>
                        </a:ext>
                      </a:extLst>
                    </a:gridCol>
                    <a:gridCol w="2679785">
                      <a:extLst>
                        <a:ext uri="{9D8B030D-6E8A-4147-A177-3AD203B41FA5}">
                          <a16:colId xmlns:a16="http://schemas.microsoft.com/office/drawing/2014/main" val="223363739"/>
                        </a:ext>
                      </a:extLst>
                    </a:gridCol>
                    <a:gridCol w="2679785">
                      <a:extLst>
                        <a:ext uri="{9D8B030D-6E8A-4147-A177-3AD203B41FA5}">
                          <a16:colId xmlns:a16="http://schemas.microsoft.com/office/drawing/2014/main" val="1635553919"/>
                        </a:ext>
                      </a:extLst>
                    </a:gridCol>
                  </a:tblGrid>
                  <a:tr h="370840">
                    <a:tc gridSpan="2">
                      <a:txBody>
                        <a:bodyPr/>
                        <a:lstStyle/>
                        <a:p>
                          <a:pPr algn="ctr"/>
                          <a:r>
                            <a:rPr lang="en-US" b="1" dirty="0">
                              <a:latin typeface="Source Sans Pro" panose="020B0503030403020204" pitchFamily="34" charset="0"/>
                              <a:ea typeface="Source Sans Pro" panose="020B0503030403020204" pitchFamily="34" charset="0"/>
                            </a:rPr>
                            <a:t>Ford–Fulkerson with BFS</a:t>
                          </a:r>
                        </a:p>
                      </a:txBody>
                      <a:tcP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tc hMerge="1">
                      <a:txBody>
                        <a:bodyPr/>
                        <a:lstStyle/>
                        <a:p>
                          <a:pPr algn="ctr"/>
                          <a:endParaRPr lang="en-US" b="1" dirty="0">
                            <a:latin typeface="Source Sans Pro" panose="020B0503030403020204" pitchFamily="34" charset="0"/>
                            <a:ea typeface="Source Sans Pro" panose="020B0503030403020204" pitchFamily="34" charset="0"/>
                          </a:endParaRPr>
                        </a:p>
                      </a:txBody>
                      <a:tcPr>
                        <a:lnT w="12700" cap="flat" cmpd="sng" algn="ctr">
                          <a:noFill/>
                          <a:prstDash val="solid"/>
                          <a:round/>
                          <a:headEnd type="none" w="med" len="med"/>
                          <a:tailEnd type="none" w="med" len="med"/>
                        </a:lnT>
                      </a:tcPr>
                    </a:tc>
                    <a:tc rowSpan="2">
                      <a:txBody>
                        <a:bodyPr/>
                        <a:lstStyle/>
                        <a:p>
                          <a:pPr algn="ctr"/>
                          <a:r>
                            <a:rPr lang="en-US" b="1" dirty="0">
                              <a:latin typeface="Source Sans Pro" panose="020B0503030403020204" pitchFamily="34" charset="0"/>
                              <a:ea typeface="Source Sans Pro" panose="020B0503030403020204" pitchFamily="34" charset="0"/>
                            </a:rPr>
                            <a:t>Capacity scaling</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44294224"/>
                      </a:ext>
                    </a:extLst>
                  </a:tr>
                  <a:tr h="370840">
                    <a:tc>
                      <a:txBody>
                        <a:bodyPr/>
                        <a:lstStyle/>
                        <a:p>
                          <a:pPr algn="ctr"/>
                          <a:r>
                            <a:rPr lang="en-US" b="1" dirty="0">
                              <a:latin typeface="Source Sans Pro" panose="020B0503030403020204" pitchFamily="34" charset="0"/>
                              <a:ea typeface="Source Sans Pro" panose="020B0503030403020204" pitchFamily="34" charset="0"/>
                            </a:rPr>
                            <a:t>Ford–Fulkerson bound</a:t>
                          </a:r>
                        </a:p>
                      </a:txBody>
                      <a:tcPr>
                        <a:lnL w="12700" cap="flat" cmpd="sng" algn="ctr">
                          <a:noFill/>
                          <a:prstDash val="solid"/>
                          <a:round/>
                          <a:headEnd type="none" w="med" len="med"/>
                          <a:tailEnd type="none" w="med" len="med"/>
                        </a:lnL>
                      </a:tcPr>
                    </a:tc>
                    <a:tc>
                      <a:txBody>
                        <a:bodyPr/>
                        <a:lstStyle/>
                        <a:p>
                          <a:pPr algn="ctr"/>
                          <a:r>
                            <a:rPr lang="en-US" b="1" dirty="0">
                              <a:latin typeface="Source Sans Pro" panose="020B0503030403020204" pitchFamily="34" charset="0"/>
                              <a:ea typeface="Source Sans Pro" panose="020B0503030403020204" pitchFamily="34" charset="0"/>
                            </a:rPr>
                            <a:t>Edmonds–Karp bound</a:t>
                          </a:r>
                        </a:p>
                      </a:txBody>
                      <a:tcPr/>
                    </a:tc>
                    <a:tc vMerge="1">
                      <a:txBody>
                        <a:bodyPr/>
                        <a:lstStyle/>
                        <a:p>
                          <a:endParaRPr dirty="0"/>
                        </a:p>
                      </a:txBody>
                      <a:tcPr>
                        <a:lnR w="12700" cap="flat" cmpd="sng" algn="ctr">
                          <a:noFill/>
                          <a:prstDash val="solid"/>
                          <a:round/>
                          <a:headEnd type="none" w="med" len="med"/>
                          <a:tailEnd type="none" w="med" len="med"/>
                        </a:lnR>
                      </a:tcPr>
                    </a:tc>
                    <a:extLst>
                      <a:ext uri="{0D108BD9-81ED-4DB2-BD59-A6C34878D82A}">
                        <a16:rowId xmlns:a16="http://schemas.microsoft.com/office/drawing/2014/main" val="2421127864"/>
                      </a:ext>
                    </a:extLst>
                  </a:tr>
                  <a:tr h="370840">
                    <a:tc>
                      <a:txBody>
                        <a:bodyPr/>
                        <a:lstStyle/>
                        <a:p>
                          <a:endParaRPr lang="en-US"/>
                        </a:p>
                      </a:txBody>
                      <a:tcPr>
                        <a:lnL w="12700" cap="flat" cmpd="sng" algn="ctr">
                          <a:noFill/>
                          <a:prstDash val="solid"/>
                          <a:round/>
                          <a:headEnd type="none" w="med" len="med"/>
                          <a:tailEnd type="none" w="med" len="med"/>
                        </a:lnL>
                        <a:blipFill>
                          <a:blip r:embed="rId3"/>
                          <a:stretch>
                            <a:fillRect t="-210345" r="-200948" b="-203448"/>
                          </a:stretch>
                        </a:blipFill>
                      </a:tcPr>
                    </a:tc>
                    <a:tc>
                      <a:txBody>
                        <a:bodyPr/>
                        <a:lstStyle/>
                        <a:p>
                          <a:endParaRPr lang="en-US"/>
                        </a:p>
                      </a:txBody>
                      <a:tcPr>
                        <a:blipFill>
                          <a:blip r:embed="rId3"/>
                          <a:stretch>
                            <a:fillRect l="-99528" t="-210345" r="-100000" b="-203448"/>
                          </a:stretch>
                        </a:blipFill>
                      </a:tcPr>
                    </a:tc>
                    <a:tc>
                      <a:txBody>
                        <a:bodyPr/>
                        <a:lstStyle/>
                        <a:p>
                          <a:endParaRPr lang="en-US"/>
                        </a:p>
                      </a:txBody>
                      <a:tcPr>
                        <a:lnR w="12700" cap="flat" cmpd="sng" algn="ctr">
                          <a:noFill/>
                          <a:prstDash val="solid"/>
                          <a:round/>
                          <a:headEnd type="none" w="med" len="med"/>
                          <a:tailEnd type="none" w="med" len="med"/>
                        </a:lnR>
                        <a:blipFill>
                          <a:blip r:embed="rId3"/>
                          <a:stretch>
                            <a:fillRect l="-200474" t="-210345" r="-474" b="-203448"/>
                          </a:stretch>
                        </a:blipFill>
                      </a:tcPr>
                    </a:tc>
                    <a:extLst>
                      <a:ext uri="{0D108BD9-81ED-4DB2-BD59-A6C34878D82A}">
                        <a16:rowId xmlns:a16="http://schemas.microsoft.com/office/drawing/2014/main" val="1797194355"/>
                      </a:ext>
                    </a:extLst>
                  </a:tr>
                  <a:tr h="640080">
                    <a:tc>
                      <a:txBody>
                        <a:bodyPr/>
                        <a:lstStyle/>
                        <a:p>
                          <a:pPr algn="ctr"/>
                          <a:r>
                            <a:rPr lang="en-US" dirty="0">
                              <a:latin typeface="Source Sans Pro" panose="020B0503030403020204" pitchFamily="34" charset="0"/>
                              <a:ea typeface="Source Sans Pro" panose="020B0503030403020204" pitchFamily="34" charset="0"/>
                            </a:rPr>
                            <a:t>good when all capacities are small</a:t>
                          </a:r>
                        </a:p>
                      </a:txBody>
                      <a:tcP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tc>
                      <a:txBody>
                        <a:bodyPr/>
                        <a:lstStyle/>
                        <a:p>
                          <a:pPr algn="ctr"/>
                          <a:r>
                            <a:rPr lang="en-US" dirty="0">
                              <a:latin typeface="Source Sans Pro" panose="020B0503030403020204" pitchFamily="34" charset="0"/>
                              <a:ea typeface="Source Sans Pro" panose="020B0503030403020204" pitchFamily="34" charset="0"/>
                            </a:rPr>
                            <a:t>good with many large capacities</a:t>
                          </a:r>
                        </a:p>
                      </a:txBody>
                      <a:tcPr>
                        <a:lnB w="12700" cap="flat" cmpd="sng" algn="ctr">
                          <a:noFill/>
                          <a:prstDash val="solid"/>
                          <a:round/>
                          <a:headEnd type="none" w="med" len="med"/>
                          <a:tailEnd type="none" w="med" len="med"/>
                        </a:lnB>
                      </a:tcPr>
                    </a:tc>
                    <a:tc>
                      <a:txBody>
                        <a:bodyPr/>
                        <a:lstStyle/>
                        <a:p>
                          <a:pPr algn="ctr"/>
                          <a:r>
                            <a:rPr lang="en-US" dirty="0">
                              <a:latin typeface="Source Sans Pro" panose="020B0503030403020204" pitchFamily="34" charset="0"/>
                              <a:ea typeface="Source Sans Pro" panose="020B0503030403020204" pitchFamily="34" charset="0"/>
                            </a:rPr>
                            <a:t>good when there are a few large capacities</a:t>
                          </a:r>
                        </a:p>
                      </a:txBody>
                      <a:tcPr>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4019841372"/>
                      </a:ext>
                    </a:extLst>
                  </a:tr>
                </a:tbl>
              </a:graphicData>
            </a:graphic>
          </p:graphicFrame>
        </mc:Fallback>
      </mc:AlternateContent>
    </p:spTree>
    <p:extLst>
      <p:ext uri="{BB962C8B-B14F-4D97-AF65-F5344CB8AC3E}">
        <p14:creationId xmlns:p14="http://schemas.microsoft.com/office/powerpoint/2010/main" val="4368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BA5E0-1029-3E20-C453-0634DE9D0524}"/>
              </a:ext>
            </a:extLst>
          </p:cNvPr>
          <p:cNvSpPr>
            <a:spLocks noGrp="1"/>
          </p:cNvSpPr>
          <p:nvPr>
            <p:ph type="title"/>
          </p:nvPr>
        </p:nvSpPr>
        <p:spPr>
          <a:xfrm>
            <a:off x="485875" y="1714500"/>
            <a:ext cx="8183700" cy="785700"/>
          </a:xfrm>
        </p:spPr>
        <p:txBody>
          <a:bodyPr/>
          <a:lstStyle/>
          <a:p>
            <a:r>
              <a:rPr lang="en-US" dirty="0"/>
              <a:t>Flow algorithms practice</a:t>
            </a:r>
          </a:p>
        </p:txBody>
      </p:sp>
    </p:spTree>
    <p:extLst>
      <p:ext uri="{BB962C8B-B14F-4D97-AF65-F5344CB8AC3E}">
        <p14:creationId xmlns:p14="http://schemas.microsoft.com/office/powerpoint/2010/main" val="613984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646C8-7FA2-3B4D-D7A9-8583D091B473}"/>
              </a:ext>
            </a:extLst>
          </p:cNvPr>
          <p:cNvSpPr>
            <a:spLocks noGrp="1"/>
          </p:cNvSpPr>
          <p:nvPr>
            <p:ph type="title"/>
          </p:nvPr>
        </p:nvSpPr>
        <p:spPr/>
        <p:txBody>
          <a:bodyPr>
            <a:normAutofit fontScale="90000"/>
          </a:bodyPr>
          <a:lstStyle/>
          <a:p>
            <a:r>
              <a:rPr lang="en-US" dirty="0"/>
              <a:t>Problem 1 – Flow algorithms practice</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714E8F8E-0237-C91D-E4B9-D4BB69AFA996}"/>
                  </a:ext>
                </a:extLst>
              </p:cNvPr>
              <p:cNvSpPr>
                <a:spLocks noGrp="1"/>
              </p:cNvSpPr>
              <p:nvPr>
                <p:ph type="body" idx="1"/>
              </p:nvPr>
            </p:nvSpPr>
            <p:spPr>
              <a:xfrm>
                <a:off x="311700" y="990601"/>
                <a:ext cx="8520600" cy="3707874"/>
              </a:xfrm>
            </p:spPr>
            <p:txBody>
              <a:bodyPr>
                <a:normAutofit/>
              </a:bodyPr>
              <a:lstStyle/>
              <a:p>
                <a:pPr marL="114300" indent="0">
                  <a:buNone/>
                </a:pPr>
                <a:r>
                  <a:rPr lang="en-US" dirty="0"/>
                  <a:t>Using Ford–Fulkerson with BFS, find the maximum </a:t>
                </a:r>
                <a14:m>
                  <m:oMath xmlns:m="http://schemas.openxmlformats.org/officeDocument/2006/math">
                    <m:r>
                      <a:rPr lang="en-US" i="1" dirty="0" smtClean="0">
                        <a:latin typeface="Cambria Math" panose="02040503050406030204" pitchFamily="18" charset="0"/>
                      </a:rPr>
                      <m:t>𝑠</m:t>
                    </m:r>
                  </m:oMath>
                </a14:m>
                <a:r>
                  <a:rPr lang="en-US" dirty="0"/>
                  <a:t>-</a:t>
                </a:r>
                <a14:m>
                  <m:oMath xmlns:m="http://schemas.openxmlformats.org/officeDocument/2006/math">
                    <m:r>
                      <a:rPr lang="en-US" b="0" i="1" dirty="0" smtClean="0">
                        <a:latin typeface="Cambria Math" panose="02040503050406030204" pitchFamily="18" charset="0"/>
                      </a:rPr>
                      <m:t>𝑡</m:t>
                    </m:r>
                  </m:oMath>
                </a14:m>
                <a:r>
                  <a:rPr lang="en-US" dirty="0"/>
                  <a:t> flow in the graph </a:t>
                </a:r>
                <a14:m>
                  <m:oMath xmlns:m="http://schemas.openxmlformats.org/officeDocument/2006/math">
                    <m:r>
                      <a:rPr lang="en-US" i="1" dirty="0" smtClean="0">
                        <a:latin typeface="Cambria Math" panose="02040503050406030204" pitchFamily="18" charset="0"/>
                      </a:rPr>
                      <m:t>𝐺</m:t>
                    </m:r>
                  </m:oMath>
                </a14:m>
                <a:r>
                  <a:rPr lang="en-US" dirty="0"/>
                  <a:t> below, the corresponding residual graph, and minimum cut.</a:t>
                </a:r>
              </a:p>
            </p:txBody>
          </p:sp>
        </mc:Choice>
        <mc:Fallback>
          <p:sp>
            <p:nvSpPr>
              <p:cNvPr id="3" name="Text Placeholder 2">
                <a:extLst>
                  <a:ext uri="{FF2B5EF4-FFF2-40B4-BE49-F238E27FC236}">
                    <a16:creationId xmlns:a16="http://schemas.microsoft.com/office/drawing/2014/main" id="{714E8F8E-0237-C91D-E4B9-D4BB69AFA996}"/>
                  </a:ext>
                </a:extLst>
              </p:cNvPr>
              <p:cNvSpPr>
                <a:spLocks noGrp="1" noRot="1" noChangeAspect="1" noMove="1" noResize="1" noEditPoints="1" noAdjustHandles="1" noChangeArrowheads="1" noChangeShapeType="1" noTextEdit="1"/>
              </p:cNvSpPr>
              <p:nvPr>
                <p:ph type="body" idx="1"/>
              </p:nvPr>
            </p:nvSpPr>
            <p:spPr>
              <a:xfrm>
                <a:off x="311700" y="990601"/>
                <a:ext cx="8520600" cy="3707874"/>
              </a:xfrm>
              <a:blipFill>
                <a:blip r:embed="rId3"/>
                <a:stretch>
                  <a:fillRect/>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0085F661-4286-1001-817D-0C761E09F970}"/>
              </a:ext>
            </a:extLst>
          </p:cNvPr>
          <p:cNvPicPr>
            <a:picLocks noChangeAspect="1"/>
          </p:cNvPicPr>
          <p:nvPr/>
        </p:nvPicPr>
        <p:blipFill>
          <a:blip r:embed="rId4"/>
          <a:stretch>
            <a:fillRect/>
          </a:stretch>
        </p:blipFill>
        <p:spPr>
          <a:xfrm>
            <a:off x="1727512" y="1798110"/>
            <a:ext cx="5688976" cy="2523910"/>
          </a:xfrm>
          <a:prstGeom prst="rect">
            <a:avLst/>
          </a:prstGeom>
        </p:spPr>
      </p:pic>
      <p:sp>
        <p:nvSpPr>
          <p:cNvPr id="5" name="TextBox 4">
            <a:extLst>
              <a:ext uri="{FF2B5EF4-FFF2-40B4-BE49-F238E27FC236}">
                <a16:creationId xmlns:a16="http://schemas.microsoft.com/office/drawing/2014/main" id="{4583C36C-6A2D-FD28-D732-51274DAA8FB4}"/>
              </a:ext>
            </a:extLst>
          </p:cNvPr>
          <p:cNvSpPr txBox="1"/>
          <p:nvPr/>
        </p:nvSpPr>
        <p:spPr>
          <a:xfrm>
            <a:off x="1663992" y="4446300"/>
            <a:ext cx="5816016" cy="369332"/>
          </a:xfrm>
          <a:prstGeom prst="rect">
            <a:avLst/>
          </a:prstGeom>
          <a:noFill/>
        </p:spPr>
        <p:txBody>
          <a:bodyPr wrap="none" rtlCol="0">
            <a:spAutoFit/>
          </a:bodyPr>
          <a:lstStyle/>
          <a:p>
            <a:r>
              <a:rPr lang="en-US" sz="1800" dirty="0">
                <a:solidFill>
                  <a:srgbClr val="9A01FF"/>
                </a:solidFill>
                <a:latin typeface="Source Sans Pro" panose="020B0503030403020204" pitchFamily="34" charset="0"/>
                <a:ea typeface="Source Sans Pro" panose="020B0503030403020204" pitchFamily="34" charset="0"/>
              </a:rPr>
              <a:t>Work on this with the people around you, then we’ll check!</a:t>
            </a:r>
          </a:p>
        </p:txBody>
      </p:sp>
    </p:spTree>
    <p:extLst>
      <p:ext uri="{BB962C8B-B14F-4D97-AF65-F5344CB8AC3E}">
        <p14:creationId xmlns:p14="http://schemas.microsoft.com/office/powerpoint/2010/main" val="5575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uw-slides">
  <a:themeElements>
    <a:clrScheme name="Custom 6">
      <a:dk1>
        <a:srgbClr val="000000"/>
      </a:dk1>
      <a:lt1>
        <a:srgbClr val="FFFFFF"/>
      </a:lt1>
      <a:dk2>
        <a:srgbClr val="333333"/>
      </a:dk2>
      <a:lt2>
        <a:srgbClr val="154DBD"/>
      </a:lt2>
      <a:accent1>
        <a:srgbClr val="D50CEA"/>
      </a:accent1>
      <a:accent2>
        <a:srgbClr val="5E2B97"/>
      </a:accent2>
      <a:accent3>
        <a:srgbClr val="0B975E"/>
      </a:accent3>
      <a:accent4>
        <a:srgbClr val="BB5D23"/>
      </a:accent4>
      <a:accent5>
        <a:srgbClr val="EDC709"/>
      </a:accent5>
      <a:accent6>
        <a:srgbClr val="A3A3A3"/>
      </a:accent6>
      <a:hlink>
        <a:srgbClr val="D63236"/>
      </a:hlink>
      <a:folHlink>
        <a:srgbClr val="A3212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1800" dirty="0" smtClean="0">
            <a:latin typeface="Source Sans Pro" panose="020B0503030403020204" pitchFamily="34" charset="0"/>
            <a:ea typeface="Source Sans Pro" panose="020B0503030403020204" pitchFamily="34" charset="0"/>
          </a:defRPr>
        </a:defPPr>
      </a:lstStyle>
    </a:txDef>
  </a:objectDefaults>
  <a:extraClrSchemeLst/>
  <a:extLst>
    <a:ext uri="{05A4C25C-085E-4340-85A3-A5531E510DB2}">
      <thm15:themeFamily xmlns:thm15="http://schemas.microsoft.com/office/thememl/2012/main" name="uw-slides" id="{0D97CF38-E52B-4851-A69D-7EE004AC6267}" vid="{68DEA4A6-4387-4F6D-8395-4017875E5F2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13991</TotalTime>
  <Words>3458</Words>
  <Application>Microsoft Macintosh PowerPoint</Application>
  <PresentationFormat>On-screen Show (16:9)</PresentationFormat>
  <Paragraphs>712</Paragraphs>
  <Slides>57</Slides>
  <Notes>49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Cambria Math</vt:lpstr>
      <vt:lpstr>Source Code Pro</vt:lpstr>
      <vt:lpstr>Source Sans Pro</vt:lpstr>
      <vt:lpstr>Raleway</vt:lpstr>
      <vt:lpstr>Courier New</vt:lpstr>
      <vt:lpstr>Quattrocento Sans</vt:lpstr>
      <vt:lpstr>Arial</vt:lpstr>
      <vt:lpstr>uw-slides</vt:lpstr>
      <vt:lpstr>CSE 421 Section 7</vt:lpstr>
      <vt:lpstr>Administrivia</vt:lpstr>
      <vt:lpstr>Announcements &amp; Reminders</vt:lpstr>
      <vt:lpstr>Algorithms for network flows</vt:lpstr>
      <vt:lpstr>Algorithms for network flows</vt:lpstr>
      <vt:lpstr>Algorithms for network flows</vt:lpstr>
      <vt:lpstr>Algorithms for network flows</vt:lpstr>
      <vt:lpstr>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1 – Flow algorithms practice</vt:lpstr>
      <vt:lpstr>Problem solving with flows</vt:lpstr>
      <vt:lpstr>Problem solving strategy overview</vt:lpstr>
      <vt:lpstr>Three common preprocessing tricks</vt:lpstr>
      <vt:lpstr>Problem 2 – Reservoir balancing</vt:lpstr>
      <vt:lpstr>Problem 2 – Reservoir balancing</vt:lpstr>
      <vt:lpstr>Problem 2 – Reservoir balancing</vt:lpstr>
      <vt:lpstr>Problem 2 – Reservoir balancing</vt:lpstr>
      <vt:lpstr>Problem 2 – Reservoir balancing</vt:lpstr>
      <vt:lpstr>Problem 2 – Reservoir balancing</vt:lpstr>
      <vt:lpstr>Problem 2 – Reservoir balancing</vt:lpstr>
      <vt:lpstr>Network flows proofs</vt:lpstr>
      <vt:lpstr>Problem 2 – Reservoir balancing</vt:lpstr>
      <vt:lpstr>Problem 2 – Reservoir balancing</vt:lpstr>
      <vt:lpstr>Problem 2 – Reservoir balancing</vt:lpstr>
      <vt:lpstr>Problem 2 – Reservoir balancing</vt:lpstr>
      <vt:lpstr>Problem 2 – Reservoir balancing</vt:lpstr>
      <vt:lpstr>Problem 3 – Traffic modeling</vt:lpstr>
      <vt:lpstr>Problem 3 – Traffic modeling</vt:lpstr>
      <vt:lpstr>Problem 3 – Traffic modeling</vt:lpstr>
      <vt:lpstr>Problem 3 – Traffic modeling</vt:lpstr>
      <vt:lpstr>Problem 3 – Traffic modeling</vt:lpstr>
      <vt:lpstr>Problem 3 – Traffic modeling</vt:lpstr>
      <vt:lpstr>Problem 3 – Traffic modeling</vt:lpstr>
      <vt:lpstr>Problem 3 – Traffic modeling</vt:lpstr>
      <vt:lpstr>Problem 3 – Traffic modeling</vt:lpstr>
      <vt:lpstr>Problem 3 – Traffic modeling</vt:lpstr>
      <vt:lpstr>Problem 3 – Traffic modeling</vt:lpstr>
      <vt:lpstr>Problem 3 – Traffic modeling</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421 Section 2</dc:title>
  <dc:creator>beame</dc:creator>
  <cp:lastModifiedBy>Glenn Sun</cp:lastModifiedBy>
  <cp:revision>17</cp:revision>
  <cp:lastPrinted>2023-11-07T01:53:24Z</cp:lastPrinted>
  <dcterms:modified xsi:type="dcterms:W3CDTF">2024-11-06T21:51:28Z</dcterms:modified>
</cp:coreProperties>
</file>