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5"/>
  </p:notesMasterIdLst>
  <p:sldIdLst>
    <p:sldId id="314" r:id="rId2"/>
    <p:sldId id="316" r:id="rId3"/>
    <p:sldId id="543" r:id="rId4"/>
    <p:sldId id="259" r:id="rId5"/>
    <p:sldId id="260" r:id="rId6"/>
    <p:sldId id="261" r:id="rId7"/>
    <p:sldId id="546" r:id="rId8"/>
    <p:sldId id="544" r:id="rId9"/>
    <p:sldId id="563" r:id="rId10"/>
    <p:sldId id="547" r:id="rId11"/>
    <p:sldId id="564" r:id="rId12"/>
    <p:sldId id="548" r:id="rId13"/>
    <p:sldId id="565" r:id="rId14"/>
    <p:sldId id="549" r:id="rId15"/>
    <p:sldId id="566" r:id="rId16"/>
    <p:sldId id="550" r:id="rId17"/>
    <p:sldId id="567" r:id="rId18"/>
    <p:sldId id="551" r:id="rId19"/>
    <p:sldId id="568" r:id="rId20"/>
    <p:sldId id="562" r:id="rId21"/>
    <p:sldId id="554" r:id="rId22"/>
    <p:sldId id="569" r:id="rId23"/>
    <p:sldId id="552" r:id="rId24"/>
    <p:sldId id="553" r:id="rId25"/>
    <p:sldId id="560" r:id="rId26"/>
    <p:sldId id="570" r:id="rId27"/>
    <p:sldId id="561" r:id="rId28"/>
    <p:sldId id="555" r:id="rId29"/>
    <p:sldId id="571" r:id="rId30"/>
    <p:sldId id="557" r:id="rId31"/>
    <p:sldId id="558" r:id="rId32"/>
    <p:sldId id="559" r:id="rId33"/>
    <p:sldId id="572" r:id="rId3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6"/>
    </p:embeddedFont>
    <p:embeddedFont>
      <p:font typeface="Raleway" pitchFamily="2" charset="0"/>
      <p:regular r:id="rId37"/>
      <p:bold r:id="rId38"/>
      <p:italic r:id="rId39"/>
      <p:boldItalic r:id="rId40"/>
    </p:embeddedFont>
    <p:embeddedFont>
      <p:font typeface="Source Sans Pro" panose="020B050303040302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863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0BD10B-2445-73E6-41C9-F9BA2E7BD94D}" v="32" dt="2025-02-13T06:53:17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62" autoAdjust="0"/>
    <p:restoredTop sz="94648"/>
  </p:normalViewPr>
  <p:slideViewPr>
    <p:cSldViewPr snapToGrid="0">
      <p:cViewPr>
        <p:scale>
          <a:sx n="129" d="100"/>
          <a:sy n="129" d="100"/>
        </p:scale>
        <p:origin x="480" y="5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426720"/>
            <a:ext cx="8183700" cy="116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485875" y="3083888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93314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146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955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485875" y="3083888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7111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505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06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9288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+mj-lt"/>
              <a:buAutoNum type="alphaLcParenR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90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 b="1">
                <a:solidFill>
                  <a:schemeClr val="accent3"/>
                </a:solidFill>
                <a:latin typeface="Source Code Pro" panose="020B0509030403020204" pitchFamily="49" charset="0"/>
                <a:ea typeface="Source Code Pro" panose="020B0509030403020204" pitchFamily="49" charset="0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82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 b="1">
                <a:solidFill>
                  <a:schemeClr val="accent3"/>
                </a:solidFill>
                <a:latin typeface="Source Code Pro" panose="020B0509030403020204" pitchFamily="49" charset="0"/>
                <a:ea typeface="Source Code Pro" panose="020B0509030403020204" pitchFamily="49" charset="0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27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9315F7-CA91-04E6-19F6-41A92EC56C5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DAB10E-F124-265F-8BF3-43078CD2A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142306"/>
              </p:ext>
            </p:extLst>
          </p:nvPr>
        </p:nvGraphicFramePr>
        <p:xfrm>
          <a:off x="312557" y="1863905"/>
          <a:ext cx="3999044" cy="1993540"/>
        </p:xfrm>
        <a:graphic>
          <a:graphicData uri="http://schemas.openxmlformats.org/drawingml/2006/table">
            <a:tbl>
              <a:tblPr firstRow="1"/>
              <a:tblGrid>
                <a:gridCol w="999761">
                  <a:extLst>
                    <a:ext uri="{9D8B030D-6E8A-4147-A177-3AD203B41FA5}">
                      <a16:colId xmlns:a16="http://schemas.microsoft.com/office/drawing/2014/main" val="78087362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3122919584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3074147335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2906008278"/>
                    </a:ext>
                  </a:extLst>
                </a:gridCol>
              </a:tblGrid>
              <a:tr h="498385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085639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457945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653565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25758"/>
                  </a:ext>
                </a:extLst>
              </a:tr>
            </a:tbl>
          </a:graphicData>
        </a:graphic>
      </p:graphicFrame>
      <p:sp>
        <p:nvSpPr>
          <p:cNvPr id="6" name="Google Shape;21;p18">
            <a:extLst>
              <a:ext uri="{FF2B5EF4-FFF2-40B4-BE49-F238E27FC236}">
                <a16:creationId xmlns:a16="http://schemas.microsoft.com/office/drawing/2014/main" id="{6A4678DB-24FE-AF7D-CB86-CAD7A9EA48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Google Shape;22;p18">
            <a:extLst>
              <a:ext uri="{FF2B5EF4-FFF2-40B4-BE49-F238E27FC236}">
                <a16:creationId xmlns:a16="http://schemas.microsoft.com/office/drawing/2014/main" id="{867381C4-A322-02C9-1DA1-D62843A5A40C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9783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D0359-C26F-8303-FC3E-E85746C3E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A90C4-5061-D204-A1E3-66AC67CCA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B5255-7E8C-8982-FA06-315ACC32D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43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Ralew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7.xml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3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95F0D5-F9BB-C05C-55B2-ADFAE05F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421 Section 6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419559E-BC6B-F314-EF98-FFEA019D0F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Midterm Review</a:t>
            </a:r>
          </a:p>
        </p:txBody>
      </p:sp>
    </p:spTree>
    <p:extLst>
      <p:ext uri="{BB962C8B-B14F-4D97-AF65-F5344CB8AC3E}">
        <p14:creationId xmlns:p14="http://schemas.microsoft.com/office/powerpoint/2010/main" val="2084633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1858C-FE33-45C4-D0CF-1F93994F0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8110D-4774-A125-9BD0-B68A6B07E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Short answer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FA178-61A5-6F2A-A0CC-DD3A31A47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Running DFS on a directed acyclic graph may produce: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Tree edges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Back edges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Forward edges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Cross edges</a:t>
            </a:r>
          </a:p>
        </p:txBody>
      </p:sp>
    </p:spTree>
    <p:extLst>
      <p:ext uri="{BB962C8B-B14F-4D97-AF65-F5344CB8AC3E}">
        <p14:creationId xmlns:p14="http://schemas.microsoft.com/office/powerpoint/2010/main" val="4261153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5201C-47F8-85BF-7BC0-682097611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685C2-778D-A010-8DC1-89F4B012B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Short answer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B85D2-C4F3-4A72-AA14-591BE314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Running DFS on a directed acyclic graph may produce: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Tree edges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Back edges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Forward edges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Cross edges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>
                <a:solidFill>
                  <a:schemeClr val="accent1"/>
                </a:solidFill>
              </a:rPr>
              <a:t>All except back edges, since they create cycles.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8F10E7-28CA-015D-67A0-239BF52A04F2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D3745F-4978-ED47-FFE5-AE1DAA1898E1}"/>
              </a:ext>
            </a:extLst>
          </p:cNvPr>
          <p:cNvSpPr/>
          <p:nvPr/>
        </p:nvSpPr>
        <p:spPr>
          <a:xfrm>
            <a:off x="6755803" y="2493089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6A3B75-C738-6CBF-7566-A942E6F14C11}"/>
              </a:ext>
            </a:extLst>
          </p:cNvPr>
          <p:cNvSpPr/>
          <p:nvPr/>
        </p:nvSpPr>
        <p:spPr>
          <a:xfrm>
            <a:off x="6755803" y="3279097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E58292F-1E87-763C-83F1-497FA4B25DF8}"/>
              </a:ext>
            </a:extLst>
          </p:cNvPr>
          <p:cNvSpPr/>
          <p:nvPr/>
        </p:nvSpPr>
        <p:spPr>
          <a:xfrm>
            <a:off x="7375191" y="3279097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9785CE-81C4-9747-9AF4-E9055B41E511}"/>
              </a:ext>
            </a:extLst>
          </p:cNvPr>
          <p:cNvSpPr/>
          <p:nvPr/>
        </p:nvSpPr>
        <p:spPr>
          <a:xfrm>
            <a:off x="6755803" y="3972987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8829C0-7364-4AB1-9FE7-584C8CD6409D}"/>
              </a:ext>
            </a:extLst>
          </p:cNvPr>
          <p:cNvCxnSpPr>
            <a:stCxn id="5" idx="4"/>
            <a:endCxn id="7" idx="0"/>
          </p:cNvCxnSpPr>
          <p:nvPr/>
        </p:nvCxnSpPr>
        <p:spPr>
          <a:xfrm>
            <a:off x="6801523" y="2584529"/>
            <a:ext cx="0" cy="6945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5BB517-12BD-F073-DAE2-691C55D2646B}"/>
              </a:ext>
            </a:extLst>
          </p:cNvPr>
          <p:cNvCxnSpPr>
            <a:stCxn id="5" idx="5"/>
            <a:endCxn id="8" idx="1"/>
          </p:cNvCxnSpPr>
          <p:nvPr/>
        </p:nvCxnSpPr>
        <p:spPr>
          <a:xfrm>
            <a:off x="6833852" y="2571138"/>
            <a:ext cx="554730" cy="7213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ECB9F96-F4E5-99F8-73B6-83778A167F34}"/>
              </a:ext>
            </a:extLst>
          </p:cNvPr>
          <p:cNvCxnSpPr>
            <a:stCxn id="8" idx="3"/>
            <a:endCxn id="9" idx="7"/>
          </p:cNvCxnSpPr>
          <p:nvPr/>
        </p:nvCxnSpPr>
        <p:spPr>
          <a:xfrm flipH="1">
            <a:off x="6833852" y="3357146"/>
            <a:ext cx="554730" cy="6292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9D009E-41B4-07D4-8EF7-EC23EDA92C15}"/>
              </a:ext>
            </a:extLst>
          </p:cNvPr>
          <p:cNvCxnSpPr>
            <a:stCxn id="7" idx="4"/>
            <a:endCxn id="9" idx="0"/>
          </p:cNvCxnSpPr>
          <p:nvPr/>
        </p:nvCxnSpPr>
        <p:spPr>
          <a:xfrm>
            <a:off x="6801523" y="3370537"/>
            <a:ext cx="0" cy="6024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74204026-85D3-E8FF-5DDF-C2865905B4CD}"/>
              </a:ext>
            </a:extLst>
          </p:cNvPr>
          <p:cNvSpPr/>
          <p:nvPr/>
        </p:nvSpPr>
        <p:spPr>
          <a:xfrm>
            <a:off x="6197125" y="2562185"/>
            <a:ext cx="569129" cy="1429838"/>
          </a:xfrm>
          <a:custGeom>
            <a:avLst/>
            <a:gdLst>
              <a:gd name="connsiteX0" fmla="*/ 423645 w 423645"/>
              <a:gd name="connsiteY0" fmla="*/ 0 h 1451296"/>
              <a:gd name="connsiteX1" fmla="*/ 1 w 423645"/>
              <a:gd name="connsiteY1" fmla="*/ 763399 h 1451296"/>
              <a:gd name="connsiteX2" fmla="*/ 419450 w 423645"/>
              <a:gd name="connsiteY2" fmla="*/ 1451296 h 1451296"/>
              <a:gd name="connsiteX0" fmla="*/ 426820 w 426820"/>
              <a:gd name="connsiteY0" fmla="*/ 0 h 1444946"/>
              <a:gd name="connsiteX1" fmla="*/ 1 w 426820"/>
              <a:gd name="connsiteY1" fmla="*/ 757049 h 1444946"/>
              <a:gd name="connsiteX2" fmla="*/ 419450 w 426820"/>
              <a:gd name="connsiteY2" fmla="*/ 1444946 h 1444946"/>
              <a:gd name="connsiteX0" fmla="*/ 426820 w 426820"/>
              <a:gd name="connsiteY0" fmla="*/ 0 h 1441771"/>
              <a:gd name="connsiteX1" fmla="*/ 1 w 426820"/>
              <a:gd name="connsiteY1" fmla="*/ 757049 h 1441771"/>
              <a:gd name="connsiteX2" fmla="*/ 425800 w 426820"/>
              <a:gd name="connsiteY2" fmla="*/ 1441771 h 1441771"/>
              <a:gd name="connsiteX0" fmla="*/ 426820 w 426820"/>
              <a:gd name="connsiteY0" fmla="*/ 0 h 1441771"/>
              <a:gd name="connsiteX1" fmla="*/ 1 w 426820"/>
              <a:gd name="connsiteY1" fmla="*/ 757049 h 1441771"/>
              <a:gd name="connsiteX2" fmla="*/ 425800 w 426820"/>
              <a:gd name="connsiteY2" fmla="*/ 1441771 h 1441771"/>
              <a:gd name="connsiteX0" fmla="*/ 426820 w 428975"/>
              <a:gd name="connsiteY0" fmla="*/ 0 h 1419546"/>
              <a:gd name="connsiteX1" fmla="*/ 1 w 428975"/>
              <a:gd name="connsiteY1" fmla="*/ 757049 h 1419546"/>
              <a:gd name="connsiteX2" fmla="*/ 428975 w 428975"/>
              <a:gd name="connsiteY2" fmla="*/ 1419546 h 1419546"/>
              <a:gd name="connsiteX0" fmla="*/ 426820 w 438500"/>
              <a:gd name="connsiteY0" fmla="*/ 0 h 1425896"/>
              <a:gd name="connsiteX1" fmla="*/ 1 w 438500"/>
              <a:gd name="connsiteY1" fmla="*/ 757049 h 1425896"/>
              <a:gd name="connsiteX2" fmla="*/ 438500 w 438500"/>
              <a:gd name="connsiteY2" fmla="*/ 1425896 h 1425896"/>
              <a:gd name="connsiteX0" fmla="*/ 430761 w 438500"/>
              <a:gd name="connsiteY0" fmla="*/ 0 h 1429838"/>
              <a:gd name="connsiteX1" fmla="*/ 1 w 438500"/>
              <a:gd name="connsiteY1" fmla="*/ 760991 h 1429838"/>
              <a:gd name="connsiteX2" fmla="*/ 438500 w 438500"/>
              <a:gd name="connsiteY2" fmla="*/ 1429838 h 1429838"/>
              <a:gd name="connsiteX0" fmla="*/ 561389 w 569128"/>
              <a:gd name="connsiteY0" fmla="*/ 0 h 1429838"/>
              <a:gd name="connsiteX1" fmla="*/ 0 w 569128"/>
              <a:gd name="connsiteY1" fmla="*/ 747928 h 1429838"/>
              <a:gd name="connsiteX2" fmla="*/ 569128 w 569128"/>
              <a:gd name="connsiteY2" fmla="*/ 1429838 h 1429838"/>
              <a:gd name="connsiteX0" fmla="*/ 561389 w 569128"/>
              <a:gd name="connsiteY0" fmla="*/ 0 h 1429838"/>
              <a:gd name="connsiteX1" fmla="*/ 0 w 569128"/>
              <a:gd name="connsiteY1" fmla="*/ 747928 h 1429838"/>
              <a:gd name="connsiteX2" fmla="*/ 569128 w 569128"/>
              <a:gd name="connsiteY2" fmla="*/ 1429838 h 1429838"/>
              <a:gd name="connsiteX0" fmla="*/ 561389 w 569128"/>
              <a:gd name="connsiteY0" fmla="*/ 0 h 1429838"/>
              <a:gd name="connsiteX1" fmla="*/ 0 w 569128"/>
              <a:gd name="connsiteY1" fmla="*/ 747928 h 1429838"/>
              <a:gd name="connsiteX2" fmla="*/ 569128 w 569128"/>
              <a:gd name="connsiteY2" fmla="*/ 1429838 h 1429838"/>
              <a:gd name="connsiteX0" fmla="*/ 561389 w 569128"/>
              <a:gd name="connsiteY0" fmla="*/ 0 h 1429838"/>
              <a:gd name="connsiteX1" fmla="*/ 0 w 569128"/>
              <a:gd name="connsiteY1" fmla="*/ 747928 h 1429838"/>
              <a:gd name="connsiteX2" fmla="*/ 569128 w 569128"/>
              <a:gd name="connsiteY2" fmla="*/ 1429838 h 1429838"/>
              <a:gd name="connsiteX0" fmla="*/ 561390 w 569129"/>
              <a:gd name="connsiteY0" fmla="*/ 0 h 1429838"/>
              <a:gd name="connsiteX1" fmla="*/ 1 w 569129"/>
              <a:gd name="connsiteY1" fmla="*/ 747928 h 1429838"/>
              <a:gd name="connsiteX2" fmla="*/ 569129 w 569129"/>
              <a:gd name="connsiteY2" fmla="*/ 1429838 h 142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129" h="1429838">
                <a:moveTo>
                  <a:pt x="561390" y="0"/>
                </a:moveTo>
                <a:cubicBezTo>
                  <a:pt x="245414" y="182381"/>
                  <a:pt x="7232" y="283977"/>
                  <a:pt x="1" y="747928"/>
                </a:cubicBezTo>
                <a:cubicBezTo>
                  <a:pt x="-698" y="1198816"/>
                  <a:pt x="267500" y="1276275"/>
                  <a:pt x="569129" y="1429838"/>
                </a:cubicBezTo>
              </a:path>
            </a:pathLst>
          </a:custGeom>
          <a:noFill/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4B6068-3B9F-B2B5-FAA6-D28FFAB5DAC6}"/>
              </a:ext>
            </a:extLst>
          </p:cNvPr>
          <p:cNvSpPr txBox="1"/>
          <p:nvPr/>
        </p:nvSpPr>
        <p:spPr>
          <a:xfrm>
            <a:off x="6553698" y="2039188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1/8</a:t>
            </a:r>
            <a:endParaRPr lang="en-US" dirty="0">
              <a:solidFill>
                <a:schemeClr val="accent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A74B8B-A943-BC01-071E-539A33002E48}"/>
              </a:ext>
            </a:extLst>
          </p:cNvPr>
          <p:cNvSpPr txBox="1"/>
          <p:nvPr/>
        </p:nvSpPr>
        <p:spPr>
          <a:xfrm>
            <a:off x="6273056" y="3140151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2/5</a:t>
            </a:r>
            <a:endParaRPr lang="en-US" dirty="0">
              <a:solidFill>
                <a:schemeClr val="accent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7D8534-D926-05AA-C862-E56615BF4D39}"/>
              </a:ext>
            </a:extLst>
          </p:cNvPr>
          <p:cNvSpPr txBox="1"/>
          <p:nvPr/>
        </p:nvSpPr>
        <p:spPr>
          <a:xfrm>
            <a:off x="6553698" y="4088732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3/4</a:t>
            </a:r>
            <a:endParaRPr lang="en-US" dirty="0">
              <a:solidFill>
                <a:schemeClr val="accent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98CB0B-7F2E-EB91-48B5-EEE5C2BF0AF0}"/>
              </a:ext>
            </a:extLst>
          </p:cNvPr>
          <p:cNvSpPr txBox="1"/>
          <p:nvPr/>
        </p:nvSpPr>
        <p:spPr>
          <a:xfrm>
            <a:off x="7482171" y="3133946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6/7</a:t>
            </a:r>
            <a:endParaRPr lang="en-US" dirty="0">
              <a:solidFill>
                <a:schemeClr val="accent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F44056-A781-E81F-837E-AE48BB4C78CF}"/>
              </a:ext>
            </a:extLst>
          </p:cNvPr>
          <p:cNvSpPr txBox="1"/>
          <p:nvPr/>
        </p:nvSpPr>
        <p:spPr>
          <a:xfrm>
            <a:off x="6014086" y="2736271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</a:t>
            </a:r>
            <a:endParaRPr lang="en-US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1AE6DF-1F90-5320-3916-BD2D516D579D}"/>
              </a:ext>
            </a:extLst>
          </p:cNvPr>
          <p:cNvSpPr txBox="1"/>
          <p:nvPr/>
        </p:nvSpPr>
        <p:spPr>
          <a:xfrm>
            <a:off x="6509590" y="273375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endParaRPr lang="en-US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87F3C6-6531-7199-EE5C-769940012974}"/>
              </a:ext>
            </a:extLst>
          </p:cNvPr>
          <p:cNvSpPr txBox="1"/>
          <p:nvPr/>
        </p:nvSpPr>
        <p:spPr>
          <a:xfrm>
            <a:off x="6511769" y="346745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endParaRPr lang="en-US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913AC5-73B2-F5E5-87F8-9BE990F29162}"/>
              </a:ext>
            </a:extLst>
          </p:cNvPr>
          <p:cNvSpPr txBox="1"/>
          <p:nvPr/>
        </p:nvSpPr>
        <p:spPr>
          <a:xfrm>
            <a:off x="7061236" y="264379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</a:t>
            </a:r>
            <a:endParaRPr lang="en-US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5359C1-45CB-049E-90B2-AC3FF3120F58}"/>
              </a:ext>
            </a:extLst>
          </p:cNvPr>
          <p:cNvSpPr txBox="1"/>
          <p:nvPr/>
        </p:nvSpPr>
        <p:spPr>
          <a:xfrm>
            <a:off x="7061236" y="363111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</a:t>
            </a:r>
            <a:endParaRPr lang="en-US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48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D7051-0562-9E5C-BD41-60EEAC057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94D28-B6F8-F5B3-3072-B3F2ECD6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Short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B2AF0B-D27F-3AA1-91BE-4DB9EF60363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The recurrence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/3)+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simplifies to…?</a:t>
                </a: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EB2AF0B-D27F-3AA1-91BE-4DB9EF6036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242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91DB4-0080-AA75-FBFE-F0BBF7F33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D7C89-FC50-3A46-445A-3AFF74D8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Short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9CB6C39-3A5D-6E90-67A9-EA964D62151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The recurrence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/3)+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simplifies to…?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 By master theorem, since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2&lt;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9CB6C39-3A5D-6E90-67A9-EA964D6215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6B27A45-66F4-59EE-AA9E-B3C5128EEC15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209714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43835-DD04-3C9F-FD6B-1A183C33A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D9141-228D-5598-7DE4-55027F2C1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Short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3B44DF6-2AA1-8CD7-DE65-B2C576A4861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positive, distinct edge costs.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an MST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then it is still an MST after replacing each edge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3B44DF6-2AA1-8CD7-DE65-B2C576A486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609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AAEFC-0313-6D3F-2809-87FC23863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9FFEE-9326-2DDD-F897-07225044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Short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CE00840-5528-21A0-E5A2-EFE4A684BCA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positive, distinct edge costs.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an MST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then it is still an MST after replacing each edge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True. Kruskal’s (or Prim’s) only depends on the relative order of edge costs. Furthermore, because costs are distinct, there is a unique MST, so Kruskal’s algorithm found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before and will still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now.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CE00840-5528-21A0-E5A2-EFE4A684BC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00E97C8-4A94-8CB0-4BE1-81B0A87D8ADA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4236744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6DE5A-3C83-707B-6700-D5C11651E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4F60-D6B4-3367-B622-B3DD914E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Short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D0F8798-D455-7577-CCBB-316260DDFE8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 weighted, undirected graph. Consider any cut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and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be an edge of minimum weight across the cut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Then every MST contains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D0F8798-D455-7577-CCBB-316260DDFE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959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4E10C-7F84-B69D-574A-B18CA1E3C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D01F6-ED99-F9DD-E920-D36359C7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Short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9F10AF8-F844-C8CF-C87B-8B173AC606A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 weighted, undirected graph. Consider any cut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and 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be an edge of minimum weight across the cut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Then every MST contains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False. The theorem requires edge weights be distinct. Consider: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9F10AF8-F844-C8CF-C87B-8B173AC606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B51DE6D-EF48-4783-E0BF-9E42B10339AD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C98AB6-18CB-D299-7EEE-C7FB5FE8CFB7}"/>
              </a:ext>
            </a:extLst>
          </p:cNvPr>
          <p:cNvSpPr/>
          <p:nvPr/>
        </p:nvSpPr>
        <p:spPr>
          <a:xfrm>
            <a:off x="4028598" y="2934587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7A3FBD2-3F7C-5219-56C4-D3D38A540FE7}"/>
              </a:ext>
            </a:extLst>
          </p:cNvPr>
          <p:cNvSpPr/>
          <p:nvPr/>
        </p:nvSpPr>
        <p:spPr>
          <a:xfrm>
            <a:off x="5023961" y="2934587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FFCF24C-8CFB-596B-0E73-C2AE22FAE1E8}"/>
              </a:ext>
            </a:extLst>
          </p:cNvPr>
          <p:cNvSpPr/>
          <p:nvPr/>
        </p:nvSpPr>
        <p:spPr>
          <a:xfrm>
            <a:off x="4028598" y="3848987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58E831-8695-96C4-3D11-391152FD75ED}"/>
              </a:ext>
            </a:extLst>
          </p:cNvPr>
          <p:cNvSpPr/>
          <p:nvPr/>
        </p:nvSpPr>
        <p:spPr>
          <a:xfrm>
            <a:off x="5023961" y="3848987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086AA9-F7E3-0B91-5F1B-F9982A766C61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4120038" y="2980307"/>
            <a:ext cx="90392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F52A06-DB67-69D3-7696-43B7DBA19569}"/>
              </a:ext>
            </a:extLst>
          </p:cNvPr>
          <p:cNvCxnSpPr>
            <a:stCxn id="5" idx="4"/>
            <a:endCxn id="7" idx="0"/>
          </p:cNvCxnSpPr>
          <p:nvPr/>
        </p:nvCxnSpPr>
        <p:spPr>
          <a:xfrm>
            <a:off x="4074318" y="3026027"/>
            <a:ext cx="0" cy="8229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EF0EC2-F4BD-6E17-F48E-1EB9C01C3347}"/>
              </a:ext>
            </a:extLst>
          </p:cNvPr>
          <p:cNvCxnSpPr>
            <a:stCxn id="7" idx="6"/>
            <a:endCxn id="8" idx="2"/>
          </p:cNvCxnSpPr>
          <p:nvPr/>
        </p:nvCxnSpPr>
        <p:spPr>
          <a:xfrm>
            <a:off x="4120038" y="3894707"/>
            <a:ext cx="90392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42472C-54B8-B611-B8BD-D6215E978763}"/>
              </a:ext>
            </a:extLst>
          </p:cNvPr>
          <p:cNvCxnSpPr>
            <a:stCxn id="6" idx="4"/>
            <a:endCxn id="8" idx="0"/>
          </p:cNvCxnSpPr>
          <p:nvPr/>
        </p:nvCxnSpPr>
        <p:spPr>
          <a:xfrm>
            <a:off x="5069681" y="3026027"/>
            <a:ext cx="0" cy="8229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83F0DED-2FDF-05B3-B077-4E3C67CE8505}"/>
              </a:ext>
            </a:extLst>
          </p:cNvPr>
          <p:cNvSpPr txBox="1"/>
          <p:nvPr/>
        </p:nvSpPr>
        <p:spPr>
          <a:xfrm>
            <a:off x="5070576" y="32485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A2C3A2-BE30-A343-6151-172C11BDB36E}"/>
              </a:ext>
            </a:extLst>
          </p:cNvPr>
          <p:cNvSpPr txBox="1"/>
          <p:nvPr/>
        </p:nvSpPr>
        <p:spPr>
          <a:xfrm>
            <a:off x="3773341" y="32485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6BF3A9-49EE-F559-4A00-443571298293}"/>
              </a:ext>
            </a:extLst>
          </p:cNvPr>
          <p:cNvSpPr txBox="1"/>
          <p:nvPr/>
        </p:nvSpPr>
        <p:spPr>
          <a:xfrm>
            <a:off x="4421958" y="39373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9346DB-0E78-D087-8969-EF9A5774CCE0}"/>
              </a:ext>
            </a:extLst>
          </p:cNvPr>
          <p:cNvSpPr txBox="1"/>
          <p:nvPr/>
        </p:nvSpPr>
        <p:spPr>
          <a:xfrm>
            <a:off x="4421958" y="25717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</a:p>
        </p:txBody>
      </p:sp>
      <p:sp>
        <p:nvSpPr>
          <p:cNvPr id="23" name="TextBox 22">
            <a:hlinkClick r:id="rId3" action="ppaction://hlinksldjump"/>
            <a:extLst>
              <a:ext uri="{FF2B5EF4-FFF2-40B4-BE49-F238E27FC236}">
                <a16:creationId xmlns:a16="http://schemas.microsoft.com/office/drawing/2014/main" id="{DBBA45E5-D0D6-2DC2-FAF2-6394AFCF93D5}"/>
              </a:ext>
            </a:extLst>
          </p:cNvPr>
          <p:cNvSpPr txBox="1"/>
          <p:nvPr/>
        </p:nvSpPr>
        <p:spPr>
          <a:xfrm>
            <a:off x="3213294" y="4468259"/>
            <a:ext cx="2717411" cy="36933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Return to problem select</a:t>
            </a:r>
          </a:p>
        </p:txBody>
      </p:sp>
    </p:spTree>
    <p:extLst>
      <p:ext uri="{BB962C8B-B14F-4D97-AF65-F5344CB8AC3E}">
        <p14:creationId xmlns:p14="http://schemas.microsoft.com/office/powerpoint/2010/main" val="4027808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D856C-FEC0-54A1-03FF-18FDEFE84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E677F-4769-E282-B9A6-EADCBCD9B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2 – Stable matching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1FBE106-80AF-722B-E2ED-51D5F766B40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riders,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horses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&lt;3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. Riders and horses have preferences for each other. Also, riders prefer the first 2 rounds. Horses prefer to ride every round. 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Set up 3 rounds of rides, so that every rider will ride a horse exactly once, every horse does exactly 2 or 3 rides, and there are no unstable matches. </a:t>
                </a:r>
              </a:p>
              <a:p>
                <a:pPr marL="114300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1FBE106-80AF-722B-E2ED-51D5F766B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606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0AEA8-966C-2919-4322-D6B4BCA4C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356E8-DED0-E651-C0D2-E7156F90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2 – Stable matching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89025D2-8F7D-DE92-D14E-1533146EE0C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riders,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horses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&lt;3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. Riders and horses have preferences for each other. Also, riders prefer the first 2 rounds. Horses prefer to ride every round. 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Set up 3 rounds of rides, so that every rider will ride a horse exactly once, every horse does exactly 2 or 3 rides, and there are no unstable matches. </a:t>
                </a:r>
              </a:p>
              <a:p>
                <a:pPr marL="114300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For all horses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create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 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dummy riders. For preference lists: 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For real riders: original list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replacing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then original list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’s.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For dummy riders: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(in any order), then everything else (in any order).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For horse-in-rounds: original list, then dummy riders in any order.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89025D2-8F7D-DE92-D14E-1533146EE0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273130A-C8E0-12C7-0FC8-4A01F30A4451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42562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4FE6-A5DA-94F7-0C52-75C507DE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Announcements &amp;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57285-116C-D9E9-8114-1A4EC2B59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860589"/>
          </a:xfrm>
        </p:spPr>
        <p:txBody>
          <a:bodyPr>
            <a:normAutofit/>
          </a:bodyPr>
          <a:lstStyle/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HW4</a:t>
            </a:r>
            <a:r>
              <a:rPr lang="en-U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regrade requests are open</a:t>
            </a:r>
          </a:p>
          <a:p>
            <a:pPr marL="1143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dirty="0"/>
          </a:p>
          <a:p>
            <a:pPr>
              <a:lnSpc>
                <a:spcPct val="114000"/>
              </a:lnSpc>
              <a:buFont typeface="Source Sans Pro"/>
              <a:buChar char="●"/>
            </a:pPr>
            <a:r>
              <a:rPr lang="en-US" b="1" dirty="0">
                <a:latin typeface="Source Sans Pro"/>
                <a:ea typeface="Source Sans Pro"/>
                <a:cs typeface="Source Sans Pro"/>
                <a:sym typeface="Source Sans Pro"/>
              </a:rPr>
              <a:t>HW5 </a:t>
            </a: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will be </a:t>
            </a:r>
            <a:r>
              <a:rPr lang="en-US" sz="1800" dirty="0">
                <a:latin typeface="Source Sans Pro"/>
                <a:ea typeface="Source Sans Pro"/>
                <a:cs typeface="Source Sans Pro"/>
                <a:sym typeface="Source Sans Pro"/>
              </a:rPr>
              <a:t>due </a:t>
            </a: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2/14</a:t>
            </a:r>
            <a:endParaRPr lang="en-US" sz="1800" dirty="0">
              <a:latin typeface="Source Sans Pro"/>
              <a:ea typeface="Source Sans Pro"/>
              <a:cs typeface="Source Sans Pro"/>
            </a:endParaRPr>
          </a:p>
          <a:p>
            <a:pPr marL="1054100" lvl="2" indent="0">
              <a:lnSpc>
                <a:spcPct val="114000"/>
              </a:lnSpc>
              <a:buClr>
                <a:schemeClr val="dk1"/>
              </a:buClr>
              <a:buNone/>
            </a:pPr>
            <a:endParaRPr lang="en-US" sz="1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There is no homework this week.</a:t>
            </a:r>
            <a:endParaRPr lang="en-US" sz="1800" dirty="0">
              <a:solidFill>
                <a:schemeClr val="bg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ct val="114000"/>
              </a:lnSpc>
              <a:buClr>
                <a:schemeClr val="dk1"/>
              </a:buClr>
              <a:buFont typeface="Source Sans Pro"/>
              <a:buChar char="●"/>
            </a:pP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Your </a:t>
            </a:r>
            <a:r>
              <a:rPr lang="en-US" sz="18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midterm exam</a:t>
            </a: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is </a:t>
            </a:r>
            <a:r>
              <a:rPr lang="en-U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 </a:t>
            </a:r>
            <a:r>
              <a:rPr lang="en-US" b="1" dirty="0">
                <a:solidFill>
                  <a:schemeClr val="bg2"/>
                </a:solidFill>
                <a:latin typeface="Source Sans Pro"/>
                <a:ea typeface="Source Sans Pro"/>
              </a:rPr>
              <a:t>Wednesday</a:t>
            </a:r>
            <a:r>
              <a:rPr lang="en-US" sz="1800" b="1" i="0" dirty="0">
                <a:solidFill>
                  <a:schemeClr val="bg2"/>
                </a:solidFill>
                <a:effectLst/>
                <a:latin typeface="Source Sans Pro"/>
                <a:ea typeface="Source Sans Pro"/>
              </a:rPr>
              <a:t>, </a:t>
            </a:r>
            <a:r>
              <a:rPr lang="en-US" b="1" dirty="0">
                <a:solidFill>
                  <a:schemeClr val="bg2"/>
                </a:solidFill>
                <a:latin typeface="Source Sans Pro"/>
                <a:ea typeface="Source Sans Pro"/>
              </a:rPr>
              <a:t>2/19 </a:t>
            </a:r>
            <a:r>
              <a:rPr lang="en-US" sz="1800" b="1" i="0" dirty="0">
                <a:solidFill>
                  <a:schemeClr val="bg2"/>
                </a:solidFill>
                <a:effectLst/>
                <a:latin typeface="Source Sans Pro"/>
                <a:ea typeface="Source Sans Pro"/>
              </a:rPr>
              <a:t>@ 6:00–7:30pm, </a:t>
            </a:r>
            <a:r>
              <a:rPr lang="en-US" b="1" dirty="0">
                <a:solidFill>
                  <a:schemeClr val="bg2"/>
                </a:solidFill>
                <a:latin typeface="Source Sans Pro"/>
                <a:ea typeface="Source Sans Pro"/>
              </a:rPr>
              <a:t>BAG131</a:t>
            </a:r>
            <a:endParaRPr lang="en-US" sz="1800" b="1" dirty="0">
              <a:solidFill>
                <a:schemeClr val="bg2"/>
              </a:solidFill>
              <a:cs typeface="Source Sans Pro"/>
              <a:sym typeface="Source Sans Pro"/>
            </a:endParaRPr>
          </a:p>
          <a:p>
            <a:pPr lvl="1">
              <a:lnSpc>
                <a:spcPct val="114000"/>
              </a:lnSpc>
              <a:buClr>
                <a:schemeClr val="dk1"/>
              </a:buClr>
              <a:buSzPct val="100000"/>
              <a:buFont typeface="Source Sans Pro"/>
              <a:buChar char="○"/>
            </a:pPr>
            <a:r>
              <a:rPr lang="en-US" sz="1800" dirty="0">
                <a:solidFill>
                  <a:schemeClr val="tx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Let us know ASAP if you cannot make it</a:t>
            </a:r>
            <a:endParaRPr lang="en-US" sz="1800" dirty="0">
              <a:solidFill>
                <a:schemeClr val="tx2"/>
              </a:solidFill>
              <a:latin typeface="Source Sans Pro"/>
              <a:ea typeface="Source Sans Pro"/>
              <a:cs typeface="Source Sans Pro"/>
            </a:endParaRPr>
          </a:p>
          <a:p>
            <a:pPr lvl="1">
              <a:lnSpc>
                <a:spcPct val="113999"/>
              </a:lnSpc>
              <a:buClr>
                <a:schemeClr val="dk1"/>
              </a:buClr>
              <a:buSzPct val="100000"/>
              <a:buFont typeface="Source Sans Pro"/>
              <a:buChar char="○"/>
            </a:pPr>
            <a:r>
              <a:rPr lang="en-US" sz="1800" b="1" dirty="0">
                <a:solidFill>
                  <a:srgbClr val="1E3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Review session on 2/18 @ 4:30 - 6:30, Location TBD</a:t>
            </a:r>
            <a:endParaRPr lang="en-US" sz="1800" dirty="0">
              <a:solidFill>
                <a:schemeClr val="tx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indent="0">
              <a:lnSpc>
                <a:spcPct val="100000"/>
              </a:lnSpc>
              <a:buClr>
                <a:schemeClr val="dk1"/>
              </a:buClr>
              <a:buNone/>
            </a:pPr>
            <a:endParaRPr lang="en-US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35408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F1992-DAC2-0940-3AEF-013E1370D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1032E-F96A-A26C-8174-4258339F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2 – Stable matching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13E2303-A4CB-7CBB-A437-26BFE1D95DA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For all horses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create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 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dummy riders. For preference lists: 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For real riders: original list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replacing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then original list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’s.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For dummy riders: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(in any order), then everything else (in any order).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For horse-in-rounds: original list, then dummy riders in any order.</a:t>
                </a:r>
              </a:p>
              <a:p>
                <a:pPr marL="114300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Then: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Every rider is matched because library returns perfect matching.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Dummy matched to horse in round 1 or 2 is unstable.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Horse and real rider who prefer each other is unstable.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13E2303-A4CB-7CBB-A437-26BFE1D95D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C0F2424-3C41-71DF-2CFE-977EBCDFEA4C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sp>
        <p:nvSpPr>
          <p:cNvPr id="23" name="TextBox 22">
            <a:hlinkClick r:id="rId3" action="ppaction://hlinksldjump"/>
            <a:extLst>
              <a:ext uri="{FF2B5EF4-FFF2-40B4-BE49-F238E27FC236}">
                <a16:creationId xmlns:a16="http://schemas.microsoft.com/office/drawing/2014/main" id="{130FD4B4-E507-40EC-183E-D5968D8415B2}"/>
              </a:ext>
            </a:extLst>
          </p:cNvPr>
          <p:cNvSpPr txBox="1"/>
          <p:nvPr/>
        </p:nvSpPr>
        <p:spPr>
          <a:xfrm>
            <a:off x="3213294" y="4468259"/>
            <a:ext cx="2717411" cy="36933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Return to problem select</a:t>
            </a:r>
          </a:p>
        </p:txBody>
      </p:sp>
    </p:spTree>
    <p:extLst>
      <p:ext uri="{BB962C8B-B14F-4D97-AF65-F5344CB8AC3E}">
        <p14:creationId xmlns:p14="http://schemas.microsoft.com/office/powerpoint/2010/main" val="3342734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AAE3A-B991-93D0-9DC2-F3EE84DA9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D4E6-C8DD-1913-20D2-6FCE04732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3 – Graph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50B5644-46B6-73A8-15E3-56DC48E7A25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person living in unit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moving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Some people may be new arrivals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null) or moving out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null). Give an algorithm that returns a valid moving order (every unit is vacated before someone moves in), or “not possible” and a minimal list of pairs that explains why.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50B5644-46B6-73A8-15E3-56DC48E7A2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821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D5E62-6DB1-B224-10CF-5BC9DEAA2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ACF69-DBD9-7B3E-F4C0-9D72099D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3 – Graph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F567FA1-3A6E-B895-3A43-F83233C5E74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person living in unit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moving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Some people may be new arrivals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null) or moving out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null). Give an algorithm that returns a valid moving order (every unit is vacated before someone moves in), or “not possible” and a minimal list of pairs that explains why.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F567FA1-3A6E-B895-3A43-F83233C5E7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7955A42-B362-6A8F-C7C5-ACFB0CF21BD8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1AA359-84E9-9F26-9665-858086C4CA7A}"/>
                  </a:ext>
                </a:extLst>
              </p:cNvPr>
              <p:cNvSpPr txBox="1"/>
              <p:nvPr/>
            </p:nvSpPr>
            <p:spPr>
              <a:xfrm>
                <a:off x="1947499" y="2860674"/>
                <a:ext cx="765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1, 2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1AA359-84E9-9F26-9665-858086C4C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499" y="2860674"/>
                <a:ext cx="76578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C53FF1-CB53-3500-2944-8B4A498DC7D8}"/>
                  </a:ext>
                </a:extLst>
              </p:cNvPr>
              <p:cNvSpPr txBox="1"/>
              <p:nvPr/>
            </p:nvSpPr>
            <p:spPr>
              <a:xfrm>
                <a:off x="698597" y="2860674"/>
                <a:ext cx="10552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2, 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null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C53FF1-CB53-3500-2944-8B4A498DC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97" y="2860674"/>
                <a:ext cx="105522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D3AC51-7425-25EB-0F22-56C0134914D2}"/>
                  </a:ext>
                </a:extLst>
              </p:cNvPr>
              <p:cNvSpPr txBox="1"/>
              <p:nvPr/>
            </p:nvSpPr>
            <p:spPr>
              <a:xfrm>
                <a:off x="1081490" y="3621693"/>
                <a:ext cx="765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3, </m:t>
                          </m:r>
                          <m:r>
                            <a:rPr lang="en-US" sz="1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D3AC51-7425-25EB-0F22-56C013491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490" y="3621693"/>
                <a:ext cx="7657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C49103-117A-20CA-3109-FEFAFED90232}"/>
                  </a:ext>
                </a:extLst>
              </p:cNvPr>
              <p:cNvSpPr txBox="1"/>
              <p:nvPr/>
            </p:nvSpPr>
            <p:spPr>
              <a:xfrm>
                <a:off x="2906963" y="2860674"/>
                <a:ext cx="10552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null</m:t>
                          </m:r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C49103-117A-20CA-3109-FEFAFED90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963" y="2860674"/>
                <a:ext cx="105522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882D24-1F55-E9EA-43D8-33E13D89EAD6}"/>
                  </a:ext>
                </a:extLst>
              </p:cNvPr>
              <p:cNvSpPr txBox="1"/>
              <p:nvPr/>
            </p:nvSpPr>
            <p:spPr>
              <a:xfrm>
                <a:off x="2447507" y="3621693"/>
                <a:ext cx="765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4, 3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882D24-1F55-E9EA-43D8-33E13D89E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507" y="3621693"/>
                <a:ext cx="76578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9211EB-41B0-FF83-EB54-E6AF71541723}"/>
                  </a:ext>
                </a:extLst>
              </p:cNvPr>
              <p:cNvSpPr txBox="1"/>
              <p:nvPr/>
            </p:nvSpPr>
            <p:spPr>
              <a:xfrm>
                <a:off x="4895385" y="2999214"/>
                <a:ext cx="34476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𝐴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𝐵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iff</a:t>
                </a:r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 must happen before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 panose="020B0503030403020204" pitchFamily="34" charset="0"/>
                      </a:rPr>
                      <m:t>𝐵</m:t>
                    </m:r>
                  </m:oMath>
                </a14:m>
                <a:endParaRPr lang="en-US" sz="1800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9211EB-41B0-FF83-EB54-E6AF71541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385" y="2999214"/>
                <a:ext cx="3447675" cy="369332"/>
              </a:xfrm>
              <a:prstGeom prst="rect">
                <a:avLst/>
              </a:prstGeom>
              <a:blipFill>
                <a:blip r:embed="rId8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708FB0-6574-3737-7087-63A00FB71194}"/>
              </a:ext>
            </a:extLst>
          </p:cNvPr>
          <p:cNvCxnSpPr>
            <a:stCxn id="7" idx="3"/>
            <a:endCxn id="6" idx="1"/>
          </p:cNvCxnSpPr>
          <p:nvPr/>
        </p:nvCxnSpPr>
        <p:spPr>
          <a:xfrm>
            <a:off x="1753822" y="3045340"/>
            <a:ext cx="19367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A378F95-7F63-A17D-D0F3-258C0E9DC3EB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713286" y="3045340"/>
            <a:ext cx="19367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id="{DE641CCC-E5BE-F6A5-5BBC-1E1C2BAB5469}"/>
              </a:ext>
            </a:extLst>
          </p:cNvPr>
          <p:cNvSpPr/>
          <p:nvPr/>
        </p:nvSpPr>
        <p:spPr>
          <a:xfrm>
            <a:off x="1803257" y="3601376"/>
            <a:ext cx="704957" cy="143065"/>
          </a:xfrm>
          <a:custGeom>
            <a:avLst/>
            <a:gdLst>
              <a:gd name="connsiteX0" fmla="*/ 0 w 720282"/>
              <a:gd name="connsiteY0" fmla="*/ 127744 h 127744"/>
              <a:gd name="connsiteX1" fmla="*/ 301395 w 720282"/>
              <a:gd name="connsiteY1" fmla="*/ 35 h 127744"/>
              <a:gd name="connsiteX2" fmla="*/ 720282 w 720282"/>
              <a:gd name="connsiteY2" fmla="*/ 117528 h 127744"/>
              <a:gd name="connsiteX0" fmla="*/ 0 w 720282"/>
              <a:gd name="connsiteY0" fmla="*/ 132850 h 132850"/>
              <a:gd name="connsiteX1" fmla="*/ 362696 w 720282"/>
              <a:gd name="connsiteY1" fmla="*/ 32 h 132850"/>
              <a:gd name="connsiteX2" fmla="*/ 720282 w 720282"/>
              <a:gd name="connsiteY2" fmla="*/ 122634 h 132850"/>
              <a:gd name="connsiteX0" fmla="*/ 0 w 720282"/>
              <a:gd name="connsiteY0" fmla="*/ 132856 h 132856"/>
              <a:gd name="connsiteX1" fmla="*/ 362696 w 720282"/>
              <a:gd name="connsiteY1" fmla="*/ 38 h 132856"/>
              <a:gd name="connsiteX2" fmla="*/ 720282 w 720282"/>
              <a:gd name="connsiteY2" fmla="*/ 122640 h 132856"/>
              <a:gd name="connsiteX0" fmla="*/ 0 w 704957"/>
              <a:gd name="connsiteY0" fmla="*/ 132860 h 132860"/>
              <a:gd name="connsiteX1" fmla="*/ 362696 w 704957"/>
              <a:gd name="connsiteY1" fmla="*/ 42 h 132860"/>
              <a:gd name="connsiteX2" fmla="*/ 704957 w 704957"/>
              <a:gd name="connsiteY2" fmla="*/ 117536 h 132860"/>
              <a:gd name="connsiteX0" fmla="*/ 0 w 704957"/>
              <a:gd name="connsiteY0" fmla="*/ 132854 h 132854"/>
              <a:gd name="connsiteX1" fmla="*/ 362696 w 704957"/>
              <a:gd name="connsiteY1" fmla="*/ 36 h 132854"/>
              <a:gd name="connsiteX2" fmla="*/ 704957 w 704957"/>
              <a:gd name="connsiteY2" fmla="*/ 127747 h 132854"/>
              <a:gd name="connsiteX0" fmla="*/ 0 w 704957"/>
              <a:gd name="connsiteY0" fmla="*/ 143065 h 143065"/>
              <a:gd name="connsiteX1" fmla="*/ 337155 w 704957"/>
              <a:gd name="connsiteY1" fmla="*/ 30 h 143065"/>
              <a:gd name="connsiteX2" fmla="*/ 704957 w 704957"/>
              <a:gd name="connsiteY2" fmla="*/ 137958 h 1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957" h="143065">
                <a:moveTo>
                  <a:pt x="0" y="143065"/>
                </a:moveTo>
                <a:cubicBezTo>
                  <a:pt x="90674" y="80062"/>
                  <a:pt x="217108" y="1733"/>
                  <a:pt x="337155" y="30"/>
                </a:cubicBezTo>
                <a:cubicBezTo>
                  <a:pt x="457202" y="-1673"/>
                  <a:pt x="606621" y="68143"/>
                  <a:pt x="704957" y="137958"/>
                </a:cubicBezTo>
              </a:path>
            </a:pathLst>
          </a:custGeom>
          <a:noFill/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BC60190-0123-2CF4-C2FB-AEEA2C81A91E}"/>
              </a:ext>
            </a:extLst>
          </p:cNvPr>
          <p:cNvSpPr/>
          <p:nvPr/>
        </p:nvSpPr>
        <p:spPr>
          <a:xfrm rot="10800000">
            <a:off x="1803257" y="3868277"/>
            <a:ext cx="704957" cy="143065"/>
          </a:xfrm>
          <a:custGeom>
            <a:avLst/>
            <a:gdLst>
              <a:gd name="connsiteX0" fmla="*/ 0 w 720282"/>
              <a:gd name="connsiteY0" fmla="*/ 127744 h 127744"/>
              <a:gd name="connsiteX1" fmla="*/ 301395 w 720282"/>
              <a:gd name="connsiteY1" fmla="*/ 35 h 127744"/>
              <a:gd name="connsiteX2" fmla="*/ 720282 w 720282"/>
              <a:gd name="connsiteY2" fmla="*/ 117528 h 127744"/>
              <a:gd name="connsiteX0" fmla="*/ 0 w 720282"/>
              <a:gd name="connsiteY0" fmla="*/ 132850 h 132850"/>
              <a:gd name="connsiteX1" fmla="*/ 362696 w 720282"/>
              <a:gd name="connsiteY1" fmla="*/ 32 h 132850"/>
              <a:gd name="connsiteX2" fmla="*/ 720282 w 720282"/>
              <a:gd name="connsiteY2" fmla="*/ 122634 h 132850"/>
              <a:gd name="connsiteX0" fmla="*/ 0 w 720282"/>
              <a:gd name="connsiteY0" fmla="*/ 132856 h 132856"/>
              <a:gd name="connsiteX1" fmla="*/ 362696 w 720282"/>
              <a:gd name="connsiteY1" fmla="*/ 38 h 132856"/>
              <a:gd name="connsiteX2" fmla="*/ 720282 w 720282"/>
              <a:gd name="connsiteY2" fmla="*/ 122640 h 132856"/>
              <a:gd name="connsiteX0" fmla="*/ 0 w 704957"/>
              <a:gd name="connsiteY0" fmla="*/ 132860 h 132860"/>
              <a:gd name="connsiteX1" fmla="*/ 362696 w 704957"/>
              <a:gd name="connsiteY1" fmla="*/ 42 h 132860"/>
              <a:gd name="connsiteX2" fmla="*/ 704957 w 704957"/>
              <a:gd name="connsiteY2" fmla="*/ 117536 h 132860"/>
              <a:gd name="connsiteX0" fmla="*/ 0 w 704957"/>
              <a:gd name="connsiteY0" fmla="*/ 132854 h 132854"/>
              <a:gd name="connsiteX1" fmla="*/ 362696 w 704957"/>
              <a:gd name="connsiteY1" fmla="*/ 36 h 132854"/>
              <a:gd name="connsiteX2" fmla="*/ 704957 w 704957"/>
              <a:gd name="connsiteY2" fmla="*/ 127747 h 132854"/>
              <a:gd name="connsiteX0" fmla="*/ 0 w 704957"/>
              <a:gd name="connsiteY0" fmla="*/ 143065 h 143065"/>
              <a:gd name="connsiteX1" fmla="*/ 337155 w 704957"/>
              <a:gd name="connsiteY1" fmla="*/ 30 h 143065"/>
              <a:gd name="connsiteX2" fmla="*/ 704957 w 704957"/>
              <a:gd name="connsiteY2" fmla="*/ 137958 h 1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957" h="143065">
                <a:moveTo>
                  <a:pt x="0" y="143065"/>
                </a:moveTo>
                <a:cubicBezTo>
                  <a:pt x="90674" y="80062"/>
                  <a:pt x="217108" y="1733"/>
                  <a:pt x="337155" y="30"/>
                </a:cubicBezTo>
                <a:cubicBezTo>
                  <a:pt x="457202" y="-1673"/>
                  <a:pt x="606621" y="68143"/>
                  <a:pt x="704957" y="137958"/>
                </a:cubicBezTo>
              </a:path>
            </a:pathLst>
          </a:custGeom>
          <a:noFill/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26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E1944-92C9-B4D9-4F0B-09E7D451D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867BF-00F9-3EA0-FCB9-04E0B153E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3 – Graph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1F81BE1-B7BC-CF8F-C8D1-EE62253C940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person living in unit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moving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Some people may be new arrivals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null) or moving out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null). Give an algorithm that returns a valid moving order (every unit is vacated before someone moves in), or “not possible” and a minimal list of pairs that explains why.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1F81BE1-B7BC-CF8F-C8D1-EE62253C94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EA36A88-8E7C-E03F-07F4-058349FF9090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3B1E3B-C5B1-7633-229A-42A0DEF2E5D7}"/>
                  </a:ext>
                </a:extLst>
              </p:cNvPr>
              <p:cNvSpPr txBox="1"/>
              <p:nvPr/>
            </p:nvSpPr>
            <p:spPr>
              <a:xfrm>
                <a:off x="1947499" y="2860674"/>
                <a:ext cx="765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1, 2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3B1E3B-C5B1-7633-229A-42A0DEF2E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499" y="2860674"/>
                <a:ext cx="76578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3F0515-A75A-A820-39C5-7F9470AC498A}"/>
                  </a:ext>
                </a:extLst>
              </p:cNvPr>
              <p:cNvSpPr txBox="1"/>
              <p:nvPr/>
            </p:nvSpPr>
            <p:spPr>
              <a:xfrm>
                <a:off x="698597" y="2860674"/>
                <a:ext cx="10552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2, 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null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3F0515-A75A-A820-39C5-7F9470AC4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97" y="2860674"/>
                <a:ext cx="105522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4F6DB2-AE80-F896-2108-EE92887B687A}"/>
                  </a:ext>
                </a:extLst>
              </p:cNvPr>
              <p:cNvSpPr txBox="1"/>
              <p:nvPr/>
            </p:nvSpPr>
            <p:spPr>
              <a:xfrm>
                <a:off x="1081490" y="3621693"/>
                <a:ext cx="765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3, </m:t>
                          </m:r>
                          <m:r>
                            <a:rPr lang="en-US" sz="1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4F6DB2-AE80-F896-2108-EE92887B6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490" y="3621693"/>
                <a:ext cx="7657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552496-92C6-4AAF-BF8E-365BFF9591F3}"/>
                  </a:ext>
                </a:extLst>
              </p:cNvPr>
              <p:cNvSpPr txBox="1"/>
              <p:nvPr/>
            </p:nvSpPr>
            <p:spPr>
              <a:xfrm>
                <a:off x="2906963" y="2860674"/>
                <a:ext cx="10552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null</m:t>
                          </m:r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552496-92C6-4AAF-BF8E-365BFF959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963" y="2860674"/>
                <a:ext cx="105522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365FF0-7C34-3924-FDAE-A6DCA6C38257}"/>
                  </a:ext>
                </a:extLst>
              </p:cNvPr>
              <p:cNvSpPr txBox="1"/>
              <p:nvPr/>
            </p:nvSpPr>
            <p:spPr>
              <a:xfrm>
                <a:off x="2447507" y="3621693"/>
                <a:ext cx="765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4, 3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365FF0-7C34-3924-FDAE-A6DCA6C38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507" y="3621693"/>
                <a:ext cx="76578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FB45787-3BD7-F93F-BCCC-14E625E3DD63}"/>
              </a:ext>
            </a:extLst>
          </p:cNvPr>
          <p:cNvSpPr txBox="1"/>
          <p:nvPr/>
        </p:nvSpPr>
        <p:spPr>
          <a:xfrm>
            <a:off x="4895385" y="2999214"/>
            <a:ext cx="3815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Check for cycles with B/DFS.</a:t>
            </a:r>
          </a:p>
          <a:p>
            <a:pPr marL="695325" lvl="1" indent="-342900">
              <a:buFont typeface="+mj-lt"/>
              <a:buAutoNum type="alphaLcPeriod"/>
            </a:pPr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If there is a cycle, not possible.</a:t>
            </a:r>
          </a:p>
          <a:p>
            <a:pPr algn="l"/>
            <a:endParaRPr lang="en-US" sz="1800" dirty="0">
              <a:solidFill>
                <a:schemeClr val="accent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A52E79-9F91-1F5C-63AE-01CC465D208D}"/>
              </a:ext>
            </a:extLst>
          </p:cNvPr>
          <p:cNvCxnSpPr>
            <a:stCxn id="7" idx="3"/>
            <a:endCxn id="6" idx="1"/>
          </p:cNvCxnSpPr>
          <p:nvPr/>
        </p:nvCxnSpPr>
        <p:spPr>
          <a:xfrm>
            <a:off x="1753822" y="3045340"/>
            <a:ext cx="19367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81B80F-B1EA-E8CB-8B94-083F30A80D14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713286" y="3045340"/>
            <a:ext cx="19367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id="{DE6594A3-6D05-D8E4-C3C2-C8E1D1F56626}"/>
              </a:ext>
            </a:extLst>
          </p:cNvPr>
          <p:cNvSpPr/>
          <p:nvPr/>
        </p:nvSpPr>
        <p:spPr>
          <a:xfrm>
            <a:off x="1803257" y="3601376"/>
            <a:ext cx="704957" cy="143065"/>
          </a:xfrm>
          <a:custGeom>
            <a:avLst/>
            <a:gdLst>
              <a:gd name="connsiteX0" fmla="*/ 0 w 720282"/>
              <a:gd name="connsiteY0" fmla="*/ 127744 h 127744"/>
              <a:gd name="connsiteX1" fmla="*/ 301395 w 720282"/>
              <a:gd name="connsiteY1" fmla="*/ 35 h 127744"/>
              <a:gd name="connsiteX2" fmla="*/ 720282 w 720282"/>
              <a:gd name="connsiteY2" fmla="*/ 117528 h 127744"/>
              <a:gd name="connsiteX0" fmla="*/ 0 w 720282"/>
              <a:gd name="connsiteY0" fmla="*/ 132850 h 132850"/>
              <a:gd name="connsiteX1" fmla="*/ 362696 w 720282"/>
              <a:gd name="connsiteY1" fmla="*/ 32 h 132850"/>
              <a:gd name="connsiteX2" fmla="*/ 720282 w 720282"/>
              <a:gd name="connsiteY2" fmla="*/ 122634 h 132850"/>
              <a:gd name="connsiteX0" fmla="*/ 0 w 720282"/>
              <a:gd name="connsiteY0" fmla="*/ 132856 h 132856"/>
              <a:gd name="connsiteX1" fmla="*/ 362696 w 720282"/>
              <a:gd name="connsiteY1" fmla="*/ 38 h 132856"/>
              <a:gd name="connsiteX2" fmla="*/ 720282 w 720282"/>
              <a:gd name="connsiteY2" fmla="*/ 122640 h 132856"/>
              <a:gd name="connsiteX0" fmla="*/ 0 w 704957"/>
              <a:gd name="connsiteY0" fmla="*/ 132860 h 132860"/>
              <a:gd name="connsiteX1" fmla="*/ 362696 w 704957"/>
              <a:gd name="connsiteY1" fmla="*/ 42 h 132860"/>
              <a:gd name="connsiteX2" fmla="*/ 704957 w 704957"/>
              <a:gd name="connsiteY2" fmla="*/ 117536 h 132860"/>
              <a:gd name="connsiteX0" fmla="*/ 0 w 704957"/>
              <a:gd name="connsiteY0" fmla="*/ 132854 h 132854"/>
              <a:gd name="connsiteX1" fmla="*/ 362696 w 704957"/>
              <a:gd name="connsiteY1" fmla="*/ 36 h 132854"/>
              <a:gd name="connsiteX2" fmla="*/ 704957 w 704957"/>
              <a:gd name="connsiteY2" fmla="*/ 127747 h 132854"/>
              <a:gd name="connsiteX0" fmla="*/ 0 w 704957"/>
              <a:gd name="connsiteY0" fmla="*/ 143065 h 143065"/>
              <a:gd name="connsiteX1" fmla="*/ 337155 w 704957"/>
              <a:gd name="connsiteY1" fmla="*/ 30 h 143065"/>
              <a:gd name="connsiteX2" fmla="*/ 704957 w 704957"/>
              <a:gd name="connsiteY2" fmla="*/ 137958 h 1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957" h="143065">
                <a:moveTo>
                  <a:pt x="0" y="143065"/>
                </a:moveTo>
                <a:cubicBezTo>
                  <a:pt x="90674" y="80062"/>
                  <a:pt x="217108" y="1733"/>
                  <a:pt x="337155" y="30"/>
                </a:cubicBezTo>
                <a:cubicBezTo>
                  <a:pt x="457202" y="-1673"/>
                  <a:pt x="606621" y="68143"/>
                  <a:pt x="704957" y="137958"/>
                </a:cubicBezTo>
              </a:path>
            </a:pathLst>
          </a:custGeom>
          <a:noFill/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EAB678BE-2394-2B68-0852-068EF66E9571}"/>
              </a:ext>
            </a:extLst>
          </p:cNvPr>
          <p:cNvSpPr/>
          <p:nvPr/>
        </p:nvSpPr>
        <p:spPr>
          <a:xfrm rot="10800000">
            <a:off x="1803257" y="3868277"/>
            <a:ext cx="704957" cy="143065"/>
          </a:xfrm>
          <a:custGeom>
            <a:avLst/>
            <a:gdLst>
              <a:gd name="connsiteX0" fmla="*/ 0 w 720282"/>
              <a:gd name="connsiteY0" fmla="*/ 127744 h 127744"/>
              <a:gd name="connsiteX1" fmla="*/ 301395 w 720282"/>
              <a:gd name="connsiteY1" fmla="*/ 35 h 127744"/>
              <a:gd name="connsiteX2" fmla="*/ 720282 w 720282"/>
              <a:gd name="connsiteY2" fmla="*/ 117528 h 127744"/>
              <a:gd name="connsiteX0" fmla="*/ 0 w 720282"/>
              <a:gd name="connsiteY0" fmla="*/ 132850 h 132850"/>
              <a:gd name="connsiteX1" fmla="*/ 362696 w 720282"/>
              <a:gd name="connsiteY1" fmla="*/ 32 h 132850"/>
              <a:gd name="connsiteX2" fmla="*/ 720282 w 720282"/>
              <a:gd name="connsiteY2" fmla="*/ 122634 h 132850"/>
              <a:gd name="connsiteX0" fmla="*/ 0 w 720282"/>
              <a:gd name="connsiteY0" fmla="*/ 132856 h 132856"/>
              <a:gd name="connsiteX1" fmla="*/ 362696 w 720282"/>
              <a:gd name="connsiteY1" fmla="*/ 38 h 132856"/>
              <a:gd name="connsiteX2" fmla="*/ 720282 w 720282"/>
              <a:gd name="connsiteY2" fmla="*/ 122640 h 132856"/>
              <a:gd name="connsiteX0" fmla="*/ 0 w 704957"/>
              <a:gd name="connsiteY0" fmla="*/ 132860 h 132860"/>
              <a:gd name="connsiteX1" fmla="*/ 362696 w 704957"/>
              <a:gd name="connsiteY1" fmla="*/ 42 h 132860"/>
              <a:gd name="connsiteX2" fmla="*/ 704957 w 704957"/>
              <a:gd name="connsiteY2" fmla="*/ 117536 h 132860"/>
              <a:gd name="connsiteX0" fmla="*/ 0 w 704957"/>
              <a:gd name="connsiteY0" fmla="*/ 132854 h 132854"/>
              <a:gd name="connsiteX1" fmla="*/ 362696 w 704957"/>
              <a:gd name="connsiteY1" fmla="*/ 36 h 132854"/>
              <a:gd name="connsiteX2" fmla="*/ 704957 w 704957"/>
              <a:gd name="connsiteY2" fmla="*/ 127747 h 132854"/>
              <a:gd name="connsiteX0" fmla="*/ 0 w 704957"/>
              <a:gd name="connsiteY0" fmla="*/ 143065 h 143065"/>
              <a:gd name="connsiteX1" fmla="*/ 337155 w 704957"/>
              <a:gd name="connsiteY1" fmla="*/ 30 h 143065"/>
              <a:gd name="connsiteX2" fmla="*/ 704957 w 704957"/>
              <a:gd name="connsiteY2" fmla="*/ 137958 h 1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957" h="143065">
                <a:moveTo>
                  <a:pt x="0" y="143065"/>
                </a:moveTo>
                <a:cubicBezTo>
                  <a:pt x="90674" y="80062"/>
                  <a:pt x="217108" y="1733"/>
                  <a:pt x="337155" y="30"/>
                </a:cubicBezTo>
                <a:cubicBezTo>
                  <a:pt x="457202" y="-1673"/>
                  <a:pt x="606621" y="68143"/>
                  <a:pt x="704957" y="137958"/>
                </a:cubicBezTo>
              </a:path>
            </a:pathLst>
          </a:custGeom>
          <a:noFill/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8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71DFA-50F0-A75D-6167-0E4686CA4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C2FF-21BC-49D0-87FC-D3A94A6BF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3 – Graph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B4A55B4-87E8-37C4-B684-A3237691625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person living in unit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moving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Some people may be new arrivals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null) or moving out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null). Give an algorithm that returns a valid moving order (every unit is vacated before someone moves in), or “not possible” and a minimal list of pairs that explains why.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B4A55B4-87E8-37C4-B684-A323769162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2BDDFB2-C80E-080D-2D90-D7AA17415198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sp>
        <p:nvSpPr>
          <p:cNvPr id="23" name="TextBox 22">
            <a:hlinkClick r:id="rId3" action="ppaction://hlinksldjump"/>
            <a:extLst>
              <a:ext uri="{FF2B5EF4-FFF2-40B4-BE49-F238E27FC236}">
                <a16:creationId xmlns:a16="http://schemas.microsoft.com/office/drawing/2014/main" id="{23A227CD-895C-540C-20C4-8E5777CA8898}"/>
              </a:ext>
            </a:extLst>
          </p:cNvPr>
          <p:cNvSpPr txBox="1"/>
          <p:nvPr/>
        </p:nvSpPr>
        <p:spPr>
          <a:xfrm>
            <a:off x="3213294" y="4468259"/>
            <a:ext cx="2717411" cy="36933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Return to problem select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8D8D64-EB1E-BB4B-5DF6-074A39B79A90}"/>
                  </a:ext>
                </a:extLst>
              </p:cNvPr>
              <p:cNvSpPr txBox="1"/>
              <p:nvPr/>
            </p:nvSpPr>
            <p:spPr>
              <a:xfrm>
                <a:off x="1947499" y="2860674"/>
                <a:ext cx="765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1, 2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8D8D64-EB1E-BB4B-5DF6-074A39B79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499" y="2860674"/>
                <a:ext cx="76578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8E63E3-AC90-E4FA-0617-610F378C27C5}"/>
                  </a:ext>
                </a:extLst>
              </p:cNvPr>
              <p:cNvSpPr txBox="1"/>
              <p:nvPr/>
            </p:nvSpPr>
            <p:spPr>
              <a:xfrm>
                <a:off x="698597" y="2860674"/>
                <a:ext cx="10552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2, 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null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8E63E3-AC90-E4FA-0617-610F378C2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97" y="2860674"/>
                <a:ext cx="105522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8DD493-B748-591E-6AFE-A7B963FD45DD}"/>
                  </a:ext>
                </a:extLst>
              </p:cNvPr>
              <p:cNvSpPr txBox="1"/>
              <p:nvPr/>
            </p:nvSpPr>
            <p:spPr>
              <a:xfrm>
                <a:off x="1081490" y="3621693"/>
                <a:ext cx="765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3, </m:t>
                          </m:r>
                          <m:r>
                            <a:rPr lang="en-US" sz="1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8DD493-B748-591E-6AFE-A7B963FD4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490" y="3621693"/>
                <a:ext cx="76578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2A6AF4-879A-0278-57F3-EA2E8A930DEB}"/>
                  </a:ext>
                </a:extLst>
              </p:cNvPr>
              <p:cNvSpPr txBox="1"/>
              <p:nvPr/>
            </p:nvSpPr>
            <p:spPr>
              <a:xfrm>
                <a:off x="2906963" y="2860674"/>
                <a:ext cx="10552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null</m:t>
                          </m:r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2A6AF4-879A-0278-57F3-EA2E8A930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963" y="2860674"/>
                <a:ext cx="105522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C9A8C8-0F92-256D-3C86-8395537F3988}"/>
                  </a:ext>
                </a:extLst>
              </p:cNvPr>
              <p:cNvSpPr txBox="1"/>
              <p:nvPr/>
            </p:nvSpPr>
            <p:spPr>
              <a:xfrm>
                <a:off x="2447507" y="3621693"/>
                <a:ext cx="765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4, 3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C9A8C8-0F92-256D-3C86-8395537F3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507" y="3621693"/>
                <a:ext cx="76578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8692EC0-D7CC-93C3-6511-9D2643596B0F}"/>
              </a:ext>
            </a:extLst>
          </p:cNvPr>
          <p:cNvSpPr txBox="1"/>
          <p:nvPr/>
        </p:nvSpPr>
        <p:spPr>
          <a:xfrm>
            <a:off x="4895385" y="2999214"/>
            <a:ext cx="38154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Check for cycles with B/DFS.</a:t>
            </a:r>
          </a:p>
          <a:p>
            <a:pPr marL="695325" lvl="1" indent="-342900">
              <a:buFont typeface="+mj-lt"/>
              <a:buAutoNum type="alphaLcPeriod"/>
            </a:pPr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If there is a cycle, not possible.</a:t>
            </a:r>
          </a:p>
          <a:p>
            <a:pPr marL="695325" lvl="1" indent="-342900">
              <a:buFont typeface="+mj-lt"/>
              <a:buAutoNum type="alphaLcPeriod"/>
            </a:pPr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If there is no cycle, topo sort.</a:t>
            </a:r>
          </a:p>
          <a:p>
            <a:pPr algn="l"/>
            <a:endParaRPr lang="en-US" sz="1800" dirty="0">
              <a:solidFill>
                <a:schemeClr val="accent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E2D8DFC-1EBE-A950-6FC9-95A44679B522}"/>
              </a:ext>
            </a:extLst>
          </p:cNvPr>
          <p:cNvCxnSpPr/>
          <p:nvPr/>
        </p:nvCxnSpPr>
        <p:spPr>
          <a:xfrm>
            <a:off x="1753822" y="3045340"/>
            <a:ext cx="19367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F93F6E-A06F-F825-2500-9C2A71ED002E}"/>
              </a:ext>
            </a:extLst>
          </p:cNvPr>
          <p:cNvCxnSpPr/>
          <p:nvPr/>
        </p:nvCxnSpPr>
        <p:spPr>
          <a:xfrm>
            <a:off x="2713286" y="3045340"/>
            <a:ext cx="19367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060BD2-D664-7391-22AA-0337C5F4C8F9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1847277" y="3806359"/>
            <a:ext cx="60023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425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B05D6-33D0-9535-BD2B-2B0CC2D4F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6417E-DDCA-7BED-C10C-00A33723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4 – Greedy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1CD94B4-4A52-674B-496C-ED23E8061BE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of integer intervals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, find the smallest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such that every point in any interval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belongs to some interval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/>
                  <a:t> (i.e.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/>
                  <a:t> covers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1CD94B4-4A52-674B-496C-ED23E8061B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381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96844-CD46-BA60-AADB-2F4F9E832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BB62-5D64-3ECF-34A8-36A1639E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4 – Greedy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53009C8-84F5-1097-F123-877EF73533A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of integer intervals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, find the smallest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such that every point in any interval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 belongs to some interval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/>
                  <a:t> (i.e.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/>
                  <a:t> covers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dirty="0"/>
                  <a:t>).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Repeatedly pick the interval with the largest end point that covers the smallest yet-uncovered point. </a:t>
                </a:r>
              </a:p>
              <a:p>
                <a:pPr marL="114300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(For implementation details, see solutions tonight. Naively finding the “smallest yet-uncovered point” is technically correct but slow.)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53009C8-84F5-1097-F123-877EF73533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13A4B31-5634-AB1E-5464-0B0974578990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360524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88266-C5DC-A0E0-CB09-B93379B2A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51F7-5433-62D9-CFA4-79190336F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4 – Greedy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FD8F1F6-53D2-C70B-C399-DE2CD99C2F5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Repeatedly pick the interval with the largest end point that covers the smallest yet-uncovered point. </a:t>
                </a:r>
              </a:p>
              <a:p>
                <a:pPr marL="114300" indent="0">
                  <a:buNone/>
                </a:pPr>
                <a:endParaRPr lang="en-US" sz="900" dirty="0">
                  <a:solidFill>
                    <a:schemeClr val="accent1"/>
                  </a:solidFill>
                </a:endParaRPr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Proof sketch: (greedy stays ahead)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We output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,…,[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suppose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,…,[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valid and sorted.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Can prove by induction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(explain why this is enough).</a:t>
                </a:r>
              </a:p>
              <a:p>
                <a:pPr lvl="1"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accent1"/>
                    </a:solidFill>
                  </a:rPr>
                  <a:t>After selecting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,…,[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the smallest uncovered point is larger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and hence not covered by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,…,[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by induction. </a:t>
                </a:r>
              </a:p>
              <a:p>
                <a:pPr lvl="1"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accent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does not cover it, by </a:t>
                </a:r>
                <a:r>
                  <a:rPr lang="en-US" sz="1800" dirty="0" err="1">
                    <a:solidFill>
                      <a:schemeClr val="accent1"/>
                    </a:solidFill>
                  </a:rPr>
                  <a:t>sortedness</a:t>
                </a:r>
                <a:r>
                  <a:rPr lang="en-US" sz="1800" dirty="0">
                    <a:solidFill>
                      <a:schemeClr val="accent1"/>
                    </a:solidFill>
                  </a:rPr>
                  <a:t>, other solution is invalid.</a:t>
                </a:r>
              </a:p>
              <a:p>
                <a:pPr lvl="1"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accent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does cover it,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because that was our greedy criterion.</a:t>
                </a: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FD8F1F6-53D2-C70B-C399-DE2CD99C2F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955DEF0-0F08-A64F-2B58-D92DDBAB61AF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sp>
        <p:nvSpPr>
          <p:cNvPr id="23" name="TextBox 22">
            <a:hlinkClick r:id="rId3" action="ppaction://hlinksldjump"/>
            <a:extLst>
              <a:ext uri="{FF2B5EF4-FFF2-40B4-BE49-F238E27FC236}">
                <a16:creationId xmlns:a16="http://schemas.microsoft.com/office/drawing/2014/main" id="{34C0552D-FA25-E319-B5B7-D10318A90921}"/>
              </a:ext>
            </a:extLst>
          </p:cNvPr>
          <p:cNvSpPr txBox="1"/>
          <p:nvPr/>
        </p:nvSpPr>
        <p:spPr>
          <a:xfrm>
            <a:off x="3213294" y="4468259"/>
            <a:ext cx="2717411" cy="36933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Return to problem select</a:t>
            </a:r>
          </a:p>
        </p:txBody>
      </p:sp>
    </p:spTree>
    <p:extLst>
      <p:ext uri="{BB962C8B-B14F-4D97-AF65-F5344CB8AC3E}">
        <p14:creationId xmlns:p14="http://schemas.microsoft.com/office/powerpoint/2010/main" val="4042324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3F0BF-A7DB-931F-29D2-4D2FD8A28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38E2D-7224-1570-3F98-199D2941F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5 – Divide and conquer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F1A791B-C4AC-E132-6921-2FD3673149E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[1..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/>
                  <a:t>is a mountain if there is a peak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&lt;…&lt;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&gt;…&gt;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14300" indent="0">
                  <a:buNone/>
                </a:pPr>
                <a:r>
                  <a:rPr lang="en-US" dirty="0"/>
                  <a:t>The peak may be at 1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Given a mountain, find the peak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F1A791B-C4AC-E132-6921-2FD3673149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094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732F9-692D-458F-B4B4-2CDE595E4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D109-1E1C-4388-BDBC-EA7CA0122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5 – Divide and conquer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79C2C4C-AB84-DD55-8AD1-DADB56F0719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[1..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/>
                  <a:t>is a mountain if there is a peak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&lt;…&lt;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&gt;…&gt;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14300" indent="0">
                  <a:buNone/>
                </a:pPr>
                <a:r>
                  <a:rPr lang="en-US" dirty="0"/>
                  <a:t>The peak may be at 1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Given a mountain, find the peak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function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peakFinder</a:t>
                </a:r>
                <a:r>
                  <a:rPr lang="en-US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)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​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​</a:t>
                </a:r>
                <a:r>
                  <a:rPr lang="en-US" b="1" dirty="0">
                    <a:solidFill>
                      <a:schemeClr val="accent1"/>
                    </a:solidFill>
                  </a:rPr>
                  <a:t>if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exists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+1≤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]&lt;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939800" lvl="1" indent="-342900">
                  <a:buClr>
                    <a:schemeClr val="tx1"/>
                  </a:buClr>
                  <a:buSzPct val="100000"/>
                  <a:buFont typeface="+mj-lt"/>
                  <a:buAutoNum type="alphaLcPeriod"/>
                </a:pPr>
                <a:r>
                  <a:rPr lang="en-US" sz="1800" dirty="0"/>
                  <a:t>​</a:t>
                </a:r>
                <a:r>
                  <a:rPr lang="en-US" sz="1800" b="1" dirty="0"/>
                  <a:t>return</a:t>
                </a:r>
                <a:r>
                  <a:rPr lang="en-US" sz="1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accent1"/>
                    </a:solidFill>
                  </a:rPr>
                  <a:t>peakFinder</a:t>
                </a:r>
                <a:r>
                  <a:rPr lang="en-US" sz="1800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)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​</a:t>
                </a:r>
                <a:r>
                  <a:rPr lang="en-US" b="1" dirty="0">
                    <a:solidFill>
                      <a:schemeClr val="accent1"/>
                    </a:solidFill>
                  </a:rPr>
                  <a:t>else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exists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and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−1]&gt;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939800" lvl="1" indent="-342900">
                  <a:buClr>
                    <a:schemeClr val="tx1"/>
                  </a:buClr>
                  <a:buSzPct val="100000"/>
                  <a:buFont typeface="+mj-lt"/>
                  <a:buAutoNum type="alphaLcPeriod"/>
                </a:pPr>
                <a:r>
                  <a:rPr lang="en-US" sz="1800" dirty="0"/>
                  <a:t>​</a:t>
                </a:r>
                <a:r>
                  <a:rPr lang="en-US" sz="1800" b="1" dirty="0"/>
                  <a:t>return</a:t>
                </a:r>
                <a:r>
                  <a:rPr lang="en-US" sz="1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accent1"/>
                    </a:solidFill>
                  </a:rPr>
                  <a:t>peakFinder</a:t>
                </a:r>
                <a:r>
                  <a:rPr lang="en-US" sz="1800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)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​</a:t>
                </a:r>
                <a:r>
                  <a:rPr lang="en-US" b="1" dirty="0">
                    <a:solidFill>
                      <a:schemeClr val="accent1"/>
                    </a:solidFill>
                  </a:rPr>
                  <a:t>else return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79C2C4C-AB84-DD55-8AD1-DADB56F071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1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73A67F2-7EA5-CB09-042C-C743F69A2088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7E2B98-B61D-3500-7124-543EBF68D522}"/>
              </a:ext>
            </a:extLst>
          </p:cNvPr>
          <p:cNvSpPr txBox="1"/>
          <p:nvPr/>
        </p:nvSpPr>
        <p:spPr>
          <a:xfrm>
            <a:off x="5439140" y="2491343"/>
            <a:ext cx="361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(base case omitted for slide brevity)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A685E2-528B-7F1B-E805-72194650C881}"/>
              </a:ext>
            </a:extLst>
          </p:cNvPr>
          <p:cNvSpPr txBox="1"/>
          <p:nvPr/>
        </p:nvSpPr>
        <p:spPr>
          <a:xfrm>
            <a:off x="6450634" y="3259969"/>
            <a:ext cx="26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(checking for edge cases)</a:t>
            </a:r>
          </a:p>
        </p:txBody>
      </p:sp>
    </p:spTree>
    <p:extLst>
      <p:ext uri="{BB962C8B-B14F-4D97-AF65-F5344CB8AC3E}">
        <p14:creationId xmlns:p14="http://schemas.microsoft.com/office/powerpoint/2010/main" val="67365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78167-AFB5-6373-A4D6-B107119F8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Midterm 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ACB96-4FC1-95AD-F860-B8F387EB7F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Several multiple choice/short answer problems</a:t>
            </a:r>
          </a:p>
          <a:p>
            <a:r>
              <a:rPr lang="en-US" dirty="0"/>
              <a:t>3 long-form problems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Similar in style to homework</a:t>
            </a:r>
          </a:p>
          <a:p>
            <a:r>
              <a:rPr lang="en-US" dirty="0"/>
              <a:t>90 minutes</a:t>
            </a:r>
          </a:p>
          <a:p>
            <a:r>
              <a:rPr lang="en-US" dirty="0"/>
              <a:t>You will be given a standard reference sheet, view it on Ed</a:t>
            </a:r>
          </a:p>
          <a:p>
            <a:r>
              <a:rPr lang="en-US" dirty="0"/>
              <a:t>You may bring one sheet of double sided 8.5x11” paper containing your own handwritten notes.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Must write name, student number, and UW NetID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n-US" sz="1800" dirty="0">
                <a:solidFill>
                  <a:schemeClr val="tx1"/>
                </a:solidFill>
              </a:rPr>
              <a:t>Must turn in with exam</a:t>
            </a:r>
          </a:p>
        </p:txBody>
      </p:sp>
    </p:spTree>
    <p:extLst>
      <p:ext uri="{BB962C8B-B14F-4D97-AF65-F5344CB8AC3E}">
        <p14:creationId xmlns:p14="http://schemas.microsoft.com/office/powerpoint/2010/main" val="3684131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D9D8B-3D3B-3D96-A872-18E87A973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2AE6-2EA4-BEF3-D900-D710C853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5 – Divide and conquer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B443248-DEA1-D9DE-196C-B325D6A4DC5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function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peakFinder</a:t>
                </a:r>
                <a:r>
                  <a:rPr lang="en-US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)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​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d>
                      <m:dPr>
                        <m:begChr m:val="⌊"/>
                        <m:endChr m:val="⌋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​</a:t>
                </a:r>
                <a:r>
                  <a:rPr lang="en-US" b="1" dirty="0">
                    <a:solidFill>
                      <a:schemeClr val="accent1"/>
                    </a:solidFill>
                  </a:rPr>
                  <a:t>if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exists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+1≤</m:t>
                    </m:r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]&lt;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939800" lvl="1" indent="-342900">
                  <a:buClr>
                    <a:schemeClr val="tx1"/>
                  </a:buClr>
                  <a:buSzPct val="100000"/>
                  <a:buFont typeface="+mj-lt"/>
                  <a:buAutoNum type="alphaLcPeriod"/>
                </a:pPr>
                <a:r>
                  <a:rPr lang="en-US" sz="1800" dirty="0"/>
                  <a:t>​</a:t>
                </a:r>
                <a:r>
                  <a:rPr lang="en-US" sz="1800" b="1" dirty="0"/>
                  <a:t>return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peakFinder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)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​</a:t>
                </a:r>
                <a:r>
                  <a:rPr lang="en-US" b="1" dirty="0">
                    <a:solidFill>
                      <a:schemeClr val="accent1"/>
                    </a:solidFill>
                  </a:rPr>
                  <a:t>else 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exists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and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−1]&gt;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939800" lvl="1" indent="-342900">
                  <a:buClr>
                    <a:schemeClr val="tx1"/>
                  </a:buClr>
                  <a:buSzPct val="100000"/>
                  <a:buFont typeface="+mj-lt"/>
                  <a:buAutoNum type="alphaLcPeriod"/>
                </a:pPr>
                <a:r>
                  <a:rPr lang="en-US" sz="1800" dirty="0"/>
                  <a:t>​</a:t>
                </a:r>
                <a:r>
                  <a:rPr lang="en-US" sz="1800" b="1" dirty="0"/>
                  <a:t>return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peakFinder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dirty="0"/>
                  <a:t>)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​</a:t>
                </a:r>
                <a:r>
                  <a:rPr lang="en-US" b="1" dirty="0">
                    <a:solidFill>
                      <a:schemeClr val="accent1"/>
                    </a:solidFill>
                  </a:rPr>
                  <a:t>else return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Induction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:</a:t>
                </a:r>
              </a:p>
              <a:p>
                <a:pPr marL="114300" indent="0" algn="ctr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en-US" b="1" dirty="0">
                    <a:solidFill>
                      <a:schemeClr val="accent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..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contains the peak</a:t>
                </a:r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peakFinder</a:t>
                </a:r>
                <a:r>
                  <a:rPr lang="en-US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) finds it.</a:t>
                </a:r>
              </a:p>
              <a:p>
                <a:pPr marL="114300" indent="0" algn="ctr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(crucial point!)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B443248-DEA1-D9DE-196C-B325D6A4DC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1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F00ABA5-9D76-9C34-E0D7-97DCA9912B3A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4145438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3DB62-2222-7679-E9D1-BE6311921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33BEE-BFAC-3E92-44FB-E81A463E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5 – Divide and conquer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5622290-8E5E-FC08-73E0-C1B42F44253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Induction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:</a:t>
                </a:r>
              </a:p>
              <a:p>
                <a:pPr marL="114300" indent="0" algn="ctr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en-US" b="1" dirty="0">
                    <a:solidFill>
                      <a:schemeClr val="accent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..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contains the peak</a:t>
                </a:r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peakFinder</a:t>
                </a:r>
                <a:r>
                  <a:rPr lang="en-US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) finds it.</a:t>
                </a:r>
              </a:p>
              <a:p>
                <a:pPr marL="114300" indent="0" algn="ctr">
                  <a:buNone/>
                </a:pPr>
                <a:endParaRPr lang="en-US" sz="900" dirty="0">
                  <a:solidFill>
                    <a:schemeClr val="accent1"/>
                  </a:solidFill>
                </a:endParaRPr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Three cases for where the peak is: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The peak is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+1..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  <a:p>
                <a:pPr lvl="1"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accent1"/>
                    </a:solidFill>
                  </a:rPr>
                  <a:t>We end up in the first if branch (explain why). </a:t>
                </a:r>
              </a:p>
              <a:p>
                <a:pPr lvl="1"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accent1"/>
                    </a:solidFill>
                  </a:rPr>
                  <a:t>Can apply IH to </a:t>
                </a:r>
                <a:r>
                  <a:rPr lang="en-US" sz="1800" dirty="0" err="1">
                    <a:solidFill>
                      <a:schemeClr val="accent1"/>
                    </a:solidFill>
                  </a:rPr>
                  <a:t>peakFinder</a:t>
                </a:r>
                <a:r>
                  <a:rPr lang="en-US" sz="1800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) because the peak is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+1..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!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The peak is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..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 Similar.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/>
                    </a:solidFill>
                  </a:rPr>
                  <a:t>The peak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. </a:t>
                </a:r>
              </a:p>
              <a:p>
                <a:pPr lvl="1"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accent1"/>
                    </a:solidFill>
                  </a:rPr>
                  <a:t>We end up in the else branch (explain why). </a:t>
                </a:r>
              </a:p>
              <a:p>
                <a:pPr>
                  <a:buFont typeface="+mj-lt"/>
                  <a:buAutoNum type="arabicPeriod"/>
                </a:pP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5622290-8E5E-FC08-73E0-C1B42F4425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F95E0AF-CEF9-E03C-D923-A1C9195031A0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19F92581-168C-3713-EFA8-898066F2B296}"/>
              </a:ext>
            </a:extLst>
          </p:cNvPr>
          <p:cNvSpPr txBox="1"/>
          <p:nvPr/>
        </p:nvSpPr>
        <p:spPr>
          <a:xfrm>
            <a:off x="3213294" y="4468259"/>
            <a:ext cx="2717411" cy="36933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Return to problem select</a:t>
            </a:r>
          </a:p>
        </p:txBody>
      </p:sp>
    </p:spTree>
    <p:extLst>
      <p:ext uri="{BB962C8B-B14F-4D97-AF65-F5344CB8AC3E}">
        <p14:creationId xmlns:p14="http://schemas.microsoft.com/office/powerpoint/2010/main" val="2641202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DD78E-94EA-F976-EB44-8617E8A70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898B-A840-80C6-97BF-E4814B140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6 – Dynamic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19DC44-2F42-EE2D-5CA5-3BEEF400F58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Compute the maximum reward going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(1, 1)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a grid, where you gain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whenever passing through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Starting/ending count as passing through.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may be negative (penalty)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(impassible).</a:t>
                </a: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F19DC44-2F42-EE2D-5CA5-3BEEF400F5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284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516C1-7665-3F74-A651-F9831ECA4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5460-F4D5-0D76-8D6D-544E0480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6 – Dynamic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8F6F79B-BB85-DC1B-AE27-5F617AC1718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Compute the maximum reward going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(1, 1)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a grid, where you gain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whenever passing through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Starting/ending count as passing through.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may be negative (penalty)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(impassible).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  <a:tabLst>
                    <a:tab pos="6851650" algn="l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OPT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 err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 err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OPT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OPT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b="0" dirty="0">
                    <a:solidFill>
                      <a:schemeClr val="accent1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br>
                  <a:rPr lang="en-US" b="0" dirty="0">
                    <a:solidFill>
                      <a:schemeClr val="accent1"/>
                    </a:solidFill>
                  </a:rPr>
                </a:br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buNone/>
                  <a:tabLst>
                    <a:tab pos="68516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OPT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1, 1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1, 1</m:t>
                          </m:r>
                        </m:e>
                      </m:d>
                    </m:oMath>
                  </m:oMathPara>
                </a14:m>
                <a:b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OPT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OPT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b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OPT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OPT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−1, 1)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8F6F79B-BB85-DC1B-AE27-5F617AC17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FFCAD8-6F0B-46CE-CEC0-C5FE04CA8A19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96C818DE-530C-E280-3226-962F22D4274A}"/>
              </a:ext>
            </a:extLst>
          </p:cNvPr>
          <p:cNvSpPr txBox="1"/>
          <p:nvPr/>
        </p:nvSpPr>
        <p:spPr>
          <a:xfrm>
            <a:off x="3213294" y="4468259"/>
            <a:ext cx="2717411" cy="36933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Return to problem select</a:t>
            </a:r>
          </a:p>
        </p:txBody>
      </p:sp>
    </p:spTree>
    <p:extLst>
      <p:ext uri="{BB962C8B-B14F-4D97-AF65-F5344CB8AC3E}">
        <p14:creationId xmlns:p14="http://schemas.microsoft.com/office/powerpoint/2010/main" val="253924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1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623401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t>Option 1</a:t>
            </a:r>
          </a:p>
        </p:txBody>
      </p:sp>
      <p:sp>
        <p:nvSpPr>
          <p:cNvPr id="123" name="Text Placeholder 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>
              <a:buFontTx/>
              <a:buAutoNum type="arabicPeriod"/>
            </a:pPr>
            <a:r>
              <a:t>(35 min) 6 stations around the room with practice problems</a:t>
            </a:r>
          </a:p>
          <a:p>
            <a:pPr marL="914400" lvl="1" indent="-317500">
              <a:buClr>
                <a:srgbClr val="000000"/>
              </a:buClr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Station 1: Short answer</a:t>
            </a:r>
            <a:endParaRPr sz="1600">
              <a:solidFill>
                <a:schemeClr val="accent1"/>
              </a:solidFill>
            </a:endParaRPr>
          </a:p>
          <a:p>
            <a:pPr marL="914400" lvl="1" indent="-317500">
              <a:buClr>
                <a:srgbClr val="000000"/>
              </a:buClr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Station 2: Stable matching reduction*</a:t>
            </a:r>
            <a:endParaRPr sz="1600">
              <a:solidFill>
                <a:schemeClr val="accent1"/>
              </a:solidFill>
            </a:endParaRPr>
          </a:p>
          <a:p>
            <a:pPr marL="914400" lvl="1" indent="-317500">
              <a:buClr>
                <a:srgbClr val="000000"/>
              </a:buClr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Station 3: Graph algorithms</a:t>
            </a:r>
            <a:endParaRPr sz="1600">
              <a:solidFill>
                <a:schemeClr val="accent1"/>
              </a:solidFill>
            </a:endParaRPr>
          </a:p>
          <a:p>
            <a:pPr marL="914400" lvl="1" indent="-317500">
              <a:buClr>
                <a:srgbClr val="000000"/>
              </a:buClr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Station 4: Greedy algorithms*</a:t>
            </a:r>
            <a:endParaRPr sz="1600">
              <a:solidFill>
                <a:schemeClr val="accent1"/>
              </a:solidFill>
            </a:endParaRPr>
          </a:p>
          <a:p>
            <a:pPr marL="914400" lvl="1" indent="-317500">
              <a:buClr>
                <a:srgbClr val="000000"/>
              </a:buClr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Station 5: Divide and conquer*</a:t>
            </a:r>
            <a:endParaRPr sz="1600">
              <a:solidFill>
                <a:schemeClr val="accent1"/>
              </a:solidFill>
            </a:endParaRPr>
          </a:p>
          <a:p>
            <a:pPr marL="914400" lvl="1" indent="-317500">
              <a:buClr>
                <a:srgbClr val="000000"/>
              </a:buClr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Station 6: Dynamic programming</a:t>
            </a:r>
            <a:endParaRPr sz="1600">
              <a:solidFill>
                <a:schemeClr val="accent1"/>
              </a:solidFill>
            </a:endParaRPr>
          </a:p>
          <a:p>
            <a:pPr>
              <a:buClr>
                <a:srgbClr val="000000"/>
              </a:buClr>
              <a:buSzPct val="100000"/>
              <a:buFontTx/>
              <a:buAutoNum type="arabicPeriod"/>
              <a:defRPr>
                <a:solidFill>
                  <a:srgbClr val="000000"/>
                </a:solidFill>
              </a:defRPr>
            </a:pPr>
            <a:r>
              <a:t>(10 min) Go over some of these problems</a:t>
            </a:r>
          </a:p>
          <a:p>
            <a:pPr marL="0" indent="139700">
              <a:buSzTx/>
              <a:buNone/>
            </a:pPr>
            <a:endParaRPr/>
          </a:p>
          <a:p>
            <a:pPr marL="0" indent="139700">
              <a:buSzTx/>
              <a:buNone/>
              <a:defRPr i="1"/>
            </a:pPr>
            <a:r>
              <a:t>*the problem at this station was an extra problem on a previous section handout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ption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59536">
              <a:defRPr sz="2820"/>
            </a:lvl1pPr>
          </a:lstStyle>
          <a:p>
            <a:r>
              <a:t>Option 2</a:t>
            </a:r>
          </a:p>
        </p:txBody>
      </p:sp>
      <p:sp>
        <p:nvSpPr>
          <p:cNvPr id="126" name="(35 min) Form small groups (1-5 people) and work on problem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Tx/>
              <a:buAutoNum type="arabicPeriod"/>
            </a:pPr>
            <a:r>
              <a:t>(35 min) Form small groups (1-5 people) and work on problems</a:t>
            </a:r>
          </a:p>
          <a:p>
            <a:pPr marL="914400" lvl="1" indent="-317500">
              <a:buClr>
                <a:srgbClr val="000000"/>
              </a:buClr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Station 1: Short answer</a:t>
            </a:r>
            <a:endParaRPr sz="1600">
              <a:solidFill>
                <a:schemeClr val="accent1"/>
              </a:solidFill>
            </a:endParaRPr>
          </a:p>
          <a:p>
            <a:pPr marL="914400" lvl="1" indent="-317500">
              <a:buClr>
                <a:srgbClr val="000000"/>
              </a:buClr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Station 2: Stable matching reduction*</a:t>
            </a:r>
            <a:endParaRPr sz="1600">
              <a:solidFill>
                <a:schemeClr val="accent1"/>
              </a:solidFill>
            </a:endParaRPr>
          </a:p>
          <a:p>
            <a:pPr marL="914400" lvl="1" indent="-317500">
              <a:buClr>
                <a:srgbClr val="000000"/>
              </a:buClr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Station 3: Graph algorithms</a:t>
            </a:r>
            <a:endParaRPr sz="1600">
              <a:solidFill>
                <a:schemeClr val="accent1"/>
              </a:solidFill>
            </a:endParaRPr>
          </a:p>
          <a:p>
            <a:pPr marL="914400" lvl="1" indent="-317500">
              <a:buClr>
                <a:srgbClr val="000000"/>
              </a:buClr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Station 4: Greedy algorithms*</a:t>
            </a:r>
            <a:endParaRPr sz="1600">
              <a:solidFill>
                <a:schemeClr val="accent1"/>
              </a:solidFill>
            </a:endParaRPr>
          </a:p>
          <a:p>
            <a:pPr marL="914400" lvl="1" indent="-317500">
              <a:buClr>
                <a:srgbClr val="000000"/>
              </a:buClr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Station 5: Divide and conquer*</a:t>
            </a:r>
            <a:endParaRPr sz="1600">
              <a:solidFill>
                <a:schemeClr val="accent1"/>
              </a:solidFill>
            </a:endParaRPr>
          </a:p>
          <a:p>
            <a:pPr marL="914400" lvl="1" indent="-317500">
              <a:buClr>
                <a:srgbClr val="000000"/>
              </a:buClr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Station 6: Dynamic programming</a:t>
            </a:r>
            <a:endParaRPr sz="1600">
              <a:solidFill>
                <a:schemeClr val="accent1"/>
              </a:solidFill>
            </a:endParaRPr>
          </a:p>
          <a:p>
            <a:pPr>
              <a:buClr>
                <a:srgbClr val="000000"/>
              </a:buClr>
              <a:buSzPct val="100000"/>
              <a:buFontTx/>
              <a:buAutoNum type="arabicPeriod"/>
              <a:defRPr>
                <a:solidFill>
                  <a:srgbClr val="000000"/>
                </a:solidFill>
              </a:defRPr>
            </a:pPr>
            <a:r>
              <a:t>(10 min) Go over some of these problems</a:t>
            </a:r>
          </a:p>
          <a:p>
            <a:pPr marL="0" indent="139700">
              <a:buSzTx/>
              <a:buNone/>
            </a:pPr>
            <a:endParaRPr/>
          </a:p>
          <a:p>
            <a:pPr marL="0" indent="139700">
              <a:buSzTx/>
              <a:buNone/>
              <a:defRPr i="1"/>
            </a:pPr>
            <a:r>
              <a:t>*the problem at this station was an extra problem on a previous section handout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Option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59536">
              <a:defRPr sz="2820"/>
            </a:lvl1pPr>
          </a:lstStyle>
          <a:p>
            <a:r>
              <a:t>Option 3</a:t>
            </a:r>
          </a:p>
        </p:txBody>
      </p:sp>
      <p:sp>
        <p:nvSpPr>
          <p:cNvPr id="129" name="(6.5 min) Work on a proble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ts val="1700"/>
              <a:buFontTx/>
              <a:buAutoNum type="arabicPeriod"/>
              <a:defRPr sz="1700"/>
            </a:pPr>
            <a:r>
              <a:t>(6.5 min) Work on a problem</a:t>
            </a:r>
          </a:p>
          <a:p>
            <a:pPr marL="914400" lvl="1" indent="-317500">
              <a:buClr>
                <a:srgbClr val="000000"/>
              </a:buClr>
              <a:buSzPct val="100000"/>
              <a:buChar char="•"/>
              <a:defRPr sz="1700">
                <a:solidFill>
                  <a:srgbClr val="000000"/>
                </a:solidFill>
              </a:defRPr>
            </a:pPr>
            <a:r>
              <a:t>Station 1: Short answer</a:t>
            </a:r>
            <a:endParaRPr>
              <a:solidFill>
                <a:schemeClr val="accent1"/>
              </a:solidFill>
            </a:endParaRPr>
          </a:p>
          <a:p>
            <a:pPr marL="914400" lvl="1" indent="-317500">
              <a:buClr>
                <a:srgbClr val="000000"/>
              </a:buClr>
              <a:buSzPct val="100000"/>
              <a:buChar char="•"/>
              <a:defRPr sz="1700">
                <a:solidFill>
                  <a:srgbClr val="000000"/>
                </a:solidFill>
              </a:defRPr>
            </a:pPr>
            <a:r>
              <a:t>Station 2: Stable matching reduction*</a:t>
            </a:r>
            <a:endParaRPr>
              <a:solidFill>
                <a:schemeClr val="accent1"/>
              </a:solidFill>
            </a:endParaRPr>
          </a:p>
          <a:p>
            <a:pPr marL="914400" lvl="1" indent="-317500">
              <a:buClr>
                <a:srgbClr val="000000"/>
              </a:buClr>
              <a:buSzPct val="100000"/>
              <a:buChar char="•"/>
              <a:defRPr sz="1700">
                <a:solidFill>
                  <a:srgbClr val="000000"/>
                </a:solidFill>
              </a:defRPr>
            </a:pPr>
            <a:r>
              <a:t>Station 3: Graph algorithms</a:t>
            </a:r>
            <a:endParaRPr>
              <a:solidFill>
                <a:schemeClr val="accent1"/>
              </a:solidFill>
            </a:endParaRPr>
          </a:p>
          <a:p>
            <a:pPr marL="914400" lvl="1" indent="-317500">
              <a:buClr>
                <a:srgbClr val="000000"/>
              </a:buClr>
              <a:buSzPct val="100000"/>
              <a:buChar char="•"/>
              <a:defRPr sz="1700">
                <a:solidFill>
                  <a:srgbClr val="000000"/>
                </a:solidFill>
              </a:defRPr>
            </a:pPr>
            <a:r>
              <a:t>Station 4: Greedy algorithms*</a:t>
            </a:r>
            <a:endParaRPr>
              <a:solidFill>
                <a:schemeClr val="accent1"/>
              </a:solidFill>
            </a:endParaRPr>
          </a:p>
          <a:p>
            <a:pPr marL="914400" lvl="1" indent="-317500">
              <a:buClr>
                <a:srgbClr val="000000"/>
              </a:buClr>
              <a:buSzPct val="100000"/>
              <a:buChar char="•"/>
              <a:defRPr sz="1700">
                <a:solidFill>
                  <a:srgbClr val="000000"/>
                </a:solidFill>
              </a:defRPr>
            </a:pPr>
            <a:r>
              <a:t>Station 5: Divide and conquer*</a:t>
            </a:r>
            <a:endParaRPr>
              <a:solidFill>
                <a:schemeClr val="accent1"/>
              </a:solidFill>
            </a:endParaRPr>
          </a:p>
          <a:p>
            <a:pPr marL="914400" lvl="1" indent="-317500">
              <a:buClr>
                <a:srgbClr val="000000"/>
              </a:buClr>
              <a:buSzPct val="100000"/>
              <a:buChar char="•"/>
              <a:defRPr sz="1700">
                <a:solidFill>
                  <a:srgbClr val="000000"/>
                </a:solidFill>
              </a:defRPr>
            </a:pPr>
            <a:r>
              <a:t>Station 6: Dynamic programming</a:t>
            </a:r>
            <a:endParaRPr>
              <a:solidFill>
                <a:schemeClr val="accent1"/>
              </a:solidFill>
            </a:endParaRPr>
          </a:p>
          <a:p>
            <a:pPr>
              <a:buClr>
                <a:srgbClr val="000000"/>
              </a:buClr>
              <a:buSzPct val="100000"/>
              <a:buFontTx/>
              <a:buAutoNum type="arabicPeriod"/>
              <a:defRPr sz="1700">
                <a:solidFill>
                  <a:srgbClr val="000000"/>
                </a:solidFill>
              </a:defRPr>
            </a:pPr>
            <a:r>
              <a:t>(5 min) Go over some of the problem</a:t>
            </a:r>
          </a:p>
          <a:p>
            <a:pPr>
              <a:buClr>
                <a:srgbClr val="000000"/>
              </a:buClr>
              <a:buSzPct val="100000"/>
              <a:buFontTx/>
              <a:buAutoNum type="arabicPeriod"/>
              <a:defRPr sz="1700">
                <a:solidFill>
                  <a:srgbClr val="000000"/>
                </a:solidFill>
              </a:defRPr>
            </a:pPr>
            <a:r>
              <a:t>Repeat!</a:t>
            </a:r>
          </a:p>
          <a:p>
            <a:pPr marL="0" indent="139700">
              <a:buSzTx/>
              <a:buNone/>
              <a:defRPr sz="1700"/>
            </a:pPr>
            <a:endParaRPr/>
          </a:p>
          <a:p>
            <a:pPr marL="0" indent="139700">
              <a:buSzTx/>
              <a:buNone/>
              <a:defRPr sz="1700" i="1"/>
            </a:pPr>
            <a:r>
              <a:t>*the problem at this station was an extra problem on a previous section handout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086E6-E777-5F9B-EF39-09305EC16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Problems</a:t>
            </a:r>
          </a:p>
        </p:txBody>
      </p:sp>
      <p:sp>
        <p:nvSpPr>
          <p:cNvPr id="3" name="TextBox 2">
            <a:hlinkClick r:id="rId2" action="ppaction://hlinksldjump"/>
            <a:extLst>
              <a:ext uri="{FF2B5EF4-FFF2-40B4-BE49-F238E27FC236}">
                <a16:creationId xmlns:a16="http://schemas.microsoft.com/office/drawing/2014/main" id="{F29CA155-2413-62CF-3F9E-D07CD582E20F}"/>
              </a:ext>
            </a:extLst>
          </p:cNvPr>
          <p:cNvSpPr txBox="1"/>
          <p:nvPr/>
        </p:nvSpPr>
        <p:spPr>
          <a:xfrm>
            <a:off x="1099932" y="2222211"/>
            <a:ext cx="914400" cy="9144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  <a:endParaRPr lang="en-US" sz="18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E944F58-F848-CC42-4FC9-6A69CE0F1A0A}"/>
              </a:ext>
            </a:extLst>
          </p:cNvPr>
          <p:cNvSpPr txBox="1"/>
          <p:nvPr/>
        </p:nvSpPr>
        <p:spPr>
          <a:xfrm>
            <a:off x="2305880" y="2226366"/>
            <a:ext cx="914400" cy="9144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</a:t>
            </a:r>
            <a:endParaRPr lang="en-US" sz="18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4F8FBCEC-FFD5-E4D7-657B-4FB73BC286C6}"/>
              </a:ext>
            </a:extLst>
          </p:cNvPr>
          <p:cNvSpPr txBox="1"/>
          <p:nvPr/>
        </p:nvSpPr>
        <p:spPr>
          <a:xfrm>
            <a:off x="3511827" y="2222211"/>
            <a:ext cx="914400" cy="9144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</a:t>
            </a:r>
            <a:endParaRPr lang="en-US" sz="18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D30529E0-22BE-BE19-2D76-BBC9EB44C481}"/>
              </a:ext>
            </a:extLst>
          </p:cNvPr>
          <p:cNvSpPr txBox="1"/>
          <p:nvPr/>
        </p:nvSpPr>
        <p:spPr>
          <a:xfrm>
            <a:off x="4717774" y="2222211"/>
            <a:ext cx="914400" cy="9144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</a:t>
            </a:r>
            <a:endParaRPr lang="en-US" sz="18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extBox 6">
            <a:hlinkClick r:id="rId6" action="ppaction://hlinksldjump"/>
            <a:extLst>
              <a:ext uri="{FF2B5EF4-FFF2-40B4-BE49-F238E27FC236}">
                <a16:creationId xmlns:a16="http://schemas.microsoft.com/office/drawing/2014/main" id="{FCFA74FB-4B8E-BAEF-C529-BC758FDF0B3D}"/>
              </a:ext>
            </a:extLst>
          </p:cNvPr>
          <p:cNvSpPr txBox="1"/>
          <p:nvPr/>
        </p:nvSpPr>
        <p:spPr>
          <a:xfrm>
            <a:off x="5923721" y="2222211"/>
            <a:ext cx="914400" cy="9144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</a:t>
            </a:r>
            <a:endParaRPr lang="en-US" sz="18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TextBox 7">
            <a:hlinkClick r:id="rId7" action="ppaction://hlinksldjump"/>
            <a:extLst>
              <a:ext uri="{FF2B5EF4-FFF2-40B4-BE49-F238E27FC236}">
                <a16:creationId xmlns:a16="http://schemas.microsoft.com/office/drawing/2014/main" id="{32D375B9-C4E6-F512-7550-E0EF12C5D3EC}"/>
              </a:ext>
            </a:extLst>
          </p:cNvPr>
          <p:cNvSpPr txBox="1"/>
          <p:nvPr/>
        </p:nvSpPr>
        <p:spPr>
          <a:xfrm>
            <a:off x="7129668" y="2222211"/>
            <a:ext cx="914400" cy="9144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6</a:t>
            </a:r>
            <a:endParaRPr lang="en-US" sz="1800" b="1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4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2D147-7016-8649-6872-52CE3F47D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Short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62A1434-9981-8117-077B-F1D68FA7ED3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ranks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first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ranks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first,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must be in every stable matching.</a:t>
                </a: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62A1434-9981-8117-077B-F1D68FA7ED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415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116B7-48C1-957B-8278-4A305FF20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1FB46-44D5-8DF9-2110-3FC604D1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Problem 1 – Short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6191A99-DDF6-0CCD-D3C1-7541DBD5430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ranks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first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ranks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first,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must be in every stable matching.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True.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were not matched, then they prefer each other over the current matches, so this is an instability.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6191A99-DDF6-0CCD-D3C1-7541DBD543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C063A87-D90D-3EA8-43B2-138CC5BFBD6C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10580029"/>
      </p:ext>
    </p:extLst>
  </p:cSld>
  <p:clrMapOvr>
    <a:masterClrMapping/>
  </p:clrMapOvr>
</p:sld>
</file>

<file path=ppt/theme/theme1.xml><?xml version="1.0" encoding="utf-8"?>
<a:theme xmlns:a="http://schemas.openxmlformats.org/drawingml/2006/main" name="uw-slides">
  <a:themeElements>
    <a:clrScheme name="Custom 6">
      <a:dk1>
        <a:srgbClr val="000000"/>
      </a:dk1>
      <a:lt1>
        <a:srgbClr val="FFFFFF"/>
      </a:lt1>
      <a:dk2>
        <a:srgbClr val="333333"/>
      </a:dk2>
      <a:lt2>
        <a:srgbClr val="154DBD"/>
      </a:lt2>
      <a:accent1>
        <a:srgbClr val="D50CEA"/>
      </a:accent1>
      <a:accent2>
        <a:srgbClr val="5E2B97"/>
      </a:accent2>
      <a:accent3>
        <a:srgbClr val="0B975E"/>
      </a:accent3>
      <a:accent4>
        <a:srgbClr val="BB5D23"/>
      </a:accent4>
      <a:accent5>
        <a:srgbClr val="EDC709"/>
      </a:accent5>
      <a:accent6>
        <a:srgbClr val="A3A3A3"/>
      </a:accent6>
      <a:hlink>
        <a:srgbClr val="D63236"/>
      </a:hlink>
      <a:folHlink>
        <a:srgbClr val="A321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800" dirty="0" smtClean="0">
            <a:solidFill>
              <a:schemeClr val="accent1"/>
            </a:solidFill>
            <a:latin typeface="Source Sans Pro" panose="020B0503030403020204" pitchFamily="34" charset="0"/>
            <a:ea typeface="Source Sans Pro" panose="020B05030304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w-slides" id="{0D97CF38-E52B-4851-A69D-7EE004AC6267}" vid="{68DEA4A6-4387-4F6D-8395-4017875E5F2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19774</TotalTime>
  <Words>2404</Words>
  <Application>Microsoft Office PowerPoint</Application>
  <PresentationFormat>On-screen Show (16:9)</PresentationFormat>
  <Paragraphs>231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uw-slides</vt:lpstr>
      <vt:lpstr>CSE 421 Section 6</vt:lpstr>
      <vt:lpstr>Announcements &amp; Reminders</vt:lpstr>
      <vt:lpstr>Midterm format</vt:lpstr>
      <vt:lpstr>Option 1</vt:lpstr>
      <vt:lpstr>Option 2</vt:lpstr>
      <vt:lpstr>Option 3</vt:lpstr>
      <vt:lpstr>Problems</vt:lpstr>
      <vt:lpstr>Problem 1 – Short answer</vt:lpstr>
      <vt:lpstr>Problem 1 – Short answer</vt:lpstr>
      <vt:lpstr>Problem 1 – Short answer</vt:lpstr>
      <vt:lpstr>Problem 1 – Short answer</vt:lpstr>
      <vt:lpstr>Problem 1 – Short answer</vt:lpstr>
      <vt:lpstr>Problem 1 – Short answer</vt:lpstr>
      <vt:lpstr>Problem 1 – Short answer</vt:lpstr>
      <vt:lpstr>Problem 1 – Short answer</vt:lpstr>
      <vt:lpstr>Problem 1 – Short answer</vt:lpstr>
      <vt:lpstr>Problem 1 – Short answer</vt:lpstr>
      <vt:lpstr>Problem 2 – Stable matching reduction</vt:lpstr>
      <vt:lpstr>Problem 2 – Stable matching reduction</vt:lpstr>
      <vt:lpstr>Problem 2 – Stable matching reduction</vt:lpstr>
      <vt:lpstr>Problem 3 – Graph modeling</vt:lpstr>
      <vt:lpstr>Problem 3 – Graph modeling</vt:lpstr>
      <vt:lpstr>Problem 3 – Graph modeling</vt:lpstr>
      <vt:lpstr>Problem 3 – Graph modeling</vt:lpstr>
      <vt:lpstr>Problem 4 – Greedy algorithms</vt:lpstr>
      <vt:lpstr>Problem 4 – Greedy algorithms</vt:lpstr>
      <vt:lpstr>Problem 4 – Greedy algorithms</vt:lpstr>
      <vt:lpstr>Problem 5 – Divide and conquer</vt:lpstr>
      <vt:lpstr>Problem 5 – Divide and conquer</vt:lpstr>
      <vt:lpstr>Problem 5 – Divide and conquer</vt:lpstr>
      <vt:lpstr>Problem 5 – Divide and conquer</vt:lpstr>
      <vt:lpstr>Problem 6 – Dynamic programming</vt:lpstr>
      <vt:lpstr>Problem 6 – Dynamic programming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421 Section 2</dc:title>
  <dc:creator>Paul Beame</dc:creator>
  <cp:lastModifiedBy>Glenn Sun</cp:lastModifiedBy>
  <cp:revision>39</cp:revision>
  <dcterms:modified xsi:type="dcterms:W3CDTF">2025-02-13T06:54:44Z</dcterms:modified>
</cp:coreProperties>
</file>