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50"/>
  </p:notesMasterIdLst>
  <p:sldIdLst>
    <p:sldId id="314" r:id="rId2"/>
    <p:sldId id="315" r:id="rId3"/>
    <p:sldId id="316" r:id="rId4"/>
    <p:sldId id="317" r:id="rId5"/>
    <p:sldId id="447" r:id="rId6"/>
    <p:sldId id="502" r:id="rId7"/>
    <p:sldId id="522" r:id="rId8"/>
    <p:sldId id="432" r:id="rId9"/>
    <p:sldId id="524" r:id="rId10"/>
    <p:sldId id="398" r:id="rId11"/>
    <p:sldId id="525" r:id="rId12"/>
    <p:sldId id="536" r:id="rId13"/>
    <p:sldId id="538" r:id="rId14"/>
    <p:sldId id="503" r:id="rId15"/>
    <p:sldId id="531" r:id="rId16"/>
    <p:sldId id="532" r:id="rId17"/>
    <p:sldId id="533" r:id="rId18"/>
    <p:sldId id="534" r:id="rId19"/>
    <p:sldId id="566" r:id="rId20"/>
    <p:sldId id="530" r:id="rId21"/>
    <p:sldId id="528" r:id="rId22"/>
    <p:sldId id="527" r:id="rId23"/>
    <p:sldId id="554" r:id="rId24"/>
    <p:sldId id="506" r:id="rId25"/>
    <p:sldId id="519" r:id="rId26"/>
    <p:sldId id="543" r:id="rId27"/>
    <p:sldId id="560" r:id="rId28"/>
    <p:sldId id="558" r:id="rId29"/>
    <p:sldId id="562" r:id="rId30"/>
    <p:sldId id="563" r:id="rId31"/>
    <p:sldId id="564" r:id="rId32"/>
    <p:sldId id="561" r:id="rId33"/>
    <p:sldId id="547" r:id="rId34"/>
    <p:sldId id="555" r:id="rId35"/>
    <p:sldId id="548" r:id="rId36"/>
    <p:sldId id="549" r:id="rId37"/>
    <p:sldId id="387" r:id="rId38"/>
    <p:sldId id="539" r:id="rId39"/>
    <p:sldId id="542" r:id="rId40"/>
    <p:sldId id="565" r:id="rId41"/>
    <p:sldId id="497" r:id="rId42"/>
    <p:sldId id="556" r:id="rId43"/>
    <p:sldId id="545" r:id="rId44"/>
    <p:sldId id="552" r:id="rId45"/>
    <p:sldId id="553" r:id="rId46"/>
    <p:sldId id="541" r:id="rId47"/>
    <p:sldId id="551" r:id="rId48"/>
    <p:sldId id="550" r:id="rId49"/>
  </p:sldIdLst>
  <p:sldSz cx="9144000" cy="5143500" type="screen16x9"/>
  <p:notesSz cx="6858000" cy="9144000"/>
  <p:embeddedFontLst>
    <p:embeddedFont>
      <p:font typeface="Cambria Math" panose="02040503050406030204" pitchFamily="18" charset="0"/>
      <p:regular r:id="rId51"/>
    </p:embeddedFont>
    <p:embeddedFont>
      <p:font typeface="Quattrocento Sans" panose="020B0502050000020003" pitchFamily="34" charset="0"/>
      <p:regular r:id="rId52"/>
      <p:bold r:id="rId53"/>
      <p:italic r:id="rId54"/>
      <p:boldItalic r:id="rId55"/>
    </p:embeddedFont>
    <p:embeddedFont>
      <p:font typeface="Raleway" pitchFamily="2" charset="0"/>
      <p:regular r:id="rId56"/>
      <p:bold r:id="rId57"/>
      <p:italic r:id="rId58"/>
      <p:boldItalic r:id="rId59"/>
    </p:embeddedFont>
    <p:embeddedFont>
      <p:font typeface="Source Sans Pro" panose="020B050303040302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id="{0E7C38F9-7328-4282-BB73-1DAEE652B665}">
          <p14:sldIdLst>
            <p14:sldId id="314"/>
          </p14:sldIdLst>
        </p14:section>
        <p14:section name="Administrivia" id="{DB8782F1-9770-4122-AE1A-57C954F4EE1B}">
          <p14:sldIdLst>
            <p14:sldId id="315"/>
            <p14:sldId id="316"/>
          </p14:sldIdLst>
        </p14:section>
        <p14:section name="Writing an Algorithm" id="{1C7869E8-F8D6-48B7-AB08-B9215DB03AF3}">
          <p14:sldIdLst>
            <p14:sldId id="317"/>
            <p14:sldId id="447"/>
            <p14:sldId id="502"/>
            <p14:sldId id="522"/>
            <p14:sldId id="432"/>
            <p14:sldId id="524"/>
            <p14:sldId id="398"/>
            <p14:sldId id="525"/>
            <p14:sldId id="536"/>
            <p14:sldId id="538"/>
            <p14:sldId id="503"/>
            <p14:sldId id="531"/>
            <p14:sldId id="532"/>
            <p14:sldId id="533"/>
            <p14:sldId id="534"/>
            <p14:sldId id="566"/>
            <p14:sldId id="530"/>
            <p14:sldId id="528"/>
            <p14:sldId id="527"/>
            <p14:sldId id="554"/>
            <p14:sldId id="506"/>
            <p14:sldId id="519"/>
            <p14:sldId id="543"/>
            <p14:sldId id="560"/>
            <p14:sldId id="558"/>
            <p14:sldId id="562"/>
            <p14:sldId id="563"/>
            <p14:sldId id="564"/>
            <p14:sldId id="561"/>
          </p14:sldIdLst>
        </p14:section>
        <p14:section name="3" id="{9158BF44-E19A-409F-A97C-5765B9434B06}">
          <p14:sldIdLst>
            <p14:sldId id="547"/>
            <p14:sldId id="555"/>
            <p14:sldId id="548"/>
            <p14:sldId id="549"/>
            <p14:sldId id="387"/>
            <p14:sldId id="539"/>
            <p14:sldId id="542"/>
            <p14:sldId id="565"/>
          </p14:sldIdLst>
        </p14:section>
        <p14:section name="4" id="{A3F3A60C-1828-4191-AB89-C64128CA9265}">
          <p14:sldIdLst>
            <p14:sldId id="497"/>
            <p14:sldId id="556"/>
            <p14:sldId id="545"/>
            <p14:sldId id="552"/>
            <p14:sldId id="553"/>
            <p14:sldId id="541"/>
            <p14:sldId id="551"/>
          </p14:sldIdLst>
        </p14:section>
        <p14:section name="Outro" id="{330896F7-469A-4CE7-9D9A-D1928C68B4F2}">
          <p14:sldIdLst>
            <p14:sldId id="55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FFFFFF"/>
    <a:srgbClr val="114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8FB22-0FD2-DB46-4C74-8F4CB4FD1EC2}" v="3" dt="2025-02-05T06:04:24.219"/>
    <p1510:client id="{9E5640E7-334A-3AFE-6630-43941A396A22}" v="20" dt="2025-02-04T02:49:21.065"/>
    <p1510:client id="{A6B5FD31-9CF7-587A-DD71-B85F48FCC4B5}" v="2" dt="2025-02-04T22:52:53.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1"/>
    <p:restoredTop sz="94718"/>
  </p:normalViewPr>
  <p:slideViewPr>
    <p:cSldViewPr snapToGrid="0">
      <p:cViewPr varScale="1">
        <p:scale>
          <a:sx n="106" d="100"/>
          <a:sy n="106" d="100"/>
        </p:scale>
        <p:origin x="200" y="880"/>
      </p:cViewPr>
      <p:guideLst>
        <p:guide orient="horz" pos="1620"/>
        <p:guide pos="2880"/>
      </p:guideLst>
    </p:cSldViewPr>
  </p:slideViewPr>
  <p:notesTextViewPr>
    <p:cViewPr>
      <p:scale>
        <a:sx n="1" d="1"/>
        <a:sy n="1" d="1"/>
      </p:scale>
      <p:origin x="0" y="0"/>
    </p:cViewPr>
  </p:notesTextViewPr>
  <p:sorterViewPr>
    <p:cViewPr varScale="1">
      <p:scale>
        <a:sx n="1" d="1"/>
        <a:sy n="1" d="1"/>
      </p:scale>
      <p:origin x="0" y="-123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Administrivia ~2 mins</a:t>
            </a:r>
            <a:endParaRPr dirty="0"/>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5016E-015E-1D41-4745-41C0FDB5C7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30BFA-1CCD-0E4B-68FA-4477B353870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1E37B55-00DC-F35E-8CC3-73582DA1EE90}"/>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74494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C1560-7FB9-7B11-F900-9A46A0544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FF72A-3E2E-0FF0-7257-CCF15BBCB7D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49F5835-9FBD-7428-2DF6-904EC33512A4}"/>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302903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7237D-448A-C68D-595A-48B344E63C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8F8F9-B7CC-3CCE-7673-7487722B595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EA10EF3-9129-FF56-DF3B-4CB349C913A2}"/>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56529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A0611-3C6D-7FE6-941B-81CC591FE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287662-05BF-AEB7-565A-D8AE777AA20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6BBE526-00A0-FDC8-C67A-C9B4D312AC58}"/>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377879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AE231-05D8-E13C-BC67-20486D33B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FD7EB-7AF2-D582-6854-1EF81025309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DF74855-DC4D-128D-ECE7-083E6F531793}"/>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913155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15E7C-6B51-C7BF-D269-A2832C809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36943-B7A9-2762-94CD-65FB7DBEDB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EE6CF65-7F18-CA85-0FF2-39378D61FA6F}"/>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697450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CB550-10F5-9728-3C54-5C4AAEF1F0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396314-66A8-0538-7696-A7062E75592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E2C061B-EA88-DA25-4B81-AC2BD52CB1A0}"/>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837901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77520-0BB5-E174-C9CC-543820B96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DF368-B490-4FCC-00DD-354C381B1F4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804F4C1-03EB-3CB8-AB5C-852E139D12E3}"/>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712576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E3FD-0B7B-3C17-F78F-AD2B492923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8E189-9360-D87B-701B-D94FFBDB078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C955FD6-4403-185D-D911-B2E4B8C3CDE6}"/>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58819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21927-AFA3-69AB-0CDE-EC37AE135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39F08-0F92-FD7F-5585-BE56CCC37B5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90A0848-28EB-84B1-E6E8-3EF65A6165FF}"/>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82860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~5 min intro</a:t>
            </a:r>
            <a:endParaRPr dirty="0"/>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3461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431A9-A0A3-F393-2F75-2C90EE160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01977-3E5C-4F94-CDFC-648E08D9111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4594EA8-2C70-B2A6-52A7-D0D40E288AB0}"/>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99206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B44DB-398F-D864-27DD-E50A0B9D94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E44C4-6730-A247-6899-CAAF30B77CE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23C8100-6123-78A6-A3FD-B34822564053}"/>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343860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9B1D2-F79F-02DA-BC5A-FB8257B3E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B7D3D-FD37-CC0B-4155-9C1232A2FDD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32D2294-E749-8702-9AB7-DF21832432CA}"/>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836678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45E72-20D5-3064-3DAB-92B747C64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8BA70-6820-95BF-BC83-ED8EEA733DB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86A72D4-70E5-FCAA-62CC-C1C1B5C0EF61}"/>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03907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~15-20 minutes, really</a:t>
            </a:r>
          </a:p>
        </p:txBody>
      </p:sp>
    </p:spTree>
    <p:extLst>
      <p:ext uri="{BB962C8B-B14F-4D97-AF65-F5344CB8AC3E}">
        <p14:creationId xmlns:p14="http://schemas.microsoft.com/office/powerpoint/2010/main" val="202111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302613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BBA48-944C-54E6-2089-ECF77E5DF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BF994-C782-BEDF-5921-7607EB0D70B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E2FE1E1-AD81-CF2A-A28A-F7465D3EB56B}"/>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79344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7E10A-D4E0-F246-FDF3-3C083CC94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8ECCF-8ED5-CCB8-47B5-6B2676C72FE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C87E537-3FB3-CA15-74D1-C7604FB2F01C}"/>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20524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3A846-79D5-CCDE-FFD2-FDFA5D2DF4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13708-547D-5AA3-A847-3A12093BBB0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ED64D66-AC4E-30E6-0979-061DEB97BDFA}"/>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071139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73511-6345-7E47-6804-67D50033A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01CFB-CB40-73AD-A6A9-2D685627FEF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18811FE-5648-F96F-D9D8-7E674C24639F}"/>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983768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A097E-7ADB-6D00-9687-219B3B0FE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604D0B-B33F-A1E6-15AB-96DBA995658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55BC7E2-A882-86E6-B59B-DFAF588FD041}"/>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022955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301D3-AF71-2880-DE68-B0D3983039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628CBD-4E2C-BFCD-E308-7183BBA161E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2714255-6165-6021-FB20-8176FBAF42AE}"/>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064275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426720"/>
            <a:ext cx="8183700" cy="1164742"/>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400"/>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8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dirty="0"/>
          </a:p>
        </p:txBody>
      </p:sp>
    </p:spTree>
    <p:extLst>
      <p:ext uri="{BB962C8B-B14F-4D97-AF65-F5344CB8AC3E}">
        <p14:creationId xmlns:p14="http://schemas.microsoft.com/office/powerpoint/2010/main" val="13593314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dirty="0"/>
          </a:p>
        </p:txBody>
      </p:sp>
      <p:sp>
        <p:nvSpPr>
          <p:cNvPr id="67" name="Google Shape;67;p2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8146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95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a:p>
        </p:txBody>
      </p:sp>
    </p:spTree>
    <p:extLst>
      <p:ext uri="{BB962C8B-B14F-4D97-AF65-F5344CB8AC3E}">
        <p14:creationId xmlns:p14="http://schemas.microsoft.com/office/powerpoint/2010/main" val="87111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7505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06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9479288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Font typeface="+mj-lt"/>
              <a:buAutoNum type="alphaLcParen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a:solidFill>
                  <a:schemeClr val="accent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51190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6682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38327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9315F7-CA91-04E6-19F6-41A92EC56C5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graphicFrame>
        <p:nvGraphicFramePr>
          <p:cNvPr id="4" name="Table 4">
            <a:extLst>
              <a:ext uri="{FF2B5EF4-FFF2-40B4-BE49-F238E27FC236}">
                <a16:creationId xmlns:a16="http://schemas.microsoft.com/office/drawing/2014/main" id="{2CDAB10E-F124-265F-8BF3-43078CD2A6FD}"/>
              </a:ext>
            </a:extLst>
          </p:cNvPr>
          <p:cNvGraphicFramePr>
            <a:graphicFrameLocks noGrp="1"/>
          </p:cNvGraphicFramePr>
          <p:nvPr>
            <p:extLst>
              <p:ext uri="{D42A27DB-BD31-4B8C-83A1-F6EECF244321}">
                <p14:modId xmlns:p14="http://schemas.microsoft.com/office/powerpoint/2010/main" val="3595142306"/>
              </p:ext>
            </p:extLst>
          </p:nvPr>
        </p:nvGraphicFramePr>
        <p:xfrm>
          <a:off x="312557" y="1863905"/>
          <a:ext cx="3999044" cy="1993540"/>
        </p:xfrm>
        <a:graphic>
          <a:graphicData uri="http://schemas.openxmlformats.org/drawingml/2006/table">
            <a:tbl>
              <a:tblPr firstRow="1"/>
              <a:tblGrid>
                <a:gridCol w="999761">
                  <a:extLst>
                    <a:ext uri="{9D8B030D-6E8A-4147-A177-3AD203B41FA5}">
                      <a16:colId xmlns:a16="http://schemas.microsoft.com/office/drawing/2014/main" val="78087362"/>
                    </a:ext>
                  </a:extLst>
                </a:gridCol>
                <a:gridCol w="999761">
                  <a:extLst>
                    <a:ext uri="{9D8B030D-6E8A-4147-A177-3AD203B41FA5}">
                      <a16:colId xmlns:a16="http://schemas.microsoft.com/office/drawing/2014/main" val="3122919584"/>
                    </a:ext>
                  </a:extLst>
                </a:gridCol>
                <a:gridCol w="999761">
                  <a:extLst>
                    <a:ext uri="{9D8B030D-6E8A-4147-A177-3AD203B41FA5}">
                      <a16:colId xmlns:a16="http://schemas.microsoft.com/office/drawing/2014/main" val="3074147335"/>
                    </a:ext>
                  </a:extLst>
                </a:gridCol>
                <a:gridCol w="999761">
                  <a:extLst>
                    <a:ext uri="{9D8B030D-6E8A-4147-A177-3AD203B41FA5}">
                      <a16:colId xmlns:a16="http://schemas.microsoft.com/office/drawing/2014/main" val="2906008278"/>
                    </a:ext>
                  </a:extLst>
                </a:gridCol>
              </a:tblGrid>
              <a:tr h="498385">
                <a:tc>
                  <a:txBody>
                    <a:bodyPr/>
                    <a:lstStyle/>
                    <a:p>
                      <a:endParaRPr lang="en-US" b="1" dirty="0">
                        <a:solidFill>
                          <a:schemeClr val="bg1"/>
                        </a:solidFill>
                        <a:latin typeface="Raleway" pitchFamily="2" charset="0"/>
                      </a:endParaRPr>
                    </a:p>
                  </a:txBody>
                  <a:tcPr>
                    <a:lnL w="6350" cap="flat" cmpd="sng" algn="ctr">
                      <a:solidFill>
                        <a:schemeClr val="accent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629085639"/>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0645794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9665356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8225758"/>
                  </a:ext>
                </a:extLst>
              </a:tr>
            </a:tbl>
          </a:graphicData>
        </a:graphic>
      </p:graphicFrame>
      <p:sp>
        <p:nvSpPr>
          <p:cNvPr id="6" name="Google Shape;21;p18">
            <a:extLst>
              <a:ext uri="{FF2B5EF4-FFF2-40B4-BE49-F238E27FC236}">
                <a16:creationId xmlns:a16="http://schemas.microsoft.com/office/drawing/2014/main" id="{6A4678DB-24FE-AF7D-CB86-CAD7A9EA483C}"/>
              </a:ext>
            </a:extLst>
          </p:cNvPr>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7" name="Google Shape;22;p18">
            <a:extLst>
              <a:ext uri="{FF2B5EF4-FFF2-40B4-BE49-F238E27FC236}">
                <a16:creationId xmlns:a16="http://schemas.microsoft.com/office/drawing/2014/main" id="{867381C4-A322-02C9-1DA1-D62843A5A40C}"/>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942978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D0359-C26F-8303-FC3E-E85746C3EF1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3A90C4-5061-D204-A1E3-66AC67CCA4C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EB5255-7E8C-8982-FA06-315ACC32D8E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64317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3000" b="1" kern="1200">
          <a:solidFill>
            <a:schemeClr val="tx2"/>
          </a:solidFill>
          <a:latin typeface="Raleway" pitchFamily="2"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5F0D5-F9BB-C05C-55B2-ADFAE05F08BB}"/>
              </a:ext>
            </a:extLst>
          </p:cNvPr>
          <p:cNvSpPr>
            <a:spLocks noGrp="1"/>
          </p:cNvSpPr>
          <p:nvPr>
            <p:ph type="title"/>
          </p:nvPr>
        </p:nvSpPr>
        <p:spPr/>
        <p:txBody>
          <a:bodyPr/>
          <a:lstStyle/>
          <a:p>
            <a:r>
              <a:rPr lang="en-US" dirty="0"/>
              <a:t>CSE 421 </a:t>
            </a:r>
            <a:r>
              <a:rPr lang="en-US"/>
              <a:t>Section 5</a:t>
            </a:r>
            <a:endParaRPr lang="en-US" dirty="0"/>
          </a:p>
        </p:txBody>
      </p:sp>
      <p:sp>
        <p:nvSpPr>
          <p:cNvPr id="5" name="Subtitle 4">
            <a:extLst>
              <a:ext uri="{FF2B5EF4-FFF2-40B4-BE49-F238E27FC236}">
                <a16:creationId xmlns:a16="http://schemas.microsoft.com/office/drawing/2014/main" id="{C419559E-BC6B-F314-EF98-FFEA019D0FD3}"/>
              </a:ext>
            </a:extLst>
          </p:cNvPr>
          <p:cNvSpPr>
            <a:spLocks noGrp="1"/>
          </p:cNvSpPr>
          <p:nvPr>
            <p:ph type="subTitle" idx="1"/>
          </p:nvPr>
        </p:nvSpPr>
        <p:spPr/>
        <p:txBody>
          <a:bodyPr/>
          <a:lstStyle/>
          <a:p>
            <a:r>
              <a:rPr lang="en-US" dirty="0"/>
              <a:t>Dynamic Programming</a:t>
            </a:r>
          </a:p>
        </p:txBody>
      </p:sp>
    </p:spTree>
    <p:extLst>
      <p:ext uri="{BB962C8B-B14F-4D97-AF65-F5344CB8AC3E}">
        <p14:creationId xmlns:p14="http://schemas.microsoft.com/office/powerpoint/2010/main" val="208463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p:txBody>
              <a:bodyPr>
                <a:normAutofit/>
              </a:bodyPr>
              <a:lstStyle/>
              <a:p>
                <a:pPr marL="114300" indent="0">
                  <a:buNone/>
                </a:pPr>
                <a:r>
                  <a:rPr lang="en-US" dirty="0"/>
                  <a:t>You are planning your calendar for </a:t>
                </a:r>
                <a14:m>
                  <m:oMath xmlns:m="http://schemas.openxmlformats.org/officeDocument/2006/math">
                    <m:r>
                      <a:rPr lang="en-US" i="1" dirty="0" smtClean="0">
                        <a:latin typeface="Cambria Math" panose="02040503050406030204" pitchFamily="18" charset="0"/>
                      </a:rPr>
                      <m:t>𝑛</m:t>
                    </m:r>
                  </m:oMath>
                </a14:m>
                <a:r>
                  <a:rPr lang="en-US" dirty="0"/>
                  <a:t> days, where every day, there is a party that you can go to. Every day, you can choose to go to that party or stay in and catch-up on sleep. If you party, you will enjoy yourself. But you can only party for two consecutive days – if you  party three days in a row, you’ll fall too far behind on sleep and miss class. Luckily, you have an excellent social sense, so you know exactly how much you will enjoy any of the parties, and you have assigned each day a positive integer happiness score in an array </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[1..</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You get 0 happiness if you do not go to the party. Maximize the sum of your happiness for these </a:t>
                </a:r>
                <a14:m>
                  <m:oMath xmlns:m="http://schemas.openxmlformats.org/officeDocument/2006/math">
                    <m:r>
                      <a:rPr lang="en-US" i="1" dirty="0" smtClean="0">
                        <a:latin typeface="Cambria Math" panose="02040503050406030204" pitchFamily="18" charset="0"/>
                      </a:rPr>
                      <m:t>𝑛</m:t>
                    </m:r>
                  </m:oMath>
                </a14:m>
                <a:r>
                  <a:rPr lang="en-US" dirty="0"/>
                  <a:t> days, while not going out for more than two consecutive days.</a:t>
                </a:r>
              </a:p>
              <a:p>
                <a:pPr marL="114300" indent="0">
                  <a:buNone/>
                </a:pPr>
                <a:endParaRPr lang="en-US" dirty="0"/>
              </a:p>
              <a:p>
                <a:pPr>
                  <a:buFont typeface="+mj-lt"/>
                  <a:buAutoNum type="alphaLcParenR"/>
                </a:pPr>
                <a:r>
                  <a:rPr lang="en-US" dirty="0"/>
                  <a:t>Write a summary for this problem.</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blipFill>
                <a:blip r:embed="rId3"/>
                <a:stretch>
                  <a:fillRect r="-149" b="-8148"/>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4142BDFA-4480-32C5-1EAA-3B5FBF2FB765}"/>
              </a:ext>
            </a:extLst>
          </p:cNvPr>
          <p:cNvSpPr>
            <a:spLocks noGrp="1"/>
          </p:cNvSpPr>
          <p:nvPr>
            <p:ph type="title"/>
          </p:nvPr>
        </p:nvSpPr>
        <p:spPr/>
        <p:txBody>
          <a:bodyPr>
            <a:normAutofit/>
          </a:bodyPr>
          <a:lstStyle/>
          <a:p>
            <a:r>
              <a:rPr lang="en-US" sz="2700" dirty="0"/>
              <a:t>Problem 1 – Going to parties</a:t>
            </a:r>
          </a:p>
        </p:txBody>
      </p:sp>
      <p:sp>
        <p:nvSpPr>
          <p:cNvPr id="9" name="TextBox 8">
            <a:extLst>
              <a:ext uri="{FF2B5EF4-FFF2-40B4-BE49-F238E27FC236}">
                <a16:creationId xmlns:a16="http://schemas.microsoft.com/office/drawing/2014/main" id="{6EA2A69E-21A1-152E-2B0E-EF76C18BDA02}"/>
              </a:ext>
            </a:extLst>
          </p:cNvPr>
          <p:cNvSpPr txBox="1"/>
          <p:nvPr/>
        </p:nvSpPr>
        <p:spPr>
          <a:xfrm>
            <a:off x="5670816" y="4245709"/>
            <a:ext cx="2455065" cy="646331"/>
          </a:xfrm>
          <a:prstGeom prst="rect">
            <a:avLst/>
          </a:prstGeom>
          <a:noFill/>
        </p:spPr>
        <p:txBody>
          <a:bodyPr wrap="square" rtlCol="0">
            <a:spAutoFit/>
          </a:bodyPr>
          <a:lstStyle/>
          <a:p>
            <a:pPr algn="ctr"/>
            <a:r>
              <a:rPr lang="en-US" sz="1800" dirty="0">
                <a:solidFill>
                  <a:srgbClr val="9A01FF"/>
                </a:solidFill>
                <a:latin typeface="Source Sans Pro" panose="020B0503030403020204" pitchFamily="34" charset="0"/>
                <a:ea typeface="Source Sans Pro" panose="020B0503030403020204" pitchFamily="34" charset="0"/>
              </a:rPr>
              <a:t>Feel free to work with the people around you!</a:t>
            </a:r>
          </a:p>
        </p:txBody>
      </p:sp>
    </p:spTree>
    <p:extLst>
      <p:ext uri="{BB962C8B-B14F-4D97-AF65-F5344CB8AC3E}">
        <p14:creationId xmlns:p14="http://schemas.microsoft.com/office/powerpoint/2010/main" val="385643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A9A74-0D30-7FB0-D0F9-D39F8B32675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FF7B7BA-B893-991D-37EA-A3EC34FB9973}"/>
                  </a:ext>
                </a:extLst>
              </p:cNvPr>
              <p:cNvSpPr>
                <a:spLocks noGrp="1"/>
              </p:cNvSpPr>
              <p:nvPr>
                <p:ph type="body" idx="1"/>
              </p:nvPr>
            </p:nvSpPr>
            <p:spPr/>
            <p:txBody>
              <a:bodyPr>
                <a:normAutofit/>
              </a:bodyPr>
              <a:lstStyle/>
              <a:p>
                <a:pPr>
                  <a:buFont typeface="+mj-lt"/>
                  <a:buAutoNum type="alphaLcParenR"/>
                </a:pPr>
                <a:r>
                  <a:rPr lang="en-US" dirty="0"/>
                  <a:t>Write a summary for this problem.</a:t>
                </a:r>
              </a:p>
              <a:p>
                <a:pPr>
                  <a:buFont typeface="+mj-lt"/>
                  <a:buAutoNum type="alphaLcParenR"/>
                </a:pPr>
                <a:endParaRPr lang="en-US" dirty="0"/>
              </a:p>
              <a:p>
                <a:pPr marL="114300" indent="0">
                  <a:buNone/>
                </a:pPr>
                <a:r>
                  <a:rPr lang="en-US" b="1" dirty="0">
                    <a:solidFill>
                      <a:schemeClr val="accent1"/>
                    </a:solidFill>
                  </a:rPr>
                  <a:t>Input: </a:t>
                </a:r>
                <a:r>
                  <a:rPr lang="en-US" dirty="0">
                    <a:solidFill>
                      <a:schemeClr val="accent1"/>
                    </a:solidFill>
                  </a:rPr>
                  <a:t>An array of positive integers </a:t>
                </a:r>
                <a14:m>
                  <m:oMath xmlns:m="http://schemas.openxmlformats.org/officeDocument/2006/math">
                    <m:r>
                      <a:rPr lang="en-US" b="0" i="1" smtClean="0">
                        <a:solidFill>
                          <a:schemeClr val="accent1"/>
                        </a:solidFill>
                        <a:latin typeface="Cambria Math" panose="02040503050406030204" pitchFamily="18" charset="0"/>
                      </a:rPr>
                      <m:t>𝐻</m:t>
                    </m:r>
                    <m:r>
                      <a:rPr lang="en-US" b="0" i="1" smtClean="0">
                        <a:solidFill>
                          <a:schemeClr val="accent1"/>
                        </a:solidFill>
                        <a:latin typeface="Cambria Math" panose="02040503050406030204" pitchFamily="18" charset="0"/>
                      </a:rPr>
                      <m:t>[1..</m:t>
                    </m:r>
                    <m:r>
                      <a:rPr lang="en-US" b="0" i="1" smtClean="0">
                        <a:solidFill>
                          <a:schemeClr val="accent1"/>
                        </a:solidFill>
                        <a:latin typeface="Cambria Math" panose="02040503050406030204" pitchFamily="18" charset="0"/>
                      </a:rPr>
                      <m:t>𝑛</m:t>
                    </m:r>
                    <m:r>
                      <a:rPr lang="en-US" b="0" i="1" smtClean="0">
                        <a:solidFill>
                          <a:schemeClr val="accent1"/>
                        </a:solidFill>
                        <a:latin typeface="Cambria Math" panose="02040503050406030204" pitchFamily="18" charset="0"/>
                      </a:rPr>
                      <m:t>]</m:t>
                    </m:r>
                  </m:oMath>
                </a14:m>
                <a:r>
                  <a:rPr lang="en-US" dirty="0">
                    <a:solidFill>
                      <a:schemeClr val="accent1"/>
                    </a:solidFill>
                  </a:rPr>
                  <a:t>. </a:t>
                </a:r>
              </a:p>
              <a:p>
                <a:pPr marL="114300" indent="0">
                  <a:buNone/>
                </a:pPr>
                <a:r>
                  <a:rPr lang="en-US" b="1" dirty="0">
                    <a:solidFill>
                      <a:schemeClr val="accent1"/>
                    </a:solidFill>
                  </a:rPr>
                  <a:t>Expected output: </a:t>
                </a:r>
                <a:r>
                  <a:rPr lang="en-US" dirty="0">
                    <a:solidFill>
                      <a:schemeClr val="accent1"/>
                    </a:solidFill>
                  </a:rPr>
                  <a:t>The maximum value of </a:t>
                </a:r>
                <a14:m>
                  <m:oMath xmlns:m="http://schemas.openxmlformats.org/officeDocument/2006/math">
                    <m:nary>
                      <m:naryPr>
                        <m:chr m:val="∑"/>
                        <m:supHide m:val="on"/>
                        <m:ctrlPr>
                          <a:rPr lang="en-US" i="1" smtClean="0">
                            <a:solidFill>
                              <a:schemeClr val="accent1"/>
                            </a:solidFill>
                            <a:latin typeface="Cambria Math" panose="02040503050406030204" pitchFamily="18" charset="0"/>
                          </a:rPr>
                        </m:ctrlPr>
                      </m:naryPr>
                      <m:sub>
                        <m:r>
                          <m:rPr>
                            <m:brk m:alnAt="7"/>
                          </m:rPr>
                          <a:rPr lang="en-US" b="0" i="1" smtClean="0">
                            <a:solidFill>
                              <a:schemeClr val="accent1"/>
                            </a:solidFill>
                            <a:latin typeface="Cambria Math" panose="02040503050406030204" pitchFamily="18" charset="0"/>
                          </a:rPr>
                          <m:t>𝑖</m:t>
                        </m:r>
                        <m:r>
                          <a:rPr lang="en-US" b="0" i="1" smtClean="0">
                            <a:solidFill>
                              <a:schemeClr val="accent1"/>
                            </a:solidFill>
                            <a:latin typeface="Cambria Math" panose="02040503050406030204" pitchFamily="18" charset="0"/>
                            <a:ea typeface="Cambria Math" panose="02040503050406030204" pitchFamily="18" charset="0"/>
                          </a:rPr>
                          <m:t>∈</m:t>
                        </m:r>
                        <m:r>
                          <a:rPr lang="en-US" b="0" i="1" smtClean="0">
                            <a:solidFill>
                              <a:schemeClr val="accent1"/>
                            </a:solidFill>
                            <a:latin typeface="Cambria Math" panose="02040503050406030204" pitchFamily="18" charset="0"/>
                            <a:ea typeface="Cambria Math" panose="02040503050406030204" pitchFamily="18" charset="0"/>
                          </a:rPr>
                          <m:t>𝑆</m:t>
                        </m:r>
                      </m:sub>
                      <m:sup/>
                      <m:e>
                        <m:r>
                          <a:rPr lang="en-US" b="0" i="1" smtClean="0">
                            <a:solidFill>
                              <a:schemeClr val="accent1"/>
                            </a:solidFill>
                            <a:latin typeface="Cambria Math" panose="02040503050406030204" pitchFamily="18" charset="0"/>
                            <a:ea typeface="Cambria Math" panose="02040503050406030204" pitchFamily="18" charset="0"/>
                          </a:rPr>
                          <m:t>𝐻</m:t>
                        </m:r>
                        <m:r>
                          <a:rPr lang="en-US" b="0" i="1" smtClean="0">
                            <a:solidFill>
                              <a:schemeClr val="accent1"/>
                            </a:solidFill>
                            <a:latin typeface="Cambria Math" panose="02040503050406030204" pitchFamily="18" charset="0"/>
                            <a:ea typeface="Cambria Math" panose="02040503050406030204" pitchFamily="18" charset="0"/>
                          </a:rPr>
                          <m:t>[</m:t>
                        </m:r>
                        <m:r>
                          <a:rPr lang="en-US" b="0" i="1" smtClean="0">
                            <a:solidFill>
                              <a:schemeClr val="accent1"/>
                            </a:solidFill>
                            <a:latin typeface="Cambria Math" panose="02040503050406030204" pitchFamily="18" charset="0"/>
                            <a:ea typeface="Cambria Math" panose="02040503050406030204" pitchFamily="18" charset="0"/>
                          </a:rPr>
                          <m:t>𝑖</m:t>
                        </m:r>
                        <m:r>
                          <a:rPr lang="en-US" b="0" i="1" smtClean="0">
                            <a:solidFill>
                              <a:schemeClr val="accent1"/>
                            </a:solidFill>
                            <a:latin typeface="Cambria Math" panose="02040503050406030204" pitchFamily="18" charset="0"/>
                            <a:ea typeface="Cambria Math" panose="02040503050406030204" pitchFamily="18" charset="0"/>
                          </a:rPr>
                          <m:t>]</m:t>
                        </m:r>
                      </m:e>
                    </m:nary>
                  </m:oMath>
                </a14:m>
                <a:r>
                  <a:rPr lang="en-US" dirty="0">
                    <a:solidFill>
                      <a:schemeClr val="accent1"/>
                    </a:solidFill>
                  </a:rPr>
                  <a:t> over all </a:t>
                </a:r>
                <a14:m>
                  <m:oMath xmlns:m="http://schemas.openxmlformats.org/officeDocument/2006/math">
                    <m:r>
                      <a:rPr lang="en-US" b="0" i="1" smtClean="0">
                        <a:solidFill>
                          <a:schemeClr val="accent1"/>
                        </a:solidFill>
                        <a:latin typeface="Cambria Math" panose="02040503050406030204" pitchFamily="18" charset="0"/>
                      </a:rPr>
                      <m:t>𝑆</m:t>
                    </m:r>
                    <m:r>
                      <a:rPr lang="en-US" b="0" i="1" smtClean="0">
                        <a:solidFill>
                          <a:schemeClr val="accent1"/>
                        </a:solidFill>
                        <a:latin typeface="Cambria Math" panose="02040503050406030204" pitchFamily="18" charset="0"/>
                        <a:ea typeface="Cambria Math" panose="02040503050406030204" pitchFamily="18" charset="0"/>
                      </a:rPr>
                      <m:t>⊆{1,…,</m:t>
                    </m:r>
                    <m:r>
                      <a:rPr lang="en-US" b="0" i="1" smtClean="0">
                        <a:solidFill>
                          <a:schemeClr val="accent1"/>
                        </a:solidFill>
                        <a:latin typeface="Cambria Math" panose="02040503050406030204" pitchFamily="18" charset="0"/>
                        <a:ea typeface="Cambria Math" panose="02040503050406030204" pitchFamily="18" charset="0"/>
                      </a:rPr>
                      <m:t>𝑛</m:t>
                    </m:r>
                    <m:r>
                      <a:rPr lang="en-US" b="0" i="1" smtClean="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with no three consecutive indices.</a:t>
                </a:r>
              </a:p>
              <a:p>
                <a:pPr marL="114300" indent="0">
                  <a:buNone/>
                </a:pPr>
                <a:endParaRPr lang="en-US" dirty="0"/>
              </a:p>
            </p:txBody>
          </p:sp>
        </mc:Choice>
        <mc:Fallback xmlns="">
          <p:sp>
            <p:nvSpPr>
              <p:cNvPr id="3" name="Text Placeholder 2">
                <a:extLst>
                  <a:ext uri="{FF2B5EF4-FFF2-40B4-BE49-F238E27FC236}">
                    <a16:creationId xmlns:a16="http://schemas.microsoft.com/office/drawing/2014/main" id="{DFF7B7BA-B893-991D-37EA-A3EC34FB9973}"/>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B4FA5193-FD90-DC09-D0D9-E67C4773BC9F}"/>
              </a:ext>
            </a:extLst>
          </p:cNvPr>
          <p:cNvSpPr>
            <a:spLocks noGrp="1"/>
          </p:cNvSpPr>
          <p:nvPr>
            <p:ph type="title"/>
          </p:nvPr>
        </p:nvSpPr>
        <p:spPr/>
        <p:txBody>
          <a:bodyPr>
            <a:normAutofit/>
          </a:bodyPr>
          <a:lstStyle/>
          <a:p>
            <a:r>
              <a:rPr lang="en-US" sz="2700" dirty="0"/>
              <a:t>Problem 1 – Going to parties</a:t>
            </a:r>
          </a:p>
        </p:txBody>
      </p:sp>
      <p:sp>
        <p:nvSpPr>
          <p:cNvPr id="2" name="TextBox 1">
            <a:extLst>
              <a:ext uri="{FF2B5EF4-FFF2-40B4-BE49-F238E27FC236}">
                <a16:creationId xmlns:a16="http://schemas.microsoft.com/office/drawing/2014/main" id="{69D4A1A9-CDCE-6B55-79A5-9E50A66942A5}"/>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174098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6FF0-3283-6B20-E64B-0E8FC79AE40D}"/>
              </a:ext>
            </a:extLst>
          </p:cNvPr>
          <p:cNvSpPr>
            <a:spLocks noGrp="1"/>
          </p:cNvSpPr>
          <p:nvPr>
            <p:ph type="title"/>
          </p:nvPr>
        </p:nvSpPr>
        <p:spPr/>
        <p:txBody>
          <a:bodyPr>
            <a:normAutofit/>
          </a:bodyPr>
          <a:lstStyle/>
          <a:p>
            <a:r>
              <a:rPr lang="en-US" sz="2700" dirty="0"/>
              <a:t>When examples don’t help</a:t>
            </a:r>
          </a:p>
        </p:txBody>
      </p:sp>
      <p:sp>
        <p:nvSpPr>
          <p:cNvPr id="3" name="Text Placeholder 2">
            <a:extLst>
              <a:ext uri="{FF2B5EF4-FFF2-40B4-BE49-F238E27FC236}">
                <a16:creationId xmlns:a16="http://schemas.microsoft.com/office/drawing/2014/main" id="{37FDAEF8-614A-53B4-5853-4FCE5A2A795C}"/>
              </a:ext>
            </a:extLst>
          </p:cNvPr>
          <p:cNvSpPr>
            <a:spLocks noGrp="1"/>
          </p:cNvSpPr>
          <p:nvPr>
            <p:ph type="body" idx="1"/>
          </p:nvPr>
        </p:nvSpPr>
        <p:spPr/>
        <p:txBody>
          <a:bodyPr/>
          <a:lstStyle/>
          <a:p>
            <a:pPr marL="114300" indent="0">
              <a:buNone/>
            </a:pPr>
            <a:r>
              <a:rPr lang="en-US" dirty="0"/>
              <a:t>Here’s an in-class exercise to show why examples are not so helpful before you know your subproblems. </a:t>
            </a:r>
          </a:p>
          <a:p>
            <a:pPr marL="114300" indent="0">
              <a:buNone/>
            </a:pPr>
            <a:endParaRPr lang="en-US" dirty="0"/>
          </a:p>
          <a:p>
            <a:pPr marL="114300" indent="0">
              <a:buNone/>
            </a:pPr>
            <a:r>
              <a:rPr lang="en-US" dirty="0"/>
              <a:t>Without trying any particular class of subproblems, just try to maximize your happiness given the following array, using your personal logic and heuristics:</a:t>
            </a:r>
          </a:p>
          <a:p>
            <a:pPr marL="114300" indent="0">
              <a:buNone/>
            </a:pPr>
            <a:endParaRPr lang="en-US" dirty="0"/>
          </a:p>
          <a:p>
            <a:pPr marL="114300" indent="0" algn="ctr">
              <a:buNone/>
            </a:pPr>
            <a:r>
              <a:rPr lang="en-US" sz="1800" dirty="0"/>
              <a:t>[9, 2, 3, 8, 6, 6, 4, 7, 1]</a:t>
            </a:r>
          </a:p>
        </p:txBody>
      </p:sp>
      <p:sp>
        <p:nvSpPr>
          <p:cNvPr id="4" name="TextBox 3">
            <a:extLst>
              <a:ext uri="{FF2B5EF4-FFF2-40B4-BE49-F238E27FC236}">
                <a16:creationId xmlns:a16="http://schemas.microsoft.com/office/drawing/2014/main" id="{6BCA394E-86D1-5422-3ADF-EF8AD46108B6}"/>
              </a:ext>
            </a:extLst>
          </p:cNvPr>
          <p:cNvSpPr txBox="1"/>
          <p:nvPr/>
        </p:nvSpPr>
        <p:spPr>
          <a:xfrm>
            <a:off x="1887142" y="4384209"/>
            <a:ext cx="5369716" cy="369332"/>
          </a:xfrm>
          <a:prstGeom prst="rect">
            <a:avLst/>
          </a:prstGeom>
          <a:noFill/>
        </p:spPr>
        <p:txBody>
          <a:bodyPr wrap="square" rtlCol="0">
            <a:spAutoFit/>
          </a:bodyPr>
          <a:lstStyle/>
          <a:p>
            <a:pPr algn="ctr"/>
            <a:r>
              <a:rPr lang="en-US" sz="1800" dirty="0">
                <a:solidFill>
                  <a:srgbClr val="9A01FF"/>
                </a:solidFill>
                <a:latin typeface="Source Sans Pro" panose="020B0503030403020204" pitchFamily="34" charset="0"/>
                <a:ea typeface="Source Sans Pro" panose="020B0503030403020204" pitchFamily="34" charset="0"/>
              </a:rPr>
              <a:t>Try this for a minute, we’ll see who can get the best!</a:t>
            </a:r>
          </a:p>
        </p:txBody>
      </p:sp>
    </p:spTree>
    <p:extLst>
      <p:ext uri="{BB962C8B-B14F-4D97-AF65-F5344CB8AC3E}">
        <p14:creationId xmlns:p14="http://schemas.microsoft.com/office/powerpoint/2010/main" val="2664138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2574A-836C-3A98-4E2E-CDCA62865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2D72F9-3F5E-FEDE-C1CB-881FFD0882DC}"/>
              </a:ext>
            </a:extLst>
          </p:cNvPr>
          <p:cNvSpPr>
            <a:spLocks noGrp="1"/>
          </p:cNvSpPr>
          <p:nvPr>
            <p:ph type="title"/>
          </p:nvPr>
        </p:nvSpPr>
        <p:spPr/>
        <p:txBody>
          <a:bodyPr>
            <a:normAutofit/>
          </a:bodyPr>
          <a:lstStyle/>
          <a:p>
            <a:r>
              <a:rPr lang="en-US" sz="2700" dirty="0"/>
              <a:t>When examples don’t help</a:t>
            </a:r>
          </a:p>
        </p:txBody>
      </p:sp>
      <p:sp>
        <p:nvSpPr>
          <p:cNvPr id="3" name="Text Placeholder 2">
            <a:extLst>
              <a:ext uri="{FF2B5EF4-FFF2-40B4-BE49-F238E27FC236}">
                <a16:creationId xmlns:a16="http://schemas.microsoft.com/office/drawing/2014/main" id="{8E9EC54F-3137-F608-0A5E-C336B286D760}"/>
              </a:ext>
            </a:extLst>
          </p:cNvPr>
          <p:cNvSpPr>
            <a:spLocks noGrp="1"/>
          </p:cNvSpPr>
          <p:nvPr>
            <p:ph type="body" idx="1"/>
          </p:nvPr>
        </p:nvSpPr>
        <p:spPr/>
        <p:txBody>
          <a:bodyPr/>
          <a:lstStyle/>
          <a:p>
            <a:pPr marL="114300" indent="0">
              <a:buNone/>
            </a:pPr>
            <a:r>
              <a:rPr lang="en-US" dirty="0"/>
              <a:t>Here’s an in-class exercise to show why examples are not so helpful before you know your subproblems. </a:t>
            </a:r>
          </a:p>
          <a:p>
            <a:pPr marL="114300" indent="0">
              <a:buNone/>
            </a:pPr>
            <a:endParaRPr lang="en-US" dirty="0"/>
          </a:p>
          <a:p>
            <a:pPr marL="114300" indent="0">
              <a:buNone/>
            </a:pPr>
            <a:r>
              <a:rPr lang="en-US" dirty="0"/>
              <a:t>Without trying any particular class of subproblems, just try to maximize your happiness given the following array, using your personal logic and heuristics:</a:t>
            </a:r>
          </a:p>
          <a:p>
            <a:pPr marL="114300" indent="0">
              <a:buNone/>
            </a:pPr>
            <a:endParaRPr lang="en-US" dirty="0"/>
          </a:p>
          <a:p>
            <a:pPr marL="114300" indent="0" algn="ctr">
              <a:buNone/>
            </a:pPr>
            <a:r>
              <a:rPr lang="en-US" sz="1800" dirty="0"/>
              <a:t>[9, 2, 3, 8, 6, 6, 4, 7, 1]</a:t>
            </a:r>
          </a:p>
          <a:p>
            <a:pPr marL="114300" indent="0" algn="ctr">
              <a:buNone/>
            </a:pPr>
            <a:endParaRPr lang="en-US" dirty="0"/>
          </a:p>
          <a:p>
            <a:pPr marL="114300" indent="0" algn="ctr">
              <a:buNone/>
            </a:pPr>
            <a:r>
              <a:rPr lang="en-US" dirty="0">
                <a:solidFill>
                  <a:schemeClr val="accent1"/>
                </a:solidFill>
              </a:rPr>
              <a:t>The answer is 36, by taking [9, 2, 8, 6, 4, 7]. </a:t>
            </a:r>
          </a:p>
          <a:p>
            <a:pPr marL="114300" indent="0" algn="ctr">
              <a:buNone/>
            </a:pPr>
            <a:endParaRPr lang="en-US" sz="1800" dirty="0"/>
          </a:p>
        </p:txBody>
      </p:sp>
      <p:sp>
        <p:nvSpPr>
          <p:cNvPr id="4" name="TextBox 3">
            <a:extLst>
              <a:ext uri="{FF2B5EF4-FFF2-40B4-BE49-F238E27FC236}">
                <a16:creationId xmlns:a16="http://schemas.microsoft.com/office/drawing/2014/main" id="{662D9727-5294-8535-B1B8-16650EB755BD}"/>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191914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992DF-7085-B29E-4D87-7E603F6885B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E22F7B3-E0A2-DE98-2FD7-7F685B90DAF4}"/>
                  </a:ext>
                </a:extLst>
              </p:cNvPr>
              <p:cNvSpPr>
                <a:spLocks noGrp="1"/>
              </p:cNvSpPr>
              <p:nvPr>
                <p:ph type="body" idx="1"/>
              </p:nvPr>
            </p:nvSpPr>
            <p:spPr/>
            <p:txBody>
              <a:bodyPr>
                <a:normAutofit/>
              </a:bodyPr>
              <a:lstStyle/>
              <a:p>
                <a:pPr marL="114300" indent="0">
                  <a:buNone/>
                </a:pPr>
                <a:r>
                  <a:rPr lang="en-US" dirty="0"/>
                  <a:t>Here is a useful outline for what to try first when doing dynamic programming on a one-dimensional array. You’ve seen this strategy in lecture before. </a:t>
                </a:r>
              </a:p>
              <a:p>
                <a:pPr marL="114300" indent="0">
                  <a:buNone/>
                </a:pPr>
                <a:endParaRPr lang="en-US" dirty="0"/>
              </a:p>
              <a:p>
                <a:pPr marL="482600">
                  <a:buClr>
                    <a:schemeClr val="tx1"/>
                  </a:buClr>
                  <a:buSzPct val="100000"/>
                  <a:buFont typeface="+mj-lt"/>
                  <a:buAutoNum type="arabicPeriod"/>
                </a:pPr>
                <a:r>
                  <a:rPr lang="en-US" dirty="0">
                    <a:solidFill>
                      <a:schemeClr val="tx1"/>
                    </a:solidFill>
                  </a:rPr>
                  <a:t>Let </a:t>
                </a:r>
                <a14:m>
                  <m:oMath xmlns:m="http://schemas.openxmlformats.org/officeDocument/2006/math">
                    <m:r>
                      <m:rPr>
                        <m:sty m:val="p"/>
                      </m:rPr>
                      <a:rPr lang="en-US" i="0" dirty="0" smtClean="0">
                        <a:solidFill>
                          <a:schemeClr val="tx1"/>
                        </a:solidFill>
                        <a:latin typeface="Cambria Math" panose="02040503050406030204" pitchFamily="18" charset="0"/>
                      </a:rPr>
                      <m:t>OPT</m:t>
                    </m:r>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𝑗</m:t>
                    </m:r>
                    <m:r>
                      <a:rPr lang="en-US" i="1" dirty="0" smtClean="0">
                        <a:solidFill>
                          <a:schemeClr val="tx1"/>
                        </a:solidFill>
                        <a:latin typeface="Cambria Math" panose="02040503050406030204" pitchFamily="18" charset="0"/>
                      </a:rPr>
                      <m:t>)= </m:t>
                    </m:r>
                  </m:oMath>
                </a14:m>
                <a:r>
                  <a:rPr lang="en-US" dirty="0">
                    <a:solidFill>
                      <a:schemeClr val="tx1"/>
                    </a:solidFill>
                  </a:rPr>
                  <a:t>the optimal solution on inputs up to </a:t>
                </a:r>
                <a14:m>
                  <m:oMath xmlns:m="http://schemas.openxmlformats.org/officeDocument/2006/math">
                    <m:r>
                      <a:rPr lang="en-US" b="0" i="1" dirty="0" smtClean="0">
                        <a:solidFill>
                          <a:schemeClr val="tx1"/>
                        </a:solidFill>
                        <a:latin typeface="Cambria Math" panose="02040503050406030204" pitchFamily="18" charset="0"/>
                      </a:rPr>
                      <m:t>𝑗</m:t>
                    </m:r>
                  </m:oMath>
                </a14:m>
                <a:r>
                  <a:rPr lang="en-US" dirty="0">
                    <a:solidFill>
                      <a:schemeClr val="tx1"/>
                    </a:solidFill>
                  </a:rPr>
                  <a:t>.</a:t>
                </a:r>
              </a:p>
              <a:p>
                <a:pPr marL="482600">
                  <a:buClr>
                    <a:schemeClr val="tx1"/>
                  </a:buClr>
                  <a:buSzPct val="100000"/>
                  <a:buFont typeface="+mj-lt"/>
                  <a:buAutoNum type="arabicPeriod"/>
                </a:pPr>
                <a:r>
                  <a:rPr lang="en-US" dirty="0">
                    <a:solidFill>
                      <a:schemeClr val="tx1"/>
                    </a:solidFill>
                  </a:rPr>
                  <a:t>Divide </a:t>
                </a:r>
                <a14:m>
                  <m:oMath xmlns:m="http://schemas.openxmlformats.org/officeDocument/2006/math">
                    <m:r>
                      <m:rPr>
                        <m:sty m:val="p"/>
                      </m:rPr>
                      <a:rPr lang="en-US" i="0" dirty="0" smtClean="0">
                        <a:solidFill>
                          <a:schemeClr val="tx1"/>
                        </a:solidFill>
                        <a:latin typeface="Cambria Math" panose="02040503050406030204" pitchFamily="18" charset="0"/>
                      </a:rPr>
                      <m:t>OPT</m:t>
                    </m:r>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𝑗</m:t>
                    </m:r>
                    <m:r>
                      <a:rPr lang="en-US" i="1" dirty="0" smtClean="0">
                        <a:solidFill>
                          <a:schemeClr val="tx1"/>
                        </a:solidFill>
                        <a:latin typeface="Cambria Math" panose="02040503050406030204" pitchFamily="18" charset="0"/>
                      </a:rPr>
                      <m:t>)</m:t>
                    </m:r>
                  </m:oMath>
                </a14:m>
                <a:r>
                  <a:rPr lang="en-US" dirty="0">
                    <a:solidFill>
                      <a:schemeClr val="tx1"/>
                    </a:solidFill>
                  </a:rPr>
                  <a:t> into </a:t>
                </a:r>
                <a:r>
                  <a:rPr lang="en-US" b="1" dirty="0">
                    <a:solidFill>
                      <a:schemeClr val="bg2"/>
                    </a:solidFill>
                  </a:rPr>
                  <a:t>cases based on what to do with the </a:t>
                </a:r>
                <a14:m>
                  <m:oMath xmlns:m="http://schemas.openxmlformats.org/officeDocument/2006/math">
                    <m:r>
                      <a:rPr lang="en-US" b="1" i="1" dirty="0" smtClean="0">
                        <a:solidFill>
                          <a:schemeClr val="bg2"/>
                        </a:solidFill>
                        <a:latin typeface="Cambria Math" panose="02040503050406030204" pitchFamily="18" charset="0"/>
                      </a:rPr>
                      <m:t>𝒋</m:t>
                    </m:r>
                  </m:oMath>
                </a14:m>
                <a:r>
                  <a:rPr lang="en-US" b="1" dirty="0" err="1">
                    <a:solidFill>
                      <a:schemeClr val="bg2"/>
                    </a:solidFill>
                  </a:rPr>
                  <a:t>th</a:t>
                </a:r>
                <a:r>
                  <a:rPr lang="en-US" b="1" dirty="0">
                    <a:solidFill>
                      <a:schemeClr val="bg2"/>
                    </a:solidFill>
                  </a:rPr>
                  <a:t> element</a:t>
                </a:r>
                <a:r>
                  <a:rPr lang="en-US" dirty="0">
                    <a:solidFill>
                      <a:schemeClr val="tx1"/>
                    </a:solidFill>
                  </a:rPr>
                  <a:t>.</a:t>
                </a:r>
              </a:p>
              <a:p>
                <a:pPr marL="482600">
                  <a:buClr>
                    <a:schemeClr val="tx1"/>
                  </a:buClr>
                  <a:buSzPct val="100000"/>
                  <a:buFont typeface="+mj-lt"/>
                  <a:buAutoNum type="arabicPeriod"/>
                </a:pPr>
                <a:r>
                  <a:rPr lang="en-US" dirty="0">
                    <a:solidFill>
                      <a:schemeClr val="tx1"/>
                    </a:solidFill>
                  </a:rPr>
                  <a:t>For each case, can you use </a:t>
                </a:r>
                <a14:m>
                  <m:oMath xmlns:m="http://schemas.openxmlformats.org/officeDocument/2006/math">
                    <m:r>
                      <m:rPr>
                        <m:sty m:val="p"/>
                      </m:rPr>
                      <a:rPr lang="en-US" i="0" dirty="0" smtClean="0">
                        <a:solidFill>
                          <a:schemeClr val="tx1"/>
                        </a:solidFill>
                        <a:latin typeface="Cambria Math" panose="02040503050406030204" pitchFamily="18" charset="0"/>
                      </a:rPr>
                      <m:t>OPT</m:t>
                    </m:r>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𝑗</m:t>
                    </m:r>
                    <m:r>
                      <a:rPr lang="en-US" b="0" i="1" dirty="0" smtClean="0">
                        <a:solidFill>
                          <a:schemeClr val="tx1"/>
                        </a:solidFill>
                        <a:latin typeface="Cambria Math" panose="02040503050406030204" pitchFamily="18" charset="0"/>
                      </a:rPr>
                      <m:t>−1)</m:t>
                    </m:r>
                  </m:oMath>
                </a14:m>
                <a:r>
                  <a:rPr lang="en-US" dirty="0">
                    <a:solidFill>
                      <a:schemeClr val="tx1"/>
                    </a:solidFill>
                  </a:rPr>
                  <a:t> to handle it? Why or why not?</a:t>
                </a:r>
              </a:p>
              <a:p>
                <a:pPr marL="482600">
                  <a:buClr>
                    <a:schemeClr val="tx1"/>
                  </a:buClr>
                  <a:buSzPct val="100000"/>
                  <a:buFont typeface="+mj-lt"/>
                  <a:buAutoNum type="arabicPeriod"/>
                </a:pPr>
                <a:r>
                  <a:rPr lang="en-US" dirty="0">
                    <a:solidFill>
                      <a:schemeClr val="tx1"/>
                    </a:solidFill>
                  </a:rPr>
                  <a:t>If you could not handle it, what additional information would help you? What kinds of subproblems are these?</a:t>
                </a:r>
              </a:p>
              <a:p>
                <a:pPr marL="139700" indent="0">
                  <a:buClr>
                    <a:schemeClr val="tx1"/>
                  </a:buClr>
                  <a:buSzPct val="100000"/>
                  <a:buNone/>
                </a:pPr>
                <a:endParaRPr lang="en-US" dirty="0">
                  <a:solidFill>
                    <a:schemeClr val="tx1"/>
                  </a:solidFill>
                </a:endParaRPr>
              </a:p>
            </p:txBody>
          </p:sp>
        </mc:Choice>
        <mc:Fallback xmlns="">
          <p:sp>
            <p:nvSpPr>
              <p:cNvPr id="3" name="Text Placeholder 2">
                <a:extLst>
                  <a:ext uri="{FF2B5EF4-FFF2-40B4-BE49-F238E27FC236}">
                    <a16:creationId xmlns:a16="http://schemas.microsoft.com/office/drawing/2014/main" id="{8E22F7B3-E0A2-DE98-2FD7-7F685B90DAF4}"/>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08420E58-DFCD-0C7D-1377-C5CC8973DC1E}"/>
              </a:ext>
            </a:extLst>
          </p:cNvPr>
          <p:cNvSpPr>
            <a:spLocks noGrp="1"/>
          </p:cNvSpPr>
          <p:nvPr>
            <p:ph type="title"/>
          </p:nvPr>
        </p:nvSpPr>
        <p:spPr/>
        <p:txBody>
          <a:bodyPr>
            <a:normAutofit/>
          </a:bodyPr>
          <a:lstStyle/>
          <a:p>
            <a:r>
              <a:rPr lang="en-US" sz="2700" dirty="0"/>
              <a:t>A common strategy</a:t>
            </a:r>
          </a:p>
        </p:txBody>
      </p:sp>
    </p:spTree>
    <p:extLst>
      <p:ext uri="{BB962C8B-B14F-4D97-AF65-F5344CB8AC3E}">
        <p14:creationId xmlns:p14="http://schemas.microsoft.com/office/powerpoint/2010/main" val="4296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55BA4-A965-3A6A-2A24-E8CD58C537B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929E7DD-B5E5-F830-53E3-3E842EC5F632}"/>
                  </a:ext>
                </a:extLst>
              </p:cNvPr>
              <p:cNvSpPr>
                <a:spLocks noGrp="1"/>
              </p:cNvSpPr>
              <p:nvPr>
                <p:ph type="body" idx="1"/>
              </p:nvPr>
            </p:nvSpPr>
            <p:spPr/>
            <p:txBody>
              <a:bodyPr>
                <a:normAutofit/>
              </a:bodyPr>
              <a:lstStyle/>
              <a:p>
                <a:pPr marL="139700" indent="0">
                  <a:buClr>
                    <a:schemeClr val="tx1"/>
                  </a:buClr>
                  <a:buSzPct val="100000"/>
                  <a:buNone/>
                </a:pPr>
                <a:r>
                  <a:rPr lang="en-US" dirty="0"/>
                  <a:t>We’ll use knapsack as an example. Recall that the problem is to maximize the value of a knapsack with maximum capacity </a:t>
                </a:r>
                <a14:m>
                  <m:oMath xmlns:m="http://schemas.openxmlformats.org/officeDocument/2006/math">
                    <m:r>
                      <a:rPr lang="en-US" i="1" dirty="0" smtClean="0">
                        <a:latin typeface="Cambria Math" panose="02040503050406030204" pitchFamily="18" charset="0"/>
                      </a:rPr>
                      <m:t>𝑊</m:t>
                    </m:r>
                  </m:oMath>
                </a14:m>
                <a:r>
                  <a:rPr lang="en-US" dirty="0"/>
                  <a:t>, given items with weights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solidFill>
                      <a:schemeClr val="tx1"/>
                    </a:solidFill>
                  </a:rPr>
                  <a:t> and values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𝑖</m:t>
                        </m:r>
                      </m:sub>
                    </m:sSub>
                  </m:oMath>
                </a14:m>
                <a:r>
                  <a:rPr lang="en-US" dirty="0">
                    <a:solidFill>
                      <a:schemeClr val="tx1"/>
                    </a:solidFill>
                  </a:rPr>
                  <a:t>.</a:t>
                </a:r>
              </a:p>
              <a:p>
                <a:pPr marL="139700" indent="0">
                  <a:buClr>
                    <a:schemeClr val="tx1"/>
                  </a:buClr>
                  <a:buSzPct val="100000"/>
                  <a:buNone/>
                </a:pPr>
                <a:endParaRPr lang="en-US" dirty="0">
                  <a:solidFill>
                    <a:schemeClr val="tx1"/>
                  </a:solidFill>
                </a:endParaRPr>
              </a:p>
              <a:p>
                <a:pPr marL="482600">
                  <a:buClr>
                    <a:schemeClr val="tx1"/>
                  </a:buClr>
                  <a:buSzPct val="100000"/>
                  <a:buFont typeface="+mj-lt"/>
                  <a:buAutoNum type="arabicPeriod"/>
                </a:pPr>
                <a:r>
                  <a:rPr lang="en-US" dirty="0">
                    <a:solidFill>
                      <a:schemeClr val="tx1"/>
                    </a:solidFill>
                  </a:rPr>
                  <a:t>Let </a:t>
                </a:r>
                <a14:m>
                  <m:oMath xmlns:m="http://schemas.openxmlformats.org/officeDocument/2006/math">
                    <m:r>
                      <m:rPr>
                        <m:sty m:val="p"/>
                      </m:rPr>
                      <a:rPr lang="en-US" i="0" dirty="0" smtClean="0">
                        <a:solidFill>
                          <a:schemeClr val="tx1"/>
                        </a:solidFill>
                        <a:latin typeface="Cambria Math" panose="02040503050406030204" pitchFamily="18" charset="0"/>
                      </a:rPr>
                      <m:t>OPT</m:t>
                    </m:r>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𝑗</m:t>
                    </m:r>
                    <m:r>
                      <a:rPr lang="en-US" i="1" dirty="0" smtClean="0">
                        <a:solidFill>
                          <a:schemeClr val="tx1"/>
                        </a:solidFill>
                        <a:latin typeface="Cambria Math" panose="02040503050406030204" pitchFamily="18" charset="0"/>
                      </a:rPr>
                      <m:t>)= </m:t>
                    </m:r>
                  </m:oMath>
                </a14:m>
                <a:r>
                  <a:rPr lang="en-US" dirty="0">
                    <a:solidFill>
                      <a:schemeClr val="tx1"/>
                    </a:solidFill>
                  </a:rPr>
                  <a:t>the optimal solution on inputs up to </a:t>
                </a:r>
                <a14:m>
                  <m:oMath xmlns:m="http://schemas.openxmlformats.org/officeDocument/2006/math">
                    <m:r>
                      <a:rPr lang="en-US" b="0" i="1" dirty="0" smtClean="0">
                        <a:solidFill>
                          <a:schemeClr val="tx1"/>
                        </a:solidFill>
                        <a:latin typeface="Cambria Math" panose="02040503050406030204" pitchFamily="18" charset="0"/>
                      </a:rPr>
                      <m:t>𝑗</m:t>
                    </m:r>
                  </m:oMath>
                </a14:m>
                <a:r>
                  <a:rPr lang="en-US" dirty="0">
                    <a:solidFill>
                      <a:schemeClr val="tx1"/>
                    </a:solidFill>
                  </a:rPr>
                  <a:t>.</a:t>
                </a:r>
              </a:p>
              <a:p>
                <a:pPr marL="139700" indent="0">
                  <a:buClr>
                    <a:schemeClr val="tx1"/>
                  </a:buClr>
                  <a:buSzPct val="100000"/>
                  <a:buNone/>
                </a:pPr>
                <a:r>
                  <a:rPr lang="en-US" dirty="0">
                    <a:solidFill>
                      <a:srgbClr val="9900FF"/>
                    </a:solidFill>
                  </a:rPr>
                  <a:t>Let </a:t>
                </a:r>
                <a14:m>
                  <m:oMath xmlns:m="http://schemas.openxmlformats.org/officeDocument/2006/math">
                    <m:r>
                      <m:rPr>
                        <m:sty m:val="p"/>
                      </m:rPr>
                      <a:rPr lang="en-US" i="0" dirty="0" smtClean="0">
                        <a:solidFill>
                          <a:srgbClr val="9900FF"/>
                        </a:solidFill>
                        <a:latin typeface="Cambria Math" panose="02040503050406030204" pitchFamily="18" charset="0"/>
                      </a:rPr>
                      <m:t>OPT</m:t>
                    </m:r>
                    <m:r>
                      <a:rPr lang="en-US" i="1" dirty="0" smtClean="0">
                        <a:solidFill>
                          <a:srgbClr val="9900FF"/>
                        </a:solidFill>
                        <a:latin typeface="Cambria Math" panose="02040503050406030204" pitchFamily="18" charset="0"/>
                      </a:rPr>
                      <m:t>(</m:t>
                    </m:r>
                    <m:r>
                      <a:rPr lang="en-US" b="0" i="1" dirty="0" smtClean="0">
                        <a:solidFill>
                          <a:srgbClr val="9900FF"/>
                        </a:solidFill>
                        <a:latin typeface="Cambria Math" panose="02040503050406030204" pitchFamily="18" charset="0"/>
                      </a:rPr>
                      <m:t>𝑗</m:t>
                    </m:r>
                    <m:r>
                      <a:rPr lang="en-US" i="1" dirty="0" smtClean="0">
                        <a:solidFill>
                          <a:srgbClr val="9900FF"/>
                        </a:solidFill>
                        <a:latin typeface="Cambria Math" panose="02040503050406030204" pitchFamily="18" charset="0"/>
                      </a:rPr>
                      <m:t>)= </m:t>
                    </m:r>
                  </m:oMath>
                </a14:m>
                <a:r>
                  <a:rPr lang="en-US" dirty="0">
                    <a:solidFill>
                      <a:srgbClr val="9900FF"/>
                    </a:solidFill>
                  </a:rPr>
                  <a:t>the most value you can pack using items up to </a:t>
                </a:r>
                <a14:m>
                  <m:oMath xmlns:m="http://schemas.openxmlformats.org/officeDocument/2006/math">
                    <m:r>
                      <a:rPr lang="en-US" b="0" i="1" dirty="0" smtClean="0">
                        <a:solidFill>
                          <a:srgbClr val="9900FF"/>
                        </a:solidFill>
                        <a:latin typeface="Cambria Math" panose="02040503050406030204" pitchFamily="18" charset="0"/>
                      </a:rPr>
                      <m:t>𝑗</m:t>
                    </m:r>
                  </m:oMath>
                </a14:m>
                <a:r>
                  <a:rPr lang="en-US" dirty="0">
                    <a:solidFill>
                      <a:srgbClr val="9900FF"/>
                    </a:solidFill>
                  </a:rPr>
                  <a:t>.</a:t>
                </a:r>
              </a:p>
              <a:p>
                <a:pPr marL="139700" indent="0">
                  <a:buClr>
                    <a:schemeClr val="tx1"/>
                  </a:buClr>
                  <a:buSzPct val="100000"/>
                  <a:buNone/>
                </a:pPr>
                <a:endParaRPr lang="en-US" dirty="0">
                  <a:solidFill>
                    <a:schemeClr val="tx1"/>
                  </a:solidFill>
                </a:endParaRPr>
              </a:p>
              <a:p>
                <a:pPr marL="482600">
                  <a:buClr>
                    <a:schemeClr val="tx1"/>
                  </a:buClr>
                  <a:buSzPct val="100000"/>
                  <a:buFont typeface="+mj-lt"/>
                  <a:buAutoNum type="arabicPeriod" startAt="2"/>
                </a:pPr>
                <a:r>
                  <a:rPr lang="en-US" dirty="0">
                    <a:solidFill>
                      <a:schemeClr val="tx1"/>
                    </a:solidFill>
                  </a:rPr>
                  <a:t>Divide </a:t>
                </a:r>
                <a14:m>
                  <m:oMath xmlns:m="http://schemas.openxmlformats.org/officeDocument/2006/math">
                    <m:r>
                      <m:rPr>
                        <m:sty m:val="p"/>
                      </m:rPr>
                      <a:rPr lang="en-US" i="0" dirty="0" smtClean="0">
                        <a:solidFill>
                          <a:schemeClr val="tx1"/>
                        </a:solidFill>
                        <a:latin typeface="Cambria Math" panose="02040503050406030204" pitchFamily="18" charset="0"/>
                      </a:rPr>
                      <m:t>OPT</m:t>
                    </m:r>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𝑗</m:t>
                    </m:r>
                    <m:r>
                      <a:rPr lang="en-US" i="1" dirty="0" smtClean="0">
                        <a:solidFill>
                          <a:schemeClr val="tx1"/>
                        </a:solidFill>
                        <a:latin typeface="Cambria Math" panose="02040503050406030204" pitchFamily="18" charset="0"/>
                      </a:rPr>
                      <m:t>)</m:t>
                    </m:r>
                  </m:oMath>
                </a14:m>
                <a:r>
                  <a:rPr lang="en-US" dirty="0">
                    <a:solidFill>
                      <a:schemeClr val="tx1"/>
                    </a:solidFill>
                  </a:rPr>
                  <a:t> into cases based on what to do with the </a:t>
                </a:r>
                <a14:m>
                  <m:oMath xmlns:m="http://schemas.openxmlformats.org/officeDocument/2006/math">
                    <m:r>
                      <a:rPr lang="en-US" i="1" dirty="0" smtClean="0">
                        <a:solidFill>
                          <a:schemeClr val="tx1"/>
                        </a:solidFill>
                        <a:latin typeface="Cambria Math" panose="02040503050406030204" pitchFamily="18" charset="0"/>
                      </a:rPr>
                      <m:t>𝑗</m:t>
                    </m:r>
                  </m:oMath>
                </a14:m>
                <a:r>
                  <a:rPr lang="en-US" dirty="0" err="1">
                    <a:solidFill>
                      <a:schemeClr val="tx1"/>
                    </a:solidFill>
                  </a:rPr>
                  <a:t>th</a:t>
                </a:r>
                <a:r>
                  <a:rPr lang="en-US" dirty="0">
                    <a:solidFill>
                      <a:schemeClr val="tx1"/>
                    </a:solidFill>
                  </a:rPr>
                  <a:t> element.</a:t>
                </a:r>
              </a:p>
              <a:p>
                <a:pPr marL="139700" indent="0">
                  <a:buClr>
                    <a:schemeClr val="tx1"/>
                  </a:buClr>
                  <a:buSzPct val="100000"/>
                  <a:buNone/>
                </a:pPr>
                <a:r>
                  <a:rPr lang="en-US" dirty="0">
                    <a:solidFill>
                      <a:srgbClr val="9900FF"/>
                    </a:solidFill>
                  </a:rPr>
                  <a:t>Either pack or discard item </a:t>
                </a:r>
                <a14:m>
                  <m:oMath xmlns:m="http://schemas.openxmlformats.org/officeDocument/2006/math">
                    <m:r>
                      <a:rPr lang="en-US" i="1" dirty="0" smtClean="0">
                        <a:solidFill>
                          <a:srgbClr val="9900FF"/>
                        </a:solidFill>
                        <a:latin typeface="Cambria Math" panose="02040503050406030204" pitchFamily="18" charset="0"/>
                      </a:rPr>
                      <m:t>𝑗</m:t>
                    </m:r>
                  </m:oMath>
                </a14:m>
                <a:r>
                  <a:rPr lang="en-US" dirty="0">
                    <a:solidFill>
                      <a:srgbClr val="9900FF"/>
                    </a:solidFill>
                  </a:rPr>
                  <a:t>.</a:t>
                </a:r>
              </a:p>
              <a:p>
                <a:pPr marL="139700" indent="0">
                  <a:buClr>
                    <a:schemeClr val="tx1"/>
                  </a:buClr>
                  <a:buSzPct val="100000"/>
                  <a:buNone/>
                </a:pPr>
                <a:endParaRPr lang="en-US" dirty="0">
                  <a:solidFill>
                    <a:schemeClr val="tx1"/>
                  </a:solidFill>
                </a:endParaRPr>
              </a:p>
            </p:txBody>
          </p:sp>
        </mc:Choice>
        <mc:Fallback xmlns="">
          <p:sp>
            <p:nvSpPr>
              <p:cNvPr id="3" name="Text Placeholder 2">
                <a:extLst>
                  <a:ext uri="{FF2B5EF4-FFF2-40B4-BE49-F238E27FC236}">
                    <a16:creationId xmlns:a16="http://schemas.microsoft.com/office/drawing/2014/main" id="{4929E7DD-B5E5-F830-53E3-3E842EC5F632}"/>
                  </a:ext>
                </a:extLst>
              </p:cNvPr>
              <p:cNvSpPr>
                <a:spLocks noGrp="1" noRot="1" noChangeAspect="1" noMove="1" noResize="1" noEditPoints="1" noAdjustHandles="1" noChangeArrowheads="1" noChangeShapeType="1" noTextEdit="1"/>
              </p:cNvSpPr>
              <p:nvPr>
                <p:ph type="body" idx="1"/>
              </p:nvPr>
            </p:nvSpPr>
            <p:spPr>
              <a:blipFill>
                <a:blip r:embed="rId3"/>
                <a:stretch>
                  <a:fillRect r="-298"/>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60D6DFC7-7685-FD10-572D-C7CA283F5450}"/>
              </a:ext>
            </a:extLst>
          </p:cNvPr>
          <p:cNvSpPr>
            <a:spLocks noGrp="1"/>
          </p:cNvSpPr>
          <p:nvPr>
            <p:ph type="title"/>
          </p:nvPr>
        </p:nvSpPr>
        <p:spPr/>
        <p:txBody>
          <a:bodyPr>
            <a:normAutofit/>
          </a:bodyPr>
          <a:lstStyle/>
          <a:p>
            <a:r>
              <a:rPr lang="en-US" sz="2700" dirty="0"/>
              <a:t>A common strategy</a:t>
            </a:r>
          </a:p>
        </p:txBody>
      </p:sp>
    </p:spTree>
    <p:extLst>
      <p:ext uri="{BB962C8B-B14F-4D97-AF65-F5344CB8AC3E}">
        <p14:creationId xmlns:p14="http://schemas.microsoft.com/office/powerpoint/2010/main" val="13352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1B961-BC5A-ED1C-9269-4456641DF97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55D53D9-518D-1702-3AC1-40946382B7BE}"/>
                  </a:ext>
                </a:extLst>
              </p:cNvPr>
              <p:cNvSpPr>
                <a:spLocks noGrp="1"/>
              </p:cNvSpPr>
              <p:nvPr>
                <p:ph type="body" idx="1"/>
              </p:nvPr>
            </p:nvSpPr>
            <p:spPr/>
            <p:txBody>
              <a:bodyPr>
                <a:normAutofit/>
              </a:bodyPr>
              <a:lstStyle/>
              <a:p>
                <a:pPr marL="482600">
                  <a:buClr>
                    <a:schemeClr val="tx1"/>
                  </a:buClr>
                  <a:buSzPct val="100000"/>
                  <a:buFont typeface="+mj-lt"/>
                  <a:buAutoNum type="arabicPeriod" startAt="3"/>
                </a:pPr>
                <a:r>
                  <a:rPr lang="en-US" dirty="0">
                    <a:solidFill>
                      <a:schemeClr val="tx1"/>
                    </a:solidFill>
                  </a:rPr>
                  <a:t>For each case, can you use </a:t>
                </a:r>
                <a14:m>
                  <m:oMath xmlns:m="http://schemas.openxmlformats.org/officeDocument/2006/math">
                    <m:r>
                      <m:rPr>
                        <m:sty m:val="p"/>
                      </m:rPr>
                      <a:rPr lang="en-US" i="0" dirty="0" smtClean="0">
                        <a:solidFill>
                          <a:schemeClr val="tx1"/>
                        </a:solidFill>
                        <a:latin typeface="Cambria Math" panose="02040503050406030204" pitchFamily="18" charset="0"/>
                      </a:rPr>
                      <m:t>OPT</m:t>
                    </m:r>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𝑗</m:t>
                    </m:r>
                    <m:r>
                      <a:rPr lang="en-US" b="0" i="1" dirty="0" smtClean="0">
                        <a:solidFill>
                          <a:schemeClr val="tx1"/>
                        </a:solidFill>
                        <a:latin typeface="Cambria Math" panose="02040503050406030204" pitchFamily="18" charset="0"/>
                      </a:rPr>
                      <m:t>−1)</m:t>
                    </m:r>
                  </m:oMath>
                </a14:m>
                <a:r>
                  <a:rPr lang="en-US" dirty="0">
                    <a:solidFill>
                      <a:schemeClr val="tx1"/>
                    </a:solidFill>
                  </a:rPr>
                  <a:t> to handle it? Why or why not?</a:t>
                </a:r>
              </a:p>
              <a:p>
                <a:pPr marL="139700" indent="0">
                  <a:buClr>
                    <a:schemeClr val="tx1"/>
                  </a:buClr>
                  <a:buSzPct val="100000"/>
                  <a:buNone/>
                </a:pPr>
                <a:r>
                  <a:rPr lang="en-US" dirty="0">
                    <a:solidFill>
                      <a:srgbClr val="9900FF"/>
                    </a:solidFill>
                  </a:rPr>
                  <a:t>If you discard item </a:t>
                </a:r>
                <a14:m>
                  <m:oMath xmlns:m="http://schemas.openxmlformats.org/officeDocument/2006/math">
                    <m:r>
                      <a:rPr lang="en-US" i="1" dirty="0" smtClean="0">
                        <a:solidFill>
                          <a:srgbClr val="9900FF"/>
                        </a:solidFill>
                        <a:latin typeface="Cambria Math" panose="02040503050406030204" pitchFamily="18" charset="0"/>
                      </a:rPr>
                      <m:t>𝑗</m:t>
                    </m:r>
                  </m:oMath>
                </a14:m>
                <a:r>
                  <a:rPr lang="en-US" dirty="0">
                    <a:solidFill>
                      <a:srgbClr val="9900FF"/>
                    </a:solidFill>
                  </a:rPr>
                  <a:t>, the best you can pack is </a:t>
                </a:r>
                <a14:m>
                  <m:oMath xmlns:m="http://schemas.openxmlformats.org/officeDocument/2006/math">
                    <m:r>
                      <m:rPr>
                        <m:sty m:val="p"/>
                      </m:rPr>
                      <a:rPr lang="en-US" i="0" dirty="0" smtClean="0">
                        <a:solidFill>
                          <a:srgbClr val="9900FF"/>
                        </a:solidFill>
                        <a:latin typeface="Cambria Math" panose="02040503050406030204" pitchFamily="18" charset="0"/>
                      </a:rPr>
                      <m:t>OPT</m:t>
                    </m:r>
                    <m:r>
                      <a:rPr lang="en-US" i="1" dirty="0" smtClean="0">
                        <a:solidFill>
                          <a:srgbClr val="9900FF"/>
                        </a:solidFill>
                        <a:latin typeface="Cambria Math" panose="02040503050406030204" pitchFamily="18" charset="0"/>
                      </a:rPr>
                      <m:t>(</m:t>
                    </m:r>
                    <m:r>
                      <a:rPr lang="en-US" b="0" i="1" dirty="0" smtClean="0">
                        <a:solidFill>
                          <a:srgbClr val="9900FF"/>
                        </a:solidFill>
                        <a:latin typeface="Cambria Math" panose="02040503050406030204" pitchFamily="18" charset="0"/>
                      </a:rPr>
                      <m:t>𝑗</m:t>
                    </m:r>
                    <m:r>
                      <a:rPr lang="en-US" b="0" i="1" dirty="0" smtClean="0">
                        <a:solidFill>
                          <a:srgbClr val="9900FF"/>
                        </a:solidFill>
                        <a:latin typeface="Cambria Math" panose="02040503050406030204" pitchFamily="18" charset="0"/>
                      </a:rPr>
                      <m:t>−1)</m:t>
                    </m:r>
                  </m:oMath>
                </a14:m>
                <a:r>
                  <a:rPr lang="en-US" dirty="0">
                    <a:solidFill>
                      <a:srgbClr val="9900FF"/>
                    </a:solidFill>
                  </a:rPr>
                  <a:t>. But if you pack item </a:t>
                </a:r>
                <a14:m>
                  <m:oMath xmlns:m="http://schemas.openxmlformats.org/officeDocument/2006/math">
                    <m:r>
                      <a:rPr lang="en-US" i="1" dirty="0" smtClean="0">
                        <a:solidFill>
                          <a:srgbClr val="9900FF"/>
                        </a:solidFill>
                        <a:latin typeface="Cambria Math" panose="02040503050406030204" pitchFamily="18" charset="0"/>
                      </a:rPr>
                      <m:t>𝑗</m:t>
                    </m:r>
                  </m:oMath>
                </a14:m>
                <a:r>
                  <a:rPr lang="en-US" dirty="0">
                    <a:solidFill>
                      <a:srgbClr val="9900FF"/>
                    </a:solidFill>
                  </a:rPr>
                  <a:t>, we cannot use </a:t>
                </a:r>
                <a14:m>
                  <m:oMath xmlns:m="http://schemas.openxmlformats.org/officeDocument/2006/math">
                    <m:r>
                      <m:rPr>
                        <m:sty m:val="p"/>
                      </m:rPr>
                      <a:rPr lang="en-US" dirty="0">
                        <a:solidFill>
                          <a:srgbClr val="9900FF"/>
                        </a:solidFill>
                        <a:latin typeface="Cambria Math" panose="02040503050406030204" pitchFamily="18" charset="0"/>
                      </a:rPr>
                      <m:t>OPT</m:t>
                    </m:r>
                    <m:r>
                      <a:rPr lang="en-US" i="1" dirty="0">
                        <a:solidFill>
                          <a:srgbClr val="9900FF"/>
                        </a:solidFill>
                        <a:latin typeface="Cambria Math" panose="02040503050406030204" pitchFamily="18" charset="0"/>
                      </a:rPr>
                      <m:t>(</m:t>
                    </m:r>
                    <m:r>
                      <a:rPr lang="en-US" i="1" dirty="0">
                        <a:solidFill>
                          <a:srgbClr val="9900FF"/>
                        </a:solidFill>
                        <a:latin typeface="Cambria Math" panose="02040503050406030204" pitchFamily="18" charset="0"/>
                      </a:rPr>
                      <m:t>𝑗</m:t>
                    </m:r>
                    <m:r>
                      <a:rPr lang="en-US" i="1" dirty="0">
                        <a:solidFill>
                          <a:srgbClr val="9900FF"/>
                        </a:solidFill>
                        <a:latin typeface="Cambria Math" panose="02040503050406030204" pitchFamily="18" charset="0"/>
                      </a:rPr>
                      <m:t>−1)</m:t>
                    </m:r>
                  </m:oMath>
                </a14:m>
                <a:r>
                  <a:rPr lang="en-US" dirty="0">
                    <a:solidFill>
                      <a:srgbClr val="9900FF"/>
                    </a:solidFill>
                  </a:rPr>
                  <a:t>, because item </a:t>
                </a:r>
                <a14:m>
                  <m:oMath xmlns:m="http://schemas.openxmlformats.org/officeDocument/2006/math">
                    <m:r>
                      <a:rPr lang="en-US" i="1" dirty="0" smtClean="0">
                        <a:solidFill>
                          <a:srgbClr val="9900FF"/>
                        </a:solidFill>
                        <a:latin typeface="Cambria Math" panose="02040503050406030204" pitchFamily="18" charset="0"/>
                      </a:rPr>
                      <m:t>𝑗</m:t>
                    </m:r>
                  </m:oMath>
                </a14:m>
                <a:r>
                  <a:rPr lang="en-US" dirty="0">
                    <a:solidFill>
                      <a:srgbClr val="9900FF"/>
                    </a:solidFill>
                  </a:rPr>
                  <a:t> has some weight and </a:t>
                </a:r>
                <a14:m>
                  <m:oMath xmlns:m="http://schemas.openxmlformats.org/officeDocument/2006/math">
                    <m:r>
                      <m:rPr>
                        <m:sty m:val="p"/>
                      </m:rPr>
                      <a:rPr lang="en-US" dirty="0">
                        <a:solidFill>
                          <a:srgbClr val="9900FF"/>
                        </a:solidFill>
                        <a:latin typeface="Cambria Math" panose="02040503050406030204" pitchFamily="18" charset="0"/>
                      </a:rPr>
                      <m:t>OPT</m:t>
                    </m:r>
                    <m:r>
                      <a:rPr lang="en-US" i="1" dirty="0">
                        <a:solidFill>
                          <a:srgbClr val="9900FF"/>
                        </a:solidFill>
                        <a:latin typeface="Cambria Math" panose="02040503050406030204" pitchFamily="18" charset="0"/>
                      </a:rPr>
                      <m:t>(</m:t>
                    </m:r>
                    <m:r>
                      <a:rPr lang="en-US" i="1" dirty="0">
                        <a:solidFill>
                          <a:srgbClr val="9900FF"/>
                        </a:solidFill>
                        <a:latin typeface="Cambria Math" panose="02040503050406030204" pitchFamily="18" charset="0"/>
                      </a:rPr>
                      <m:t>𝑗</m:t>
                    </m:r>
                    <m:r>
                      <a:rPr lang="en-US" i="1" dirty="0">
                        <a:solidFill>
                          <a:srgbClr val="9900FF"/>
                        </a:solidFill>
                        <a:latin typeface="Cambria Math" panose="02040503050406030204" pitchFamily="18" charset="0"/>
                      </a:rPr>
                      <m:t>−1)</m:t>
                    </m:r>
                  </m:oMath>
                </a14:m>
                <a:r>
                  <a:rPr lang="en-US" dirty="0">
                    <a:solidFill>
                      <a:srgbClr val="9900FF"/>
                    </a:solidFill>
                  </a:rPr>
                  <a:t> might already be nearing capacity.</a:t>
                </a:r>
              </a:p>
              <a:p>
                <a:pPr marL="139700" indent="0">
                  <a:buClr>
                    <a:schemeClr val="tx1"/>
                  </a:buClr>
                  <a:buSzPct val="100000"/>
                  <a:buNone/>
                </a:pPr>
                <a:endParaRPr lang="en-US" dirty="0">
                  <a:solidFill>
                    <a:schemeClr val="tx1"/>
                  </a:solidFill>
                </a:endParaRPr>
              </a:p>
              <a:p>
                <a:pPr marL="482600">
                  <a:buClr>
                    <a:schemeClr val="tx1"/>
                  </a:buClr>
                  <a:buSzPct val="100000"/>
                  <a:buFont typeface="+mj-lt"/>
                  <a:buAutoNum type="arabicPeriod" startAt="4"/>
                </a:pPr>
                <a:r>
                  <a:rPr lang="en-US" dirty="0">
                    <a:solidFill>
                      <a:schemeClr val="tx1"/>
                    </a:solidFill>
                  </a:rPr>
                  <a:t>If you could not handle it, what additional information would help you? What kinds of subproblems are these?</a:t>
                </a:r>
              </a:p>
              <a:p>
                <a:pPr marL="139700" indent="0">
                  <a:buClr>
                    <a:schemeClr val="tx1"/>
                  </a:buClr>
                  <a:buSzPct val="100000"/>
                  <a:buNone/>
                </a:pPr>
                <a:r>
                  <a:rPr lang="en-US" dirty="0">
                    <a:solidFill>
                      <a:srgbClr val="9900FF"/>
                    </a:solidFill>
                  </a:rPr>
                  <a:t>It would help to know the best we can do with various amounts of remaining capacity. Thus, we can try subproblems that are also parameterized by remaining capacity, i.e. </a:t>
                </a:r>
                <a14:m>
                  <m:oMath xmlns:m="http://schemas.openxmlformats.org/officeDocument/2006/math">
                    <m:r>
                      <m:rPr>
                        <m:sty m:val="p"/>
                      </m:rPr>
                      <a:rPr lang="en-US" i="0" dirty="0" smtClean="0">
                        <a:solidFill>
                          <a:srgbClr val="9900FF"/>
                        </a:solidFill>
                        <a:latin typeface="Cambria Math" panose="02040503050406030204" pitchFamily="18" charset="0"/>
                      </a:rPr>
                      <m:t>OPT</m:t>
                    </m:r>
                    <m:r>
                      <a:rPr lang="en-US" i="1" dirty="0" smtClean="0">
                        <a:solidFill>
                          <a:srgbClr val="9900FF"/>
                        </a:solidFill>
                        <a:latin typeface="Cambria Math" panose="02040503050406030204" pitchFamily="18" charset="0"/>
                      </a:rPr>
                      <m:t>(</m:t>
                    </m:r>
                    <m:r>
                      <a:rPr lang="en-US" i="1" dirty="0" err="1" smtClean="0">
                        <a:solidFill>
                          <a:srgbClr val="9900FF"/>
                        </a:solidFill>
                        <a:latin typeface="Cambria Math" panose="02040503050406030204" pitchFamily="18" charset="0"/>
                      </a:rPr>
                      <m:t>𝑗</m:t>
                    </m:r>
                    <m:r>
                      <a:rPr lang="en-US" i="1" dirty="0" err="1" smtClean="0">
                        <a:solidFill>
                          <a:srgbClr val="9900FF"/>
                        </a:solidFill>
                        <a:latin typeface="Cambria Math" panose="02040503050406030204" pitchFamily="18" charset="0"/>
                      </a:rPr>
                      <m:t>,</m:t>
                    </m:r>
                    <m:r>
                      <a:rPr lang="en-US" i="1" dirty="0" err="1" smtClean="0">
                        <a:solidFill>
                          <a:srgbClr val="9900FF"/>
                        </a:solidFill>
                        <a:latin typeface="Cambria Math" panose="02040503050406030204" pitchFamily="18" charset="0"/>
                      </a:rPr>
                      <m:t>𝑤</m:t>
                    </m:r>
                    <m:r>
                      <a:rPr lang="en-US" i="1" dirty="0" smtClean="0">
                        <a:solidFill>
                          <a:srgbClr val="9900FF"/>
                        </a:solidFill>
                        <a:latin typeface="Cambria Math" panose="02040503050406030204" pitchFamily="18" charset="0"/>
                      </a:rPr>
                      <m:t>)= </m:t>
                    </m:r>
                  </m:oMath>
                </a14:m>
                <a:r>
                  <a:rPr lang="en-US" dirty="0">
                    <a:solidFill>
                      <a:srgbClr val="9900FF"/>
                    </a:solidFill>
                  </a:rPr>
                  <a:t>the most value you can pack using items up to </a:t>
                </a:r>
                <a14:m>
                  <m:oMath xmlns:m="http://schemas.openxmlformats.org/officeDocument/2006/math">
                    <m:r>
                      <a:rPr lang="en-US" i="1" dirty="0" smtClean="0">
                        <a:solidFill>
                          <a:srgbClr val="9900FF"/>
                        </a:solidFill>
                        <a:latin typeface="Cambria Math" panose="02040503050406030204" pitchFamily="18" charset="0"/>
                      </a:rPr>
                      <m:t>𝑗</m:t>
                    </m:r>
                  </m:oMath>
                </a14:m>
                <a:r>
                  <a:rPr lang="en-US" dirty="0">
                    <a:solidFill>
                      <a:srgbClr val="9900FF"/>
                    </a:solidFill>
                  </a:rPr>
                  <a:t> and at most </a:t>
                </a:r>
                <a14:m>
                  <m:oMath xmlns:m="http://schemas.openxmlformats.org/officeDocument/2006/math">
                    <m:r>
                      <a:rPr lang="en-US" i="1" dirty="0" smtClean="0">
                        <a:solidFill>
                          <a:srgbClr val="9900FF"/>
                        </a:solidFill>
                        <a:latin typeface="Cambria Math" panose="02040503050406030204" pitchFamily="18" charset="0"/>
                      </a:rPr>
                      <m:t>𝑤</m:t>
                    </m:r>
                  </m:oMath>
                </a14:m>
                <a:r>
                  <a:rPr lang="en-US" dirty="0">
                    <a:solidFill>
                      <a:srgbClr val="9900FF"/>
                    </a:solidFill>
                  </a:rPr>
                  <a:t> weight.</a:t>
                </a:r>
              </a:p>
            </p:txBody>
          </p:sp>
        </mc:Choice>
        <mc:Fallback xmlns="">
          <p:sp>
            <p:nvSpPr>
              <p:cNvPr id="3" name="Text Placeholder 2">
                <a:extLst>
                  <a:ext uri="{FF2B5EF4-FFF2-40B4-BE49-F238E27FC236}">
                    <a16:creationId xmlns:a16="http://schemas.microsoft.com/office/drawing/2014/main" id="{855D53D9-518D-1702-3AC1-40946382B7BE}"/>
                  </a:ext>
                </a:extLst>
              </p:cNvPr>
              <p:cNvSpPr>
                <a:spLocks noGrp="1" noRot="1" noChangeAspect="1" noMove="1" noResize="1" noEditPoints="1" noAdjustHandles="1" noChangeArrowheads="1" noChangeShapeType="1" noTextEdit="1"/>
              </p:cNvSpPr>
              <p:nvPr>
                <p:ph type="body" idx="1"/>
              </p:nvPr>
            </p:nvSpPr>
            <p:spPr>
              <a:blipFill>
                <a:blip r:embed="rId3"/>
                <a:stretch>
                  <a:fillRect r="-893"/>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79A7F30D-E3C4-0204-D79E-11634228FA93}"/>
              </a:ext>
            </a:extLst>
          </p:cNvPr>
          <p:cNvSpPr>
            <a:spLocks noGrp="1"/>
          </p:cNvSpPr>
          <p:nvPr>
            <p:ph type="title"/>
          </p:nvPr>
        </p:nvSpPr>
        <p:spPr/>
        <p:txBody>
          <a:bodyPr>
            <a:normAutofit/>
          </a:bodyPr>
          <a:lstStyle/>
          <a:p>
            <a:r>
              <a:rPr lang="en-US" sz="2700" dirty="0"/>
              <a:t>A common strategy</a:t>
            </a:r>
          </a:p>
        </p:txBody>
      </p:sp>
    </p:spTree>
    <p:extLst>
      <p:ext uri="{BB962C8B-B14F-4D97-AF65-F5344CB8AC3E}">
        <p14:creationId xmlns:p14="http://schemas.microsoft.com/office/powerpoint/2010/main" val="351173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538A1-DD9C-1696-C5A2-5441EC576B3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72D1D2E-5DBF-94EF-8044-941D297A2322}"/>
                  </a:ext>
                </a:extLst>
              </p:cNvPr>
              <p:cNvSpPr>
                <a:spLocks noGrp="1"/>
              </p:cNvSpPr>
              <p:nvPr>
                <p:ph type="body" idx="1"/>
              </p:nvPr>
            </p:nvSpPr>
            <p:spPr/>
            <p:txBody>
              <a:bodyPr>
                <a:normAutofit/>
              </a:bodyPr>
              <a:lstStyle/>
              <a:p>
                <a:pPr marL="139700" indent="0">
                  <a:buClr>
                    <a:schemeClr val="tx1"/>
                  </a:buClr>
                  <a:buSzPct val="100000"/>
                  <a:buNone/>
                </a:pPr>
                <a:r>
                  <a:rPr lang="en-US" dirty="0"/>
                  <a:t>One more quick example: Recall that in weighted interval scheduling, you are given </a:t>
                </a:r>
                <a14:m>
                  <m:oMath xmlns:m="http://schemas.openxmlformats.org/officeDocument/2006/math">
                    <m:r>
                      <a:rPr lang="en-US" i="1" dirty="0" smtClean="0">
                        <a:latin typeface="Cambria Math" panose="02040503050406030204" pitchFamily="18" charset="0"/>
                      </a:rPr>
                      <m:t>𝑛</m:t>
                    </m:r>
                  </m:oMath>
                </a14:m>
                <a:r>
                  <a:rPr lang="en-US" dirty="0"/>
                  <a:t> jobs with start times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finish times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oMath>
                </a14:m>
                <a:r>
                  <a:rPr lang="en-US" dirty="0"/>
                  <a:t>,</a:t>
                </a:r>
                <a:r>
                  <a:rPr lang="en-US" dirty="0">
                    <a:solidFill>
                      <a:schemeClr val="tx1"/>
                    </a:solidFill>
                  </a:rPr>
                  <a:t> and weights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𝑖</m:t>
                        </m:r>
                      </m:sub>
                    </m:sSub>
                  </m:oMath>
                </a14:m>
                <a:r>
                  <a:rPr lang="en-US" dirty="0">
                    <a:solidFill>
                      <a:schemeClr val="tx1"/>
                    </a:solidFill>
                  </a:rPr>
                  <a:t>, and you want to maximize the weight of a valid schedule.</a:t>
                </a:r>
              </a:p>
              <a:p>
                <a:pPr marL="139700" indent="0">
                  <a:buClr>
                    <a:schemeClr val="tx1"/>
                  </a:buClr>
                  <a:buSzPct val="100000"/>
                  <a:buNone/>
                </a:pPr>
                <a:endParaRPr lang="en-US" dirty="0">
                  <a:solidFill>
                    <a:schemeClr val="tx1"/>
                  </a:solidFill>
                </a:endParaRPr>
              </a:p>
              <a:p>
                <a:pPr marL="482600">
                  <a:buClr>
                    <a:schemeClr val="tx1"/>
                  </a:buClr>
                  <a:buSzPct val="100000"/>
                  <a:buFont typeface="+mj-lt"/>
                  <a:buAutoNum type="arabicPeriod"/>
                </a:pPr>
                <a:r>
                  <a:rPr lang="en-US" dirty="0">
                    <a:solidFill>
                      <a:schemeClr val="tx1"/>
                    </a:solidFill>
                  </a:rPr>
                  <a:t>Let </a:t>
                </a:r>
                <a14:m>
                  <m:oMath xmlns:m="http://schemas.openxmlformats.org/officeDocument/2006/math">
                    <m:r>
                      <m:rPr>
                        <m:sty m:val="p"/>
                      </m:rPr>
                      <a:rPr lang="en-US" i="0" dirty="0" smtClean="0">
                        <a:solidFill>
                          <a:schemeClr val="tx1"/>
                        </a:solidFill>
                        <a:latin typeface="Cambria Math" panose="02040503050406030204" pitchFamily="18" charset="0"/>
                      </a:rPr>
                      <m:t>OPT</m:t>
                    </m:r>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𝑗</m:t>
                    </m:r>
                    <m:r>
                      <a:rPr lang="en-US" i="1" dirty="0" smtClean="0">
                        <a:solidFill>
                          <a:schemeClr val="tx1"/>
                        </a:solidFill>
                        <a:latin typeface="Cambria Math" panose="02040503050406030204" pitchFamily="18" charset="0"/>
                      </a:rPr>
                      <m:t>)= </m:t>
                    </m:r>
                  </m:oMath>
                </a14:m>
                <a:r>
                  <a:rPr lang="en-US" dirty="0">
                    <a:solidFill>
                      <a:schemeClr val="tx1"/>
                    </a:solidFill>
                  </a:rPr>
                  <a:t>the optimal solution on inputs up to </a:t>
                </a:r>
                <a14:m>
                  <m:oMath xmlns:m="http://schemas.openxmlformats.org/officeDocument/2006/math">
                    <m:r>
                      <a:rPr lang="en-US" b="0" i="1" dirty="0" smtClean="0">
                        <a:solidFill>
                          <a:schemeClr val="tx1"/>
                        </a:solidFill>
                        <a:latin typeface="Cambria Math" panose="02040503050406030204" pitchFamily="18" charset="0"/>
                      </a:rPr>
                      <m:t>𝑗</m:t>
                    </m:r>
                  </m:oMath>
                </a14:m>
                <a:r>
                  <a:rPr lang="en-US" dirty="0">
                    <a:solidFill>
                      <a:schemeClr val="tx1"/>
                    </a:solidFill>
                  </a:rPr>
                  <a:t>.</a:t>
                </a:r>
              </a:p>
              <a:p>
                <a:pPr marL="139700" indent="0">
                  <a:buClr>
                    <a:schemeClr val="tx1"/>
                  </a:buClr>
                  <a:buSzPct val="100000"/>
                  <a:buNone/>
                </a:pPr>
                <a:r>
                  <a:rPr lang="en-US" dirty="0">
                    <a:solidFill>
                      <a:srgbClr val="9900FF"/>
                    </a:solidFill>
                  </a:rPr>
                  <a:t>Let </a:t>
                </a:r>
                <a14:m>
                  <m:oMath xmlns:m="http://schemas.openxmlformats.org/officeDocument/2006/math">
                    <m:r>
                      <m:rPr>
                        <m:sty m:val="p"/>
                      </m:rPr>
                      <a:rPr lang="en-US" i="0" dirty="0" smtClean="0">
                        <a:solidFill>
                          <a:srgbClr val="9900FF"/>
                        </a:solidFill>
                        <a:latin typeface="Cambria Math" panose="02040503050406030204" pitchFamily="18" charset="0"/>
                      </a:rPr>
                      <m:t>OPT</m:t>
                    </m:r>
                    <m:r>
                      <a:rPr lang="en-US" i="1" dirty="0" smtClean="0">
                        <a:solidFill>
                          <a:srgbClr val="9900FF"/>
                        </a:solidFill>
                        <a:latin typeface="Cambria Math" panose="02040503050406030204" pitchFamily="18" charset="0"/>
                      </a:rPr>
                      <m:t>(</m:t>
                    </m:r>
                    <m:r>
                      <a:rPr lang="en-US" b="0" i="1" dirty="0" smtClean="0">
                        <a:solidFill>
                          <a:srgbClr val="9900FF"/>
                        </a:solidFill>
                        <a:latin typeface="Cambria Math" panose="02040503050406030204" pitchFamily="18" charset="0"/>
                      </a:rPr>
                      <m:t>𝑗</m:t>
                    </m:r>
                    <m:r>
                      <a:rPr lang="en-US" i="1" dirty="0" smtClean="0">
                        <a:solidFill>
                          <a:srgbClr val="9900FF"/>
                        </a:solidFill>
                        <a:latin typeface="Cambria Math" panose="02040503050406030204" pitchFamily="18" charset="0"/>
                      </a:rPr>
                      <m:t>)= </m:t>
                    </m:r>
                  </m:oMath>
                </a14:m>
                <a:r>
                  <a:rPr lang="en-US" dirty="0">
                    <a:solidFill>
                      <a:srgbClr val="9900FF"/>
                    </a:solidFill>
                  </a:rPr>
                  <a:t>the maximum weight of a valid schedule, using jobs up to </a:t>
                </a:r>
                <a14:m>
                  <m:oMath xmlns:m="http://schemas.openxmlformats.org/officeDocument/2006/math">
                    <m:r>
                      <a:rPr lang="en-US" b="0" i="1" dirty="0" smtClean="0">
                        <a:solidFill>
                          <a:srgbClr val="9900FF"/>
                        </a:solidFill>
                        <a:latin typeface="Cambria Math" panose="02040503050406030204" pitchFamily="18" charset="0"/>
                      </a:rPr>
                      <m:t>𝑗</m:t>
                    </m:r>
                  </m:oMath>
                </a14:m>
                <a:r>
                  <a:rPr lang="en-US" dirty="0" err="1">
                    <a:solidFill>
                      <a:srgbClr val="9900FF"/>
                    </a:solidFill>
                  </a:rPr>
                  <a:t>th</a:t>
                </a:r>
                <a:r>
                  <a:rPr lang="en-US" dirty="0">
                    <a:solidFill>
                      <a:srgbClr val="9900FF"/>
                    </a:solidFill>
                  </a:rPr>
                  <a:t> largest finish time.</a:t>
                </a:r>
              </a:p>
              <a:p>
                <a:pPr marL="139700" indent="0">
                  <a:buClr>
                    <a:schemeClr val="tx1"/>
                  </a:buClr>
                  <a:buSzPct val="100000"/>
                  <a:buNone/>
                </a:pPr>
                <a:endParaRPr lang="en-US" dirty="0">
                  <a:solidFill>
                    <a:schemeClr val="tx1"/>
                  </a:solidFill>
                </a:endParaRPr>
              </a:p>
              <a:p>
                <a:pPr marL="482600">
                  <a:buClr>
                    <a:schemeClr val="tx1"/>
                  </a:buClr>
                  <a:buSzPct val="100000"/>
                  <a:buFont typeface="+mj-lt"/>
                  <a:buAutoNum type="arabicPeriod" startAt="2"/>
                </a:pPr>
                <a:r>
                  <a:rPr lang="en-US" dirty="0">
                    <a:solidFill>
                      <a:schemeClr val="tx1"/>
                    </a:solidFill>
                  </a:rPr>
                  <a:t>Divide </a:t>
                </a:r>
                <a14:m>
                  <m:oMath xmlns:m="http://schemas.openxmlformats.org/officeDocument/2006/math">
                    <m:r>
                      <m:rPr>
                        <m:sty m:val="p"/>
                      </m:rPr>
                      <a:rPr lang="en-US" i="0" dirty="0" smtClean="0">
                        <a:solidFill>
                          <a:schemeClr val="tx1"/>
                        </a:solidFill>
                        <a:latin typeface="Cambria Math" panose="02040503050406030204" pitchFamily="18" charset="0"/>
                      </a:rPr>
                      <m:t>OPT</m:t>
                    </m:r>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𝑗</m:t>
                    </m:r>
                    <m:r>
                      <a:rPr lang="en-US" i="1" dirty="0" smtClean="0">
                        <a:solidFill>
                          <a:schemeClr val="tx1"/>
                        </a:solidFill>
                        <a:latin typeface="Cambria Math" panose="02040503050406030204" pitchFamily="18" charset="0"/>
                      </a:rPr>
                      <m:t>)</m:t>
                    </m:r>
                  </m:oMath>
                </a14:m>
                <a:r>
                  <a:rPr lang="en-US" dirty="0">
                    <a:solidFill>
                      <a:schemeClr val="tx1"/>
                    </a:solidFill>
                  </a:rPr>
                  <a:t> into cases based on what to do with the </a:t>
                </a:r>
                <a14:m>
                  <m:oMath xmlns:m="http://schemas.openxmlformats.org/officeDocument/2006/math">
                    <m:r>
                      <a:rPr lang="en-US" i="1" dirty="0" smtClean="0">
                        <a:solidFill>
                          <a:schemeClr val="tx1"/>
                        </a:solidFill>
                        <a:latin typeface="Cambria Math" panose="02040503050406030204" pitchFamily="18" charset="0"/>
                      </a:rPr>
                      <m:t>𝑗</m:t>
                    </m:r>
                  </m:oMath>
                </a14:m>
                <a:r>
                  <a:rPr lang="en-US" dirty="0" err="1">
                    <a:solidFill>
                      <a:schemeClr val="tx1"/>
                    </a:solidFill>
                  </a:rPr>
                  <a:t>th</a:t>
                </a:r>
                <a:r>
                  <a:rPr lang="en-US" dirty="0">
                    <a:solidFill>
                      <a:schemeClr val="tx1"/>
                    </a:solidFill>
                  </a:rPr>
                  <a:t> element.</a:t>
                </a:r>
              </a:p>
              <a:p>
                <a:pPr marL="139700" indent="0">
                  <a:buClr>
                    <a:schemeClr val="tx1"/>
                  </a:buClr>
                  <a:buSzPct val="100000"/>
                  <a:buNone/>
                </a:pPr>
                <a:r>
                  <a:rPr lang="en-US" dirty="0">
                    <a:solidFill>
                      <a:srgbClr val="9900FF"/>
                    </a:solidFill>
                  </a:rPr>
                  <a:t>Either schedule or discard the job with </a:t>
                </a:r>
                <a14:m>
                  <m:oMath xmlns:m="http://schemas.openxmlformats.org/officeDocument/2006/math">
                    <m:r>
                      <a:rPr lang="en-US" i="1" dirty="0" smtClean="0">
                        <a:solidFill>
                          <a:srgbClr val="9900FF"/>
                        </a:solidFill>
                        <a:latin typeface="Cambria Math" panose="02040503050406030204" pitchFamily="18" charset="0"/>
                      </a:rPr>
                      <m:t>𝑗</m:t>
                    </m:r>
                  </m:oMath>
                </a14:m>
                <a:r>
                  <a:rPr lang="en-US" dirty="0" err="1">
                    <a:solidFill>
                      <a:srgbClr val="9900FF"/>
                    </a:solidFill>
                  </a:rPr>
                  <a:t>th</a:t>
                </a:r>
                <a:r>
                  <a:rPr lang="en-US" dirty="0">
                    <a:solidFill>
                      <a:srgbClr val="9900FF"/>
                    </a:solidFill>
                  </a:rPr>
                  <a:t> largest finish time.</a:t>
                </a:r>
              </a:p>
              <a:p>
                <a:pPr marL="139700" indent="0">
                  <a:buClr>
                    <a:schemeClr val="tx1"/>
                  </a:buClr>
                  <a:buSzPct val="100000"/>
                  <a:buNone/>
                </a:pPr>
                <a:endParaRPr lang="en-US" dirty="0">
                  <a:solidFill>
                    <a:schemeClr val="tx1"/>
                  </a:solidFill>
                </a:endParaRPr>
              </a:p>
            </p:txBody>
          </p:sp>
        </mc:Choice>
        <mc:Fallback xmlns="">
          <p:sp>
            <p:nvSpPr>
              <p:cNvPr id="3" name="Text Placeholder 2">
                <a:extLst>
                  <a:ext uri="{FF2B5EF4-FFF2-40B4-BE49-F238E27FC236}">
                    <a16:creationId xmlns:a16="http://schemas.microsoft.com/office/drawing/2014/main" id="{E72D1D2E-5DBF-94EF-8044-941D297A2322}"/>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4621971B-0ED7-DF77-CD71-3FFAAF87DAB8}"/>
              </a:ext>
            </a:extLst>
          </p:cNvPr>
          <p:cNvSpPr>
            <a:spLocks noGrp="1"/>
          </p:cNvSpPr>
          <p:nvPr>
            <p:ph type="title"/>
          </p:nvPr>
        </p:nvSpPr>
        <p:spPr/>
        <p:txBody>
          <a:bodyPr>
            <a:normAutofit/>
          </a:bodyPr>
          <a:lstStyle/>
          <a:p>
            <a:r>
              <a:rPr lang="en-US" sz="2700" dirty="0"/>
              <a:t>A common strategy</a:t>
            </a:r>
          </a:p>
        </p:txBody>
      </p:sp>
    </p:spTree>
    <p:extLst>
      <p:ext uri="{BB962C8B-B14F-4D97-AF65-F5344CB8AC3E}">
        <p14:creationId xmlns:p14="http://schemas.microsoft.com/office/powerpoint/2010/main" val="245175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A440C-5A58-6091-6B7C-AA269F4E3C9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AEF9E82-45C2-B776-9597-A8C13D13F948}"/>
                  </a:ext>
                </a:extLst>
              </p:cNvPr>
              <p:cNvSpPr>
                <a:spLocks noGrp="1"/>
              </p:cNvSpPr>
              <p:nvPr>
                <p:ph type="body" idx="1"/>
              </p:nvPr>
            </p:nvSpPr>
            <p:spPr/>
            <p:txBody>
              <a:bodyPr>
                <a:normAutofit/>
              </a:bodyPr>
              <a:lstStyle/>
              <a:p>
                <a:pPr marL="482600">
                  <a:buClr>
                    <a:schemeClr val="tx1"/>
                  </a:buClr>
                  <a:buSzPct val="100000"/>
                  <a:buFont typeface="+mj-lt"/>
                  <a:buAutoNum type="arabicPeriod" startAt="3"/>
                </a:pPr>
                <a:r>
                  <a:rPr lang="en-US" dirty="0">
                    <a:solidFill>
                      <a:schemeClr val="tx1"/>
                    </a:solidFill>
                  </a:rPr>
                  <a:t>For each case, can you use </a:t>
                </a:r>
                <a14:m>
                  <m:oMath xmlns:m="http://schemas.openxmlformats.org/officeDocument/2006/math">
                    <m:r>
                      <m:rPr>
                        <m:sty m:val="p"/>
                      </m:rPr>
                      <a:rPr lang="en-US" i="0" dirty="0" smtClean="0">
                        <a:solidFill>
                          <a:schemeClr val="tx1"/>
                        </a:solidFill>
                        <a:latin typeface="Cambria Math" panose="02040503050406030204" pitchFamily="18" charset="0"/>
                      </a:rPr>
                      <m:t>OPT</m:t>
                    </m:r>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𝑗</m:t>
                    </m:r>
                    <m:r>
                      <a:rPr lang="en-US" b="0" i="1" dirty="0" smtClean="0">
                        <a:solidFill>
                          <a:schemeClr val="tx1"/>
                        </a:solidFill>
                        <a:latin typeface="Cambria Math" panose="02040503050406030204" pitchFamily="18" charset="0"/>
                      </a:rPr>
                      <m:t>−1)</m:t>
                    </m:r>
                  </m:oMath>
                </a14:m>
                <a:r>
                  <a:rPr lang="en-US" dirty="0">
                    <a:solidFill>
                      <a:schemeClr val="tx1"/>
                    </a:solidFill>
                  </a:rPr>
                  <a:t> to handle it? Why or why not?</a:t>
                </a:r>
              </a:p>
              <a:p>
                <a:pPr marL="139700" indent="0">
                  <a:buClr>
                    <a:schemeClr val="tx1"/>
                  </a:buClr>
                  <a:buSzPct val="100000"/>
                  <a:buNone/>
                </a:pPr>
                <a:r>
                  <a:rPr lang="en-US" dirty="0">
                    <a:solidFill>
                      <a:srgbClr val="9900FF"/>
                    </a:solidFill>
                  </a:rPr>
                  <a:t>If you discard the job, the best you can do is </a:t>
                </a:r>
                <a14:m>
                  <m:oMath xmlns:m="http://schemas.openxmlformats.org/officeDocument/2006/math">
                    <m:r>
                      <m:rPr>
                        <m:sty m:val="p"/>
                      </m:rPr>
                      <a:rPr lang="en-US" i="0" dirty="0" smtClean="0">
                        <a:solidFill>
                          <a:srgbClr val="9900FF"/>
                        </a:solidFill>
                        <a:latin typeface="Cambria Math" panose="02040503050406030204" pitchFamily="18" charset="0"/>
                      </a:rPr>
                      <m:t>OPT</m:t>
                    </m:r>
                    <m:r>
                      <a:rPr lang="en-US" i="1" dirty="0" smtClean="0">
                        <a:solidFill>
                          <a:srgbClr val="9900FF"/>
                        </a:solidFill>
                        <a:latin typeface="Cambria Math" panose="02040503050406030204" pitchFamily="18" charset="0"/>
                      </a:rPr>
                      <m:t>(</m:t>
                    </m:r>
                    <m:r>
                      <a:rPr lang="en-US" b="0" i="1" dirty="0" smtClean="0">
                        <a:solidFill>
                          <a:srgbClr val="9900FF"/>
                        </a:solidFill>
                        <a:latin typeface="Cambria Math" panose="02040503050406030204" pitchFamily="18" charset="0"/>
                      </a:rPr>
                      <m:t>𝑗</m:t>
                    </m:r>
                    <m:r>
                      <a:rPr lang="en-US" b="0" i="1" dirty="0" smtClean="0">
                        <a:solidFill>
                          <a:srgbClr val="9900FF"/>
                        </a:solidFill>
                        <a:latin typeface="Cambria Math" panose="02040503050406030204" pitchFamily="18" charset="0"/>
                      </a:rPr>
                      <m:t>−1)</m:t>
                    </m:r>
                  </m:oMath>
                </a14:m>
                <a:r>
                  <a:rPr lang="en-US" dirty="0">
                    <a:solidFill>
                      <a:srgbClr val="9900FF"/>
                    </a:solidFill>
                  </a:rPr>
                  <a:t>. But if you schedule the job, we cannot use </a:t>
                </a:r>
                <a14:m>
                  <m:oMath xmlns:m="http://schemas.openxmlformats.org/officeDocument/2006/math">
                    <m:r>
                      <m:rPr>
                        <m:sty m:val="p"/>
                      </m:rPr>
                      <a:rPr lang="en-US" dirty="0">
                        <a:solidFill>
                          <a:srgbClr val="9900FF"/>
                        </a:solidFill>
                        <a:latin typeface="Cambria Math" panose="02040503050406030204" pitchFamily="18" charset="0"/>
                      </a:rPr>
                      <m:t>OPT</m:t>
                    </m:r>
                    <m:r>
                      <a:rPr lang="en-US" i="1" dirty="0">
                        <a:solidFill>
                          <a:srgbClr val="9900FF"/>
                        </a:solidFill>
                        <a:latin typeface="Cambria Math" panose="02040503050406030204" pitchFamily="18" charset="0"/>
                      </a:rPr>
                      <m:t>(</m:t>
                    </m:r>
                    <m:r>
                      <a:rPr lang="en-US" i="1" dirty="0">
                        <a:solidFill>
                          <a:srgbClr val="9900FF"/>
                        </a:solidFill>
                        <a:latin typeface="Cambria Math" panose="02040503050406030204" pitchFamily="18" charset="0"/>
                      </a:rPr>
                      <m:t>𝑗</m:t>
                    </m:r>
                    <m:r>
                      <a:rPr lang="en-US" i="1" dirty="0">
                        <a:solidFill>
                          <a:srgbClr val="9900FF"/>
                        </a:solidFill>
                        <a:latin typeface="Cambria Math" panose="02040503050406030204" pitchFamily="18" charset="0"/>
                      </a:rPr>
                      <m:t>−1)</m:t>
                    </m:r>
                  </m:oMath>
                </a14:m>
                <a:r>
                  <a:rPr lang="en-US" dirty="0">
                    <a:solidFill>
                      <a:srgbClr val="9900FF"/>
                    </a:solidFill>
                  </a:rPr>
                  <a:t>, because the job with </a:t>
                </a:r>
                <a14:m>
                  <m:oMath xmlns:m="http://schemas.openxmlformats.org/officeDocument/2006/math">
                    <m:r>
                      <a:rPr lang="en-US" i="1" dirty="0" smtClean="0">
                        <a:solidFill>
                          <a:srgbClr val="9900FF"/>
                        </a:solidFill>
                        <a:latin typeface="Cambria Math" panose="02040503050406030204" pitchFamily="18" charset="0"/>
                      </a:rPr>
                      <m:t>𝑗</m:t>
                    </m:r>
                  </m:oMath>
                </a14:m>
                <a:r>
                  <a:rPr lang="en-US" dirty="0" err="1">
                    <a:solidFill>
                      <a:srgbClr val="9900FF"/>
                    </a:solidFill>
                  </a:rPr>
                  <a:t>th</a:t>
                </a:r>
                <a:r>
                  <a:rPr lang="en-US" dirty="0">
                    <a:solidFill>
                      <a:srgbClr val="9900FF"/>
                    </a:solidFill>
                  </a:rPr>
                  <a:t> largest finish time may overlap with some jobs taken in </a:t>
                </a:r>
                <a14:m>
                  <m:oMath xmlns:m="http://schemas.openxmlformats.org/officeDocument/2006/math">
                    <m:r>
                      <m:rPr>
                        <m:sty m:val="p"/>
                      </m:rPr>
                      <a:rPr lang="en-US" dirty="0">
                        <a:solidFill>
                          <a:srgbClr val="9900FF"/>
                        </a:solidFill>
                        <a:latin typeface="Cambria Math" panose="02040503050406030204" pitchFamily="18" charset="0"/>
                      </a:rPr>
                      <m:t>OPT</m:t>
                    </m:r>
                    <m:r>
                      <a:rPr lang="en-US" i="1" dirty="0">
                        <a:solidFill>
                          <a:srgbClr val="9900FF"/>
                        </a:solidFill>
                        <a:latin typeface="Cambria Math" panose="02040503050406030204" pitchFamily="18" charset="0"/>
                      </a:rPr>
                      <m:t>(</m:t>
                    </m:r>
                    <m:r>
                      <a:rPr lang="en-US" i="1" dirty="0">
                        <a:solidFill>
                          <a:srgbClr val="9900FF"/>
                        </a:solidFill>
                        <a:latin typeface="Cambria Math" panose="02040503050406030204" pitchFamily="18" charset="0"/>
                      </a:rPr>
                      <m:t>𝑗</m:t>
                    </m:r>
                    <m:r>
                      <a:rPr lang="en-US" i="1" dirty="0">
                        <a:solidFill>
                          <a:srgbClr val="9900FF"/>
                        </a:solidFill>
                        <a:latin typeface="Cambria Math" panose="02040503050406030204" pitchFamily="18" charset="0"/>
                      </a:rPr>
                      <m:t>−1)</m:t>
                    </m:r>
                  </m:oMath>
                </a14:m>
                <a:r>
                  <a:rPr lang="en-US" dirty="0">
                    <a:solidFill>
                      <a:srgbClr val="9900FF"/>
                    </a:solidFill>
                  </a:rPr>
                  <a:t>.</a:t>
                </a:r>
              </a:p>
              <a:p>
                <a:pPr marL="139700" indent="0">
                  <a:buClr>
                    <a:schemeClr val="tx1"/>
                  </a:buClr>
                  <a:buSzPct val="100000"/>
                  <a:buNone/>
                </a:pPr>
                <a:endParaRPr lang="en-US" dirty="0">
                  <a:solidFill>
                    <a:schemeClr val="tx1"/>
                  </a:solidFill>
                </a:endParaRPr>
              </a:p>
              <a:p>
                <a:pPr marL="482600">
                  <a:buClr>
                    <a:schemeClr val="tx1"/>
                  </a:buClr>
                  <a:buSzPct val="100000"/>
                  <a:buFont typeface="+mj-lt"/>
                  <a:buAutoNum type="arabicPeriod" startAt="4"/>
                </a:pPr>
                <a:r>
                  <a:rPr lang="en-US" dirty="0">
                    <a:solidFill>
                      <a:schemeClr val="tx1"/>
                    </a:solidFill>
                  </a:rPr>
                  <a:t>If you could not handle it, what additional information would help you? What kinds of subproblems are these?</a:t>
                </a:r>
              </a:p>
              <a:p>
                <a:pPr marL="139700" indent="0">
                  <a:buClr>
                    <a:schemeClr val="tx1"/>
                  </a:buClr>
                  <a:buSzPct val="100000"/>
                  <a:buNone/>
                </a:pPr>
                <a:r>
                  <a:rPr lang="en-US" dirty="0">
                    <a:solidFill>
                      <a:srgbClr val="9900FF"/>
                    </a:solidFill>
                  </a:rPr>
                  <a:t>We don’t need to introduce extra parameters this time, we just need to look back further. If we discard the overlapping jobs, we are left with a subproblem that is still a prefix of the original. In other words, we can continue to use our definition of </a:t>
                </a:r>
                <a14:m>
                  <m:oMath xmlns:m="http://schemas.openxmlformats.org/officeDocument/2006/math">
                    <m:r>
                      <m:rPr>
                        <m:sty m:val="p"/>
                      </m:rPr>
                      <a:rPr lang="en-US" i="0" dirty="0" smtClean="0">
                        <a:solidFill>
                          <a:srgbClr val="9900FF"/>
                        </a:solidFill>
                        <a:latin typeface="Cambria Math" panose="02040503050406030204" pitchFamily="18" charset="0"/>
                      </a:rPr>
                      <m:t>OPT</m:t>
                    </m:r>
                    <m:r>
                      <a:rPr lang="en-US" i="1" dirty="0" smtClean="0">
                        <a:solidFill>
                          <a:srgbClr val="9900FF"/>
                        </a:solidFill>
                        <a:latin typeface="Cambria Math" panose="02040503050406030204" pitchFamily="18" charset="0"/>
                      </a:rPr>
                      <m:t>(</m:t>
                    </m:r>
                    <m:r>
                      <a:rPr lang="en-US" b="0" i="1" dirty="0" smtClean="0">
                        <a:solidFill>
                          <a:srgbClr val="9900FF"/>
                        </a:solidFill>
                        <a:latin typeface="Cambria Math" panose="02040503050406030204" pitchFamily="18" charset="0"/>
                      </a:rPr>
                      <m:t>𝑗</m:t>
                    </m:r>
                    <m:r>
                      <a:rPr lang="en-US" i="1" dirty="0" smtClean="0">
                        <a:solidFill>
                          <a:srgbClr val="9900FF"/>
                        </a:solidFill>
                        <a:latin typeface="Cambria Math" panose="02040503050406030204" pitchFamily="18" charset="0"/>
                      </a:rPr>
                      <m:t>)</m:t>
                    </m:r>
                  </m:oMath>
                </a14:m>
                <a:r>
                  <a:rPr lang="en-US" dirty="0">
                    <a:solidFill>
                      <a:srgbClr val="9900FF"/>
                    </a:solidFill>
                  </a:rPr>
                  <a:t>.</a:t>
                </a:r>
              </a:p>
            </p:txBody>
          </p:sp>
        </mc:Choice>
        <mc:Fallback xmlns="">
          <p:sp>
            <p:nvSpPr>
              <p:cNvPr id="3" name="Text Placeholder 2">
                <a:extLst>
                  <a:ext uri="{FF2B5EF4-FFF2-40B4-BE49-F238E27FC236}">
                    <a16:creationId xmlns:a16="http://schemas.microsoft.com/office/drawing/2014/main" id="{9AEF9E82-45C2-B776-9597-A8C13D13F948}"/>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33036EDA-E693-70C2-B898-68FC1C032349}"/>
              </a:ext>
            </a:extLst>
          </p:cNvPr>
          <p:cNvSpPr>
            <a:spLocks noGrp="1"/>
          </p:cNvSpPr>
          <p:nvPr>
            <p:ph type="title"/>
          </p:nvPr>
        </p:nvSpPr>
        <p:spPr/>
        <p:txBody>
          <a:bodyPr>
            <a:normAutofit/>
          </a:bodyPr>
          <a:lstStyle/>
          <a:p>
            <a:r>
              <a:rPr lang="en-US" sz="2700" dirty="0"/>
              <a:t>A common strategy</a:t>
            </a:r>
          </a:p>
        </p:txBody>
      </p:sp>
    </p:spTree>
    <p:extLst>
      <p:ext uri="{BB962C8B-B14F-4D97-AF65-F5344CB8AC3E}">
        <p14:creationId xmlns:p14="http://schemas.microsoft.com/office/powerpoint/2010/main" val="143648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0A51F-F166-8EAD-4B90-6F684CB7C3E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C01D9CC-A66C-7563-D833-4FDD45F28BEA}"/>
                  </a:ext>
                </a:extLst>
              </p:cNvPr>
              <p:cNvSpPr>
                <a:spLocks noGrp="1"/>
              </p:cNvSpPr>
              <p:nvPr>
                <p:ph type="body" idx="1"/>
              </p:nvPr>
            </p:nvSpPr>
            <p:spPr/>
            <p:txBody>
              <a:bodyPr>
                <a:normAutofit/>
              </a:bodyPr>
              <a:lstStyle/>
              <a:p>
                <a:pPr>
                  <a:buFont typeface="+mj-lt"/>
                  <a:buAutoNum type="alphaLcParenR" startAt="2"/>
                </a:pPr>
                <a:r>
                  <a:rPr lang="en-US" dirty="0"/>
                  <a:t>Now you try. Say how to adapt each step to the party problem at hand. </a:t>
                </a:r>
              </a:p>
              <a:p>
                <a:pPr marL="996950" lvl="1" indent="-400050">
                  <a:buClr>
                    <a:schemeClr val="tx1"/>
                  </a:buClr>
                  <a:buSzPct val="100000"/>
                  <a:buFont typeface="+mj-lt"/>
                  <a:buAutoNum type="romanLcPeriod"/>
                </a:pPr>
                <a:r>
                  <a:rPr lang="en-US" sz="1800" dirty="0">
                    <a:solidFill>
                      <a:schemeClr val="tx1"/>
                    </a:solidFill>
                  </a:rPr>
                  <a:t>Let </a:t>
                </a:r>
                <a14:m>
                  <m:oMath xmlns:m="http://schemas.openxmlformats.org/officeDocument/2006/math">
                    <m:r>
                      <m:rPr>
                        <m:sty m:val="p"/>
                      </m:rPr>
                      <a:rPr lang="en-US" sz="1800" i="0" dirty="0" smtClean="0">
                        <a:solidFill>
                          <a:schemeClr val="tx1"/>
                        </a:solidFill>
                        <a:latin typeface="Cambria Math" panose="02040503050406030204" pitchFamily="18" charset="0"/>
                      </a:rPr>
                      <m:t>OPT</m:t>
                    </m:r>
                    <m:r>
                      <a:rPr lang="en-US" sz="1800" i="1" dirty="0" smtClean="0">
                        <a:solidFill>
                          <a:schemeClr val="tx1"/>
                        </a:solidFill>
                        <a:latin typeface="Cambria Math" panose="02040503050406030204" pitchFamily="18" charset="0"/>
                      </a:rPr>
                      <m:t>(</m:t>
                    </m:r>
                    <m:r>
                      <a:rPr lang="en-US" sz="1800" b="0" i="1" dirty="0" smtClean="0">
                        <a:solidFill>
                          <a:schemeClr val="tx1"/>
                        </a:solidFill>
                        <a:latin typeface="Cambria Math" panose="02040503050406030204" pitchFamily="18" charset="0"/>
                      </a:rPr>
                      <m:t>𝑗</m:t>
                    </m:r>
                    <m:r>
                      <a:rPr lang="en-US" sz="1800" i="1" dirty="0" smtClean="0">
                        <a:solidFill>
                          <a:schemeClr val="tx1"/>
                        </a:solidFill>
                        <a:latin typeface="Cambria Math" panose="02040503050406030204" pitchFamily="18" charset="0"/>
                      </a:rPr>
                      <m:t>)= </m:t>
                    </m:r>
                  </m:oMath>
                </a14:m>
                <a:r>
                  <a:rPr lang="en-US" sz="1800" dirty="0">
                    <a:solidFill>
                      <a:schemeClr val="tx1"/>
                    </a:solidFill>
                  </a:rPr>
                  <a:t>the optimal solution on inputs up to </a:t>
                </a:r>
                <a14:m>
                  <m:oMath xmlns:m="http://schemas.openxmlformats.org/officeDocument/2006/math">
                    <m:r>
                      <a:rPr lang="en-US" sz="1800" b="0" i="1" dirty="0" smtClean="0">
                        <a:solidFill>
                          <a:schemeClr val="tx1"/>
                        </a:solidFill>
                        <a:latin typeface="Cambria Math" panose="02040503050406030204" pitchFamily="18" charset="0"/>
                      </a:rPr>
                      <m:t>𝑗</m:t>
                    </m:r>
                  </m:oMath>
                </a14:m>
                <a:r>
                  <a:rPr lang="en-US" sz="1800" dirty="0">
                    <a:solidFill>
                      <a:schemeClr val="tx1"/>
                    </a:solidFill>
                  </a:rPr>
                  <a:t>.</a:t>
                </a:r>
              </a:p>
              <a:p>
                <a:pPr marL="996950" lvl="1" indent="-400050">
                  <a:buClr>
                    <a:schemeClr val="tx1"/>
                  </a:buClr>
                  <a:buSzPct val="100000"/>
                  <a:buFont typeface="+mj-lt"/>
                  <a:buAutoNum type="romanLcPeriod"/>
                </a:pPr>
                <a:r>
                  <a:rPr lang="en-US" sz="1800" dirty="0">
                    <a:solidFill>
                      <a:schemeClr val="tx1"/>
                    </a:solidFill>
                  </a:rPr>
                  <a:t>Divide </a:t>
                </a:r>
                <a14:m>
                  <m:oMath xmlns:m="http://schemas.openxmlformats.org/officeDocument/2006/math">
                    <m:r>
                      <m:rPr>
                        <m:sty m:val="p"/>
                      </m:rPr>
                      <a:rPr lang="en-US" sz="1800" i="0" dirty="0" smtClean="0">
                        <a:solidFill>
                          <a:schemeClr val="tx1"/>
                        </a:solidFill>
                        <a:latin typeface="Cambria Math" panose="02040503050406030204" pitchFamily="18" charset="0"/>
                      </a:rPr>
                      <m:t>OPT</m:t>
                    </m:r>
                    <m:r>
                      <a:rPr lang="en-US" sz="1800" i="1" dirty="0" smtClean="0">
                        <a:solidFill>
                          <a:schemeClr val="tx1"/>
                        </a:solidFill>
                        <a:latin typeface="Cambria Math" panose="02040503050406030204" pitchFamily="18" charset="0"/>
                      </a:rPr>
                      <m:t>(</m:t>
                    </m:r>
                    <m:r>
                      <a:rPr lang="en-US" sz="1800" b="0" i="1" dirty="0" smtClean="0">
                        <a:solidFill>
                          <a:schemeClr val="tx1"/>
                        </a:solidFill>
                        <a:latin typeface="Cambria Math" panose="02040503050406030204" pitchFamily="18" charset="0"/>
                      </a:rPr>
                      <m:t>𝑗</m:t>
                    </m:r>
                    <m:r>
                      <a:rPr lang="en-US" sz="1800" i="1" dirty="0" smtClean="0">
                        <a:solidFill>
                          <a:schemeClr val="tx1"/>
                        </a:solidFill>
                        <a:latin typeface="Cambria Math" panose="02040503050406030204" pitchFamily="18" charset="0"/>
                      </a:rPr>
                      <m:t>)</m:t>
                    </m:r>
                  </m:oMath>
                </a14:m>
                <a:r>
                  <a:rPr lang="en-US" sz="1800" dirty="0">
                    <a:solidFill>
                      <a:schemeClr val="tx1"/>
                    </a:solidFill>
                  </a:rPr>
                  <a:t> into cases based on what to do with the </a:t>
                </a:r>
                <a14:m>
                  <m:oMath xmlns:m="http://schemas.openxmlformats.org/officeDocument/2006/math">
                    <m:r>
                      <a:rPr lang="en-US" sz="1800" i="1" dirty="0" smtClean="0">
                        <a:solidFill>
                          <a:schemeClr val="tx1"/>
                        </a:solidFill>
                        <a:latin typeface="Cambria Math" panose="02040503050406030204" pitchFamily="18" charset="0"/>
                      </a:rPr>
                      <m:t>𝑗</m:t>
                    </m:r>
                  </m:oMath>
                </a14:m>
                <a:r>
                  <a:rPr lang="en-US" sz="1800" dirty="0" err="1">
                    <a:solidFill>
                      <a:schemeClr val="tx1"/>
                    </a:solidFill>
                  </a:rPr>
                  <a:t>th</a:t>
                </a:r>
                <a:r>
                  <a:rPr lang="en-US" sz="1800" dirty="0">
                    <a:solidFill>
                      <a:schemeClr val="tx1"/>
                    </a:solidFill>
                  </a:rPr>
                  <a:t> element.</a:t>
                </a:r>
              </a:p>
              <a:p>
                <a:pPr marL="996950" lvl="1" indent="-400050">
                  <a:buClr>
                    <a:schemeClr val="tx1"/>
                  </a:buClr>
                  <a:buSzPct val="100000"/>
                  <a:buFont typeface="+mj-lt"/>
                  <a:buAutoNum type="romanLcPeriod"/>
                </a:pPr>
                <a:r>
                  <a:rPr lang="en-US" sz="1800" dirty="0">
                    <a:solidFill>
                      <a:schemeClr val="tx1"/>
                    </a:solidFill>
                  </a:rPr>
                  <a:t>For each case, can you use </a:t>
                </a:r>
                <a14:m>
                  <m:oMath xmlns:m="http://schemas.openxmlformats.org/officeDocument/2006/math">
                    <m:r>
                      <m:rPr>
                        <m:sty m:val="p"/>
                      </m:rPr>
                      <a:rPr lang="en-US" sz="1800" i="0" dirty="0" smtClean="0">
                        <a:solidFill>
                          <a:schemeClr val="tx1"/>
                        </a:solidFill>
                        <a:latin typeface="Cambria Math" panose="02040503050406030204" pitchFamily="18" charset="0"/>
                      </a:rPr>
                      <m:t>OPT</m:t>
                    </m:r>
                    <m:r>
                      <a:rPr lang="en-US" sz="1800" i="1" dirty="0" smtClean="0">
                        <a:solidFill>
                          <a:schemeClr val="tx1"/>
                        </a:solidFill>
                        <a:latin typeface="Cambria Math" panose="02040503050406030204" pitchFamily="18" charset="0"/>
                      </a:rPr>
                      <m:t>(</m:t>
                    </m:r>
                    <m:r>
                      <a:rPr lang="en-US" sz="1800" b="0" i="1" dirty="0" smtClean="0">
                        <a:solidFill>
                          <a:schemeClr val="tx1"/>
                        </a:solidFill>
                        <a:latin typeface="Cambria Math" panose="02040503050406030204" pitchFamily="18" charset="0"/>
                      </a:rPr>
                      <m:t>𝑗</m:t>
                    </m:r>
                    <m:r>
                      <a:rPr lang="en-US" sz="1800" b="0" i="1" dirty="0" smtClean="0">
                        <a:solidFill>
                          <a:schemeClr val="tx1"/>
                        </a:solidFill>
                        <a:latin typeface="Cambria Math" panose="02040503050406030204" pitchFamily="18" charset="0"/>
                      </a:rPr>
                      <m:t>−1)</m:t>
                    </m:r>
                  </m:oMath>
                </a14:m>
                <a:r>
                  <a:rPr lang="en-US" sz="1800" dirty="0">
                    <a:solidFill>
                      <a:schemeClr val="tx1"/>
                    </a:solidFill>
                  </a:rPr>
                  <a:t> to handle it? Why or why not?</a:t>
                </a:r>
              </a:p>
              <a:p>
                <a:pPr marL="996950" lvl="1" indent="-400050">
                  <a:buClr>
                    <a:schemeClr val="tx1"/>
                  </a:buClr>
                  <a:buSzPct val="100000"/>
                  <a:buFont typeface="+mj-lt"/>
                  <a:buAutoNum type="romanLcPeriod"/>
                </a:pPr>
                <a:r>
                  <a:rPr lang="en-US" sz="1800" dirty="0">
                    <a:solidFill>
                      <a:schemeClr val="tx1"/>
                    </a:solidFill>
                  </a:rPr>
                  <a:t>If you could not handle it, what additional information would help you? What kinds of subproblems are these?</a:t>
                </a:r>
              </a:p>
            </p:txBody>
          </p:sp>
        </mc:Choice>
        <mc:Fallback xmlns="">
          <p:sp>
            <p:nvSpPr>
              <p:cNvPr id="3" name="Text Placeholder 2">
                <a:extLst>
                  <a:ext uri="{FF2B5EF4-FFF2-40B4-BE49-F238E27FC236}">
                    <a16:creationId xmlns:a16="http://schemas.microsoft.com/office/drawing/2014/main" id="{8C01D9CC-A66C-7563-D833-4FDD45F28BEA}"/>
                  </a:ext>
                </a:extLst>
              </p:cNvPr>
              <p:cNvSpPr>
                <a:spLocks noGrp="1" noRot="1" noChangeAspect="1" noMove="1" noResize="1" noEditPoints="1" noAdjustHandles="1" noChangeArrowheads="1" noChangeShapeType="1" noTextEdit="1"/>
              </p:cNvSpPr>
              <p:nvPr>
                <p:ph type="body" idx="1"/>
              </p:nvPr>
            </p:nvSpPr>
            <p:spPr>
              <a:blipFill>
                <a:blip r:embed="rId3"/>
                <a:stretch>
                  <a:fillRect r="-893"/>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4412C453-B285-CCF3-DB08-8476FAF93D62}"/>
              </a:ext>
            </a:extLst>
          </p:cNvPr>
          <p:cNvSpPr>
            <a:spLocks noGrp="1"/>
          </p:cNvSpPr>
          <p:nvPr>
            <p:ph type="title"/>
          </p:nvPr>
        </p:nvSpPr>
        <p:spPr/>
        <p:txBody>
          <a:bodyPr>
            <a:normAutofit/>
          </a:bodyPr>
          <a:lstStyle/>
          <a:p>
            <a:r>
              <a:rPr lang="en-US" sz="2700" dirty="0"/>
              <a:t>Problem 1 – Going to parties</a:t>
            </a:r>
          </a:p>
        </p:txBody>
      </p:sp>
    </p:spTree>
    <p:extLst>
      <p:ext uri="{BB962C8B-B14F-4D97-AF65-F5344CB8AC3E}">
        <p14:creationId xmlns:p14="http://schemas.microsoft.com/office/powerpoint/2010/main" val="3742564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dirty="0"/>
              <a:t>Administrivia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3059C-71CB-F590-D6E6-17CDA14E281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46BF612-C161-C413-C441-F5F24B35D457}"/>
                  </a:ext>
                </a:extLst>
              </p:cNvPr>
              <p:cNvSpPr>
                <a:spLocks noGrp="1"/>
              </p:cNvSpPr>
              <p:nvPr>
                <p:ph type="body" idx="1"/>
              </p:nvPr>
            </p:nvSpPr>
            <p:spPr/>
            <p:txBody>
              <a:bodyPr>
                <a:normAutofit/>
              </a:bodyPr>
              <a:lstStyle/>
              <a:p>
                <a:pPr>
                  <a:buFont typeface="+mj-lt"/>
                  <a:buAutoNum type="alphaLcParenR" startAt="2"/>
                </a:pPr>
                <a:r>
                  <a:rPr lang="en-US" dirty="0"/>
                  <a:t>Now you try. Say how to adapt each step to the party problem at hand. </a:t>
                </a:r>
              </a:p>
              <a:p>
                <a:pPr marL="996950" lvl="1" indent="-400050">
                  <a:buClr>
                    <a:schemeClr val="tx1"/>
                  </a:buClr>
                  <a:buSzPct val="100000"/>
                  <a:buFont typeface="+mj-lt"/>
                  <a:buAutoNum type="romanLcPeriod"/>
                </a:pPr>
                <a:r>
                  <a:rPr lang="en-US" sz="1800" dirty="0">
                    <a:solidFill>
                      <a:schemeClr val="tx1"/>
                    </a:solidFill>
                  </a:rPr>
                  <a:t>Let </a:t>
                </a:r>
                <a14:m>
                  <m:oMath xmlns:m="http://schemas.openxmlformats.org/officeDocument/2006/math">
                    <m:r>
                      <m:rPr>
                        <m:sty m:val="p"/>
                      </m:rPr>
                      <a:rPr lang="en-US" sz="1800" i="0" dirty="0" smtClean="0">
                        <a:solidFill>
                          <a:schemeClr val="tx1"/>
                        </a:solidFill>
                        <a:latin typeface="Cambria Math" panose="02040503050406030204" pitchFamily="18" charset="0"/>
                      </a:rPr>
                      <m:t>OPT</m:t>
                    </m:r>
                    <m:r>
                      <a:rPr lang="en-US" sz="1800" i="1" dirty="0" smtClean="0">
                        <a:solidFill>
                          <a:schemeClr val="tx1"/>
                        </a:solidFill>
                        <a:latin typeface="Cambria Math" panose="02040503050406030204" pitchFamily="18" charset="0"/>
                      </a:rPr>
                      <m:t>(</m:t>
                    </m:r>
                    <m:r>
                      <a:rPr lang="en-US" sz="1800" b="0" i="1" dirty="0" smtClean="0">
                        <a:solidFill>
                          <a:schemeClr val="tx1"/>
                        </a:solidFill>
                        <a:latin typeface="Cambria Math" panose="02040503050406030204" pitchFamily="18" charset="0"/>
                      </a:rPr>
                      <m:t>𝑗</m:t>
                    </m:r>
                    <m:r>
                      <a:rPr lang="en-US" sz="1800" i="1" dirty="0" smtClean="0">
                        <a:solidFill>
                          <a:schemeClr val="tx1"/>
                        </a:solidFill>
                        <a:latin typeface="Cambria Math" panose="02040503050406030204" pitchFamily="18" charset="0"/>
                      </a:rPr>
                      <m:t>)= </m:t>
                    </m:r>
                  </m:oMath>
                </a14:m>
                <a:r>
                  <a:rPr lang="en-US" sz="1800" dirty="0">
                    <a:solidFill>
                      <a:schemeClr val="tx1"/>
                    </a:solidFill>
                  </a:rPr>
                  <a:t>the optimal solution on inputs up to </a:t>
                </a:r>
                <a14:m>
                  <m:oMath xmlns:m="http://schemas.openxmlformats.org/officeDocument/2006/math">
                    <m:r>
                      <a:rPr lang="en-US" sz="1800" b="0" i="1" dirty="0" smtClean="0">
                        <a:solidFill>
                          <a:schemeClr val="tx1"/>
                        </a:solidFill>
                        <a:latin typeface="Cambria Math" panose="02040503050406030204" pitchFamily="18" charset="0"/>
                      </a:rPr>
                      <m:t>𝑗</m:t>
                    </m:r>
                  </m:oMath>
                </a14:m>
                <a:r>
                  <a:rPr lang="en-US" sz="1800" dirty="0">
                    <a:solidFill>
                      <a:schemeClr val="tx1"/>
                    </a:solidFill>
                  </a:rPr>
                  <a:t>.</a:t>
                </a:r>
              </a:p>
              <a:p>
                <a:pPr marL="996950" lvl="1" indent="-400050">
                  <a:buClr>
                    <a:schemeClr val="tx1"/>
                  </a:buClr>
                  <a:buSzPct val="100000"/>
                  <a:buFont typeface="+mj-lt"/>
                  <a:buAutoNum type="romanLcPeriod"/>
                </a:pPr>
                <a:r>
                  <a:rPr lang="en-US" sz="1800" dirty="0">
                    <a:solidFill>
                      <a:schemeClr val="tx1"/>
                    </a:solidFill>
                  </a:rPr>
                  <a:t>Divide </a:t>
                </a:r>
                <a14:m>
                  <m:oMath xmlns:m="http://schemas.openxmlformats.org/officeDocument/2006/math">
                    <m:r>
                      <m:rPr>
                        <m:sty m:val="p"/>
                      </m:rPr>
                      <a:rPr lang="en-US" sz="1800" i="0" dirty="0" smtClean="0">
                        <a:solidFill>
                          <a:schemeClr val="tx1"/>
                        </a:solidFill>
                        <a:latin typeface="Cambria Math" panose="02040503050406030204" pitchFamily="18" charset="0"/>
                      </a:rPr>
                      <m:t>OPT</m:t>
                    </m:r>
                    <m:r>
                      <a:rPr lang="en-US" sz="1800" i="1" dirty="0" smtClean="0">
                        <a:solidFill>
                          <a:schemeClr val="tx1"/>
                        </a:solidFill>
                        <a:latin typeface="Cambria Math" panose="02040503050406030204" pitchFamily="18" charset="0"/>
                      </a:rPr>
                      <m:t>(</m:t>
                    </m:r>
                    <m:r>
                      <a:rPr lang="en-US" sz="1800" b="0" i="1" dirty="0" smtClean="0">
                        <a:solidFill>
                          <a:schemeClr val="tx1"/>
                        </a:solidFill>
                        <a:latin typeface="Cambria Math" panose="02040503050406030204" pitchFamily="18" charset="0"/>
                      </a:rPr>
                      <m:t>𝑗</m:t>
                    </m:r>
                    <m:r>
                      <a:rPr lang="en-US" sz="1800" i="1" dirty="0" smtClean="0">
                        <a:solidFill>
                          <a:schemeClr val="tx1"/>
                        </a:solidFill>
                        <a:latin typeface="Cambria Math" panose="02040503050406030204" pitchFamily="18" charset="0"/>
                      </a:rPr>
                      <m:t>)</m:t>
                    </m:r>
                  </m:oMath>
                </a14:m>
                <a:r>
                  <a:rPr lang="en-US" sz="1800" dirty="0">
                    <a:solidFill>
                      <a:schemeClr val="tx1"/>
                    </a:solidFill>
                  </a:rPr>
                  <a:t> into cases based on what to do with the </a:t>
                </a:r>
                <a14:m>
                  <m:oMath xmlns:m="http://schemas.openxmlformats.org/officeDocument/2006/math">
                    <m:r>
                      <a:rPr lang="en-US" sz="1800" i="1" dirty="0" smtClean="0">
                        <a:solidFill>
                          <a:schemeClr val="tx1"/>
                        </a:solidFill>
                        <a:latin typeface="Cambria Math" panose="02040503050406030204" pitchFamily="18" charset="0"/>
                      </a:rPr>
                      <m:t>𝑗</m:t>
                    </m:r>
                  </m:oMath>
                </a14:m>
                <a:r>
                  <a:rPr lang="en-US" sz="1800" dirty="0" err="1">
                    <a:solidFill>
                      <a:schemeClr val="tx1"/>
                    </a:solidFill>
                  </a:rPr>
                  <a:t>th</a:t>
                </a:r>
                <a:r>
                  <a:rPr lang="en-US" sz="1800" dirty="0">
                    <a:solidFill>
                      <a:schemeClr val="tx1"/>
                    </a:solidFill>
                  </a:rPr>
                  <a:t> element.</a:t>
                </a:r>
              </a:p>
              <a:p>
                <a:pPr marL="996950" lvl="1" indent="-400050">
                  <a:buClr>
                    <a:schemeClr val="tx1"/>
                  </a:buClr>
                  <a:buSzPct val="100000"/>
                  <a:buFont typeface="+mj-lt"/>
                  <a:buAutoNum type="romanLcPeriod"/>
                </a:pPr>
                <a:r>
                  <a:rPr lang="en-US" sz="1800" dirty="0">
                    <a:solidFill>
                      <a:schemeClr val="tx1"/>
                    </a:solidFill>
                  </a:rPr>
                  <a:t>For each case, can you use </a:t>
                </a:r>
                <a14:m>
                  <m:oMath xmlns:m="http://schemas.openxmlformats.org/officeDocument/2006/math">
                    <m:r>
                      <m:rPr>
                        <m:sty m:val="p"/>
                      </m:rPr>
                      <a:rPr lang="en-US" sz="1800" i="0" dirty="0" smtClean="0">
                        <a:solidFill>
                          <a:schemeClr val="tx1"/>
                        </a:solidFill>
                        <a:latin typeface="Cambria Math" panose="02040503050406030204" pitchFamily="18" charset="0"/>
                      </a:rPr>
                      <m:t>OPT</m:t>
                    </m:r>
                    <m:r>
                      <a:rPr lang="en-US" sz="1800" i="1" dirty="0" smtClean="0">
                        <a:solidFill>
                          <a:schemeClr val="tx1"/>
                        </a:solidFill>
                        <a:latin typeface="Cambria Math" panose="02040503050406030204" pitchFamily="18" charset="0"/>
                      </a:rPr>
                      <m:t>(</m:t>
                    </m:r>
                    <m:r>
                      <a:rPr lang="en-US" sz="1800" b="0" i="1" dirty="0" smtClean="0">
                        <a:solidFill>
                          <a:schemeClr val="tx1"/>
                        </a:solidFill>
                        <a:latin typeface="Cambria Math" panose="02040503050406030204" pitchFamily="18" charset="0"/>
                      </a:rPr>
                      <m:t>𝑗</m:t>
                    </m:r>
                    <m:r>
                      <a:rPr lang="en-US" sz="1800" b="0" i="1" dirty="0" smtClean="0">
                        <a:solidFill>
                          <a:schemeClr val="tx1"/>
                        </a:solidFill>
                        <a:latin typeface="Cambria Math" panose="02040503050406030204" pitchFamily="18" charset="0"/>
                      </a:rPr>
                      <m:t>−1)</m:t>
                    </m:r>
                  </m:oMath>
                </a14:m>
                <a:r>
                  <a:rPr lang="en-US" sz="1800" dirty="0">
                    <a:solidFill>
                      <a:schemeClr val="tx1"/>
                    </a:solidFill>
                  </a:rPr>
                  <a:t> to handle it? Why or why not?</a:t>
                </a:r>
              </a:p>
              <a:p>
                <a:pPr marL="996950" lvl="1" indent="-400050">
                  <a:buClr>
                    <a:schemeClr val="tx1"/>
                  </a:buClr>
                  <a:buSzPct val="100000"/>
                  <a:buFont typeface="+mj-lt"/>
                  <a:buAutoNum type="romanLcPeriod"/>
                </a:pPr>
                <a:r>
                  <a:rPr lang="en-US" sz="1800" dirty="0">
                    <a:solidFill>
                      <a:schemeClr val="tx1"/>
                    </a:solidFill>
                  </a:rPr>
                  <a:t>If you could not handle it, what additional information would help you? What kinds of subproblems are these?</a:t>
                </a:r>
              </a:p>
              <a:p>
                <a:pPr marL="139700" indent="0">
                  <a:buClr>
                    <a:schemeClr val="tx1"/>
                  </a:buClr>
                  <a:buSzPct val="100000"/>
                  <a:buNone/>
                </a:pPr>
                <a:endParaRPr lang="en-US" dirty="0">
                  <a:solidFill>
                    <a:schemeClr val="tx1"/>
                  </a:solidFill>
                </a:endParaRPr>
              </a:p>
              <a:p>
                <a:pPr marL="114300" indent="0">
                  <a:buNone/>
                </a:pPr>
                <a:r>
                  <a:rPr lang="en-US" b="1" dirty="0">
                    <a:solidFill>
                      <a:schemeClr val="accent1"/>
                    </a:solidFill>
                  </a:rPr>
                  <a:t>Input: </a:t>
                </a:r>
                <a:r>
                  <a:rPr lang="en-US" dirty="0">
                    <a:solidFill>
                      <a:schemeClr val="accent1"/>
                    </a:solidFill>
                  </a:rPr>
                  <a:t>An array of positive integers </a:t>
                </a:r>
                <a14:m>
                  <m:oMath xmlns:m="http://schemas.openxmlformats.org/officeDocument/2006/math">
                    <m:r>
                      <a:rPr lang="en-US" b="0" i="1" smtClean="0">
                        <a:solidFill>
                          <a:schemeClr val="accent1"/>
                        </a:solidFill>
                        <a:latin typeface="Cambria Math" panose="02040503050406030204" pitchFamily="18" charset="0"/>
                      </a:rPr>
                      <m:t>𝐻</m:t>
                    </m:r>
                    <m:r>
                      <a:rPr lang="en-US" b="0" i="1" smtClean="0">
                        <a:solidFill>
                          <a:schemeClr val="accent1"/>
                        </a:solidFill>
                        <a:latin typeface="Cambria Math" panose="02040503050406030204" pitchFamily="18" charset="0"/>
                      </a:rPr>
                      <m:t>[1..</m:t>
                    </m:r>
                    <m:r>
                      <a:rPr lang="en-US" b="0" i="1" smtClean="0">
                        <a:solidFill>
                          <a:schemeClr val="accent1"/>
                        </a:solidFill>
                        <a:latin typeface="Cambria Math" panose="02040503050406030204" pitchFamily="18" charset="0"/>
                      </a:rPr>
                      <m:t>𝑛</m:t>
                    </m:r>
                    <m:r>
                      <a:rPr lang="en-US" b="0" i="1" smtClean="0">
                        <a:solidFill>
                          <a:schemeClr val="accent1"/>
                        </a:solidFill>
                        <a:latin typeface="Cambria Math" panose="02040503050406030204" pitchFamily="18" charset="0"/>
                      </a:rPr>
                      <m:t>]</m:t>
                    </m:r>
                  </m:oMath>
                </a14:m>
                <a:r>
                  <a:rPr lang="en-US" dirty="0">
                    <a:solidFill>
                      <a:schemeClr val="accent1"/>
                    </a:solidFill>
                  </a:rPr>
                  <a:t>. </a:t>
                </a:r>
              </a:p>
              <a:p>
                <a:pPr marL="114300" indent="0">
                  <a:buNone/>
                </a:pPr>
                <a:r>
                  <a:rPr lang="en-US" b="1" dirty="0">
                    <a:solidFill>
                      <a:schemeClr val="accent1"/>
                    </a:solidFill>
                  </a:rPr>
                  <a:t>Expected output: </a:t>
                </a:r>
                <a:r>
                  <a:rPr lang="en-US" dirty="0">
                    <a:solidFill>
                      <a:schemeClr val="accent1"/>
                    </a:solidFill>
                  </a:rPr>
                  <a:t>The maximum value of </a:t>
                </a:r>
                <a14:m>
                  <m:oMath xmlns:m="http://schemas.openxmlformats.org/officeDocument/2006/math">
                    <m:nary>
                      <m:naryPr>
                        <m:chr m:val="∑"/>
                        <m:supHide m:val="on"/>
                        <m:ctrlPr>
                          <a:rPr lang="en-US" i="1" smtClean="0">
                            <a:solidFill>
                              <a:schemeClr val="accent1"/>
                            </a:solidFill>
                            <a:latin typeface="Cambria Math" panose="02040503050406030204" pitchFamily="18" charset="0"/>
                          </a:rPr>
                        </m:ctrlPr>
                      </m:naryPr>
                      <m:sub>
                        <m:r>
                          <m:rPr>
                            <m:brk m:alnAt="7"/>
                          </m:rPr>
                          <a:rPr lang="en-US" b="0" i="1" smtClean="0">
                            <a:solidFill>
                              <a:schemeClr val="accent1"/>
                            </a:solidFill>
                            <a:latin typeface="Cambria Math" panose="02040503050406030204" pitchFamily="18" charset="0"/>
                          </a:rPr>
                          <m:t>𝑖</m:t>
                        </m:r>
                        <m:r>
                          <a:rPr lang="en-US" b="0" i="1" smtClean="0">
                            <a:solidFill>
                              <a:schemeClr val="accent1"/>
                            </a:solidFill>
                            <a:latin typeface="Cambria Math" panose="02040503050406030204" pitchFamily="18" charset="0"/>
                            <a:ea typeface="Cambria Math" panose="02040503050406030204" pitchFamily="18" charset="0"/>
                          </a:rPr>
                          <m:t>∈</m:t>
                        </m:r>
                        <m:r>
                          <a:rPr lang="en-US" b="0" i="1" smtClean="0">
                            <a:solidFill>
                              <a:schemeClr val="accent1"/>
                            </a:solidFill>
                            <a:latin typeface="Cambria Math" panose="02040503050406030204" pitchFamily="18" charset="0"/>
                            <a:ea typeface="Cambria Math" panose="02040503050406030204" pitchFamily="18" charset="0"/>
                          </a:rPr>
                          <m:t>𝑆</m:t>
                        </m:r>
                      </m:sub>
                      <m:sup/>
                      <m:e>
                        <m:r>
                          <a:rPr lang="en-US" b="0" i="1" smtClean="0">
                            <a:solidFill>
                              <a:schemeClr val="accent1"/>
                            </a:solidFill>
                            <a:latin typeface="Cambria Math" panose="02040503050406030204" pitchFamily="18" charset="0"/>
                            <a:ea typeface="Cambria Math" panose="02040503050406030204" pitchFamily="18" charset="0"/>
                          </a:rPr>
                          <m:t>𝐻</m:t>
                        </m:r>
                        <m:r>
                          <a:rPr lang="en-US" b="0" i="1" smtClean="0">
                            <a:solidFill>
                              <a:schemeClr val="accent1"/>
                            </a:solidFill>
                            <a:latin typeface="Cambria Math" panose="02040503050406030204" pitchFamily="18" charset="0"/>
                            <a:ea typeface="Cambria Math" panose="02040503050406030204" pitchFamily="18" charset="0"/>
                          </a:rPr>
                          <m:t>[</m:t>
                        </m:r>
                        <m:r>
                          <a:rPr lang="en-US" b="0" i="1" smtClean="0">
                            <a:solidFill>
                              <a:schemeClr val="accent1"/>
                            </a:solidFill>
                            <a:latin typeface="Cambria Math" panose="02040503050406030204" pitchFamily="18" charset="0"/>
                            <a:ea typeface="Cambria Math" panose="02040503050406030204" pitchFamily="18" charset="0"/>
                          </a:rPr>
                          <m:t>𝑖</m:t>
                        </m:r>
                        <m:r>
                          <a:rPr lang="en-US" b="0" i="1" smtClean="0">
                            <a:solidFill>
                              <a:schemeClr val="accent1"/>
                            </a:solidFill>
                            <a:latin typeface="Cambria Math" panose="02040503050406030204" pitchFamily="18" charset="0"/>
                            <a:ea typeface="Cambria Math" panose="02040503050406030204" pitchFamily="18" charset="0"/>
                          </a:rPr>
                          <m:t>]</m:t>
                        </m:r>
                      </m:e>
                    </m:nary>
                  </m:oMath>
                </a14:m>
                <a:r>
                  <a:rPr lang="en-US" dirty="0">
                    <a:solidFill>
                      <a:schemeClr val="accent1"/>
                    </a:solidFill>
                  </a:rPr>
                  <a:t> over all </a:t>
                </a:r>
                <a14:m>
                  <m:oMath xmlns:m="http://schemas.openxmlformats.org/officeDocument/2006/math">
                    <m:r>
                      <a:rPr lang="en-US" b="0" i="1" smtClean="0">
                        <a:solidFill>
                          <a:schemeClr val="accent1"/>
                        </a:solidFill>
                        <a:latin typeface="Cambria Math" panose="02040503050406030204" pitchFamily="18" charset="0"/>
                      </a:rPr>
                      <m:t>𝑆</m:t>
                    </m:r>
                    <m:r>
                      <a:rPr lang="en-US" b="0" i="1" smtClean="0">
                        <a:solidFill>
                          <a:schemeClr val="accent1"/>
                        </a:solidFill>
                        <a:latin typeface="Cambria Math" panose="02040503050406030204" pitchFamily="18" charset="0"/>
                        <a:ea typeface="Cambria Math" panose="02040503050406030204" pitchFamily="18" charset="0"/>
                      </a:rPr>
                      <m:t>⊆{1,…,</m:t>
                    </m:r>
                    <m:r>
                      <a:rPr lang="en-US" b="0" i="1" smtClean="0">
                        <a:solidFill>
                          <a:schemeClr val="accent1"/>
                        </a:solidFill>
                        <a:latin typeface="Cambria Math" panose="02040503050406030204" pitchFamily="18" charset="0"/>
                        <a:ea typeface="Cambria Math" panose="02040503050406030204" pitchFamily="18" charset="0"/>
                      </a:rPr>
                      <m:t>𝑛</m:t>
                    </m:r>
                    <m:r>
                      <a:rPr lang="en-US" b="0" i="1" smtClean="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with no three consecutive indices.</a:t>
                </a:r>
              </a:p>
              <a:p>
                <a:pPr marL="139700" indent="0">
                  <a:buClr>
                    <a:schemeClr val="tx1"/>
                  </a:buClr>
                  <a:buSzPct val="100000"/>
                  <a:buNone/>
                </a:pPr>
                <a:endParaRPr lang="en-US" sz="2000" dirty="0">
                  <a:solidFill>
                    <a:schemeClr val="tx1"/>
                  </a:solidFill>
                </a:endParaRPr>
              </a:p>
            </p:txBody>
          </p:sp>
        </mc:Choice>
        <mc:Fallback xmlns="">
          <p:sp>
            <p:nvSpPr>
              <p:cNvPr id="3" name="Text Placeholder 2">
                <a:extLst>
                  <a:ext uri="{FF2B5EF4-FFF2-40B4-BE49-F238E27FC236}">
                    <a16:creationId xmlns:a16="http://schemas.microsoft.com/office/drawing/2014/main" id="{146BF612-C161-C413-C441-F5F24B35D457}"/>
                  </a:ext>
                </a:extLst>
              </p:cNvPr>
              <p:cNvSpPr>
                <a:spLocks noGrp="1" noRot="1" noChangeAspect="1" noMove="1" noResize="1" noEditPoints="1" noAdjustHandles="1" noChangeArrowheads="1" noChangeShapeType="1" noTextEdit="1"/>
              </p:cNvSpPr>
              <p:nvPr>
                <p:ph type="body" idx="1"/>
              </p:nvPr>
            </p:nvSpPr>
            <p:spPr>
              <a:blipFill>
                <a:blip r:embed="rId3"/>
                <a:stretch>
                  <a:fillRect r="-893" b="-5185"/>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E94E46CB-5D0E-7394-8853-A6240393F317}"/>
              </a:ext>
            </a:extLst>
          </p:cNvPr>
          <p:cNvSpPr>
            <a:spLocks noGrp="1"/>
          </p:cNvSpPr>
          <p:nvPr>
            <p:ph type="title"/>
          </p:nvPr>
        </p:nvSpPr>
        <p:spPr/>
        <p:txBody>
          <a:bodyPr>
            <a:normAutofit/>
          </a:bodyPr>
          <a:lstStyle/>
          <a:p>
            <a:r>
              <a:rPr lang="en-US" sz="2700" dirty="0"/>
              <a:t>Problem 1 – Going to parties</a:t>
            </a:r>
          </a:p>
        </p:txBody>
      </p:sp>
      <p:sp>
        <p:nvSpPr>
          <p:cNvPr id="2" name="TextBox 1">
            <a:extLst>
              <a:ext uri="{FF2B5EF4-FFF2-40B4-BE49-F238E27FC236}">
                <a16:creationId xmlns:a16="http://schemas.microsoft.com/office/drawing/2014/main" id="{99CB8C74-F8BC-6657-8001-774DF0CC32F4}"/>
              </a:ext>
            </a:extLst>
          </p:cNvPr>
          <p:cNvSpPr txBox="1"/>
          <p:nvPr/>
        </p:nvSpPr>
        <p:spPr>
          <a:xfrm>
            <a:off x="2116934" y="4560312"/>
            <a:ext cx="4910131" cy="369332"/>
          </a:xfrm>
          <a:prstGeom prst="rect">
            <a:avLst/>
          </a:prstGeom>
          <a:noFill/>
        </p:spPr>
        <p:txBody>
          <a:bodyPr wrap="square" rtlCol="0">
            <a:spAutoFit/>
          </a:bodyPr>
          <a:lstStyle/>
          <a:p>
            <a:pPr algn="ctr"/>
            <a:r>
              <a:rPr lang="en-US" sz="1800" dirty="0">
                <a:solidFill>
                  <a:srgbClr val="9A01FF"/>
                </a:solidFill>
                <a:latin typeface="Source Sans Pro" panose="020B0503030403020204" pitchFamily="34" charset="0"/>
                <a:ea typeface="Source Sans Pro" panose="020B0503030403020204" pitchFamily="34" charset="0"/>
              </a:rPr>
              <a:t>Feel free to work with the people around you!</a:t>
            </a:r>
          </a:p>
        </p:txBody>
      </p:sp>
      <p:sp>
        <p:nvSpPr>
          <p:cNvPr id="4" name="TextBox 3">
            <a:extLst>
              <a:ext uri="{FF2B5EF4-FFF2-40B4-BE49-F238E27FC236}">
                <a16:creationId xmlns:a16="http://schemas.microsoft.com/office/drawing/2014/main" id="{3A9E924C-4BE3-EF6B-EC2F-8F2A27B7B2A4}"/>
              </a:ext>
            </a:extLst>
          </p:cNvPr>
          <p:cNvSpPr txBox="1"/>
          <p:nvPr/>
        </p:nvSpPr>
        <p:spPr>
          <a:xfrm>
            <a:off x="7061378" y="75693"/>
            <a:ext cx="1992854" cy="369332"/>
          </a:xfrm>
          <a:prstGeom prst="rect">
            <a:avLst/>
          </a:prstGeom>
          <a:noFill/>
          <a:ln w="19050">
            <a:solidFill>
              <a:schemeClr val="accent1"/>
            </a:solidFill>
          </a:ln>
        </p:spPr>
        <p:txBody>
          <a:bodyPr wrap="none" rtlCol="0">
            <a:spAutoFit/>
          </a:bodyPr>
          <a:lstStyle/>
          <a:p>
            <a:pPr algn="r"/>
            <a:r>
              <a:rPr lang="en-US" sz="1800" b="1" dirty="0">
                <a:solidFill>
                  <a:schemeClr val="accent1"/>
                </a:solidFill>
                <a:latin typeface="Source Sans Pro" panose="020B0503030403020204" pitchFamily="34" charset="0"/>
                <a:ea typeface="Source Sans Pro" panose="020B0503030403020204" pitchFamily="34" charset="0"/>
              </a:rPr>
              <a:t>Previous Solution</a:t>
            </a:r>
          </a:p>
        </p:txBody>
      </p:sp>
    </p:spTree>
    <p:extLst>
      <p:ext uri="{BB962C8B-B14F-4D97-AF65-F5344CB8AC3E}">
        <p14:creationId xmlns:p14="http://schemas.microsoft.com/office/powerpoint/2010/main" val="3526324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1B22E-460B-8F71-88DB-584D90A1B51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08CD624-7534-3A7A-6173-08C706A59F58}"/>
                  </a:ext>
                </a:extLst>
              </p:cNvPr>
              <p:cNvSpPr>
                <a:spLocks noGrp="1"/>
              </p:cNvSpPr>
              <p:nvPr>
                <p:ph type="body" idx="1"/>
              </p:nvPr>
            </p:nvSpPr>
            <p:spPr/>
            <p:txBody>
              <a:bodyPr>
                <a:normAutofit/>
              </a:bodyPr>
              <a:lstStyle/>
              <a:p>
                <a:pPr marL="539750" indent="-400050">
                  <a:buClr>
                    <a:schemeClr val="tx1"/>
                  </a:buClr>
                  <a:buSzPct val="100000"/>
                  <a:buFont typeface="+mj-lt"/>
                  <a:buAutoNum type="romanLcPeriod"/>
                </a:pPr>
                <a:r>
                  <a:rPr lang="en-US" dirty="0">
                    <a:solidFill>
                      <a:schemeClr val="tx1"/>
                    </a:solidFill>
                  </a:rPr>
                  <a:t>Let </a:t>
                </a:r>
                <a14:m>
                  <m:oMath xmlns:m="http://schemas.openxmlformats.org/officeDocument/2006/math">
                    <m:r>
                      <m:rPr>
                        <m:sty m:val="p"/>
                      </m:rPr>
                      <a:rPr lang="en-US" i="0" dirty="0" smtClean="0">
                        <a:solidFill>
                          <a:schemeClr val="tx1"/>
                        </a:solidFill>
                        <a:latin typeface="Cambria Math" panose="02040503050406030204" pitchFamily="18" charset="0"/>
                      </a:rPr>
                      <m:t>OPT</m:t>
                    </m:r>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𝑗</m:t>
                    </m:r>
                    <m:r>
                      <a:rPr lang="en-US" i="1" dirty="0" smtClean="0">
                        <a:solidFill>
                          <a:schemeClr val="tx1"/>
                        </a:solidFill>
                        <a:latin typeface="Cambria Math" panose="02040503050406030204" pitchFamily="18" charset="0"/>
                      </a:rPr>
                      <m:t>)= </m:t>
                    </m:r>
                  </m:oMath>
                </a14:m>
                <a:r>
                  <a:rPr lang="en-US" dirty="0">
                    <a:solidFill>
                      <a:schemeClr val="tx1"/>
                    </a:solidFill>
                  </a:rPr>
                  <a:t>the optimal solution on inputs up to </a:t>
                </a:r>
                <a14:m>
                  <m:oMath xmlns:m="http://schemas.openxmlformats.org/officeDocument/2006/math">
                    <m:r>
                      <a:rPr lang="en-US" b="0" i="1" dirty="0" smtClean="0">
                        <a:solidFill>
                          <a:schemeClr val="tx1"/>
                        </a:solidFill>
                        <a:latin typeface="Cambria Math" panose="02040503050406030204" pitchFamily="18" charset="0"/>
                      </a:rPr>
                      <m:t>𝑗</m:t>
                    </m:r>
                  </m:oMath>
                </a14:m>
                <a:r>
                  <a:rPr lang="en-US" dirty="0">
                    <a:solidFill>
                      <a:schemeClr val="tx1"/>
                    </a:solidFill>
                  </a:rPr>
                  <a:t>.</a:t>
                </a:r>
              </a:p>
              <a:p>
                <a:pPr marL="139700" indent="0">
                  <a:buClr>
                    <a:schemeClr val="tx1"/>
                  </a:buClr>
                  <a:buSzPct val="100000"/>
                  <a:buNone/>
                </a:pPr>
                <a:r>
                  <a:rPr lang="en-US" sz="1800" dirty="0">
                    <a:solidFill>
                      <a:schemeClr val="accent1"/>
                    </a:solidFill>
                  </a:rPr>
                  <a:t>Let </a:t>
                </a:r>
                <a14:m>
                  <m:oMath xmlns:m="http://schemas.openxmlformats.org/officeDocument/2006/math">
                    <m:r>
                      <m:rPr>
                        <m:sty m:val="p"/>
                      </m:rPr>
                      <a:rPr lang="en-US" sz="1800" i="0" dirty="0" smtClean="0">
                        <a:solidFill>
                          <a:schemeClr val="accent1"/>
                        </a:solidFill>
                        <a:latin typeface="Cambria Math" panose="02040503050406030204" pitchFamily="18" charset="0"/>
                      </a:rPr>
                      <m:t>OPT</m:t>
                    </m:r>
                    <m:r>
                      <a:rPr lang="en-US" sz="1800" i="1" dirty="0" smtClean="0">
                        <a:solidFill>
                          <a:schemeClr val="accent1"/>
                        </a:solidFill>
                        <a:latin typeface="Cambria Math" panose="02040503050406030204" pitchFamily="18" charset="0"/>
                      </a:rPr>
                      <m:t>(</m:t>
                    </m:r>
                    <m:r>
                      <a:rPr lang="en-US" sz="1800" b="0" i="1" dirty="0" smtClean="0">
                        <a:solidFill>
                          <a:schemeClr val="accent1"/>
                        </a:solidFill>
                        <a:latin typeface="Cambria Math" panose="02040503050406030204" pitchFamily="18" charset="0"/>
                      </a:rPr>
                      <m:t>𝑗</m:t>
                    </m:r>
                    <m:r>
                      <a:rPr lang="en-US" sz="1800" i="1" dirty="0" smtClean="0">
                        <a:solidFill>
                          <a:schemeClr val="accent1"/>
                        </a:solidFill>
                        <a:latin typeface="Cambria Math" panose="02040503050406030204" pitchFamily="18" charset="0"/>
                      </a:rPr>
                      <m:t>)= </m:t>
                    </m:r>
                  </m:oMath>
                </a14:m>
                <a:r>
                  <a:rPr lang="en-US" sz="1800" dirty="0">
                    <a:solidFill>
                      <a:schemeClr val="accent1"/>
                    </a:solidFill>
                  </a:rPr>
                  <a:t>the maximum happiness you can get on days </a:t>
                </a:r>
                <a14:m>
                  <m:oMath xmlns:m="http://schemas.openxmlformats.org/officeDocument/2006/math">
                    <m:r>
                      <a:rPr lang="en-US" sz="1800" b="0" i="0" dirty="0" smtClean="0">
                        <a:solidFill>
                          <a:schemeClr val="accent1"/>
                        </a:solidFill>
                        <a:latin typeface="Cambria Math" panose="02040503050406030204" pitchFamily="18" charset="0"/>
                      </a:rPr>
                      <m:t>1..</m:t>
                    </m:r>
                    <m:r>
                      <a:rPr lang="en-US" sz="1800" b="0" i="1" dirty="0" smtClean="0">
                        <a:solidFill>
                          <a:schemeClr val="accent1"/>
                        </a:solidFill>
                        <a:latin typeface="Cambria Math" panose="02040503050406030204" pitchFamily="18" charset="0"/>
                      </a:rPr>
                      <m:t>𝑗</m:t>
                    </m:r>
                  </m:oMath>
                </a14:m>
                <a:r>
                  <a:rPr lang="en-US" sz="1800" dirty="0">
                    <a:solidFill>
                      <a:schemeClr val="accent1"/>
                    </a:solidFill>
                  </a:rPr>
                  <a:t>.</a:t>
                </a:r>
              </a:p>
              <a:p>
                <a:pPr marL="139700" indent="0">
                  <a:buClr>
                    <a:schemeClr val="tx1"/>
                  </a:buClr>
                  <a:buSzPct val="100000"/>
                  <a:buNone/>
                </a:pPr>
                <a:endParaRPr lang="en-US" dirty="0">
                  <a:solidFill>
                    <a:schemeClr val="accent1"/>
                  </a:solidFill>
                </a:endParaRPr>
              </a:p>
              <a:p>
                <a:pPr marL="539750" indent="-400050">
                  <a:buClr>
                    <a:schemeClr val="tx1"/>
                  </a:buClr>
                  <a:buSzPct val="100000"/>
                  <a:buFont typeface="+mj-lt"/>
                  <a:buAutoNum type="romanLcPeriod" startAt="2"/>
                </a:pPr>
                <a:r>
                  <a:rPr lang="en-US" dirty="0">
                    <a:solidFill>
                      <a:schemeClr val="tx1"/>
                    </a:solidFill>
                  </a:rPr>
                  <a:t>Divide </a:t>
                </a:r>
                <a14:m>
                  <m:oMath xmlns:m="http://schemas.openxmlformats.org/officeDocument/2006/math">
                    <m:r>
                      <m:rPr>
                        <m:sty m:val="p"/>
                      </m:rPr>
                      <a:rPr lang="en-US" i="0" dirty="0" smtClean="0">
                        <a:solidFill>
                          <a:schemeClr val="tx1"/>
                        </a:solidFill>
                        <a:latin typeface="Cambria Math" panose="02040503050406030204" pitchFamily="18" charset="0"/>
                      </a:rPr>
                      <m:t>OPT</m:t>
                    </m:r>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𝑗</m:t>
                    </m:r>
                    <m:r>
                      <a:rPr lang="en-US" i="1" dirty="0" smtClean="0">
                        <a:solidFill>
                          <a:schemeClr val="tx1"/>
                        </a:solidFill>
                        <a:latin typeface="Cambria Math" panose="02040503050406030204" pitchFamily="18" charset="0"/>
                      </a:rPr>
                      <m:t>)</m:t>
                    </m:r>
                  </m:oMath>
                </a14:m>
                <a:r>
                  <a:rPr lang="en-US" dirty="0">
                    <a:solidFill>
                      <a:schemeClr val="tx1"/>
                    </a:solidFill>
                  </a:rPr>
                  <a:t> into cases based on what to do with the </a:t>
                </a:r>
                <a14:m>
                  <m:oMath xmlns:m="http://schemas.openxmlformats.org/officeDocument/2006/math">
                    <m:r>
                      <a:rPr lang="en-US" i="1" dirty="0" smtClean="0">
                        <a:solidFill>
                          <a:schemeClr val="tx1"/>
                        </a:solidFill>
                        <a:latin typeface="Cambria Math" panose="02040503050406030204" pitchFamily="18" charset="0"/>
                      </a:rPr>
                      <m:t>𝑗</m:t>
                    </m:r>
                  </m:oMath>
                </a14:m>
                <a:r>
                  <a:rPr lang="en-US" dirty="0" err="1">
                    <a:solidFill>
                      <a:schemeClr val="tx1"/>
                    </a:solidFill>
                  </a:rPr>
                  <a:t>th</a:t>
                </a:r>
                <a:r>
                  <a:rPr lang="en-US" dirty="0">
                    <a:solidFill>
                      <a:schemeClr val="tx1"/>
                    </a:solidFill>
                  </a:rPr>
                  <a:t> element.</a:t>
                </a:r>
              </a:p>
              <a:p>
                <a:pPr marL="139700" indent="0">
                  <a:buClr>
                    <a:schemeClr val="tx1"/>
                  </a:buClr>
                  <a:buSzPct val="100000"/>
                  <a:buNone/>
                </a:pPr>
                <a:r>
                  <a:rPr lang="en-US" dirty="0">
                    <a:solidFill>
                      <a:schemeClr val="accent1"/>
                    </a:solidFill>
                  </a:rPr>
                  <a:t>On day </a:t>
                </a:r>
                <a14:m>
                  <m:oMath xmlns:m="http://schemas.openxmlformats.org/officeDocument/2006/math">
                    <m:r>
                      <a:rPr lang="en-US" i="1" dirty="0" smtClean="0">
                        <a:solidFill>
                          <a:schemeClr val="accent1"/>
                        </a:solidFill>
                        <a:latin typeface="Cambria Math" panose="02040503050406030204" pitchFamily="18" charset="0"/>
                      </a:rPr>
                      <m:t>𝑗</m:t>
                    </m:r>
                  </m:oMath>
                </a14:m>
                <a:r>
                  <a:rPr lang="en-US" dirty="0">
                    <a:solidFill>
                      <a:schemeClr val="accent1"/>
                    </a:solidFill>
                  </a:rPr>
                  <a:t>, you will either sleep or party.</a:t>
                </a:r>
              </a:p>
              <a:p>
                <a:pPr marL="139700" indent="0">
                  <a:buClr>
                    <a:schemeClr val="tx1"/>
                  </a:buClr>
                  <a:buSzPct val="100000"/>
                  <a:buNone/>
                </a:pPr>
                <a:endParaRPr lang="en-US" dirty="0">
                  <a:solidFill>
                    <a:schemeClr val="accent1"/>
                  </a:solidFill>
                </a:endParaRPr>
              </a:p>
              <a:p>
                <a:pPr marL="539750" indent="-400050">
                  <a:buClr>
                    <a:schemeClr val="tx1"/>
                  </a:buClr>
                  <a:buSzPct val="100000"/>
                  <a:buFont typeface="+mj-lt"/>
                  <a:buAutoNum type="romanLcPeriod" startAt="3"/>
                </a:pPr>
                <a:r>
                  <a:rPr lang="en-US" dirty="0">
                    <a:solidFill>
                      <a:schemeClr val="tx1"/>
                    </a:solidFill>
                  </a:rPr>
                  <a:t>For each case, can you use </a:t>
                </a:r>
                <a14:m>
                  <m:oMath xmlns:m="http://schemas.openxmlformats.org/officeDocument/2006/math">
                    <m:r>
                      <m:rPr>
                        <m:sty m:val="p"/>
                      </m:rPr>
                      <a:rPr lang="en-US" i="0" dirty="0" smtClean="0">
                        <a:solidFill>
                          <a:schemeClr val="tx1"/>
                        </a:solidFill>
                        <a:latin typeface="Cambria Math" panose="02040503050406030204" pitchFamily="18" charset="0"/>
                      </a:rPr>
                      <m:t>OPT</m:t>
                    </m:r>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𝑗</m:t>
                    </m:r>
                    <m:r>
                      <a:rPr lang="en-US" b="0" i="1" dirty="0" smtClean="0">
                        <a:solidFill>
                          <a:schemeClr val="tx1"/>
                        </a:solidFill>
                        <a:latin typeface="Cambria Math" panose="02040503050406030204" pitchFamily="18" charset="0"/>
                      </a:rPr>
                      <m:t>−1)</m:t>
                    </m:r>
                  </m:oMath>
                </a14:m>
                <a:r>
                  <a:rPr lang="en-US" dirty="0">
                    <a:solidFill>
                      <a:schemeClr val="tx1"/>
                    </a:solidFill>
                  </a:rPr>
                  <a:t> to handle it? Why or why not?</a:t>
                </a:r>
              </a:p>
              <a:p>
                <a:pPr marL="139700" indent="0">
                  <a:buClr>
                    <a:schemeClr val="tx1"/>
                  </a:buClr>
                  <a:buSzPct val="100000"/>
                  <a:buNone/>
                </a:pPr>
                <a:r>
                  <a:rPr lang="en-US" dirty="0">
                    <a:solidFill>
                      <a:schemeClr val="accent1"/>
                    </a:solidFill>
                  </a:rPr>
                  <a:t>If you sleep, your happiness will be </a:t>
                </a:r>
                <a14:m>
                  <m:oMath xmlns:m="http://schemas.openxmlformats.org/officeDocument/2006/math">
                    <m:r>
                      <m:rPr>
                        <m:sty m:val="p"/>
                      </m:rPr>
                      <a:rPr lang="en-US" i="0" dirty="0" smtClean="0">
                        <a:solidFill>
                          <a:schemeClr val="accent1"/>
                        </a:solidFill>
                        <a:latin typeface="Cambria Math" panose="02040503050406030204" pitchFamily="18" charset="0"/>
                      </a:rPr>
                      <m:t>OPT</m:t>
                    </m:r>
                    <m:d>
                      <m:dPr>
                        <m:ctrlPr>
                          <a:rPr lang="en-US" i="1" dirty="0" smtClean="0">
                            <a:solidFill>
                              <a:schemeClr val="accent1"/>
                            </a:solidFill>
                            <a:latin typeface="Cambria Math" panose="02040503050406030204" pitchFamily="18" charset="0"/>
                          </a:rPr>
                        </m:ctrlPr>
                      </m:dPr>
                      <m:e>
                        <m:r>
                          <a:rPr lang="en-US" b="0" i="1" dirty="0" smtClean="0">
                            <a:solidFill>
                              <a:schemeClr val="accent1"/>
                            </a:solidFill>
                            <a:latin typeface="Cambria Math" panose="02040503050406030204" pitchFamily="18" charset="0"/>
                          </a:rPr>
                          <m:t>𝑗</m:t>
                        </m:r>
                        <m:r>
                          <a:rPr lang="en-US" b="0" i="1" dirty="0" smtClean="0">
                            <a:solidFill>
                              <a:schemeClr val="accent1"/>
                            </a:solidFill>
                            <a:latin typeface="Cambria Math" panose="02040503050406030204" pitchFamily="18" charset="0"/>
                          </a:rPr>
                          <m:t>−1</m:t>
                        </m:r>
                      </m:e>
                    </m:d>
                  </m:oMath>
                </a14:m>
                <a:r>
                  <a:rPr lang="en-US" dirty="0">
                    <a:solidFill>
                      <a:schemeClr val="accent1"/>
                    </a:solidFill>
                  </a:rPr>
                  <a:t>. However, if you party, there is no way to use </a:t>
                </a:r>
                <a14:m>
                  <m:oMath xmlns:m="http://schemas.openxmlformats.org/officeDocument/2006/math">
                    <m:r>
                      <m:rPr>
                        <m:sty m:val="p"/>
                      </m:rPr>
                      <a:rPr lang="en-US" dirty="0">
                        <a:solidFill>
                          <a:schemeClr val="accent1"/>
                        </a:solidFill>
                        <a:latin typeface="Cambria Math" panose="02040503050406030204" pitchFamily="18" charset="0"/>
                      </a:rPr>
                      <m:t>OPT</m:t>
                    </m:r>
                    <m:d>
                      <m:dPr>
                        <m:ctrlPr>
                          <a:rPr lang="en-US" i="1" dirty="0">
                            <a:solidFill>
                              <a:schemeClr val="accent1"/>
                            </a:solidFill>
                            <a:latin typeface="Cambria Math" panose="02040503050406030204" pitchFamily="18" charset="0"/>
                          </a:rPr>
                        </m:ctrlPr>
                      </m:dPr>
                      <m:e>
                        <m:r>
                          <a:rPr lang="en-US" i="1" dirty="0">
                            <a:solidFill>
                              <a:schemeClr val="accent1"/>
                            </a:solidFill>
                            <a:latin typeface="Cambria Math" panose="02040503050406030204" pitchFamily="18" charset="0"/>
                          </a:rPr>
                          <m:t>𝑗</m:t>
                        </m:r>
                        <m:r>
                          <a:rPr lang="en-US" i="1" dirty="0">
                            <a:solidFill>
                              <a:schemeClr val="accent1"/>
                            </a:solidFill>
                            <a:latin typeface="Cambria Math" panose="02040503050406030204" pitchFamily="18" charset="0"/>
                          </a:rPr>
                          <m:t>−1</m:t>
                        </m:r>
                      </m:e>
                    </m:d>
                  </m:oMath>
                </a14:m>
                <a:r>
                  <a:rPr lang="en-US" dirty="0">
                    <a:solidFill>
                      <a:schemeClr val="accent1"/>
                    </a:solidFill>
                  </a:rPr>
                  <a:t>, because maybe </a:t>
                </a:r>
                <a14:m>
                  <m:oMath xmlns:m="http://schemas.openxmlformats.org/officeDocument/2006/math">
                    <m:r>
                      <m:rPr>
                        <m:sty m:val="p"/>
                      </m:rPr>
                      <a:rPr lang="en-US" dirty="0">
                        <a:solidFill>
                          <a:schemeClr val="accent1"/>
                        </a:solidFill>
                        <a:latin typeface="Cambria Math" panose="02040503050406030204" pitchFamily="18" charset="0"/>
                      </a:rPr>
                      <m:t>OPT</m:t>
                    </m:r>
                    <m:d>
                      <m:dPr>
                        <m:ctrlPr>
                          <a:rPr lang="en-US" i="1" dirty="0">
                            <a:solidFill>
                              <a:schemeClr val="accent1"/>
                            </a:solidFill>
                            <a:latin typeface="Cambria Math" panose="02040503050406030204" pitchFamily="18" charset="0"/>
                          </a:rPr>
                        </m:ctrlPr>
                      </m:dPr>
                      <m:e>
                        <m:r>
                          <a:rPr lang="en-US" i="1" dirty="0">
                            <a:solidFill>
                              <a:schemeClr val="accent1"/>
                            </a:solidFill>
                            <a:latin typeface="Cambria Math" panose="02040503050406030204" pitchFamily="18" charset="0"/>
                          </a:rPr>
                          <m:t>𝑗</m:t>
                        </m:r>
                        <m:r>
                          <a:rPr lang="en-US" i="1" dirty="0">
                            <a:solidFill>
                              <a:schemeClr val="accent1"/>
                            </a:solidFill>
                            <a:latin typeface="Cambria Math" panose="02040503050406030204" pitchFamily="18" charset="0"/>
                          </a:rPr>
                          <m:t>−1</m:t>
                        </m:r>
                      </m:e>
                    </m:d>
                  </m:oMath>
                </a14:m>
                <a:r>
                  <a:rPr lang="en-US" dirty="0">
                    <a:solidFill>
                      <a:schemeClr val="accent1"/>
                    </a:solidFill>
                  </a:rPr>
                  <a:t> called for partying both yesterday and the day before.</a:t>
                </a:r>
              </a:p>
            </p:txBody>
          </p:sp>
        </mc:Choice>
        <mc:Fallback xmlns="">
          <p:sp>
            <p:nvSpPr>
              <p:cNvPr id="3" name="Text Placeholder 2">
                <a:extLst>
                  <a:ext uri="{FF2B5EF4-FFF2-40B4-BE49-F238E27FC236}">
                    <a16:creationId xmlns:a16="http://schemas.microsoft.com/office/drawing/2014/main" id="{908CD624-7534-3A7A-6173-08C706A59F58}"/>
                  </a:ext>
                </a:extLst>
              </p:cNvPr>
              <p:cNvSpPr>
                <a:spLocks noGrp="1" noRot="1" noChangeAspect="1" noMove="1" noResize="1" noEditPoints="1" noAdjustHandles="1" noChangeArrowheads="1" noChangeShapeType="1" noTextEdit="1"/>
              </p:cNvSpPr>
              <p:nvPr>
                <p:ph type="body" idx="1"/>
              </p:nvPr>
            </p:nvSpPr>
            <p:spPr>
              <a:blipFill>
                <a:blip r:embed="rId3"/>
                <a:stretch>
                  <a:fillRect r="-298"/>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DA24A8ED-3E6A-E456-1D2E-83E567F4AE7D}"/>
              </a:ext>
            </a:extLst>
          </p:cNvPr>
          <p:cNvSpPr>
            <a:spLocks noGrp="1"/>
          </p:cNvSpPr>
          <p:nvPr>
            <p:ph type="title"/>
          </p:nvPr>
        </p:nvSpPr>
        <p:spPr/>
        <p:txBody>
          <a:bodyPr>
            <a:normAutofit/>
          </a:bodyPr>
          <a:lstStyle/>
          <a:p>
            <a:r>
              <a:rPr lang="en-US" sz="2700" dirty="0"/>
              <a:t>Problem 1 – Going to parties</a:t>
            </a:r>
          </a:p>
        </p:txBody>
      </p:sp>
      <p:sp>
        <p:nvSpPr>
          <p:cNvPr id="2" name="TextBox 1">
            <a:extLst>
              <a:ext uri="{FF2B5EF4-FFF2-40B4-BE49-F238E27FC236}">
                <a16:creationId xmlns:a16="http://schemas.microsoft.com/office/drawing/2014/main" id="{4B5EF7DF-BF08-989A-DADE-C68AADBF96C4}"/>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4" name="TextBox 3">
            <a:extLst>
              <a:ext uri="{FF2B5EF4-FFF2-40B4-BE49-F238E27FC236}">
                <a16:creationId xmlns:a16="http://schemas.microsoft.com/office/drawing/2014/main" id="{5CBBF12E-6F47-B25E-EDA9-B9732BAE62A3}"/>
              </a:ext>
            </a:extLst>
          </p:cNvPr>
          <p:cNvSpPr txBox="1"/>
          <p:nvPr/>
        </p:nvSpPr>
        <p:spPr>
          <a:xfrm>
            <a:off x="1238846" y="4600100"/>
            <a:ext cx="6666308" cy="369332"/>
          </a:xfrm>
          <a:prstGeom prst="rect">
            <a:avLst/>
          </a:prstGeom>
          <a:noFill/>
        </p:spPr>
        <p:txBody>
          <a:bodyPr wrap="square" rtlCol="0">
            <a:spAutoFit/>
          </a:bodyPr>
          <a:lstStyle/>
          <a:p>
            <a:pPr algn="ctr"/>
            <a:r>
              <a:rPr lang="en-US" sz="1800" dirty="0">
                <a:solidFill>
                  <a:srgbClr val="9A01FF"/>
                </a:solidFill>
                <a:latin typeface="Source Sans Pro" panose="020B0503030403020204" pitchFamily="34" charset="0"/>
                <a:ea typeface="Source Sans Pro" panose="020B0503030403020204" pitchFamily="34" charset="0"/>
              </a:rPr>
              <a:t>If you haven’t gotten part (iv) yet, take a moment to think about it!</a:t>
            </a:r>
          </a:p>
        </p:txBody>
      </p:sp>
    </p:spTree>
    <p:extLst>
      <p:ext uri="{BB962C8B-B14F-4D97-AF65-F5344CB8AC3E}">
        <p14:creationId xmlns:p14="http://schemas.microsoft.com/office/powerpoint/2010/main" val="371075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87AC6-C0CE-A907-AB8D-374544412EC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728E1B5-FD27-A8F7-161F-80BC022E4204}"/>
                  </a:ext>
                </a:extLst>
              </p:cNvPr>
              <p:cNvSpPr>
                <a:spLocks noGrp="1"/>
              </p:cNvSpPr>
              <p:nvPr>
                <p:ph type="body" idx="1"/>
              </p:nvPr>
            </p:nvSpPr>
            <p:spPr/>
            <p:txBody>
              <a:bodyPr>
                <a:normAutofit/>
              </a:bodyPr>
              <a:lstStyle/>
              <a:p>
                <a:pPr marL="539750" indent="-400050">
                  <a:buClr>
                    <a:schemeClr val="tx1"/>
                  </a:buClr>
                  <a:buSzPct val="100000"/>
                  <a:buFont typeface="+mj-lt"/>
                  <a:buAutoNum type="romanLcPeriod" startAt="4"/>
                </a:pPr>
                <a:r>
                  <a:rPr lang="en-US" dirty="0">
                    <a:solidFill>
                      <a:schemeClr val="tx1"/>
                    </a:solidFill>
                  </a:rPr>
                  <a:t>If you could not handle it, what additional information would help you? What kinds of subproblems are these?</a:t>
                </a:r>
                <a:endParaRPr lang="en-US" sz="1800" dirty="0">
                  <a:solidFill>
                    <a:schemeClr val="accent1"/>
                  </a:solidFill>
                </a:endParaRPr>
              </a:p>
              <a:p>
                <a:pPr marL="139700" indent="0">
                  <a:buClr>
                    <a:schemeClr val="tx1"/>
                  </a:buClr>
                  <a:buSzPct val="100000"/>
                  <a:buNone/>
                </a:pPr>
                <a:r>
                  <a:rPr lang="en-US" sz="1800" dirty="0">
                    <a:solidFill>
                      <a:schemeClr val="accent1"/>
                    </a:solidFill>
                  </a:rPr>
                  <a:t>Keep track of </a:t>
                </a:r>
                <a:r>
                  <a:rPr lang="en-US" dirty="0">
                    <a:solidFill>
                      <a:schemeClr val="accent1"/>
                    </a:solidFill>
                  </a:rPr>
                  <a:t>the last time you slept (equivalently, how many days you’ve been partying)</a:t>
                </a:r>
                <a:r>
                  <a:rPr lang="en-US" sz="1800" dirty="0">
                    <a:solidFill>
                      <a:schemeClr val="accent1"/>
                    </a:solidFill>
                  </a:rPr>
                  <a:t>. This way, you could choose to only party if you slept within the last 2 days.</a:t>
                </a:r>
              </a:p>
              <a:p>
                <a:pPr marL="139700" indent="0">
                  <a:buClr>
                    <a:schemeClr val="tx1"/>
                  </a:buClr>
                  <a:buSzPct val="100000"/>
                  <a:buNone/>
                </a:pPr>
                <a:endParaRPr lang="en-US" dirty="0">
                  <a:solidFill>
                    <a:schemeClr val="accent1"/>
                  </a:solidFill>
                </a:endParaRPr>
              </a:p>
              <a:p>
                <a:pPr marL="139700" indent="0">
                  <a:buClr>
                    <a:schemeClr val="tx1"/>
                  </a:buClr>
                  <a:buSzPct val="100000"/>
                  <a:buNone/>
                </a:pPr>
                <a:r>
                  <a:rPr lang="en-US" sz="1800" dirty="0">
                    <a:solidFill>
                      <a:schemeClr val="accent1"/>
                    </a:solidFill>
                  </a:rPr>
                  <a:t>Two equivalent ways to implement this:</a:t>
                </a:r>
              </a:p>
              <a:p>
                <a:pPr marL="482600">
                  <a:buClr>
                    <a:schemeClr val="tx1"/>
                  </a:buClr>
                  <a:buSzPct val="100000"/>
                  <a:buFont typeface="+mj-lt"/>
                  <a:buAutoNum type="arabicPeriod"/>
                </a:pPr>
                <a:r>
                  <a:rPr lang="en-US" sz="1800" dirty="0">
                    <a:solidFill>
                      <a:schemeClr val="accent1"/>
                    </a:solidFill>
                  </a:rPr>
                  <a:t>Let </a:t>
                </a:r>
                <a14:m>
                  <m:oMath xmlns:m="http://schemas.openxmlformats.org/officeDocument/2006/math">
                    <m:r>
                      <m:rPr>
                        <m:sty m:val="p"/>
                      </m:rPr>
                      <a:rPr lang="en-US" sz="1800" i="0" dirty="0" smtClean="0">
                        <a:solidFill>
                          <a:schemeClr val="accent1"/>
                        </a:solidFill>
                        <a:latin typeface="Cambria Math" panose="02040503050406030204" pitchFamily="18" charset="0"/>
                      </a:rPr>
                      <m:t>OPT</m:t>
                    </m:r>
                    <m:r>
                      <a:rPr lang="en-US" sz="1800" i="1" dirty="0" smtClean="0">
                        <a:solidFill>
                          <a:schemeClr val="accent1"/>
                        </a:solidFill>
                        <a:latin typeface="Cambria Math" panose="02040503050406030204" pitchFamily="18" charset="0"/>
                      </a:rPr>
                      <m:t>(</m:t>
                    </m:r>
                    <m:r>
                      <a:rPr lang="en-US" sz="1800" i="1" dirty="0" err="1" smtClean="0">
                        <a:solidFill>
                          <a:schemeClr val="accent1"/>
                        </a:solidFill>
                        <a:latin typeface="Cambria Math" panose="02040503050406030204" pitchFamily="18" charset="0"/>
                      </a:rPr>
                      <m:t>𝑗</m:t>
                    </m:r>
                    <m:r>
                      <a:rPr lang="en-US" sz="1800" i="1" dirty="0" err="1" smtClean="0">
                        <a:solidFill>
                          <a:schemeClr val="accent1"/>
                        </a:solidFill>
                        <a:latin typeface="Cambria Math" panose="02040503050406030204" pitchFamily="18" charset="0"/>
                      </a:rPr>
                      <m:t>,</m:t>
                    </m:r>
                    <m:r>
                      <a:rPr lang="en-US" sz="1800" i="1" dirty="0" err="1" smtClean="0">
                        <a:solidFill>
                          <a:schemeClr val="accent1"/>
                        </a:solidFill>
                        <a:latin typeface="Cambria Math" panose="02040503050406030204" pitchFamily="18" charset="0"/>
                      </a:rPr>
                      <m:t>𝑠</m:t>
                    </m:r>
                    <m:r>
                      <a:rPr lang="en-US" sz="1800" i="1" dirty="0" smtClean="0">
                        <a:solidFill>
                          <a:schemeClr val="accent1"/>
                        </a:solidFill>
                        <a:latin typeface="Cambria Math" panose="02040503050406030204" pitchFamily="18" charset="0"/>
                      </a:rPr>
                      <m:t>)= </m:t>
                    </m:r>
                  </m:oMath>
                </a14:m>
                <a:r>
                  <a:rPr lang="en-US" sz="1800" dirty="0">
                    <a:solidFill>
                      <a:schemeClr val="accent1"/>
                    </a:solidFill>
                  </a:rPr>
                  <a:t>maximum happiness from days </a:t>
                </a:r>
                <a14:m>
                  <m:oMath xmlns:m="http://schemas.openxmlformats.org/officeDocument/2006/math">
                    <m:r>
                      <a:rPr lang="en-US" sz="1800" b="0" i="1" smtClean="0">
                        <a:solidFill>
                          <a:schemeClr val="accent1"/>
                        </a:solidFill>
                        <a:latin typeface="Cambria Math" panose="02040503050406030204" pitchFamily="18" charset="0"/>
                      </a:rPr>
                      <m:t>1..</m:t>
                    </m:r>
                    <m:r>
                      <a:rPr lang="en-US" sz="1800" b="0" i="1" smtClean="0">
                        <a:solidFill>
                          <a:schemeClr val="accent1"/>
                        </a:solidFill>
                        <a:latin typeface="Cambria Math" panose="02040503050406030204" pitchFamily="18" charset="0"/>
                      </a:rPr>
                      <m:t>𝑗</m:t>
                    </m:r>
                  </m:oMath>
                </a14:m>
                <a:r>
                  <a:rPr lang="en-US" sz="1800" dirty="0">
                    <a:solidFill>
                      <a:schemeClr val="accent1"/>
                    </a:solidFill>
                  </a:rPr>
                  <a:t>, assuming you last slept </a:t>
                </a:r>
                <a14:m>
                  <m:oMath xmlns:m="http://schemas.openxmlformats.org/officeDocument/2006/math">
                    <m:r>
                      <a:rPr lang="en-US" sz="1800" i="1" dirty="0" smtClean="0">
                        <a:solidFill>
                          <a:schemeClr val="accent1"/>
                        </a:solidFill>
                        <a:latin typeface="Cambria Math" panose="02040503050406030204" pitchFamily="18" charset="0"/>
                      </a:rPr>
                      <m:t>𝑠</m:t>
                    </m:r>
                  </m:oMath>
                </a14:m>
                <a:r>
                  <a:rPr lang="en-US" sz="1800" dirty="0">
                    <a:solidFill>
                      <a:schemeClr val="accent1"/>
                    </a:solidFill>
                  </a:rPr>
                  <a:t> days ago, for </a:t>
                </a:r>
                <a14:m>
                  <m:oMath xmlns:m="http://schemas.openxmlformats.org/officeDocument/2006/math">
                    <m:r>
                      <a:rPr lang="en-US" sz="1800" b="0" i="1" smtClean="0">
                        <a:solidFill>
                          <a:schemeClr val="accent1"/>
                        </a:solidFill>
                        <a:latin typeface="Cambria Math" panose="02040503050406030204" pitchFamily="18" charset="0"/>
                      </a:rPr>
                      <m:t>𝑠</m:t>
                    </m:r>
                    <m:r>
                      <a:rPr lang="en-US" sz="1800" b="0" i="1" smtClean="0">
                        <a:solidFill>
                          <a:schemeClr val="accent1"/>
                        </a:solidFill>
                        <a:latin typeface="Cambria Math" panose="02040503050406030204" pitchFamily="18" charset="0"/>
                      </a:rPr>
                      <m:t>=0, 1, 2</m:t>
                    </m:r>
                  </m:oMath>
                </a14:m>
                <a:r>
                  <a:rPr lang="en-US" sz="1800" dirty="0">
                    <a:solidFill>
                      <a:schemeClr val="accent1"/>
                    </a:solidFill>
                  </a:rPr>
                  <a:t>.</a:t>
                </a:r>
              </a:p>
              <a:p>
                <a:pPr marL="482600">
                  <a:buClr>
                    <a:schemeClr val="tx1"/>
                  </a:buClr>
                  <a:buSzPct val="100000"/>
                  <a:buFont typeface="+mj-lt"/>
                  <a:buAutoNum type="arabicPeriod"/>
                </a:pPr>
                <a:r>
                  <a:rPr lang="en-US" dirty="0">
                    <a:solidFill>
                      <a:schemeClr val="accent1"/>
                    </a:solidFill>
                  </a:rPr>
                  <a:t>Look back to </a:t>
                </a:r>
                <a14:m>
                  <m:oMath xmlns:m="http://schemas.openxmlformats.org/officeDocument/2006/math">
                    <m:r>
                      <m:rPr>
                        <m:sty m:val="p"/>
                      </m:rPr>
                      <a:rPr lang="en-US" dirty="0" smtClean="0">
                        <a:solidFill>
                          <a:schemeClr val="accent1"/>
                        </a:solidFill>
                        <a:latin typeface="Cambria Math" panose="02040503050406030204" pitchFamily="18" charset="0"/>
                      </a:rPr>
                      <m:t>OPT</m:t>
                    </m:r>
                    <m:d>
                      <m:dPr>
                        <m:ctrlPr>
                          <a:rPr lang="en-US" i="1" dirty="0">
                            <a:solidFill>
                              <a:schemeClr val="accent1"/>
                            </a:solidFill>
                            <a:latin typeface="Cambria Math" panose="02040503050406030204" pitchFamily="18" charset="0"/>
                          </a:rPr>
                        </m:ctrlPr>
                      </m:dPr>
                      <m:e>
                        <m:r>
                          <a:rPr lang="en-US" i="1" dirty="0">
                            <a:solidFill>
                              <a:schemeClr val="accent1"/>
                            </a:solidFill>
                            <a:latin typeface="Cambria Math" panose="02040503050406030204" pitchFamily="18" charset="0"/>
                          </a:rPr>
                          <m:t>𝑗</m:t>
                        </m:r>
                        <m:r>
                          <a:rPr lang="en-US" i="1" dirty="0">
                            <a:solidFill>
                              <a:schemeClr val="accent1"/>
                            </a:solidFill>
                            <a:latin typeface="Cambria Math" panose="02040503050406030204" pitchFamily="18" charset="0"/>
                          </a:rPr>
                          <m:t>−2</m:t>
                        </m:r>
                      </m:e>
                    </m:d>
                  </m:oMath>
                </a14:m>
                <a:r>
                  <a:rPr lang="en-US" sz="1800" dirty="0">
                    <a:solidFill>
                      <a:schemeClr val="accent1"/>
                    </a:solidFill>
                  </a:rPr>
                  <a:t> if you last slept on day </a:t>
                </a:r>
                <a14:m>
                  <m:oMath xmlns:m="http://schemas.openxmlformats.org/officeDocument/2006/math">
                    <m:r>
                      <a:rPr lang="en-US" sz="1800" i="1" dirty="0" smtClean="0">
                        <a:solidFill>
                          <a:schemeClr val="accent1"/>
                        </a:solidFill>
                        <a:latin typeface="Cambria Math" panose="02040503050406030204" pitchFamily="18" charset="0"/>
                      </a:rPr>
                      <m:t>𝑗</m:t>
                    </m:r>
                    <m:r>
                      <a:rPr lang="en-US" sz="1800" i="1" dirty="0" smtClean="0">
                        <a:solidFill>
                          <a:schemeClr val="accent1"/>
                        </a:solidFill>
                        <a:latin typeface="Cambria Math" panose="02040503050406030204" pitchFamily="18" charset="0"/>
                      </a:rPr>
                      <m:t>−1</m:t>
                    </m:r>
                  </m:oMath>
                </a14:m>
                <a:r>
                  <a:rPr lang="en-US" sz="1800" dirty="0">
                    <a:solidFill>
                      <a:schemeClr val="accent1"/>
                    </a:solidFill>
                  </a:rPr>
                  <a:t>, or look back to </a:t>
                </a:r>
                <a14:m>
                  <m:oMath xmlns:m="http://schemas.openxmlformats.org/officeDocument/2006/math">
                    <m:r>
                      <m:rPr>
                        <m:sty m:val="p"/>
                      </m:rPr>
                      <a:rPr lang="en-US" dirty="0">
                        <a:solidFill>
                          <a:schemeClr val="accent1"/>
                        </a:solidFill>
                        <a:latin typeface="Cambria Math" panose="02040503050406030204" pitchFamily="18" charset="0"/>
                      </a:rPr>
                      <m:t>OPT</m:t>
                    </m:r>
                    <m:d>
                      <m:dPr>
                        <m:ctrlPr>
                          <a:rPr lang="en-US" i="1" dirty="0">
                            <a:solidFill>
                              <a:schemeClr val="accent1"/>
                            </a:solidFill>
                            <a:latin typeface="Cambria Math" panose="02040503050406030204" pitchFamily="18" charset="0"/>
                          </a:rPr>
                        </m:ctrlPr>
                      </m:dPr>
                      <m:e>
                        <m:r>
                          <a:rPr lang="en-US" i="1" dirty="0">
                            <a:solidFill>
                              <a:schemeClr val="accent1"/>
                            </a:solidFill>
                            <a:latin typeface="Cambria Math" panose="02040503050406030204" pitchFamily="18" charset="0"/>
                          </a:rPr>
                          <m:t>𝑗</m:t>
                        </m:r>
                        <m:r>
                          <a:rPr lang="en-US" i="1" dirty="0">
                            <a:solidFill>
                              <a:schemeClr val="accent1"/>
                            </a:solidFill>
                            <a:latin typeface="Cambria Math" panose="02040503050406030204" pitchFamily="18" charset="0"/>
                          </a:rPr>
                          <m:t>−3</m:t>
                        </m:r>
                      </m:e>
                    </m:d>
                  </m:oMath>
                </a14:m>
                <a:r>
                  <a:rPr lang="en-US" sz="1800" dirty="0">
                    <a:solidFill>
                      <a:schemeClr val="accent1"/>
                    </a:solidFill>
                  </a:rPr>
                  <a:t> if you last slept on day </a:t>
                </a:r>
                <a14:m>
                  <m:oMath xmlns:m="http://schemas.openxmlformats.org/officeDocument/2006/math">
                    <m:r>
                      <a:rPr lang="en-US" sz="1800" i="1" dirty="0" smtClean="0">
                        <a:solidFill>
                          <a:schemeClr val="accent1"/>
                        </a:solidFill>
                        <a:latin typeface="Cambria Math" panose="02040503050406030204" pitchFamily="18" charset="0"/>
                      </a:rPr>
                      <m:t>𝑗</m:t>
                    </m:r>
                    <m:r>
                      <a:rPr lang="en-US" sz="1800" i="1" dirty="0" smtClean="0">
                        <a:solidFill>
                          <a:schemeClr val="accent1"/>
                        </a:solidFill>
                        <a:latin typeface="Cambria Math" panose="02040503050406030204" pitchFamily="18" charset="0"/>
                      </a:rPr>
                      <m:t>−2</m:t>
                    </m:r>
                  </m:oMath>
                </a14:m>
                <a:r>
                  <a:rPr lang="en-US" sz="1800" dirty="0">
                    <a:solidFill>
                      <a:schemeClr val="accent1"/>
                    </a:solidFill>
                  </a:rPr>
                  <a:t>.</a:t>
                </a:r>
              </a:p>
              <a:p>
                <a:pPr marL="139700" indent="0">
                  <a:buClr>
                    <a:schemeClr val="tx1"/>
                  </a:buClr>
                  <a:buSzPct val="100000"/>
                  <a:buNone/>
                </a:pPr>
                <a:r>
                  <a:rPr lang="en-US" sz="1800" dirty="0">
                    <a:solidFill>
                      <a:schemeClr val="accent1"/>
                    </a:solidFill>
                  </a:rPr>
                  <a:t>Both ways involve only prefixes as subproblems.</a:t>
                </a:r>
              </a:p>
            </p:txBody>
          </p:sp>
        </mc:Choice>
        <mc:Fallback xmlns="">
          <p:sp>
            <p:nvSpPr>
              <p:cNvPr id="3" name="Text Placeholder 2">
                <a:extLst>
                  <a:ext uri="{FF2B5EF4-FFF2-40B4-BE49-F238E27FC236}">
                    <a16:creationId xmlns:a16="http://schemas.microsoft.com/office/drawing/2014/main" id="{9728E1B5-FD27-A8F7-161F-80BC022E4204}"/>
                  </a:ext>
                </a:extLst>
              </p:cNvPr>
              <p:cNvSpPr>
                <a:spLocks noGrp="1" noRot="1" noChangeAspect="1" noMove="1" noResize="1" noEditPoints="1" noAdjustHandles="1" noChangeArrowheads="1" noChangeShapeType="1" noTextEdit="1"/>
              </p:cNvSpPr>
              <p:nvPr>
                <p:ph type="body" idx="1"/>
              </p:nvPr>
            </p:nvSpPr>
            <p:spPr>
              <a:blipFill>
                <a:blip r:embed="rId3"/>
                <a:stretch>
                  <a:fillRect b="-8148"/>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6C7ACC1D-522A-A84A-31A5-561589244E7B}"/>
              </a:ext>
            </a:extLst>
          </p:cNvPr>
          <p:cNvSpPr>
            <a:spLocks noGrp="1"/>
          </p:cNvSpPr>
          <p:nvPr>
            <p:ph type="title"/>
          </p:nvPr>
        </p:nvSpPr>
        <p:spPr/>
        <p:txBody>
          <a:bodyPr>
            <a:normAutofit/>
          </a:bodyPr>
          <a:lstStyle/>
          <a:p>
            <a:r>
              <a:rPr lang="en-US" sz="2700" dirty="0"/>
              <a:t>Problem 1 – Going to parties</a:t>
            </a:r>
          </a:p>
        </p:txBody>
      </p:sp>
      <p:sp>
        <p:nvSpPr>
          <p:cNvPr id="2" name="TextBox 1">
            <a:extLst>
              <a:ext uri="{FF2B5EF4-FFF2-40B4-BE49-F238E27FC236}">
                <a16:creationId xmlns:a16="http://schemas.microsoft.com/office/drawing/2014/main" id="{CAF45242-AC9D-52D0-A0BB-58E5C06D2AFA}"/>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291943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37DFD-8AD6-034B-2579-C04C3441D13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7057309-BCA0-F556-3240-3E2F349DAE7E}"/>
              </a:ext>
            </a:extLst>
          </p:cNvPr>
          <p:cNvSpPr>
            <a:spLocks noGrp="1"/>
          </p:cNvSpPr>
          <p:nvPr>
            <p:ph type="body" idx="1"/>
          </p:nvPr>
        </p:nvSpPr>
        <p:spPr/>
        <p:txBody>
          <a:bodyPr>
            <a:normAutofit/>
          </a:bodyPr>
          <a:lstStyle/>
          <a:p>
            <a:pPr>
              <a:buFont typeface="+mj-lt"/>
              <a:buAutoNum type="alphaLcParenR" startAt="3"/>
            </a:pPr>
            <a:r>
              <a:rPr lang="en-US" dirty="0"/>
              <a:t>Now that you know what form you want your subproblems to take, retry this example to flesh out the details of your recurrence and convince yourself that it works. </a:t>
            </a:r>
          </a:p>
          <a:p>
            <a:pPr>
              <a:buFont typeface="+mj-lt"/>
              <a:buAutoNum type="alphaLcParenR" startAt="3"/>
            </a:pPr>
            <a:endParaRPr lang="en-US" dirty="0"/>
          </a:p>
          <a:p>
            <a:pPr>
              <a:buFont typeface="+mj-lt"/>
              <a:buAutoNum type="alphaLcParenR" startAt="3"/>
            </a:pPr>
            <a:endParaRPr lang="en-US" sz="1600" dirty="0"/>
          </a:p>
          <a:p>
            <a:pPr marL="114300" indent="0" algn="ctr">
              <a:buNone/>
            </a:pPr>
            <a:r>
              <a:rPr lang="en-US" sz="1800" dirty="0"/>
              <a:t>[9, 2, 3, 8, 6, 6, 4, 7, 1]</a:t>
            </a:r>
          </a:p>
          <a:p>
            <a:pPr marL="114300" indent="0" algn="ctr">
              <a:buNone/>
            </a:pPr>
            <a:endParaRPr lang="en-US" dirty="0"/>
          </a:p>
          <a:p>
            <a:pPr>
              <a:buFont typeface="+mj-lt"/>
              <a:buAutoNum type="alphaLcParenR" startAt="4"/>
            </a:pPr>
            <a:r>
              <a:rPr lang="en-US" sz="1800" dirty="0"/>
              <a:t>Write</a:t>
            </a:r>
            <a:r>
              <a:rPr lang="en-US" dirty="0"/>
              <a:t> the recurrence relation (for either of the two ideas from last slide). Don’t forget the base case(s).</a:t>
            </a:r>
            <a:endParaRPr lang="en-US" sz="1800" dirty="0"/>
          </a:p>
        </p:txBody>
      </p:sp>
      <p:sp>
        <p:nvSpPr>
          <p:cNvPr id="8" name="Title 7">
            <a:extLst>
              <a:ext uri="{FF2B5EF4-FFF2-40B4-BE49-F238E27FC236}">
                <a16:creationId xmlns:a16="http://schemas.microsoft.com/office/drawing/2014/main" id="{D686C7FD-EE08-B38A-0549-CF9739F3ACAA}"/>
              </a:ext>
            </a:extLst>
          </p:cNvPr>
          <p:cNvSpPr>
            <a:spLocks noGrp="1"/>
          </p:cNvSpPr>
          <p:nvPr>
            <p:ph type="title"/>
          </p:nvPr>
        </p:nvSpPr>
        <p:spPr/>
        <p:txBody>
          <a:bodyPr>
            <a:normAutofit/>
          </a:bodyPr>
          <a:lstStyle/>
          <a:p>
            <a:r>
              <a:rPr lang="en-US" sz="2700" dirty="0"/>
              <a:t>Problem 1 – Going to parties</a:t>
            </a:r>
          </a:p>
        </p:txBody>
      </p:sp>
      <p:sp>
        <p:nvSpPr>
          <p:cNvPr id="2" name="TextBox 1">
            <a:extLst>
              <a:ext uri="{FF2B5EF4-FFF2-40B4-BE49-F238E27FC236}">
                <a16:creationId xmlns:a16="http://schemas.microsoft.com/office/drawing/2014/main" id="{75992228-0F53-92DD-6E7D-77BBAC5B9196}"/>
              </a:ext>
            </a:extLst>
          </p:cNvPr>
          <p:cNvSpPr txBox="1"/>
          <p:nvPr/>
        </p:nvSpPr>
        <p:spPr>
          <a:xfrm>
            <a:off x="2116934" y="4396687"/>
            <a:ext cx="4910131" cy="369332"/>
          </a:xfrm>
          <a:prstGeom prst="rect">
            <a:avLst/>
          </a:prstGeom>
          <a:noFill/>
        </p:spPr>
        <p:txBody>
          <a:bodyPr wrap="square" rtlCol="0">
            <a:spAutoFit/>
          </a:bodyPr>
          <a:lstStyle/>
          <a:p>
            <a:pPr algn="ctr"/>
            <a:r>
              <a:rPr lang="en-US" sz="1800" dirty="0">
                <a:solidFill>
                  <a:srgbClr val="9A01FF"/>
                </a:solidFill>
                <a:latin typeface="Source Sans Pro" panose="020B0503030403020204" pitchFamily="34" charset="0"/>
                <a:ea typeface="Source Sans Pro" panose="020B0503030403020204" pitchFamily="34" charset="0"/>
              </a:rPr>
              <a:t>Feel free to work with the people around you!</a:t>
            </a:r>
          </a:p>
        </p:txBody>
      </p:sp>
    </p:spTree>
    <p:extLst>
      <p:ext uri="{BB962C8B-B14F-4D97-AF65-F5344CB8AC3E}">
        <p14:creationId xmlns:p14="http://schemas.microsoft.com/office/powerpoint/2010/main" val="2818403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480F7-7128-F584-BDB6-D145C0F3FD5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D29EF2B-59D9-0C98-8F6C-21468A2D809E}"/>
                  </a:ext>
                </a:extLst>
              </p:cNvPr>
              <p:cNvSpPr>
                <a:spLocks noGrp="1"/>
              </p:cNvSpPr>
              <p:nvPr>
                <p:ph type="body" idx="1"/>
              </p:nvPr>
            </p:nvSpPr>
            <p:spPr/>
            <p:txBody>
              <a:bodyPr>
                <a:normAutofit/>
              </a:bodyPr>
              <a:lstStyle/>
              <a:p>
                <a:pPr>
                  <a:buFont typeface="+mj-lt"/>
                  <a:buAutoNum type="alphaLcParenR" startAt="3"/>
                </a:pPr>
                <a:r>
                  <a:rPr lang="en-US" dirty="0"/>
                  <a:t>Now that you know what form you want your subproblems to take, retry this example to flesh out the details of your recurrence and convince yourself that it works. </a:t>
                </a:r>
                <a:r>
                  <a:rPr lang="en-US" dirty="0">
                    <a:solidFill>
                      <a:schemeClr val="accent1"/>
                    </a:solidFill>
                  </a:rPr>
                  <a:t>In other words, since our subproblems are prefixes, compute </a:t>
                </a:r>
                <a14:m>
                  <m:oMath xmlns:m="http://schemas.openxmlformats.org/officeDocument/2006/math">
                    <m:r>
                      <m:rPr>
                        <m:sty m:val="p"/>
                      </m:rPr>
                      <a:rPr lang="en-US" i="0" dirty="0" smtClean="0">
                        <a:solidFill>
                          <a:schemeClr val="accent1"/>
                        </a:solidFill>
                        <a:latin typeface="Cambria Math" panose="02040503050406030204" pitchFamily="18" charset="0"/>
                      </a:rPr>
                      <m:t>OPT</m:t>
                    </m:r>
                    <m:r>
                      <a:rPr lang="en-US" i="1" dirty="0" smtClean="0">
                        <a:solidFill>
                          <a:schemeClr val="accent1"/>
                        </a:solidFill>
                        <a:latin typeface="Cambria Math" panose="02040503050406030204" pitchFamily="18" charset="0"/>
                      </a:rPr>
                      <m:t>(</m:t>
                    </m:r>
                    <m:r>
                      <a:rPr lang="en-US" i="1" dirty="0" err="1" smtClean="0">
                        <a:solidFill>
                          <a:schemeClr val="accent1"/>
                        </a:solidFill>
                        <a:latin typeface="Cambria Math" panose="02040503050406030204" pitchFamily="18" charset="0"/>
                      </a:rPr>
                      <m:t>𝑗</m:t>
                    </m:r>
                    <m:r>
                      <a:rPr lang="en-US" i="1" dirty="0" err="1" smtClean="0">
                        <a:solidFill>
                          <a:schemeClr val="accent1"/>
                        </a:solidFill>
                        <a:latin typeface="Cambria Math" panose="02040503050406030204" pitchFamily="18" charset="0"/>
                      </a:rPr>
                      <m:t>,</m:t>
                    </m:r>
                    <m:r>
                      <a:rPr lang="en-US" i="1" dirty="0" err="1" smtClean="0">
                        <a:solidFill>
                          <a:schemeClr val="accent1"/>
                        </a:solidFill>
                        <a:latin typeface="Cambria Math" panose="02040503050406030204" pitchFamily="18" charset="0"/>
                      </a:rPr>
                      <m:t>𝑠</m:t>
                    </m:r>
                    <m:r>
                      <a:rPr lang="en-US" i="1" dirty="0" smtClean="0">
                        <a:solidFill>
                          <a:schemeClr val="accent1"/>
                        </a:solidFill>
                        <a:latin typeface="Cambria Math" panose="02040503050406030204" pitchFamily="18" charset="0"/>
                      </a:rPr>
                      <m:t>)</m:t>
                    </m:r>
                  </m:oMath>
                </a14:m>
                <a:r>
                  <a:rPr lang="en-US" dirty="0">
                    <a:solidFill>
                      <a:schemeClr val="accent1"/>
                    </a:solidFill>
                  </a:rPr>
                  <a:t> or </a:t>
                </a:r>
                <a14:m>
                  <m:oMath xmlns:m="http://schemas.openxmlformats.org/officeDocument/2006/math">
                    <m:r>
                      <m:rPr>
                        <m:sty m:val="p"/>
                      </m:rPr>
                      <a:rPr lang="en-US" i="0" dirty="0" smtClean="0">
                        <a:solidFill>
                          <a:schemeClr val="accent1"/>
                        </a:solidFill>
                        <a:latin typeface="Cambria Math" panose="02040503050406030204" pitchFamily="18" charset="0"/>
                      </a:rPr>
                      <m:t>OPT</m:t>
                    </m:r>
                    <m:r>
                      <a:rPr lang="en-US" i="1" dirty="0" smtClean="0">
                        <a:solidFill>
                          <a:schemeClr val="accent1"/>
                        </a:solidFill>
                        <a:latin typeface="Cambria Math" panose="02040503050406030204" pitchFamily="18" charset="0"/>
                      </a:rPr>
                      <m:t>(</m:t>
                    </m:r>
                    <m:r>
                      <a:rPr lang="en-US" i="1" dirty="0" smtClean="0">
                        <a:solidFill>
                          <a:schemeClr val="accent1"/>
                        </a:solidFill>
                        <a:latin typeface="Cambria Math" panose="02040503050406030204" pitchFamily="18" charset="0"/>
                      </a:rPr>
                      <m:t>𝑗</m:t>
                    </m:r>
                    <m:r>
                      <a:rPr lang="en-US" i="1" dirty="0" smtClean="0">
                        <a:solidFill>
                          <a:schemeClr val="accent1"/>
                        </a:solidFill>
                        <a:latin typeface="Cambria Math" panose="02040503050406030204" pitchFamily="18" charset="0"/>
                      </a:rPr>
                      <m:t>)</m:t>
                    </m:r>
                  </m:oMath>
                </a14:m>
                <a:r>
                  <a:rPr lang="en-US" dirty="0">
                    <a:solidFill>
                      <a:schemeClr val="accent1"/>
                    </a:solidFill>
                  </a:rPr>
                  <a:t> (your choice) for every prefix of the following array:</a:t>
                </a:r>
                <a:endParaRPr lang="en-US" sz="1600" dirty="0">
                  <a:solidFill>
                    <a:schemeClr val="accent1"/>
                  </a:solidFill>
                </a:endParaRPr>
              </a:p>
              <a:p>
                <a:pPr>
                  <a:buFont typeface="+mj-lt"/>
                  <a:buAutoNum type="alphaLcParenR" startAt="3"/>
                </a:pPr>
                <a:endParaRPr lang="en-US" sz="1600" dirty="0"/>
              </a:p>
              <a:p>
                <a:pPr marL="114300" indent="0" algn="ctr">
                  <a:buNone/>
                </a:pPr>
                <a:r>
                  <a:rPr lang="en-US" sz="1800" dirty="0"/>
                  <a:t>[9, 2, 3, 8, 6, 6, 4, 7, 1]</a:t>
                </a:r>
              </a:p>
              <a:p>
                <a:pPr marL="114300" indent="0" algn="ctr">
                  <a:buNone/>
                </a:pPr>
                <a:endParaRPr lang="en-US" dirty="0"/>
              </a:p>
              <a:p>
                <a:pPr>
                  <a:buFont typeface="+mj-lt"/>
                  <a:buAutoNum type="alphaLcParenR" startAt="4"/>
                </a:pPr>
                <a:r>
                  <a:rPr lang="en-US" sz="1800" dirty="0"/>
                  <a:t>Write</a:t>
                </a:r>
                <a:r>
                  <a:rPr lang="en-US" dirty="0"/>
                  <a:t> the recurrence relation (for either of the two ideas from last slide). Don’t forget the base case(s).</a:t>
                </a:r>
                <a:endParaRPr lang="en-US" sz="1800" dirty="0"/>
              </a:p>
            </p:txBody>
          </p:sp>
        </mc:Choice>
        <mc:Fallback xmlns="">
          <p:sp>
            <p:nvSpPr>
              <p:cNvPr id="3" name="Text Placeholder 2">
                <a:extLst>
                  <a:ext uri="{FF2B5EF4-FFF2-40B4-BE49-F238E27FC236}">
                    <a16:creationId xmlns:a16="http://schemas.microsoft.com/office/drawing/2014/main" id="{ED29EF2B-59D9-0C98-8F6C-21468A2D809E}"/>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44D35DD4-62CC-9700-4B82-98261FA5570A}"/>
              </a:ext>
            </a:extLst>
          </p:cNvPr>
          <p:cNvSpPr>
            <a:spLocks noGrp="1"/>
          </p:cNvSpPr>
          <p:nvPr>
            <p:ph type="title"/>
          </p:nvPr>
        </p:nvSpPr>
        <p:spPr/>
        <p:txBody>
          <a:bodyPr>
            <a:normAutofit/>
          </a:bodyPr>
          <a:lstStyle/>
          <a:p>
            <a:r>
              <a:rPr lang="en-US" sz="2700" dirty="0"/>
              <a:t>Problem 1 – Going to parties</a:t>
            </a:r>
          </a:p>
        </p:txBody>
      </p:sp>
      <p:sp>
        <p:nvSpPr>
          <p:cNvPr id="2" name="TextBox 1">
            <a:extLst>
              <a:ext uri="{FF2B5EF4-FFF2-40B4-BE49-F238E27FC236}">
                <a16:creationId xmlns:a16="http://schemas.microsoft.com/office/drawing/2014/main" id="{F41CA441-2BAB-B1DF-0ABD-11829567AA1A}"/>
              </a:ext>
            </a:extLst>
          </p:cNvPr>
          <p:cNvSpPr txBox="1"/>
          <p:nvPr/>
        </p:nvSpPr>
        <p:spPr>
          <a:xfrm>
            <a:off x="2116934" y="4396687"/>
            <a:ext cx="4910131" cy="369332"/>
          </a:xfrm>
          <a:prstGeom prst="rect">
            <a:avLst/>
          </a:prstGeom>
          <a:noFill/>
        </p:spPr>
        <p:txBody>
          <a:bodyPr wrap="square" rtlCol="0">
            <a:spAutoFit/>
          </a:bodyPr>
          <a:lstStyle/>
          <a:p>
            <a:pPr algn="ctr"/>
            <a:r>
              <a:rPr lang="en-US" sz="1800" dirty="0">
                <a:solidFill>
                  <a:srgbClr val="9A01FF"/>
                </a:solidFill>
                <a:latin typeface="Source Sans Pro" panose="020B0503030403020204" pitchFamily="34" charset="0"/>
                <a:ea typeface="Source Sans Pro" panose="020B0503030403020204" pitchFamily="34" charset="0"/>
              </a:rPr>
              <a:t>Feel free to work with the people around you!</a:t>
            </a:r>
          </a:p>
        </p:txBody>
      </p:sp>
      <p:sp>
        <p:nvSpPr>
          <p:cNvPr id="4" name="TextBox 3">
            <a:extLst>
              <a:ext uri="{FF2B5EF4-FFF2-40B4-BE49-F238E27FC236}">
                <a16:creationId xmlns:a16="http://schemas.microsoft.com/office/drawing/2014/main" id="{60EEC7B3-041D-200F-CCC5-B7FAEEC2DCA5}"/>
              </a:ext>
            </a:extLst>
          </p:cNvPr>
          <p:cNvSpPr txBox="1"/>
          <p:nvPr/>
        </p:nvSpPr>
        <p:spPr>
          <a:xfrm>
            <a:off x="7061378" y="75693"/>
            <a:ext cx="1992854" cy="369332"/>
          </a:xfrm>
          <a:prstGeom prst="rect">
            <a:avLst/>
          </a:prstGeom>
          <a:noFill/>
          <a:ln w="19050">
            <a:solidFill>
              <a:schemeClr val="accent1"/>
            </a:solidFill>
          </a:ln>
        </p:spPr>
        <p:txBody>
          <a:bodyPr wrap="none" rtlCol="0">
            <a:spAutoFit/>
          </a:bodyPr>
          <a:lstStyle/>
          <a:p>
            <a:pPr algn="r"/>
            <a:r>
              <a:rPr lang="en-US" sz="1800" b="1" dirty="0">
                <a:solidFill>
                  <a:schemeClr val="accent1"/>
                </a:solidFill>
                <a:latin typeface="Source Sans Pro" panose="020B0503030403020204" pitchFamily="34" charset="0"/>
                <a:ea typeface="Source Sans Pro" panose="020B0503030403020204" pitchFamily="34" charset="0"/>
              </a:rPr>
              <a:t>Previous Solution</a:t>
            </a:r>
          </a:p>
        </p:txBody>
      </p:sp>
    </p:spTree>
    <p:extLst>
      <p:ext uri="{BB962C8B-B14F-4D97-AF65-F5344CB8AC3E}">
        <p14:creationId xmlns:p14="http://schemas.microsoft.com/office/powerpoint/2010/main" val="2984304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28E21-0A02-C127-F743-D44610BBE98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0E6D694-B7CF-3EFF-EF4F-9013C34107C8}"/>
                  </a:ext>
                </a:extLst>
              </p:cNvPr>
              <p:cNvSpPr>
                <a:spLocks noGrp="1"/>
              </p:cNvSpPr>
              <p:nvPr>
                <p:ph type="body" idx="1"/>
              </p:nvPr>
            </p:nvSpPr>
            <p:spPr/>
            <p:txBody>
              <a:bodyPr>
                <a:normAutofit/>
              </a:bodyPr>
              <a:lstStyle/>
              <a:p>
                <a:pPr marL="114300" indent="0">
                  <a:buNone/>
                </a:pPr>
                <a:r>
                  <a:rPr lang="en-US" dirty="0">
                    <a:solidFill>
                      <a:schemeClr val="accent1"/>
                    </a:solidFill>
                  </a:rPr>
                  <a:t>If using </a:t>
                </a:r>
                <a14:m>
                  <m:oMath xmlns:m="http://schemas.openxmlformats.org/officeDocument/2006/math">
                    <m:r>
                      <m:rPr>
                        <m:sty m:val="p"/>
                      </m:rPr>
                      <a:rPr lang="en-US" i="0" dirty="0" smtClean="0">
                        <a:solidFill>
                          <a:schemeClr val="accent1"/>
                        </a:solidFill>
                        <a:latin typeface="Cambria Math" panose="02040503050406030204" pitchFamily="18" charset="0"/>
                      </a:rPr>
                      <m:t>OPT</m:t>
                    </m:r>
                    <m:r>
                      <a:rPr lang="en-US" i="1" dirty="0" smtClean="0">
                        <a:solidFill>
                          <a:schemeClr val="accent1"/>
                        </a:solidFill>
                        <a:latin typeface="Cambria Math" panose="02040503050406030204" pitchFamily="18" charset="0"/>
                      </a:rPr>
                      <m:t>(</m:t>
                    </m:r>
                    <m:r>
                      <a:rPr lang="en-US" i="1" dirty="0" err="1" smtClean="0">
                        <a:solidFill>
                          <a:schemeClr val="accent1"/>
                        </a:solidFill>
                        <a:latin typeface="Cambria Math" panose="02040503050406030204" pitchFamily="18" charset="0"/>
                      </a:rPr>
                      <m:t>𝑗</m:t>
                    </m:r>
                    <m:r>
                      <a:rPr lang="en-US" i="1" dirty="0" err="1" smtClean="0">
                        <a:solidFill>
                          <a:schemeClr val="accent1"/>
                        </a:solidFill>
                        <a:latin typeface="Cambria Math" panose="02040503050406030204" pitchFamily="18" charset="0"/>
                      </a:rPr>
                      <m:t>,</m:t>
                    </m:r>
                    <m:r>
                      <a:rPr lang="en-US" i="1" dirty="0" err="1" smtClean="0">
                        <a:solidFill>
                          <a:schemeClr val="accent1"/>
                        </a:solidFill>
                        <a:latin typeface="Cambria Math" panose="02040503050406030204" pitchFamily="18" charset="0"/>
                      </a:rPr>
                      <m:t>𝑠</m:t>
                    </m:r>
                    <m:r>
                      <a:rPr lang="en-US" i="1" dirty="0" smtClean="0">
                        <a:solidFill>
                          <a:schemeClr val="accent1"/>
                        </a:solidFill>
                        <a:latin typeface="Cambria Math" panose="02040503050406030204" pitchFamily="18" charset="0"/>
                      </a:rPr>
                      <m:t>)</m:t>
                    </m:r>
                  </m:oMath>
                </a14:m>
                <a:r>
                  <a:rPr lang="en-US" dirty="0">
                    <a:solidFill>
                      <a:schemeClr val="accent1"/>
                    </a:solidFill>
                  </a:rPr>
                  <a:t>:</a:t>
                </a:r>
              </a:p>
              <a:p>
                <a:pPr marL="114300" indent="0">
                  <a:buNone/>
                </a:pPr>
                <a:endParaRPr lang="en-US" dirty="0">
                  <a:solidFill>
                    <a:schemeClr val="accent1"/>
                  </a:solidFill>
                </a:endParaRPr>
              </a:p>
              <a:p>
                <a:pPr marL="114300" indent="0">
                  <a:buNone/>
                </a:pPr>
                <a:endParaRPr lang="en-US" dirty="0">
                  <a:solidFill>
                    <a:schemeClr val="accent1"/>
                  </a:solidFill>
                </a:endParaRPr>
              </a:p>
              <a:p>
                <a:pPr marL="114300" indent="0">
                  <a:buNone/>
                </a:pPr>
                <a:endParaRPr lang="en-US" dirty="0">
                  <a:solidFill>
                    <a:schemeClr val="accent1"/>
                  </a:solidFill>
                </a:endParaRPr>
              </a:p>
              <a:p>
                <a:pPr marL="114300" indent="0">
                  <a:buNone/>
                </a:pPr>
                <a:endParaRPr lang="en-US" dirty="0">
                  <a:solidFill>
                    <a:schemeClr val="accent1"/>
                  </a:solidFill>
                </a:endParaRPr>
              </a:p>
              <a:p>
                <a:pPr marL="114300" indent="0">
                  <a:buNone/>
                </a:pPr>
                <a:endParaRPr lang="en-US" dirty="0">
                  <a:solidFill>
                    <a:schemeClr val="accent1"/>
                  </a:solidFill>
                </a:endParaRPr>
              </a:p>
              <a:p>
                <a:pPr marL="114300" indent="0">
                  <a:buNone/>
                </a:pPr>
                <a:endParaRPr lang="en-US" dirty="0">
                  <a:solidFill>
                    <a:schemeClr val="accent1"/>
                  </a:solidFill>
                </a:endParaRPr>
              </a:p>
              <a:p>
                <a:pPr marL="114300" indent="0">
                  <a:buNone/>
                </a:pPr>
                <a:r>
                  <a:rPr lang="en-US" dirty="0">
                    <a:solidFill>
                      <a:schemeClr val="accent1"/>
                    </a:solidFill>
                  </a:rPr>
                  <a:t>If using </a:t>
                </a:r>
                <a14:m>
                  <m:oMath xmlns:m="http://schemas.openxmlformats.org/officeDocument/2006/math">
                    <m:r>
                      <m:rPr>
                        <m:sty m:val="p"/>
                      </m:rPr>
                      <a:rPr lang="en-US" i="0" dirty="0" smtClean="0">
                        <a:solidFill>
                          <a:schemeClr val="accent1"/>
                        </a:solidFill>
                        <a:latin typeface="Cambria Math" panose="02040503050406030204" pitchFamily="18" charset="0"/>
                      </a:rPr>
                      <m:t>OPT</m:t>
                    </m:r>
                    <m:r>
                      <a:rPr lang="en-US" i="1" dirty="0" smtClean="0">
                        <a:solidFill>
                          <a:schemeClr val="accent1"/>
                        </a:solidFill>
                        <a:latin typeface="Cambria Math" panose="02040503050406030204" pitchFamily="18" charset="0"/>
                      </a:rPr>
                      <m:t>(</m:t>
                    </m:r>
                    <m:r>
                      <a:rPr lang="en-US" i="1" dirty="0" smtClean="0">
                        <a:solidFill>
                          <a:schemeClr val="accent1"/>
                        </a:solidFill>
                        <a:latin typeface="Cambria Math" panose="02040503050406030204" pitchFamily="18" charset="0"/>
                      </a:rPr>
                      <m:t>𝑗</m:t>
                    </m:r>
                    <m:r>
                      <a:rPr lang="en-US" i="1" dirty="0" smtClean="0">
                        <a:solidFill>
                          <a:schemeClr val="accent1"/>
                        </a:solidFill>
                        <a:latin typeface="Cambria Math" panose="02040503050406030204" pitchFamily="18" charset="0"/>
                      </a:rPr>
                      <m:t>)</m:t>
                    </m:r>
                  </m:oMath>
                </a14:m>
                <a:r>
                  <a:rPr lang="en-US" dirty="0">
                    <a:solidFill>
                      <a:schemeClr val="accent1"/>
                    </a:solidFill>
                  </a:rPr>
                  <a:t>:</a:t>
                </a:r>
                <a:endParaRPr lang="en-US" dirty="0"/>
              </a:p>
            </p:txBody>
          </p:sp>
        </mc:Choice>
        <mc:Fallback xmlns="">
          <p:sp>
            <p:nvSpPr>
              <p:cNvPr id="3" name="Text Placeholder 2">
                <a:extLst>
                  <a:ext uri="{FF2B5EF4-FFF2-40B4-BE49-F238E27FC236}">
                    <a16:creationId xmlns:a16="http://schemas.microsoft.com/office/drawing/2014/main" id="{90E6D694-B7CF-3EFF-EF4F-9013C34107C8}"/>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29AEE97B-FA62-3790-02F9-00B4F45FC956}"/>
              </a:ext>
            </a:extLst>
          </p:cNvPr>
          <p:cNvSpPr>
            <a:spLocks noGrp="1"/>
          </p:cNvSpPr>
          <p:nvPr>
            <p:ph type="title"/>
          </p:nvPr>
        </p:nvSpPr>
        <p:spPr/>
        <p:txBody>
          <a:bodyPr>
            <a:normAutofit/>
          </a:bodyPr>
          <a:lstStyle/>
          <a:p>
            <a:r>
              <a:rPr lang="en-US" sz="2700" dirty="0"/>
              <a:t>Problem 1 – Going to parties</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5C39668-D582-CD8E-6DB1-E9ACA8E6CB97}"/>
                  </a:ext>
                </a:extLst>
              </p:cNvPr>
              <p:cNvGraphicFramePr>
                <a:graphicFrameLocks noGrp="1"/>
              </p:cNvGraphicFramePr>
              <p:nvPr>
                <p:extLst>
                  <p:ext uri="{D42A27DB-BD31-4B8C-83A1-F6EECF244321}">
                    <p14:modId xmlns:p14="http://schemas.microsoft.com/office/powerpoint/2010/main" val="1571163128"/>
                  </p:ext>
                </p:extLst>
              </p:nvPr>
            </p:nvGraphicFramePr>
            <p:xfrm>
              <a:off x="922608" y="1709995"/>
              <a:ext cx="7298784" cy="1483360"/>
            </p:xfrm>
            <a:graphic>
              <a:graphicData uri="http://schemas.openxmlformats.org/drawingml/2006/table">
                <a:tbl>
                  <a:tblPr firstRow="1" bandRow="1">
                    <a:tableStyleId>{5940675A-B579-460E-94D1-54222C63F5DA}</a:tableStyleId>
                  </a:tblPr>
                  <a:tblGrid>
                    <a:gridCol w="1143000">
                      <a:extLst>
                        <a:ext uri="{9D8B030D-6E8A-4147-A177-3AD203B41FA5}">
                          <a16:colId xmlns:a16="http://schemas.microsoft.com/office/drawing/2014/main" val="4019655411"/>
                        </a:ext>
                      </a:extLst>
                    </a:gridCol>
                    <a:gridCol w="683976">
                      <a:extLst>
                        <a:ext uri="{9D8B030D-6E8A-4147-A177-3AD203B41FA5}">
                          <a16:colId xmlns:a16="http://schemas.microsoft.com/office/drawing/2014/main" val="2492526862"/>
                        </a:ext>
                      </a:extLst>
                    </a:gridCol>
                    <a:gridCol w="683976">
                      <a:extLst>
                        <a:ext uri="{9D8B030D-6E8A-4147-A177-3AD203B41FA5}">
                          <a16:colId xmlns:a16="http://schemas.microsoft.com/office/drawing/2014/main" val="2097645401"/>
                        </a:ext>
                      </a:extLst>
                    </a:gridCol>
                    <a:gridCol w="683976">
                      <a:extLst>
                        <a:ext uri="{9D8B030D-6E8A-4147-A177-3AD203B41FA5}">
                          <a16:colId xmlns:a16="http://schemas.microsoft.com/office/drawing/2014/main" val="2722212688"/>
                        </a:ext>
                      </a:extLst>
                    </a:gridCol>
                    <a:gridCol w="683976">
                      <a:extLst>
                        <a:ext uri="{9D8B030D-6E8A-4147-A177-3AD203B41FA5}">
                          <a16:colId xmlns:a16="http://schemas.microsoft.com/office/drawing/2014/main" val="648939463"/>
                        </a:ext>
                      </a:extLst>
                    </a:gridCol>
                    <a:gridCol w="683976">
                      <a:extLst>
                        <a:ext uri="{9D8B030D-6E8A-4147-A177-3AD203B41FA5}">
                          <a16:colId xmlns:a16="http://schemas.microsoft.com/office/drawing/2014/main" val="1720029096"/>
                        </a:ext>
                      </a:extLst>
                    </a:gridCol>
                    <a:gridCol w="683976">
                      <a:extLst>
                        <a:ext uri="{9D8B030D-6E8A-4147-A177-3AD203B41FA5}">
                          <a16:colId xmlns:a16="http://schemas.microsoft.com/office/drawing/2014/main" val="1001842273"/>
                        </a:ext>
                      </a:extLst>
                    </a:gridCol>
                    <a:gridCol w="683976">
                      <a:extLst>
                        <a:ext uri="{9D8B030D-6E8A-4147-A177-3AD203B41FA5}">
                          <a16:colId xmlns:a16="http://schemas.microsoft.com/office/drawing/2014/main" val="104421478"/>
                        </a:ext>
                      </a:extLst>
                    </a:gridCol>
                    <a:gridCol w="683976">
                      <a:extLst>
                        <a:ext uri="{9D8B030D-6E8A-4147-A177-3AD203B41FA5}">
                          <a16:colId xmlns:a16="http://schemas.microsoft.com/office/drawing/2014/main" val="2530472396"/>
                        </a:ext>
                      </a:extLst>
                    </a:gridCol>
                    <a:gridCol w="683976">
                      <a:extLst>
                        <a:ext uri="{9D8B030D-6E8A-4147-A177-3AD203B41FA5}">
                          <a16:colId xmlns:a16="http://schemas.microsoft.com/office/drawing/2014/main" val="165081457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𝐻</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𝑗</m:t>
                                </m:r>
                                <m:r>
                                  <a:rPr lang="en-US" b="0" i="1" smtClean="0">
                                    <a:solidFill>
                                      <a:schemeClr val="accent1"/>
                                    </a:solidFill>
                                    <a:latin typeface="Cambria Math" panose="02040503050406030204" pitchFamily="18" charset="0"/>
                                  </a:rPr>
                                  <m:t>]</m:t>
                                </m:r>
                              </m:oMath>
                            </m:oMathPara>
                          </a14:m>
                          <a:endParaRPr lang="en-US" dirty="0">
                            <a:solidFill>
                              <a:schemeClr val="accent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en-US" dirty="0">
                              <a:solidFill>
                                <a:schemeClr val="accent1"/>
                              </a:solidFill>
                            </a:rPr>
                            <a:t>9</a:t>
                          </a:r>
                        </a:p>
                      </a:txBody>
                      <a:tcPr>
                        <a:lnT w="12700" cap="flat" cmpd="sng" algn="ctr">
                          <a:noFill/>
                          <a:prstDash val="solid"/>
                          <a:round/>
                          <a:headEnd type="none" w="med" len="med"/>
                          <a:tailEnd type="none" w="med" len="med"/>
                        </a:lnT>
                      </a:tcPr>
                    </a:tc>
                    <a:tc>
                      <a:txBody>
                        <a:bodyPr/>
                        <a:lstStyle/>
                        <a:p>
                          <a:r>
                            <a:rPr lang="en-US" dirty="0">
                              <a:solidFill>
                                <a:schemeClr val="accent1"/>
                              </a:solidFill>
                            </a:rPr>
                            <a:t>2</a:t>
                          </a:r>
                        </a:p>
                      </a:txBody>
                      <a:tcPr>
                        <a:lnT w="12700" cap="flat" cmpd="sng" algn="ctr">
                          <a:noFill/>
                          <a:prstDash val="solid"/>
                          <a:round/>
                          <a:headEnd type="none" w="med" len="med"/>
                          <a:tailEnd type="none" w="med" len="med"/>
                        </a:lnT>
                      </a:tcPr>
                    </a:tc>
                    <a:tc>
                      <a:txBody>
                        <a:bodyPr/>
                        <a:lstStyle/>
                        <a:p>
                          <a:r>
                            <a:rPr lang="en-US" dirty="0">
                              <a:solidFill>
                                <a:schemeClr val="accent1"/>
                              </a:solidFill>
                            </a:rPr>
                            <a:t>3</a:t>
                          </a:r>
                        </a:p>
                      </a:txBody>
                      <a:tcPr>
                        <a:lnT w="12700" cap="flat" cmpd="sng" algn="ctr">
                          <a:noFill/>
                          <a:prstDash val="solid"/>
                          <a:round/>
                          <a:headEnd type="none" w="med" len="med"/>
                          <a:tailEnd type="none" w="med" len="med"/>
                        </a:lnT>
                      </a:tcPr>
                    </a:tc>
                    <a:tc>
                      <a:txBody>
                        <a:bodyPr/>
                        <a:lstStyle/>
                        <a:p>
                          <a:r>
                            <a:rPr lang="en-US" dirty="0">
                              <a:solidFill>
                                <a:schemeClr val="accent1"/>
                              </a:solidFill>
                            </a:rPr>
                            <a:t>8</a:t>
                          </a:r>
                        </a:p>
                      </a:txBody>
                      <a:tcPr>
                        <a:lnT w="12700" cap="flat" cmpd="sng" algn="ctr">
                          <a:noFill/>
                          <a:prstDash val="solid"/>
                          <a:round/>
                          <a:headEnd type="none" w="med" len="med"/>
                          <a:tailEnd type="none" w="med" len="med"/>
                        </a:lnT>
                      </a:tcPr>
                    </a:tc>
                    <a:tc>
                      <a:txBody>
                        <a:bodyPr/>
                        <a:lstStyle/>
                        <a:p>
                          <a:r>
                            <a:rPr lang="en-US" dirty="0">
                              <a:solidFill>
                                <a:schemeClr val="accent1"/>
                              </a:solidFill>
                            </a:rPr>
                            <a:t>6</a:t>
                          </a:r>
                        </a:p>
                      </a:txBody>
                      <a:tcPr>
                        <a:lnT w="12700" cap="flat" cmpd="sng" algn="ctr">
                          <a:noFill/>
                          <a:prstDash val="solid"/>
                          <a:round/>
                          <a:headEnd type="none" w="med" len="med"/>
                          <a:tailEnd type="none" w="med" len="med"/>
                        </a:lnT>
                      </a:tcPr>
                    </a:tc>
                    <a:tc>
                      <a:txBody>
                        <a:bodyPr/>
                        <a:lstStyle/>
                        <a:p>
                          <a:r>
                            <a:rPr lang="en-US" dirty="0">
                              <a:solidFill>
                                <a:schemeClr val="accent1"/>
                              </a:solidFill>
                            </a:rPr>
                            <a:t>6</a:t>
                          </a:r>
                        </a:p>
                      </a:txBody>
                      <a:tcPr>
                        <a:lnT w="12700" cap="flat" cmpd="sng" algn="ctr">
                          <a:noFill/>
                          <a:prstDash val="solid"/>
                          <a:round/>
                          <a:headEnd type="none" w="med" len="med"/>
                          <a:tailEnd type="none" w="med" len="med"/>
                        </a:lnT>
                      </a:tcPr>
                    </a:tc>
                    <a:tc>
                      <a:txBody>
                        <a:bodyPr/>
                        <a:lstStyle/>
                        <a:p>
                          <a:r>
                            <a:rPr lang="en-US" dirty="0">
                              <a:solidFill>
                                <a:schemeClr val="accent1"/>
                              </a:solidFill>
                            </a:rPr>
                            <a:t>4</a:t>
                          </a:r>
                        </a:p>
                      </a:txBody>
                      <a:tcPr>
                        <a:lnT w="12700" cap="flat" cmpd="sng" algn="ctr">
                          <a:noFill/>
                          <a:prstDash val="solid"/>
                          <a:round/>
                          <a:headEnd type="none" w="med" len="med"/>
                          <a:tailEnd type="none" w="med" len="med"/>
                        </a:lnT>
                      </a:tcPr>
                    </a:tc>
                    <a:tc>
                      <a:txBody>
                        <a:bodyPr/>
                        <a:lstStyle/>
                        <a:p>
                          <a:r>
                            <a:rPr lang="en-US" dirty="0">
                              <a:solidFill>
                                <a:schemeClr val="accent1"/>
                              </a:solidFill>
                            </a:rPr>
                            <a:t>7</a:t>
                          </a:r>
                        </a:p>
                      </a:txBody>
                      <a:tcPr>
                        <a:lnT w="12700" cap="flat" cmpd="sng" algn="ctr">
                          <a:noFill/>
                          <a:prstDash val="solid"/>
                          <a:round/>
                          <a:headEnd type="none" w="med" len="med"/>
                          <a:tailEnd type="none" w="med" len="med"/>
                        </a:lnT>
                      </a:tcPr>
                    </a:tc>
                    <a:tc>
                      <a:txBody>
                        <a:bodyPr/>
                        <a:lstStyle/>
                        <a:p>
                          <a:r>
                            <a:rPr lang="en-US" dirty="0">
                              <a:solidFill>
                                <a:schemeClr val="accent1"/>
                              </a:solidFill>
                            </a:rPr>
                            <a:t>1</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082532298"/>
                      </a:ext>
                    </a:extLst>
                  </a:tr>
                  <a:tr h="370840">
                    <a:tc>
                      <a:txBody>
                        <a:bodyPr/>
                        <a:lstStyle/>
                        <a:p>
                          <a:pPr/>
                          <a14:m>
                            <m:oMathPara xmlns:m="http://schemas.openxmlformats.org/officeDocument/2006/math">
                              <m:oMathParaPr>
                                <m:jc m:val="centerGroup"/>
                              </m:oMathParaPr>
                              <m:oMath xmlns:m="http://schemas.openxmlformats.org/officeDocument/2006/math">
                                <m:r>
                                  <m:rPr>
                                    <m:sty m:val="p"/>
                                  </m:rPr>
                                  <a:rPr lang="en-US" b="0" i="0" smtClean="0">
                                    <a:solidFill>
                                      <a:schemeClr val="accent1"/>
                                    </a:solidFill>
                                    <a:latin typeface="Cambria Math" panose="02040503050406030204" pitchFamily="18" charset="0"/>
                                  </a:rPr>
                                  <m:t>OPT</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𝑗</m:t>
                                </m:r>
                                <m:r>
                                  <a:rPr lang="en-US" b="0" i="1" smtClean="0">
                                    <a:solidFill>
                                      <a:schemeClr val="accent1"/>
                                    </a:solidFill>
                                    <a:latin typeface="Cambria Math" panose="02040503050406030204" pitchFamily="18" charset="0"/>
                                  </a:rPr>
                                  <m:t>,0)</m:t>
                                </m:r>
                              </m:oMath>
                            </m:oMathPara>
                          </a14:m>
                          <a:endParaRPr lang="en-US" dirty="0">
                            <a:solidFill>
                              <a:schemeClr val="accent1"/>
                            </a:solidFill>
                          </a:endParaRPr>
                        </a:p>
                      </a:txBody>
                      <a:tcPr>
                        <a:lnL w="12700" cap="flat" cmpd="sng" algn="ctr">
                          <a:noFill/>
                          <a:prstDash val="solid"/>
                          <a:round/>
                          <a:headEnd type="none" w="med" len="med"/>
                          <a:tailEnd type="none" w="med" len="med"/>
                        </a:lnL>
                      </a:tcPr>
                    </a:tc>
                    <a:tc>
                      <a:txBody>
                        <a:bodyPr/>
                        <a:lstStyle/>
                        <a:p>
                          <a:r>
                            <a:rPr lang="en-US" dirty="0">
                              <a:solidFill>
                                <a:schemeClr val="accent1"/>
                              </a:solidFill>
                            </a:rPr>
                            <a:t>0</a:t>
                          </a:r>
                        </a:p>
                      </a:txBody>
                      <a:tcPr/>
                    </a:tc>
                    <a:tc>
                      <a:txBody>
                        <a:bodyPr/>
                        <a:lstStyle/>
                        <a:p>
                          <a:r>
                            <a:rPr lang="en-US" dirty="0">
                              <a:solidFill>
                                <a:schemeClr val="accent1"/>
                              </a:solidFill>
                            </a:rPr>
                            <a:t>9</a:t>
                          </a:r>
                        </a:p>
                      </a:txBody>
                      <a:tcPr/>
                    </a:tc>
                    <a:tc>
                      <a:txBody>
                        <a:bodyPr/>
                        <a:lstStyle/>
                        <a:p>
                          <a:r>
                            <a:rPr lang="en-US" dirty="0">
                              <a:solidFill>
                                <a:schemeClr val="accent1"/>
                              </a:solidFill>
                            </a:rPr>
                            <a:t>11</a:t>
                          </a:r>
                        </a:p>
                      </a:txBody>
                      <a:tcPr/>
                    </a:tc>
                    <a:tc>
                      <a:txBody>
                        <a:bodyPr/>
                        <a:lstStyle/>
                        <a:p>
                          <a:r>
                            <a:rPr lang="en-US" dirty="0">
                              <a:solidFill>
                                <a:schemeClr val="accent1"/>
                              </a:solidFill>
                            </a:rPr>
                            <a:t>12</a:t>
                          </a:r>
                        </a:p>
                      </a:txBody>
                      <a:tcPr/>
                    </a:tc>
                    <a:tc>
                      <a:txBody>
                        <a:bodyPr/>
                        <a:lstStyle/>
                        <a:p>
                          <a:r>
                            <a:rPr lang="en-US" dirty="0">
                              <a:solidFill>
                                <a:schemeClr val="accent1"/>
                              </a:solidFill>
                            </a:rPr>
                            <a:t>20</a:t>
                          </a:r>
                        </a:p>
                      </a:txBody>
                      <a:tcPr/>
                    </a:tc>
                    <a:tc>
                      <a:txBody>
                        <a:bodyPr/>
                        <a:lstStyle/>
                        <a:p>
                          <a:r>
                            <a:rPr lang="en-US" dirty="0">
                              <a:solidFill>
                                <a:schemeClr val="accent1"/>
                              </a:solidFill>
                            </a:rPr>
                            <a:t>25</a:t>
                          </a:r>
                        </a:p>
                      </a:txBody>
                      <a:tcPr/>
                    </a:tc>
                    <a:tc>
                      <a:txBody>
                        <a:bodyPr/>
                        <a:lstStyle/>
                        <a:p>
                          <a:r>
                            <a:rPr lang="en-US" dirty="0">
                              <a:solidFill>
                                <a:schemeClr val="accent1"/>
                              </a:solidFill>
                            </a:rPr>
                            <a:t>26</a:t>
                          </a:r>
                        </a:p>
                      </a:txBody>
                      <a:tcPr/>
                    </a:tc>
                    <a:tc>
                      <a:txBody>
                        <a:bodyPr/>
                        <a:lstStyle/>
                        <a:p>
                          <a:r>
                            <a:rPr lang="en-US" dirty="0">
                              <a:solidFill>
                                <a:schemeClr val="accent1"/>
                              </a:solidFill>
                            </a:rPr>
                            <a:t>30</a:t>
                          </a:r>
                        </a:p>
                      </a:txBody>
                      <a:tcPr/>
                    </a:tc>
                    <a:tc>
                      <a:txBody>
                        <a:bodyPr/>
                        <a:lstStyle/>
                        <a:p>
                          <a:r>
                            <a:rPr lang="en-US" dirty="0">
                              <a:solidFill>
                                <a:schemeClr val="accent1"/>
                              </a:solidFill>
                            </a:rPr>
                            <a:t>36</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17529456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solidFill>
                                      <a:schemeClr val="accent1"/>
                                    </a:solidFill>
                                    <a:latin typeface="Cambria Math" panose="02040503050406030204" pitchFamily="18" charset="0"/>
                                  </a:rPr>
                                  <m:t>OPT</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𝑗</m:t>
                                </m:r>
                                <m:r>
                                  <a:rPr lang="en-US" b="0" i="1" smtClean="0">
                                    <a:solidFill>
                                      <a:schemeClr val="accent1"/>
                                    </a:solidFill>
                                    <a:latin typeface="Cambria Math" panose="02040503050406030204" pitchFamily="18" charset="0"/>
                                  </a:rPr>
                                  <m:t>,1)</m:t>
                                </m:r>
                              </m:oMath>
                            </m:oMathPara>
                          </a14:m>
                          <a:endParaRPr lang="en-US" dirty="0">
                            <a:solidFill>
                              <a:schemeClr val="accent1"/>
                            </a:solidFill>
                          </a:endParaRPr>
                        </a:p>
                      </a:txBody>
                      <a:tcPr>
                        <a:lnL w="12700" cap="flat" cmpd="sng" algn="ctr">
                          <a:noFill/>
                          <a:prstDash val="solid"/>
                          <a:round/>
                          <a:headEnd type="none" w="med" len="med"/>
                          <a:tailEnd type="none" w="med" len="med"/>
                        </a:lnL>
                      </a:tcPr>
                    </a:tc>
                    <a:tc>
                      <a:txBody>
                        <a:bodyPr/>
                        <a:lstStyle/>
                        <a:p>
                          <a:r>
                            <a:rPr lang="en-US" dirty="0">
                              <a:solidFill>
                                <a:schemeClr val="accent1"/>
                              </a:solidFill>
                            </a:rPr>
                            <a:t>9</a:t>
                          </a:r>
                        </a:p>
                      </a:txBody>
                      <a:tcPr/>
                    </a:tc>
                    <a:tc>
                      <a:txBody>
                        <a:bodyPr/>
                        <a:lstStyle/>
                        <a:p>
                          <a:r>
                            <a:rPr lang="en-US" dirty="0">
                              <a:solidFill>
                                <a:schemeClr val="accent1"/>
                              </a:solidFill>
                            </a:rPr>
                            <a:t>2</a:t>
                          </a:r>
                        </a:p>
                      </a:txBody>
                      <a:tcPr/>
                    </a:tc>
                    <a:tc>
                      <a:txBody>
                        <a:bodyPr/>
                        <a:lstStyle/>
                        <a:p>
                          <a:r>
                            <a:rPr lang="en-US" dirty="0">
                              <a:solidFill>
                                <a:schemeClr val="accent1"/>
                              </a:solidFill>
                            </a:rPr>
                            <a:t>12</a:t>
                          </a:r>
                        </a:p>
                      </a:txBody>
                      <a:tcPr/>
                    </a:tc>
                    <a:tc>
                      <a:txBody>
                        <a:bodyPr/>
                        <a:lstStyle/>
                        <a:p>
                          <a:r>
                            <a:rPr lang="en-US" dirty="0">
                              <a:solidFill>
                                <a:schemeClr val="accent1"/>
                              </a:solidFill>
                            </a:rPr>
                            <a:t>19</a:t>
                          </a:r>
                        </a:p>
                      </a:txBody>
                      <a:tcPr/>
                    </a:tc>
                    <a:tc>
                      <a:txBody>
                        <a:bodyPr/>
                        <a:lstStyle/>
                        <a:p>
                          <a:r>
                            <a:rPr lang="en-US" dirty="0">
                              <a:solidFill>
                                <a:schemeClr val="accent1"/>
                              </a:solidFill>
                            </a:rPr>
                            <a:t>18</a:t>
                          </a:r>
                        </a:p>
                      </a:txBody>
                      <a:tcPr/>
                    </a:tc>
                    <a:tc>
                      <a:txBody>
                        <a:bodyPr/>
                        <a:lstStyle/>
                        <a:p>
                          <a:r>
                            <a:rPr lang="en-US" dirty="0">
                              <a:solidFill>
                                <a:schemeClr val="accent1"/>
                              </a:solidFill>
                            </a:rPr>
                            <a:t>26</a:t>
                          </a:r>
                        </a:p>
                      </a:txBody>
                      <a:tcPr/>
                    </a:tc>
                    <a:tc>
                      <a:txBody>
                        <a:bodyPr/>
                        <a:lstStyle/>
                        <a:p>
                          <a:r>
                            <a:rPr lang="en-US" dirty="0">
                              <a:solidFill>
                                <a:schemeClr val="accent1"/>
                              </a:solidFill>
                            </a:rPr>
                            <a:t>29</a:t>
                          </a:r>
                        </a:p>
                      </a:txBody>
                      <a:tcPr/>
                    </a:tc>
                    <a:tc>
                      <a:txBody>
                        <a:bodyPr/>
                        <a:lstStyle/>
                        <a:p>
                          <a:r>
                            <a:rPr lang="en-US" dirty="0">
                              <a:solidFill>
                                <a:schemeClr val="accent1"/>
                              </a:solidFill>
                            </a:rPr>
                            <a:t>33</a:t>
                          </a:r>
                        </a:p>
                      </a:txBody>
                      <a:tcPr/>
                    </a:tc>
                    <a:tc>
                      <a:txBody>
                        <a:bodyPr/>
                        <a:lstStyle/>
                        <a:p>
                          <a:r>
                            <a:rPr lang="en-US" dirty="0">
                              <a:solidFill>
                                <a:schemeClr val="accent1"/>
                              </a:solidFill>
                            </a:rPr>
                            <a:t>31</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34634768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solidFill>
                                      <a:schemeClr val="accent1"/>
                                    </a:solidFill>
                                    <a:latin typeface="Cambria Math" panose="02040503050406030204" pitchFamily="18" charset="0"/>
                                  </a:rPr>
                                  <m:t>OPT</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𝑗</m:t>
                                </m:r>
                                <m:r>
                                  <a:rPr lang="en-US" b="0" i="1" smtClean="0">
                                    <a:solidFill>
                                      <a:schemeClr val="accent1"/>
                                    </a:solidFill>
                                    <a:latin typeface="Cambria Math" panose="02040503050406030204" pitchFamily="18" charset="0"/>
                                  </a:rPr>
                                  <m:t>,2)</m:t>
                                </m:r>
                              </m:oMath>
                            </m:oMathPara>
                          </a14:m>
                          <a:endParaRPr lang="en-US" dirty="0">
                            <a:solidFill>
                              <a:schemeClr val="accent1"/>
                            </a:solidFill>
                          </a:endParaRP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r>
                            <a:rPr lang="en-US" dirty="0">
                              <a:solidFill>
                                <a:schemeClr val="accent1"/>
                              </a:solidFill>
                            </a:rPr>
                            <a:t>9</a:t>
                          </a:r>
                        </a:p>
                      </a:txBody>
                      <a:tcPr>
                        <a:lnB w="12700" cap="flat" cmpd="sng" algn="ctr">
                          <a:noFill/>
                          <a:prstDash val="solid"/>
                          <a:round/>
                          <a:headEnd type="none" w="med" len="med"/>
                          <a:tailEnd type="none" w="med" len="med"/>
                        </a:lnB>
                      </a:tcPr>
                    </a:tc>
                    <a:tc>
                      <a:txBody>
                        <a:bodyPr/>
                        <a:lstStyle/>
                        <a:p>
                          <a:r>
                            <a:rPr lang="en-US" dirty="0">
                              <a:solidFill>
                                <a:schemeClr val="accent1"/>
                              </a:solidFill>
                            </a:rPr>
                            <a:t>11</a:t>
                          </a:r>
                        </a:p>
                      </a:txBody>
                      <a:tcPr>
                        <a:lnB w="12700" cap="flat" cmpd="sng" algn="ctr">
                          <a:noFill/>
                          <a:prstDash val="solid"/>
                          <a:round/>
                          <a:headEnd type="none" w="med" len="med"/>
                          <a:tailEnd type="none" w="med" len="med"/>
                        </a:lnB>
                      </a:tcPr>
                    </a:tc>
                    <a:tc>
                      <a:txBody>
                        <a:bodyPr/>
                        <a:lstStyle/>
                        <a:p>
                          <a:r>
                            <a:rPr lang="en-US" dirty="0">
                              <a:solidFill>
                                <a:schemeClr val="accent1"/>
                              </a:solidFill>
                            </a:rPr>
                            <a:t>5</a:t>
                          </a:r>
                        </a:p>
                      </a:txBody>
                      <a:tcPr>
                        <a:lnB w="12700" cap="flat" cmpd="sng" algn="ctr">
                          <a:noFill/>
                          <a:prstDash val="solid"/>
                          <a:round/>
                          <a:headEnd type="none" w="med" len="med"/>
                          <a:tailEnd type="none" w="med" len="med"/>
                        </a:lnB>
                      </a:tcPr>
                    </a:tc>
                    <a:tc>
                      <a:txBody>
                        <a:bodyPr/>
                        <a:lstStyle/>
                        <a:p>
                          <a:r>
                            <a:rPr lang="en-US" dirty="0">
                              <a:solidFill>
                                <a:schemeClr val="accent1"/>
                              </a:solidFill>
                            </a:rPr>
                            <a:t>20</a:t>
                          </a:r>
                        </a:p>
                      </a:txBody>
                      <a:tcPr>
                        <a:lnB w="12700" cap="flat" cmpd="sng" algn="ctr">
                          <a:noFill/>
                          <a:prstDash val="solid"/>
                          <a:round/>
                          <a:headEnd type="none" w="med" len="med"/>
                          <a:tailEnd type="none" w="med" len="med"/>
                        </a:lnB>
                      </a:tcPr>
                    </a:tc>
                    <a:tc>
                      <a:txBody>
                        <a:bodyPr/>
                        <a:lstStyle/>
                        <a:p>
                          <a:r>
                            <a:rPr lang="en-US" dirty="0">
                              <a:solidFill>
                                <a:schemeClr val="accent1"/>
                              </a:solidFill>
                            </a:rPr>
                            <a:t>25</a:t>
                          </a:r>
                        </a:p>
                      </a:txBody>
                      <a:tcPr>
                        <a:lnB w="12700" cap="flat" cmpd="sng" algn="ctr">
                          <a:noFill/>
                          <a:prstDash val="solid"/>
                          <a:round/>
                          <a:headEnd type="none" w="med" len="med"/>
                          <a:tailEnd type="none" w="med" len="med"/>
                        </a:lnB>
                      </a:tcPr>
                    </a:tc>
                    <a:tc>
                      <a:txBody>
                        <a:bodyPr/>
                        <a:lstStyle/>
                        <a:p>
                          <a:r>
                            <a:rPr lang="en-US" dirty="0">
                              <a:solidFill>
                                <a:schemeClr val="accent1"/>
                              </a:solidFill>
                            </a:rPr>
                            <a:t>24</a:t>
                          </a:r>
                        </a:p>
                      </a:txBody>
                      <a:tcPr>
                        <a:lnB w="12700" cap="flat" cmpd="sng" algn="ctr">
                          <a:noFill/>
                          <a:prstDash val="solid"/>
                          <a:round/>
                          <a:headEnd type="none" w="med" len="med"/>
                          <a:tailEnd type="none" w="med" len="med"/>
                        </a:lnB>
                      </a:tcPr>
                    </a:tc>
                    <a:tc>
                      <a:txBody>
                        <a:bodyPr/>
                        <a:lstStyle/>
                        <a:p>
                          <a:r>
                            <a:rPr lang="en-US" dirty="0">
                              <a:solidFill>
                                <a:schemeClr val="accent1"/>
                              </a:solidFill>
                            </a:rPr>
                            <a:t>30</a:t>
                          </a:r>
                        </a:p>
                      </a:txBody>
                      <a:tcPr>
                        <a:lnB w="12700" cap="flat" cmpd="sng" algn="ctr">
                          <a:noFill/>
                          <a:prstDash val="solid"/>
                          <a:round/>
                          <a:headEnd type="none" w="med" len="med"/>
                          <a:tailEnd type="none" w="med" len="med"/>
                        </a:lnB>
                      </a:tcPr>
                    </a:tc>
                    <a:tc>
                      <a:txBody>
                        <a:bodyPr/>
                        <a:lstStyle/>
                        <a:p>
                          <a:r>
                            <a:rPr lang="en-US" dirty="0">
                              <a:solidFill>
                                <a:schemeClr val="accent1"/>
                              </a:solidFill>
                            </a:rPr>
                            <a:t>36</a:t>
                          </a:r>
                        </a:p>
                      </a:txBody>
                      <a:tcPr>
                        <a:lnB w="12700" cap="flat" cmpd="sng" algn="ctr">
                          <a:noFill/>
                          <a:prstDash val="solid"/>
                          <a:round/>
                          <a:headEnd type="none" w="med" len="med"/>
                          <a:tailEnd type="none" w="med" len="med"/>
                        </a:lnB>
                      </a:tcPr>
                    </a:tc>
                    <a:tc>
                      <a:txBody>
                        <a:bodyPr/>
                        <a:lstStyle/>
                        <a:p>
                          <a:r>
                            <a:rPr lang="en-US" dirty="0">
                              <a:solidFill>
                                <a:schemeClr val="accent1"/>
                              </a:solidFill>
                            </a:rPr>
                            <a:t>34</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091777794"/>
                      </a:ext>
                    </a:extLst>
                  </a:tr>
                </a:tbl>
              </a:graphicData>
            </a:graphic>
          </p:graphicFrame>
        </mc:Choice>
        <mc:Fallback xmlns="">
          <p:graphicFrame>
            <p:nvGraphicFramePr>
              <p:cNvPr id="5" name="Table 4">
                <a:extLst>
                  <a:ext uri="{FF2B5EF4-FFF2-40B4-BE49-F238E27FC236}">
                    <a16:creationId xmlns:a16="http://schemas.microsoft.com/office/drawing/2014/main" id="{45C39668-D582-CD8E-6DB1-E9ACA8E6CB97}"/>
                  </a:ext>
                </a:extLst>
              </p:cNvPr>
              <p:cNvGraphicFramePr>
                <a:graphicFrameLocks noGrp="1"/>
              </p:cNvGraphicFramePr>
              <p:nvPr>
                <p:extLst>
                  <p:ext uri="{D42A27DB-BD31-4B8C-83A1-F6EECF244321}">
                    <p14:modId xmlns:p14="http://schemas.microsoft.com/office/powerpoint/2010/main" val="1571163128"/>
                  </p:ext>
                </p:extLst>
              </p:nvPr>
            </p:nvGraphicFramePr>
            <p:xfrm>
              <a:off x="922608" y="1709995"/>
              <a:ext cx="7298784" cy="1483360"/>
            </p:xfrm>
            <a:graphic>
              <a:graphicData uri="http://schemas.openxmlformats.org/drawingml/2006/table">
                <a:tbl>
                  <a:tblPr firstRow="1" bandRow="1">
                    <a:tableStyleId>{5940675A-B579-460E-94D1-54222C63F5DA}</a:tableStyleId>
                  </a:tblPr>
                  <a:tblGrid>
                    <a:gridCol w="1143000">
                      <a:extLst>
                        <a:ext uri="{9D8B030D-6E8A-4147-A177-3AD203B41FA5}">
                          <a16:colId xmlns:a16="http://schemas.microsoft.com/office/drawing/2014/main" val="4019655411"/>
                        </a:ext>
                      </a:extLst>
                    </a:gridCol>
                    <a:gridCol w="683976">
                      <a:extLst>
                        <a:ext uri="{9D8B030D-6E8A-4147-A177-3AD203B41FA5}">
                          <a16:colId xmlns:a16="http://schemas.microsoft.com/office/drawing/2014/main" val="2492526862"/>
                        </a:ext>
                      </a:extLst>
                    </a:gridCol>
                    <a:gridCol w="683976">
                      <a:extLst>
                        <a:ext uri="{9D8B030D-6E8A-4147-A177-3AD203B41FA5}">
                          <a16:colId xmlns:a16="http://schemas.microsoft.com/office/drawing/2014/main" val="2097645401"/>
                        </a:ext>
                      </a:extLst>
                    </a:gridCol>
                    <a:gridCol w="683976">
                      <a:extLst>
                        <a:ext uri="{9D8B030D-6E8A-4147-A177-3AD203B41FA5}">
                          <a16:colId xmlns:a16="http://schemas.microsoft.com/office/drawing/2014/main" val="2722212688"/>
                        </a:ext>
                      </a:extLst>
                    </a:gridCol>
                    <a:gridCol w="683976">
                      <a:extLst>
                        <a:ext uri="{9D8B030D-6E8A-4147-A177-3AD203B41FA5}">
                          <a16:colId xmlns:a16="http://schemas.microsoft.com/office/drawing/2014/main" val="648939463"/>
                        </a:ext>
                      </a:extLst>
                    </a:gridCol>
                    <a:gridCol w="683976">
                      <a:extLst>
                        <a:ext uri="{9D8B030D-6E8A-4147-A177-3AD203B41FA5}">
                          <a16:colId xmlns:a16="http://schemas.microsoft.com/office/drawing/2014/main" val="1720029096"/>
                        </a:ext>
                      </a:extLst>
                    </a:gridCol>
                    <a:gridCol w="683976">
                      <a:extLst>
                        <a:ext uri="{9D8B030D-6E8A-4147-A177-3AD203B41FA5}">
                          <a16:colId xmlns:a16="http://schemas.microsoft.com/office/drawing/2014/main" val="1001842273"/>
                        </a:ext>
                      </a:extLst>
                    </a:gridCol>
                    <a:gridCol w="683976">
                      <a:extLst>
                        <a:ext uri="{9D8B030D-6E8A-4147-A177-3AD203B41FA5}">
                          <a16:colId xmlns:a16="http://schemas.microsoft.com/office/drawing/2014/main" val="104421478"/>
                        </a:ext>
                      </a:extLst>
                    </a:gridCol>
                    <a:gridCol w="683976">
                      <a:extLst>
                        <a:ext uri="{9D8B030D-6E8A-4147-A177-3AD203B41FA5}">
                          <a16:colId xmlns:a16="http://schemas.microsoft.com/office/drawing/2014/main" val="2530472396"/>
                        </a:ext>
                      </a:extLst>
                    </a:gridCol>
                    <a:gridCol w="683976">
                      <a:extLst>
                        <a:ext uri="{9D8B030D-6E8A-4147-A177-3AD203B41FA5}">
                          <a16:colId xmlns:a16="http://schemas.microsoft.com/office/drawing/2014/main" val="1650814571"/>
                        </a:ext>
                      </a:extLst>
                    </a:gridCol>
                  </a:tblGrid>
                  <a:tr h="370840">
                    <a:tc>
                      <a:txBody>
                        <a:bodyPr/>
                        <a:lstStyle/>
                        <a:p>
                          <a:endParaRPr lang="en-US"/>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blipFill>
                          <a:blip r:embed="rId4"/>
                          <a:stretch>
                            <a:fillRect t="-6667" r="-540000" b="-320000"/>
                          </a:stretch>
                        </a:blipFill>
                      </a:tcPr>
                    </a:tc>
                    <a:tc>
                      <a:txBody>
                        <a:bodyPr/>
                        <a:lstStyle/>
                        <a:p>
                          <a:r>
                            <a:rPr lang="en-US" dirty="0">
                              <a:solidFill>
                                <a:schemeClr val="accent1"/>
                              </a:solidFill>
                            </a:rPr>
                            <a:t>9</a:t>
                          </a:r>
                        </a:p>
                      </a:txBody>
                      <a:tcPr>
                        <a:lnT w="12700" cap="flat" cmpd="sng" algn="ctr">
                          <a:noFill/>
                          <a:prstDash val="solid"/>
                          <a:round/>
                          <a:headEnd type="none" w="med" len="med"/>
                          <a:tailEnd type="none" w="med" len="med"/>
                        </a:lnT>
                      </a:tcPr>
                    </a:tc>
                    <a:tc>
                      <a:txBody>
                        <a:bodyPr/>
                        <a:lstStyle/>
                        <a:p>
                          <a:r>
                            <a:rPr lang="en-US" dirty="0">
                              <a:solidFill>
                                <a:schemeClr val="accent1"/>
                              </a:solidFill>
                            </a:rPr>
                            <a:t>2</a:t>
                          </a:r>
                        </a:p>
                      </a:txBody>
                      <a:tcPr>
                        <a:lnT w="12700" cap="flat" cmpd="sng" algn="ctr">
                          <a:noFill/>
                          <a:prstDash val="solid"/>
                          <a:round/>
                          <a:headEnd type="none" w="med" len="med"/>
                          <a:tailEnd type="none" w="med" len="med"/>
                        </a:lnT>
                      </a:tcPr>
                    </a:tc>
                    <a:tc>
                      <a:txBody>
                        <a:bodyPr/>
                        <a:lstStyle/>
                        <a:p>
                          <a:r>
                            <a:rPr lang="en-US" dirty="0">
                              <a:solidFill>
                                <a:schemeClr val="accent1"/>
                              </a:solidFill>
                            </a:rPr>
                            <a:t>3</a:t>
                          </a:r>
                        </a:p>
                      </a:txBody>
                      <a:tcPr>
                        <a:lnT w="12700" cap="flat" cmpd="sng" algn="ctr">
                          <a:noFill/>
                          <a:prstDash val="solid"/>
                          <a:round/>
                          <a:headEnd type="none" w="med" len="med"/>
                          <a:tailEnd type="none" w="med" len="med"/>
                        </a:lnT>
                      </a:tcPr>
                    </a:tc>
                    <a:tc>
                      <a:txBody>
                        <a:bodyPr/>
                        <a:lstStyle/>
                        <a:p>
                          <a:r>
                            <a:rPr lang="en-US" dirty="0">
                              <a:solidFill>
                                <a:schemeClr val="accent1"/>
                              </a:solidFill>
                            </a:rPr>
                            <a:t>8</a:t>
                          </a:r>
                        </a:p>
                      </a:txBody>
                      <a:tcPr>
                        <a:lnT w="12700" cap="flat" cmpd="sng" algn="ctr">
                          <a:noFill/>
                          <a:prstDash val="solid"/>
                          <a:round/>
                          <a:headEnd type="none" w="med" len="med"/>
                          <a:tailEnd type="none" w="med" len="med"/>
                        </a:lnT>
                      </a:tcPr>
                    </a:tc>
                    <a:tc>
                      <a:txBody>
                        <a:bodyPr/>
                        <a:lstStyle/>
                        <a:p>
                          <a:r>
                            <a:rPr lang="en-US" dirty="0">
                              <a:solidFill>
                                <a:schemeClr val="accent1"/>
                              </a:solidFill>
                            </a:rPr>
                            <a:t>6</a:t>
                          </a:r>
                        </a:p>
                      </a:txBody>
                      <a:tcPr>
                        <a:lnT w="12700" cap="flat" cmpd="sng" algn="ctr">
                          <a:noFill/>
                          <a:prstDash val="solid"/>
                          <a:round/>
                          <a:headEnd type="none" w="med" len="med"/>
                          <a:tailEnd type="none" w="med" len="med"/>
                        </a:lnT>
                      </a:tcPr>
                    </a:tc>
                    <a:tc>
                      <a:txBody>
                        <a:bodyPr/>
                        <a:lstStyle/>
                        <a:p>
                          <a:r>
                            <a:rPr lang="en-US" dirty="0">
                              <a:solidFill>
                                <a:schemeClr val="accent1"/>
                              </a:solidFill>
                            </a:rPr>
                            <a:t>6</a:t>
                          </a:r>
                        </a:p>
                      </a:txBody>
                      <a:tcPr>
                        <a:lnT w="12700" cap="flat" cmpd="sng" algn="ctr">
                          <a:noFill/>
                          <a:prstDash val="solid"/>
                          <a:round/>
                          <a:headEnd type="none" w="med" len="med"/>
                          <a:tailEnd type="none" w="med" len="med"/>
                        </a:lnT>
                      </a:tcPr>
                    </a:tc>
                    <a:tc>
                      <a:txBody>
                        <a:bodyPr/>
                        <a:lstStyle/>
                        <a:p>
                          <a:r>
                            <a:rPr lang="en-US" dirty="0">
                              <a:solidFill>
                                <a:schemeClr val="accent1"/>
                              </a:solidFill>
                            </a:rPr>
                            <a:t>4</a:t>
                          </a:r>
                        </a:p>
                      </a:txBody>
                      <a:tcPr>
                        <a:lnT w="12700" cap="flat" cmpd="sng" algn="ctr">
                          <a:noFill/>
                          <a:prstDash val="solid"/>
                          <a:round/>
                          <a:headEnd type="none" w="med" len="med"/>
                          <a:tailEnd type="none" w="med" len="med"/>
                        </a:lnT>
                      </a:tcPr>
                    </a:tc>
                    <a:tc>
                      <a:txBody>
                        <a:bodyPr/>
                        <a:lstStyle/>
                        <a:p>
                          <a:r>
                            <a:rPr lang="en-US" dirty="0">
                              <a:solidFill>
                                <a:schemeClr val="accent1"/>
                              </a:solidFill>
                            </a:rPr>
                            <a:t>7</a:t>
                          </a:r>
                        </a:p>
                      </a:txBody>
                      <a:tcPr>
                        <a:lnT w="12700" cap="flat" cmpd="sng" algn="ctr">
                          <a:noFill/>
                          <a:prstDash val="solid"/>
                          <a:round/>
                          <a:headEnd type="none" w="med" len="med"/>
                          <a:tailEnd type="none" w="med" len="med"/>
                        </a:lnT>
                      </a:tcPr>
                    </a:tc>
                    <a:tc>
                      <a:txBody>
                        <a:bodyPr/>
                        <a:lstStyle/>
                        <a:p>
                          <a:r>
                            <a:rPr lang="en-US" dirty="0">
                              <a:solidFill>
                                <a:schemeClr val="accent1"/>
                              </a:solidFill>
                            </a:rPr>
                            <a:t>1</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082532298"/>
                      </a:ext>
                    </a:extLst>
                  </a:tr>
                  <a:tr h="370840">
                    <a:tc>
                      <a:txBody>
                        <a:bodyPr/>
                        <a:lstStyle/>
                        <a:p>
                          <a:endParaRPr lang="en-US"/>
                        </a:p>
                      </a:txBody>
                      <a:tcPr>
                        <a:lnL w="12700" cap="flat" cmpd="sng" algn="ctr">
                          <a:noFill/>
                          <a:prstDash val="solid"/>
                          <a:round/>
                          <a:headEnd type="none" w="med" len="med"/>
                          <a:tailEnd type="none" w="med" len="med"/>
                        </a:lnL>
                        <a:blipFill>
                          <a:blip r:embed="rId4"/>
                          <a:stretch>
                            <a:fillRect t="-110345" r="-540000" b="-231034"/>
                          </a:stretch>
                        </a:blipFill>
                      </a:tcPr>
                    </a:tc>
                    <a:tc>
                      <a:txBody>
                        <a:bodyPr/>
                        <a:lstStyle/>
                        <a:p>
                          <a:r>
                            <a:rPr lang="en-US" dirty="0">
                              <a:solidFill>
                                <a:schemeClr val="accent1"/>
                              </a:solidFill>
                            </a:rPr>
                            <a:t>0</a:t>
                          </a:r>
                        </a:p>
                      </a:txBody>
                      <a:tcPr/>
                    </a:tc>
                    <a:tc>
                      <a:txBody>
                        <a:bodyPr/>
                        <a:lstStyle/>
                        <a:p>
                          <a:r>
                            <a:rPr lang="en-US" dirty="0">
                              <a:solidFill>
                                <a:schemeClr val="accent1"/>
                              </a:solidFill>
                            </a:rPr>
                            <a:t>9</a:t>
                          </a:r>
                        </a:p>
                      </a:txBody>
                      <a:tcPr/>
                    </a:tc>
                    <a:tc>
                      <a:txBody>
                        <a:bodyPr/>
                        <a:lstStyle/>
                        <a:p>
                          <a:r>
                            <a:rPr lang="en-US" dirty="0">
                              <a:solidFill>
                                <a:schemeClr val="accent1"/>
                              </a:solidFill>
                            </a:rPr>
                            <a:t>11</a:t>
                          </a:r>
                        </a:p>
                      </a:txBody>
                      <a:tcPr/>
                    </a:tc>
                    <a:tc>
                      <a:txBody>
                        <a:bodyPr/>
                        <a:lstStyle/>
                        <a:p>
                          <a:r>
                            <a:rPr lang="en-US" dirty="0">
                              <a:solidFill>
                                <a:schemeClr val="accent1"/>
                              </a:solidFill>
                            </a:rPr>
                            <a:t>12</a:t>
                          </a:r>
                        </a:p>
                      </a:txBody>
                      <a:tcPr/>
                    </a:tc>
                    <a:tc>
                      <a:txBody>
                        <a:bodyPr/>
                        <a:lstStyle/>
                        <a:p>
                          <a:r>
                            <a:rPr lang="en-US" dirty="0">
                              <a:solidFill>
                                <a:schemeClr val="accent1"/>
                              </a:solidFill>
                            </a:rPr>
                            <a:t>20</a:t>
                          </a:r>
                        </a:p>
                      </a:txBody>
                      <a:tcPr/>
                    </a:tc>
                    <a:tc>
                      <a:txBody>
                        <a:bodyPr/>
                        <a:lstStyle/>
                        <a:p>
                          <a:r>
                            <a:rPr lang="en-US" dirty="0">
                              <a:solidFill>
                                <a:schemeClr val="accent1"/>
                              </a:solidFill>
                            </a:rPr>
                            <a:t>25</a:t>
                          </a:r>
                        </a:p>
                      </a:txBody>
                      <a:tcPr/>
                    </a:tc>
                    <a:tc>
                      <a:txBody>
                        <a:bodyPr/>
                        <a:lstStyle/>
                        <a:p>
                          <a:r>
                            <a:rPr lang="en-US" dirty="0">
                              <a:solidFill>
                                <a:schemeClr val="accent1"/>
                              </a:solidFill>
                            </a:rPr>
                            <a:t>26</a:t>
                          </a:r>
                        </a:p>
                      </a:txBody>
                      <a:tcPr/>
                    </a:tc>
                    <a:tc>
                      <a:txBody>
                        <a:bodyPr/>
                        <a:lstStyle/>
                        <a:p>
                          <a:r>
                            <a:rPr lang="en-US" dirty="0">
                              <a:solidFill>
                                <a:schemeClr val="accent1"/>
                              </a:solidFill>
                            </a:rPr>
                            <a:t>30</a:t>
                          </a:r>
                        </a:p>
                      </a:txBody>
                      <a:tcPr/>
                    </a:tc>
                    <a:tc>
                      <a:txBody>
                        <a:bodyPr/>
                        <a:lstStyle/>
                        <a:p>
                          <a:r>
                            <a:rPr lang="en-US" dirty="0">
                              <a:solidFill>
                                <a:schemeClr val="accent1"/>
                              </a:solidFill>
                            </a:rPr>
                            <a:t>36</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1752945619"/>
                      </a:ext>
                    </a:extLst>
                  </a:tr>
                  <a:tr h="370840">
                    <a:tc>
                      <a:txBody>
                        <a:bodyPr/>
                        <a:lstStyle/>
                        <a:p>
                          <a:endParaRPr lang="en-US"/>
                        </a:p>
                      </a:txBody>
                      <a:tcPr>
                        <a:lnL w="12700" cap="flat" cmpd="sng" algn="ctr">
                          <a:noFill/>
                          <a:prstDash val="solid"/>
                          <a:round/>
                          <a:headEnd type="none" w="med" len="med"/>
                          <a:tailEnd type="none" w="med" len="med"/>
                        </a:lnL>
                        <a:blipFill>
                          <a:blip r:embed="rId4"/>
                          <a:stretch>
                            <a:fillRect t="-203333" r="-540000" b="-123333"/>
                          </a:stretch>
                        </a:blipFill>
                      </a:tcPr>
                    </a:tc>
                    <a:tc>
                      <a:txBody>
                        <a:bodyPr/>
                        <a:lstStyle/>
                        <a:p>
                          <a:r>
                            <a:rPr lang="en-US" dirty="0">
                              <a:solidFill>
                                <a:schemeClr val="accent1"/>
                              </a:solidFill>
                            </a:rPr>
                            <a:t>9</a:t>
                          </a:r>
                        </a:p>
                      </a:txBody>
                      <a:tcPr/>
                    </a:tc>
                    <a:tc>
                      <a:txBody>
                        <a:bodyPr/>
                        <a:lstStyle/>
                        <a:p>
                          <a:r>
                            <a:rPr lang="en-US" dirty="0">
                              <a:solidFill>
                                <a:schemeClr val="accent1"/>
                              </a:solidFill>
                            </a:rPr>
                            <a:t>2</a:t>
                          </a:r>
                        </a:p>
                      </a:txBody>
                      <a:tcPr/>
                    </a:tc>
                    <a:tc>
                      <a:txBody>
                        <a:bodyPr/>
                        <a:lstStyle/>
                        <a:p>
                          <a:r>
                            <a:rPr lang="en-US" dirty="0">
                              <a:solidFill>
                                <a:schemeClr val="accent1"/>
                              </a:solidFill>
                            </a:rPr>
                            <a:t>12</a:t>
                          </a:r>
                        </a:p>
                      </a:txBody>
                      <a:tcPr/>
                    </a:tc>
                    <a:tc>
                      <a:txBody>
                        <a:bodyPr/>
                        <a:lstStyle/>
                        <a:p>
                          <a:r>
                            <a:rPr lang="en-US" dirty="0">
                              <a:solidFill>
                                <a:schemeClr val="accent1"/>
                              </a:solidFill>
                            </a:rPr>
                            <a:t>19</a:t>
                          </a:r>
                        </a:p>
                      </a:txBody>
                      <a:tcPr/>
                    </a:tc>
                    <a:tc>
                      <a:txBody>
                        <a:bodyPr/>
                        <a:lstStyle/>
                        <a:p>
                          <a:r>
                            <a:rPr lang="en-US" dirty="0">
                              <a:solidFill>
                                <a:schemeClr val="accent1"/>
                              </a:solidFill>
                            </a:rPr>
                            <a:t>18</a:t>
                          </a:r>
                        </a:p>
                      </a:txBody>
                      <a:tcPr/>
                    </a:tc>
                    <a:tc>
                      <a:txBody>
                        <a:bodyPr/>
                        <a:lstStyle/>
                        <a:p>
                          <a:r>
                            <a:rPr lang="en-US" dirty="0">
                              <a:solidFill>
                                <a:schemeClr val="accent1"/>
                              </a:solidFill>
                            </a:rPr>
                            <a:t>26</a:t>
                          </a:r>
                        </a:p>
                      </a:txBody>
                      <a:tcPr/>
                    </a:tc>
                    <a:tc>
                      <a:txBody>
                        <a:bodyPr/>
                        <a:lstStyle/>
                        <a:p>
                          <a:r>
                            <a:rPr lang="en-US" dirty="0">
                              <a:solidFill>
                                <a:schemeClr val="accent1"/>
                              </a:solidFill>
                            </a:rPr>
                            <a:t>29</a:t>
                          </a:r>
                        </a:p>
                      </a:txBody>
                      <a:tcPr/>
                    </a:tc>
                    <a:tc>
                      <a:txBody>
                        <a:bodyPr/>
                        <a:lstStyle/>
                        <a:p>
                          <a:r>
                            <a:rPr lang="en-US" dirty="0">
                              <a:solidFill>
                                <a:schemeClr val="accent1"/>
                              </a:solidFill>
                            </a:rPr>
                            <a:t>33</a:t>
                          </a:r>
                        </a:p>
                      </a:txBody>
                      <a:tcPr/>
                    </a:tc>
                    <a:tc>
                      <a:txBody>
                        <a:bodyPr/>
                        <a:lstStyle/>
                        <a:p>
                          <a:r>
                            <a:rPr lang="en-US" dirty="0">
                              <a:solidFill>
                                <a:schemeClr val="accent1"/>
                              </a:solidFill>
                            </a:rPr>
                            <a:t>31</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3463476822"/>
                      </a:ext>
                    </a:extLst>
                  </a:tr>
                  <a:tr h="370840">
                    <a:tc>
                      <a:txBody>
                        <a:bodyPr/>
                        <a:lstStyle/>
                        <a:p>
                          <a:endParaRPr lang="en-US"/>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blipFill>
                          <a:blip r:embed="rId4"/>
                          <a:stretch>
                            <a:fillRect t="-313793" r="-540000" b="-27586"/>
                          </a:stretch>
                        </a:blipFill>
                      </a:tcPr>
                    </a:tc>
                    <a:tc>
                      <a:txBody>
                        <a:bodyPr/>
                        <a:lstStyle/>
                        <a:p>
                          <a:r>
                            <a:rPr lang="en-US" dirty="0">
                              <a:solidFill>
                                <a:schemeClr val="accent1"/>
                              </a:solidFill>
                            </a:rPr>
                            <a:t>9</a:t>
                          </a:r>
                        </a:p>
                      </a:txBody>
                      <a:tcPr>
                        <a:lnB w="12700" cap="flat" cmpd="sng" algn="ctr">
                          <a:noFill/>
                          <a:prstDash val="solid"/>
                          <a:round/>
                          <a:headEnd type="none" w="med" len="med"/>
                          <a:tailEnd type="none" w="med" len="med"/>
                        </a:lnB>
                      </a:tcPr>
                    </a:tc>
                    <a:tc>
                      <a:txBody>
                        <a:bodyPr/>
                        <a:lstStyle/>
                        <a:p>
                          <a:r>
                            <a:rPr lang="en-US" dirty="0">
                              <a:solidFill>
                                <a:schemeClr val="accent1"/>
                              </a:solidFill>
                            </a:rPr>
                            <a:t>11</a:t>
                          </a:r>
                        </a:p>
                      </a:txBody>
                      <a:tcPr>
                        <a:lnB w="12700" cap="flat" cmpd="sng" algn="ctr">
                          <a:noFill/>
                          <a:prstDash val="solid"/>
                          <a:round/>
                          <a:headEnd type="none" w="med" len="med"/>
                          <a:tailEnd type="none" w="med" len="med"/>
                        </a:lnB>
                      </a:tcPr>
                    </a:tc>
                    <a:tc>
                      <a:txBody>
                        <a:bodyPr/>
                        <a:lstStyle/>
                        <a:p>
                          <a:r>
                            <a:rPr lang="en-US" dirty="0">
                              <a:solidFill>
                                <a:schemeClr val="accent1"/>
                              </a:solidFill>
                            </a:rPr>
                            <a:t>5</a:t>
                          </a:r>
                        </a:p>
                      </a:txBody>
                      <a:tcPr>
                        <a:lnB w="12700" cap="flat" cmpd="sng" algn="ctr">
                          <a:noFill/>
                          <a:prstDash val="solid"/>
                          <a:round/>
                          <a:headEnd type="none" w="med" len="med"/>
                          <a:tailEnd type="none" w="med" len="med"/>
                        </a:lnB>
                      </a:tcPr>
                    </a:tc>
                    <a:tc>
                      <a:txBody>
                        <a:bodyPr/>
                        <a:lstStyle/>
                        <a:p>
                          <a:r>
                            <a:rPr lang="en-US" dirty="0">
                              <a:solidFill>
                                <a:schemeClr val="accent1"/>
                              </a:solidFill>
                            </a:rPr>
                            <a:t>20</a:t>
                          </a:r>
                        </a:p>
                      </a:txBody>
                      <a:tcPr>
                        <a:lnB w="12700" cap="flat" cmpd="sng" algn="ctr">
                          <a:noFill/>
                          <a:prstDash val="solid"/>
                          <a:round/>
                          <a:headEnd type="none" w="med" len="med"/>
                          <a:tailEnd type="none" w="med" len="med"/>
                        </a:lnB>
                      </a:tcPr>
                    </a:tc>
                    <a:tc>
                      <a:txBody>
                        <a:bodyPr/>
                        <a:lstStyle/>
                        <a:p>
                          <a:r>
                            <a:rPr lang="en-US" dirty="0">
                              <a:solidFill>
                                <a:schemeClr val="accent1"/>
                              </a:solidFill>
                            </a:rPr>
                            <a:t>25</a:t>
                          </a:r>
                        </a:p>
                      </a:txBody>
                      <a:tcPr>
                        <a:lnB w="12700" cap="flat" cmpd="sng" algn="ctr">
                          <a:noFill/>
                          <a:prstDash val="solid"/>
                          <a:round/>
                          <a:headEnd type="none" w="med" len="med"/>
                          <a:tailEnd type="none" w="med" len="med"/>
                        </a:lnB>
                      </a:tcPr>
                    </a:tc>
                    <a:tc>
                      <a:txBody>
                        <a:bodyPr/>
                        <a:lstStyle/>
                        <a:p>
                          <a:r>
                            <a:rPr lang="en-US" dirty="0">
                              <a:solidFill>
                                <a:schemeClr val="accent1"/>
                              </a:solidFill>
                            </a:rPr>
                            <a:t>24</a:t>
                          </a:r>
                        </a:p>
                      </a:txBody>
                      <a:tcPr>
                        <a:lnB w="12700" cap="flat" cmpd="sng" algn="ctr">
                          <a:noFill/>
                          <a:prstDash val="solid"/>
                          <a:round/>
                          <a:headEnd type="none" w="med" len="med"/>
                          <a:tailEnd type="none" w="med" len="med"/>
                        </a:lnB>
                      </a:tcPr>
                    </a:tc>
                    <a:tc>
                      <a:txBody>
                        <a:bodyPr/>
                        <a:lstStyle/>
                        <a:p>
                          <a:r>
                            <a:rPr lang="en-US" dirty="0">
                              <a:solidFill>
                                <a:schemeClr val="accent1"/>
                              </a:solidFill>
                            </a:rPr>
                            <a:t>30</a:t>
                          </a:r>
                        </a:p>
                      </a:txBody>
                      <a:tcPr>
                        <a:lnB w="12700" cap="flat" cmpd="sng" algn="ctr">
                          <a:noFill/>
                          <a:prstDash val="solid"/>
                          <a:round/>
                          <a:headEnd type="none" w="med" len="med"/>
                          <a:tailEnd type="none" w="med" len="med"/>
                        </a:lnB>
                      </a:tcPr>
                    </a:tc>
                    <a:tc>
                      <a:txBody>
                        <a:bodyPr/>
                        <a:lstStyle/>
                        <a:p>
                          <a:r>
                            <a:rPr lang="en-US" dirty="0">
                              <a:solidFill>
                                <a:schemeClr val="accent1"/>
                              </a:solidFill>
                            </a:rPr>
                            <a:t>36</a:t>
                          </a:r>
                        </a:p>
                      </a:txBody>
                      <a:tcPr>
                        <a:lnB w="12700" cap="flat" cmpd="sng" algn="ctr">
                          <a:noFill/>
                          <a:prstDash val="solid"/>
                          <a:round/>
                          <a:headEnd type="none" w="med" len="med"/>
                          <a:tailEnd type="none" w="med" len="med"/>
                        </a:lnB>
                      </a:tcPr>
                    </a:tc>
                    <a:tc>
                      <a:txBody>
                        <a:bodyPr/>
                        <a:lstStyle/>
                        <a:p>
                          <a:r>
                            <a:rPr lang="en-US" dirty="0">
                              <a:solidFill>
                                <a:schemeClr val="accent1"/>
                              </a:solidFill>
                            </a:rPr>
                            <a:t>34</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09177779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FC6FD620-AE55-ED5E-4184-DDEB09A55233}"/>
                  </a:ext>
                </a:extLst>
              </p:cNvPr>
              <p:cNvGraphicFramePr>
                <a:graphicFrameLocks noGrp="1"/>
              </p:cNvGraphicFramePr>
              <p:nvPr>
                <p:extLst>
                  <p:ext uri="{D42A27DB-BD31-4B8C-83A1-F6EECF244321}">
                    <p14:modId xmlns:p14="http://schemas.microsoft.com/office/powerpoint/2010/main" val="226218258"/>
                  </p:ext>
                </p:extLst>
              </p:nvPr>
            </p:nvGraphicFramePr>
            <p:xfrm>
              <a:off x="922608" y="3951535"/>
              <a:ext cx="7298784" cy="741680"/>
            </p:xfrm>
            <a:graphic>
              <a:graphicData uri="http://schemas.openxmlformats.org/drawingml/2006/table">
                <a:tbl>
                  <a:tblPr firstRow="1" bandRow="1">
                    <a:tableStyleId>{5940675A-B579-460E-94D1-54222C63F5DA}</a:tableStyleId>
                  </a:tblPr>
                  <a:tblGrid>
                    <a:gridCol w="1143000">
                      <a:extLst>
                        <a:ext uri="{9D8B030D-6E8A-4147-A177-3AD203B41FA5}">
                          <a16:colId xmlns:a16="http://schemas.microsoft.com/office/drawing/2014/main" val="4019655411"/>
                        </a:ext>
                      </a:extLst>
                    </a:gridCol>
                    <a:gridCol w="683976">
                      <a:extLst>
                        <a:ext uri="{9D8B030D-6E8A-4147-A177-3AD203B41FA5}">
                          <a16:colId xmlns:a16="http://schemas.microsoft.com/office/drawing/2014/main" val="2492526862"/>
                        </a:ext>
                      </a:extLst>
                    </a:gridCol>
                    <a:gridCol w="683976">
                      <a:extLst>
                        <a:ext uri="{9D8B030D-6E8A-4147-A177-3AD203B41FA5}">
                          <a16:colId xmlns:a16="http://schemas.microsoft.com/office/drawing/2014/main" val="2097645401"/>
                        </a:ext>
                      </a:extLst>
                    </a:gridCol>
                    <a:gridCol w="683976">
                      <a:extLst>
                        <a:ext uri="{9D8B030D-6E8A-4147-A177-3AD203B41FA5}">
                          <a16:colId xmlns:a16="http://schemas.microsoft.com/office/drawing/2014/main" val="2722212688"/>
                        </a:ext>
                      </a:extLst>
                    </a:gridCol>
                    <a:gridCol w="683976">
                      <a:extLst>
                        <a:ext uri="{9D8B030D-6E8A-4147-A177-3AD203B41FA5}">
                          <a16:colId xmlns:a16="http://schemas.microsoft.com/office/drawing/2014/main" val="648939463"/>
                        </a:ext>
                      </a:extLst>
                    </a:gridCol>
                    <a:gridCol w="683976">
                      <a:extLst>
                        <a:ext uri="{9D8B030D-6E8A-4147-A177-3AD203B41FA5}">
                          <a16:colId xmlns:a16="http://schemas.microsoft.com/office/drawing/2014/main" val="1720029096"/>
                        </a:ext>
                      </a:extLst>
                    </a:gridCol>
                    <a:gridCol w="683976">
                      <a:extLst>
                        <a:ext uri="{9D8B030D-6E8A-4147-A177-3AD203B41FA5}">
                          <a16:colId xmlns:a16="http://schemas.microsoft.com/office/drawing/2014/main" val="1001842273"/>
                        </a:ext>
                      </a:extLst>
                    </a:gridCol>
                    <a:gridCol w="683976">
                      <a:extLst>
                        <a:ext uri="{9D8B030D-6E8A-4147-A177-3AD203B41FA5}">
                          <a16:colId xmlns:a16="http://schemas.microsoft.com/office/drawing/2014/main" val="104421478"/>
                        </a:ext>
                      </a:extLst>
                    </a:gridCol>
                    <a:gridCol w="683976">
                      <a:extLst>
                        <a:ext uri="{9D8B030D-6E8A-4147-A177-3AD203B41FA5}">
                          <a16:colId xmlns:a16="http://schemas.microsoft.com/office/drawing/2014/main" val="2530472396"/>
                        </a:ext>
                      </a:extLst>
                    </a:gridCol>
                    <a:gridCol w="683976">
                      <a:extLst>
                        <a:ext uri="{9D8B030D-6E8A-4147-A177-3AD203B41FA5}">
                          <a16:colId xmlns:a16="http://schemas.microsoft.com/office/drawing/2014/main" val="165081457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𝐻</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𝑗</m:t>
                                </m:r>
                                <m:r>
                                  <a:rPr lang="en-US" b="0" i="1" smtClean="0">
                                    <a:solidFill>
                                      <a:schemeClr val="accent1"/>
                                    </a:solidFill>
                                    <a:latin typeface="Cambria Math" panose="02040503050406030204" pitchFamily="18" charset="0"/>
                                  </a:rPr>
                                  <m:t>]</m:t>
                                </m:r>
                              </m:oMath>
                            </m:oMathPara>
                          </a14:m>
                          <a:endParaRPr lang="en-US" dirty="0">
                            <a:solidFill>
                              <a:schemeClr val="accent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en-US" dirty="0">
                              <a:solidFill>
                                <a:schemeClr val="accent1"/>
                              </a:solidFill>
                            </a:rPr>
                            <a:t>9</a:t>
                          </a:r>
                        </a:p>
                      </a:txBody>
                      <a:tcPr>
                        <a:lnT w="12700" cap="flat" cmpd="sng" algn="ctr">
                          <a:noFill/>
                          <a:prstDash val="solid"/>
                          <a:round/>
                          <a:headEnd type="none" w="med" len="med"/>
                          <a:tailEnd type="none" w="med" len="med"/>
                        </a:lnT>
                      </a:tcPr>
                    </a:tc>
                    <a:tc>
                      <a:txBody>
                        <a:bodyPr/>
                        <a:lstStyle/>
                        <a:p>
                          <a:r>
                            <a:rPr lang="en-US" dirty="0">
                              <a:solidFill>
                                <a:schemeClr val="accent1"/>
                              </a:solidFill>
                            </a:rPr>
                            <a:t>2</a:t>
                          </a:r>
                        </a:p>
                      </a:txBody>
                      <a:tcPr>
                        <a:lnT w="12700" cap="flat" cmpd="sng" algn="ctr">
                          <a:noFill/>
                          <a:prstDash val="solid"/>
                          <a:round/>
                          <a:headEnd type="none" w="med" len="med"/>
                          <a:tailEnd type="none" w="med" len="med"/>
                        </a:lnT>
                      </a:tcPr>
                    </a:tc>
                    <a:tc>
                      <a:txBody>
                        <a:bodyPr/>
                        <a:lstStyle/>
                        <a:p>
                          <a:r>
                            <a:rPr lang="en-US" dirty="0">
                              <a:solidFill>
                                <a:schemeClr val="accent1"/>
                              </a:solidFill>
                            </a:rPr>
                            <a:t>3</a:t>
                          </a:r>
                        </a:p>
                      </a:txBody>
                      <a:tcPr>
                        <a:lnT w="12700" cap="flat" cmpd="sng" algn="ctr">
                          <a:noFill/>
                          <a:prstDash val="solid"/>
                          <a:round/>
                          <a:headEnd type="none" w="med" len="med"/>
                          <a:tailEnd type="none" w="med" len="med"/>
                        </a:lnT>
                      </a:tcPr>
                    </a:tc>
                    <a:tc>
                      <a:txBody>
                        <a:bodyPr/>
                        <a:lstStyle/>
                        <a:p>
                          <a:r>
                            <a:rPr lang="en-US" dirty="0">
                              <a:solidFill>
                                <a:schemeClr val="accent1"/>
                              </a:solidFill>
                            </a:rPr>
                            <a:t>8</a:t>
                          </a:r>
                        </a:p>
                      </a:txBody>
                      <a:tcPr>
                        <a:lnT w="12700" cap="flat" cmpd="sng" algn="ctr">
                          <a:noFill/>
                          <a:prstDash val="solid"/>
                          <a:round/>
                          <a:headEnd type="none" w="med" len="med"/>
                          <a:tailEnd type="none" w="med" len="med"/>
                        </a:lnT>
                      </a:tcPr>
                    </a:tc>
                    <a:tc>
                      <a:txBody>
                        <a:bodyPr/>
                        <a:lstStyle/>
                        <a:p>
                          <a:r>
                            <a:rPr lang="en-US" dirty="0">
                              <a:solidFill>
                                <a:schemeClr val="accent1"/>
                              </a:solidFill>
                            </a:rPr>
                            <a:t>6</a:t>
                          </a:r>
                        </a:p>
                      </a:txBody>
                      <a:tcPr>
                        <a:lnT w="12700" cap="flat" cmpd="sng" algn="ctr">
                          <a:noFill/>
                          <a:prstDash val="solid"/>
                          <a:round/>
                          <a:headEnd type="none" w="med" len="med"/>
                          <a:tailEnd type="none" w="med" len="med"/>
                        </a:lnT>
                      </a:tcPr>
                    </a:tc>
                    <a:tc>
                      <a:txBody>
                        <a:bodyPr/>
                        <a:lstStyle/>
                        <a:p>
                          <a:r>
                            <a:rPr lang="en-US" dirty="0">
                              <a:solidFill>
                                <a:schemeClr val="accent1"/>
                              </a:solidFill>
                            </a:rPr>
                            <a:t>6</a:t>
                          </a:r>
                        </a:p>
                      </a:txBody>
                      <a:tcPr>
                        <a:lnT w="12700" cap="flat" cmpd="sng" algn="ctr">
                          <a:noFill/>
                          <a:prstDash val="solid"/>
                          <a:round/>
                          <a:headEnd type="none" w="med" len="med"/>
                          <a:tailEnd type="none" w="med" len="med"/>
                        </a:lnT>
                      </a:tcPr>
                    </a:tc>
                    <a:tc>
                      <a:txBody>
                        <a:bodyPr/>
                        <a:lstStyle/>
                        <a:p>
                          <a:r>
                            <a:rPr lang="en-US" dirty="0">
                              <a:solidFill>
                                <a:schemeClr val="accent1"/>
                              </a:solidFill>
                            </a:rPr>
                            <a:t>4</a:t>
                          </a:r>
                        </a:p>
                      </a:txBody>
                      <a:tcPr>
                        <a:lnT w="12700" cap="flat" cmpd="sng" algn="ctr">
                          <a:noFill/>
                          <a:prstDash val="solid"/>
                          <a:round/>
                          <a:headEnd type="none" w="med" len="med"/>
                          <a:tailEnd type="none" w="med" len="med"/>
                        </a:lnT>
                      </a:tcPr>
                    </a:tc>
                    <a:tc>
                      <a:txBody>
                        <a:bodyPr/>
                        <a:lstStyle/>
                        <a:p>
                          <a:r>
                            <a:rPr lang="en-US" dirty="0">
                              <a:solidFill>
                                <a:schemeClr val="accent1"/>
                              </a:solidFill>
                            </a:rPr>
                            <a:t>7</a:t>
                          </a:r>
                        </a:p>
                      </a:txBody>
                      <a:tcPr>
                        <a:lnT w="12700" cap="flat" cmpd="sng" algn="ctr">
                          <a:noFill/>
                          <a:prstDash val="solid"/>
                          <a:round/>
                          <a:headEnd type="none" w="med" len="med"/>
                          <a:tailEnd type="none" w="med" len="med"/>
                        </a:lnT>
                      </a:tcPr>
                    </a:tc>
                    <a:tc>
                      <a:txBody>
                        <a:bodyPr/>
                        <a:lstStyle/>
                        <a:p>
                          <a:r>
                            <a:rPr lang="en-US" dirty="0">
                              <a:solidFill>
                                <a:schemeClr val="accent1"/>
                              </a:solidFill>
                            </a:rPr>
                            <a:t>1</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082532298"/>
                      </a:ext>
                    </a:extLst>
                  </a:tr>
                  <a:tr h="370840">
                    <a:tc>
                      <a:txBody>
                        <a:bodyPr/>
                        <a:lstStyle/>
                        <a:p>
                          <a:pPr/>
                          <a14:m>
                            <m:oMathPara xmlns:m="http://schemas.openxmlformats.org/officeDocument/2006/math">
                              <m:oMathParaPr>
                                <m:jc m:val="centerGroup"/>
                              </m:oMathParaPr>
                              <m:oMath xmlns:m="http://schemas.openxmlformats.org/officeDocument/2006/math">
                                <m:r>
                                  <m:rPr>
                                    <m:sty m:val="p"/>
                                  </m:rPr>
                                  <a:rPr lang="en-US" b="0" i="0" smtClean="0">
                                    <a:solidFill>
                                      <a:schemeClr val="accent1"/>
                                    </a:solidFill>
                                    <a:latin typeface="Cambria Math" panose="02040503050406030204" pitchFamily="18" charset="0"/>
                                  </a:rPr>
                                  <m:t>OPT</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𝑗</m:t>
                                </m:r>
                                <m:r>
                                  <a:rPr lang="en-US" b="0" i="1" smtClean="0">
                                    <a:solidFill>
                                      <a:schemeClr val="accent1"/>
                                    </a:solidFill>
                                    <a:latin typeface="Cambria Math" panose="02040503050406030204" pitchFamily="18" charset="0"/>
                                  </a:rPr>
                                  <m:t>)</m:t>
                                </m:r>
                              </m:oMath>
                            </m:oMathPara>
                          </a14:m>
                          <a:endParaRPr lang="en-US" dirty="0">
                            <a:solidFill>
                              <a:schemeClr val="accent1"/>
                            </a:solidFill>
                          </a:endParaRP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r>
                            <a:rPr lang="en-US" dirty="0">
                              <a:solidFill>
                                <a:schemeClr val="accent1"/>
                              </a:solidFill>
                            </a:rPr>
                            <a:t>9</a:t>
                          </a:r>
                        </a:p>
                      </a:txBody>
                      <a:tcPr>
                        <a:lnB w="12700" cap="flat" cmpd="sng" algn="ctr">
                          <a:noFill/>
                          <a:prstDash val="solid"/>
                          <a:round/>
                          <a:headEnd type="none" w="med" len="med"/>
                          <a:tailEnd type="none" w="med" len="med"/>
                        </a:lnB>
                      </a:tcPr>
                    </a:tc>
                    <a:tc>
                      <a:txBody>
                        <a:bodyPr/>
                        <a:lstStyle/>
                        <a:p>
                          <a:r>
                            <a:rPr lang="en-US" dirty="0">
                              <a:solidFill>
                                <a:schemeClr val="accent1"/>
                              </a:solidFill>
                            </a:rPr>
                            <a:t>11</a:t>
                          </a:r>
                        </a:p>
                      </a:txBody>
                      <a:tcPr>
                        <a:lnB w="12700" cap="flat" cmpd="sng" algn="ctr">
                          <a:noFill/>
                          <a:prstDash val="solid"/>
                          <a:round/>
                          <a:headEnd type="none" w="med" len="med"/>
                          <a:tailEnd type="none" w="med" len="med"/>
                        </a:lnB>
                      </a:tcPr>
                    </a:tc>
                    <a:tc>
                      <a:txBody>
                        <a:bodyPr/>
                        <a:lstStyle/>
                        <a:p>
                          <a:r>
                            <a:rPr lang="en-US" dirty="0">
                              <a:solidFill>
                                <a:schemeClr val="accent1"/>
                              </a:solidFill>
                            </a:rPr>
                            <a:t>12</a:t>
                          </a:r>
                        </a:p>
                      </a:txBody>
                      <a:tcPr>
                        <a:lnB w="12700" cap="flat" cmpd="sng" algn="ctr">
                          <a:noFill/>
                          <a:prstDash val="solid"/>
                          <a:round/>
                          <a:headEnd type="none" w="med" len="med"/>
                          <a:tailEnd type="none" w="med" len="med"/>
                        </a:lnB>
                      </a:tcPr>
                    </a:tc>
                    <a:tc>
                      <a:txBody>
                        <a:bodyPr/>
                        <a:lstStyle/>
                        <a:p>
                          <a:r>
                            <a:rPr lang="en-US" dirty="0">
                              <a:solidFill>
                                <a:schemeClr val="accent1"/>
                              </a:solidFill>
                            </a:rPr>
                            <a:t>20</a:t>
                          </a:r>
                        </a:p>
                      </a:txBody>
                      <a:tcPr>
                        <a:lnB w="12700" cap="flat" cmpd="sng" algn="ctr">
                          <a:noFill/>
                          <a:prstDash val="solid"/>
                          <a:round/>
                          <a:headEnd type="none" w="med" len="med"/>
                          <a:tailEnd type="none" w="med" len="med"/>
                        </a:lnB>
                      </a:tcPr>
                    </a:tc>
                    <a:tc>
                      <a:txBody>
                        <a:bodyPr/>
                        <a:lstStyle/>
                        <a:p>
                          <a:r>
                            <a:rPr lang="en-US" dirty="0">
                              <a:solidFill>
                                <a:schemeClr val="accent1"/>
                              </a:solidFill>
                            </a:rPr>
                            <a:t>25</a:t>
                          </a:r>
                        </a:p>
                      </a:txBody>
                      <a:tcPr>
                        <a:lnB w="12700" cap="flat" cmpd="sng" algn="ctr">
                          <a:noFill/>
                          <a:prstDash val="solid"/>
                          <a:round/>
                          <a:headEnd type="none" w="med" len="med"/>
                          <a:tailEnd type="none" w="med" len="med"/>
                        </a:lnB>
                      </a:tcPr>
                    </a:tc>
                    <a:tc>
                      <a:txBody>
                        <a:bodyPr/>
                        <a:lstStyle/>
                        <a:p>
                          <a:r>
                            <a:rPr lang="en-US" dirty="0">
                              <a:solidFill>
                                <a:schemeClr val="accent1"/>
                              </a:solidFill>
                            </a:rPr>
                            <a:t>26</a:t>
                          </a:r>
                        </a:p>
                      </a:txBody>
                      <a:tcPr>
                        <a:lnB w="12700" cap="flat" cmpd="sng" algn="ctr">
                          <a:noFill/>
                          <a:prstDash val="solid"/>
                          <a:round/>
                          <a:headEnd type="none" w="med" len="med"/>
                          <a:tailEnd type="none" w="med" len="med"/>
                        </a:lnB>
                      </a:tcPr>
                    </a:tc>
                    <a:tc>
                      <a:txBody>
                        <a:bodyPr/>
                        <a:lstStyle/>
                        <a:p>
                          <a:r>
                            <a:rPr lang="en-US" dirty="0">
                              <a:solidFill>
                                <a:schemeClr val="accent1"/>
                              </a:solidFill>
                            </a:rPr>
                            <a:t>30</a:t>
                          </a:r>
                        </a:p>
                      </a:txBody>
                      <a:tcPr>
                        <a:lnB w="12700" cap="flat" cmpd="sng" algn="ctr">
                          <a:noFill/>
                          <a:prstDash val="solid"/>
                          <a:round/>
                          <a:headEnd type="none" w="med" len="med"/>
                          <a:tailEnd type="none" w="med" len="med"/>
                        </a:lnB>
                      </a:tcPr>
                    </a:tc>
                    <a:tc>
                      <a:txBody>
                        <a:bodyPr/>
                        <a:lstStyle/>
                        <a:p>
                          <a:r>
                            <a:rPr lang="en-US" dirty="0">
                              <a:solidFill>
                                <a:schemeClr val="accent1"/>
                              </a:solidFill>
                            </a:rPr>
                            <a:t>36</a:t>
                          </a:r>
                        </a:p>
                      </a:txBody>
                      <a:tcPr>
                        <a:lnB w="12700" cap="flat" cmpd="sng" algn="ctr">
                          <a:noFill/>
                          <a:prstDash val="solid"/>
                          <a:round/>
                          <a:headEnd type="none" w="med" len="med"/>
                          <a:tailEnd type="none" w="med" len="med"/>
                        </a:lnB>
                      </a:tcPr>
                    </a:tc>
                    <a:tc>
                      <a:txBody>
                        <a:bodyPr/>
                        <a:lstStyle/>
                        <a:p>
                          <a:r>
                            <a:rPr lang="en-US" dirty="0">
                              <a:solidFill>
                                <a:schemeClr val="accent1"/>
                              </a:solidFill>
                            </a:rPr>
                            <a:t>36</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752945619"/>
                      </a:ext>
                    </a:extLst>
                  </a:tr>
                </a:tbl>
              </a:graphicData>
            </a:graphic>
          </p:graphicFrame>
        </mc:Choice>
        <mc:Fallback xmlns="">
          <p:graphicFrame>
            <p:nvGraphicFramePr>
              <p:cNvPr id="7" name="Table 6">
                <a:extLst>
                  <a:ext uri="{FF2B5EF4-FFF2-40B4-BE49-F238E27FC236}">
                    <a16:creationId xmlns:a16="http://schemas.microsoft.com/office/drawing/2014/main" id="{FC6FD620-AE55-ED5E-4184-DDEB09A55233}"/>
                  </a:ext>
                </a:extLst>
              </p:cNvPr>
              <p:cNvGraphicFramePr>
                <a:graphicFrameLocks noGrp="1"/>
              </p:cNvGraphicFramePr>
              <p:nvPr>
                <p:extLst>
                  <p:ext uri="{D42A27DB-BD31-4B8C-83A1-F6EECF244321}">
                    <p14:modId xmlns:p14="http://schemas.microsoft.com/office/powerpoint/2010/main" val="226218258"/>
                  </p:ext>
                </p:extLst>
              </p:nvPr>
            </p:nvGraphicFramePr>
            <p:xfrm>
              <a:off x="922608" y="3951535"/>
              <a:ext cx="7298784" cy="741680"/>
            </p:xfrm>
            <a:graphic>
              <a:graphicData uri="http://schemas.openxmlformats.org/drawingml/2006/table">
                <a:tbl>
                  <a:tblPr firstRow="1" bandRow="1">
                    <a:tableStyleId>{5940675A-B579-460E-94D1-54222C63F5DA}</a:tableStyleId>
                  </a:tblPr>
                  <a:tblGrid>
                    <a:gridCol w="1143000">
                      <a:extLst>
                        <a:ext uri="{9D8B030D-6E8A-4147-A177-3AD203B41FA5}">
                          <a16:colId xmlns:a16="http://schemas.microsoft.com/office/drawing/2014/main" val="4019655411"/>
                        </a:ext>
                      </a:extLst>
                    </a:gridCol>
                    <a:gridCol w="683976">
                      <a:extLst>
                        <a:ext uri="{9D8B030D-6E8A-4147-A177-3AD203B41FA5}">
                          <a16:colId xmlns:a16="http://schemas.microsoft.com/office/drawing/2014/main" val="2492526862"/>
                        </a:ext>
                      </a:extLst>
                    </a:gridCol>
                    <a:gridCol w="683976">
                      <a:extLst>
                        <a:ext uri="{9D8B030D-6E8A-4147-A177-3AD203B41FA5}">
                          <a16:colId xmlns:a16="http://schemas.microsoft.com/office/drawing/2014/main" val="2097645401"/>
                        </a:ext>
                      </a:extLst>
                    </a:gridCol>
                    <a:gridCol w="683976">
                      <a:extLst>
                        <a:ext uri="{9D8B030D-6E8A-4147-A177-3AD203B41FA5}">
                          <a16:colId xmlns:a16="http://schemas.microsoft.com/office/drawing/2014/main" val="2722212688"/>
                        </a:ext>
                      </a:extLst>
                    </a:gridCol>
                    <a:gridCol w="683976">
                      <a:extLst>
                        <a:ext uri="{9D8B030D-6E8A-4147-A177-3AD203B41FA5}">
                          <a16:colId xmlns:a16="http://schemas.microsoft.com/office/drawing/2014/main" val="648939463"/>
                        </a:ext>
                      </a:extLst>
                    </a:gridCol>
                    <a:gridCol w="683976">
                      <a:extLst>
                        <a:ext uri="{9D8B030D-6E8A-4147-A177-3AD203B41FA5}">
                          <a16:colId xmlns:a16="http://schemas.microsoft.com/office/drawing/2014/main" val="1720029096"/>
                        </a:ext>
                      </a:extLst>
                    </a:gridCol>
                    <a:gridCol w="683976">
                      <a:extLst>
                        <a:ext uri="{9D8B030D-6E8A-4147-A177-3AD203B41FA5}">
                          <a16:colId xmlns:a16="http://schemas.microsoft.com/office/drawing/2014/main" val="1001842273"/>
                        </a:ext>
                      </a:extLst>
                    </a:gridCol>
                    <a:gridCol w="683976">
                      <a:extLst>
                        <a:ext uri="{9D8B030D-6E8A-4147-A177-3AD203B41FA5}">
                          <a16:colId xmlns:a16="http://schemas.microsoft.com/office/drawing/2014/main" val="104421478"/>
                        </a:ext>
                      </a:extLst>
                    </a:gridCol>
                    <a:gridCol w="683976">
                      <a:extLst>
                        <a:ext uri="{9D8B030D-6E8A-4147-A177-3AD203B41FA5}">
                          <a16:colId xmlns:a16="http://schemas.microsoft.com/office/drawing/2014/main" val="2530472396"/>
                        </a:ext>
                      </a:extLst>
                    </a:gridCol>
                    <a:gridCol w="683976">
                      <a:extLst>
                        <a:ext uri="{9D8B030D-6E8A-4147-A177-3AD203B41FA5}">
                          <a16:colId xmlns:a16="http://schemas.microsoft.com/office/drawing/2014/main" val="1650814571"/>
                        </a:ext>
                      </a:extLst>
                    </a:gridCol>
                  </a:tblGrid>
                  <a:tr h="370840">
                    <a:tc>
                      <a:txBody>
                        <a:bodyPr/>
                        <a:lstStyle/>
                        <a:p>
                          <a:endParaRPr lang="en-US"/>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blipFill>
                          <a:blip r:embed="rId5"/>
                          <a:stretch>
                            <a:fillRect t="-6667" r="-540000" b="-123333"/>
                          </a:stretch>
                        </a:blipFill>
                      </a:tcPr>
                    </a:tc>
                    <a:tc>
                      <a:txBody>
                        <a:bodyPr/>
                        <a:lstStyle/>
                        <a:p>
                          <a:r>
                            <a:rPr lang="en-US" dirty="0">
                              <a:solidFill>
                                <a:schemeClr val="accent1"/>
                              </a:solidFill>
                            </a:rPr>
                            <a:t>9</a:t>
                          </a:r>
                        </a:p>
                      </a:txBody>
                      <a:tcPr>
                        <a:lnT w="12700" cap="flat" cmpd="sng" algn="ctr">
                          <a:noFill/>
                          <a:prstDash val="solid"/>
                          <a:round/>
                          <a:headEnd type="none" w="med" len="med"/>
                          <a:tailEnd type="none" w="med" len="med"/>
                        </a:lnT>
                      </a:tcPr>
                    </a:tc>
                    <a:tc>
                      <a:txBody>
                        <a:bodyPr/>
                        <a:lstStyle/>
                        <a:p>
                          <a:r>
                            <a:rPr lang="en-US" dirty="0">
                              <a:solidFill>
                                <a:schemeClr val="accent1"/>
                              </a:solidFill>
                            </a:rPr>
                            <a:t>2</a:t>
                          </a:r>
                        </a:p>
                      </a:txBody>
                      <a:tcPr>
                        <a:lnT w="12700" cap="flat" cmpd="sng" algn="ctr">
                          <a:noFill/>
                          <a:prstDash val="solid"/>
                          <a:round/>
                          <a:headEnd type="none" w="med" len="med"/>
                          <a:tailEnd type="none" w="med" len="med"/>
                        </a:lnT>
                      </a:tcPr>
                    </a:tc>
                    <a:tc>
                      <a:txBody>
                        <a:bodyPr/>
                        <a:lstStyle/>
                        <a:p>
                          <a:r>
                            <a:rPr lang="en-US" dirty="0">
                              <a:solidFill>
                                <a:schemeClr val="accent1"/>
                              </a:solidFill>
                            </a:rPr>
                            <a:t>3</a:t>
                          </a:r>
                        </a:p>
                      </a:txBody>
                      <a:tcPr>
                        <a:lnT w="12700" cap="flat" cmpd="sng" algn="ctr">
                          <a:noFill/>
                          <a:prstDash val="solid"/>
                          <a:round/>
                          <a:headEnd type="none" w="med" len="med"/>
                          <a:tailEnd type="none" w="med" len="med"/>
                        </a:lnT>
                      </a:tcPr>
                    </a:tc>
                    <a:tc>
                      <a:txBody>
                        <a:bodyPr/>
                        <a:lstStyle/>
                        <a:p>
                          <a:r>
                            <a:rPr lang="en-US" dirty="0">
                              <a:solidFill>
                                <a:schemeClr val="accent1"/>
                              </a:solidFill>
                            </a:rPr>
                            <a:t>8</a:t>
                          </a:r>
                        </a:p>
                      </a:txBody>
                      <a:tcPr>
                        <a:lnT w="12700" cap="flat" cmpd="sng" algn="ctr">
                          <a:noFill/>
                          <a:prstDash val="solid"/>
                          <a:round/>
                          <a:headEnd type="none" w="med" len="med"/>
                          <a:tailEnd type="none" w="med" len="med"/>
                        </a:lnT>
                      </a:tcPr>
                    </a:tc>
                    <a:tc>
                      <a:txBody>
                        <a:bodyPr/>
                        <a:lstStyle/>
                        <a:p>
                          <a:r>
                            <a:rPr lang="en-US" dirty="0">
                              <a:solidFill>
                                <a:schemeClr val="accent1"/>
                              </a:solidFill>
                            </a:rPr>
                            <a:t>6</a:t>
                          </a:r>
                        </a:p>
                      </a:txBody>
                      <a:tcPr>
                        <a:lnT w="12700" cap="flat" cmpd="sng" algn="ctr">
                          <a:noFill/>
                          <a:prstDash val="solid"/>
                          <a:round/>
                          <a:headEnd type="none" w="med" len="med"/>
                          <a:tailEnd type="none" w="med" len="med"/>
                        </a:lnT>
                      </a:tcPr>
                    </a:tc>
                    <a:tc>
                      <a:txBody>
                        <a:bodyPr/>
                        <a:lstStyle/>
                        <a:p>
                          <a:r>
                            <a:rPr lang="en-US" dirty="0">
                              <a:solidFill>
                                <a:schemeClr val="accent1"/>
                              </a:solidFill>
                            </a:rPr>
                            <a:t>6</a:t>
                          </a:r>
                        </a:p>
                      </a:txBody>
                      <a:tcPr>
                        <a:lnT w="12700" cap="flat" cmpd="sng" algn="ctr">
                          <a:noFill/>
                          <a:prstDash val="solid"/>
                          <a:round/>
                          <a:headEnd type="none" w="med" len="med"/>
                          <a:tailEnd type="none" w="med" len="med"/>
                        </a:lnT>
                      </a:tcPr>
                    </a:tc>
                    <a:tc>
                      <a:txBody>
                        <a:bodyPr/>
                        <a:lstStyle/>
                        <a:p>
                          <a:r>
                            <a:rPr lang="en-US" dirty="0">
                              <a:solidFill>
                                <a:schemeClr val="accent1"/>
                              </a:solidFill>
                            </a:rPr>
                            <a:t>4</a:t>
                          </a:r>
                        </a:p>
                      </a:txBody>
                      <a:tcPr>
                        <a:lnT w="12700" cap="flat" cmpd="sng" algn="ctr">
                          <a:noFill/>
                          <a:prstDash val="solid"/>
                          <a:round/>
                          <a:headEnd type="none" w="med" len="med"/>
                          <a:tailEnd type="none" w="med" len="med"/>
                        </a:lnT>
                      </a:tcPr>
                    </a:tc>
                    <a:tc>
                      <a:txBody>
                        <a:bodyPr/>
                        <a:lstStyle/>
                        <a:p>
                          <a:r>
                            <a:rPr lang="en-US" dirty="0">
                              <a:solidFill>
                                <a:schemeClr val="accent1"/>
                              </a:solidFill>
                            </a:rPr>
                            <a:t>7</a:t>
                          </a:r>
                        </a:p>
                      </a:txBody>
                      <a:tcPr>
                        <a:lnT w="12700" cap="flat" cmpd="sng" algn="ctr">
                          <a:noFill/>
                          <a:prstDash val="solid"/>
                          <a:round/>
                          <a:headEnd type="none" w="med" len="med"/>
                          <a:tailEnd type="none" w="med" len="med"/>
                        </a:lnT>
                      </a:tcPr>
                    </a:tc>
                    <a:tc>
                      <a:txBody>
                        <a:bodyPr/>
                        <a:lstStyle/>
                        <a:p>
                          <a:r>
                            <a:rPr lang="en-US" dirty="0">
                              <a:solidFill>
                                <a:schemeClr val="accent1"/>
                              </a:solidFill>
                            </a:rPr>
                            <a:t>1</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082532298"/>
                      </a:ext>
                    </a:extLst>
                  </a:tr>
                  <a:tr h="370840">
                    <a:tc>
                      <a:txBody>
                        <a:bodyPr/>
                        <a:lstStyle/>
                        <a:p>
                          <a:endParaRPr lang="en-US"/>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blipFill>
                          <a:blip r:embed="rId5"/>
                          <a:stretch>
                            <a:fillRect t="-110345" r="-540000" b="-27586"/>
                          </a:stretch>
                        </a:blipFill>
                      </a:tcPr>
                    </a:tc>
                    <a:tc>
                      <a:txBody>
                        <a:bodyPr/>
                        <a:lstStyle/>
                        <a:p>
                          <a:r>
                            <a:rPr lang="en-US" dirty="0">
                              <a:solidFill>
                                <a:schemeClr val="accent1"/>
                              </a:solidFill>
                            </a:rPr>
                            <a:t>9</a:t>
                          </a:r>
                        </a:p>
                      </a:txBody>
                      <a:tcPr>
                        <a:lnB w="12700" cap="flat" cmpd="sng" algn="ctr">
                          <a:noFill/>
                          <a:prstDash val="solid"/>
                          <a:round/>
                          <a:headEnd type="none" w="med" len="med"/>
                          <a:tailEnd type="none" w="med" len="med"/>
                        </a:lnB>
                      </a:tcPr>
                    </a:tc>
                    <a:tc>
                      <a:txBody>
                        <a:bodyPr/>
                        <a:lstStyle/>
                        <a:p>
                          <a:r>
                            <a:rPr lang="en-US" dirty="0">
                              <a:solidFill>
                                <a:schemeClr val="accent1"/>
                              </a:solidFill>
                            </a:rPr>
                            <a:t>11</a:t>
                          </a:r>
                        </a:p>
                      </a:txBody>
                      <a:tcPr>
                        <a:lnB w="12700" cap="flat" cmpd="sng" algn="ctr">
                          <a:noFill/>
                          <a:prstDash val="solid"/>
                          <a:round/>
                          <a:headEnd type="none" w="med" len="med"/>
                          <a:tailEnd type="none" w="med" len="med"/>
                        </a:lnB>
                      </a:tcPr>
                    </a:tc>
                    <a:tc>
                      <a:txBody>
                        <a:bodyPr/>
                        <a:lstStyle/>
                        <a:p>
                          <a:r>
                            <a:rPr lang="en-US" dirty="0">
                              <a:solidFill>
                                <a:schemeClr val="accent1"/>
                              </a:solidFill>
                            </a:rPr>
                            <a:t>12</a:t>
                          </a:r>
                        </a:p>
                      </a:txBody>
                      <a:tcPr>
                        <a:lnB w="12700" cap="flat" cmpd="sng" algn="ctr">
                          <a:noFill/>
                          <a:prstDash val="solid"/>
                          <a:round/>
                          <a:headEnd type="none" w="med" len="med"/>
                          <a:tailEnd type="none" w="med" len="med"/>
                        </a:lnB>
                      </a:tcPr>
                    </a:tc>
                    <a:tc>
                      <a:txBody>
                        <a:bodyPr/>
                        <a:lstStyle/>
                        <a:p>
                          <a:r>
                            <a:rPr lang="en-US" dirty="0">
                              <a:solidFill>
                                <a:schemeClr val="accent1"/>
                              </a:solidFill>
                            </a:rPr>
                            <a:t>20</a:t>
                          </a:r>
                        </a:p>
                      </a:txBody>
                      <a:tcPr>
                        <a:lnB w="12700" cap="flat" cmpd="sng" algn="ctr">
                          <a:noFill/>
                          <a:prstDash val="solid"/>
                          <a:round/>
                          <a:headEnd type="none" w="med" len="med"/>
                          <a:tailEnd type="none" w="med" len="med"/>
                        </a:lnB>
                      </a:tcPr>
                    </a:tc>
                    <a:tc>
                      <a:txBody>
                        <a:bodyPr/>
                        <a:lstStyle/>
                        <a:p>
                          <a:r>
                            <a:rPr lang="en-US" dirty="0">
                              <a:solidFill>
                                <a:schemeClr val="accent1"/>
                              </a:solidFill>
                            </a:rPr>
                            <a:t>25</a:t>
                          </a:r>
                        </a:p>
                      </a:txBody>
                      <a:tcPr>
                        <a:lnB w="12700" cap="flat" cmpd="sng" algn="ctr">
                          <a:noFill/>
                          <a:prstDash val="solid"/>
                          <a:round/>
                          <a:headEnd type="none" w="med" len="med"/>
                          <a:tailEnd type="none" w="med" len="med"/>
                        </a:lnB>
                      </a:tcPr>
                    </a:tc>
                    <a:tc>
                      <a:txBody>
                        <a:bodyPr/>
                        <a:lstStyle/>
                        <a:p>
                          <a:r>
                            <a:rPr lang="en-US" dirty="0">
                              <a:solidFill>
                                <a:schemeClr val="accent1"/>
                              </a:solidFill>
                            </a:rPr>
                            <a:t>26</a:t>
                          </a:r>
                        </a:p>
                      </a:txBody>
                      <a:tcPr>
                        <a:lnB w="12700" cap="flat" cmpd="sng" algn="ctr">
                          <a:noFill/>
                          <a:prstDash val="solid"/>
                          <a:round/>
                          <a:headEnd type="none" w="med" len="med"/>
                          <a:tailEnd type="none" w="med" len="med"/>
                        </a:lnB>
                      </a:tcPr>
                    </a:tc>
                    <a:tc>
                      <a:txBody>
                        <a:bodyPr/>
                        <a:lstStyle/>
                        <a:p>
                          <a:r>
                            <a:rPr lang="en-US" dirty="0">
                              <a:solidFill>
                                <a:schemeClr val="accent1"/>
                              </a:solidFill>
                            </a:rPr>
                            <a:t>30</a:t>
                          </a:r>
                        </a:p>
                      </a:txBody>
                      <a:tcPr>
                        <a:lnB w="12700" cap="flat" cmpd="sng" algn="ctr">
                          <a:noFill/>
                          <a:prstDash val="solid"/>
                          <a:round/>
                          <a:headEnd type="none" w="med" len="med"/>
                          <a:tailEnd type="none" w="med" len="med"/>
                        </a:lnB>
                      </a:tcPr>
                    </a:tc>
                    <a:tc>
                      <a:txBody>
                        <a:bodyPr/>
                        <a:lstStyle/>
                        <a:p>
                          <a:r>
                            <a:rPr lang="en-US" dirty="0">
                              <a:solidFill>
                                <a:schemeClr val="accent1"/>
                              </a:solidFill>
                            </a:rPr>
                            <a:t>36</a:t>
                          </a:r>
                        </a:p>
                      </a:txBody>
                      <a:tcPr>
                        <a:lnB w="12700" cap="flat" cmpd="sng" algn="ctr">
                          <a:noFill/>
                          <a:prstDash val="solid"/>
                          <a:round/>
                          <a:headEnd type="none" w="med" len="med"/>
                          <a:tailEnd type="none" w="med" len="med"/>
                        </a:lnB>
                      </a:tcPr>
                    </a:tc>
                    <a:tc>
                      <a:txBody>
                        <a:bodyPr/>
                        <a:lstStyle/>
                        <a:p>
                          <a:r>
                            <a:rPr lang="en-US" dirty="0">
                              <a:solidFill>
                                <a:schemeClr val="accent1"/>
                              </a:solidFill>
                            </a:rPr>
                            <a:t>36</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752945619"/>
                      </a:ext>
                    </a:extLst>
                  </a:tr>
                </a:tbl>
              </a:graphicData>
            </a:graphic>
          </p:graphicFrame>
        </mc:Fallback>
      </mc:AlternateContent>
      <p:sp>
        <p:nvSpPr>
          <p:cNvPr id="9" name="TextBox 8">
            <a:extLst>
              <a:ext uri="{FF2B5EF4-FFF2-40B4-BE49-F238E27FC236}">
                <a16:creationId xmlns:a16="http://schemas.microsoft.com/office/drawing/2014/main" id="{2DFBBFD6-174D-1382-DD36-514FAB07CDBC}"/>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218397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FABD1-691F-E140-E0F4-0FE46D2AD5E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F7E1246-182D-F722-CFF7-0943960645F6}"/>
                  </a:ext>
                </a:extLst>
              </p:cNvPr>
              <p:cNvSpPr>
                <a:spLocks noGrp="1"/>
              </p:cNvSpPr>
              <p:nvPr>
                <p:ph type="body" idx="1"/>
              </p:nvPr>
            </p:nvSpPr>
            <p:spPr/>
            <p:txBody>
              <a:bodyPr>
                <a:normAutofit/>
              </a:bodyPr>
              <a:lstStyle/>
              <a:p>
                <a:pPr marL="114300" indent="0">
                  <a:buNone/>
                </a:pPr>
                <a:r>
                  <a:rPr lang="en-US" dirty="0">
                    <a:solidFill>
                      <a:schemeClr val="accent1"/>
                    </a:solidFill>
                  </a:rPr>
                  <a:t>If using </a:t>
                </a:r>
                <a14:m>
                  <m:oMath xmlns:m="http://schemas.openxmlformats.org/officeDocument/2006/math">
                    <m:r>
                      <m:rPr>
                        <m:sty m:val="p"/>
                      </m:rPr>
                      <a:rPr lang="en-US" i="0" dirty="0" smtClean="0">
                        <a:solidFill>
                          <a:schemeClr val="accent1"/>
                        </a:solidFill>
                        <a:latin typeface="Cambria Math" panose="02040503050406030204" pitchFamily="18" charset="0"/>
                      </a:rPr>
                      <m:t>OPT</m:t>
                    </m:r>
                    <m:r>
                      <a:rPr lang="en-US" i="1" dirty="0" smtClean="0">
                        <a:solidFill>
                          <a:schemeClr val="accent1"/>
                        </a:solidFill>
                        <a:latin typeface="Cambria Math" panose="02040503050406030204" pitchFamily="18" charset="0"/>
                      </a:rPr>
                      <m:t>(</m:t>
                    </m:r>
                    <m:r>
                      <a:rPr lang="en-US" i="1" dirty="0" err="1" smtClean="0">
                        <a:solidFill>
                          <a:schemeClr val="accent1"/>
                        </a:solidFill>
                        <a:latin typeface="Cambria Math" panose="02040503050406030204" pitchFamily="18" charset="0"/>
                      </a:rPr>
                      <m:t>𝑗</m:t>
                    </m:r>
                    <m:r>
                      <a:rPr lang="en-US" i="1" dirty="0" err="1" smtClean="0">
                        <a:solidFill>
                          <a:schemeClr val="accent1"/>
                        </a:solidFill>
                        <a:latin typeface="Cambria Math" panose="02040503050406030204" pitchFamily="18" charset="0"/>
                      </a:rPr>
                      <m:t>,</m:t>
                    </m:r>
                    <m:r>
                      <a:rPr lang="en-US" i="1" dirty="0" err="1" smtClean="0">
                        <a:solidFill>
                          <a:schemeClr val="accent1"/>
                        </a:solidFill>
                        <a:latin typeface="Cambria Math" panose="02040503050406030204" pitchFamily="18" charset="0"/>
                      </a:rPr>
                      <m:t>𝑠</m:t>
                    </m:r>
                    <m:r>
                      <a:rPr lang="en-US" i="1" dirty="0" smtClean="0">
                        <a:solidFill>
                          <a:schemeClr val="accent1"/>
                        </a:solidFill>
                        <a:latin typeface="Cambria Math" panose="02040503050406030204" pitchFamily="18" charset="0"/>
                      </a:rPr>
                      <m:t>)</m:t>
                    </m:r>
                  </m:oMath>
                </a14:m>
                <a:r>
                  <a:rPr lang="en-US" dirty="0">
                    <a:solidFill>
                      <a:schemeClr val="accent1"/>
                    </a:solidFill>
                  </a:rPr>
                  <a:t>:</a:t>
                </a:r>
              </a:p>
              <a:p>
                <a:pPr marL="114300" indent="0">
                  <a:buNone/>
                </a:pPr>
                <a14:m>
                  <m:oMathPara xmlns:m="http://schemas.openxmlformats.org/officeDocument/2006/math">
                    <m:oMathParaPr>
                      <m:jc m:val="centerGroup"/>
                    </m:oMathParaPr>
                    <m:oMath xmlns:m="http://schemas.openxmlformats.org/officeDocument/2006/math">
                      <m:r>
                        <m:rPr>
                          <m:sty m:val="p"/>
                        </m:rPr>
                        <a:rPr lang="en-US" dirty="0">
                          <a:solidFill>
                            <a:schemeClr val="accent1"/>
                          </a:solidFill>
                          <a:latin typeface="Cambria Math" panose="02040503050406030204" pitchFamily="18" charset="0"/>
                        </a:rPr>
                        <m:t>OPT</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𝑗</m:t>
                          </m:r>
                          <m:r>
                            <a:rPr lang="en-US" b="0" i="1" smtClean="0">
                              <a:solidFill>
                                <a:schemeClr val="accent1"/>
                              </a:solidFill>
                              <a:latin typeface="Cambria Math" panose="02040503050406030204" pitchFamily="18" charset="0"/>
                            </a:rPr>
                            <m:t>,0</m:t>
                          </m:r>
                        </m:e>
                      </m:d>
                      <m:r>
                        <a:rPr lang="en-US" b="0" i="1" smtClean="0">
                          <a:solidFill>
                            <a:schemeClr val="accent1"/>
                          </a:solidFill>
                          <a:latin typeface="Cambria Math" panose="02040503050406030204" pitchFamily="18" charset="0"/>
                        </a:rPr>
                        <m:t>=</m:t>
                      </m:r>
                      <m:func>
                        <m:funcPr>
                          <m:ctrlPr>
                            <a:rPr lang="en-US" b="0" i="1" smtClean="0">
                              <a:solidFill>
                                <a:schemeClr val="accent1"/>
                              </a:solidFill>
                              <a:latin typeface="Cambria Math" panose="02040503050406030204" pitchFamily="18" charset="0"/>
                            </a:rPr>
                          </m:ctrlPr>
                        </m:funcPr>
                        <m:fName>
                          <m:r>
                            <m:rPr>
                              <m:sty m:val="p"/>
                            </m:rPr>
                            <a:rPr lang="en-US" b="0" i="0" smtClean="0">
                              <a:solidFill>
                                <a:schemeClr val="accent1"/>
                              </a:solidFill>
                              <a:latin typeface="Cambria Math" panose="02040503050406030204" pitchFamily="18" charset="0"/>
                            </a:rPr>
                            <m:t>max</m:t>
                          </m:r>
                        </m:fName>
                        <m:e>
                          <m:d>
                            <m:dPr>
                              <m:ctrlPr>
                                <a:rPr lang="en-US" b="0" i="1" smtClean="0">
                                  <a:solidFill>
                                    <a:schemeClr val="accent1"/>
                                  </a:solidFill>
                                  <a:latin typeface="Cambria Math" panose="02040503050406030204" pitchFamily="18" charset="0"/>
                                </a:rPr>
                              </m:ctrlPr>
                            </m:dPr>
                            <m:e>
                              <m:r>
                                <m:rPr>
                                  <m:sty m:val="p"/>
                                </m:rPr>
                                <a:rPr lang="en-US" dirty="0">
                                  <a:solidFill>
                                    <a:schemeClr val="accent1"/>
                                  </a:solidFill>
                                  <a:latin typeface="Cambria Math" panose="02040503050406030204" pitchFamily="18" charset="0"/>
                                </a:rPr>
                                <m:t>OPT</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𝑗</m:t>
                                  </m:r>
                                  <m:r>
                                    <a:rPr lang="en-US" b="0" i="1" smtClean="0">
                                      <a:solidFill>
                                        <a:schemeClr val="accent1"/>
                                      </a:solidFill>
                                      <a:latin typeface="Cambria Math" panose="02040503050406030204" pitchFamily="18" charset="0"/>
                                    </a:rPr>
                                    <m:t>−1, 0</m:t>
                                  </m:r>
                                </m:e>
                              </m:d>
                              <m:r>
                                <a:rPr lang="en-US" b="0" i="1" smtClean="0">
                                  <a:solidFill>
                                    <a:schemeClr val="accent1"/>
                                  </a:solidFill>
                                  <a:latin typeface="Cambria Math" panose="02040503050406030204" pitchFamily="18" charset="0"/>
                                </a:rPr>
                                <m:t>,</m:t>
                              </m:r>
                              <m:r>
                                <m:rPr>
                                  <m:sty m:val="p"/>
                                </m:rPr>
                                <a:rPr lang="en-US" dirty="0">
                                  <a:solidFill>
                                    <a:schemeClr val="accent1"/>
                                  </a:solidFill>
                                  <a:latin typeface="Cambria Math" panose="02040503050406030204" pitchFamily="18" charset="0"/>
                                </a:rPr>
                                <m:t>OPT</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𝑗</m:t>
                                  </m:r>
                                  <m:r>
                                    <a:rPr lang="en-US" b="0" i="1" smtClean="0">
                                      <a:solidFill>
                                        <a:schemeClr val="accent1"/>
                                      </a:solidFill>
                                      <a:latin typeface="Cambria Math" panose="02040503050406030204" pitchFamily="18" charset="0"/>
                                    </a:rPr>
                                    <m:t>−1, 1</m:t>
                                  </m:r>
                                </m:e>
                              </m:d>
                              <m:r>
                                <a:rPr lang="en-US" b="0" i="1" smtClean="0">
                                  <a:solidFill>
                                    <a:schemeClr val="accent1"/>
                                  </a:solidFill>
                                  <a:latin typeface="Cambria Math" panose="02040503050406030204" pitchFamily="18" charset="0"/>
                                </a:rPr>
                                <m:t>,</m:t>
                              </m:r>
                              <m:r>
                                <m:rPr>
                                  <m:sty m:val="p"/>
                                </m:rPr>
                                <a:rPr lang="en-US" dirty="0">
                                  <a:solidFill>
                                    <a:schemeClr val="accent1"/>
                                  </a:solidFill>
                                  <a:latin typeface="Cambria Math" panose="02040503050406030204" pitchFamily="18" charset="0"/>
                                </a:rPr>
                                <m:t>OPT</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𝑗</m:t>
                                  </m:r>
                                  <m:r>
                                    <a:rPr lang="en-US" b="0" i="1" smtClean="0">
                                      <a:solidFill>
                                        <a:schemeClr val="accent1"/>
                                      </a:solidFill>
                                      <a:latin typeface="Cambria Math" panose="02040503050406030204" pitchFamily="18" charset="0"/>
                                    </a:rPr>
                                    <m:t>−1, 2</m:t>
                                  </m:r>
                                </m:e>
                              </m:d>
                            </m:e>
                          </m:d>
                        </m:e>
                      </m:func>
                    </m:oMath>
                    <m:oMath xmlns:m="http://schemas.openxmlformats.org/officeDocument/2006/math">
                      <m:r>
                        <m:rPr>
                          <m:sty m:val="p"/>
                        </m:rPr>
                        <a:rPr lang="en-US" dirty="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,1</m:t>
                          </m:r>
                        </m:e>
                      </m:d>
                      <m:r>
                        <a:rPr lang="en-US" i="1">
                          <a:solidFill>
                            <a:schemeClr val="accent1"/>
                          </a:solidFill>
                          <a:latin typeface="Cambria Math" panose="02040503050406030204" pitchFamily="18" charset="0"/>
                        </a:rPr>
                        <m:t>=</m:t>
                      </m:r>
                      <m:r>
                        <m:rPr>
                          <m:sty m:val="p"/>
                        </m:rPr>
                        <a:rPr lang="en-US" dirty="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−1, 0</m:t>
                          </m:r>
                        </m:e>
                      </m:d>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𝐻</m:t>
                      </m:r>
                      <m:d>
                        <m:dPr>
                          <m:begChr m:val="["/>
                          <m:endChr m:val="]"/>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e>
                      </m:d>
                    </m:oMath>
                    <m:oMath xmlns:m="http://schemas.openxmlformats.org/officeDocument/2006/math">
                      <m:r>
                        <m:rPr>
                          <m:sty m:val="p"/>
                        </m:rPr>
                        <a:rPr lang="en-US" dirty="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,2</m:t>
                          </m:r>
                        </m:e>
                      </m:d>
                      <m:r>
                        <a:rPr lang="en-US" i="1">
                          <a:solidFill>
                            <a:schemeClr val="accent1"/>
                          </a:solidFill>
                          <a:latin typeface="Cambria Math" panose="02040503050406030204" pitchFamily="18" charset="0"/>
                        </a:rPr>
                        <m:t>=</m:t>
                      </m:r>
                      <m:r>
                        <m:rPr>
                          <m:sty m:val="p"/>
                        </m:rPr>
                        <a:rPr lang="en-US" dirty="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−2, 0</m:t>
                          </m:r>
                        </m:e>
                      </m:d>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𝐻</m:t>
                      </m:r>
                      <m:d>
                        <m:dPr>
                          <m:begChr m:val="["/>
                          <m:endChr m:val="]"/>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−1</m:t>
                          </m:r>
                        </m:e>
                      </m:d>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𝐻</m:t>
                      </m:r>
                      <m:d>
                        <m:dPr>
                          <m:begChr m:val="["/>
                          <m:endChr m:val="]"/>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e>
                      </m:d>
                    </m:oMath>
                  </m:oMathPara>
                </a14:m>
                <a:endParaRPr lang="en-US" dirty="0">
                  <a:solidFill>
                    <a:schemeClr val="accent1"/>
                  </a:solidFill>
                  <a:sym typeface="Source Sans Pro"/>
                </a:endParaRPr>
              </a:p>
              <a:p>
                <a:pPr marL="114300" indent="0">
                  <a:buNone/>
                </a:pPr>
                <a:endParaRPr lang="en-US" dirty="0">
                  <a:solidFill>
                    <a:schemeClr val="accent1"/>
                  </a:solidFill>
                  <a:sym typeface="Source Sans Pro"/>
                </a:endParaRPr>
              </a:p>
              <a:p>
                <a:pPr marL="114300" indent="0">
                  <a:buNone/>
                </a:pPr>
                <a:r>
                  <a:rPr lang="en-US" dirty="0">
                    <a:solidFill>
                      <a:schemeClr val="accent1"/>
                    </a:solidFill>
                  </a:rPr>
                  <a:t>Nice to also notice </a:t>
                </a:r>
                <a14:m>
                  <m:oMath xmlns:m="http://schemas.openxmlformats.org/officeDocument/2006/math">
                    <m:r>
                      <m:rPr>
                        <m:sty m:val="p"/>
                      </m:rPr>
                      <a:rPr lang="en-US" dirty="0" smtClean="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,2</m:t>
                        </m:r>
                      </m:e>
                    </m:d>
                    <m:r>
                      <a:rPr lang="en-US" b="0" i="1" smtClean="0">
                        <a:solidFill>
                          <a:schemeClr val="accent1"/>
                        </a:solidFill>
                        <a:latin typeface="Cambria Math" panose="02040503050406030204" pitchFamily="18" charset="0"/>
                      </a:rPr>
                      <m:t>=</m:t>
                    </m:r>
                    <m:r>
                      <m:rPr>
                        <m:sty m:val="p"/>
                      </m:rPr>
                      <a:rPr lang="en-US" dirty="0">
                        <a:solidFill>
                          <a:schemeClr val="accent1"/>
                        </a:solidFill>
                        <a:latin typeface="Cambria Math" panose="02040503050406030204" pitchFamily="18" charset="0"/>
                      </a:rPr>
                      <m:t>OPT</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𝑗</m:t>
                        </m:r>
                        <m:r>
                          <a:rPr lang="en-US" b="0" i="1" smtClean="0">
                            <a:solidFill>
                              <a:schemeClr val="accent1"/>
                            </a:solidFill>
                            <a:latin typeface="Cambria Math" panose="02040503050406030204" pitchFamily="18" charset="0"/>
                          </a:rPr>
                          <m:t>−1, 1</m:t>
                        </m:r>
                      </m:e>
                    </m:d>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𝐻</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𝑗</m:t>
                    </m:r>
                    <m:r>
                      <a:rPr lang="en-US" b="0" i="1" smtClean="0">
                        <a:solidFill>
                          <a:schemeClr val="accent1"/>
                        </a:solidFill>
                        <a:latin typeface="Cambria Math" panose="02040503050406030204" pitchFamily="18" charset="0"/>
                      </a:rPr>
                      <m:t>]</m:t>
                    </m:r>
                  </m:oMath>
                </a14:m>
                <a:r>
                  <a:rPr lang="en-US" dirty="0">
                    <a:solidFill>
                      <a:schemeClr val="accent1"/>
                    </a:solidFill>
                    <a:sym typeface="Source Sans Pro"/>
                  </a:rPr>
                  <a:t>, can avoid looking back 2 days.</a:t>
                </a:r>
              </a:p>
              <a:p>
                <a:pPr marL="114300" indent="0">
                  <a:buNone/>
                </a:pPr>
                <a:endParaRPr lang="en-US" dirty="0">
                  <a:solidFill>
                    <a:schemeClr val="accent1"/>
                  </a:solidFill>
                  <a:sym typeface="Source Sans Pro"/>
                </a:endParaRPr>
              </a:p>
              <a:p>
                <a:pPr marL="114300" indent="0">
                  <a:buNone/>
                </a:pPr>
                <a:r>
                  <a:rPr lang="en-US" dirty="0">
                    <a:solidFill>
                      <a:schemeClr val="accent1"/>
                    </a:solidFill>
                    <a:sym typeface="Source Sans Pro"/>
                  </a:rPr>
                  <a:t>If using </a:t>
                </a:r>
                <a14:m>
                  <m:oMath xmlns:m="http://schemas.openxmlformats.org/officeDocument/2006/math">
                    <m:r>
                      <m:rPr>
                        <m:sty m:val="p"/>
                      </m:rPr>
                      <a:rPr lang="en-US" i="0" dirty="0" smtClean="0">
                        <a:solidFill>
                          <a:schemeClr val="accent1"/>
                        </a:solidFill>
                        <a:latin typeface="Cambria Math" panose="02040503050406030204" pitchFamily="18" charset="0"/>
                        <a:sym typeface="Source Sans Pro"/>
                      </a:rPr>
                      <m:t>OPT</m:t>
                    </m:r>
                    <m:r>
                      <a:rPr lang="en-US" i="1" dirty="0" smtClean="0">
                        <a:solidFill>
                          <a:schemeClr val="accent1"/>
                        </a:solidFill>
                        <a:latin typeface="Cambria Math" panose="02040503050406030204" pitchFamily="18" charset="0"/>
                        <a:sym typeface="Source Sans Pro"/>
                      </a:rPr>
                      <m:t>(</m:t>
                    </m:r>
                    <m:r>
                      <a:rPr lang="en-US" i="1" dirty="0" smtClean="0">
                        <a:solidFill>
                          <a:schemeClr val="accent1"/>
                        </a:solidFill>
                        <a:latin typeface="Cambria Math" panose="02040503050406030204" pitchFamily="18" charset="0"/>
                        <a:sym typeface="Source Sans Pro"/>
                      </a:rPr>
                      <m:t>𝑗</m:t>
                    </m:r>
                    <m:r>
                      <a:rPr lang="en-US" i="1" dirty="0" smtClean="0">
                        <a:solidFill>
                          <a:schemeClr val="accent1"/>
                        </a:solidFill>
                        <a:latin typeface="Cambria Math" panose="02040503050406030204" pitchFamily="18" charset="0"/>
                        <a:sym typeface="Source Sans Pro"/>
                      </a:rPr>
                      <m:t>)</m:t>
                    </m:r>
                  </m:oMath>
                </a14:m>
                <a:r>
                  <a:rPr lang="en-US" dirty="0">
                    <a:solidFill>
                      <a:schemeClr val="accent1"/>
                    </a:solidFill>
                    <a:sym typeface="Source Sans Pro"/>
                  </a:rPr>
                  <a:t>:</a:t>
                </a:r>
              </a:p>
              <a:p>
                <a:pPr marL="114300" indent="0">
                  <a:buNone/>
                </a:pPr>
                <a14:m>
                  <m:oMathPara xmlns:m="http://schemas.openxmlformats.org/officeDocument/2006/math">
                    <m:oMathParaPr>
                      <m:jc m:val="centerGroup"/>
                    </m:oMathParaPr>
                    <m:oMath xmlns:m="http://schemas.openxmlformats.org/officeDocument/2006/math">
                      <m:r>
                        <m:rPr>
                          <m:sty m:val="p"/>
                        </m:rPr>
                        <a:rPr lang="en-US" dirty="0">
                          <a:solidFill>
                            <a:schemeClr val="accent1"/>
                          </a:solidFill>
                          <a:latin typeface="Cambria Math" panose="02040503050406030204" pitchFamily="18" charset="0"/>
                          <a:cs typeface="Source Sans Pro"/>
                          <a:sym typeface="Source Sans Pro"/>
                        </a:rPr>
                        <m:t>OPT</m:t>
                      </m:r>
                      <m:d>
                        <m:dPr>
                          <m:ctrlPr>
                            <a:rPr lang="en-US" i="1" dirty="0">
                              <a:solidFill>
                                <a:schemeClr val="accent1"/>
                              </a:solidFill>
                              <a:latin typeface="Cambria Math" panose="02040503050406030204" pitchFamily="18" charset="0"/>
                              <a:cs typeface="Source Sans Pro"/>
                              <a:sym typeface="Source Sans Pro"/>
                            </a:rPr>
                          </m:ctrlPr>
                        </m:dPr>
                        <m:e>
                          <m:r>
                            <a:rPr lang="en-US" i="1" dirty="0">
                              <a:solidFill>
                                <a:schemeClr val="accent1"/>
                              </a:solidFill>
                              <a:latin typeface="Cambria Math" panose="02040503050406030204" pitchFamily="18" charset="0"/>
                              <a:cs typeface="Source Sans Pro"/>
                              <a:sym typeface="Source Sans Pro"/>
                            </a:rPr>
                            <m:t>𝑗</m:t>
                          </m:r>
                        </m:e>
                      </m:d>
                      <m:r>
                        <a:rPr lang="en-US" i="1" dirty="0">
                          <a:solidFill>
                            <a:schemeClr val="accent1"/>
                          </a:solidFill>
                          <a:latin typeface="Cambria Math" panose="02040503050406030204" pitchFamily="18" charset="0"/>
                          <a:cs typeface="Source Sans Pro"/>
                          <a:sym typeface="Source Sans Pro"/>
                        </a:rPr>
                        <m:t>=</m:t>
                      </m:r>
                      <m:func>
                        <m:funcPr>
                          <m:ctrlPr>
                            <a:rPr lang="en-US" i="1" dirty="0">
                              <a:solidFill>
                                <a:schemeClr val="accent1"/>
                              </a:solidFill>
                              <a:latin typeface="Cambria Math" panose="02040503050406030204" pitchFamily="18" charset="0"/>
                              <a:cs typeface="Source Sans Pro"/>
                              <a:sym typeface="Source Sans Pro"/>
                            </a:rPr>
                          </m:ctrlPr>
                        </m:funcPr>
                        <m:fName>
                          <m:r>
                            <m:rPr>
                              <m:sty m:val="p"/>
                            </m:rPr>
                            <a:rPr lang="en-US" dirty="0">
                              <a:solidFill>
                                <a:schemeClr val="accent1"/>
                              </a:solidFill>
                              <a:latin typeface="Cambria Math" panose="02040503050406030204" pitchFamily="18" charset="0"/>
                              <a:cs typeface="Source Sans Pro"/>
                              <a:sym typeface="Source Sans Pro"/>
                            </a:rPr>
                            <m:t>max</m:t>
                          </m:r>
                        </m:fName>
                        <m:e>
                          <m:d>
                            <m:dPr>
                              <m:ctrlPr>
                                <a:rPr lang="en-US" i="1" dirty="0">
                                  <a:solidFill>
                                    <a:schemeClr val="accent1"/>
                                  </a:solidFill>
                                  <a:latin typeface="Cambria Math" panose="02040503050406030204" pitchFamily="18" charset="0"/>
                                  <a:cs typeface="Source Sans Pro"/>
                                  <a:sym typeface="Source Sans Pro"/>
                                </a:rPr>
                              </m:ctrlPr>
                            </m:dPr>
                            <m:e>
                              <m:eqArr>
                                <m:eqArrPr>
                                  <m:ctrlPr>
                                    <a:rPr lang="en-US" i="1" dirty="0">
                                      <a:solidFill>
                                        <a:schemeClr val="accent1"/>
                                      </a:solidFill>
                                      <a:latin typeface="Cambria Math" panose="02040503050406030204" pitchFamily="18" charset="0"/>
                                      <a:cs typeface="Source Sans Pro"/>
                                      <a:sym typeface="Source Sans Pro"/>
                                    </a:rPr>
                                  </m:ctrlPr>
                                </m:eqArrPr>
                                <m:e>
                                  <m:r>
                                    <m:rPr>
                                      <m:sty m:val="p"/>
                                    </m:rPr>
                                    <a:rPr lang="en-US" dirty="0">
                                      <a:solidFill>
                                        <a:schemeClr val="accent1"/>
                                      </a:solidFill>
                                      <a:latin typeface="Cambria Math" panose="02040503050406030204" pitchFamily="18" charset="0"/>
                                      <a:cs typeface="Source Sans Pro"/>
                                      <a:sym typeface="Source Sans Pro"/>
                                    </a:rPr>
                                    <m:t>OPT</m:t>
                                  </m:r>
                                  <m:d>
                                    <m:dPr>
                                      <m:ctrlPr>
                                        <a:rPr lang="en-US" i="1">
                                          <a:solidFill>
                                            <a:schemeClr val="accent1"/>
                                          </a:solidFill>
                                          <a:latin typeface="Cambria Math" panose="02040503050406030204" pitchFamily="18" charset="0"/>
                                          <a:cs typeface="Source Sans Pro"/>
                                          <a:sym typeface="Source Sans Pro"/>
                                        </a:rPr>
                                      </m:ctrlPr>
                                    </m:dPr>
                                    <m:e>
                                      <m:r>
                                        <a:rPr lang="en-US" i="1">
                                          <a:solidFill>
                                            <a:schemeClr val="accent1"/>
                                          </a:solidFill>
                                          <a:latin typeface="Cambria Math" panose="02040503050406030204" pitchFamily="18" charset="0"/>
                                          <a:cs typeface="Source Sans Pro"/>
                                          <a:sym typeface="Source Sans Pro"/>
                                        </a:rPr>
                                        <m:t>𝑗</m:t>
                                      </m:r>
                                      <m:r>
                                        <a:rPr lang="en-US" i="1">
                                          <a:solidFill>
                                            <a:schemeClr val="accent1"/>
                                          </a:solidFill>
                                          <a:latin typeface="Cambria Math" panose="02040503050406030204" pitchFamily="18" charset="0"/>
                                          <a:cs typeface="Source Sans Pro"/>
                                          <a:sym typeface="Source Sans Pro"/>
                                        </a:rPr>
                                        <m:t>−1</m:t>
                                      </m:r>
                                    </m:e>
                                  </m:d>
                                  <m:r>
                                    <a:rPr lang="en-US" i="1">
                                      <a:solidFill>
                                        <a:schemeClr val="accent1"/>
                                      </a:solidFill>
                                      <a:latin typeface="Cambria Math" panose="02040503050406030204" pitchFamily="18" charset="0"/>
                                      <a:cs typeface="Source Sans Pro"/>
                                      <a:sym typeface="Source Sans Pro"/>
                                    </a:rPr>
                                    <m:t>,</m:t>
                                  </m:r>
                                </m:e>
                                <m:e>
                                  <m:r>
                                    <m:rPr>
                                      <m:sty m:val="p"/>
                                    </m:rPr>
                                    <a:rPr lang="en-US" dirty="0">
                                      <a:solidFill>
                                        <a:schemeClr val="accent1"/>
                                      </a:solidFill>
                                      <a:latin typeface="Cambria Math" panose="02040503050406030204" pitchFamily="18" charset="0"/>
                                      <a:cs typeface="Source Sans Pro"/>
                                      <a:sym typeface="Source Sans Pro"/>
                                    </a:rPr>
                                    <m:t>OPT</m:t>
                                  </m:r>
                                  <m:d>
                                    <m:dPr>
                                      <m:ctrlPr>
                                        <a:rPr lang="en-US" i="1">
                                          <a:solidFill>
                                            <a:schemeClr val="accent1"/>
                                          </a:solidFill>
                                          <a:latin typeface="Cambria Math" panose="02040503050406030204" pitchFamily="18" charset="0"/>
                                          <a:cs typeface="Source Sans Pro"/>
                                          <a:sym typeface="Source Sans Pro"/>
                                        </a:rPr>
                                      </m:ctrlPr>
                                    </m:dPr>
                                    <m:e>
                                      <m:r>
                                        <a:rPr lang="en-US" i="1">
                                          <a:solidFill>
                                            <a:schemeClr val="accent1"/>
                                          </a:solidFill>
                                          <a:latin typeface="Cambria Math" panose="02040503050406030204" pitchFamily="18" charset="0"/>
                                          <a:sym typeface="Source Sans Pro"/>
                                        </a:rPr>
                                        <m:t>𝑗</m:t>
                                      </m:r>
                                      <m:r>
                                        <a:rPr lang="en-US" i="1">
                                          <a:solidFill>
                                            <a:schemeClr val="accent1"/>
                                          </a:solidFill>
                                          <a:latin typeface="Cambria Math" panose="02040503050406030204" pitchFamily="18" charset="0"/>
                                          <a:sym typeface="Source Sans Pro"/>
                                        </a:rPr>
                                        <m:t>−2</m:t>
                                      </m:r>
                                    </m:e>
                                  </m:d>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𝐻</m:t>
                                  </m:r>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𝑗</m:t>
                                  </m:r>
                                  <m:r>
                                    <a:rPr lang="en-US" i="1">
                                      <a:solidFill>
                                        <a:schemeClr val="accent1"/>
                                      </a:solidFill>
                                      <a:latin typeface="Cambria Math" panose="02040503050406030204" pitchFamily="18" charset="0"/>
                                      <a:sym typeface="Source Sans Pro"/>
                                    </a:rPr>
                                    <m:t>],</m:t>
                                  </m:r>
                                </m:e>
                                <m:e>
                                  <m:r>
                                    <m:rPr>
                                      <m:sty m:val="p"/>
                                    </m:rPr>
                                    <a:rPr lang="en-US" dirty="0">
                                      <a:solidFill>
                                        <a:schemeClr val="accent1"/>
                                      </a:solidFill>
                                      <a:latin typeface="Cambria Math" panose="02040503050406030204" pitchFamily="18" charset="0"/>
                                      <a:cs typeface="Source Sans Pro"/>
                                      <a:sym typeface="Source Sans Pro"/>
                                    </a:rPr>
                                    <m:t>OPT</m:t>
                                  </m:r>
                                  <m:d>
                                    <m:dPr>
                                      <m:ctrlPr>
                                        <a:rPr lang="en-US" i="1">
                                          <a:solidFill>
                                            <a:schemeClr val="accent1"/>
                                          </a:solidFill>
                                          <a:latin typeface="Cambria Math" panose="02040503050406030204" pitchFamily="18" charset="0"/>
                                          <a:cs typeface="Source Sans Pro"/>
                                          <a:sym typeface="Source Sans Pro"/>
                                        </a:rPr>
                                      </m:ctrlPr>
                                    </m:dPr>
                                    <m:e>
                                      <m:r>
                                        <a:rPr lang="en-US" i="1">
                                          <a:solidFill>
                                            <a:schemeClr val="accent1"/>
                                          </a:solidFill>
                                          <a:latin typeface="Cambria Math" panose="02040503050406030204" pitchFamily="18" charset="0"/>
                                          <a:sym typeface="Source Sans Pro"/>
                                        </a:rPr>
                                        <m:t>𝑗</m:t>
                                      </m:r>
                                      <m:r>
                                        <a:rPr lang="en-US" i="1">
                                          <a:solidFill>
                                            <a:schemeClr val="accent1"/>
                                          </a:solidFill>
                                          <a:latin typeface="Cambria Math" panose="02040503050406030204" pitchFamily="18" charset="0"/>
                                          <a:sym typeface="Source Sans Pro"/>
                                        </a:rPr>
                                        <m:t>−3</m:t>
                                      </m:r>
                                    </m:e>
                                  </m:d>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𝐻</m:t>
                                  </m:r>
                                  <m:d>
                                    <m:dPr>
                                      <m:begChr m:val="["/>
                                      <m:endChr m:val="]"/>
                                      <m:ctrlPr>
                                        <a:rPr lang="en-US" i="1">
                                          <a:solidFill>
                                            <a:schemeClr val="accent1"/>
                                          </a:solidFill>
                                          <a:latin typeface="Cambria Math" panose="02040503050406030204" pitchFamily="18" charset="0"/>
                                          <a:sym typeface="Source Sans Pro"/>
                                        </a:rPr>
                                      </m:ctrlPr>
                                    </m:dPr>
                                    <m:e>
                                      <m:r>
                                        <a:rPr lang="en-US" i="1">
                                          <a:solidFill>
                                            <a:schemeClr val="accent1"/>
                                          </a:solidFill>
                                          <a:latin typeface="Cambria Math" panose="02040503050406030204" pitchFamily="18" charset="0"/>
                                          <a:sym typeface="Source Sans Pro"/>
                                        </a:rPr>
                                        <m:t>𝑗</m:t>
                                      </m:r>
                                      <m:r>
                                        <a:rPr lang="en-US" i="1">
                                          <a:solidFill>
                                            <a:schemeClr val="accent1"/>
                                          </a:solidFill>
                                          <a:latin typeface="Cambria Math" panose="02040503050406030204" pitchFamily="18" charset="0"/>
                                          <a:sym typeface="Source Sans Pro"/>
                                        </a:rPr>
                                        <m:t>−1</m:t>
                                      </m:r>
                                    </m:e>
                                  </m:d>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𝐻</m:t>
                                  </m:r>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𝑗</m:t>
                                  </m:r>
                                  <m:r>
                                    <a:rPr lang="en-US" i="1">
                                      <a:solidFill>
                                        <a:schemeClr val="accent1"/>
                                      </a:solidFill>
                                      <a:latin typeface="Cambria Math" panose="02040503050406030204" pitchFamily="18" charset="0"/>
                                      <a:sym typeface="Source Sans Pro"/>
                                    </a:rPr>
                                    <m:t>]</m:t>
                                  </m:r>
                                </m:e>
                              </m:eqArr>
                            </m:e>
                          </m:d>
                        </m:e>
                      </m:func>
                    </m:oMath>
                  </m:oMathPara>
                </a14:m>
                <a:endParaRPr lang="en-US" dirty="0">
                  <a:solidFill>
                    <a:schemeClr val="accent1"/>
                  </a:solidFill>
                  <a:sym typeface="Source Sans Pro"/>
                </a:endParaRPr>
              </a:p>
            </p:txBody>
          </p:sp>
        </mc:Choice>
        <mc:Fallback xmlns="">
          <p:sp>
            <p:nvSpPr>
              <p:cNvPr id="3" name="Text Placeholder 2">
                <a:extLst>
                  <a:ext uri="{FF2B5EF4-FFF2-40B4-BE49-F238E27FC236}">
                    <a16:creationId xmlns:a16="http://schemas.microsoft.com/office/drawing/2014/main" id="{5F7E1246-182D-F722-CFF7-0943960645F6}"/>
                  </a:ext>
                </a:extLst>
              </p:cNvPr>
              <p:cNvSpPr>
                <a:spLocks noGrp="1" noRot="1" noChangeAspect="1" noMove="1" noResize="1" noEditPoints="1" noAdjustHandles="1" noChangeArrowheads="1" noChangeShapeType="1" noTextEdit="1"/>
              </p:cNvSpPr>
              <p:nvPr>
                <p:ph type="body" idx="1"/>
              </p:nvPr>
            </p:nvSpPr>
            <p:spPr>
              <a:blipFill>
                <a:blip r:embed="rId3"/>
                <a:stretch>
                  <a:fillRect b="-10370"/>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84F7B2D5-01C2-5AE6-FB1D-867A4567F8D6}"/>
              </a:ext>
            </a:extLst>
          </p:cNvPr>
          <p:cNvSpPr>
            <a:spLocks noGrp="1"/>
          </p:cNvSpPr>
          <p:nvPr>
            <p:ph type="title"/>
          </p:nvPr>
        </p:nvSpPr>
        <p:spPr/>
        <p:txBody>
          <a:bodyPr>
            <a:normAutofit/>
          </a:bodyPr>
          <a:lstStyle/>
          <a:p>
            <a:r>
              <a:rPr lang="en-US" sz="2700" dirty="0"/>
              <a:t>Problem 1 – Going to parties</a:t>
            </a:r>
          </a:p>
        </p:txBody>
      </p:sp>
      <p:sp>
        <p:nvSpPr>
          <p:cNvPr id="9" name="TextBox 8">
            <a:extLst>
              <a:ext uri="{FF2B5EF4-FFF2-40B4-BE49-F238E27FC236}">
                <a16:creationId xmlns:a16="http://schemas.microsoft.com/office/drawing/2014/main" id="{62F722B3-D405-23C6-B129-0A365F1AB9E5}"/>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155568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14541-801F-C64F-D7AF-C5C8ADF8D80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597AE45-6858-F1DF-6670-704EAD13D112}"/>
                  </a:ext>
                </a:extLst>
              </p:cNvPr>
              <p:cNvSpPr>
                <a:spLocks noGrp="1"/>
              </p:cNvSpPr>
              <p:nvPr>
                <p:ph type="body" idx="1"/>
              </p:nvPr>
            </p:nvSpPr>
            <p:spPr/>
            <p:txBody>
              <a:bodyPr>
                <a:normAutofit/>
              </a:bodyPr>
              <a:lstStyle/>
              <a:p>
                <a:pPr marL="114300" indent="0">
                  <a:buNone/>
                </a:pPr>
                <a:r>
                  <a:rPr lang="en-US" dirty="0">
                    <a:solidFill>
                      <a:schemeClr val="bg1">
                        <a:lumMod val="75000"/>
                      </a:schemeClr>
                    </a:solidFill>
                  </a:rPr>
                  <a:t>If using </a:t>
                </a:r>
                <a14:m>
                  <m:oMath xmlns:m="http://schemas.openxmlformats.org/officeDocument/2006/math">
                    <m:r>
                      <m:rPr>
                        <m:sty m:val="p"/>
                      </m:rPr>
                      <a:rPr lang="en-US" i="0" dirty="0" smtClean="0">
                        <a:solidFill>
                          <a:schemeClr val="bg1">
                            <a:lumMod val="75000"/>
                          </a:schemeClr>
                        </a:solidFill>
                        <a:latin typeface="Cambria Math" panose="02040503050406030204" pitchFamily="18" charset="0"/>
                      </a:rPr>
                      <m:t>OPT</m:t>
                    </m:r>
                    <m:r>
                      <a:rPr lang="en-US" i="1" dirty="0" smtClean="0">
                        <a:solidFill>
                          <a:schemeClr val="bg1">
                            <a:lumMod val="75000"/>
                          </a:schemeClr>
                        </a:solidFill>
                        <a:latin typeface="Cambria Math" panose="02040503050406030204" pitchFamily="18" charset="0"/>
                      </a:rPr>
                      <m:t>(</m:t>
                    </m:r>
                    <m:r>
                      <a:rPr lang="en-US" i="1" dirty="0" err="1" smtClean="0">
                        <a:solidFill>
                          <a:schemeClr val="bg1">
                            <a:lumMod val="75000"/>
                          </a:schemeClr>
                        </a:solidFill>
                        <a:latin typeface="Cambria Math" panose="02040503050406030204" pitchFamily="18" charset="0"/>
                      </a:rPr>
                      <m:t>𝑗</m:t>
                    </m:r>
                    <m:r>
                      <a:rPr lang="en-US" i="1" dirty="0" err="1" smtClean="0">
                        <a:solidFill>
                          <a:schemeClr val="bg1">
                            <a:lumMod val="75000"/>
                          </a:schemeClr>
                        </a:solidFill>
                        <a:latin typeface="Cambria Math" panose="02040503050406030204" pitchFamily="18" charset="0"/>
                      </a:rPr>
                      <m:t>,</m:t>
                    </m:r>
                    <m:r>
                      <a:rPr lang="en-US" i="1" dirty="0" err="1" smtClean="0">
                        <a:solidFill>
                          <a:schemeClr val="bg1">
                            <a:lumMod val="75000"/>
                          </a:schemeClr>
                        </a:solidFill>
                        <a:latin typeface="Cambria Math" panose="02040503050406030204" pitchFamily="18" charset="0"/>
                      </a:rPr>
                      <m:t>𝑠</m:t>
                    </m:r>
                    <m:r>
                      <a:rPr lang="en-US" i="1" dirty="0" smtClean="0">
                        <a:solidFill>
                          <a:schemeClr val="bg1">
                            <a:lumMod val="75000"/>
                          </a:schemeClr>
                        </a:solidFill>
                        <a:latin typeface="Cambria Math" panose="02040503050406030204" pitchFamily="18" charset="0"/>
                      </a:rPr>
                      <m:t>)</m:t>
                    </m:r>
                  </m:oMath>
                </a14:m>
                <a:r>
                  <a:rPr lang="en-US" dirty="0">
                    <a:solidFill>
                      <a:schemeClr val="bg1">
                        <a:lumMod val="75000"/>
                      </a:schemeClr>
                    </a:solidFill>
                  </a:rPr>
                  <a:t>:</a:t>
                </a:r>
              </a:p>
              <a:p>
                <a:pPr marL="114300" indent="0">
                  <a:buNone/>
                </a:pPr>
                <a14:m>
                  <m:oMathPara xmlns:m="http://schemas.openxmlformats.org/officeDocument/2006/math">
                    <m:oMathParaPr>
                      <m:jc m:val="centerGroup"/>
                    </m:oMathParaPr>
                    <m:oMath xmlns:m="http://schemas.openxmlformats.org/officeDocument/2006/math">
                      <m:r>
                        <m:rPr>
                          <m:sty m:val="p"/>
                        </m:rPr>
                        <a:rPr lang="en-US" dirty="0">
                          <a:solidFill>
                            <a:schemeClr val="accent1"/>
                          </a:solidFill>
                          <a:latin typeface="Cambria Math" panose="02040503050406030204" pitchFamily="18" charset="0"/>
                        </a:rPr>
                        <m:t>OPT</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𝑗</m:t>
                          </m:r>
                          <m:r>
                            <a:rPr lang="en-US" b="0" i="1" smtClean="0">
                              <a:solidFill>
                                <a:schemeClr val="accent1"/>
                              </a:solidFill>
                              <a:latin typeface="Cambria Math" panose="02040503050406030204" pitchFamily="18" charset="0"/>
                            </a:rPr>
                            <m:t>,0</m:t>
                          </m:r>
                        </m:e>
                      </m:d>
                      <m:r>
                        <a:rPr lang="en-US" b="0" i="1" smtClean="0">
                          <a:solidFill>
                            <a:schemeClr val="accent1"/>
                          </a:solidFill>
                          <a:latin typeface="Cambria Math" panose="02040503050406030204" pitchFamily="18" charset="0"/>
                        </a:rPr>
                        <m:t>=</m:t>
                      </m:r>
                      <m:func>
                        <m:funcPr>
                          <m:ctrlPr>
                            <a:rPr lang="en-US" b="0" i="1" smtClean="0">
                              <a:solidFill>
                                <a:schemeClr val="accent1"/>
                              </a:solidFill>
                              <a:latin typeface="Cambria Math" panose="02040503050406030204" pitchFamily="18" charset="0"/>
                            </a:rPr>
                          </m:ctrlPr>
                        </m:funcPr>
                        <m:fName>
                          <m:r>
                            <m:rPr>
                              <m:sty m:val="p"/>
                            </m:rPr>
                            <a:rPr lang="en-US" b="0" i="0" smtClean="0">
                              <a:solidFill>
                                <a:schemeClr val="accent1"/>
                              </a:solidFill>
                              <a:latin typeface="Cambria Math" panose="02040503050406030204" pitchFamily="18" charset="0"/>
                            </a:rPr>
                            <m:t>max</m:t>
                          </m:r>
                        </m:fName>
                        <m:e>
                          <m:d>
                            <m:dPr>
                              <m:ctrlPr>
                                <a:rPr lang="en-US" b="0" i="1" smtClean="0">
                                  <a:solidFill>
                                    <a:schemeClr val="accent1"/>
                                  </a:solidFill>
                                  <a:latin typeface="Cambria Math" panose="02040503050406030204" pitchFamily="18" charset="0"/>
                                </a:rPr>
                              </m:ctrlPr>
                            </m:dPr>
                            <m:e>
                              <m:r>
                                <m:rPr>
                                  <m:sty m:val="p"/>
                                </m:rPr>
                                <a:rPr lang="en-US" dirty="0">
                                  <a:solidFill>
                                    <a:schemeClr val="accent1"/>
                                  </a:solidFill>
                                  <a:latin typeface="Cambria Math" panose="02040503050406030204" pitchFamily="18" charset="0"/>
                                </a:rPr>
                                <m:t>OPT</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𝑗</m:t>
                                  </m:r>
                                  <m:r>
                                    <a:rPr lang="en-US" b="0" i="1" smtClean="0">
                                      <a:solidFill>
                                        <a:schemeClr val="accent1"/>
                                      </a:solidFill>
                                      <a:latin typeface="Cambria Math" panose="02040503050406030204" pitchFamily="18" charset="0"/>
                                    </a:rPr>
                                    <m:t>−1, 0</m:t>
                                  </m:r>
                                </m:e>
                              </m:d>
                              <m:r>
                                <a:rPr lang="en-US" b="0" i="1" smtClean="0">
                                  <a:solidFill>
                                    <a:schemeClr val="accent1"/>
                                  </a:solidFill>
                                  <a:latin typeface="Cambria Math" panose="02040503050406030204" pitchFamily="18" charset="0"/>
                                </a:rPr>
                                <m:t>,</m:t>
                              </m:r>
                              <m:r>
                                <m:rPr>
                                  <m:sty m:val="p"/>
                                </m:rPr>
                                <a:rPr lang="en-US" dirty="0">
                                  <a:solidFill>
                                    <a:schemeClr val="accent1"/>
                                  </a:solidFill>
                                  <a:latin typeface="Cambria Math" panose="02040503050406030204" pitchFamily="18" charset="0"/>
                                </a:rPr>
                                <m:t>OPT</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𝑗</m:t>
                                  </m:r>
                                  <m:r>
                                    <a:rPr lang="en-US" b="0" i="1" smtClean="0">
                                      <a:solidFill>
                                        <a:schemeClr val="accent1"/>
                                      </a:solidFill>
                                      <a:latin typeface="Cambria Math" panose="02040503050406030204" pitchFamily="18" charset="0"/>
                                    </a:rPr>
                                    <m:t>−1, 1</m:t>
                                  </m:r>
                                </m:e>
                              </m:d>
                              <m:r>
                                <a:rPr lang="en-US" b="0" i="1" smtClean="0">
                                  <a:solidFill>
                                    <a:schemeClr val="accent1"/>
                                  </a:solidFill>
                                  <a:latin typeface="Cambria Math" panose="02040503050406030204" pitchFamily="18" charset="0"/>
                                </a:rPr>
                                <m:t>,</m:t>
                              </m:r>
                              <m:r>
                                <m:rPr>
                                  <m:sty m:val="p"/>
                                </m:rPr>
                                <a:rPr lang="en-US" dirty="0">
                                  <a:solidFill>
                                    <a:schemeClr val="accent1"/>
                                  </a:solidFill>
                                  <a:latin typeface="Cambria Math" panose="02040503050406030204" pitchFamily="18" charset="0"/>
                                </a:rPr>
                                <m:t>OPT</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𝑗</m:t>
                                  </m:r>
                                  <m:r>
                                    <a:rPr lang="en-US" b="0" i="1" smtClean="0">
                                      <a:solidFill>
                                        <a:schemeClr val="accent1"/>
                                      </a:solidFill>
                                      <a:latin typeface="Cambria Math" panose="02040503050406030204" pitchFamily="18" charset="0"/>
                                    </a:rPr>
                                    <m:t>−1, 2</m:t>
                                  </m:r>
                                </m:e>
                              </m:d>
                            </m:e>
                          </m:d>
                        </m:e>
                      </m:func>
                    </m:oMath>
                    <m:oMath xmlns:m="http://schemas.openxmlformats.org/officeDocument/2006/math">
                      <m:r>
                        <m:rPr>
                          <m:sty m:val="p"/>
                        </m:rPr>
                        <a:rPr lang="en-US" dirty="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,1</m:t>
                          </m:r>
                        </m:e>
                      </m:d>
                      <m:r>
                        <a:rPr lang="en-US" i="1">
                          <a:solidFill>
                            <a:schemeClr val="accent1"/>
                          </a:solidFill>
                          <a:latin typeface="Cambria Math" panose="02040503050406030204" pitchFamily="18" charset="0"/>
                        </a:rPr>
                        <m:t>=</m:t>
                      </m:r>
                      <m:r>
                        <m:rPr>
                          <m:sty m:val="p"/>
                        </m:rPr>
                        <a:rPr lang="en-US" dirty="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−1, 0</m:t>
                          </m:r>
                        </m:e>
                      </m:d>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𝐻</m:t>
                      </m:r>
                      <m:d>
                        <m:dPr>
                          <m:begChr m:val="["/>
                          <m:endChr m:val="]"/>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e>
                      </m:d>
                    </m:oMath>
                    <m:oMath xmlns:m="http://schemas.openxmlformats.org/officeDocument/2006/math">
                      <m:r>
                        <m:rPr>
                          <m:sty m:val="p"/>
                        </m:rPr>
                        <a:rPr lang="en-US" dirty="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,2</m:t>
                          </m:r>
                        </m:e>
                      </m:d>
                      <m:r>
                        <a:rPr lang="en-US" i="1">
                          <a:solidFill>
                            <a:schemeClr val="accent1"/>
                          </a:solidFill>
                          <a:latin typeface="Cambria Math" panose="02040503050406030204" pitchFamily="18" charset="0"/>
                        </a:rPr>
                        <m:t>=</m:t>
                      </m:r>
                      <m:r>
                        <m:rPr>
                          <m:sty m:val="p"/>
                        </m:rPr>
                        <a:rPr lang="en-US" dirty="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−2, 0</m:t>
                          </m:r>
                        </m:e>
                      </m:d>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𝐻</m:t>
                      </m:r>
                      <m:d>
                        <m:dPr>
                          <m:begChr m:val="["/>
                          <m:endChr m:val="]"/>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−1</m:t>
                          </m:r>
                        </m:e>
                      </m:d>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𝐻</m:t>
                      </m:r>
                      <m:d>
                        <m:dPr>
                          <m:begChr m:val="["/>
                          <m:endChr m:val="]"/>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e>
                      </m:d>
                    </m:oMath>
                  </m:oMathPara>
                </a14:m>
                <a:endParaRPr lang="en-US" dirty="0">
                  <a:solidFill>
                    <a:schemeClr val="accent1"/>
                  </a:solidFill>
                  <a:sym typeface="Source Sans Pro"/>
                </a:endParaRPr>
              </a:p>
              <a:p>
                <a:pPr marL="114300" indent="0">
                  <a:buNone/>
                </a:pPr>
                <a:endParaRPr lang="en-US" dirty="0">
                  <a:solidFill>
                    <a:schemeClr val="accent1"/>
                  </a:solidFill>
                  <a:sym typeface="Source Sans Pro"/>
                </a:endParaRPr>
              </a:p>
              <a:p>
                <a:pPr marL="114300" indent="0">
                  <a:buNone/>
                </a:pPr>
                <a:r>
                  <a:rPr lang="en-US" dirty="0">
                    <a:solidFill>
                      <a:schemeClr val="bg1">
                        <a:lumMod val="75000"/>
                      </a:schemeClr>
                    </a:solidFill>
                  </a:rPr>
                  <a:t>Nice to also notice </a:t>
                </a:r>
                <a14:m>
                  <m:oMath xmlns:m="http://schemas.openxmlformats.org/officeDocument/2006/math">
                    <m:r>
                      <m:rPr>
                        <m:sty m:val="p"/>
                      </m:rPr>
                      <a:rPr lang="en-US" dirty="0" smtClean="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,2</m:t>
                        </m:r>
                      </m:e>
                    </m:d>
                    <m:r>
                      <a:rPr lang="en-US" b="0" i="1" smtClean="0">
                        <a:solidFill>
                          <a:schemeClr val="bg1">
                            <a:lumMod val="75000"/>
                          </a:schemeClr>
                        </a:solidFill>
                        <a:latin typeface="Cambria Math" panose="02040503050406030204" pitchFamily="18" charset="0"/>
                      </a:rPr>
                      <m:t>=</m:t>
                    </m:r>
                    <m:r>
                      <m:rPr>
                        <m:sty m:val="p"/>
                      </m:rPr>
                      <a:rPr lang="en-US" dirty="0">
                        <a:solidFill>
                          <a:schemeClr val="bg1">
                            <a:lumMod val="75000"/>
                          </a:schemeClr>
                        </a:solidFill>
                        <a:latin typeface="Cambria Math" panose="02040503050406030204" pitchFamily="18" charset="0"/>
                      </a:rPr>
                      <m:t>OPT</m:t>
                    </m:r>
                    <m:d>
                      <m:dPr>
                        <m:ctrlPr>
                          <a:rPr lang="en-US" b="0" i="1" smtClean="0">
                            <a:solidFill>
                              <a:schemeClr val="bg1">
                                <a:lumMod val="75000"/>
                              </a:schemeClr>
                            </a:solidFill>
                            <a:latin typeface="Cambria Math" panose="02040503050406030204" pitchFamily="18" charset="0"/>
                          </a:rPr>
                        </m:ctrlPr>
                      </m:dPr>
                      <m:e>
                        <m:r>
                          <a:rPr lang="en-US" b="0" i="1" smtClean="0">
                            <a:solidFill>
                              <a:schemeClr val="bg1">
                                <a:lumMod val="75000"/>
                              </a:schemeClr>
                            </a:solidFill>
                            <a:latin typeface="Cambria Math" panose="02040503050406030204" pitchFamily="18" charset="0"/>
                          </a:rPr>
                          <m:t>𝑗</m:t>
                        </m:r>
                        <m:r>
                          <a:rPr lang="en-US" b="0" i="1" smtClean="0">
                            <a:solidFill>
                              <a:schemeClr val="bg1">
                                <a:lumMod val="75000"/>
                              </a:schemeClr>
                            </a:solidFill>
                            <a:latin typeface="Cambria Math" panose="02040503050406030204" pitchFamily="18" charset="0"/>
                          </a:rPr>
                          <m:t>−1, 1</m:t>
                        </m:r>
                      </m:e>
                    </m:d>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𝐻</m:t>
                    </m:r>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𝑗</m:t>
                    </m:r>
                    <m:r>
                      <a:rPr lang="en-US" b="0" i="1" smtClean="0">
                        <a:solidFill>
                          <a:schemeClr val="bg1">
                            <a:lumMod val="75000"/>
                          </a:schemeClr>
                        </a:solidFill>
                        <a:latin typeface="Cambria Math" panose="02040503050406030204" pitchFamily="18" charset="0"/>
                      </a:rPr>
                      <m:t>]</m:t>
                    </m:r>
                  </m:oMath>
                </a14:m>
                <a:r>
                  <a:rPr lang="en-US" dirty="0">
                    <a:solidFill>
                      <a:schemeClr val="bg1">
                        <a:lumMod val="75000"/>
                      </a:schemeClr>
                    </a:solidFill>
                    <a:sym typeface="Source Sans Pro"/>
                  </a:rPr>
                  <a:t>, can avoid looking back 2 days.</a:t>
                </a:r>
              </a:p>
              <a:p>
                <a:pPr marL="114300" indent="0">
                  <a:buNone/>
                </a:pPr>
                <a:endParaRPr lang="en-US" dirty="0">
                  <a:solidFill>
                    <a:schemeClr val="accent1"/>
                  </a:solidFill>
                  <a:sym typeface="Source Sans Pro"/>
                </a:endParaRPr>
              </a:p>
              <a:p>
                <a:pPr marL="114300" indent="0">
                  <a:buNone/>
                </a:pPr>
                <a:r>
                  <a:rPr lang="en-US" dirty="0">
                    <a:solidFill>
                      <a:schemeClr val="bg1">
                        <a:lumMod val="75000"/>
                      </a:schemeClr>
                    </a:solidFill>
                    <a:sym typeface="Source Sans Pro"/>
                  </a:rPr>
                  <a:t>If using </a:t>
                </a:r>
                <a14:m>
                  <m:oMath xmlns:m="http://schemas.openxmlformats.org/officeDocument/2006/math">
                    <m:r>
                      <m:rPr>
                        <m:sty m:val="p"/>
                      </m:rPr>
                      <a:rPr lang="en-US" i="0" dirty="0" smtClean="0">
                        <a:solidFill>
                          <a:schemeClr val="bg1">
                            <a:lumMod val="75000"/>
                          </a:schemeClr>
                        </a:solidFill>
                        <a:latin typeface="Cambria Math" panose="02040503050406030204" pitchFamily="18" charset="0"/>
                        <a:sym typeface="Source Sans Pro"/>
                      </a:rPr>
                      <m:t>OPT</m:t>
                    </m:r>
                    <m:r>
                      <a:rPr lang="en-US" i="1" dirty="0" smtClean="0">
                        <a:solidFill>
                          <a:schemeClr val="bg1">
                            <a:lumMod val="75000"/>
                          </a:schemeClr>
                        </a:solidFill>
                        <a:latin typeface="Cambria Math" panose="02040503050406030204" pitchFamily="18" charset="0"/>
                        <a:sym typeface="Source Sans Pro"/>
                      </a:rPr>
                      <m:t>(</m:t>
                    </m:r>
                    <m:r>
                      <a:rPr lang="en-US" i="1" dirty="0" smtClean="0">
                        <a:solidFill>
                          <a:schemeClr val="bg1">
                            <a:lumMod val="75000"/>
                          </a:schemeClr>
                        </a:solidFill>
                        <a:latin typeface="Cambria Math" panose="02040503050406030204" pitchFamily="18" charset="0"/>
                        <a:sym typeface="Source Sans Pro"/>
                      </a:rPr>
                      <m:t>𝑗</m:t>
                    </m:r>
                    <m:r>
                      <a:rPr lang="en-US" i="1" dirty="0" smtClean="0">
                        <a:solidFill>
                          <a:schemeClr val="bg1">
                            <a:lumMod val="75000"/>
                          </a:schemeClr>
                        </a:solidFill>
                        <a:latin typeface="Cambria Math" panose="02040503050406030204" pitchFamily="18" charset="0"/>
                        <a:sym typeface="Source Sans Pro"/>
                      </a:rPr>
                      <m:t>)</m:t>
                    </m:r>
                  </m:oMath>
                </a14:m>
                <a:r>
                  <a:rPr lang="en-US" dirty="0">
                    <a:solidFill>
                      <a:schemeClr val="bg1">
                        <a:lumMod val="75000"/>
                      </a:schemeClr>
                    </a:solidFill>
                    <a:sym typeface="Source Sans Pro"/>
                  </a:rPr>
                  <a:t>:</a:t>
                </a:r>
              </a:p>
              <a:p>
                <a:pPr marL="114300" indent="0">
                  <a:buNone/>
                </a:pPr>
                <a14:m>
                  <m:oMathPara xmlns:m="http://schemas.openxmlformats.org/officeDocument/2006/math">
                    <m:oMathParaPr>
                      <m:jc m:val="centerGroup"/>
                    </m:oMathParaPr>
                    <m:oMath xmlns:m="http://schemas.openxmlformats.org/officeDocument/2006/math">
                      <m:r>
                        <m:rPr>
                          <m:sty m:val="p"/>
                        </m:rPr>
                        <a:rPr lang="en-US" dirty="0">
                          <a:solidFill>
                            <a:schemeClr val="accent1"/>
                          </a:solidFill>
                          <a:latin typeface="Cambria Math" panose="02040503050406030204" pitchFamily="18" charset="0"/>
                          <a:cs typeface="Source Sans Pro"/>
                          <a:sym typeface="Source Sans Pro"/>
                        </a:rPr>
                        <m:t>OPT</m:t>
                      </m:r>
                      <m:d>
                        <m:dPr>
                          <m:ctrlPr>
                            <a:rPr lang="en-US" i="1" dirty="0">
                              <a:solidFill>
                                <a:schemeClr val="accent1"/>
                              </a:solidFill>
                              <a:latin typeface="Cambria Math" panose="02040503050406030204" pitchFamily="18" charset="0"/>
                              <a:cs typeface="Source Sans Pro"/>
                              <a:sym typeface="Source Sans Pro"/>
                            </a:rPr>
                          </m:ctrlPr>
                        </m:dPr>
                        <m:e>
                          <m:r>
                            <a:rPr lang="en-US" i="1" dirty="0">
                              <a:solidFill>
                                <a:schemeClr val="accent1"/>
                              </a:solidFill>
                              <a:latin typeface="Cambria Math" panose="02040503050406030204" pitchFamily="18" charset="0"/>
                              <a:cs typeface="Source Sans Pro"/>
                              <a:sym typeface="Source Sans Pro"/>
                            </a:rPr>
                            <m:t>𝑗</m:t>
                          </m:r>
                        </m:e>
                      </m:d>
                      <m:r>
                        <a:rPr lang="en-US" i="1" dirty="0">
                          <a:solidFill>
                            <a:schemeClr val="accent1"/>
                          </a:solidFill>
                          <a:latin typeface="Cambria Math" panose="02040503050406030204" pitchFamily="18" charset="0"/>
                          <a:cs typeface="Source Sans Pro"/>
                          <a:sym typeface="Source Sans Pro"/>
                        </a:rPr>
                        <m:t>=</m:t>
                      </m:r>
                      <m:func>
                        <m:funcPr>
                          <m:ctrlPr>
                            <a:rPr lang="en-US" i="1" dirty="0">
                              <a:solidFill>
                                <a:schemeClr val="accent1"/>
                              </a:solidFill>
                              <a:latin typeface="Cambria Math" panose="02040503050406030204" pitchFamily="18" charset="0"/>
                              <a:cs typeface="Source Sans Pro"/>
                              <a:sym typeface="Source Sans Pro"/>
                            </a:rPr>
                          </m:ctrlPr>
                        </m:funcPr>
                        <m:fName>
                          <m:r>
                            <m:rPr>
                              <m:sty m:val="p"/>
                            </m:rPr>
                            <a:rPr lang="en-US" dirty="0">
                              <a:solidFill>
                                <a:schemeClr val="accent1"/>
                              </a:solidFill>
                              <a:latin typeface="Cambria Math" panose="02040503050406030204" pitchFamily="18" charset="0"/>
                              <a:cs typeface="Source Sans Pro"/>
                              <a:sym typeface="Source Sans Pro"/>
                            </a:rPr>
                            <m:t>max</m:t>
                          </m:r>
                        </m:fName>
                        <m:e>
                          <m:d>
                            <m:dPr>
                              <m:ctrlPr>
                                <a:rPr lang="en-US" i="1" dirty="0">
                                  <a:solidFill>
                                    <a:schemeClr val="accent1"/>
                                  </a:solidFill>
                                  <a:latin typeface="Cambria Math" panose="02040503050406030204" pitchFamily="18" charset="0"/>
                                  <a:cs typeface="Source Sans Pro"/>
                                  <a:sym typeface="Source Sans Pro"/>
                                </a:rPr>
                              </m:ctrlPr>
                            </m:dPr>
                            <m:e>
                              <m:eqArr>
                                <m:eqArrPr>
                                  <m:ctrlPr>
                                    <a:rPr lang="en-US" i="1" dirty="0">
                                      <a:solidFill>
                                        <a:schemeClr val="accent1"/>
                                      </a:solidFill>
                                      <a:latin typeface="Cambria Math" panose="02040503050406030204" pitchFamily="18" charset="0"/>
                                      <a:cs typeface="Source Sans Pro"/>
                                      <a:sym typeface="Source Sans Pro"/>
                                    </a:rPr>
                                  </m:ctrlPr>
                                </m:eqArrPr>
                                <m:e>
                                  <m:r>
                                    <m:rPr>
                                      <m:sty m:val="p"/>
                                    </m:rPr>
                                    <a:rPr lang="en-US" dirty="0">
                                      <a:solidFill>
                                        <a:schemeClr val="accent1"/>
                                      </a:solidFill>
                                      <a:latin typeface="Cambria Math" panose="02040503050406030204" pitchFamily="18" charset="0"/>
                                      <a:cs typeface="Source Sans Pro"/>
                                      <a:sym typeface="Source Sans Pro"/>
                                    </a:rPr>
                                    <m:t>OPT</m:t>
                                  </m:r>
                                  <m:d>
                                    <m:dPr>
                                      <m:ctrlPr>
                                        <a:rPr lang="en-US" i="1">
                                          <a:solidFill>
                                            <a:schemeClr val="accent1"/>
                                          </a:solidFill>
                                          <a:latin typeface="Cambria Math" panose="02040503050406030204" pitchFamily="18" charset="0"/>
                                          <a:cs typeface="Source Sans Pro"/>
                                          <a:sym typeface="Source Sans Pro"/>
                                        </a:rPr>
                                      </m:ctrlPr>
                                    </m:dPr>
                                    <m:e>
                                      <m:r>
                                        <a:rPr lang="en-US" i="1">
                                          <a:solidFill>
                                            <a:schemeClr val="accent1"/>
                                          </a:solidFill>
                                          <a:latin typeface="Cambria Math" panose="02040503050406030204" pitchFamily="18" charset="0"/>
                                          <a:cs typeface="Source Sans Pro"/>
                                          <a:sym typeface="Source Sans Pro"/>
                                        </a:rPr>
                                        <m:t>𝑗</m:t>
                                      </m:r>
                                      <m:r>
                                        <a:rPr lang="en-US" i="1">
                                          <a:solidFill>
                                            <a:schemeClr val="accent1"/>
                                          </a:solidFill>
                                          <a:latin typeface="Cambria Math" panose="02040503050406030204" pitchFamily="18" charset="0"/>
                                          <a:cs typeface="Source Sans Pro"/>
                                          <a:sym typeface="Source Sans Pro"/>
                                        </a:rPr>
                                        <m:t>−1</m:t>
                                      </m:r>
                                    </m:e>
                                  </m:d>
                                  <m:r>
                                    <a:rPr lang="en-US" i="1">
                                      <a:solidFill>
                                        <a:schemeClr val="accent1"/>
                                      </a:solidFill>
                                      <a:latin typeface="Cambria Math" panose="02040503050406030204" pitchFamily="18" charset="0"/>
                                      <a:cs typeface="Source Sans Pro"/>
                                      <a:sym typeface="Source Sans Pro"/>
                                    </a:rPr>
                                    <m:t>,</m:t>
                                  </m:r>
                                </m:e>
                                <m:e>
                                  <m:r>
                                    <m:rPr>
                                      <m:sty m:val="p"/>
                                    </m:rPr>
                                    <a:rPr lang="en-US" dirty="0">
                                      <a:solidFill>
                                        <a:schemeClr val="accent1"/>
                                      </a:solidFill>
                                      <a:latin typeface="Cambria Math" panose="02040503050406030204" pitchFamily="18" charset="0"/>
                                      <a:cs typeface="Source Sans Pro"/>
                                      <a:sym typeface="Source Sans Pro"/>
                                    </a:rPr>
                                    <m:t>OPT</m:t>
                                  </m:r>
                                  <m:d>
                                    <m:dPr>
                                      <m:ctrlPr>
                                        <a:rPr lang="en-US" i="1">
                                          <a:solidFill>
                                            <a:schemeClr val="accent1"/>
                                          </a:solidFill>
                                          <a:latin typeface="Cambria Math" panose="02040503050406030204" pitchFamily="18" charset="0"/>
                                          <a:cs typeface="Source Sans Pro"/>
                                          <a:sym typeface="Source Sans Pro"/>
                                        </a:rPr>
                                      </m:ctrlPr>
                                    </m:dPr>
                                    <m:e>
                                      <m:r>
                                        <a:rPr lang="en-US" i="1">
                                          <a:solidFill>
                                            <a:schemeClr val="accent1"/>
                                          </a:solidFill>
                                          <a:latin typeface="Cambria Math" panose="02040503050406030204" pitchFamily="18" charset="0"/>
                                          <a:sym typeface="Source Sans Pro"/>
                                        </a:rPr>
                                        <m:t>𝑗</m:t>
                                      </m:r>
                                      <m:r>
                                        <a:rPr lang="en-US" i="1">
                                          <a:solidFill>
                                            <a:schemeClr val="accent1"/>
                                          </a:solidFill>
                                          <a:latin typeface="Cambria Math" panose="02040503050406030204" pitchFamily="18" charset="0"/>
                                          <a:sym typeface="Source Sans Pro"/>
                                        </a:rPr>
                                        <m:t>−2</m:t>
                                      </m:r>
                                    </m:e>
                                  </m:d>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𝐻</m:t>
                                  </m:r>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𝑗</m:t>
                                  </m:r>
                                  <m:r>
                                    <a:rPr lang="en-US" i="1">
                                      <a:solidFill>
                                        <a:schemeClr val="accent1"/>
                                      </a:solidFill>
                                      <a:latin typeface="Cambria Math" panose="02040503050406030204" pitchFamily="18" charset="0"/>
                                      <a:sym typeface="Source Sans Pro"/>
                                    </a:rPr>
                                    <m:t>],</m:t>
                                  </m:r>
                                </m:e>
                                <m:e>
                                  <m:r>
                                    <m:rPr>
                                      <m:sty m:val="p"/>
                                    </m:rPr>
                                    <a:rPr lang="en-US" dirty="0">
                                      <a:solidFill>
                                        <a:schemeClr val="accent1"/>
                                      </a:solidFill>
                                      <a:latin typeface="Cambria Math" panose="02040503050406030204" pitchFamily="18" charset="0"/>
                                      <a:cs typeface="Source Sans Pro"/>
                                      <a:sym typeface="Source Sans Pro"/>
                                    </a:rPr>
                                    <m:t>OPT</m:t>
                                  </m:r>
                                  <m:d>
                                    <m:dPr>
                                      <m:ctrlPr>
                                        <a:rPr lang="en-US" i="1">
                                          <a:solidFill>
                                            <a:schemeClr val="accent1"/>
                                          </a:solidFill>
                                          <a:latin typeface="Cambria Math" panose="02040503050406030204" pitchFamily="18" charset="0"/>
                                          <a:cs typeface="Source Sans Pro"/>
                                          <a:sym typeface="Source Sans Pro"/>
                                        </a:rPr>
                                      </m:ctrlPr>
                                    </m:dPr>
                                    <m:e>
                                      <m:r>
                                        <a:rPr lang="en-US" i="1">
                                          <a:solidFill>
                                            <a:schemeClr val="accent1"/>
                                          </a:solidFill>
                                          <a:latin typeface="Cambria Math" panose="02040503050406030204" pitchFamily="18" charset="0"/>
                                          <a:sym typeface="Source Sans Pro"/>
                                        </a:rPr>
                                        <m:t>𝑗</m:t>
                                      </m:r>
                                      <m:r>
                                        <a:rPr lang="en-US" i="1">
                                          <a:solidFill>
                                            <a:schemeClr val="accent1"/>
                                          </a:solidFill>
                                          <a:latin typeface="Cambria Math" panose="02040503050406030204" pitchFamily="18" charset="0"/>
                                          <a:sym typeface="Source Sans Pro"/>
                                        </a:rPr>
                                        <m:t>−3</m:t>
                                      </m:r>
                                    </m:e>
                                  </m:d>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𝐻</m:t>
                                  </m:r>
                                  <m:d>
                                    <m:dPr>
                                      <m:begChr m:val="["/>
                                      <m:endChr m:val="]"/>
                                      <m:ctrlPr>
                                        <a:rPr lang="en-US" i="1">
                                          <a:solidFill>
                                            <a:schemeClr val="accent1"/>
                                          </a:solidFill>
                                          <a:latin typeface="Cambria Math" panose="02040503050406030204" pitchFamily="18" charset="0"/>
                                          <a:sym typeface="Source Sans Pro"/>
                                        </a:rPr>
                                      </m:ctrlPr>
                                    </m:dPr>
                                    <m:e>
                                      <m:r>
                                        <a:rPr lang="en-US" i="1">
                                          <a:solidFill>
                                            <a:schemeClr val="accent1"/>
                                          </a:solidFill>
                                          <a:latin typeface="Cambria Math" panose="02040503050406030204" pitchFamily="18" charset="0"/>
                                          <a:sym typeface="Source Sans Pro"/>
                                        </a:rPr>
                                        <m:t>𝑗</m:t>
                                      </m:r>
                                      <m:r>
                                        <a:rPr lang="en-US" i="1">
                                          <a:solidFill>
                                            <a:schemeClr val="accent1"/>
                                          </a:solidFill>
                                          <a:latin typeface="Cambria Math" panose="02040503050406030204" pitchFamily="18" charset="0"/>
                                          <a:sym typeface="Source Sans Pro"/>
                                        </a:rPr>
                                        <m:t>−1</m:t>
                                      </m:r>
                                    </m:e>
                                  </m:d>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𝐻</m:t>
                                  </m:r>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𝑗</m:t>
                                  </m:r>
                                  <m:r>
                                    <a:rPr lang="en-US" i="1">
                                      <a:solidFill>
                                        <a:schemeClr val="accent1"/>
                                      </a:solidFill>
                                      <a:latin typeface="Cambria Math" panose="02040503050406030204" pitchFamily="18" charset="0"/>
                                      <a:sym typeface="Source Sans Pro"/>
                                    </a:rPr>
                                    <m:t>]</m:t>
                                  </m:r>
                                </m:e>
                              </m:eqArr>
                            </m:e>
                          </m:d>
                        </m:e>
                      </m:func>
                    </m:oMath>
                  </m:oMathPara>
                </a14:m>
                <a:endParaRPr lang="en-US" dirty="0">
                  <a:solidFill>
                    <a:schemeClr val="accent1"/>
                  </a:solidFill>
                  <a:sym typeface="Source Sans Pro"/>
                </a:endParaRPr>
              </a:p>
            </p:txBody>
          </p:sp>
        </mc:Choice>
        <mc:Fallback xmlns="">
          <p:sp>
            <p:nvSpPr>
              <p:cNvPr id="3" name="Text Placeholder 2">
                <a:extLst>
                  <a:ext uri="{FF2B5EF4-FFF2-40B4-BE49-F238E27FC236}">
                    <a16:creationId xmlns:a16="http://schemas.microsoft.com/office/drawing/2014/main" id="{B597AE45-6858-F1DF-6670-704EAD13D112}"/>
                  </a:ext>
                </a:extLst>
              </p:cNvPr>
              <p:cNvSpPr>
                <a:spLocks noGrp="1" noRot="1" noChangeAspect="1" noMove="1" noResize="1" noEditPoints="1" noAdjustHandles="1" noChangeArrowheads="1" noChangeShapeType="1" noTextEdit="1"/>
              </p:cNvSpPr>
              <p:nvPr>
                <p:ph type="body" idx="1"/>
              </p:nvPr>
            </p:nvSpPr>
            <p:spPr>
              <a:blipFill>
                <a:blip r:embed="rId3"/>
                <a:stretch>
                  <a:fillRect b="-10370"/>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7428A852-9132-0095-07E4-01FB08D42976}"/>
              </a:ext>
            </a:extLst>
          </p:cNvPr>
          <p:cNvSpPr>
            <a:spLocks noGrp="1"/>
          </p:cNvSpPr>
          <p:nvPr>
            <p:ph type="title"/>
          </p:nvPr>
        </p:nvSpPr>
        <p:spPr/>
        <p:txBody>
          <a:bodyPr>
            <a:normAutofit/>
          </a:bodyPr>
          <a:lstStyle/>
          <a:p>
            <a:r>
              <a:rPr lang="en-US" sz="2700" dirty="0"/>
              <a:t>Problem 1 – Going to parties</a:t>
            </a:r>
          </a:p>
        </p:txBody>
      </p:sp>
      <p:sp>
        <p:nvSpPr>
          <p:cNvPr id="9" name="TextBox 8">
            <a:extLst>
              <a:ext uri="{FF2B5EF4-FFF2-40B4-BE49-F238E27FC236}">
                <a16:creationId xmlns:a16="http://schemas.microsoft.com/office/drawing/2014/main" id="{D3DAE62A-459A-77EC-D4BF-2C441752BEBD}"/>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3C5F02E-C1DB-C0E6-E0FE-8D4D94E6017A}"/>
                  </a:ext>
                </a:extLst>
              </p:cNvPr>
              <p:cNvSpPr txBox="1"/>
              <p:nvPr/>
            </p:nvSpPr>
            <p:spPr>
              <a:xfrm>
                <a:off x="1566862" y="2860675"/>
                <a:ext cx="6010275" cy="646331"/>
              </a:xfrm>
              <a:prstGeom prst="rect">
                <a:avLst/>
              </a:prstGeom>
              <a:solidFill>
                <a:srgbClr val="FFFFFF"/>
              </a:solidFill>
              <a:ln w="19050">
                <a:solidFill>
                  <a:srgbClr val="9900FF"/>
                </a:solidFill>
              </a:ln>
            </p:spPr>
            <p:txBody>
              <a:bodyPr wrap="square">
                <a:spAutoFit/>
              </a:bodyPr>
              <a:lstStyle/>
              <a:p>
                <a:r>
                  <a:rPr lang="en-US" sz="1800" b="1" dirty="0">
                    <a:solidFill>
                      <a:schemeClr val="tx1"/>
                    </a:solidFill>
                    <a:latin typeface="Source Sans Pro" panose="020B0503030403020204" pitchFamily="34" charset="0"/>
                    <a:ea typeface="Source Sans Pro" panose="020B0503030403020204" pitchFamily="34" charset="0"/>
                  </a:rPr>
                  <a:t>Bonus: </a:t>
                </a:r>
                <a:r>
                  <a:rPr lang="en-US" sz="1800" b="0" dirty="0">
                    <a:solidFill>
                      <a:schemeClr val="tx1"/>
                    </a:solidFill>
                    <a:latin typeface="Source Sans Pro" panose="020B0503030403020204" pitchFamily="34" charset="0"/>
                    <a:ea typeface="Source Sans Pro" panose="020B0503030403020204" pitchFamily="34" charset="0"/>
                  </a:rPr>
                  <a:t>To see that these </a:t>
                </a:r>
                <a:r>
                  <a:rPr lang="en-US" sz="1800" dirty="0">
                    <a:solidFill>
                      <a:schemeClr val="tx1"/>
                    </a:solidFill>
                    <a:latin typeface="Source Sans Pro" panose="020B0503030403020204" pitchFamily="34" charset="0"/>
                    <a:ea typeface="Source Sans Pro" panose="020B0503030403020204" pitchFamily="34" charset="0"/>
                  </a:rPr>
                  <a:t>are equivalent, just use substitution</a:t>
                </a:r>
                <a:r>
                  <a:rPr lang="en-US" sz="1800" b="0" dirty="0">
                    <a:solidFill>
                      <a:schemeClr val="tx1"/>
                    </a:solidFill>
                    <a:latin typeface="Source Sans Pro" panose="020B0503030403020204" pitchFamily="34" charset="0"/>
                    <a:ea typeface="Source Sans Pro" panose="020B0503030403020204" pitchFamily="34" charset="0"/>
                  </a:rPr>
                  <a:t> to prove that </a:t>
                </a:r>
                <a14:m>
                  <m:oMath xmlns:m="http://schemas.openxmlformats.org/officeDocument/2006/math">
                    <m:r>
                      <m:rPr>
                        <m:sty m:val="p"/>
                      </m:rPr>
                      <a:rPr lang="en-US" sz="1800" dirty="0" smtClean="0">
                        <a:solidFill>
                          <a:schemeClr val="tx1"/>
                        </a:solidFill>
                        <a:latin typeface="Cambria Math" panose="02040503050406030204" pitchFamily="18" charset="0"/>
                        <a:cs typeface="Source Sans Pro"/>
                        <a:sym typeface="Source Sans Pro"/>
                      </a:rPr>
                      <m:t>OPT</m:t>
                    </m:r>
                    <m:d>
                      <m:dPr>
                        <m:ctrlPr>
                          <a:rPr lang="en-US" sz="1800" i="1" dirty="0">
                            <a:solidFill>
                              <a:schemeClr val="tx1"/>
                            </a:solidFill>
                            <a:latin typeface="Cambria Math" panose="02040503050406030204" pitchFamily="18" charset="0"/>
                            <a:cs typeface="Source Sans Pro"/>
                            <a:sym typeface="Source Sans Pro"/>
                          </a:rPr>
                        </m:ctrlPr>
                      </m:dPr>
                      <m:e>
                        <m:r>
                          <a:rPr lang="en-US" sz="1800" b="0" i="1" dirty="0" smtClean="0">
                            <a:solidFill>
                              <a:schemeClr val="tx1"/>
                            </a:solidFill>
                            <a:latin typeface="Cambria Math" panose="02040503050406030204" pitchFamily="18" charset="0"/>
                            <a:cs typeface="Source Sans Pro"/>
                            <a:sym typeface="Source Sans Pro"/>
                          </a:rPr>
                          <m:t>𝑗</m:t>
                        </m:r>
                      </m:e>
                    </m:d>
                    <m:r>
                      <a:rPr lang="en-US" sz="1800" b="0" i="1" dirty="0" smtClean="0">
                        <a:solidFill>
                          <a:schemeClr val="tx1"/>
                        </a:solidFill>
                        <a:latin typeface="Cambria Math" panose="02040503050406030204" pitchFamily="18" charset="0"/>
                        <a:cs typeface="Source Sans Pro"/>
                        <a:sym typeface="Source Sans Pro"/>
                      </a:rPr>
                      <m:t>=</m:t>
                    </m:r>
                    <m:r>
                      <m:rPr>
                        <m:sty m:val="p"/>
                      </m:rPr>
                      <a:rPr lang="en-US" sz="1800" dirty="0">
                        <a:solidFill>
                          <a:schemeClr val="tx1"/>
                        </a:solidFill>
                        <a:latin typeface="Cambria Math" panose="02040503050406030204" pitchFamily="18" charset="0"/>
                      </a:rPr>
                      <m:t>OPT</m:t>
                    </m:r>
                    <m:d>
                      <m:dPr>
                        <m:ctrlPr>
                          <a:rPr lang="en-US" sz="1800" b="0" i="1" dirty="0" smtClean="0">
                            <a:solidFill>
                              <a:schemeClr val="tx1"/>
                            </a:solidFill>
                            <a:latin typeface="Cambria Math" panose="02040503050406030204" pitchFamily="18" charset="0"/>
                          </a:rPr>
                        </m:ctrlPr>
                      </m:dPr>
                      <m:e>
                        <m:r>
                          <a:rPr lang="en-US" sz="1800" b="0" i="1" dirty="0" smtClean="0">
                            <a:solidFill>
                              <a:schemeClr val="tx1"/>
                            </a:solidFill>
                            <a:latin typeface="Cambria Math" panose="02040503050406030204" pitchFamily="18" charset="0"/>
                          </a:rPr>
                          <m:t>𝑗</m:t>
                        </m:r>
                        <m:r>
                          <a:rPr lang="en-US" sz="1800" b="0" i="1" dirty="0" smtClean="0">
                            <a:solidFill>
                              <a:schemeClr val="tx1"/>
                            </a:solidFill>
                            <a:latin typeface="Cambria Math" panose="02040503050406030204" pitchFamily="18" charset="0"/>
                          </a:rPr>
                          <m:t>+1</m:t>
                        </m:r>
                        <m:r>
                          <a:rPr lang="en-US" sz="1800" b="0" i="0" dirty="0" smtClean="0">
                            <a:solidFill>
                              <a:schemeClr val="tx1"/>
                            </a:solidFill>
                            <a:latin typeface="Cambria Math" panose="02040503050406030204" pitchFamily="18" charset="0"/>
                          </a:rPr>
                          <m:t>, 0</m:t>
                        </m:r>
                      </m:e>
                    </m:d>
                  </m:oMath>
                </a14:m>
                <a:r>
                  <a:rPr lang="en-US" sz="1800" dirty="0">
                    <a:latin typeface="Source Sans Pro" panose="020B0503030403020204" pitchFamily="34" charset="0"/>
                    <a:ea typeface="Source Sans Pro" panose="020B0503030403020204" pitchFamily="34" charset="0"/>
                  </a:rPr>
                  <a:t>.</a:t>
                </a:r>
              </a:p>
            </p:txBody>
          </p:sp>
        </mc:Choice>
        <mc:Fallback xmlns="">
          <p:sp>
            <p:nvSpPr>
              <p:cNvPr id="11" name="TextBox 10">
                <a:extLst>
                  <a:ext uri="{FF2B5EF4-FFF2-40B4-BE49-F238E27FC236}">
                    <a16:creationId xmlns:a16="http://schemas.microsoft.com/office/drawing/2014/main" id="{73C5F02E-C1DB-C0E6-E0FE-8D4D94E6017A}"/>
                  </a:ext>
                </a:extLst>
              </p:cNvPr>
              <p:cNvSpPr txBox="1">
                <a:spLocks noRot="1" noChangeAspect="1" noMove="1" noResize="1" noEditPoints="1" noAdjustHandles="1" noChangeArrowheads="1" noChangeShapeType="1" noTextEdit="1"/>
              </p:cNvSpPr>
              <p:nvPr/>
            </p:nvSpPr>
            <p:spPr>
              <a:xfrm>
                <a:off x="1566862" y="2860675"/>
                <a:ext cx="6010275" cy="646331"/>
              </a:xfrm>
              <a:prstGeom prst="rect">
                <a:avLst/>
              </a:prstGeom>
              <a:blipFill>
                <a:blip r:embed="rId4"/>
                <a:stretch>
                  <a:fillRect l="-630" t="-1887" r="-1261" b="-15094"/>
                </a:stretch>
              </a:blipFill>
              <a:ln w="19050">
                <a:solidFill>
                  <a:srgbClr val="9900FF"/>
                </a:solidFill>
              </a:ln>
            </p:spPr>
            <p:txBody>
              <a:bodyPr/>
              <a:lstStyle/>
              <a:p>
                <a:r>
                  <a:rPr lang="en-US">
                    <a:noFill/>
                  </a:rPr>
                  <a:t> </a:t>
                </a:r>
              </a:p>
            </p:txBody>
          </p:sp>
        </mc:Fallback>
      </mc:AlternateContent>
    </p:spTree>
    <p:extLst>
      <p:ext uri="{BB962C8B-B14F-4D97-AF65-F5344CB8AC3E}">
        <p14:creationId xmlns:p14="http://schemas.microsoft.com/office/powerpoint/2010/main" val="3319779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AA9E0-6E0F-3AB1-F3BB-B0D26D30863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E14BB0A-1353-2487-8BDA-1B82F0EEB33B}"/>
                  </a:ext>
                </a:extLst>
              </p:cNvPr>
              <p:cNvSpPr>
                <a:spLocks noGrp="1"/>
              </p:cNvSpPr>
              <p:nvPr>
                <p:ph type="body" idx="1"/>
              </p:nvPr>
            </p:nvSpPr>
            <p:spPr/>
            <p:txBody>
              <a:bodyPr>
                <a:normAutofit/>
              </a:bodyPr>
              <a:lstStyle/>
              <a:p>
                <a:pPr marL="114300" indent="0">
                  <a:buNone/>
                </a:pPr>
                <a:r>
                  <a:rPr lang="en-US" dirty="0">
                    <a:solidFill>
                      <a:schemeClr val="accent1"/>
                    </a:solidFill>
                    <a:sym typeface="Source Sans Pro"/>
                  </a:rPr>
                  <a:t>Now for base cases. If </a:t>
                </a:r>
                <a:r>
                  <a:rPr lang="en-US" dirty="0">
                    <a:solidFill>
                      <a:schemeClr val="accent1"/>
                    </a:solidFill>
                  </a:rPr>
                  <a:t>using </a:t>
                </a:r>
                <a14:m>
                  <m:oMath xmlns:m="http://schemas.openxmlformats.org/officeDocument/2006/math">
                    <m:r>
                      <m:rPr>
                        <m:sty m:val="p"/>
                      </m:rPr>
                      <a:rPr lang="en-US" dirty="0">
                        <a:solidFill>
                          <a:schemeClr val="accent1"/>
                        </a:solidFill>
                        <a:latin typeface="Cambria Math" panose="02040503050406030204" pitchFamily="18" charset="0"/>
                      </a:rPr>
                      <m:t>OPT</m:t>
                    </m:r>
                    <m:r>
                      <a:rPr lang="en-US" i="1" dirty="0">
                        <a:solidFill>
                          <a:schemeClr val="accent1"/>
                        </a:solidFill>
                        <a:latin typeface="Cambria Math" panose="02040503050406030204" pitchFamily="18" charset="0"/>
                      </a:rPr>
                      <m:t>(</m:t>
                    </m:r>
                    <m:r>
                      <a:rPr lang="en-US" i="1" dirty="0" err="1">
                        <a:solidFill>
                          <a:schemeClr val="accent1"/>
                        </a:solidFill>
                        <a:latin typeface="Cambria Math" panose="02040503050406030204" pitchFamily="18" charset="0"/>
                      </a:rPr>
                      <m:t>𝑗</m:t>
                    </m:r>
                    <m:r>
                      <a:rPr lang="en-US" i="1" dirty="0" err="1">
                        <a:solidFill>
                          <a:schemeClr val="accent1"/>
                        </a:solidFill>
                        <a:latin typeface="Cambria Math" panose="02040503050406030204" pitchFamily="18" charset="0"/>
                      </a:rPr>
                      <m:t>,</m:t>
                    </m:r>
                    <m:r>
                      <a:rPr lang="en-US" i="1" dirty="0" err="1">
                        <a:solidFill>
                          <a:schemeClr val="accent1"/>
                        </a:solidFill>
                        <a:latin typeface="Cambria Math" panose="02040503050406030204" pitchFamily="18" charset="0"/>
                      </a:rPr>
                      <m:t>𝑠</m:t>
                    </m:r>
                    <m:r>
                      <a:rPr lang="en-US" i="1" dirty="0">
                        <a:solidFill>
                          <a:schemeClr val="accent1"/>
                        </a:solidFill>
                        <a:latin typeface="Cambria Math" panose="02040503050406030204" pitchFamily="18" charset="0"/>
                      </a:rPr>
                      <m:t>)</m:t>
                    </m:r>
                  </m:oMath>
                </a14:m>
                <a:r>
                  <a:rPr lang="en-US" dirty="0">
                    <a:solidFill>
                      <a:schemeClr val="accent1"/>
                    </a:solidFill>
                  </a:rPr>
                  <a:t>:</a:t>
                </a:r>
              </a:p>
              <a:p>
                <a:pPr marL="114300" indent="0">
                  <a:buNone/>
                </a:pPr>
                <a14:m>
                  <m:oMathPara xmlns:m="http://schemas.openxmlformats.org/officeDocument/2006/math">
                    <m:oMathParaPr>
                      <m:jc m:val="centerGroup"/>
                    </m:oMathParaPr>
                    <m:oMath xmlns:m="http://schemas.openxmlformats.org/officeDocument/2006/math">
                      <m:r>
                        <m:rPr>
                          <m:sty m:val="p"/>
                        </m:rPr>
                        <a:rPr lang="en-US" dirty="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,0</m:t>
                          </m:r>
                        </m:e>
                      </m:d>
                      <m:r>
                        <a:rPr lang="en-US" i="1">
                          <a:solidFill>
                            <a:schemeClr val="accent1"/>
                          </a:solidFill>
                          <a:latin typeface="Cambria Math" panose="02040503050406030204" pitchFamily="18" charset="0"/>
                        </a:rPr>
                        <m:t>=</m:t>
                      </m:r>
                      <m:func>
                        <m:funcPr>
                          <m:ctrlPr>
                            <a:rPr lang="en-US" i="1">
                              <a:solidFill>
                                <a:schemeClr val="accent1"/>
                              </a:solidFill>
                              <a:latin typeface="Cambria Math" panose="02040503050406030204" pitchFamily="18" charset="0"/>
                            </a:rPr>
                          </m:ctrlPr>
                        </m:funcPr>
                        <m:fName>
                          <m:r>
                            <m:rPr>
                              <m:sty m:val="p"/>
                            </m:rPr>
                            <a:rPr lang="en-US">
                              <a:solidFill>
                                <a:schemeClr val="accent1"/>
                              </a:solidFill>
                              <a:latin typeface="Cambria Math" panose="02040503050406030204" pitchFamily="18" charset="0"/>
                            </a:rPr>
                            <m:t>max</m:t>
                          </m:r>
                        </m:fName>
                        <m:e>
                          <m:d>
                            <m:dPr>
                              <m:ctrlPr>
                                <a:rPr lang="en-US" i="1">
                                  <a:solidFill>
                                    <a:schemeClr val="accent1"/>
                                  </a:solidFill>
                                  <a:latin typeface="Cambria Math" panose="02040503050406030204" pitchFamily="18" charset="0"/>
                                </a:rPr>
                              </m:ctrlPr>
                            </m:dPr>
                            <m:e>
                              <m:r>
                                <m:rPr>
                                  <m:sty m:val="p"/>
                                </m:rPr>
                                <a:rPr lang="en-US" dirty="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−1, 0</m:t>
                                  </m:r>
                                </m:e>
                              </m:d>
                              <m:r>
                                <a:rPr lang="en-US" i="1">
                                  <a:solidFill>
                                    <a:schemeClr val="accent1"/>
                                  </a:solidFill>
                                  <a:latin typeface="Cambria Math" panose="02040503050406030204" pitchFamily="18" charset="0"/>
                                </a:rPr>
                                <m:t>,</m:t>
                              </m:r>
                              <m:r>
                                <m:rPr>
                                  <m:sty m:val="p"/>
                                </m:rPr>
                                <a:rPr lang="en-US" dirty="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−1, 1</m:t>
                                  </m:r>
                                </m:e>
                              </m:d>
                              <m:r>
                                <a:rPr lang="en-US" i="1">
                                  <a:solidFill>
                                    <a:schemeClr val="accent1"/>
                                  </a:solidFill>
                                  <a:latin typeface="Cambria Math" panose="02040503050406030204" pitchFamily="18" charset="0"/>
                                </a:rPr>
                                <m:t>,</m:t>
                              </m:r>
                              <m:r>
                                <m:rPr>
                                  <m:sty m:val="p"/>
                                </m:rPr>
                                <a:rPr lang="en-US" dirty="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−1, 2</m:t>
                                  </m:r>
                                </m:e>
                              </m:d>
                            </m:e>
                          </m:d>
                        </m:e>
                      </m:func>
                    </m:oMath>
                    <m:oMath xmlns:m="http://schemas.openxmlformats.org/officeDocument/2006/math">
                      <m:r>
                        <m:rPr>
                          <m:sty m:val="p"/>
                        </m:rPr>
                        <a:rPr lang="en-US" dirty="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,1</m:t>
                          </m:r>
                        </m:e>
                      </m:d>
                      <m:r>
                        <a:rPr lang="en-US" i="1">
                          <a:solidFill>
                            <a:schemeClr val="accent1"/>
                          </a:solidFill>
                          <a:latin typeface="Cambria Math" panose="02040503050406030204" pitchFamily="18" charset="0"/>
                        </a:rPr>
                        <m:t>=</m:t>
                      </m:r>
                      <m:r>
                        <m:rPr>
                          <m:sty m:val="p"/>
                        </m:rPr>
                        <a:rPr lang="en-US" dirty="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−1, 0</m:t>
                          </m:r>
                        </m:e>
                      </m:d>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𝐻</m:t>
                      </m:r>
                      <m:d>
                        <m:dPr>
                          <m:begChr m:val="["/>
                          <m:endChr m:val="]"/>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e>
                      </m:d>
                    </m:oMath>
                    <m:oMath xmlns:m="http://schemas.openxmlformats.org/officeDocument/2006/math">
                      <m:r>
                        <m:rPr>
                          <m:sty m:val="p"/>
                        </m:rPr>
                        <a:rPr lang="en-US" dirty="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,2</m:t>
                          </m:r>
                        </m:e>
                      </m:d>
                      <m:r>
                        <a:rPr lang="en-US" i="1">
                          <a:solidFill>
                            <a:schemeClr val="accent1"/>
                          </a:solidFill>
                          <a:latin typeface="Cambria Math" panose="02040503050406030204" pitchFamily="18" charset="0"/>
                        </a:rPr>
                        <m:t>=</m:t>
                      </m:r>
                      <m:r>
                        <m:rPr>
                          <m:sty m:val="p"/>
                        </m:rPr>
                        <a:rPr lang="en-US" dirty="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−2, 0</m:t>
                          </m:r>
                        </m:e>
                      </m:d>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𝐻</m:t>
                      </m:r>
                      <m:d>
                        <m:dPr>
                          <m:begChr m:val="["/>
                          <m:endChr m:val="]"/>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−1</m:t>
                          </m:r>
                        </m:e>
                      </m:d>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𝐻</m:t>
                      </m:r>
                      <m:d>
                        <m:dPr>
                          <m:begChr m:val="["/>
                          <m:endChr m:val="]"/>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e>
                      </m:d>
                    </m:oMath>
                  </m:oMathPara>
                </a14:m>
                <a:endParaRPr lang="en-US" dirty="0">
                  <a:solidFill>
                    <a:schemeClr val="accent1"/>
                  </a:solidFill>
                  <a:sym typeface="Source Sans Pro"/>
                </a:endParaRPr>
              </a:p>
              <a:p>
                <a:pPr marL="114300" indent="0">
                  <a:buNone/>
                </a:pPr>
                <a:endParaRPr lang="en-US" sz="900" dirty="0">
                  <a:solidFill>
                    <a:schemeClr val="accent1"/>
                  </a:solidFill>
                  <a:sym typeface="Source Sans Pro"/>
                </a:endParaRPr>
              </a:p>
              <a:p>
                <a:pPr marL="114300" indent="0">
                  <a:buNone/>
                </a:pPr>
                <a:r>
                  <a:rPr lang="en-US" dirty="0">
                    <a:solidFill>
                      <a:schemeClr val="accent1"/>
                    </a:solidFill>
                    <a:sym typeface="Source Sans Pro"/>
                  </a:rPr>
                  <a:t>We have many equivalent options.</a:t>
                </a:r>
                <a:endParaRPr lang="en-US" dirty="0">
                  <a:solidFill>
                    <a:schemeClr val="accent1"/>
                  </a:solidFill>
                </a:endParaRPr>
              </a:p>
              <a:p>
                <a:pPr marL="114300" indent="0">
                  <a:buNone/>
                </a:pPr>
                <a:endParaRPr lang="en-US" sz="900" dirty="0">
                  <a:solidFill>
                    <a:schemeClr val="accent1"/>
                  </a:solidFill>
                </a:endParaRPr>
              </a:p>
              <a:p>
                <a:pPr marL="114300" indent="0">
                  <a:buNone/>
                </a:pPr>
                <a:endParaRPr lang="en-US" dirty="0">
                  <a:solidFill>
                    <a:schemeClr val="accent1"/>
                  </a:solidFill>
                  <a:sym typeface="Source Sans Pro"/>
                </a:endParaRPr>
              </a:p>
              <a:p>
                <a:pPr marL="114300" indent="0">
                  <a:buNone/>
                </a:pPr>
                <a:endParaRPr lang="en-US" dirty="0">
                  <a:solidFill>
                    <a:schemeClr val="accent1"/>
                  </a:solidFill>
                  <a:sym typeface="Source Sans Pro"/>
                </a:endParaRPr>
              </a:p>
              <a:p>
                <a:pPr marL="114300" indent="0">
                  <a:buNone/>
                </a:pPr>
                <a:endParaRPr lang="en-US" dirty="0">
                  <a:solidFill>
                    <a:schemeClr val="accent1"/>
                  </a:solidFill>
                  <a:sym typeface="Source Sans Pro"/>
                </a:endParaRPr>
              </a:p>
              <a:p>
                <a:pPr marL="114300" indent="0">
                  <a:buNone/>
                </a:pPr>
                <a:endParaRPr lang="en-US" dirty="0">
                  <a:solidFill>
                    <a:schemeClr val="accent1"/>
                  </a:solidFill>
                  <a:sym typeface="Source Sans Pro"/>
                </a:endParaRPr>
              </a:p>
            </p:txBody>
          </p:sp>
        </mc:Choice>
        <mc:Fallback xmlns="">
          <p:sp>
            <p:nvSpPr>
              <p:cNvPr id="3" name="Text Placeholder 2">
                <a:extLst>
                  <a:ext uri="{FF2B5EF4-FFF2-40B4-BE49-F238E27FC236}">
                    <a16:creationId xmlns:a16="http://schemas.microsoft.com/office/drawing/2014/main" id="{AE14BB0A-1353-2487-8BDA-1B82F0EEB33B}"/>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571D7E12-10F1-795F-A8F3-4ED1664C2E43}"/>
              </a:ext>
            </a:extLst>
          </p:cNvPr>
          <p:cNvSpPr>
            <a:spLocks noGrp="1"/>
          </p:cNvSpPr>
          <p:nvPr>
            <p:ph type="title"/>
          </p:nvPr>
        </p:nvSpPr>
        <p:spPr/>
        <p:txBody>
          <a:bodyPr>
            <a:normAutofit/>
          </a:bodyPr>
          <a:lstStyle/>
          <a:p>
            <a:r>
              <a:rPr lang="en-US" sz="2700" dirty="0"/>
              <a:t>Problem 1 – Going to parties</a:t>
            </a:r>
          </a:p>
        </p:txBody>
      </p:sp>
      <p:sp>
        <p:nvSpPr>
          <p:cNvPr id="9" name="TextBox 8">
            <a:extLst>
              <a:ext uri="{FF2B5EF4-FFF2-40B4-BE49-F238E27FC236}">
                <a16:creationId xmlns:a16="http://schemas.microsoft.com/office/drawing/2014/main" id="{DEB3DC2E-6B24-1C10-FCFA-8676B687D9BC}"/>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B70FB8B-4C2A-4516-0F3D-CD0C8800F135}"/>
                  </a:ext>
                </a:extLst>
              </p:cNvPr>
              <p:cNvSpPr txBox="1"/>
              <p:nvPr/>
            </p:nvSpPr>
            <p:spPr>
              <a:xfrm>
                <a:off x="453749" y="3407239"/>
                <a:ext cx="2743200" cy="646331"/>
              </a:xfrm>
              <a:prstGeom prst="rect">
                <a:avLst/>
              </a:prstGeom>
              <a:noFill/>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m:rPr>
                          <m:sty m:val="p"/>
                        </m:rPr>
                        <a:rPr lang="en-US" sz="1800" b="0" i="0" smtClean="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0,</m:t>
                          </m:r>
                          <m:r>
                            <a:rPr lang="en-US" sz="1800" b="0" i="1" smtClean="0">
                              <a:solidFill>
                                <a:schemeClr val="accent1"/>
                              </a:solidFill>
                              <a:latin typeface="Cambria Math" panose="02040503050406030204" pitchFamily="18" charset="0"/>
                            </a:rPr>
                            <m:t>𝑠</m:t>
                          </m:r>
                        </m:e>
                      </m:d>
                      <m:r>
                        <a:rPr lang="en-US" sz="1800" b="0" i="1" smtClean="0">
                          <a:solidFill>
                            <a:schemeClr val="accent1"/>
                          </a:solidFill>
                          <a:latin typeface="Cambria Math" panose="02040503050406030204" pitchFamily="18" charset="0"/>
                        </a:rPr>
                        <m:t>=0</m:t>
                      </m:r>
                    </m:oMath>
                    <m:oMath xmlns:m="http://schemas.openxmlformats.org/officeDocument/2006/math">
                      <m:r>
                        <m:rPr>
                          <m:sty m:val="p"/>
                        </m:rPr>
                        <a:rPr lang="en-US" sz="1800" b="0" i="0" smtClean="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1, 2</m:t>
                          </m:r>
                        </m:e>
                      </m:d>
                      <m:r>
                        <a:rPr lang="en-US" sz="1800" b="0" i="1" smtClean="0">
                          <a:solidFill>
                            <a:schemeClr val="accent1"/>
                          </a:solidFill>
                          <a:latin typeface="Cambria Math" panose="02040503050406030204" pitchFamily="18" charset="0"/>
                        </a:rPr>
                        <m:t>=</m:t>
                      </m:r>
                      <m:r>
                        <a:rPr lang="en-US" sz="1800" b="0" i="1" smtClean="0">
                          <a:solidFill>
                            <a:schemeClr val="accent1"/>
                          </a:solidFill>
                          <a:latin typeface="Cambria Math" panose="02040503050406030204" pitchFamily="18" charset="0"/>
                        </a:rPr>
                        <m:t>𝐻</m:t>
                      </m:r>
                      <m:r>
                        <a:rPr lang="en-US" sz="1800" b="0" i="1" smtClean="0">
                          <a:solidFill>
                            <a:schemeClr val="accent1"/>
                          </a:solidFill>
                          <a:latin typeface="Cambria Math" panose="02040503050406030204" pitchFamily="18" charset="0"/>
                        </a:rPr>
                        <m:t>[1]</m:t>
                      </m:r>
                    </m:oMath>
                  </m:oMathPara>
                </a14:m>
                <a:endParaRPr lang="en-US" sz="1800" dirty="0">
                  <a:solidFill>
                    <a:schemeClr val="accent1"/>
                  </a:solidFill>
                </a:endParaRPr>
              </a:p>
            </p:txBody>
          </p:sp>
        </mc:Choice>
        <mc:Fallback xmlns="">
          <p:sp>
            <p:nvSpPr>
              <p:cNvPr id="5" name="TextBox 4">
                <a:extLst>
                  <a:ext uri="{FF2B5EF4-FFF2-40B4-BE49-F238E27FC236}">
                    <a16:creationId xmlns:a16="http://schemas.microsoft.com/office/drawing/2014/main" id="{4B70FB8B-4C2A-4516-0F3D-CD0C8800F135}"/>
                  </a:ext>
                </a:extLst>
              </p:cNvPr>
              <p:cNvSpPr txBox="1">
                <a:spLocks noRot="1" noChangeAspect="1" noMove="1" noResize="1" noEditPoints="1" noAdjustHandles="1" noChangeArrowheads="1" noChangeShapeType="1" noTextEdit="1"/>
              </p:cNvSpPr>
              <p:nvPr/>
            </p:nvSpPr>
            <p:spPr>
              <a:xfrm>
                <a:off x="453749" y="3407239"/>
                <a:ext cx="2743200" cy="646331"/>
              </a:xfrm>
              <a:prstGeom prst="rect">
                <a:avLst/>
              </a:prstGeom>
              <a:blipFill>
                <a:blip r:embed="rId4"/>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14F3567-1111-6245-251A-2ED6AF0483E1}"/>
                  </a:ext>
                </a:extLst>
              </p:cNvPr>
              <p:cNvSpPr txBox="1"/>
              <p:nvPr/>
            </p:nvSpPr>
            <p:spPr>
              <a:xfrm>
                <a:off x="5396632" y="3133286"/>
                <a:ext cx="3657600" cy="1200329"/>
              </a:xfrm>
              <a:prstGeom prst="rect">
                <a:avLst/>
              </a:prstGeom>
              <a:noFill/>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m:rPr>
                          <m:sty m:val="p"/>
                        </m:rPr>
                        <a:rPr lang="en-US" sz="1800" b="0" i="0" smtClean="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1, 0</m:t>
                          </m:r>
                        </m:e>
                      </m:d>
                      <m:r>
                        <a:rPr lang="en-US" sz="1800" b="0" i="1" smtClean="0">
                          <a:solidFill>
                            <a:schemeClr val="accent1"/>
                          </a:solidFill>
                          <a:latin typeface="Cambria Math" panose="02040503050406030204" pitchFamily="18" charset="0"/>
                        </a:rPr>
                        <m:t>=0</m:t>
                      </m:r>
                    </m:oMath>
                    <m:oMath xmlns:m="http://schemas.openxmlformats.org/officeDocument/2006/math">
                      <m:r>
                        <m:rPr>
                          <m:sty m:val="p"/>
                        </m:rPr>
                        <a:rPr lang="en-US" sz="180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1, 1</m:t>
                          </m:r>
                        </m:e>
                      </m:d>
                      <m:r>
                        <a:rPr lang="en-US" sz="1800" b="0" i="1" smtClean="0">
                          <a:solidFill>
                            <a:schemeClr val="accent1"/>
                          </a:solidFill>
                          <a:latin typeface="Cambria Math" panose="02040503050406030204" pitchFamily="18" charset="0"/>
                        </a:rPr>
                        <m:t>=</m:t>
                      </m:r>
                      <m:r>
                        <a:rPr lang="en-US" sz="1800" b="0" i="1" smtClean="0">
                          <a:solidFill>
                            <a:schemeClr val="accent1"/>
                          </a:solidFill>
                          <a:latin typeface="Cambria Math" panose="02040503050406030204" pitchFamily="18" charset="0"/>
                        </a:rPr>
                        <m:t>𝐻</m:t>
                      </m:r>
                      <m:d>
                        <m:dPr>
                          <m:begChr m:val="["/>
                          <m:endChr m:val="]"/>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m:t>
                          </m:r>
                        </m:e>
                      </m:d>
                    </m:oMath>
                    <m:oMath xmlns:m="http://schemas.openxmlformats.org/officeDocument/2006/math">
                      <m:r>
                        <m:rPr>
                          <m:sty m:val="p"/>
                        </m:rPr>
                        <a:rPr lang="en-US" sz="180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1, 2</m:t>
                          </m:r>
                        </m:e>
                      </m:d>
                      <m:r>
                        <a:rPr lang="en-US" sz="1800" b="0" i="1" smtClean="0">
                          <a:solidFill>
                            <a:schemeClr val="accent1"/>
                          </a:solidFill>
                          <a:latin typeface="Cambria Math" panose="02040503050406030204" pitchFamily="18" charset="0"/>
                        </a:rPr>
                        <m:t>=</m:t>
                      </m:r>
                      <m:r>
                        <a:rPr lang="en-US" sz="1800" b="0" i="1" smtClean="0">
                          <a:solidFill>
                            <a:schemeClr val="accent1"/>
                          </a:solidFill>
                          <a:latin typeface="Cambria Math" panose="02040503050406030204" pitchFamily="18" charset="0"/>
                        </a:rPr>
                        <m:t>𝐻</m:t>
                      </m:r>
                      <m:d>
                        <m:dPr>
                          <m:begChr m:val="["/>
                          <m:endChr m:val="]"/>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m:t>
                          </m:r>
                        </m:e>
                      </m:d>
                    </m:oMath>
                    <m:oMath xmlns:m="http://schemas.openxmlformats.org/officeDocument/2006/math">
                      <m:r>
                        <m:rPr>
                          <m:sty m:val="p"/>
                        </m:rPr>
                        <a:rPr lang="en-US" sz="180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2, 2</m:t>
                          </m:r>
                        </m:e>
                      </m:d>
                      <m:r>
                        <a:rPr lang="en-US" sz="1800" b="0" i="1" smtClean="0">
                          <a:solidFill>
                            <a:schemeClr val="accent1"/>
                          </a:solidFill>
                          <a:latin typeface="Cambria Math" panose="02040503050406030204" pitchFamily="18" charset="0"/>
                        </a:rPr>
                        <m:t>=</m:t>
                      </m:r>
                      <m:r>
                        <a:rPr lang="en-US" sz="1800" b="0" i="1" smtClean="0">
                          <a:solidFill>
                            <a:schemeClr val="accent1"/>
                          </a:solidFill>
                          <a:latin typeface="Cambria Math" panose="02040503050406030204" pitchFamily="18" charset="0"/>
                        </a:rPr>
                        <m:t>𝐻</m:t>
                      </m:r>
                      <m:d>
                        <m:dPr>
                          <m:begChr m:val="["/>
                          <m:endChr m:val="]"/>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m:t>
                          </m:r>
                        </m:e>
                      </m:d>
                      <m:r>
                        <a:rPr lang="en-US" sz="1800" b="0" i="1" smtClean="0">
                          <a:solidFill>
                            <a:schemeClr val="accent1"/>
                          </a:solidFill>
                          <a:latin typeface="Cambria Math" panose="02040503050406030204" pitchFamily="18" charset="0"/>
                        </a:rPr>
                        <m:t>+</m:t>
                      </m:r>
                      <m:r>
                        <a:rPr lang="en-US" sz="1800" b="0" i="1" smtClean="0">
                          <a:solidFill>
                            <a:schemeClr val="accent1"/>
                          </a:solidFill>
                          <a:latin typeface="Cambria Math" panose="02040503050406030204" pitchFamily="18" charset="0"/>
                        </a:rPr>
                        <m:t>𝐻</m:t>
                      </m:r>
                      <m:r>
                        <a:rPr lang="en-US" sz="1800" b="0" i="1" smtClean="0">
                          <a:solidFill>
                            <a:schemeClr val="accent1"/>
                          </a:solidFill>
                          <a:latin typeface="Cambria Math" panose="02040503050406030204" pitchFamily="18" charset="0"/>
                        </a:rPr>
                        <m:t>[2]</m:t>
                      </m:r>
                    </m:oMath>
                  </m:oMathPara>
                </a14:m>
                <a:endParaRPr lang="en-US" sz="1800" dirty="0">
                  <a:solidFill>
                    <a:schemeClr val="accent1"/>
                  </a:solidFill>
                </a:endParaRPr>
              </a:p>
            </p:txBody>
          </p:sp>
        </mc:Choice>
        <mc:Fallback xmlns="">
          <p:sp>
            <p:nvSpPr>
              <p:cNvPr id="6" name="TextBox 5">
                <a:extLst>
                  <a:ext uri="{FF2B5EF4-FFF2-40B4-BE49-F238E27FC236}">
                    <a16:creationId xmlns:a16="http://schemas.microsoft.com/office/drawing/2014/main" id="{D14F3567-1111-6245-251A-2ED6AF0483E1}"/>
                  </a:ext>
                </a:extLst>
              </p:cNvPr>
              <p:cNvSpPr txBox="1">
                <a:spLocks noRot="1" noChangeAspect="1" noMove="1" noResize="1" noEditPoints="1" noAdjustHandles="1" noChangeArrowheads="1" noChangeShapeType="1" noTextEdit="1"/>
              </p:cNvSpPr>
              <p:nvPr/>
            </p:nvSpPr>
            <p:spPr>
              <a:xfrm>
                <a:off x="5396632" y="3133286"/>
                <a:ext cx="3657600" cy="1200329"/>
              </a:xfrm>
              <a:prstGeom prst="rect">
                <a:avLst/>
              </a:prstGeom>
              <a:blipFill>
                <a:blip r:embed="rId5"/>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F3C332D-30FE-A99E-5AA0-1EB1A3128804}"/>
                  </a:ext>
                </a:extLst>
              </p:cNvPr>
              <p:cNvSpPr txBox="1"/>
              <p:nvPr/>
            </p:nvSpPr>
            <p:spPr>
              <a:xfrm>
                <a:off x="2939182" y="3407238"/>
                <a:ext cx="2743200" cy="646331"/>
              </a:xfrm>
              <a:prstGeom prst="rect">
                <a:avLst/>
              </a:prstGeom>
              <a:noFill/>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m:rPr>
                          <m:sty m:val="p"/>
                        </m:rPr>
                        <a:rPr lang="en-US" sz="1800" b="0" i="0" smtClean="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0,</m:t>
                          </m:r>
                          <m:r>
                            <a:rPr lang="en-US" sz="1800" b="0" i="1" smtClean="0">
                              <a:solidFill>
                                <a:schemeClr val="accent1"/>
                              </a:solidFill>
                              <a:latin typeface="Cambria Math" panose="02040503050406030204" pitchFamily="18" charset="0"/>
                            </a:rPr>
                            <m:t>𝑠</m:t>
                          </m:r>
                        </m:e>
                      </m:d>
                      <m:r>
                        <a:rPr lang="en-US" sz="1800" b="0" i="1" smtClean="0">
                          <a:solidFill>
                            <a:schemeClr val="accent1"/>
                          </a:solidFill>
                          <a:latin typeface="Cambria Math" panose="02040503050406030204" pitchFamily="18" charset="0"/>
                        </a:rPr>
                        <m:t>=0</m:t>
                      </m:r>
                    </m:oMath>
                    <m:oMath xmlns:m="http://schemas.openxmlformats.org/officeDocument/2006/math">
                      <m:r>
                        <m:rPr>
                          <m:sty m:val="p"/>
                        </m:rPr>
                        <a:rPr lang="en-US" sz="1800" b="0" i="0" smtClean="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−1, 0</m:t>
                          </m:r>
                        </m:e>
                      </m:d>
                      <m:r>
                        <a:rPr lang="en-US" sz="1800" b="0" i="1" smtClean="0">
                          <a:solidFill>
                            <a:schemeClr val="accent1"/>
                          </a:solidFill>
                          <a:latin typeface="Cambria Math" panose="02040503050406030204" pitchFamily="18" charset="0"/>
                        </a:rPr>
                        <m:t>=0</m:t>
                      </m:r>
                    </m:oMath>
                  </m:oMathPara>
                </a14:m>
                <a:endParaRPr lang="en-US" sz="1800" dirty="0">
                  <a:solidFill>
                    <a:schemeClr val="accent1"/>
                  </a:solidFill>
                </a:endParaRPr>
              </a:p>
            </p:txBody>
          </p:sp>
        </mc:Choice>
        <mc:Fallback xmlns="">
          <p:sp>
            <p:nvSpPr>
              <p:cNvPr id="7" name="TextBox 6">
                <a:extLst>
                  <a:ext uri="{FF2B5EF4-FFF2-40B4-BE49-F238E27FC236}">
                    <a16:creationId xmlns:a16="http://schemas.microsoft.com/office/drawing/2014/main" id="{FF3C332D-30FE-A99E-5AA0-1EB1A3128804}"/>
                  </a:ext>
                </a:extLst>
              </p:cNvPr>
              <p:cNvSpPr txBox="1">
                <a:spLocks noRot="1" noChangeAspect="1" noMove="1" noResize="1" noEditPoints="1" noAdjustHandles="1" noChangeArrowheads="1" noChangeShapeType="1" noTextEdit="1"/>
              </p:cNvSpPr>
              <p:nvPr/>
            </p:nvSpPr>
            <p:spPr>
              <a:xfrm>
                <a:off x="2939182" y="3407238"/>
                <a:ext cx="2743200" cy="646331"/>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801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14249-CCB2-C14E-FEFA-3580E63E5B3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FD6F54B-A62D-6B63-8611-1490CA662D52}"/>
                  </a:ext>
                </a:extLst>
              </p:cNvPr>
              <p:cNvSpPr>
                <a:spLocks noGrp="1"/>
              </p:cNvSpPr>
              <p:nvPr>
                <p:ph type="body" idx="1"/>
              </p:nvPr>
            </p:nvSpPr>
            <p:spPr/>
            <p:txBody>
              <a:bodyPr>
                <a:normAutofit/>
              </a:bodyPr>
              <a:lstStyle/>
              <a:p>
                <a:pPr marL="114300" indent="0">
                  <a:buNone/>
                </a:pPr>
                <a:r>
                  <a:rPr lang="en-US" dirty="0">
                    <a:solidFill>
                      <a:schemeClr val="bg1">
                        <a:lumMod val="75000"/>
                      </a:schemeClr>
                    </a:solidFill>
                    <a:sym typeface="Source Sans Pro"/>
                  </a:rPr>
                  <a:t>Now for base cases. If </a:t>
                </a:r>
                <a:r>
                  <a:rPr lang="en-US" dirty="0">
                    <a:solidFill>
                      <a:schemeClr val="bg1">
                        <a:lumMod val="75000"/>
                      </a:schemeClr>
                    </a:solidFill>
                  </a:rPr>
                  <a:t>using </a:t>
                </a:r>
                <a14:m>
                  <m:oMath xmlns:m="http://schemas.openxmlformats.org/officeDocument/2006/math">
                    <m:r>
                      <m:rPr>
                        <m:sty m:val="p"/>
                      </m:rPr>
                      <a:rPr lang="en-US" dirty="0">
                        <a:solidFill>
                          <a:schemeClr val="bg1">
                            <a:lumMod val="75000"/>
                          </a:schemeClr>
                        </a:solidFill>
                        <a:latin typeface="Cambria Math" panose="02040503050406030204" pitchFamily="18" charset="0"/>
                      </a:rPr>
                      <m:t>OPT</m:t>
                    </m:r>
                    <m:r>
                      <a:rPr lang="en-US" i="1" dirty="0">
                        <a:solidFill>
                          <a:schemeClr val="bg1">
                            <a:lumMod val="75000"/>
                          </a:schemeClr>
                        </a:solidFill>
                        <a:latin typeface="Cambria Math" panose="02040503050406030204" pitchFamily="18" charset="0"/>
                      </a:rPr>
                      <m:t>(</m:t>
                    </m:r>
                    <m:r>
                      <a:rPr lang="en-US" i="1" dirty="0" err="1">
                        <a:solidFill>
                          <a:schemeClr val="bg1">
                            <a:lumMod val="75000"/>
                          </a:schemeClr>
                        </a:solidFill>
                        <a:latin typeface="Cambria Math" panose="02040503050406030204" pitchFamily="18" charset="0"/>
                      </a:rPr>
                      <m:t>𝑗</m:t>
                    </m:r>
                    <m:r>
                      <a:rPr lang="en-US" i="1" dirty="0" err="1">
                        <a:solidFill>
                          <a:schemeClr val="bg1">
                            <a:lumMod val="75000"/>
                          </a:schemeClr>
                        </a:solidFill>
                        <a:latin typeface="Cambria Math" panose="02040503050406030204" pitchFamily="18" charset="0"/>
                      </a:rPr>
                      <m:t>,</m:t>
                    </m:r>
                    <m:r>
                      <a:rPr lang="en-US" i="1" dirty="0" err="1">
                        <a:solidFill>
                          <a:schemeClr val="bg1">
                            <a:lumMod val="75000"/>
                          </a:schemeClr>
                        </a:solidFill>
                        <a:latin typeface="Cambria Math" panose="02040503050406030204" pitchFamily="18" charset="0"/>
                      </a:rPr>
                      <m:t>𝑠</m:t>
                    </m:r>
                    <m:r>
                      <a:rPr lang="en-US" i="1" dirty="0">
                        <a:solidFill>
                          <a:schemeClr val="bg1">
                            <a:lumMod val="75000"/>
                          </a:schemeClr>
                        </a:solidFill>
                        <a:latin typeface="Cambria Math" panose="02040503050406030204" pitchFamily="18" charset="0"/>
                      </a:rPr>
                      <m:t>)</m:t>
                    </m:r>
                  </m:oMath>
                </a14:m>
                <a:r>
                  <a:rPr lang="en-US" dirty="0">
                    <a:solidFill>
                      <a:schemeClr val="bg1">
                        <a:lumMod val="75000"/>
                      </a:schemeClr>
                    </a:solidFill>
                  </a:rPr>
                  <a:t>:</a:t>
                </a:r>
              </a:p>
              <a:p>
                <a:pPr marL="114300" indent="0">
                  <a:buNone/>
                </a:pPr>
                <a14:m>
                  <m:oMathPara xmlns:m="http://schemas.openxmlformats.org/officeDocument/2006/math">
                    <m:oMathParaPr>
                      <m:jc m:val="centerGroup"/>
                    </m:oMathParaPr>
                    <m:oMath xmlns:m="http://schemas.openxmlformats.org/officeDocument/2006/math">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,0</m:t>
                          </m:r>
                        </m:e>
                      </m:d>
                      <m:r>
                        <a:rPr lang="en-US" i="1">
                          <a:solidFill>
                            <a:schemeClr val="bg1">
                              <a:lumMod val="75000"/>
                            </a:schemeClr>
                          </a:solidFill>
                          <a:latin typeface="Cambria Math" panose="02040503050406030204" pitchFamily="18" charset="0"/>
                        </a:rPr>
                        <m:t>=</m:t>
                      </m:r>
                      <m:func>
                        <m:funcPr>
                          <m:ctrlPr>
                            <a:rPr lang="en-US" i="1">
                              <a:solidFill>
                                <a:schemeClr val="bg1">
                                  <a:lumMod val="75000"/>
                                </a:schemeClr>
                              </a:solidFill>
                              <a:latin typeface="Cambria Math" panose="02040503050406030204" pitchFamily="18" charset="0"/>
                            </a:rPr>
                          </m:ctrlPr>
                        </m:funcPr>
                        <m:fName>
                          <m:r>
                            <m:rPr>
                              <m:sty m:val="p"/>
                            </m:rPr>
                            <a:rPr lang="en-US">
                              <a:solidFill>
                                <a:schemeClr val="bg1">
                                  <a:lumMod val="75000"/>
                                </a:schemeClr>
                              </a:solidFill>
                              <a:latin typeface="Cambria Math" panose="02040503050406030204" pitchFamily="18" charset="0"/>
                            </a:rPr>
                            <m:t>max</m:t>
                          </m:r>
                        </m:fName>
                        <m:e>
                          <m:d>
                            <m:dPr>
                              <m:ctrlPr>
                                <a:rPr lang="en-US" i="1">
                                  <a:solidFill>
                                    <a:schemeClr val="bg1">
                                      <a:lumMod val="75000"/>
                                    </a:schemeClr>
                                  </a:solidFill>
                                  <a:latin typeface="Cambria Math" panose="02040503050406030204" pitchFamily="18" charset="0"/>
                                </a:rPr>
                              </m:ctrlPr>
                            </m:dPr>
                            <m:e>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−1, 0</m:t>
                                  </m:r>
                                </m:e>
                              </m:d>
                              <m:r>
                                <a:rPr lang="en-US" i="1">
                                  <a:solidFill>
                                    <a:schemeClr val="bg1">
                                      <a:lumMod val="75000"/>
                                    </a:schemeClr>
                                  </a:solidFill>
                                  <a:latin typeface="Cambria Math" panose="02040503050406030204" pitchFamily="18" charset="0"/>
                                </a:rPr>
                                <m:t>,</m:t>
                              </m:r>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−1, 1</m:t>
                                  </m:r>
                                </m:e>
                              </m:d>
                              <m:r>
                                <a:rPr lang="en-US" i="1">
                                  <a:solidFill>
                                    <a:schemeClr val="bg1">
                                      <a:lumMod val="75000"/>
                                    </a:schemeClr>
                                  </a:solidFill>
                                  <a:latin typeface="Cambria Math" panose="02040503050406030204" pitchFamily="18" charset="0"/>
                                </a:rPr>
                                <m:t>,</m:t>
                              </m:r>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−1, 2</m:t>
                                  </m:r>
                                </m:e>
                              </m:d>
                            </m:e>
                          </m:d>
                        </m:e>
                      </m:func>
                    </m:oMath>
                    <m:oMath xmlns:m="http://schemas.openxmlformats.org/officeDocument/2006/math">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,1</m:t>
                          </m:r>
                        </m:e>
                      </m:d>
                      <m:r>
                        <a:rPr lang="en-US" i="1">
                          <a:solidFill>
                            <a:schemeClr val="bg1">
                              <a:lumMod val="75000"/>
                            </a:schemeClr>
                          </a:solidFill>
                          <a:latin typeface="Cambria Math" panose="02040503050406030204" pitchFamily="18" charset="0"/>
                        </a:rPr>
                        <m:t>=</m:t>
                      </m:r>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−1, 0</m:t>
                          </m:r>
                        </m:e>
                      </m:d>
                      <m:r>
                        <a:rPr lang="en-US" i="1">
                          <a:solidFill>
                            <a:schemeClr val="bg1">
                              <a:lumMod val="75000"/>
                            </a:schemeClr>
                          </a:solidFill>
                          <a:latin typeface="Cambria Math" panose="02040503050406030204" pitchFamily="18" charset="0"/>
                        </a:rPr>
                        <m:t>+</m:t>
                      </m:r>
                      <m:r>
                        <a:rPr lang="en-US" i="1">
                          <a:solidFill>
                            <a:schemeClr val="bg1">
                              <a:lumMod val="75000"/>
                            </a:schemeClr>
                          </a:solidFill>
                          <a:latin typeface="Cambria Math" panose="02040503050406030204" pitchFamily="18" charset="0"/>
                        </a:rPr>
                        <m:t>𝐻</m:t>
                      </m:r>
                      <m:d>
                        <m:dPr>
                          <m:begChr m:val="["/>
                          <m:endChr m:val="]"/>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e>
                      </m:d>
                    </m:oMath>
                    <m:oMath xmlns:m="http://schemas.openxmlformats.org/officeDocument/2006/math">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,2</m:t>
                          </m:r>
                        </m:e>
                      </m:d>
                      <m:r>
                        <a:rPr lang="en-US" i="1">
                          <a:solidFill>
                            <a:schemeClr val="bg1">
                              <a:lumMod val="75000"/>
                            </a:schemeClr>
                          </a:solidFill>
                          <a:latin typeface="Cambria Math" panose="02040503050406030204" pitchFamily="18" charset="0"/>
                        </a:rPr>
                        <m:t>=</m:t>
                      </m:r>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−2, 0</m:t>
                          </m:r>
                        </m:e>
                      </m:d>
                      <m:r>
                        <a:rPr lang="en-US" i="1">
                          <a:solidFill>
                            <a:schemeClr val="bg1">
                              <a:lumMod val="75000"/>
                            </a:schemeClr>
                          </a:solidFill>
                          <a:latin typeface="Cambria Math" panose="02040503050406030204" pitchFamily="18" charset="0"/>
                        </a:rPr>
                        <m:t>+</m:t>
                      </m:r>
                      <m:r>
                        <a:rPr lang="en-US" i="1">
                          <a:solidFill>
                            <a:schemeClr val="bg1">
                              <a:lumMod val="75000"/>
                            </a:schemeClr>
                          </a:solidFill>
                          <a:latin typeface="Cambria Math" panose="02040503050406030204" pitchFamily="18" charset="0"/>
                        </a:rPr>
                        <m:t>𝐻</m:t>
                      </m:r>
                      <m:d>
                        <m:dPr>
                          <m:begChr m:val="["/>
                          <m:endChr m:val="]"/>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−1</m:t>
                          </m:r>
                        </m:e>
                      </m:d>
                      <m:r>
                        <a:rPr lang="en-US" i="1">
                          <a:solidFill>
                            <a:schemeClr val="bg1">
                              <a:lumMod val="75000"/>
                            </a:schemeClr>
                          </a:solidFill>
                          <a:latin typeface="Cambria Math" panose="02040503050406030204" pitchFamily="18" charset="0"/>
                        </a:rPr>
                        <m:t>+</m:t>
                      </m:r>
                      <m:r>
                        <a:rPr lang="en-US" i="1">
                          <a:solidFill>
                            <a:schemeClr val="bg1">
                              <a:lumMod val="75000"/>
                            </a:schemeClr>
                          </a:solidFill>
                          <a:latin typeface="Cambria Math" panose="02040503050406030204" pitchFamily="18" charset="0"/>
                        </a:rPr>
                        <m:t>𝐻</m:t>
                      </m:r>
                      <m:d>
                        <m:dPr>
                          <m:begChr m:val="["/>
                          <m:endChr m:val="]"/>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e>
                      </m:d>
                    </m:oMath>
                  </m:oMathPara>
                </a14:m>
                <a:endParaRPr lang="en-US" dirty="0">
                  <a:solidFill>
                    <a:schemeClr val="bg1">
                      <a:lumMod val="75000"/>
                    </a:schemeClr>
                  </a:solidFill>
                  <a:sym typeface="Source Sans Pro"/>
                </a:endParaRPr>
              </a:p>
              <a:p>
                <a:pPr marL="114300" indent="0">
                  <a:buNone/>
                </a:pPr>
                <a:endParaRPr lang="en-US" sz="900" dirty="0">
                  <a:solidFill>
                    <a:schemeClr val="bg1">
                      <a:lumMod val="75000"/>
                    </a:schemeClr>
                  </a:solidFill>
                  <a:sym typeface="Source Sans Pro"/>
                </a:endParaRPr>
              </a:p>
              <a:p>
                <a:pPr marL="114300" indent="0">
                  <a:buNone/>
                </a:pPr>
                <a:r>
                  <a:rPr lang="en-US" dirty="0">
                    <a:solidFill>
                      <a:schemeClr val="bg1">
                        <a:lumMod val="75000"/>
                      </a:schemeClr>
                    </a:solidFill>
                    <a:sym typeface="Source Sans Pro"/>
                  </a:rPr>
                  <a:t>We have many equivalent options.</a:t>
                </a:r>
                <a:endParaRPr lang="en-US" dirty="0">
                  <a:solidFill>
                    <a:schemeClr val="bg1">
                      <a:lumMod val="75000"/>
                    </a:schemeClr>
                  </a:solidFill>
                </a:endParaRPr>
              </a:p>
              <a:p>
                <a:pPr marL="114300" indent="0">
                  <a:buNone/>
                </a:pPr>
                <a:endParaRPr lang="en-US" sz="900" dirty="0">
                  <a:solidFill>
                    <a:schemeClr val="accent1"/>
                  </a:solidFill>
                </a:endParaRPr>
              </a:p>
              <a:p>
                <a:pPr marL="114300" indent="0">
                  <a:buNone/>
                </a:pPr>
                <a:endParaRPr lang="en-US" dirty="0">
                  <a:solidFill>
                    <a:schemeClr val="accent1"/>
                  </a:solidFill>
                  <a:sym typeface="Source Sans Pro"/>
                </a:endParaRPr>
              </a:p>
              <a:p>
                <a:pPr marL="114300" indent="0">
                  <a:buNone/>
                </a:pPr>
                <a:endParaRPr lang="en-US" dirty="0">
                  <a:solidFill>
                    <a:schemeClr val="accent1"/>
                  </a:solidFill>
                  <a:sym typeface="Source Sans Pro"/>
                </a:endParaRPr>
              </a:p>
              <a:p>
                <a:pPr marL="114300" indent="0">
                  <a:buNone/>
                </a:pPr>
                <a:endParaRPr lang="en-US" dirty="0">
                  <a:solidFill>
                    <a:schemeClr val="accent1"/>
                  </a:solidFill>
                  <a:sym typeface="Source Sans Pro"/>
                </a:endParaRPr>
              </a:p>
              <a:p>
                <a:pPr marL="114300" indent="0">
                  <a:buNone/>
                </a:pPr>
                <a:endParaRPr lang="en-US" dirty="0">
                  <a:solidFill>
                    <a:schemeClr val="accent1"/>
                  </a:solidFill>
                  <a:sym typeface="Source Sans Pro"/>
                </a:endParaRPr>
              </a:p>
            </p:txBody>
          </p:sp>
        </mc:Choice>
        <mc:Fallback xmlns="">
          <p:sp>
            <p:nvSpPr>
              <p:cNvPr id="3" name="Text Placeholder 2">
                <a:extLst>
                  <a:ext uri="{FF2B5EF4-FFF2-40B4-BE49-F238E27FC236}">
                    <a16:creationId xmlns:a16="http://schemas.microsoft.com/office/drawing/2014/main" id="{7FD6F54B-A62D-6B63-8611-1490CA662D52}"/>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ED37827F-E931-8BD2-F4A7-ACE785EC2528}"/>
              </a:ext>
            </a:extLst>
          </p:cNvPr>
          <p:cNvSpPr>
            <a:spLocks noGrp="1"/>
          </p:cNvSpPr>
          <p:nvPr>
            <p:ph type="title"/>
          </p:nvPr>
        </p:nvSpPr>
        <p:spPr/>
        <p:txBody>
          <a:bodyPr>
            <a:normAutofit/>
          </a:bodyPr>
          <a:lstStyle/>
          <a:p>
            <a:r>
              <a:rPr lang="en-US" sz="2700" dirty="0"/>
              <a:t>Problem 1 – Going to parties</a:t>
            </a:r>
          </a:p>
        </p:txBody>
      </p:sp>
      <p:sp>
        <p:nvSpPr>
          <p:cNvPr id="9" name="TextBox 8">
            <a:extLst>
              <a:ext uri="{FF2B5EF4-FFF2-40B4-BE49-F238E27FC236}">
                <a16:creationId xmlns:a16="http://schemas.microsoft.com/office/drawing/2014/main" id="{7239AE08-B419-D442-2C71-4F12BA19CCD3}"/>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66DE10F-A7FC-26A2-D46E-F23F35F057E3}"/>
                  </a:ext>
                </a:extLst>
              </p:cNvPr>
              <p:cNvSpPr txBox="1"/>
              <p:nvPr/>
            </p:nvSpPr>
            <p:spPr>
              <a:xfrm>
                <a:off x="453749" y="3407239"/>
                <a:ext cx="2743200" cy="646331"/>
              </a:xfrm>
              <a:prstGeom prst="rect">
                <a:avLst/>
              </a:prstGeom>
              <a:noFill/>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m:rPr>
                          <m:sty m:val="p"/>
                        </m:rPr>
                        <a:rPr lang="en-US" sz="1800" b="0" i="0" smtClean="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0,</m:t>
                          </m:r>
                          <m:r>
                            <a:rPr lang="en-US" sz="1800" b="0" i="1" smtClean="0">
                              <a:solidFill>
                                <a:schemeClr val="accent1"/>
                              </a:solidFill>
                              <a:latin typeface="Cambria Math" panose="02040503050406030204" pitchFamily="18" charset="0"/>
                            </a:rPr>
                            <m:t>𝑠</m:t>
                          </m:r>
                        </m:e>
                      </m:d>
                      <m:r>
                        <a:rPr lang="en-US" sz="1800" b="0" i="1" smtClean="0">
                          <a:solidFill>
                            <a:schemeClr val="accent1"/>
                          </a:solidFill>
                          <a:latin typeface="Cambria Math" panose="02040503050406030204" pitchFamily="18" charset="0"/>
                        </a:rPr>
                        <m:t>=0</m:t>
                      </m:r>
                    </m:oMath>
                    <m:oMath xmlns:m="http://schemas.openxmlformats.org/officeDocument/2006/math">
                      <m:r>
                        <m:rPr>
                          <m:sty m:val="p"/>
                        </m:rPr>
                        <a:rPr lang="en-US" sz="1800" b="0" i="0" strike="sngStrike" smtClean="0">
                          <a:solidFill>
                            <a:schemeClr val="accent1"/>
                          </a:solidFill>
                          <a:latin typeface="Cambria Math" panose="02040503050406030204" pitchFamily="18" charset="0"/>
                        </a:rPr>
                        <m:t>OPT</m:t>
                      </m:r>
                      <m:d>
                        <m:dPr>
                          <m:ctrlPr>
                            <a:rPr lang="en-US" sz="1800" b="0" i="1" strike="sngStrike" smtClean="0">
                              <a:solidFill>
                                <a:schemeClr val="accent1"/>
                              </a:solidFill>
                              <a:latin typeface="Cambria Math" panose="02040503050406030204" pitchFamily="18" charset="0"/>
                            </a:rPr>
                          </m:ctrlPr>
                        </m:dPr>
                        <m:e>
                          <m:r>
                            <a:rPr lang="en-US" sz="1800" b="0" i="1" strike="sngStrike" smtClean="0">
                              <a:solidFill>
                                <a:schemeClr val="accent1"/>
                              </a:solidFill>
                              <a:latin typeface="Cambria Math" panose="02040503050406030204" pitchFamily="18" charset="0"/>
                            </a:rPr>
                            <m:t>1, 2</m:t>
                          </m:r>
                        </m:e>
                      </m:d>
                      <m:r>
                        <a:rPr lang="en-US" sz="1800" b="0" i="1" strike="sngStrike" smtClean="0">
                          <a:solidFill>
                            <a:schemeClr val="accent1"/>
                          </a:solidFill>
                          <a:latin typeface="Cambria Math" panose="02040503050406030204" pitchFamily="18" charset="0"/>
                        </a:rPr>
                        <m:t>=</m:t>
                      </m:r>
                      <m:r>
                        <a:rPr lang="en-US" sz="1800" b="0" i="1" strike="sngStrike" smtClean="0">
                          <a:solidFill>
                            <a:schemeClr val="accent1"/>
                          </a:solidFill>
                          <a:latin typeface="Cambria Math" panose="02040503050406030204" pitchFamily="18" charset="0"/>
                        </a:rPr>
                        <m:t>𝐻</m:t>
                      </m:r>
                      <m:r>
                        <a:rPr lang="en-US" sz="1800" b="0" i="1" strike="sngStrike" smtClean="0">
                          <a:solidFill>
                            <a:schemeClr val="accent1"/>
                          </a:solidFill>
                          <a:latin typeface="Cambria Math" panose="02040503050406030204" pitchFamily="18" charset="0"/>
                        </a:rPr>
                        <m:t>[1]</m:t>
                      </m:r>
                    </m:oMath>
                  </m:oMathPara>
                </a14:m>
                <a:endParaRPr lang="en-US" sz="1800" strike="sngStrike" dirty="0">
                  <a:solidFill>
                    <a:schemeClr val="accent1"/>
                  </a:solidFill>
                </a:endParaRPr>
              </a:p>
            </p:txBody>
          </p:sp>
        </mc:Choice>
        <mc:Fallback xmlns="">
          <p:sp>
            <p:nvSpPr>
              <p:cNvPr id="5" name="TextBox 4">
                <a:extLst>
                  <a:ext uri="{FF2B5EF4-FFF2-40B4-BE49-F238E27FC236}">
                    <a16:creationId xmlns:a16="http://schemas.microsoft.com/office/drawing/2014/main" id="{C66DE10F-A7FC-26A2-D46E-F23F35F057E3}"/>
                  </a:ext>
                </a:extLst>
              </p:cNvPr>
              <p:cNvSpPr txBox="1">
                <a:spLocks noRot="1" noChangeAspect="1" noMove="1" noResize="1" noEditPoints="1" noAdjustHandles="1" noChangeArrowheads="1" noChangeShapeType="1" noTextEdit="1"/>
              </p:cNvSpPr>
              <p:nvPr/>
            </p:nvSpPr>
            <p:spPr>
              <a:xfrm>
                <a:off x="453749" y="3407239"/>
                <a:ext cx="2743200" cy="646331"/>
              </a:xfrm>
              <a:prstGeom prst="rect">
                <a:avLst/>
              </a:prstGeom>
              <a:blipFill>
                <a:blip r:embed="rId4"/>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8A6AD2A-51D1-9AC5-D13F-D386DA396592}"/>
                  </a:ext>
                </a:extLst>
              </p:cNvPr>
              <p:cNvSpPr txBox="1"/>
              <p:nvPr/>
            </p:nvSpPr>
            <p:spPr>
              <a:xfrm>
                <a:off x="5396632" y="3133286"/>
                <a:ext cx="3657600" cy="1200329"/>
              </a:xfrm>
              <a:prstGeom prst="rect">
                <a:avLst/>
              </a:prstGeom>
              <a:noFill/>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m:rPr>
                          <m:sty m:val="p"/>
                        </m:rPr>
                        <a:rPr lang="en-US" sz="1800" b="0" i="0" smtClean="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1, 0</m:t>
                          </m:r>
                        </m:e>
                      </m:d>
                      <m:r>
                        <a:rPr lang="en-US" sz="1800" b="0" i="1" smtClean="0">
                          <a:solidFill>
                            <a:schemeClr val="accent1"/>
                          </a:solidFill>
                          <a:latin typeface="Cambria Math" panose="02040503050406030204" pitchFamily="18" charset="0"/>
                        </a:rPr>
                        <m:t>=0</m:t>
                      </m:r>
                    </m:oMath>
                    <m:oMath xmlns:m="http://schemas.openxmlformats.org/officeDocument/2006/math">
                      <m:r>
                        <m:rPr>
                          <m:sty m:val="p"/>
                        </m:rPr>
                        <a:rPr lang="en-US" sz="180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1, 1</m:t>
                          </m:r>
                        </m:e>
                      </m:d>
                      <m:r>
                        <a:rPr lang="en-US" sz="1800" b="0" i="1" smtClean="0">
                          <a:solidFill>
                            <a:schemeClr val="accent1"/>
                          </a:solidFill>
                          <a:latin typeface="Cambria Math" panose="02040503050406030204" pitchFamily="18" charset="0"/>
                        </a:rPr>
                        <m:t>=</m:t>
                      </m:r>
                      <m:r>
                        <a:rPr lang="en-US" sz="1800" b="0" i="1" smtClean="0">
                          <a:solidFill>
                            <a:schemeClr val="accent1"/>
                          </a:solidFill>
                          <a:latin typeface="Cambria Math" panose="02040503050406030204" pitchFamily="18" charset="0"/>
                        </a:rPr>
                        <m:t>𝐻</m:t>
                      </m:r>
                      <m:d>
                        <m:dPr>
                          <m:begChr m:val="["/>
                          <m:endChr m:val="]"/>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m:t>
                          </m:r>
                        </m:e>
                      </m:d>
                    </m:oMath>
                    <m:oMath xmlns:m="http://schemas.openxmlformats.org/officeDocument/2006/math">
                      <m:r>
                        <m:rPr>
                          <m:sty m:val="p"/>
                        </m:rPr>
                        <a:rPr lang="en-US" sz="180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1, 2</m:t>
                          </m:r>
                        </m:e>
                      </m:d>
                      <m:r>
                        <a:rPr lang="en-US" sz="1800" b="0" i="1" smtClean="0">
                          <a:solidFill>
                            <a:schemeClr val="accent1"/>
                          </a:solidFill>
                          <a:latin typeface="Cambria Math" panose="02040503050406030204" pitchFamily="18" charset="0"/>
                        </a:rPr>
                        <m:t>=</m:t>
                      </m:r>
                      <m:r>
                        <a:rPr lang="en-US" sz="1800" b="0" i="1" smtClean="0">
                          <a:solidFill>
                            <a:schemeClr val="accent1"/>
                          </a:solidFill>
                          <a:latin typeface="Cambria Math" panose="02040503050406030204" pitchFamily="18" charset="0"/>
                        </a:rPr>
                        <m:t>𝐻</m:t>
                      </m:r>
                      <m:d>
                        <m:dPr>
                          <m:begChr m:val="["/>
                          <m:endChr m:val="]"/>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m:t>
                          </m:r>
                        </m:e>
                      </m:d>
                    </m:oMath>
                    <m:oMath xmlns:m="http://schemas.openxmlformats.org/officeDocument/2006/math">
                      <m:r>
                        <m:rPr>
                          <m:sty m:val="p"/>
                        </m:rPr>
                        <a:rPr lang="en-US" sz="1800" strike="sngStrike">
                          <a:solidFill>
                            <a:schemeClr val="accent1"/>
                          </a:solidFill>
                          <a:latin typeface="Cambria Math" panose="02040503050406030204" pitchFamily="18" charset="0"/>
                        </a:rPr>
                        <m:t>OPT</m:t>
                      </m:r>
                      <m:d>
                        <m:dPr>
                          <m:ctrlPr>
                            <a:rPr lang="en-US" sz="1800" b="0" i="1" strike="sngStrike" smtClean="0">
                              <a:solidFill>
                                <a:schemeClr val="accent1"/>
                              </a:solidFill>
                              <a:latin typeface="Cambria Math" panose="02040503050406030204" pitchFamily="18" charset="0"/>
                            </a:rPr>
                          </m:ctrlPr>
                        </m:dPr>
                        <m:e>
                          <m:r>
                            <a:rPr lang="en-US" sz="1800" b="0" i="1" strike="sngStrike" smtClean="0">
                              <a:solidFill>
                                <a:schemeClr val="accent1"/>
                              </a:solidFill>
                              <a:latin typeface="Cambria Math" panose="02040503050406030204" pitchFamily="18" charset="0"/>
                            </a:rPr>
                            <m:t>2, 2</m:t>
                          </m:r>
                        </m:e>
                      </m:d>
                      <m:r>
                        <a:rPr lang="en-US" sz="1800" b="0" i="1" strike="sngStrike" smtClean="0">
                          <a:solidFill>
                            <a:schemeClr val="accent1"/>
                          </a:solidFill>
                          <a:latin typeface="Cambria Math" panose="02040503050406030204" pitchFamily="18" charset="0"/>
                        </a:rPr>
                        <m:t>=</m:t>
                      </m:r>
                      <m:r>
                        <a:rPr lang="en-US" sz="1800" b="0" i="1" strike="sngStrike" smtClean="0">
                          <a:solidFill>
                            <a:schemeClr val="accent1"/>
                          </a:solidFill>
                          <a:latin typeface="Cambria Math" panose="02040503050406030204" pitchFamily="18" charset="0"/>
                        </a:rPr>
                        <m:t>𝐻</m:t>
                      </m:r>
                      <m:d>
                        <m:dPr>
                          <m:begChr m:val="["/>
                          <m:endChr m:val="]"/>
                          <m:ctrlPr>
                            <a:rPr lang="en-US" sz="1800" b="0" i="1" strike="sngStrike" smtClean="0">
                              <a:solidFill>
                                <a:schemeClr val="accent1"/>
                              </a:solidFill>
                              <a:latin typeface="Cambria Math" panose="02040503050406030204" pitchFamily="18" charset="0"/>
                            </a:rPr>
                          </m:ctrlPr>
                        </m:dPr>
                        <m:e>
                          <m:r>
                            <a:rPr lang="en-US" sz="1800" b="0" i="1" strike="sngStrike" smtClean="0">
                              <a:solidFill>
                                <a:schemeClr val="accent1"/>
                              </a:solidFill>
                              <a:latin typeface="Cambria Math" panose="02040503050406030204" pitchFamily="18" charset="0"/>
                            </a:rPr>
                            <m:t>1</m:t>
                          </m:r>
                        </m:e>
                      </m:d>
                      <m:r>
                        <a:rPr lang="en-US" sz="1800" b="0" i="1" strike="sngStrike" smtClean="0">
                          <a:solidFill>
                            <a:schemeClr val="accent1"/>
                          </a:solidFill>
                          <a:latin typeface="Cambria Math" panose="02040503050406030204" pitchFamily="18" charset="0"/>
                        </a:rPr>
                        <m:t>+</m:t>
                      </m:r>
                      <m:r>
                        <a:rPr lang="en-US" sz="1800" b="0" i="1" strike="sngStrike" smtClean="0">
                          <a:solidFill>
                            <a:schemeClr val="accent1"/>
                          </a:solidFill>
                          <a:latin typeface="Cambria Math" panose="02040503050406030204" pitchFamily="18" charset="0"/>
                        </a:rPr>
                        <m:t>𝐻</m:t>
                      </m:r>
                      <m:r>
                        <a:rPr lang="en-US" sz="1800" b="0" i="1" strike="sngStrike" smtClean="0">
                          <a:solidFill>
                            <a:schemeClr val="accent1"/>
                          </a:solidFill>
                          <a:latin typeface="Cambria Math" panose="02040503050406030204" pitchFamily="18" charset="0"/>
                        </a:rPr>
                        <m:t>[2]</m:t>
                      </m:r>
                    </m:oMath>
                  </m:oMathPara>
                </a14:m>
                <a:endParaRPr lang="en-US" sz="1800" strike="sngStrike" dirty="0">
                  <a:solidFill>
                    <a:schemeClr val="accent1"/>
                  </a:solidFill>
                </a:endParaRPr>
              </a:p>
            </p:txBody>
          </p:sp>
        </mc:Choice>
        <mc:Fallback xmlns="">
          <p:sp>
            <p:nvSpPr>
              <p:cNvPr id="6" name="TextBox 5">
                <a:extLst>
                  <a:ext uri="{FF2B5EF4-FFF2-40B4-BE49-F238E27FC236}">
                    <a16:creationId xmlns:a16="http://schemas.microsoft.com/office/drawing/2014/main" id="{B8A6AD2A-51D1-9AC5-D13F-D386DA396592}"/>
                  </a:ext>
                </a:extLst>
              </p:cNvPr>
              <p:cNvSpPr txBox="1">
                <a:spLocks noRot="1" noChangeAspect="1" noMove="1" noResize="1" noEditPoints="1" noAdjustHandles="1" noChangeArrowheads="1" noChangeShapeType="1" noTextEdit="1"/>
              </p:cNvSpPr>
              <p:nvPr/>
            </p:nvSpPr>
            <p:spPr>
              <a:xfrm>
                <a:off x="5396632" y="3133286"/>
                <a:ext cx="3657600" cy="1200329"/>
              </a:xfrm>
              <a:prstGeom prst="rect">
                <a:avLst/>
              </a:prstGeom>
              <a:blipFill>
                <a:blip r:embed="rId5"/>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B7546C3-2D6C-379C-EF02-1679D73FA059}"/>
                  </a:ext>
                </a:extLst>
              </p:cNvPr>
              <p:cNvSpPr txBox="1"/>
              <p:nvPr/>
            </p:nvSpPr>
            <p:spPr>
              <a:xfrm>
                <a:off x="2939182" y="3407238"/>
                <a:ext cx="2743200" cy="646331"/>
              </a:xfrm>
              <a:prstGeom prst="rect">
                <a:avLst/>
              </a:prstGeom>
              <a:noFill/>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m:rPr>
                          <m:sty m:val="p"/>
                        </m:rPr>
                        <a:rPr lang="en-US" sz="1800" b="0" i="0" smtClean="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0,</m:t>
                          </m:r>
                          <m:r>
                            <a:rPr lang="en-US" sz="1800" b="0" i="1" smtClean="0">
                              <a:solidFill>
                                <a:schemeClr val="accent1"/>
                              </a:solidFill>
                              <a:latin typeface="Cambria Math" panose="02040503050406030204" pitchFamily="18" charset="0"/>
                            </a:rPr>
                            <m:t>𝑠</m:t>
                          </m:r>
                        </m:e>
                      </m:d>
                      <m:r>
                        <a:rPr lang="en-US" sz="1800" b="0" i="1" smtClean="0">
                          <a:solidFill>
                            <a:schemeClr val="accent1"/>
                          </a:solidFill>
                          <a:latin typeface="Cambria Math" panose="02040503050406030204" pitchFamily="18" charset="0"/>
                        </a:rPr>
                        <m:t>=0</m:t>
                      </m:r>
                    </m:oMath>
                    <m:oMath xmlns:m="http://schemas.openxmlformats.org/officeDocument/2006/math">
                      <m:r>
                        <m:rPr>
                          <m:sty m:val="p"/>
                        </m:rPr>
                        <a:rPr lang="en-US" sz="1800" b="0" i="0" strike="sngStrike" smtClean="0">
                          <a:solidFill>
                            <a:schemeClr val="accent1"/>
                          </a:solidFill>
                          <a:latin typeface="Cambria Math" panose="02040503050406030204" pitchFamily="18" charset="0"/>
                        </a:rPr>
                        <m:t>OPT</m:t>
                      </m:r>
                      <m:d>
                        <m:dPr>
                          <m:ctrlPr>
                            <a:rPr lang="en-US" sz="1800" b="0" i="1" strike="sngStrike" smtClean="0">
                              <a:solidFill>
                                <a:schemeClr val="accent1"/>
                              </a:solidFill>
                              <a:latin typeface="Cambria Math" panose="02040503050406030204" pitchFamily="18" charset="0"/>
                            </a:rPr>
                          </m:ctrlPr>
                        </m:dPr>
                        <m:e>
                          <m:r>
                            <a:rPr lang="en-US" sz="1800" b="0" i="1" strike="sngStrike" smtClean="0">
                              <a:solidFill>
                                <a:schemeClr val="accent1"/>
                              </a:solidFill>
                              <a:latin typeface="Cambria Math" panose="02040503050406030204" pitchFamily="18" charset="0"/>
                            </a:rPr>
                            <m:t>−1, 0</m:t>
                          </m:r>
                        </m:e>
                      </m:d>
                      <m:r>
                        <a:rPr lang="en-US" sz="1800" b="0" i="1" strike="sngStrike" smtClean="0">
                          <a:solidFill>
                            <a:schemeClr val="accent1"/>
                          </a:solidFill>
                          <a:latin typeface="Cambria Math" panose="02040503050406030204" pitchFamily="18" charset="0"/>
                        </a:rPr>
                        <m:t>=0</m:t>
                      </m:r>
                    </m:oMath>
                  </m:oMathPara>
                </a14:m>
                <a:endParaRPr lang="en-US" sz="1800" strike="sngStrike" dirty="0">
                  <a:solidFill>
                    <a:schemeClr val="accent1"/>
                  </a:solidFill>
                </a:endParaRPr>
              </a:p>
            </p:txBody>
          </p:sp>
        </mc:Choice>
        <mc:Fallback xmlns="">
          <p:sp>
            <p:nvSpPr>
              <p:cNvPr id="7" name="TextBox 6">
                <a:extLst>
                  <a:ext uri="{FF2B5EF4-FFF2-40B4-BE49-F238E27FC236}">
                    <a16:creationId xmlns:a16="http://schemas.microsoft.com/office/drawing/2014/main" id="{8B7546C3-2D6C-379C-EF02-1679D73FA059}"/>
                  </a:ext>
                </a:extLst>
              </p:cNvPr>
              <p:cNvSpPr txBox="1">
                <a:spLocks noRot="1" noChangeAspect="1" noMove="1" noResize="1" noEditPoints="1" noAdjustHandles="1" noChangeArrowheads="1" noChangeShapeType="1" noTextEdit="1"/>
              </p:cNvSpPr>
              <p:nvPr/>
            </p:nvSpPr>
            <p:spPr>
              <a:xfrm>
                <a:off x="2939182" y="3407238"/>
                <a:ext cx="2743200"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8E7277-57AF-F587-8CA4-717EE7B76F35}"/>
                  </a:ext>
                </a:extLst>
              </p:cNvPr>
              <p:cNvSpPr txBox="1"/>
              <p:nvPr/>
            </p:nvSpPr>
            <p:spPr>
              <a:xfrm>
                <a:off x="1969293" y="1971649"/>
                <a:ext cx="5205413" cy="646331"/>
              </a:xfrm>
              <a:prstGeom prst="rect">
                <a:avLst/>
              </a:prstGeom>
              <a:solidFill>
                <a:srgbClr val="FFFFFF"/>
              </a:solidFill>
              <a:ln w="19050">
                <a:solidFill>
                  <a:srgbClr val="9900FF"/>
                </a:solidFill>
              </a:ln>
            </p:spPr>
            <p:txBody>
              <a:bodyPr wrap="square">
                <a:spAutoFit/>
              </a:bodyPr>
              <a:lstStyle/>
              <a:p>
                <a:pPr marL="7938">
                  <a:buNone/>
                </a:pPr>
                <a:r>
                  <a:rPr lang="en-US" sz="1800" dirty="0">
                    <a:solidFill>
                      <a:schemeClr val="tx1"/>
                    </a:solidFill>
                    <a:latin typeface="Source Sans Pro" panose="020B0503030403020204" pitchFamily="34" charset="0"/>
                    <a:ea typeface="Source Sans Pro" panose="020B0503030403020204" pitchFamily="34" charset="0"/>
                  </a:rPr>
                  <a:t>If you recognized </a:t>
                </a:r>
                <a14:m>
                  <m:oMath xmlns:m="http://schemas.openxmlformats.org/officeDocument/2006/math">
                    <m:r>
                      <m:rPr>
                        <m:sty m:val="p"/>
                      </m:rPr>
                      <a:rPr lang="en-US" sz="1800" dirty="0">
                        <a:solidFill>
                          <a:schemeClr val="tx1"/>
                        </a:solidFill>
                        <a:latin typeface="Cambria Math" panose="02040503050406030204" pitchFamily="18" charset="0"/>
                      </a:rPr>
                      <m:t>OPT</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𝑗</m:t>
                        </m:r>
                        <m:r>
                          <a:rPr lang="en-US" sz="1800" i="1">
                            <a:solidFill>
                              <a:schemeClr val="tx1"/>
                            </a:solidFill>
                            <a:latin typeface="Cambria Math" panose="02040503050406030204" pitchFamily="18" charset="0"/>
                          </a:rPr>
                          <m:t>,2</m:t>
                        </m:r>
                      </m:e>
                    </m:d>
                    <m:r>
                      <a:rPr lang="en-US" sz="1800" i="1">
                        <a:solidFill>
                          <a:schemeClr val="tx1"/>
                        </a:solidFill>
                        <a:latin typeface="Cambria Math" panose="02040503050406030204" pitchFamily="18" charset="0"/>
                      </a:rPr>
                      <m:t>=</m:t>
                    </m:r>
                    <m:r>
                      <m:rPr>
                        <m:sty m:val="p"/>
                      </m:rPr>
                      <a:rPr lang="en-US" sz="1800" dirty="0">
                        <a:solidFill>
                          <a:schemeClr val="tx1"/>
                        </a:solidFill>
                        <a:latin typeface="Cambria Math" panose="02040503050406030204" pitchFamily="18" charset="0"/>
                      </a:rPr>
                      <m:t>OPT</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𝑗</m:t>
                        </m:r>
                        <m:r>
                          <a:rPr lang="en-US" sz="1800" i="1">
                            <a:solidFill>
                              <a:schemeClr val="tx1"/>
                            </a:solidFill>
                            <a:latin typeface="Cambria Math" panose="02040503050406030204" pitchFamily="18" charset="0"/>
                          </a:rPr>
                          <m:t>−1, 1</m:t>
                        </m:r>
                      </m:e>
                    </m:d>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𝐻</m:t>
                    </m:r>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𝑗</m:t>
                    </m:r>
                    <m:r>
                      <a:rPr lang="en-US" sz="1800" i="1">
                        <a:solidFill>
                          <a:schemeClr val="tx1"/>
                        </a:solidFill>
                        <a:latin typeface="Cambria Math" panose="02040503050406030204" pitchFamily="18" charset="0"/>
                      </a:rPr>
                      <m:t>]</m:t>
                    </m:r>
                  </m:oMath>
                </a14:m>
                <a:r>
                  <a:rPr lang="en-US" sz="1800" dirty="0">
                    <a:solidFill>
                      <a:schemeClr val="tx1"/>
                    </a:solidFill>
                    <a:latin typeface="Source Sans Pro" panose="020B0503030403020204" pitchFamily="34" charset="0"/>
                    <a:ea typeface="Source Sans Pro" panose="020B0503030403020204" pitchFamily="34" charset="0"/>
                    <a:sym typeface="Source Sans Pro"/>
                  </a:rPr>
                  <a:t>, you wouldn’t need the last case in each.</a:t>
                </a:r>
              </a:p>
            </p:txBody>
          </p:sp>
        </mc:Choice>
        <mc:Fallback xmlns="">
          <p:sp>
            <p:nvSpPr>
              <p:cNvPr id="4" name="TextBox 3">
                <a:extLst>
                  <a:ext uri="{FF2B5EF4-FFF2-40B4-BE49-F238E27FC236}">
                    <a16:creationId xmlns:a16="http://schemas.microsoft.com/office/drawing/2014/main" id="{168E7277-57AF-F587-8CA4-717EE7B76F35}"/>
                  </a:ext>
                </a:extLst>
              </p:cNvPr>
              <p:cNvSpPr txBox="1">
                <a:spLocks noRot="1" noChangeAspect="1" noMove="1" noResize="1" noEditPoints="1" noAdjustHandles="1" noChangeArrowheads="1" noChangeShapeType="1" noTextEdit="1"/>
              </p:cNvSpPr>
              <p:nvPr/>
            </p:nvSpPr>
            <p:spPr>
              <a:xfrm>
                <a:off x="1969293" y="1971649"/>
                <a:ext cx="5205413" cy="646331"/>
              </a:xfrm>
              <a:prstGeom prst="rect">
                <a:avLst/>
              </a:prstGeom>
              <a:blipFill>
                <a:blip r:embed="rId7"/>
                <a:stretch>
                  <a:fillRect l="-728" t="-1887" b="-15094"/>
                </a:stretch>
              </a:blipFill>
              <a:ln w="19050">
                <a:solidFill>
                  <a:srgbClr val="9900FF"/>
                </a:solidFill>
              </a:ln>
            </p:spPr>
            <p:txBody>
              <a:bodyPr/>
              <a:lstStyle/>
              <a:p>
                <a:r>
                  <a:rPr lang="en-US">
                    <a:noFill/>
                  </a:rPr>
                  <a:t> </a:t>
                </a:r>
              </a:p>
            </p:txBody>
          </p:sp>
        </mc:Fallback>
      </mc:AlternateContent>
    </p:spTree>
    <p:extLst>
      <p:ext uri="{BB962C8B-B14F-4D97-AF65-F5344CB8AC3E}">
        <p14:creationId xmlns:p14="http://schemas.microsoft.com/office/powerpoint/2010/main" val="242549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FE6-A5DA-94F7-0C52-75C507DEF2A2}"/>
              </a:ext>
            </a:extLst>
          </p:cNvPr>
          <p:cNvSpPr>
            <a:spLocks noGrp="1"/>
          </p:cNvSpPr>
          <p:nvPr>
            <p:ph type="title"/>
          </p:nvPr>
        </p:nvSpPr>
        <p:spPr/>
        <p:txBody>
          <a:bodyPr>
            <a:normAutofit fontScale="90000"/>
          </a:bodyPr>
          <a:lstStyle/>
          <a:p>
            <a:r>
              <a:rPr lang="en-US" dirty="0"/>
              <a:t>Announcements &amp; Reminders</a:t>
            </a:r>
          </a:p>
        </p:txBody>
      </p:sp>
      <p:sp>
        <p:nvSpPr>
          <p:cNvPr id="3" name="Text Placeholder 2">
            <a:extLst>
              <a:ext uri="{FF2B5EF4-FFF2-40B4-BE49-F238E27FC236}">
                <a16:creationId xmlns:a16="http://schemas.microsoft.com/office/drawing/2014/main" id="{40357285-116C-D9E9-8114-1A4EC2B59A7E}"/>
              </a:ext>
            </a:extLst>
          </p:cNvPr>
          <p:cNvSpPr>
            <a:spLocks noGrp="1"/>
          </p:cNvSpPr>
          <p:nvPr>
            <p:ph type="body" idx="1"/>
          </p:nvPr>
        </p:nvSpPr>
        <p:spPr>
          <a:xfrm>
            <a:off x="311700" y="1152474"/>
            <a:ext cx="8520600" cy="3860589"/>
          </a:xfrm>
        </p:spPr>
        <p:txBody>
          <a:bodyPr>
            <a:noAutofit/>
          </a:bodyPr>
          <a:lstStyle/>
          <a:p>
            <a:pPr marL="457200" lvl="0" indent="-342900" algn="l" rtl="0">
              <a:lnSpc>
                <a:spcPct val="114000"/>
              </a:lnSpc>
              <a:spcBef>
                <a:spcPts val="0"/>
              </a:spcBef>
              <a:spcAft>
                <a:spcPts val="0"/>
              </a:spcAft>
              <a:buClr>
                <a:schemeClr val="dk1"/>
              </a:buClr>
              <a:buSzPts val="1800"/>
              <a:buFont typeface="Source Sans Pro"/>
              <a:buChar char="●"/>
            </a:pPr>
            <a:r>
              <a:rPr lang="en-US" b="1" dirty="0">
                <a:solidFill>
                  <a:schemeClr val="dk1"/>
                </a:solidFill>
                <a:latin typeface="Source Sans Pro"/>
                <a:ea typeface="Source Sans Pro"/>
                <a:cs typeface="Source Sans Pro"/>
                <a:sym typeface="Source Sans Pro"/>
              </a:rPr>
              <a:t>HW3</a:t>
            </a:r>
            <a:r>
              <a:rPr lang="en-US" dirty="0">
                <a:solidFill>
                  <a:schemeClr val="dk1"/>
                </a:solidFill>
                <a:latin typeface="Source Sans Pro"/>
                <a:ea typeface="Source Sans Pro"/>
                <a:cs typeface="Source Sans Pro"/>
                <a:sym typeface="Source Sans Pro"/>
              </a:rPr>
              <a:t> regrade requests are open, answer keys on Ed</a:t>
            </a:r>
          </a:p>
          <a:p>
            <a:pPr marL="114300" lvl="0" indent="0" algn="l" rtl="0">
              <a:lnSpc>
                <a:spcPct val="114000"/>
              </a:lnSpc>
              <a:spcBef>
                <a:spcPts val="0"/>
              </a:spcBef>
              <a:spcAft>
                <a:spcPts val="0"/>
              </a:spcAft>
              <a:buClr>
                <a:schemeClr val="dk1"/>
              </a:buClr>
              <a:buSzPts val="1800"/>
              <a:buNone/>
            </a:pPr>
            <a:endParaRPr lang="en-US" dirty="0"/>
          </a:p>
          <a:p>
            <a:pPr marL="457200" lvl="0" indent="-342900" algn="l" rtl="0">
              <a:lnSpc>
                <a:spcPct val="114000"/>
              </a:lnSpc>
              <a:spcBef>
                <a:spcPts val="0"/>
              </a:spcBef>
              <a:spcAft>
                <a:spcPts val="0"/>
              </a:spcAft>
              <a:buSzPts val="1800"/>
              <a:buFont typeface="Source Sans Pro"/>
              <a:buChar char="●"/>
            </a:pPr>
            <a:r>
              <a:rPr lang="en-US" b="1" dirty="0">
                <a:latin typeface="Source Sans Pro"/>
                <a:ea typeface="Source Sans Pro"/>
                <a:cs typeface="Source Sans Pro"/>
                <a:sym typeface="Source Sans Pro"/>
              </a:rPr>
              <a:t>HW4 </a:t>
            </a:r>
            <a:r>
              <a:rPr lang="en-US" dirty="0">
                <a:latin typeface="Source Sans Pro"/>
                <a:ea typeface="Source Sans Pro"/>
                <a:cs typeface="Source Sans Pro"/>
                <a:sym typeface="Source Sans Pro"/>
              </a:rPr>
              <a:t>was </a:t>
            </a:r>
            <a:r>
              <a:rPr lang="en-US" sz="1800" dirty="0">
                <a:latin typeface="Source Sans Pro"/>
                <a:ea typeface="Source Sans Pro"/>
                <a:cs typeface="Source Sans Pro"/>
                <a:sym typeface="Source Sans Pro"/>
              </a:rPr>
              <a:t>due yesterday, </a:t>
            </a:r>
            <a:r>
              <a:rPr lang="en-US" dirty="0">
                <a:latin typeface="Source Sans Pro"/>
                <a:ea typeface="Source Sans Pro"/>
                <a:cs typeface="Source Sans Pro"/>
                <a:sym typeface="Source Sans Pro"/>
              </a:rPr>
              <a:t>2/5</a:t>
            </a:r>
            <a:endParaRPr lang="en-US" sz="1800">
              <a:latin typeface="Source Sans Pro"/>
              <a:ea typeface="Source Sans Pro"/>
              <a:cs typeface="Source Sans Pro"/>
            </a:endParaRPr>
          </a:p>
          <a:p>
            <a:pPr marL="914400" lvl="1" indent="-317500" algn="l" rtl="0">
              <a:lnSpc>
                <a:spcPct val="114000"/>
              </a:lnSpc>
              <a:spcBef>
                <a:spcPts val="0"/>
              </a:spcBef>
              <a:spcAft>
                <a:spcPts val="0"/>
              </a:spcAft>
              <a:buClr>
                <a:schemeClr val="dk1"/>
              </a:buClr>
              <a:buSzPct val="100000"/>
              <a:buFont typeface="Source Sans Pro"/>
              <a:buChar char="○"/>
            </a:pPr>
            <a:r>
              <a:rPr lang="en-US" sz="1800" dirty="0">
                <a:solidFill>
                  <a:schemeClr val="tx2"/>
                </a:solidFill>
                <a:latin typeface="Source Sans Pro"/>
                <a:ea typeface="Source Sans Pro"/>
                <a:cs typeface="Source Sans Pro"/>
                <a:sym typeface="Source Sans Pro"/>
              </a:rPr>
              <a:t>Late submissions open until tomorrow, 2/7 @ 11:59pm</a:t>
            </a:r>
            <a:endParaRPr lang="en-US" sz="1800" b="1" dirty="0">
              <a:solidFill>
                <a:schemeClr val="tx2"/>
              </a:solidFill>
              <a:latin typeface="Source Sans Pro"/>
              <a:ea typeface="Source Sans Pro"/>
              <a:cs typeface="Source Sans Pro"/>
              <a:sym typeface="Source Sans Pro"/>
            </a:endParaRPr>
          </a:p>
          <a:p>
            <a:pPr marL="1054100" lvl="2" indent="0">
              <a:lnSpc>
                <a:spcPct val="114000"/>
              </a:lnSpc>
              <a:buClr>
                <a:schemeClr val="dk1"/>
              </a:buClr>
              <a:buNone/>
            </a:pPr>
            <a:endParaRPr lang="en-US" sz="1800" dirty="0">
              <a:solidFill>
                <a:schemeClr val="dk1"/>
              </a:solidFill>
              <a:latin typeface="Source Sans Pro"/>
              <a:ea typeface="Source Sans Pro"/>
              <a:cs typeface="Source Sans Pro"/>
              <a:sym typeface="Source Sans Pro"/>
            </a:endParaRPr>
          </a:p>
          <a:p>
            <a:pPr marL="457200" lvl="0" indent="-342900" algn="l" rtl="0">
              <a:lnSpc>
                <a:spcPct val="114000"/>
              </a:lnSpc>
              <a:spcBef>
                <a:spcPts val="0"/>
              </a:spcBef>
              <a:spcAft>
                <a:spcPts val="0"/>
              </a:spcAft>
              <a:buClr>
                <a:schemeClr val="dk1"/>
              </a:buClr>
              <a:buSzPts val="1800"/>
              <a:buFont typeface="Source Sans Pro"/>
              <a:buChar char="●"/>
            </a:pPr>
            <a:r>
              <a:rPr lang="en-US" b="1" dirty="0">
                <a:solidFill>
                  <a:schemeClr val="dk1"/>
                </a:solidFill>
                <a:latin typeface="Source Sans Pro"/>
                <a:ea typeface="Source Sans Pro"/>
                <a:cs typeface="Source Sans Pro"/>
                <a:sym typeface="Source Sans Pro"/>
              </a:rPr>
              <a:t>HW5</a:t>
            </a:r>
            <a:r>
              <a:rPr lang="en-US" dirty="0">
                <a:solidFill>
                  <a:schemeClr val="dk1"/>
                </a:solidFill>
                <a:latin typeface="Source Sans Pro"/>
                <a:ea typeface="Source Sans Pro"/>
                <a:cs typeface="Source Sans Pro"/>
                <a:sym typeface="Source Sans Pro"/>
              </a:rPr>
              <a:t> is d</a:t>
            </a:r>
            <a:r>
              <a:rPr lang="en-US" sz="1800" dirty="0">
                <a:solidFill>
                  <a:schemeClr val="dk1"/>
                </a:solidFill>
                <a:latin typeface="Source Sans Pro"/>
                <a:ea typeface="Source Sans Pro"/>
                <a:cs typeface="Source Sans Pro"/>
                <a:sym typeface="Source Sans Pro"/>
              </a:rPr>
              <a:t>ue Wednesday, </a:t>
            </a:r>
            <a:r>
              <a:rPr lang="en-US" dirty="0">
                <a:solidFill>
                  <a:schemeClr val="dk1"/>
                </a:solidFill>
                <a:latin typeface="Source Sans Pro"/>
                <a:ea typeface="Source Sans Pro"/>
                <a:cs typeface="Source Sans Pro"/>
                <a:sym typeface="Source Sans Pro"/>
              </a:rPr>
              <a:t>2/12</a:t>
            </a:r>
            <a:r>
              <a:rPr lang="en-US" sz="1800" dirty="0">
                <a:solidFill>
                  <a:schemeClr val="dk1"/>
                </a:solidFill>
                <a:latin typeface="Source Sans Pro"/>
                <a:ea typeface="Source Sans Pro"/>
                <a:cs typeface="Source Sans Pro"/>
                <a:sym typeface="Source Sans Pro"/>
              </a:rPr>
              <a:t> @ 11:59pm</a:t>
            </a:r>
            <a:endParaRPr lang="en-US" sz="1800" dirty="0">
              <a:solidFill>
                <a:schemeClr val="dk1"/>
              </a:solidFill>
              <a:latin typeface="Source Sans Pro"/>
              <a:ea typeface="Source Sans Pro"/>
              <a:cs typeface="Source Sans Pro"/>
            </a:endParaRPr>
          </a:p>
          <a:p>
            <a:pPr marL="914400" lvl="1" indent="-317500" algn="l" rtl="0">
              <a:lnSpc>
                <a:spcPct val="114000"/>
              </a:lnSpc>
              <a:spcBef>
                <a:spcPts val="0"/>
              </a:spcBef>
              <a:spcAft>
                <a:spcPts val="0"/>
              </a:spcAft>
              <a:buClr>
                <a:schemeClr val="dk1"/>
              </a:buClr>
              <a:buSzPct val="100000"/>
              <a:buFont typeface="Source Sans Pro"/>
              <a:buChar char="○"/>
            </a:pPr>
            <a:r>
              <a:rPr lang="en-US" sz="1800" dirty="0">
                <a:solidFill>
                  <a:schemeClr val="tx2"/>
                </a:solidFill>
                <a:latin typeface="Source Sans Pro"/>
                <a:ea typeface="Source Sans Pro"/>
                <a:cs typeface="Source Sans Pro"/>
                <a:sym typeface="Source Sans Pro"/>
              </a:rPr>
              <a:t>Last homework before the midterm exam</a:t>
            </a:r>
            <a:endParaRPr lang="en-US" sz="1800" dirty="0">
              <a:solidFill>
                <a:schemeClr val="bg2"/>
              </a:solidFill>
              <a:latin typeface="Source Sans Pro"/>
              <a:ea typeface="Source Sans Pro"/>
              <a:cs typeface="Source Sans Pro"/>
              <a:sym typeface="Source Sans Pro"/>
            </a:endParaRPr>
          </a:p>
          <a:p>
            <a:pPr marL="114300" indent="0">
              <a:lnSpc>
                <a:spcPct val="114000"/>
              </a:lnSpc>
              <a:buClr>
                <a:srgbClr val="000000"/>
              </a:buClr>
              <a:buNone/>
            </a:pPr>
            <a:endParaRPr lang="en-US" dirty="0">
              <a:solidFill>
                <a:schemeClr val="dk1"/>
              </a:solidFill>
              <a:latin typeface="Source Sans Pro"/>
              <a:ea typeface="Source Sans Pro"/>
              <a:cs typeface="Source Sans Pro"/>
            </a:endParaRPr>
          </a:p>
          <a:p>
            <a:pPr marL="114300" indent="0">
              <a:lnSpc>
                <a:spcPct val="113999"/>
              </a:lnSpc>
              <a:buFont typeface="Source Sans Pro"/>
              <a:buNone/>
            </a:pPr>
            <a:r>
              <a:rPr lang="en-US" sz="1800" dirty="0">
                <a:solidFill>
                  <a:schemeClr val="dk1"/>
                </a:solidFill>
                <a:latin typeface="Source Sans Pro"/>
                <a:ea typeface="Source Sans Pro"/>
                <a:cs typeface="Source Sans Pro"/>
                <a:sym typeface="Source Sans Pro"/>
              </a:rPr>
              <a:t>Your </a:t>
            </a:r>
            <a:r>
              <a:rPr lang="en-US" sz="1800" b="1" dirty="0">
                <a:solidFill>
                  <a:schemeClr val="dk1"/>
                </a:solidFill>
                <a:latin typeface="Source Sans Pro"/>
                <a:ea typeface="Source Sans Pro"/>
                <a:cs typeface="Source Sans Pro"/>
                <a:sym typeface="Source Sans Pro"/>
              </a:rPr>
              <a:t>midterm exam</a:t>
            </a:r>
            <a:r>
              <a:rPr lang="en-US" sz="1800" dirty="0">
                <a:solidFill>
                  <a:schemeClr val="dk1"/>
                </a:solidFill>
                <a:latin typeface="Source Sans Pro"/>
                <a:ea typeface="Source Sans Pro"/>
                <a:cs typeface="Source Sans Pro"/>
                <a:sym typeface="Source Sans Pro"/>
              </a:rPr>
              <a:t> is in about 1.5 weeks!</a:t>
            </a:r>
            <a:endParaRPr lang="en-US">
              <a:solidFill>
                <a:schemeClr val="dk1"/>
              </a:solidFill>
            </a:endParaRPr>
          </a:p>
          <a:p>
            <a:pPr lvl="1">
              <a:lnSpc>
                <a:spcPct val="114000"/>
              </a:lnSpc>
              <a:buClr>
                <a:schemeClr val="dk1"/>
              </a:buClr>
              <a:buSzPct val="100000"/>
              <a:buFont typeface="Source Sans Pro"/>
              <a:buChar char="○"/>
            </a:pPr>
            <a:r>
              <a:rPr lang="en-US" sz="1800" b="1" dirty="0">
                <a:solidFill>
                  <a:schemeClr val="bg2"/>
                </a:solidFill>
                <a:latin typeface="Source Sans Pro"/>
                <a:ea typeface="Source Sans Pro"/>
              </a:rPr>
              <a:t>Wednesday</a:t>
            </a:r>
            <a:r>
              <a:rPr lang="en-US" sz="1800" b="1" i="0" dirty="0">
                <a:solidFill>
                  <a:schemeClr val="bg2"/>
                </a:solidFill>
                <a:effectLst/>
                <a:latin typeface="Source Sans Pro"/>
                <a:ea typeface="Source Sans Pro"/>
              </a:rPr>
              <a:t>, </a:t>
            </a:r>
            <a:r>
              <a:rPr lang="en-US" sz="1800" b="1" dirty="0">
                <a:solidFill>
                  <a:schemeClr val="bg2"/>
                </a:solidFill>
                <a:latin typeface="Source Sans Pro"/>
                <a:ea typeface="Source Sans Pro"/>
              </a:rPr>
              <a:t>2/19</a:t>
            </a:r>
            <a:r>
              <a:rPr lang="en-US" sz="1800" b="1" i="0" dirty="0">
                <a:solidFill>
                  <a:schemeClr val="bg2"/>
                </a:solidFill>
                <a:effectLst/>
                <a:latin typeface="Source Sans Pro"/>
                <a:ea typeface="Source Sans Pro"/>
              </a:rPr>
              <a:t> @ 6:00–7:30pm, </a:t>
            </a:r>
            <a:r>
              <a:rPr lang="en-US" sz="1800" b="1" dirty="0">
                <a:solidFill>
                  <a:schemeClr val="bg2"/>
                </a:solidFill>
                <a:latin typeface="Source Sans Pro"/>
                <a:ea typeface="Source Sans Pro"/>
              </a:rPr>
              <a:t>BAG 131</a:t>
            </a:r>
            <a:endParaRPr lang="en-US" sz="1800" b="1" dirty="0">
              <a:solidFill>
                <a:schemeClr val="bg2"/>
              </a:solidFill>
              <a:latin typeface="Source Sans Pro"/>
              <a:ea typeface="Source Sans Pro"/>
              <a:cs typeface="Source Sans Pro"/>
              <a:sym typeface="Source Sans Pro"/>
            </a:endParaRPr>
          </a:p>
          <a:p>
            <a:pPr lvl="1">
              <a:lnSpc>
                <a:spcPct val="114000"/>
              </a:lnSpc>
              <a:buClr>
                <a:schemeClr val="dk1"/>
              </a:buClr>
              <a:buSzPct val="100000"/>
              <a:buFont typeface="Source Sans Pro"/>
              <a:buChar char="○"/>
            </a:pPr>
            <a:r>
              <a:rPr lang="en-US" sz="1800" dirty="0">
                <a:solidFill>
                  <a:schemeClr val="tx2"/>
                </a:solidFill>
                <a:latin typeface="Source Sans Pro"/>
                <a:ea typeface="Source Sans Pro"/>
                <a:cs typeface="Source Sans Pro"/>
                <a:sym typeface="Source Sans Pro"/>
              </a:rPr>
              <a:t>If you can’t make it, let us know and we will schedule a makeup exam</a:t>
            </a:r>
            <a:endParaRPr lang="en-US" sz="1800" b="1" dirty="0">
              <a:solidFill>
                <a:schemeClr val="tx2"/>
              </a:solidFill>
              <a:latin typeface="Source Sans Pro"/>
              <a:ea typeface="Source Sans Pro"/>
              <a:cs typeface="Source Sans Pro"/>
              <a:sym typeface="Source Sans Pro"/>
            </a:endParaRPr>
          </a:p>
          <a:p>
            <a:pPr marL="114300" lvl="0" indent="0" algn="l" rtl="0">
              <a:lnSpc>
                <a:spcPct val="100000"/>
              </a:lnSpc>
              <a:spcBef>
                <a:spcPts val="0"/>
              </a:spcBef>
              <a:spcAft>
                <a:spcPts val="0"/>
              </a:spcAft>
              <a:buClr>
                <a:schemeClr val="dk1"/>
              </a:buClr>
              <a:buSzPts val="1800"/>
              <a:buNone/>
            </a:pPr>
            <a:endParaRPr lang="en-US" dirty="0">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235408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E8C75-B998-DA47-D06A-C90F2FF6F70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2524CF1-9F75-0FF0-D3EC-113D48432CBC}"/>
                  </a:ext>
                </a:extLst>
              </p:cNvPr>
              <p:cNvSpPr>
                <a:spLocks noGrp="1"/>
              </p:cNvSpPr>
              <p:nvPr>
                <p:ph type="body" idx="1"/>
              </p:nvPr>
            </p:nvSpPr>
            <p:spPr/>
            <p:txBody>
              <a:bodyPr>
                <a:normAutofit/>
              </a:bodyPr>
              <a:lstStyle/>
              <a:p>
                <a:pPr marL="114300" indent="0">
                  <a:buNone/>
                </a:pPr>
                <a:r>
                  <a:rPr lang="en-US" dirty="0">
                    <a:solidFill>
                      <a:schemeClr val="bg1">
                        <a:lumMod val="75000"/>
                      </a:schemeClr>
                    </a:solidFill>
                    <a:sym typeface="Source Sans Pro"/>
                  </a:rPr>
                  <a:t>Now for base cases. If </a:t>
                </a:r>
                <a:r>
                  <a:rPr lang="en-US" dirty="0">
                    <a:solidFill>
                      <a:schemeClr val="bg1">
                        <a:lumMod val="75000"/>
                      </a:schemeClr>
                    </a:solidFill>
                  </a:rPr>
                  <a:t>using </a:t>
                </a:r>
                <a14:m>
                  <m:oMath xmlns:m="http://schemas.openxmlformats.org/officeDocument/2006/math">
                    <m:r>
                      <m:rPr>
                        <m:sty m:val="p"/>
                      </m:rPr>
                      <a:rPr lang="en-US" dirty="0">
                        <a:solidFill>
                          <a:schemeClr val="bg1">
                            <a:lumMod val="75000"/>
                          </a:schemeClr>
                        </a:solidFill>
                        <a:latin typeface="Cambria Math" panose="02040503050406030204" pitchFamily="18" charset="0"/>
                      </a:rPr>
                      <m:t>OPT</m:t>
                    </m:r>
                    <m:r>
                      <a:rPr lang="en-US" i="1" dirty="0">
                        <a:solidFill>
                          <a:schemeClr val="bg1">
                            <a:lumMod val="75000"/>
                          </a:schemeClr>
                        </a:solidFill>
                        <a:latin typeface="Cambria Math" panose="02040503050406030204" pitchFamily="18" charset="0"/>
                      </a:rPr>
                      <m:t>(</m:t>
                    </m:r>
                    <m:r>
                      <a:rPr lang="en-US" i="1" dirty="0" err="1">
                        <a:solidFill>
                          <a:schemeClr val="bg1">
                            <a:lumMod val="75000"/>
                          </a:schemeClr>
                        </a:solidFill>
                        <a:latin typeface="Cambria Math" panose="02040503050406030204" pitchFamily="18" charset="0"/>
                      </a:rPr>
                      <m:t>𝑗</m:t>
                    </m:r>
                    <m:r>
                      <a:rPr lang="en-US" i="1" dirty="0" err="1">
                        <a:solidFill>
                          <a:schemeClr val="bg1">
                            <a:lumMod val="75000"/>
                          </a:schemeClr>
                        </a:solidFill>
                        <a:latin typeface="Cambria Math" panose="02040503050406030204" pitchFamily="18" charset="0"/>
                      </a:rPr>
                      <m:t>,</m:t>
                    </m:r>
                    <m:r>
                      <a:rPr lang="en-US" i="1" dirty="0" err="1">
                        <a:solidFill>
                          <a:schemeClr val="bg1">
                            <a:lumMod val="75000"/>
                          </a:schemeClr>
                        </a:solidFill>
                        <a:latin typeface="Cambria Math" panose="02040503050406030204" pitchFamily="18" charset="0"/>
                      </a:rPr>
                      <m:t>𝑠</m:t>
                    </m:r>
                    <m:r>
                      <a:rPr lang="en-US" i="1" dirty="0">
                        <a:solidFill>
                          <a:schemeClr val="bg1">
                            <a:lumMod val="75000"/>
                          </a:schemeClr>
                        </a:solidFill>
                        <a:latin typeface="Cambria Math" panose="02040503050406030204" pitchFamily="18" charset="0"/>
                      </a:rPr>
                      <m:t>)</m:t>
                    </m:r>
                  </m:oMath>
                </a14:m>
                <a:r>
                  <a:rPr lang="en-US" dirty="0">
                    <a:solidFill>
                      <a:schemeClr val="bg1">
                        <a:lumMod val="75000"/>
                      </a:schemeClr>
                    </a:solidFill>
                  </a:rPr>
                  <a:t>:</a:t>
                </a:r>
              </a:p>
              <a:p>
                <a:pPr marL="114300" indent="0">
                  <a:buNone/>
                </a:pPr>
                <a14:m>
                  <m:oMathPara xmlns:m="http://schemas.openxmlformats.org/officeDocument/2006/math">
                    <m:oMathParaPr>
                      <m:jc m:val="centerGroup"/>
                    </m:oMathParaPr>
                    <m:oMath xmlns:m="http://schemas.openxmlformats.org/officeDocument/2006/math">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,0</m:t>
                          </m:r>
                        </m:e>
                      </m:d>
                      <m:r>
                        <a:rPr lang="en-US" i="1">
                          <a:solidFill>
                            <a:schemeClr val="bg1">
                              <a:lumMod val="75000"/>
                            </a:schemeClr>
                          </a:solidFill>
                          <a:latin typeface="Cambria Math" panose="02040503050406030204" pitchFamily="18" charset="0"/>
                        </a:rPr>
                        <m:t>=</m:t>
                      </m:r>
                      <m:func>
                        <m:funcPr>
                          <m:ctrlPr>
                            <a:rPr lang="en-US" i="1">
                              <a:solidFill>
                                <a:schemeClr val="bg1">
                                  <a:lumMod val="75000"/>
                                </a:schemeClr>
                              </a:solidFill>
                              <a:latin typeface="Cambria Math" panose="02040503050406030204" pitchFamily="18" charset="0"/>
                            </a:rPr>
                          </m:ctrlPr>
                        </m:funcPr>
                        <m:fName>
                          <m:r>
                            <m:rPr>
                              <m:sty m:val="p"/>
                            </m:rPr>
                            <a:rPr lang="en-US">
                              <a:solidFill>
                                <a:schemeClr val="bg1">
                                  <a:lumMod val="75000"/>
                                </a:schemeClr>
                              </a:solidFill>
                              <a:latin typeface="Cambria Math" panose="02040503050406030204" pitchFamily="18" charset="0"/>
                            </a:rPr>
                            <m:t>max</m:t>
                          </m:r>
                        </m:fName>
                        <m:e>
                          <m:d>
                            <m:dPr>
                              <m:ctrlPr>
                                <a:rPr lang="en-US" i="1">
                                  <a:solidFill>
                                    <a:schemeClr val="bg1">
                                      <a:lumMod val="75000"/>
                                    </a:schemeClr>
                                  </a:solidFill>
                                  <a:latin typeface="Cambria Math" panose="02040503050406030204" pitchFamily="18" charset="0"/>
                                </a:rPr>
                              </m:ctrlPr>
                            </m:dPr>
                            <m:e>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−1, 0</m:t>
                                  </m:r>
                                </m:e>
                              </m:d>
                              <m:r>
                                <a:rPr lang="en-US" i="1">
                                  <a:solidFill>
                                    <a:schemeClr val="bg1">
                                      <a:lumMod val="75000"/>
                                    </a:schemeClr>
                                  </a:solidFill>
                                  <a:latin typeface="Cambria Math" panose="02040503050406030204" pitchFamily="18" charset="0"/>
                                </a:rPr>
                                <m:t>,</m:t>
                              </m:r>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−1, 1</m:t>
                                  </m:r>
                                </m:e>
                              </m:d>
                              <m:r>
                                <a:rPr lang="en-US" i="1">
                                  <a:solidFill>
                                    <a:schemeClr val="bg1">
                                      <a:lumMod val="75000"/>
                                    </a:schemeClr>
                                  </a:solidFill>
                                  <a:latin typeface="Cambria Math" panose="02040503050406030204" pitchFamily="18" charset="0"/>
                                </a:rPr>
                                <m:t>,</m:t>
                              </m:r>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−1, 2</m:t>
                                  </m:r>
                                </m:e>
                              </m:d>
                            </m:e>
                          </m:d>
                        </m:e>
                      </m:func>
                    </m:oMath>
                    <m:oMath xmlns:m="http://schemas.openxmlformats.org/officeDocument/2006/math">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,1</m:t>
                          </m:r>
                        </m:e>
                      </m:d>
                      <m:r>
                        <a:rPr lang="en-US" i="1">
                          <a:solidFill>
                            <a:schemeClr val="bg1">
                              <a:lumMod val="75000"/>
                            </a:schemeClr>
                          </a:solidFill>
                          <a:latin typeface="Cambria Math" panose="02040503050406030204" pitchFamily="18" charset="0"/>
                        </a:rPr>
                        <m:t>=</m:t>
                      </m:r>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−1, 0</m:t>
                          </m:r>
                        </m:e>
                      </m:d>
                      <m:r>
                        <a:rPr lang="en-US" i="1">
                          <a:solidFill>
                            <a:schemeClr val="bg1">
                              <a:lumMod val="75000"/>
                            </a:schemeClr>
                          </a:solidFill>
                          <a:latin typeface="Cambria Math" panose="02040503050406030204" pitchFamily="18" charset="0"/>
                        </a:rPr>
                        <m:t>+</m:t>
                      </m:r>
                      <m:r>
                        <a:rPr lang="en-US" i="1">
                          <a:solidFill>
                            <a:schemeClr val="bg1">
                              <a:lumMod val="75000"/>
                            </a:schemeClr>
                          </a:solidFill>
                          <a:latin typeface="Cambria Math" panose="02040503050406030204" pitchFamily="18" charset="0"/>
                        </a:rPr>
                        <m:t>𝐻</m:t>
                      </m:r>
                      <m:d>
                        <m:dPr>
                          <m:begChr m:val="["/>
                          <m:endChr m:val="]"/>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e>
                      </m:d>
                    </m:oMath>
                    <m:oMath xmlns:m="http://schemas.openxmlformats.org/officeDocument/2006/math">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,2</m:t>
                          </m:r>
                        </m:e>
                      </m:d>
                      <m:r>
                        <a:rPr lang="en-US" i="1">
                          <a:solidFill>
                            <a:schemeClr val="bg1">
                              <a:lumMod val="75000"/>
                            </a:schemeClr>
                          </a:solidFill>
                          <a:latin typeface="Cambria Math" panose="02040503050406030204" pitchFamily="18" charset="0"/>
                        </a:rPr>
                        <m:t>=</m:t>
                      </m:r>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−2, 0</m:t>
                          </m:r>
                        </m:e>
                      </m:d>
                      <m:r>
                        <a:rPr lang="en-US" i="1">
                          <a:solidFill>
                            <a:schemeClr val="bg1">
                              <a:lumMod val="75000"/>
                            </a:schemeClr>
                          </a:solidFill>
                          <a:latin typeface="Cambria Math" panose="02040503050406030204" pitchFamily="18" charset="0"/>
                        </a:rPr>
                        <m:t>+</m:t>
                      </m:r>
                      <m:r>
                        <a:rPr lang="en-US" i="1">
                          <a:solidFill>
                            <a:schemeClr val="bg1">
                              <a:lumMod val="75000"/>
                            </a:schemeClr>
                          </a:solidFill>
                          <a:latin typeface="Cambria Math" panose="02040503050406030204" pitchFamily="18" charset="0"/>
                        </a:rPr>
                        <m:t>𝐻</m:t>
                      </m:r>
                      <m:d>
                        <m:dPr>
                          <m:begChr m:val="["/>
                          <m:endChr m:val="]"/>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−1</m:t>
                          </m:r>
                        </m:e>
                      </m:d>
                      <m:r>
                        <a:rPr lang="en-US" i="1">
                          <a:solidFill>
                            <a:schemeClr val="bg1">
                              <a:lumMod val="75000"/>
                            </a:schemeClr>
                          </a:solidFill>
                          <a:latin typeface="Cambria Math" panose="02040503050406030204" pitchFamily="18" charset="0"/>
                        </a:rPr>
                        <m:t>+</m:t>
                      </m:r>
                      <m:r>
                        <a:rPr lang="en-US" i="1">
                          <a:solidFill>
                            <a:schemeClr val="bg1">
                              <a:lumMod val="75000"/>
                            </a:schemeClr>
                          </a:solidFill>
                          <a:latin typeface="Cambria Math" panose="02040503050406030204" pitchFamily="18" charset="0"/>
                        </a:rPr>
                        <m:t>𝐻</m:t>
                      </m:r>
                      <m:d>
                        <m:dPr>
                          <m:begChr m:val="["/>
                          <m:endChr m:val="]"/>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e>
                      </m:d>
                    </m:oMath>
                  </m:oMathPara>
                </a14:m>
                <a:endParaRPr lang="en-US" dirty="0">
                  <a:solidFill>
                    <a:schemeClr val="bg1">
                      <a:lumMod val="75000"/>
                    </a:schemeClr>
                  </a:solidFill>
                  <a:sym typeface="Source Sans Pro"/>
                </a:endParaRPr>
              </a:p>
              <a:p>
                <a:pPr marL="114300" indent="0">
                  <a:buNone/>
                </a:pPr>
                <a:endParaRPr lang="en-US" sz="900" dirty="0">
                  <a:solidFill>
                    <a:schemeClr val="bg1">
                      <a:lumMod val="75000"/>
                    </a:schemeClr>
                  </a:solidFill>
                  <a:sym typeface="Source Sans Pro"/>
                </a:endParaRPr>
              </a:p>
              <a:p>
                <a:pPr marL="114300" indent="0">
                  <a:buNone/>
                </a:pPr>
                <a:r>
                  <a:rPr lang="en-US" dirty="0">
                    <a:solidFill>
                      <a:schemeClr val="bg1">
                        <a:lumMod val="75000"/>
                      </a:schemeClr>
                    </a:solidFill>
                    <a:sym typeface="Source Sans Pro"/>
                  </a:rPr>
                  <a:t>We have many equivalent options.</a:t>
                </a:r>
                <a:endParaRPr lang="en-US" dirty="0">
                  <a:solidFill>
                    <a:schemeClr val="bg1">
                      <a:lumMod val="75000"/>
                    </a:schemeClr>
                  </a:solidFill>
                </a:endParaRPr>
              </a:p>
              <a:p>
                <a:pPr marL="114300" indent="0">
                  <a:buNone/>
                </a:pPr>
                <a:endParaRPr lang="en-US" sz="900" dirty="0">
                  <a:solidFill>
                    <a:schemeClr val="accent1"/>
                  </a:solidFill>
                </a:endParaRPr>
              </a:p>
              <a:p>
                <a:pPr marL="114300" indent="0">
                  <a:buNone/>
                </a:pPr>
                <a:endParaRPr lang="en-US" dirty="0">
                  <a:solidFill>
                    <a:schemeClr val="accent1"/>
                  </a:solidFill>
                  <a:sym typeface="Source Sans Pro"/>
                </a:endParaRPr>
              </a:p>
              <a:p>
                <a:pPr marL="114300" indent="0">
                  <a:buNone/>
                </a:pPr>
                <a:endParaRPr lang="en-US" dirty="0">
                  <a:solidFill>
                    <a:schemeClr val="accent1"/>
                  </a:solidFill>
                  <a:sym typeface="Source Sans Pro"/>
                </a:endParaRPr>
              </a:p>
              <a:p>
                <a:pPr marL="114300" indent="0">
                  <a:buNone/>
                </a:pPr>
                <a:endParaRPr lang="en-US" dirty="0">
                  <a:solidFill>
                    <a:schemeClr val="accent1"/>
                  </a:solidFill>
                  <a:sym typeface="Source Sans Pro"/>
                </a:endParaRPr>
              </a:p>
              <a:p>
                <a:pPr marL="114300" indent="0">
                  <a:buNone/>
                </a:pPr>
                <a:endParaRPr lang="en-US" dirty="0">
                  <a:solidFill>
                    <a:schemeClr val="accent1"/>
                  </a:solidFill>
                  <a:sym typeface="Source Sans Pro"/>
                </a:endParaRPr>
              </a:p>
            </p:txBody>
          </p:sp>
        </mc:Choice>
        <mc:Fallback xmlns="">
          <p:sp>
            <p:nvSpPr>
              <p:cNvPr id="3" name="Text Placeholder 2">
                <a:extLst>
                  <a:ext uri="{FF2B5EF4-FFF2-40B4-BE49-F238E27FC236}">
                    <a16:creationId xmlns:a16="http://schemas.microsoft.com/office/drawing/2014/main" id="{72524CF1-9F75-0FF0-D3EC-113D48432CBC}"/>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DB43C04F-3430-EF49-1682-95C8AFF92236}"/>
              </a:ext>
            </a:extLst>
          </p:cNvPr>
          <p:cNvSpPr>
            <a:spLocks noGrp="1"/>
          </p:cNvSpPr>
          <p:nvPr>
            <p:ph type="title"/>
          </p:nvPr>
        </p:nvSpPr>
        <p:spPr/>
        <p:txBody>
          <a:bodyPr>
            <a:normAutofit/>
          </a:bodyPr>
          <a:lstStyle/>
          <a:p>
            <a:r>
              <a:rPr lang="en-US" sz="2700" dirty="0"/>
              <a:t>Problem 1 – Going to parties</a:t>
            </a:r>
          </a:p>
        </p:txBody>
      </p:sp>
      <p:sp>
        <p:nvSpPr>
          <p:cNvPr id="9" name="TextBox 8">
            <a:extLst>
              <a:ext uri="{FF2B5EF4-FFF2-40B4-BE49-F238E27FC236}">
                <a16:creationId xmlns:a16="http://schemas.microsoft.com/office/drawing/2014/main" id="{67B5C5E4-DCE9-24F8-2C2E-DFC0146E81EE}"/>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B5BDF07-12D1-D211-002C-E0BDD4530014}"/>
                  </a:ext>
                </a:extLst>
              </p:cNvPr>
              <p:cNvSpPr txBox="1"/>
              <p:nvPr/>
            </p:nvSpPr>
            <p:spPr>
              <a:xfrm>
                <a:off x="453749" y="3407239"/>
                <a:ext cx="2743200" cy="646331"/>
              </a:xfrm>
              <a:prstGeom prst="rect">
                <a:avLst/>
              </a:prstGeom>
              <a:noFill/>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m:rPr>
                          <m:sty m:val="p"/>
                        </m:rPr>
                        <a:rPr lang="en-US" sz="1800" b="0" i="0" smtClean="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0,</m:t>
                          </m:r>
                          <m:r>
                            <a:rPr lang="en-US" sz="1800" b="0" i="1" smtClean="0">
                              <a:solidFill>
                                <a:schemeClr val="accent1"/>
                              </a:solidFill>
                              <a:latin typeface="Cambria Math" panose="02040503050406030204" pitchFamily="18" charset="0"/>
                            </a:rPr>
                            <m:t>𝑠</m:t>
                          </m:r>
                        </m:e>
                      </m:d>
                      <m:r>
                        <a:rPr lang="en-US" sz="1800" b="0" i="1" smtClean="0">
                          <a:solidFill>
                            <a:schemeClr val="accent1"/>
                          </a:solidFill>
                          <a:latin typeface="Cambria Math" panose="02040503050406030204" pitchFamily="18" charset="0"/>
                        </a:rPr>
                        <m:t>=0</m:t>
                      </m:r>
                    </m:oMath>
                    <m:oMath xmlns:m="http://schemas.openxmlformats.org/officeDocument/2006/math">
                      <m:r>
                        <m:rPr>
                          <m:sty m:val="p"/>
                        </m:rPr>
                        <a:rPr lang="en-US" sz="1800" b="0" i="0" strike="sngStrike" smtClean="0">
                          <a:solidFill>
                            <a:schemeClr val="accent1"/>
                          </a:solidFill>
                          <a:latin typeface="Cambria Math" panose="02040503050406030204" pitchFamily="18" charset="0"/>
                        </a:rPr>
                        <m:t>OPT</m:t>
                      </m:r>
                      <m:d>
                        <m:dPr>
                          <m:ctrlPr>
                            <a:rPr lang="en-US" sz="1800" b="0" i="1" strike="sngStrike" smtClean="0">
                              <a:solidFill>
                                <a:schemeClr val="accent1"/>
                              </a:solidFill>
                              <a:latin typeface="Cambria Math" panose="02040503050406030204" pitchFamily="18" charset="0"/>
                            </a:rPr>
                          </m:ctrlPr>
                        </m:dPr>
                        <m:e>
                          <m:r>
                            <a:rPr lang="en-US" sz="1800" b="0" i="1" strike="sngStrike" smtClean="0">
                              <a:solidFill>
                                <a:schemeClr val="accent1"/>
                              </a:solidFill>
                              <a:latin typeface="Cambria Math" panose="02040503050406030204" pitchFamily="18" charset="0"/>
                            </a:rPr>
                            <m:t>1, 2</m:t>
                          </m:r>
                        </m:e>
                      </m:d>
                      <m:r>
                        <a:rPr lang="en-US" sz="1800" b="0" i="1" strike="sngStrike" smtClean="0">
                          <a:solidFill>
                            <a:schemeClr val="accent1"/>
                          </a:solidFill>
                          <a:latin typeface="Cambria Math" panose="02040503050406030204" pitchFamily="18" charset="0"/>
                        </a:rPr>
                        <m:t>=</m:t>
                      </m:r>
                      <m:r>
                        <a:rPr lang="en-US" sz="1800" b="0" i="1" strike="sngStrike" smtClean="0">
                          <a:solidFill>
                            <a:schemeClr val="accent1"/>
                          </a:solidFill>
                          <a:latin typeface="Cambria Math" panose="02040503050406030204" pitchFamily="18" charset="0"/>
                        </a:rPr>
                        <m:t>𝐻</m:t>
                      </m:r>
                      <m:r>
                        <a:rPr lang="en-US" sz="1800" b="0" i="1" strike="sngStrike" smtClean="0">
                          <a:solidFill>
                            <a:schemeClr val="accent1"/>
                          </a:solidFill>
                          <a:latin typeface="Cambria Math" panose="02040503050406030204" pitchFamily="18" charset="0"/>
                        </a:rPr>
                        <m:t>[1]</m:t>
                      </m:r>
                    </m:oMath>
                  </m:oMathPara>
                </a14:m>
                <a:endParaRPr lang="en-US" sz="1800" strike="sngStrike" dirty="0">
                  <a:solidFill>
                    <a:schemeClr val="accent1"/>
                  </a:solidFill>
                </a:endParaRPr>
              </a:p>
            </p:txBody>
          </p:sp>
        </mc:Choice>
        <mc:Fallback xmlns="">
          <p:sp>
            <p:nvSpPr>
              <p:cNvPr id="5" name="TextBox 4">
                <a:extLst>
                  <a:ext uri="{FF2B5EF4-FFF2-40B4-BE49-F238E27FC236}">
                    <a16:creationId xmlns:a16="http://schemas.microsoft.com/office/drawing/2014/main" id="{DB5BDF07-12D1-D211-002C-E0BDD4530014}"/>
                  </a:ext>
                </a:extLst>
              </p:cNvPr>
              <p:cNvSpPr txBox="1">
                <a:spLocks noRot="1" noChangeAspect="1" noMove="1" noResize="1" noEditPoints="1" noAdjustHandles="1" noChangeArrowheads="1" noChangeShapeType="1" noTextEdit="1"/>
              </p:cNvSpPr>
              <p:nvPr/>
            </p:nvSpPr>
            <p:spPr>
              <a:xfrm>
                <a:off x="453749" y="3407239"/>
                <a:ext cx="2743200" cy="646331"/>
              </a:xfrm>
              <a:prstGeom prst="rect">
                <a:avLst/>
              </a:prstGeom>
              <a:blipFill>
                <a:blip r:embed="rId4"/>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502EB7F-12B7-EA23-0BD8-03F20BC0A0A3}"/>
                  </a:ext>
                </a:extLst>
              </p:cNvPr>
              <p:cNvSpPr txBox="1"/>
              <p:nvPr/>
            </p:nvSpPr>
            <p:spPr>
              <a:xfrm>
                <a:off x="5396632" y="3133286"/>
                <a:ext cx="3657600" cy="1200329"/>
              </a:xfrm>
              <a:prstGeom prst="rect">
                <a:avLst/>
              </a:prstGeom>
              <a:noFill/>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m:rPr>
                          <m:sty m:val="p"/>
                        </m:rPr>
                        <a:rPr lang="en-US" sz="1800" b="0" i="0" smtClean="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1, 0</m:t>
                          </m:r>
                        </m:e>
                      </m:d>
                      <m:r>
                        <a:rPr lang="en-US" sz="1800" b="0" i="1" smtClean="0">
                          <a:solidFill>
                            <a:schemeClr val="accent1"/>
                          </a:solidFill>
                          <a:latin typeface="Cambria Math" panose="02040503050406030204" pitchFamily="18" charset="0"/>
                        </a:rPr>
                        <m:t>=0</m:t>
                      </m:r>
                    </m:oMath>
                    <m:oMath xmlns:m="http://schemas.openxmlformats.org/officeDocument/2006/math">
                      <m:r>
                        <m:rPr>
                          <m:sty m:val="p"/>
                        </m:rPr>
                        <a:rPr lang="en-US" sz="180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1, 1</m:t>
                          </m:r>
                        </m:e>
                      </m:d>
                      <m:r>
                        <a:rPr lang="en-US" sz="1800" b="0" i="1" smtClean="0">
                          <a:solidFill>
                            <a:schemeClr val="accent1"/>
                          </a:solidFill>
                          <a:latin typeface="Cambria Math" panose="02040503050406030204" pitchFamily="18" charset="0"/>
                        </a:rPr>
                        <m:t>=</m:t>
                      </m:r>
                      <m:r>
                        <a:rPr lang="en-US" sz="1800" b="0" i="1" smtClean="0">
                          <a:solidFill>
                            <a:schemeClr val="accent1"/>
                          </a:solidFill>
                          <a:latin typeface="Cambria Math" panose="02040503050406030204" pitchFamily="18" charset="0"/>
                        </a:rPr>
                        <m:t>𝐻</m:t>
                      </m:r>
                      <m:d>
                        <m:dPr>
                          <m:begChr m:val="["/>
                          <m:endChr m:val="]"/>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m:t>
                          </m:r>
                        </m:e>
                      </m:d>
                    </m:oMath>
                    <m:oMath xmlns:m="http://schemas.openxmlformats.org/officeDocument/2006/math">
                      <m:r>
                        <m:rPr>
                          <m:sty m:val="p"/>
                        </m:rPr>
                        <a:rPr lang="en-US" sz="180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1, 2</m:t>
                          </m:r>
                        </m:e>
                      </m:d>
                      <m:r>
                        <a:rPr lang="en-US" sz="1800" b="0" i="1" smtClean="0">
                          <a:solidFill>
                            <a:schemeClr val="accent1"/>
                          </a:solidFill>
                          <a:latin typeface="Cambria Math" panose="02040503050406030204" pitchFamily="18" charset="0"/>
                        </a:rPr>
                        <m:t>=</m:t>
                      </m:r>
                      <m:r>
                        <a:rPr lang="en-US" sz="1800" b="0" i="1" smtClean="0">
                          <a:solidFill>
                            <a:schemeClr val="accent1"/>
                          </a:solidFill>
                          <a:latin typeface="Cambria Math" panose="02040503050406030204" pitchFamily="18" charset="0"/>
                        </a:rPr>
                        <m:t>𝐻</m:t>
                      </m:r>
                      <m:d>
                        <m:dPr>
                          <m:begChr m:val="["/>
                          <m:endChr m:val="]"/>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1</m:t>
                          </m:r>
                        </m:e>
                      </m:d>
                    </m:oMath>
                    <m:oMath xmlns:m="http://schemas.openxmlformats.org/officeDocument/2006/math">
                      <m:r>
                        <m:rPr>
                          <m:sty m:val="p"/>
                        </m:rPr>
                        <a:rPr lang="en-US" sz="1800" strike="sngStrike">
                          <a:solidFill>
                            <a:schemeClr val="accent1"/>
                          </a:solidFill>
                          <a:latin typeface="Cambria Math" panose="02040503050406030204" pitchFamily="18" charset="0"/>
                        </a:rPr>
                        <m:t>OPT</m:t>
                      </m:r>
                      <m:d>
                        <m:dPr>
                          <m:ctrlPr>
                            <a:rPr lang="en-US" sz="1800" b="0" i="1" strike="sngStrike" smtClean="0">
                              <a:solidFill>
                                <a:schemeClr val="accent1"/>
                              </a:solidFill>
                              <a:latin typeface="Cambria Math" panose="02040503050406030204" pitchFamily="18" charset="0"/>
                            </a:rPr>
                          </m:ctrlPr>
                        </m:dPr>
                        <m:e>
                          <m:r>
                            <a:rPr lang="en-US" sz="1800" b="0" i="1" strike="sngStrike" smtClean="0">
                              <a:solidFill>
                                <a:schemeClr val="accent1"/>
                              </a:solidFill>
                              <a:latin typeface="Cambria Math" panose="02040503050406030204" pitchFamily="18" charset="0"/>
                            </a:rPr>
                            <m:t>2, 2</m:t>
                          </m:r>
                        </m:e>
                      </m:d>
                      <m:r>
                        <a:rPr lang="en-US" sz="1800" b="0" i="1" strike="sngStrike" smtClean="0">
                          <a:solidFill>
                            <a:schemeClr val="accent1"/>
                          </a:solidFill>
                          <a:latin typeface="Cambria Math" panose="02040503050406030204" pitchFamily="18" charset="0"/>
                        </a:rPr>
                        <m:t>=</m:t>
                      </m:r>
                      <m:r>
                        <a:rPr lang="en-US" sz="1800" b="0" i="1" strike="sngStrike" smtClean="0">
                          <a:solidFill>
                            <a:schemeClr val="accent1"/>
                          </a:solidFill>
                          <a:latin typeface="Cambria Math" panose="02040503050406030204" pitchFamily="18" charset="0"/>
                        </a:rPr>
                        <m:t>𝐻</m:t>
                      </m:r>
                      <m:d>
                        <m:dPr>
                          <m:begChr m:val="["/>
                          <m:endChr m:val="]"/>
                          <m:ctrlPr>
                            <a:rPr lang="en-US" sz="1800" b="0" i="1" strike="sngStrike" smtClean="0">
                              <a:solidFill>
                                <a:schemeClr val="accent1"/>
                              </a:solidFill>
                              <a:latin typeface="Cambria Math" panose="02040503050406030204" pitchFamily="18" charset="0"/>
                            </a:rPr>
                          </m:ctrlPr>
                        </m:dPr>
                        <m:e>
                          <m:r>
                            <a:rPr lang="en-US" sz="1800" b="0" i="1" strike="sngStrike" smtClean="0">
                              <a:solidFill>
                                <a:schemeClr val="accent1"/>
                              </a:solidFill>
                              <a:latin typeface="Cambria Math" panose="02040503050406030204" pitchFamily="18" charset="0"/>
                            </a:rPr>
                            <m:t>1</m:t>
                          </m:r>
                        </m:e>
                      </m:d>
                      <m:r>
                        <a:rPr lang="en-US" sz="1800" b="0" i="1" strike="sngStrike" smtClean="0">
                          <a:solidFill>
                            <a:schemeClr val="accent1"/>
                          </a:solidFill>
                          <a:latin typeface="Cambria Math" panose="02040503050406030204" pitchFamily="18" charset="0"/>
                        </a:rPr>
                        <m:t>+</m:t>
                      </m:r>
                      <m:r>
                        <a:rPr lang="en-US" sz="1800" b="0" i="1" strike="sngStrike" smtClean="0">
                          <a:solidFill>
                            <a:schemeClr val="accent1"/>
                          </a:solidFill>
                          <a:latin typeface="Cambria Math" panose="02040503050406030204" pitchFamily="18" charset="0"/>
                        </a:rPr>
                        <m:t>𝐻</m:t>
                      </m:r>
                      <m:r>
                        <a:rPr lang="en-US" sz="1800" b="0" i="1" strike="sngStrike" smtClean="0">
                          <a:solidFill>
                            <a:schemeClr val="accent1"/>
                          </a:solidFill>
                          <a:latin typeface="Cambria Math" panose="02040503050406030204" pitchFamily="18" charset="0"/>
                        </a:rPr>
                        <m:t>[2]</m:t>
                      </m:r>
                    </m:oMath>
                  </m:oMathPara>
                </a14:m>
                <a:endParaRPr lang="en-US" sz="1800" strike="sngStrike" dirty="0">
                  <a:solidFill>
                    <a:schemeClr val="accent1"/>
                  </a:solidFill>
                </a:endParaRPr>
              </a:p>
            </p:txBody>
          </p:sp>
        </mc:Choice>
        <mc:Fallback xmlns="">
          <p:sp>
            <p:nvSpPr>
              <p:cNvPr id="6" name="TextBox 5">
                <a:extLst>
                  <a:ext uri="{FF2B5EF4-FFF2-40B4-BE49-F238E27FC236}">
                    <a16:creationId xmlns:a16="http://schemas.microsoft.com/office/drawing/2014/main" id="{3502EB7F-12B7-EA23-0BD8-03F20BC0A0A3}"/>
                  </a:ext>
                </a:extLst>
              </p:cNvPr>
              <p:cNvSpPr txBox="1">
                <a:spLocks noRot="1" noChangeAspect="1" noMove="1" noResize="1" noEditPoints="1" noAdjustHandles="1" noChangeArrowheads="1" noChangeShapeType="1" noTextEdit="1"/>
              </p:cNvSpPr>
              <p:nvPr/>
            </p:nvSpPr>
            <p:spPr>
              <a:xfrm>
                <a:off x="5396632" y="3133286"/>
                <a:ext cx="3657600" cy="1200329"/>
              </a:xfrm>
              <a:prstGeom prst="rect">
                <a:avLst/>
              </a:prstGeom>
              <a:blipFill>
                <a:blip r:embed="rId5"/>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71D386F-EC3D-13AB-ABBC-668F03A74C6F}"/>
                  </a:ext>
                </a:extLst>
              </p:cNvPr>
              <p:cNvSpPr txBox="1"/>
              <p:nvPr/>
            </p:nvSpPr>
            <p:spPr>
              <a:xfrm>
                <a:off x="2939182" y="3407238"/>
                <a:ext cx="2743200" cy="646331"/>
              </a:xfrm>
              <a:prstGeom prst="rect">
                <a:avLst/>
              </a:prstGeom>
              <a:noFill/>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m:rPr>
                          <m:sty m:val="p"/>
                        </m:rPr>
                        <a:rPr lang="en-US" sz="1800" b="0" i="0" smtClean="0">
                          <a:solidFill>
                            <a:schemeClr val="accent1"/>
                          </a:solidFill>
                          <a:latin typeface="Cambria Math" panose="02040503050406030204" pitchFamily="18" charset="0"/>
                        </a:rPr>
                        <m:t>OPT</m:t>
                      </m:r>
                      <m:d>
                        <m:dPr>
                          <m:ctrlPr>
                            <a:rPr lang="en-US" sz="1800" b="0" i="1" smtClean="0">
                              <a:solidFill>
                                <a:schemeClr val="accent1"/>
                              </a:solidFill>
                              <a:latin typeface="Cambria Math" panose="02040503050406030204" pitchFamily="18" charset="0"/>
                            </a:rPr>
                          </m:ctrlPr>
                        </m:dPr>
                        <m:e>
                          <m:r>
                            <a:rPr lang="en-US" sz="1800" b="0" i="1" smtClean="0">
                              <a:solidFill>
                                <a:schemeClr val="accent1"/>
                              </a:solidFill>
                              <a:latin typeface="Cambria Math" panose="02040503050406030204" pitchFamily="18" charset="0"/>
                            </a:rPr>
                            <m:t>0,</m:t>
                          </m:r>
                          <m:r>
                            <a:rPr lang="en-US" sz="1800" b="0" i="1" smtClean="0">
                              <a:solidFill>
                                <a:schemeClr val="accent1"/>
                              </a:solidFill>
                              <a:latin typeface="Cambria Math" panose="02040503050406030204" pitchFamily="18" charset="0"/>
                            </a:rPr>
                            <m:t>𝑠</m:t>
                          </m:r>
                        </m:e>
                      </m:d>
                      <m:r>
                        <a:rPr lang="en-US" sz="1800" b="0" i="1" smtClean="0">
                          <a:solidFill>
                            <a:schemeClr val="accent1"/>
                          </a:solidFill>
                          <a:latin typeface="Cambria Math" panose="02040503050406030204" pitchFamily="18" charset="0"/>
                        </a:rPr>
                        <m:t>=0</m:t>
                      </m:r>
                    </m:oMath>
                    <m:oMath xmlns:m="http://schemas.openxmlformats.org/officeDocument/2006/math">
                      <m:r>
                        <m:rPr>
                          <m:sty m:val="p"/>
                        </m:rPr>
                        <a:rPr lang="en-US" sz="1800" b="0" i="0" strike="sngStrike" smtClean="0">
                          <a:solidFill>
                            <a:schemeClr val="accent1"/>
                          </a:solidFill>
                          <a:latin typeface="Cambria Math" panose="02040503050406030204" pitchFamily="18" charset="0"/>
                        </a:rPr>
                        <m:t>OPT</m:t>
                      </m:r>
                      <m:d>
                        <m:dPr>
                          <m:ctrlPr>
                            <a:rPr lang="en-US" sz="1800" b="0" i="1" strike="sngStrike" smtClean="0">
                              <a:solidFill>
                                <a:schemeClr val="accent1"/>
                              </a:solidFill>
                              <a:latin typeface="Cambria Math" panose="02040503050406030204" pitchFamily="18" charset="0"/>
                            </a:rPr>
                          </m:ctrlPr>
                        </m:dPr>
                        <m:e>
                          <m:r>
                            <a:rPr lang="en-US" sz="1800" b="0" i="1" strike="sngStrike" smtClean="0">
                              <a:solidFill>
                                <a:schemeClr val="accent1"/>
                              </a:solidFill>
                              <a:latin typeface="Cambria Math" panose="02040503050406030204" pitchFamily="18" charset="0"/>
                            </a:rPr>
                            <m:t>−1, 0</m:t>
                          </m:r>
                        </m:e>
                      </m:d>
                      <m:r>
                        <a:rPr lang="en-US" sz="1800" b="0" i="1" strike="sngStrike" smtClean="0">
                          <a:solidFill>
                            <a:schemeClr val="accent1"/>
                          </a:solidFill>
                          <a:latin typeface="Cambria Math" panose="02040503050406030204" pitchFamily="18" charset="0"/>
                        </a:rPr>
                        <m:t>=0</m:t>
                      </m:r>
                    </m:oMath>
                  </m:oMathPara>
                </a14:m>
                <a:endParaRPr lang="en-US" sz="1800" strike="sngStrike" dirty="0">
                  <a:solidFill>
                    <a:schemeClr val="accent1"/>
                  </a:solidFill>
                </a:endParaRPr>
              </a:p>
            </p:txBody>
          </p:sp>
        </mc:Choice>
        <mc:Fallback xmlns="">
          <p:sp>
            <p:nvSpPr>
              <p:cNvPr id="7" name="TextBox 6">
                <a:extLst>
                  <a:ext uri="{FF2B5EF4-FFF2-40B4-BE49-F238E27FC236}">
                    <a16:creationId xmlns:a16="http://schemas.microsoft.com/office/drawing/2014/main" id="{E71D386F-EC3D-13AB-ABBC-668F03A74C6F}"/>
                  </a:ext>
                </a:extLst>
              </p:cNvPr>
              <p:cNvSpPr txBox="1">
                <a:spLocks noRot="1" noChangeAspect="1" noMove="1" noResize="1" noEditPoints="1" noAdjustHandles="1" noChangeArrowheads="1" noChangeShapeType="1" noTextEdit="1"/>
              </p:cNvSpPr>
              <p:nvPr/>
            </p:nvSpPr>
            <p:spPr>
              <a:xfrm>
                <a:off x="2939182" y="3407238"/>
                <a:ext cx="2743200" cy="646331"/>
              </a:xfrm>
              <a:prstGeom prst="rect">
                <a:avLst/>
              </a:prstGeom>
              <a:blipFill>
                <a:blip r:embed="rId6"/>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5B5162D-2857-5FA8-4896-078711F3781D}"/>
              </a:ext>
            </a:extLst>
          </p:cNvPr>
          <p:cNvSpPr txBox="1"/>
          <p:nvPr/>
        </p:nvSpPr>
        <p:spPr>
          <a:xfrm>
            <a:off x="1751409" y="1660346"/>
            <a:ext cx="5641182" cy="1200329"/>
          </a:xfrm>
          <a:prstGeom prst="rect">
            <a:avLst/>
          </a:prstGeom>
          <a:solidFill>
            <a:srgbClr val="FFFFFF"/>
          </a:solidFill>
          <a:ln w="19050">
            <a:solidFill>
              <a:srgbClr val="9900FF"/>
            </a:solidFill>
          </a:ln>
        </p:spPr>
        <p:txBody>
          <a:bodyPr wrap="square">
            <a:spAutoFit/>
          </a:bodyPr>
          <a:lstStyle/>
          <a:p>
            <a:pPr marL="7938">
              <a:buNone/>
            </a:pPr>
            <a:r>
              <a:rPr lang="en-US" sz="1800" dirty="0">
                <a:solidFill>
                  <a:schemeClr val="tx1"/>
                </a:solidFill>
                <a:latin typeface="Source Sans Pro" panose="020B0503030403020204" pitchFamily="34" charset="0"/>
                <a:ea typeface="Source Sans Pro" panose="020B0503030403020204" pitchFamily="34" charset="0"/>
                <a:sym typeface="Source Sans Pro"/>
              </a:rPr>
              <a:t>Base cases involving 0 are usually easier.</a:t>
            </a:r>
          </a:p>
          <a:p>
            <a:pPr marL="7938">
              <a:buNone/>
            </a:pPr>
            <a:endParaRPr lang="en-US" sz="1800" dirty="0">
              <a:solidFill>
                <a:schemeClr val="tx1"/>
              </a:solidFill>
              <a:latin typeface="Source Sans Pro" panose="020B0503030403020204" pitchFamily="34" charset="0"/>
              <a:ea typeface="Source Sans Pro" panose="020B0503030403020204" pitchFamily="34" charset="0"/>
              <a:sym typeface="Source Sans Pro"/>
            </a:endParaRPr>
          </a:p>
          <a:p>
            <a:pPr marL="7938">
              <a:buNone/>
            </a:pPr>
            <a:r>
              <a:rPr lang="en-US" sz="1800" b="1" dirty="0">
                <a:solidFill>
                  <a:schemeClr val="tx1"/>
                </a:solidFill>
                <a:latin typeface="Source Sans Pro" panose="020B0503030403020204" pitchFamily="34" charset="0"/>
                <a:ea typeface="Source Sans Pro" panose="020B0503030403020204" pitchFamily="34" charset="0"/>
                <a:sym typeface="Source Sans Pro"/>
              </a:rPr>
              <a:t>Careful: </a:t>
            </a:r>
            <a:r>
              <a:rPr lang="en-US" sz="1800" dirty="0">
                <a:solidFill>
                  <a:schemeClr val="tx1"/>
                </a:solidFill>
                <a:latin typeface="Source Sans Pro" panose="020B0503030403020204" pitchFamily="34" charset="0"/>
                <a:ea typeface="Source Sans Pro" panose="020B0503030403020204" pitchFamily="34" charset="0"/>
                <a:sym typeface="Source Sans Pro"/>
              </a:rPr>
              <a:t>Not always OPT(0) = 0! But it will usually be true whenever optimizing for a sum or total of something.</a:t>
            </a:r>
          </a:p>
        </p:txBody>
      </p:sp>
      <p:sp>
        <p:nvSpPr>
          <p:cNvPr id="2" name="Freeform 1">
            <a:extLst>
              <a:ext uri="{FF2B5EF4-FFF2-40B4-BE49-F238E27FC236}">
                <a16:creationId xmlns:a16="http://schemas.microsoft.com/office/drawing/2014/main" id="{A01CD4AA-CAF1-6F27-7438-AABB2B1ECEFE}"/>
              </a:ext>
            </a:extLst>
          </p:cNvPr>
          <p:cNvSpPr/>
          <p:nvPr/>
        </p:nvSpPr>
        <p:spPr>
          <a:xfrm>
            <a:off x="1637109" y="4276322"/>
            <a:ext cx="228600" cy="184100"/>
          </a:xfrm>
          <a:custGeom>
            <a:avLst/>
            <a:gdLst>
              <a:gd name="connsiteX0" fmla="*/ 0 w 533400"/>
              <a:gd name="connsiteY0" fmla="*/ 228600 h 390525"/>
              <a:gd name="connsiteX1" fmla="*/ 200025 w 533400"/>
              <a:gd name="connsiteY1" fmla="*/ 390525 h 390525"/>
              <a:gd name="connsiteX2" fmla="*/ 533400 w 533400"/>
              <a:gd name="connsiteY2" fmla="*/ 0 h 390525"/>
              <a:gd name="connsiteX0" fmla="*/ 0 w 552450"/>
              <a:gd name="connsiteY0" fmla="*/ 180975 h 390525"/>
              <a:gd name="connsiteX1" fmla="*/ 219075 w 552450"/>
              <a:gd name="connsiteY1" fmla="*/ 390525 h 390525"/>
              <a:gd name="connsiteX2" fmla="*/ 552450 w 552450"/>
              <a:gd name="connsiteY2" fmla="*/ 0 h 390525"/>
            </a:gdLst>
            <a:ahLst/>
            <a:cxnLst>
              <a:cxn ang="0">
                <a:pos x="connsiteX0" y="connsiteY0"/>
              </a:cxn>
              <a:cxn ang="0">
                <a:pos x="connsiteX1" y="connsiteY1"/>
              </a:cxn>
              <a:cxn ang="0">
                <a:pos x="connsiteX2" y="connsiteY2"/>
              </a:cxn>
            </a:cxnLst>
            <a:rect l="l" t="t" r="r" b="b"/>
            <a:pathLst>
              <a:path w="552450" h="390525">
                <a:moveTo>
                  <a:pt x="0" y="180975"/>
                </a:moveTo>
                <a:lnTo>
                  <a:pt x="219075" y="390525"/>
                </a:lnTo>
                <a:lnTo>
                  <a:pt x="55245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F625A09E-15DE-EA80-3A77-4E27DE2C700B}"/>
              </a:ext>
            </a:extLst>
          </p:cNvPr>
          <p:cNvSpPr/>
          <p:nvPr/>
        </p:nvSpPr>
        <p:spPr>
          <a:xfrm>
            <a:off x="4196482" y="4276322"/>
            <a:ext cx="228600" cy="184100"/>
          </a:xfrm>
          <a:custGeom>
            <a:avLst/>
            <a:gdLst>
              <a:gd name="connsiteX0" fmla="*/ 0 w 533400"/>
              <a:gd name="connsiteY0" fmla="*/ 228600 h 390525"/>
              <a:gd name="connsiteX1" fmla="*/ 200025 w 533400"/>
              <a:gd name="connsiteY1" fmla="*/ 390525 h 390525"/>
              <a:gd name="connsiteX2" fmla="*/ 533400 w 533400"/>
              <a:gd name="connsiteY2" fmla="*/ 0 h 390525"/>
              <a:gd name="connsiteX0" fmla="*/ 0 w 552450"/>
              <a:gd name="connsiteY0" fmla="*/ 180975 h 390525"/>
              <a:gd name="connsiteX1" fmla="*/ 219075 w 552450"/>
              <a:gd name="connsiteY1" fmla="*/ 390525 h 390525"/>
              <a:gd name="connsiteX2" fmla="*/ 552450 w 552450"/>
              <a:gd name="connsiteY2" fmla="*/ 0 h 390525"/>
            </a:gdLst>
            <a:ahLst/>
            <a:cxnLst>
              <a:cxn ang="0">
                <a:pos x="connsiteX0" y="connsiteY0"/>
              </a:cxn>
              <a:cxn ang="0">
                <a:pos x="connsiteX1" y="connsiteY1"/>
              </a:cxn>
              <a:cxn ang="0">
                <a:pos x="connsiteX2" y="connsiteY2"/>
              </a:cxn>
            </a:cxnLst>
            <a:rect l="l" t="t" r="r" b="b"/>
            <a:pathLst>
              <a:path w="552450" h="390525">
                <a:moveTo>
                  <a:pt x="0" y="180975"/>
                </a:moveTo>
                <a:lnTo>
                  <a:pt x="219075" y="390525"/>
                </a:lnTo>
                <a:lnTo>
                  <a:pt x="55245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2F0EE5-456B-9E4B-9D71-B4CEB5809F8F}"/>
              </a:ext>
            </a:extLst>
          </p:cNvPr>
          <p:cNvSpPr/>
          <p:nvPr/>
        </p:nvSpPr>
        <p:spPr>
          <a:xfrm>
            <a:off x="7055318" y="4568875"/>
            <a:ext cx="240631" cy="205256"/>
          </a:xfrm>
          <a:prstGeom prst="triangle">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275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97CEA-4DC7-D68B-0CCA-0979DF480A9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309CE03-22D4-0E6E-D681-965CEF83F249}"/>
                  </a:ext>
                </a:extLst>
              </p:cNvPr>
              <p:cNvSpPr>
                <a:spLocks noGrp="1"/>
              </p:cNvSpPr>
              <p:nvPr>
                <p:ph type="body" idx="1"/>
              </p:nvPr>
            </p:nvSpPr>
            <p:spPr/>
            <p:txBody>
              <a:bodyPr>
                <a:normAutofit/>
              </a:bodyPr>
              <a:lstStyle/>
              <a:p>
                <a:pPr marL="114300" indent="0">
                  <a:buNone/>
                </a:pPr>
                <a:r>
                  <a:rPr lang="en-US" dirty="0">
                    <a:solidFill>
                      <a:schemeClr val="bg1">
                        <a:lumMod val="75000"/>
                      </a:schemeClr>
                    </a:solidFill>
                    <a:sym typeface="Source Sans Pro"/>
                  </a:rPr>
                  <a:t>Now for base cases. If </a:t>
                </a:r>
                <a:r>
                  <a:rPr lang="en-US" dirty="0">
                    <a:solidFill>
                      <a:schemeClr val="bg1">
                        <a:lumMod val="75000"/>
                      </a:schemeClr>
                    </a:solidFill>
                  </a:rPr>
                  <a:t>using </a:t>
                </a:r>
                <a14:m>
                  <m:oMath xmlns:m="http://schemas.openxmlformats.org/officeDocument/2006/math">
                    <m:r>
                      <m:rPr>
                        <m:sty m:val="p"/>
                      </m:rPr>
                      <a:rPr lang="en-US" dirty="0">
                        <a:solidFill>
                          <a:schemeClr val="bg1">
                            <a:lumMod val="75000"/>
                          </a:schemeClr>
                        </a:solidFill>
                        <a:latin typeface="Cambria Math" panose="02040503050406030204" pitchFamily="18" charset="0"/>
                      </a:rPr>
                      <m:t>OPT</m:t>
                    </m:r>
                    <m:r>
                      <a:rPr lang="en-US" i="1" dirty="0">
                        <a:solidFill>
                          <a:schemeClr val="bg1">
                            <a:lumMod val="75000"/>
                          </a:schemeClr>
                        </a:solidFill>
                        <a:latin typeface="Cambria Math" panose="02040503050406030204" pitchFamily="18" charset="0"/>
                      </a:rPr>
                      <m:t>(</m:t>
                    </m:r>
                    <m:r>
                      <a:rPr lang="en-US" i="1" dirty="0" err="1">
                        <a:solidFill>
                          <a:schemeClr val="bg1">
                            <a:lumMod val="75000"/>
                          </a:schemeClr>
                        </a:solidFill>
                        <a:latin typeface="Cambria Math" panose="02040503050406030204" pitchFamily="18" charset="0"/>
                      </a:rPr>
                      <m:t>𝑗</m:t>
                    </m:r>
                    <m:r>
                      <a:rPr lang="en-US" i="1" dirty="0" err="1">
                        <a:solidFill>
                          <a:schemeClr val="bg1">
                            <a:lumMod val="75000"/>
                          </a:schemeClr>
                        </a:solidFill>
                        <a:latin typeface="Cambria Math" panose="02040503050406030204" pitchFamily="18" charset="0"/>
                      </a:rPr>
                      <m:t>,</m:t>
                    </m:r>
                    <m:r>
                      <a:rPr lang="en-US" i="1" dirty="0" err="1">
                        <a:solidFill>
                          <a:schemeClr val="bg1">
                            <a:lumMod val="75000"/>
                          </a:schemeClr>
                        </a:solidFill>
                        <a:latin typeface="Cambria Math" panose="02040503050406030204" pitchFamily="18" charset="0"/>
                      </a:rPr>
                      <m:t>𝑠</m:t>
                    </m:r>
                    <m:r>
                      <a:rPr lang="en-US" i="1" dirty="0">
                        <a:solidFill>
                          <a:schemeClr val="bg1">
                            <a:lumMod val="75000"/>
                          </a:schemeClr>
                        </a:solidFill>
                        <a:latin typeface="Cambria Math" panose="02040503050406030204" pitchFamily="18" charset="0"/>
                      </a:rPr>
                      <m:t>)</m:t>
                    </m:r>
                  </m:oMath>
                </a14:m>
                <a:r>
                  <a:rPr lang="en-US" dirty="0">
                    <a:solidFill>
                      <a:schemeClr val="bg1">
                        <a:lumMod val="75000"/>
                      </a:schemeClr>
                    </a:solidFill>
                  </a:rPr>
                  <a:t>:</a:t>
                </a:r>
              </a:p>
              <a:p>
                <a:pPr marL="114300" indent="0">
                  <a:buNone/>
                </a:pPr>
                <a14:m>
                  <m:oMathPara xmlns:m="http://schemas.openxmlformats.org/officeDocument/2006/math">
                    <m:oMathParaPr>
                      <m:jc m:val="centerGroup"/>
                    </m:oMathParaPr>
                    <m:oMath xmlns:m="http://schemas.openxmlformats.org/officeDocument/2006/math">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,0</m:t>
                          </m:r>
                        </m:e>
                      </m:d>
                      <m:r>
                        <a:rPr lang="en-US" i="1">
                          <a:solidFill>
                            <a:schemeClr val="bg1">
                              <a:lumMod val="75000"/>
                            </a:schemeClr>
                          </a:solidFill>
                          <a:latin typeface="Cambria Math" panose="02040503050406030204" pitchFamily="18" charset="0"/>
                        </a:rPr>
                        <m:t>=</m:t>
                      </m:r>
                      <m:func>
                        <m:funcPr>
                          <m:ctrlPr>
                            <a:rPr lang="en-US" i="1">
                              <a:solidFill>
                                <a:schemeClr val="bg1">
                                  <a:lumMod val="75000"/>
                                </a:schemeClr>
                              </a:solidFill>
                              <a:latin typeface="Cambria Math" panose="02040503050406030204" pitchFamily="18" charset="0"/>
                            </a:rPr>
                          </m:ctrlPr>
                        </m:funcPr>
                        <m:fName>
                          <m:r>
                            <m:rPr>
                              <m:sty m:val="p"/>
                            </m:rPr>
                            <a:rPr lang="en-US">
                              <a:solidFill>
                                <a:schemeClr val="bg1">
                                  <a:lumMod val="75000"/>
                                </a:schemeClr>
                              </a:solidFill>
                              <a:latin typeface="Cambria Math" panose="02040503050406030204" pitchFamily="18" charset="0"/>
                            </a:rPr>
                            <m:t>max</m:t>
                          </m:r>
                        </m:fName>
                        <m:e>
                          <m:d>
                            <m:dPr>
                              <m:ctrlPr>
                                <a:rPr lang="en-US" i="1">
                                  <a:solidFill>
                                    <a:schemeClr val="bg1">
                                      <a:lumMod val="75000"/>
                                    </a:schemeClr>
                                  </a:solidFill>
                                  <a:latin typeface="Cambria Math" panose="02040503050406030204" pitchFamily="18" charset="0"/>
                                </a:rPr>
                              </m:ctrlPr>
                            </m:dPr>
                            <m:e>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−1, 0</m:t>
                                  </m:r>
                                </m:e>
                              </m:d>
                              <m:r>
                                <a:rPr lang="en-US" i="1">
                                  <a:solidFill>
                                    <a:schemeClr val="bg1">
                                      <a:lumMod val="75000"/>
                                    </a:schemeClr>
                                  </a:solidFill>
                                  <a:latin typeface="Cambria Math" panose="02040503050406030204" pitchFamily="18" charset="0"/>
                                </a:rPr>
                                <m:t>,</m:t>
                              </m:r>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−1, 1</m:t>
                                  </m:r>
                                </m:e>
                              </m:d>
                              <m:r>
                                <a:rPr lang="en-US" i="1">
                                  <a:solidFill>
                                    <a:schemeClr val="bg1">
                                      <a:lumMod val="75000"/>
                                    </a:schemeClr>
                                  </a:solidFill>
                                  <a:latin typeface="Cambria Math" panose="02040503050406030204" pitchFamily="18" charset="0"/>
                                </a:rPr>
                                <m:t>,</m:t>
                              </m:r>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−1, 2</m:t>
                                  </m:r>
                                </m:e>
                              </m:d>
                            </m:e>
                          </m:d>
                        </m:e>
                      </m:func>
                    </m:oMath>
                    <m:oMath xmlns:m="http://schemas.openxmlformats.org/officeDocument/2006/math">
                      <m:r>
                        <m:rPr>
                          <m:sty m:val="p"/>
                        </m:rPr>
                        <a:rPr lang="en-US" dirty="0" smtClean="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,1</m:t>
                          </m:r>
                        </m:e>
                      </m:d>
                      <m:r>
                        <a:rPr lang="en-US" i="1">
                          <a:solidFill>
                            <a:schemeClr val="bg1">
                              <a:lumMod val="75000"/>
                            </a:schemeClr>
                          </a:solidFill>
                          <a:latin typeface="Cambria Math" panose="02040503050406030204" pitchFamily="18" charset="0"/>
                        </a:rPr>
                        <m:t>=</m:t>
                      </m:r>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−1, 0</m:t>
                          </m:r>
                        </m:e>
                      </m:d>
                      <m:r>
                        <a:rPr lang="en-US" i="1">
                          <a:solidFill>
                            <a:schemeClr val="bg1">
                              <a:lumMod val="75000"/>
                            </a:schemeClr>
                          </a:solidFill>
                          <a:latin typeface="Cambria Math" panose="02040503050406030204" pitchFamily="18" charset="0"/>
                        </a:rPr>
                        <m:t>+</m:t>
                      </m:r>
                      <m:r>
                        <a:rPr lang="en-US" i="1" smtClean="0">
                          <a:solidFill>
                            <a:schemeClr val="accent1"/>
                          </a:solidFill>
                          <a:latin typeface="Cambria Math" panose="02040503050406030204" pitchFamily="18" charset="0"/>
                        </a:rPr>
                        <m:t>𝐻</m:t>
                      </m:r>
                      <m:d>
                        <m:dPr>
                          <m:begChr m:val="["/>
                          <m:endChr m:val="]"/>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e>
                      </m:d>
                    </m:oMath>
                    <m:oMath xmlns:m="http://schemas.openxmlformats.org/officeDocument/2006/math">
                      <m:r>
                        <m:rPr>
                          <m:sty m:val="p"/>
                        </m:rPr>
                        <a:rPr lang="en-US" dirty="0" smtClean="0">
                          <a:solidFill>
                            <a:schemeClr val="accent1"/>
                          </a:solidFill>
                          <a:latin typeface="Cambria Math" panose="02040503050406030204" pitchFamily="18" charset="0"/>
                        </a:rPr>
                        <m:t>OPT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,2</m:t>
                          </m:r>
                        </m:e>
                      </m:d>
                      <m:r>
                        <a:rPr lang="en-US" i="1">
                          <a:solidFill>
                            <a:schemeClr val="bg1">
                              <a:lumMod val="75000"/>
                            </a:schemeClr>
                          </a:solidFill>
                          <a:latin typeface="Cambria Math" panose="02040503050406030204" pitchFamily="18" charset="0"/>
                        </a:rPr>
                        <m:t>=</m:t>
                      </m:r>
                      <m:r>
                        <m:rPr>
                          <m:sty m:val="p"/>
                        </m:rPr>
                        <a:rPr lang="en-US" dirty="0">
                          <a:solidFill>
                            <a:schemeClr val="bg1">
                              <a:lumMod val="75000"/>
                            </a:schemeClr>
                          </a:solidFill>
                          <a:latin typeface="Cambria Math" panose="02040503050406030204" pitchFamily="18" charset="0"/>
                        </a:rPr>
                        <m:t>OPT</m:t>
                      </m:r>
                      <m:d>
                        <m:dPr>
                          <m:ctrlPr>
                            <a:rPr lang="en-US" i="1">
                              <a:solidFill>
                                <a:schemeClr val="bg1">
                                  <a:lumMod val="75000"/>
                                </a:schemeClr>
                              </a:solidFill>
                              <a:latin typeface="Cambria Math" panose="02040503050406030204" pitchFamily="18" charset="0"/>
                            </a:rPr>
                          </m:ctrlPr>
                        </m:dPr>
                        <m:e>
                          <m:r>
                            <a:rPr lang="en-US" i="1">
                              <a:solidFill>
                                <a:schemeClr val="bg1">
                                  <a:lumMod val="75000"/>
                                </a:schemeClr>
                              </a:solidFill>
                              <a:latin typeface="Cambria Math" panose="02040503050406030204" pitchFamily="18" charset="0"/>
                            </a:rPr>
                            <m:t>𝑗</m:t>
                          </m:r>
                          <m:r>
                            <a:rPr lang="en-US" i="1">
                              <a:solidFill>
                                <a:schemeClr val="bg1">
                                  <a:lumMod val="75000"/>
                                </a:schemeClr>
                              </a:solidFill>
                              <a:latin typeface="Cambria Math" panose="02040503050406030204" pitchFamily="18" charset="0"/>
                            </a:rPr>
                            <m:t>−2, 0</m:t>
                          </m:r>
                        </m:e>
                      </m:d>
                      <m:r>
                        <a:rPr lang="en-US" i="1">
                          <a:solidFill>
                            <a:schemeClr val="bg1">
                              <a:lumMod val="75000"/>
                            </a:schemeClr>
                          </a:solidFill>
                          <a:latin typeface="Cambria Math" panose="02040503050406030204" pitchFamily="18" charset="0"/>
                        </a:rPr>
                        <m:t>+</m:t>
                      </m:r>
                      <m:r>
                        <a:rPr lang="en-US" i="1" smtClean="0">
                          <a:solidFill>
                            <a:schemeClr val="accent1"/>
                          </a:solidFill>
                          <a:latin typeface="Cambria Math" panose="02040503050406030204" pitchFamily="18" charset="0"/>
                        </a:rPr>
                        <m:t>𝐻</m:t>
                      </m:r>
                      <m:d>
                        <m:dPr>
                          <m:begChr m:val="["/>
                          <m:endChr m:val="]"/>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r>
                            <a:rPr lang="en-US" i="1">
                              <a:solidFill>
                                <a:schemeClr val="accent1"/>
                              </a:solidFill>
                              <a:latin typeface="Cambria Math" panose="02040503050406030204" pitchFamily="18" charset="0"/>
                            </a:rPr>
                            <m:t>−1</m:t>
                          </m:r>
                        </m:e>
                      </m:d>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𝐻</m:t>
                      </m:r>
                      <m:d>
                        <m:dPr>
                          <m:begChr m:val="["/>
                          <m:endChr m:val="]"/>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𝑗</m:t>
                          </m:r>
                        </m:e>
                      </m:d>
                    </m:oMath>
                  </m:oMathPara>
                </a14:m>
                <a:endParaRPr lang="en-US" dirty="0">
                  <a:solidFill>
                    <a:schemeClr val="bg1">
                      <a:lumMod val="75000"/>
                    </a:schemeClr>
                  </a:solidFill>
                  <a:sym typeface="Source Sans Pro"/>
                </a:endParaRPr>
              </a:p>
              <a:p>
                <a:pPr marL="114300" indent="0">
                  <a:buNone/>
                </a:pPr>
                <a:endParaRPr lang="en-US" sz="900" dirty="0">
                  <a:solidFill>
                    <a:schemeClr val="bg1">
                      <a:lumMod val="75000"/>
                    </a:schemeClr>
                  </a:solidFill>
                  <a:sym typeface="Source Sans Pro"/>
                </a:endParaRPr>
              </a:p>
              <a:p>
                <a:pPr marL="114300" indent="0">
                  <a:buNone/>
                </a:pPr>
                <a:r>
                  <a:rPr lang="en-US" dirty="0">
                    <a:solidFill>
                      <a:schemeClr val="bg1">
                        <a:lumMod val="75000"/>
                      </a:schemeClr>
                    </a:solidFill>
                    <a:sym typeface="Source Sans Pro"/>
                  </a:rPr>
                  <a:t>We have many equivalent options.</a:t>
                </a:r>
                <a:endParaRPr lang="en-US" dirty="0">
                  <a:solidFill>
                    <a:schemeClr val="bg1">
                      <a:lumMod val="75000"/>
                    </a:schemeClr>
                  </a:solidFill>
                </a:endParaRPr>
              </a:p>
              <a:p>
                <a:pPr marL="114300" indent="0">
                  <a:buNone/>
                </a:pPr>
                <a:endParaRPr lang="en-US" sz="900" dirty="0">
                  <a:solidFill>
                    <a:schemeClr val="accent1"/>
                  </a:solidFill>
                </a:endParaRPr>
              </a:p>
              <a:p>
                <a:pPr marL="114300" indent="0">
                  <a:buNone/>
                </a:pPr>
                <a:endParaRPr lang="en-US" dirty="0">
                  <a:solidFill>
                    <a:schemeClr val="accent1"/>
                  </a:solidFill>
                  <a:sym typeface="Source Sans Pro"/>
                </a:endParaRPr>
              </a:p>
              <a:p>
                <a:pPr marL="114300" indent="0">
                  <a:buNone/>
                </a:pPr>
                <a:endParaRPr lang="en-US" dirty="0">
                  <a:solidFill>
                    <a:schemeClr val="accent1"/>
                  </a:solidFill>
                  <a:sym typeface="Source Sans Pro"/>
                </a:endParaRPr>
              </a:p>
              <a:p>
                <a:pPr marL="114300" indent="0">
                  <a:buNone/>
                </a:pPr>
                <a:endParaRPr lang="en-US" dirty="0">
                  <a:solidFill>
                    <a:schemeClr val="accent1"/>
                  </a:solidFill>
                  <a:sym typeface="Source Sans Pro"/>
                </a:endParaRPr>
              </a:p>
              <a:p>
                <a:pPr marL="114300" indent="0">
                  <a:buNone/>
                </a:pPr>
                <a:endParaRPr lang="en-US" dirty="0">
                  <a:solidFill>
                    <a:schemeClr val="accent1"/>
                  </a:solidFill>
                  <a:sym typeface="Source Sans Pro"/>
                </a:endParaRPr>
              </a:p>
            </p:txBody>
          </p:sp>
        </mc:Choice>
        <mc:Fallback xmlns="">
          <p:sp>
            <p:nvSpPr>
              <p:cNvPr id="3" name="Text Placeholder 2">
                <a:extLst>
                  <a:ext uri="{FF2B5EF4-FFF2-40B4-BE49-F238E27FC236}">
                    <a16:creationId xmlns:a16="http://schemas.microsoft.com/office/drawing/2014/main" id="{0309CE03-22D4-0E6E-D681-965CEF83F2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AD8FF3A1-1724-D408-D788-57C727A108B5}"/>
              </a:ext>
            </a:extLst>
          </p:cNvPr>
          <p:cNvSpPr>
            <a:spLocks noGrp="1"/>
          </p:cNvSpPr>
          <p:nvPr>
            <p:ph type="title"/>
          </p:nvPr>
        </p:nvSpPr>
        <p:spPr/>
        <p:txBody>
          <a:bodyPr>
            <a:normAutofit/>
          </a:bodyPr>
          <a:lstStyle/>
          <a:p>
            <a:r>
              <a:rPr lang="en-US" sz="2700" dirty="0"/>
              <a:t>Problem 1 – Going to parties</a:t>
            </a:r>
          </a:p>
        </p:txBody>
      </p:sp>
      <p:sp>
        <p:nvSpPr>
          <p:cNvPr id="9" name="TextBox 8">
            <a:extLst>
              <a:ext uri="{FF2B5EF4-FFF2-40B4-BE49-F238E27FC236}">
                <a16:creationId xmlns:a16="http://schemas.microsoft.com/office/drawing/2014/main" id="{096C61A8-85BE-00CB-149F-B9CE007F6A92}"/>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D119E5-0970-9DB0-BFA1-869B3CB3661E}"/>
                  </a:ext>
                </a:extLst>
              </p:cNvPr>
              <p:cNvSpPr txBox="1"/>
              <p:nvPr/>
            </p:nvSpPr>
            <p:spPr>
              <a:xfrm>
                <a:off x="453749" y="3407239"/>
                <a:ext cx="2743200" cy="646331"/>
              </a:xfrm>
              <a:prstGeom prst="rect">
                <a:avLst/>
              </a:prstGeom>
              <a:noFill/>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m:rPr>
                          <m:sty m:val="p"/>
                        </m:rPr>
                        <a:rPr lang="en-US" sz="1800" b="0" i="0" smtClean="0">
                          <a:solidFill>
                            <a:schemeClr val="bg1">
                              <a:lumMod val="75000"/>
                            </a:schemeClr>
                          </a:solidFill>
                          <a:latin typeface="Cambria Math" panose="02040503050406030204" pitchFamily="18" charset="0"/>
                        </a:rPr>
                        <m:t>OPT</m:t>
                      </m:r>
                      <m:d>
                        <m:dPr>
                          <m:ctrlPr>
                            <a:rPr lang="en-US" sz="1800" b="0" i="1" smtClean="0">
                              <a:solidFill>
                                <a:schemeClr val="bg1">
                                  <a:lumMod val="75000"/>
                                </a:schemeClr>
                              </a:solidFill>
                              <a:latin typeface="Cambria Math" panose="02040503050406030204" pitchFamily="18" charset="0"/>
                            </a:rPr>
                          </m:ctrlPr>
                        </m:dPr>
                        <m:e>
                          <m:r>
                            <a:rPr lang="en-US" sz="1800" b="0" i="1" smtClean="0">
                              <a:solidFill>
                                <a:schemeClr val="bg1">
                                  <a:lumMod val="75000"/>
                                </a:schemeClr>
                              </a:solidFill>
                              <a:latin typeface="Cambria Math" panose="02040503050406030204" pitchFamily="18" charset="0"/>
                            </a:rPr>
                            <m:t>0,</m:t>
                          </m:r>
                          <m:r>
                            <a:rPr lang="en-US" sz="1800" b="0" i="1" smtClean="0">
                              <a:solidFill>
                                <a:schemeClr val="bg1">
                                  <a:lumMod val="75000"/>
                                </a:schemeClr>
                              </a:solidFill>
                              <a:latin typeface="Cambria Math" panose="02040503050406030204" pitchFamily="18" charset="0"/>
                            </a:rPr>
                            <m:t>𝑠</m:t>
                          </m:r>
                        </m:e>
                      </m:d>
                      <m:r>
                        <a:rPr lang="en-US" sz="1800" b="0" i="1" smtClean="0">
                          <a:solidFill>
                            <a:schemeClr val="bg1">
                              <a:lumMod val="75000"/>
                            </a:schemeClr>
                          </a:solidFill>
                          <a:latin typeface="Cambria Math" panose="02040503050406030204" pitchFamily="18" charset="0"/>
                        </a:rPr>
                        <m:t>=0</m:t>
                      </m:r>
                    </m:oMath>
                    <m:oMath xmlns:m="http://schemas.openxmlformats.org/officeDocument/2006/math">
                      <m:r>
                        <m:rPr>
                          <m:sty m:val="p"/>
                        </m:rPr>
                        <a:rPr lang="en-US" sz="1800" b="0" i="0" strike="sngStrike" smtClean="0">
                          <a:solidFill>
                            <a:schemeClr val="bg1">
                              <a:lumMod val="75000"/>
                            </a:schemeClr>
                          </a:solidFill>
                          <a:latin typeface="Cambria Math" panose="02040503050406030204" pitchFamily="18" charset="0"/>
                        </a:rPr>
                        <m:t>OPT</m:t>
                      </m:r>
                      <m:d>
                        <m:dPr>
                          <m:ctrlPr>
                            <a:rPr lang="en-US" sz="1800" b="0" i="1" strike="sngStrike" smtClean="0">
                              <a:solidFill>
                                <a:schemeClr val="bg1">
                                  <a:lumMod val="75000"/>
                                </a:schemeClr>
                              </a:solidFill>
                              <a:latin typeface="Cambria Math" panose="02040503050406030204" pitchFamily="18" charset="0"/>
                            </a:rPr>
                          </m:ctrlPr>
                        </m:dPr>
                        <m:e>
                          <m:r>
                            <a:rPr lang="en-US" sz="1800" b="0" i="1" strike="sngStrike" smtClean="0">
                              <a:solidFill>
                                <a:schemeClr val="bg1">
                                  <a:lumMod val="75000"/>
                                </a:schemeClr>
                              </a:solidFill>
                              <a:latin typeface="Cambria Math" panose="02040503050406030204" pitchFamily="18" charset="0"/>
                            </a:rPr>
                            <m:t>1, 2</m:t>
                          </m:r>
                        </m:e>
                      </m:d>
                      <m:r>
                        <a:rPr lang="en-US" sz="1800" b="0" i="1" strike="sngStrike" smtClean="0">
                          <a:solidFill>
                            <a:schemeClr val="bg1">
                              <a:lumMod val="75000"/>
                            </a:schemeClr>
                          </a:solidFill>
                          <a:latin typeface="Cambria Math" panose="02040503050406030204" pitchFamily="18" charset="0"/>
                        </a:rPr>
                        <m:t>=</m:t>
                      </m:r>
                      <m:r>
                        <a:rPr lang="en-US" sz="1800" b="0" i="1" strike="sngStrike" smtClean="0">
                          <a:solidFill>
                            <a:schemeClr val="bg1">
                              <a:lumMod val="75000"/>
                            </a:schemeClr>
                          </a:solidFill>
                          <a:latin typeface="Cambria Math" panose="02040503050406030204" pitchFamily="18" charset="0"/>
                        </a:rPr>
                        <m:t>𝐻</m:t>
                      </m:r>
                      <m:r>
                        <a:rPr lang="en-US" sz="1800" b="0" i="1" strike="sngStrike" smtClean="0">
                          <a:solidFill>
                            <a:schemeClr val="bg1">
                              <a:lumMod val="75000"/>
                            </a:schemeClr>
                          </a:solidFill>
                          <a:latin typeface="Cambria Math" panose="02040503050406030204" pitchFamily="18" charset="0"/>
                        </a:rPr>
                        <m:t>[1]</m:t>
                      </m:r>
                    </m:oMath>
                  </m:oMathPara>
                </a14:m>
                <a:endParaRPr lang="en-US" sz="1800" strike="sngStrike" dirty="0">
                  <a:solidFill>
                    <a:schemeClr val="bg1">
                      <a:lumMod val="75000"/>
                    </a:schemeClr>
                  </a:solidFill>
                </a:endParaRPr>
              </a:p>
            </p:txBody>
          </p:sp>
        </mc:Choice>
        <mc:Fallback xmlns="">
          <p:sp>
            <p:nvSpPr>
              <p:cNvPr id="5" name="TextBox 4">
                <a:extLst>
                  <a:ext uri="{FF2B5EF4-FFF2-40B4-BE49-F238E27FC236}">
                    <a16:creationId xmlns:a16="http://schemas.microsoft.com/office/drawing/2014/main" id="{B6D119E5-0970-9DB0-BFA1-869B3CB3661E}"/>
                  </a:ext>
                </a:extLst>
              </p:cNvPr>
              <p:cNvSpPr txBox="1">
                <a:spLocks noRot="1" noChangeAspect="1" noMove="1" noResize="1" noEditPoints="1" noAdjustHandles="1" noChangeArrowheads="1" noChangeShapeType="1" noTextEdit="1"/>
              </p:cNvSpPr>
              <p:nvPr/>
            </p:nvSpPr>
            <p:spPr>
              <a:xfrm>
                <a:off x="453749" y="3407239"/>
                <a:ext cx="2743200" cy="646331"/>
              </a:xfrm>
              <a:prstGeom prst="rect">
                <a:avLst/>
              </a:prstGeom>
              <a:blipFill>
                <a:blip r:embed="rId4"/>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699BC63-A6DC-AC6C-6171-35A51A3D1B4B}"/>
                  </a:ext>
                </a:extLst>
              </p:cNvPr>
              <p:cNvSpPr txBox="1"/>
              <p:nvPr/>
            </p:nvSpPr>
            <p:spPr>
              <a:xfrm>
                <a:off x="5396632" y="3133286"/>
                <a:ext cx="3657600" cy="1200329"/>
              </a:xfrm>
              <a:prstGeom prst="rect">
                <a:avLst/>
              </a:prstGeom>
              <a:noFill/>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m:rPr>
                          <m:sty m:val="p"/>
                        </m:rPr>
                        <a:rPr lang="en-US" sz="1800" b="0" i="0" smtClean="0">
                          <a:solidFill>
                            <a:schemeClr val="bg1">
                              <a:lumMod val="75000"/>
                            </a:schemeClr>
                          </a:solidFill>
                          <a:latin typeface="Cambria Math" panose="02040503050406030204" pitchFamily="18" charset="0"/>
                        </a:rPr>
                        <m:t>OPT</m:t>
                      </m:r>
                      <m:d>
                        <m:dPr>
                          <m:ctrlPr>
                            <a:rPr lang="en-US" sz="1800" b="0" i="1" smtClean="0">
                              <a:solidFill>
                                <a:schemeClr val="bg1">
                                  <a:lumMod val="75000"/>
                                </a:schemeClr>
                              </a:solidFill>
                              <a:latin typeface="Cambria Math" panose="02040503050406030204" pitchFamily="18" charset="0"/>
                            </a:rPr>
                          </m:ctrlPr>
                        </m:dPr>
                        <m:e>
                          <m:r>
                            <a:rPr lang="en-US" sz="1800" b="0" i="1" smtClean="0">
                              <a:solidFill>
                                <a:schemeClr val="bg1">
                                  <a:lumMod val="75000"/>
                                </a:schemeClr>
                              </a:solidFill>
                              <a:latin typeface="Cambria Math" panose="02040503050406030204" pitchFamily="18" charset="0"/>
                            </a:rPr>
                            <m:t>1, 0</m:t>
                          </m:r>
                        </m:e>
                      </m:d>
                      <m:r>
                        <a:rPr lang="en-US" sz="1800" b="0" i="1" smtClean="0">
                          <a:solidFill>
                            <a:schemeClr val="bg1">
                              <a:lumMod val="75000"/>
                            </a:schemeClr>
                          </a:solidFill>
                          <a:latin typeface="Cambria Math" panose="02040503050406030204" pitchFamily="18" charset="0"/>
                        </a:rPr>
                        <m:t>=0</m:t>
                      </m:r>
                    </m:oMath>
                    <m:oMath xmlns:m="http://schemas.openxmlformats.org/officeDocument/2006/math">
                      <m:r>
                        <m:rPr>
                          <m:sty m:val="p"/>
                        </m:rPr>
                        <a:rPr lang="en-US" sz="1800">
                          <a:solidFill>
                            <a:schemeClr val="bg1">
                              <a:lumMod val="75000"/>
                            </a:schemeClr>
                          </a:solidFill>
                          <a:latin typeface="Cambria Math" panose="02040503050406030204" pitchFamily="18" charset="0"/>
                        </a:rPr>
                        <m:t>OPT</m:t>
                      </m:r>
                      <m:d>
                        <m:dPr>
                          <m:ctrlPr>
                            <a:rPr lang="en-US" sz="1800" b="0" i="1" smtClean="0">
                              <a:solidFill>
                                <a:schemeClr val="bg1">
                                  <a:lumMod val="75000"/>
                                </a:schemeClr>
                              </a:solidFill>
                              <a:latin typeface="Cambria Math" panose="02040503050406030204" pitchFamily="18" charset="0"/>
                            </a:rPr>
                          </m:ctrlPr>
                        </m:dPr>
                        <m:e>
                          <m:r>
                            <a:rPr lang="en-US" sz="1800" b="0" i="1" smtClean="0">
                              <a:solidFill>
                                <a:schemeClr val="bg1">
                                  <a:lumMod val="75000"/>
                                </a:schemeClr>
                              </a:solidFill>
                              <a:latin typeface="Cambria Math" panose="02040503050406030204" pitchFamily="18" charset="0"/>
                            </a:rPr>
                            <m:t>1, 1</m:t>
                          </m:r>
                        </m:e>
                      </m:d>
                      <m:r>
                        <a:rPr lang="en-US" sz="1800" b="0" i="1" smtClean="0">
                          <a:solidFill>
                            <a:schemeClr val="bg1">
                              <a:lumMod val="75000"/>
                            </a:schemeClr>
                          </a:solidFill>
                          <a:latin typeface="Cambria Math" panose="02040503050406030204" pitchFamily="18" charset="0"/>
                        </a:rPr>
                        <m:t>=</m:t>
                      </m:r>
                      <m:r>
                        <a:rPr lang="en-US" sz="1800" b="0" i="1" smtClean="0">
                          <a:solidFill>
                            <a:schemeClr val="bg1">
                              <a:lumMod val="75000"/>
                            </a:schemeClr>
                          </a:solidFill>
                          <a:latin typeface="Cambria Math" panose="02040503050406030204" pitchFamily="18" charset="0"/>
                        </a:rPr>
                        <m:t>𝐻</m:t>
                      </m:r>
                      <m:d>
                        <m:dPr>
                          <m:begChr m:val="["/>
                          <m:endChr m:val="]"/>
                          <m:ctrlPr>
                            <a:rPr lang="en-US" sz="1800" b="0" i="1" smtClean="0">
                              <a:solidFill>
                                <a:schemeClr val="bg1">
                                  <a:lumMod val="75000"/>
                                </a:schemeClr>
                              </a:solidFill>
                              <a:latin typeface="Cambria Math" panose="02040503050406030204" pitchFamily="18" charset="0"/>
                            </a:rPr>
                          </m:ctrlPr>
                        </m:dPr>
                        <m:e>
                          <m:r>
                            <a:rPr lang="en-US" sz="1800" b="0" i="1" smtClean="0">
                              <a:solidFill>
                                <a:schemeClr val="bg1">
                                  <a:lumMod val="75000"/>
                                </a:schemeClr>
                              </a:solidFill>
                              <a:latin typeface="Cambria Math" panose="02040503050406030204" pitchFamily="18" charset="0"/>
                            </a:rPr>
                            <m:t>1</m:t>
                          </m:r>
                        </m:e>
                      </m:d>
                    </m:oMath>
                    <m:oMath xmlns:m="http://schemas.openxmlformats.org/officeDocument/2006/math">
                      <m:r>
                        <m:rPr>
                          <m:sty m:val="p"/>
                        </m:rPr>
                        <a:rPr lang="en-US" sz="1800">
                          <a:solidFill>
                            <a:schemeClr val="bg1">
                              <a:lumMod val="75000"/>
                            </a:schemeClr>
                          </a:solidFill>
                          <a:latin typeface="Cambria Math" panose="02040503050406030204" pitchFamily="18" charset="0"/>
                        </a:rPr>
                        <m:t>OPT</m:t>
                      </m:r>
                      <m:d>
                        <m:dPr>
                          <m:ctrlPr>
                            <a:rPr lang="en-US" sz="1800" b="0" i="1" smtClean="0">
                              <a:solidFill>
                                <a:schemeClr val="bg1">
                                  <a:lumMod val="75000"/>
                                </a:schemeClr>
                              </a:solidFill>
                              <a:latin typeface="Cambria Math" panose="02040503050406030204" pitchFamily="18" charset="0"/>
                            </a:rPr>
                          </m:ctrlPr>
                        </m:dPr>
                        <m:e>
                          <m:r>
                            <a:rPr lang="en-US" sz="1800" b="0" i="1" smtClean="0">
                              <a:solidFill>
                                <a:schemeClr val="bg1">
                                  <a:lumMod val="75000"/>
                                </a:schemeClr>
                              </a:solidFill>
                              <a:latin typeface="Cambria Math" panose="02040503050406030204" pitchFamily="18" charset="0"/>
                            </a:rPr>
                            <m:t>1, 2</m:t>
                          </m:r>
                        </m:e>
                      </m:d>
                      <m:r>
                        <a:rPr lang="en-US" sz="1800" b="0" i="1" smtClean="0">
                          <a:solidFill>
                            <a:schemeClr val="bg1">
                              <a:lumMod val="75000"/>
                            </a:schemeClr>
                          </a:solidFill>
                          <a:latin typeface="Cambria Math" panose="02040503050406030204" pitchFamily="18" charset="0"/>
                        </a:rPr>
                        <m:t>=</m:t>
                      </m:r>
                      <m:r>
                        <a:rPr lang="en-US" sz="1800" b="0" i="1" smtClean="0">
                          <a:solidFill>
                            <a:schemeClr val="bg1">
                              <a:lumMod val="75000"/>
                            </a:schemeClr>
                          </a:solidFill>
                          <a:latin typeface="Cambria Math" panose="02040503050406030204" pitchFamily="18" charset="0"/>
                        </a:rPr>
                        <m:t>𝐻</m:t>
                      </m:r>
                      <m:d>
                        <m:dPr>
                          <m:begChr m:val="["/>
                          <m:endChr m:val="]"/>
                          <m:ctrlPr>
                            <a:rPr lang="en-US" sz="1800" b="0" i="1" smtClean="0">
                              <a:solidFill>
                                <a:schemeClr val="bg1">
                                  <a:lumMod val="75000"/>
                                </a:schemeClr>
                              </a:solidFill>
                              <a:latin typeface="Cambria Math" panose="02040503050406030204" pitchFamily="18" charset="0"/>
                            </a:rPr>
                          </m:ctrlPr>
                        </m:dPr>
                        <m:e>
                          <m:r>
                            <a:rPr lang="en-US" sz="1800" b="0" i="1" smtClean="0">
                              <a:solidFill>
                                <a:schemeClr val="bg1">
                                  <a:lumMod val="75000"/>
                                </a:schemeClr>
                              </a:solidFill>
                              <a:latin typeface="Cambria Math" panose="02040503050406030204" pitchFamily="18" charset="0"/>
                            </a:rPr>
                            <m:t>1</m:t>
                          </m:r>
                        </m:e>
                      </m:d>
                    </m:oMath>
                    <m:oMath xmlns:m="http://schemas.openxmlformats.org/officeDocument/2006/math">
                      <m:r>
                        <m:rPr>
                          <m:sty m:val="p"/>
                        </m:rPr>
                        <a:rPr lang="en-US" sz="1800" strike="sngStrike">
                          <a:solidFill>
                            <a:schemeClr val="bg1">
                              <a:lumMod val="75000"/>
                            </a:schemeClr>
                          </a:solidFill>
                          <a:latin typeface="Cambria Math" panose="02040503050406030204" pitchFamily="18" charset="0"/>
                        </a:rPr>
                        <m:t>OPT</m:t>
                      </m:r>
                      <m:d>
                        <m:dPr>
                          <m:ctrlPr>
                            <a:rPr lang="en-US" sz="1800" b="0" i="1" strike="sngStrike" smtClean="0">
                              <a:solidFill>
                                <a:schemeClr val="bg1">
                                  <a:lumMod val="75000"/>
                                </a:schemeClr>
                              </a:solidFill>
                              <a:latin typeface="Cambria Math" panose="02040503050406030204" pitchFamily="18" charset="0"/>
                            </a:rPr>
                          </m:ctrlPr>
                        </m:dPr>
                        <m:e>
                          <m:r>
                            <a:rPr lang="en-US" sz="1800" b="0" i="1" strike="sngStrike" smtClean="0">
                              <a:solidFill>
                                <a:schemeClr val="bg1">
                                  <a:lumMod val="75000"/>
                                </a:schemeClr>
                              </a:solidFill>
                              <a:latin typeface="Cambria Math" panose="02040503050406030204" pitchFamily="18" charset="0"/>
                            </a:rPr>
                            <m:t>2, 2</m:t>
                          </m:r>
                        </m:e>
                      </m:d>
                      <m:r>
                        <a:rPr lang="en-US" sz="1800" b="0" i="1" strike="sngStrike" smtClean="0">
                          <a:solidFill>
                            <a:schemeClr val="bg1">
                              <a:lumMod val="75000"/>
                            </a:schemeClr>
                          </a:solidFill>
                          <a:latin typeface="Cambria Math" panose="02040503050406030204" pitchFamily="18" charset="0"/>
                        </a:rPr>
                        <m:t>=</m:t>
                      </m:r>
                      <m:r>
                        <a:rPr lang="en-US" sz="1800" b="0" i="1" strike="sngStrike" smtClean="0">
                          <a:solidFill>
                            <a:schemeClr val="bg1">
                              <a:lumMod val="75000"/>
                            </a:schemeClr>
                          </a:solidFill>
                          <a:latin typeface="Cambria Math" panose="02040503050406030204" pitchFamily="18" charset="0"/>
                        </a:rPr>
                        <m:t>𝐻</m:t>
                      </m:r>
                      <m:d>
                        <m:dPr>
                          <m:begChr m:val="["/>
                          <m:endChr m:val="]"/>
                          <m:ctrlPr>
                            <a:rPr lang="en-US" sz="1800" b="0" i="1" strike="sngStrike" smtClean="0">
                              <a:solidFill>
                                <a:schemeClr val="bg1">
                                  <a:lumMod val="75000"/>
                                </a:schemeClr>
                              </a:solidFill>
                              <a:latin typeface="Cambria Math" panose="02040503050406030204" pitchFamily="18" charset="0"/>
                            </a:rPr>
                          </m:ctrlPr>
                        </m:dPr>
                        <m:e>
                          <m:r>
                            <a:rPr lang="en-US" sz="1800" b="0" i="1" strike="sngStrike" smtClean="0">
                              <a:solidFill>
                                <a:schemeClr val="bg1">
                                  <a:lumMod val="75000"/>
                                </a:schemeClr>
                              </a:solidFill>
                              <a:latin typeface="Cambria Math" panose="02040503050406030204" pitchFamily="18" charset="0"/>
                            </a:rPr>
                            <m:t>1</m:t>
                          </m:r>
                        </m:e>
                      </m:d>
                      <m:r>
                        <a:rPr lang="en-US" sz="1800" b="0" i="1" strike="sngStrike" smtClean="0">
                          <a:solidFill>
                            <a:schemeClr val="bg1">
                              <a:lumMod val="75000"/>
                            </a:schemeClr>
                          </a:solidFill>
                          <a:latin typeface="Cambria Math" panose="02040503050406030204" pitchFamily="18" charset="0"/>
                        </a:rPr>
                        <m:t>+</m:t>
                      </m:r>
                      <m:r>
                        <a:rPr lang="en-US" sz="1800" b="0" i="1" strike="sngStrike" smtClean="0">
                          <a:solidFill>
                            <a:schemeClr val="bg1">
                              <a:lumMod val="75000"/>
                            </a:schemeClr>
                          </a:solidFill>
                          <a:latin typeface="Cambria Math" panose="02040503050406030204" pitchFamily="18" charset="0"/>
                        </a:rPr>
                        <m:t>𝐻</m:t>
                      </m:r>
                      <m:r>
                        <a:rPr lang="en-US" sz="1800" b="0" i="1" strike="sngStrike" smtClean="0">
                          <a:solidFill>
                            <a:schemeClr val="bg1">
                              <a:lumMod val="75000"/>
                            </a:schemeClr>
                          </a:solidFill>
                          <a:latin typeface="Cambria Math" panose="02040503050406030204" pitchFamily="18" charset="0"/>
                        </a:rPr>
                        <m:t>[2]</m:t>
                      </m:r>
                    </m:oMath>
                  </m:oMathPara>
                </a14:m>
                <a:endParaRPr lang="en-US" sz="1800" strike="sngStrike" dirty="0">
                  <a:solidFill>
                    <a:schemeClr val="bg1">
                      <a:lumMod val="75000"/>
                    </a:schemeClr>
                  </a:solidFill>
                </a:endParaRPr>
              </a:p>
            </p:txBody>
          </p:sp>
        </mc:Choice>
        <mc:Fallback xmlns="">
          <p:sp>
            <p:nvSpPr>
              <p:cNvPr id="6" name="TextBox 5">
                <a:extLst>
                  <a:ext uri="{FF2B5EF4-FFF2-40B4-BE49-F238E27FC236}">
                    <a16:creationId xmlns:a16="http://schemas.microsoft.com/office/drawing/2014/main" id="{C699BC63-A6DC-AC6C-6171-35A51A3D1B4B}"/>
                  </a:ext>
                </a:extLst>
              </p:cNvPr>
              <p:cNvSpPr txBox="1">
                <a:spLocks noRot="1" noChangeAspect="1" noMove="1" noResize="1" noEditPoints="1" noAdjustHandles="1" noChangeArrowheads="1" noChangeShapeType="1" noTextEdit="1"/>
              </p:cNvSpPr>
              <p:nvPr/>
            </p:nvSpPr>
            <p:spPr>
              <a:xfrm>
                <a:off x="5396632" y="3133286"/>
                <a:ext cx="3657600" cy="1200329"/>
              </a:xfrm>
              <a:prstGeom prst="rect">
                <a:avLst/>
              </a:prstGeom>
              <a:blipFill>
                <a:blip r:embed="rId5"/>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F4164FA-36BC-5D83-D80A-247A059BFF68}"/>
                  </a:ext>
                </a:extLst>
              </p:cNvPr>
              <p:cNvSpPr txBox="1"/>
              <p:nvPr/>
            </p:nvSpPr>
            <p:spPr>
              <a:xfrm>
                <a:off x="2939182" y="3407238"/>
                <a:ext cx="2743200" cy="646331"/>
              </a:xfrm>
              <a:prstGeom prst="rect">
                <a:avLst/>
              </a:prstGeom>
              <a:noFill/>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m:rPr>
                          <m:sty m:val="p"/>
                        </m:rPr>
                        <a:rPr lang="en-US" sz="1800" b="0" i="0" smtClean="0">
                          <a:solidFill>
                            <a:schemeClr val="bg1">
                              <a:lumMod val="75000"/>
                            </a:schemeClr>
                          </a:solidFill>
                          <a:latin typeface="Cambria Math" panose="02040503050406030204" pitchFamily="18" charset="0"/>
                        </a:rPr>
                        <m:t>OPT</m:t>
                      </m:r>
                      <m:d>
                        <m:dPr>
                          <m:ctrlPr>
                            <a:rPr lang="en-US" sz="1800" b="0" i="1" smtClean="0">
                              <a:solidFill>
                                <a:schemeClr val="bg1">
                                  <a:lumMod val="75000"/>
                                </a:schemeClr>
                              </a:solidFill>
                              <a:latin typeface="Cambria Math" panose="02040503050406030204" pitchFamily="18" charset="0"/>
                            </a:rPr>
                          </m:ctrlPr>
                        </m:dPr>
                        <m:e>
                          <m:r>
                            <a:rPr lang="en-US" sz="1800" b="0" i="1" smtClean="0">
                              <a:solidFill>
                                <a:schemeClr val="bg1">
                                  <a:lumMod val="75000"/>
                                </a:schemeClr>
                              </a:solidFill>
                              <a:latin typeface="Cambria Math" panose="02040503050406030204" pitchFamily="18" charset="0"/>
                            </a:rPr>
                            <m:t>0,</m:t>
                          </m:r>
                          <m:r>
                            <a:rPr lang="en-US" sz="1800" b="0" i="1" smtClean="0">
                              <a:solidFill>
                                <a:schemeClr val="bg1">
                                  <a:lumMod val="75000"/>
                                </a:schemeClr>
                              </a:solidFill>
                              <a:latin typeface="Cambria Math" panose="02040503050406030204" pitchFamily="18" charset="0"/>
                            </a:rPr>
                            <m:t>𝑠</m:t>
                          </m:r>
                        </m:e>
                      </m:d>
                      <m:r>
                        <a:rPr lang="en-US" sz="1800" b="0" i="1" smtClean="0">
                          <a:solidFill>
                            <a:schemeClr val="bg1">
                              <a:lumMod val="75000"/>
                            </a:schemeClr>
                          </a:solidFill>
                          <a:latin typeface="Cambria Math" panose="02040503050406030204" pitchFamily="18" charset="0"/>
                        </a:rPr>
                        <m:t>=0</m:t>
                      </m:r>
                    </m:oMath>
                    <m:oMath xmlns:m="http://schemas.openxmlformats.org/officeDocument/2006/math">
                      <m:r>
                        <m:rPr>
                          <m:sty m:val="p"/>
                        </m:rPr>
                        <a:rPr lang="en-US" sz="1800" b="0" i="0" strike="sngStrike" smtClean="0">
                          <a:solidFill>
                            <a:schemeClr val="bg1">
                              <a:lumMod val="75000"/>
                            </a:schemeClr>
                          </a:solidFill>
                          <a:latin typeface="Cambria Math" panose="02040503050406030204" pitchFamily="18" charset="0"/>
                        </a:rPr>
                        <m:t>OPT</m:t>
                      </m:r>
                      <m:d>
                        <m:dPr>
                          <m:ctrlPr>
                            <a:rPr lang="en-US" sz="1800" b="0" i="1" strike="sngStrike" smtClean="0">
                              <a:solidFill>
                                <a:schemeClr val="bg1">
                                  <a:lumMod val="75000"/>
                                </a:schemeClr>
                              </a:solidFill>
                              <a:latin typeface="Cambria Math" panose="02040503050406030204" pitchFamily="18" charset="0"/>
                            </a:rPr>
                          </m:ctrlPr>
                        </m:dPr>
                        <m:e>
                          <m:r>
                            <a:rPr lang="en-US" sz="1800" b="0" i="1" strike="sngStrike" smtClean="0">
                              <a:solidFill>
                                <a:schemeClr val="bg1">
                                  <a:lumMod val="75000"/>
                                </a:schemeClr>
                              </a:solidFill>
                              <a:latin typeface="Cambria Math" panose="02040503050406030204" pitchFamily="18" charset="0"/>
                            </a:rPr>
                            <m:t>−1, 0</m:t>
                          </m:r>
                        </m:e>
                      </m:d>
                      <m:r>
                        <a:rPr lang="en-US" sz="1800" b="0" i="1" strike="sngStrike" smtClean="0">
                          <a:solidFill>
                            <a:schemeClr val="bg1">
                              <a:lumMod val="75000"/>
                            </a:schemeClr>
                          </a:solidFill>
                          <a:latin typeface="Cambria Math" panose="02040503050406030204" pitchFamily="18" charset="0"/>
                        </a:rPr>
                        <m:t>=0</m:t>
                      </m:r>
                    </m:oMath>
                  </m:oMathPara>
                </a14:m>
                <a:endParaRPr lang="en-US" sz="1800" strike="sngStrike" dirty="0">
                  <a:solidFill>
                    <a:schemeClr val="bg1">
                      <a:lumMod val="75000"/>
                    </a:schemeClr>
                  </a:solidFill>
                </a:endParaRPr>
              </a:p>
            </p:txBody>
          </p:sp>
        </mc:Choice>
        <mc:Fallback xmlns="">
          <p:sp>
            <p:nvSpPr>
              <p:cNvPr id="7" name="TextBox 6">
                <a:extLst>
                  <a:ext uri="{FF2B5EF4-FFF2-40B4-BE49-F238E27FC236}">
                    <a16:creationId xmlns:a16="http://schemas.microsoft.com/office/drawing/2014/main" id="{DF4164FA-36BC-5D83-D80A-247A059BFF68}"/>
                  </a:ext>
                </a:extLst>
              </p:cNvPr>
              <p:cNvSpPr txBox="1">
                <a:spLocks noRot="1" noChangeAspect="1" noMove="1" noResize="1" noEditPoints="1" noAdjustHandles="1" noChangeArrowheads="1" noChangeShapeType="1" noTextEdit="1"/>
              </p:cNvSpPr>
              <p:nvPr/>
            </p:nvSpPr>
            <p:spPr>
              <a:xfrm>
                <a:off x="2939182" y="3407238"/>
                <a:ext cx="2743200"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7DFE3FE-C8D1-0949-B2B8-22EFB4A8D860}"/>
                  </a:ext>
                </a:extLst>
              </p:cNvPr>
              <p:cNvSpPr txBox="1"/>
              <p:nvPr/>
            </p:nvSpPr>
            <p:spPr>
              <a:xfrm>
                <a:off x="1751409" y="2783655"/>
                <a:ext cx="5641182" cy="1200329"/>
              </a:xfrm>
              <a:prstGeom prst="rect">
                <a:avLst/>
              </a:prstGeom>
              <a:solidFill>
                <a:srgbClr val="FFFFFF"/>
              </a:solidFill>
              <a:ln w="19050">
                <a:solidFill>
                  <a:srgbClr val="9900FF"/>
                </a:solidFill>
              </a:ln>
            </p:spPr>
            <p:txBody>
              <a:bodyPr wrap="square">
                <a:spAutoFit/>
              </a:bodyPr>
              <a:lstStyle/>
              <a:p>
                <a:pPr marL="7938">
                  <a:buNone/>
                </a:pPr>
                <a:r>
                  <a:rPr lang="en-US" sz="1800" dirty="0">
                    <a:solidFill>
                      <a:schemeClr val="tx1"/>
                    </a:solidFill>
                    <a:latin typeface="Source Sans Pro" panose="020B0503030403020204" pitchFamily="34" charset="0"/>
                    <a:ea typeface="Source Sans Pro" panose="020B0503030403020204" pitchFamily="34" charset="0"/>
                    <a:sym typeface="Source Sans Pro"/>
                  </a:rPr>
                  <a:t>It’s nice to </a:t>
                </a:r>
                <a:r>
                  <a:rPr lang="en-US" sz="1800" b="1" dirty="0">
                    <a:solidFill>
                      <a:schemeClr val="bg2"/>
                    </a:solidFill>
                    <a:latin typeface="Source Sans Pro" panose="020B0503030403020204" pitchFamily="34" charset="0"/>
                    <a:ea typeface="Source Sans Pro" panose="020B0503030403020204" pitchFamily="34" charset="0"/>
                    <a:sym typeface="Source Sans Pro"/>
                  </a:rPr>
                  <a:t>1-index the input </a:t>
                </a:r>
                <a:r>
                  <a:rPr lang="en-US" sz="1800" dirty="0">
                    <a:solidFill>
                      <a:schemeClr val="tx1"/>
                    </a:solidFill>
                    <a:latin typeface="Source Sans Pro" panose="020B0503030403020204" pitchFamily="34" charset="0"/>
                    <a:ea typeface="Source Sans Pro" panose="020B0503030403020204" pitchFamily="34" charset="0"/>
                    <a:sym typeface="Source Sans Pro"/>
                  </a:rPr>
                  <a:t>for dynamic programming.</a:t>
                </a:r>
              </a:p>
              <a:p>
                <a:pPr marL="7938">
                  <a:buNone/>
                </a:pPr>
                <a:endParaRPr lang="en-US" sz="1800" dirty="0">
                  <a:solidFill>
                    <a:schemeClr val="tx1"/>
                  </a:solidFill>
                  <a:latin typeface="Source Sans Pro" panose="020B0503030403020204" pitchFamily="34" charset="0"/>
                  <a:ea typeface="Source Sans Pro" panose="020B0503030403020204" pitchFamily="34" charset="0"/>
                  <a:sym typeface="Source Sans Pro"/>
                </a:endParaRPr>
              </a:p>
              <a:p>
                <a:pPr marL="7938">
                  <a:buNone/>
                </a:pPr>
                <a:r>
                  <a:rPr lang="en-US" sz="1800" dirty="0">
                    <a:solidFill>
                      <a:schemeClr val="tx1"/>
                    </a:solidFill>
                    <a:latin typeface="Source Sans Pro" panose="020B0503030403020204" pitchFamily="34" charset="0"/>
                    <a:ea typeface="Source Sans Pro" panose="020B0503030403020204" pitchFamily="34" charset="0"/>
                    <a:sym typeface="Source Sans Pro"/>
                  </a:rPr>
                  <a:t>Reserve 0 for the empty input and easy base case, so that we can work with </a:t>
                </a:r>
                <a14:m>
                  <m:oMath xmlns:m="http://schemas.openxmlformats.org/officeDocument/2006/math">
                    <m:r>
                      <a:rPr lang="en-US" sz="1800" i="1" dirty="0" smtClean="0">
                        <a:solidFill>
                          <a:schemeClr val="tx1"/>
                        </a:solidFill>
                        <a:latin typeface="Cambria Math" panose="02040503050406030204" pitchFamily="18" charset="0"/>
                        <a:ea typeface="Source Sans Pro" panose="020B0503030403020204" pitchFamily="34" charset="0"/>
                        <a:sym typeface="Source Sans Pro"/>
                      </a:rPr>
                      <m:t>𝐻</m:t>
                    </m:r>
                    <m:r>
                      <a:rPr lang="en-US" sz="1800" i="1" dirty="0" smtClean="0">
                        <a:solidFill>
                          <a:schemeClr val="tx1"/>
                        </a:solidFill>
                        <a:latin typeface="Cambria Math" panose="02040503050406030204" pitchFamily="18" charset="0"/>
                        <a:ea typeface="Source Sans Pro" panose="020B0503030403020204" pitchFamily="34" charset="0"/>
                        <a:sym typeface="Source Sans Pro"/>
                      </a:rPr>
                      <m:t>[</m:t>
                    </m:r>
                    <m:r>
                      <a:rPr lang="en-US" sz="1800" i="1" dirty="0" smtClean="0">
                        <a:solidFill>
                          <a:schemeClr val="tx1"/>
                        </a:solidFill>
                        <a:latin typeface="Cambria Math" panose="02040503050406030204" pitchFamily="18" charset="0"/>
                        <a:ea typeface="Source Sans Pro" panose="020B0503030403020204" pitchFamily="34" charset="0"/>
                        <a:sym typeface="Source Sans Pro"/>
                      </a:rPr>
                      <m:t>𝑗</m:t>
                    </m:r>
                    <m:r>
                      <a:rPr lang="en-US" sz="1800" i="1" dirty="0" smtClean="0">
                        <a:solidFill>
                          <a:schemeClr val="tx1"/>
                        </a:solidFill>
                        <a:latin typeface="Cambria Math" panose="02040503050406030204" pitchFamily="18" charset="0"/>
                        <a:ea typeface="Source Sans Pro" panose="020B0503030403020204" pitchFamily="34" charset="0"/>
                        <a:sym typeface="Source Sans Pro"/>
                      </a:rPr>
                      <m:t>]</m:t>
                    </m:r>
                  </m:oMath>
                </a14:m>
                <a:r>
                  <a:rPr lang="en-US" sz="1800" dirty="0">
                    <a:solidFill>
                      <a:schemeClr val="tx1"/>
                    </a:solidFill>
                    <a:latin typeface="Source Sans Pro" panose="020B0503030403020204" pitchFamily="34" charset="0"/>
                    <a:ea typeface="Source Sans Pro" panose="020B0503030403020204" pitchFamily="34" charset="0"/>
                    <a:sym typeface="Source Sans Pro"/>
                  </a:rPr>
                  <a:t> on day </a:t>
                </a:r>
                <a14:m>
                  <m:oMath xmlns:m="http://schemas.openxmlformats.org/officeDocument/2006/math">
                    <m:r>
                      <a:rPr lang="en-US" sz="1800" i="1" dirty="0" smtClean="0">
                        <a:solidFill>
                          <a:schemeClr val="tx1"/>
                        </a:solidFill>
                        <a:latin typeface="Cambria Math" panose="02040503050406030204" pitchFamily="18" charset="0"/>
                        <a:ea typeface="Source Sans Pro" panose="020B0503030403020204" pitchFamily="34" charset="0"/>
                        <a:sym typeface="Source Sans Pro"/>
                      </a:rPr>
                      <m:t>𝑗</m:t>
                    </m:r>
                  </m:oMath>
                </a14:m>
                <a:r>
                  <a:rPr lang="en-US" sz="1800" dirty="0">
                    <a:solidFill>
                      <a:schemeClr val="tx1"/>
                    </a:solidFill>
                    <a:latin typeface="Source Sans Pro" panose="020B0503030403020204" pitchFamily="34" charset="0"/>
                    <a:ea typeface="Source Sans Pro" panose="020B0503030403020204" pitchFamily="34" charset="0"/>
                    <a:sym typeface="Source Sans Pro"/>
                  </a:rPr>
                  <a:t>.</a:t>
                </a:r>
              </a:p>
            </p:txBody>
          </p:sp>
        </mc:Choice>
        <mc:Fallback xmlns="">
          <p:sp>
            <p:nvSpPr>
              <p:cNvPr id="4" name="TextBox 3">
                <a:extLst>
                  <a:ext uri="{FF2B5EF4-FFF2-40B4-BE49-F238E27FC236}">
                    <a16:creationId xmlns:a16="http://schemas.microsoft.com/office/drawing/2014/main" id="{67DFE3FE-C8D1-0949-B2B8-22EFB4A8D860}"/>
                  </a:ext>
                </a:extLst>
              </p:cNvPr>
              <p:cNvSpPr txBox="1">
                <a:spLocks noRot="1" noChangeAspect="1" noMove="1" noResize="1" noEditPoints="1" noAdjustHandles="1" noChangeArrowheads="1" noChangeShapeType="1" noTextEdit="1"/>
              </p:cNvSpPr>
              <p:nvPr/>
            </p:nvSpPr>
            <p:spPr>
              <a:xfrm>
                <a:off x="1751409" y="2783655"/>
                <a:ext cx="5641182" cy="1200329"/>
              </a:xfrm>
              <a:prstGeom prst="rect">
                <a:avLst/>
              </a:prstGeom>
              <a:blipFill>
                <a:blip r:embed="rId7"/>
                <a:stretch>
                  <a:fillRect l="-671" t="-2062" r="-895" b="-7216"/>
                </a:stretch>
              </a:blipFill>
              <a:ln w="19050">
                <a:solidFill>
                  <a:srgbClr val="9900FF"/>
                </a:solidFill>
              </a:ln>
            </p:spPr>
            <p:txBody>
              <a:bodyPr/>
              <a:lstStyle/>
              <a:p>
                <a:r>
                  <a:rPr lang="en-US">
                    <a:noFill/>
                  </a:rPr>
                  <a:t> </a:t>
                </a:r>
              </a:p>
            </p:txBody>
          </p:sp>
        </mc:Fallback>
      </mc:AlternateContent>
      <p:sp>
        <p:nvSpPr>
          <p:cNvPr id="2" name="Freeform 1">
            <a:extLst>
              <a:ext uri="{FF2B5EF4-FFF2-40B4-BE49-F238E27FC236}">
                <a16:creationId xmlns:a16="http://schemas.microsoft.com/office/drawing/2014/main" id="{6CCB0ADF-83B2-46EF-CEC8-07B96DDFA51B}"/>
              </a:ext>
            </a:extLst>
          </p:cNvPr>
          <p:cNvSpPr/>
          <p:nvPr/>
        </p:nvSpPr>
        <p:spPr>
          <a:xfrm>
            <a:off x="1637109" y="4276322"/>
            <a:ext cx="228600" cy="184100"/>
          </a:xfrm>
          <a:custGeom>
            <a:avLst/>
            <a:gdLst>
              <a:gd name="connsiteX0" fmla="*/ 0 w 533400"/>
              <a:gd name="connsiteY0" fmla="*/ 228600 h 390525"/>
              <a:gd name="connsiteX1" fmla="*/ 200025 w 533400"/>
              <a:gd name="connsiteY1" fmla="*/ 390525 h 390525"/>
              <a:gd name="connsiteX2" fmla="*/ 533400 w 533400"/>
              <a:gd name="connsiteY2" fmla="*/ 0 h 390525"/>
              <a:gd name="connsiteX0" fmla="*/ 0 w 552450"/>
              <a:gd name="connsiteY0" fmla="*/ 180975 h 390525"/>
              <a:gd name="connsiteX1" fmla="*/ 219075 w 552450"/>
              <a:gd name="connsiteY1" fmla="*/ 390525 h 390525"/>
              <a:gd name="connsiteX2" fmla="*/ 552450 w 552450"/>
              <a:gd name="connsiteY2" fmla="*/ 0 h 390525"/>
            </a:gdLst>
            <a:ahLst/>
            <a:cxnLst>
              <a:cxn ang="0">
                <a:pos x="connsiteX0" y="connsiteY0"/>
              </a:cxn>
              <a:cxn ang="0">
                <a:pos x="connsiteX1" y="connsiteY1"/>
              </a:cxn>
              <a:cxn ang="0">
                <a:pos x="connsiteX2" y="connsiteY2"/>
              </a:cxn>
            </a:cxnLst>
            <a:rect l="l" t="t" r="r" b="b"/>
            <a:pathLst>
              <a:path w="552450" h="390525">
                <a:moveTo>
                  <a:pt x="0" y="180975"/>
                </a:moveTo>
                <a:lnTo>
                  <a:pt x="219075" y="390525"/>
                </a:lnTo>
                <a:lnTo>
                  <a:pt x="552450" y="0"/>
                </a:lnTo>
              </a:path>
            </a:pathLst>
          </a:cu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4335FDFB-C10E-BD65-451B-80F2125E2CB2}"/>
              </a:ext>
            </a:extLst>
          </p:cNvPr>
          <p:cNvSpPr/>
          <p:nvPr/>
        </p:nvSpPr>
        <p:spPr>
          <a:xfrm>
            <a:off x="4196482" y="4276322"/>
            <a:ext cx="228600" cy="184100"/>
          </a:xfrm>
          <a:custGeom>
            <a:avLst/>
            <a:gdLst>
              <a:gd name="connsiteX0" fmla="*/ 0 w 533400"/>
              <a:gd name="connsiteY0" fmla="*/ 228600 h 390525"/>
              <a:gd name="connsiteX1" fmla="*/ 200025 w 533400"/>
              <a:gd name="connsiteY1" fmla="*/ 390525 h 390525"/>
              <a:gd name="connsiteX2" fmla="*/ 533400 w 533400"/>
              <a:gd name="connsiteY2" fmla="*/ 0 h 390525"/>
              <a:gd name="connsiteX0" fmla="*/ 0 w 552450"/>
              <a:gd name="connsiteY0" fmla="*/ 180975 h 390525"/>
              <a:gd name="connsiteX1" fmla="*/ 219075 w 552450"/>
              <a:gd name="connsiteY1" fmla="*/ 390525 h 390525"/>
              <a:gd name="connsiteX2" fmla="*/ 552450 w 552450"/>
              <a:gd name="connsiteY2" fmla="*/ 0 h 390525"/>
            </a:gdLst>
            <a:ahLst/>
            <a:cxnLst>
              <a:cxn ang="0">
                <a:pos x="connsiteX0" y="connsiteY0"/>
              </a:cxn>
              <a:cxn ang="0">
                <a:pos x="connsiteX1" y="connsiteY1"/>
              </a:cxn>
              <a:cxn ang="0">
                <a:pos x="connsiteX2" y="connsiteY2"/>
              </a:cxn>
            </a:cxnLst>
            <a:rect l="l" t="t" r="r" b="b"/>
            <a:pathLst>
              <a:path w="552450" h="390525">
                <a:moveTo>
                  <a:pt x="0" y="180975"/>
                </a:moveTo>
                <a:lnTo>
                  <a:pt x="219075" y="390525"/>
                </a:lnTo>
                <a:lnTo>
                  <a:pt x="552450" y="0"/>
                </a:lnTo>
              </a:path>
            </a:pathLst>
          </a:cu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E284F2BC-7B9B-28D4-CD30-B458847E6A9E}"/>
              </a:ext>
            </a:extLst>
          </p:cNvPr>
          <p:cNvSpPr/>
          <p:nvPr/>
        </p:nvSpPr>
        <p:spPr>
          <a:xfrm>
            <a:off x="7055318" y="4568875"/>
            <a:ext cx="240631" cy="205256"/>
          </a:xfrm>
          <a:prstGeom prst="triangle">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378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03E1-6600-7FD1-8976-8577D4AB91E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91C99E0-04A5-4835-5454-4EE97CC359AB}"/>
                  </a:ext>
                </a:extLst>
              </p:cNvPr>
              <p:cNvSpPr>
                <a:spLocks noGrp="1"/>
              </p:cNvSpPr>
              <p:nvPr>
                <p:ph type="body" idx="1"/>
              </p:nvPr>
            </p:nvSpPr>
            <p:spPr/>
            <p:txBody>
              <a:bodyPr>
                <a:normAutofit/>
              </a:bodyPr>
              <a:lstStyle/>
              <a:p>
                <a:pPr marL="114300" indent="0">
                  <a:buNone/>
                </a:pPr>
                <a:r>
                  <a:rPr lang="en-US" dirty="0">
                    <a:solidFill>
                      <a:schemeClr val="accent1"/>
                    </a:solidFill>
                    <a:sym typeface="Source Sans Pro"/>
                  </a:rPr>
                  <a:t>Likewise, if using </a:t>
                </a:r>
                <a14:m>
                  <m:oMath xmlns:m="http://schemas.openxmlformats.org/officeDocument/2006/math">
                    <m:r>
                      <m:rPr>
                        <m:sty m:val="p"/>
                      </m:rPr>
                      <a:rPr lang="en-US" dirty="0">
                        <a:solidFill>
                          <a:schemeClr val="accent1"/>
                        </a:solidFill>
                        <a:latin typeface="Cambria Math" panose="02040503050406030204" pitchFamily="18" charset="0"/>
                        <a:sym typeface="Source Sans Pro"/>
                      </a:rPr>
                      <m:t>OPT</m:t>
                    </m:r>
                    <m:r>
                      <a:rPr lang="en-US" i="1" dirty="0">
                        <a:solidFill>
                          <a:schemeClr val="accent1"/>
                        </a:solidFill>
                        <a:latin typeface="Cambria Math" panose="02040503050406030204" pitchFamily="18" charset="0"/>
                        <a:sym typeface="Source Sans Pro"/>
                      </a:rPr>
                      <m:t>(</m:t>
                    </m:r>
                    <m:r>
                      <a:rPr lang="en-US" i="1" dirty="0">
                        <a:solidFill>
                          <a:schemeClr val="accent1"/>
                        </a:solidFill>
                        <a:latin typeface="Cambria Math" panose="02040503050406030204" pitchFamily="18" charset="0"/>
                        <a:sym typeface="Source Sans Pro"/>
                      </a:rPr>
                      <m:t>𝑗</m:t>
                    </m:r>
                    <m:r>
                      <a:rPr lang="en-US" i="1" dirty="0">
                        <a:solidFill>
                          <a:schemeClr val="accent1"/>
                        </a:solidFill>
                        <a:latin typeface="Cambria Math" panose="02040503050406030204" pitchFamily="18" charset="0"/>
                        <a:sym typeface="Source Sans Pro"/>
                      </a:rPr>
                      <m:t>)</m:t>
                    </m:r>
                  </m:oMath>
                </a14:m>
                <a:r>
                  <a:rPr lang="en-US" dirty="0">
                    <a:solidFill>
                      <a:schemeClr val="accent1"/>
                    </a:solidFill>
                    <a:sym typeface="Source Sans Pro"/>
                  </a:rPr>
                  <a:t>:</a:t>
                </a:r>
              </a:p>
              <a:p>
                <a:pPr marL="114300" indent="0">
                  <a:buNone/>
                </a:pPr>
                <a14:m>
                  <m:oMathPara xmlns:m="http://schemas.openxmlformats.org/officeDocument/2006/math">
                    <m:oMathParaPr>
                      <m:jc m:val="centerGroup"/>
                    </m:oMathParaPr>
                    <m:oMath xmlns:m="http://schemas.openxmlformats.org/officeDocument/2006/math">
                      <m:r>
                        <m:rPr>
                          <m:sty m:val="p"/>
                        </m:rPr>
                        <a:rPr lang="en-US" dirty="0">
                          <a:solidFill>
                            <a:schemeClr val="accent1"/>
                          </a:solidFill>
                          <a:latin typeface="Cambria Math" panose="02040503050406030204" pitchFamily="18" charset="0"/>
                          <a:cs typeface="Source Sans Pro"/>
                          <a:sym typeface="Source Sans Pro"/>
                        </a:rPr>
                        <m:t>OPT</m:t>
                      </m:r>
                      <m:d>
                        <m:dPr>
                          <m:ctrlPr>
                            <a:rPr lang="en-US" i="1" dirty="0">
                              <a:solidFill>
                                <a:schemeClr val="accent1"/>
                              </a:solidFill>
                              <a:latin typeface="Cambria Math" panose="02040503050406030204" pitchFamily="18" charset="0"/>
                              <a:cs typeface="Source Sans Pro"/>
                              <a:sym typeface="Source Sans Pro"/>
                            </a:rPr>
                          </m:ctrlPr>
                        </m:dPr>
                        <m:e>
                          <m:r>
                            <a:rPr lang="en-US" i="1" dirty="0">
                              <a:solidFill>
                                <a:schemeClr val="accent1"/>
                              </a:solidFill>
                              <a:latin typeface="Cambria Math" panose="02040503050406030204" pitchFamily="18" charset="0"/>
                              <a:cs typeface="Source Sans Pro"/>
                              <a:sym typeface="Source Sans Pro"/>
                            </a:rPr>
                            <m:t>𝑗</m:t>
                          </m:r>
                        </m:e>
                      </m:d>
                      <m:r>
                        <a:rPr lang="en-US" i="1" dirty="0">
                          <a:solidFill>
                            <a:schemeClr val="accent1"/>
                          </a:solidFill>
                          <a:latin typeface="Cambria Math" panose="02040503050406030204" pitchFamily="18" charset="0"/>
                          <a:cs typeface="Source Sans Pro"/>
                          <a:sym typeface="Source Sans Pro"/>
                        </a:rPr>
                        <m:t>=</m:t>
                      </m:r>
                      <m:func>
                        <m:funcPr>
                          <m:ctrlPr>
                            <a:rPr lang="en-US" i="1" dirty="0">
                              <a:solidFill>
                                <a:schemeClr val="accent1"/>
                              </a:solidFill>
                              <a:latin typeface="Cambria Math" panose="02040503050406030204" pitchFamily="18" charset="0"/>
                              <a:cs typeface="Source Sans Pro"/>
                              <a:sym typeface="Source Sans Pro"/>
                            </a:rPr>
                          </m:ctrlPr>
                        </m:funcPr>
                        <m:fName>
                          <m:r>
                            <m:rPr>
                              <m:sty m:val="p"/>
                            </m:rPr>
                            <a:rPr lang="en-US" dirty="0">
                              <a:solidFill>
                                <a:schemeClr val="accent1"/>
                              </a:solidFill>
                              <a:latin typeface="Cambria Math" panose="02040503050406030204" pitchFamily="18" charset="0"/>
                              <a:cs typeface="Source Sans Pro"/>
                              <a:sym typeface="Source Sans Pro"/>
                            </a:rPr>
                            <m:t>max</m:t>
                          </m:r>
                        </m:fName>
                        <m:e>
                          <m:d>
                            <m:dPr>
                              <m:ctrlPr>
                                <a:rPr lang="en-US" i="1" dirty="0">
                                  <a:solidFill>
                                    <a:schemeClr val="accent1"/>
                                  </a:solidFill>
                                  <a:latin typeface="Cambria Math" panose="02040503050406030204" pitchFamily="18" charset="0"/>
                                  <a:cs typeface="Source Sans Pro"/>
                                  <a:sym typeface="Source Sans Pro"/>
                                </a:rPr>
                              </m:ctrlPr>
                            </m:dPr>
                            <m:e>
                              <m:eqArr>
                                <m:eqArrPr>
                                  <m:ctrlPr>
                                    <a:rPr lang="en-US" i="1" dirty="0">
                                      <a:solidFill>
                                        <a:schemeClr val="accent1"/>
                                      </a:solidFill>
                                      <a:latin typeface="Cambria Math" panose="02040503050406030204" pitchFamily="18" charset="0"/>
                                      <a:cs typeface="Source Sans Pro"/>
                                      <a:sym typeface="Source Sans Pro"/>
                                    </a:rPr>
                                  </m:ctrlPr>
                                </m:eqArrPr>
                                <m:e>
                                  <m:r>
                                    <m:rPr>
                                      <m:sty m:val="p"/>
                                    </m:rPr>
                                    <a:rPr lang="en-US" dirty="0">
                                      <a:solidFill>
                                        <a:schemeClr val="accent1"/>
                                      </a:solidFill>
                                      <a:latin typeface="Cambria Math" panose="02040503050406030204" pitchFamily="18" charset="0"/>
                                      <a:cs typeface="Source Sans Pro"/>
                                      <a:sym typeface="Source Sans Pro"/>
                                    </a:rPr>
                                    <m:t>OPT</m:t>
                                  </m:r>
                                  <m:d>
                                    <m:dPr>
                                      <m:ctrlPr>
                                        <a:rPr lang="en-US" i="1">
                                          <a:solidFill>
                                            <a:schemeClr val="accent1"/>
                                          </a:solidFill>
                                          <a:latin typeface="Cambria Math" panose="02040503050406030204" pitchFamily="18" charset="0"/>
                                          <a:cs typeface="Source Sans Pro"/>
                                          <a:sym typeface="Source Sans Pro"/>
                                        </a:rPr>
                                      </m:ctrlPr>
                                    </m:dPr>
                                    <m:e>
                                      <m:r>
                                        <a:rPr lang="en-US" i="1">
                                          <a:solidFill>
                                            <a:schemeClr val="accent1"/>
                                          </a:solidFill>
                                          <a:latin typeface="Cambria Math" panose="02040503050406030204" pitchFamily="18" charset="0"/>
                                          <a:cs typeface="Source Sans Pro"/>
                                          <a:sym typeface="Source Sans Pro"/>
                                        </a:rPr>
                                        <m:t>𝑗</m:t>
                                      </m:r>
                                      <m:r>
                                        <a:rPr lang="en-US" i="1">
                                          <a:solidFill>
                                            <a:schemeClr val="accent1"/>
                                          </a:solidFill>
                                          <a:latin typeface="Cambria Math" panose="02040503050406030204" pitchFamily="18" charset="0"/>
                                          <a:cs typeface="Source Sans Pro"/>
                                          <a:sym typeface="Source Sans Pro"/>
                                        </a:rPr>
                                        <m:t>−1</m:t>
                                      </m:r>
                                    </m:e>
                                  </m:d>
                                  <m:r>
                                    <a:rPr lang="en-US" i="1">
                                      <a:solidFill>
                                        <a:schemeClr val="accent1"/>
                                      </a:solidFill>
                                      <a:latin typeface="Cambria Math" panose="02040503050406030204" pitchFamily="18" charset="0"/>
                                      <a:cs typeface="Source Sans Pro"/>
                                      <a:sym typeface="Source Sans Pro"/>
                                    </a:rPr>
                                    <m:t>,</m:t>
                                  </m:r>
                                </m:e>
                                <m:e>
                                  <m:r>
                                    <m:rPr>
                                      <m:sty m:val="p"/>
                                    </m:rPr>
                                    <a:rPr lang="en-US" dirty="0">
                                      <a:solidFill>
                                        <a:schemeClr val="accent1"/>
                                      </a:solidFill>
                                      <a:latin typeface="Cambria Math" panose="02040503050406030204" pitchFamily="18" charset="0"/>
                                      <a:cs typeface="Source Sans Pro"/>
                                      <a:sym typeface="Source Sans Pro"/>
                                    </a:rPr>
                                    <m:t>OPT</m:t>
                                  </m:r>
                                  <m:d>
                                    <m:dPr>
                                      <m:ctrlPr>
                                        <a:rPr lang="en-US" i="1">
                                          <a:solidFill>
                                            <a:schemeClr val="accent1"/>
                                          </a:solidFill>
                                          <a:latin typeface="Cambria Math" panose="02040503050406030204" pitchFamily="18" charset="0"/>
                                          <a:cs typeface="Source Sans Pro"/>
                                          <a:sym typeface="Source Sans Pro"/>
                                        </a:rPr>
                                      </m:ctrlPr>
                                    </m:dPr>
                                    <m:e>
                                      <m:r>
                                        <a:rPr lang="en-US" i="1">
                                          <a:solidFill>
                                            <a:schemeClr val="accent1"/>
                                          </a:solidFill>
                                          <a:latin typeface="Cambria Math" panose="02040503050406030204" pitchFamily="18" charset="0"/>
                                          <a:sym typeface="Source Sans Pro"/>
                                        </a:rPr>
                                        <m:t>𝑗</m:t>
                                      </m:r>
                                      <m:r>
                                        <a:rPr lang="en-US" i="1">
                                          <a:solidFill>
                                            <a:schemeClr val="accent1"/>
                                          </a:solidFill>
                                          <a:latin typeface="Cambria Math" panose="02040503050406030204" pitchFamily="18" charset="0"/>
                                          <a:sym typeface="Source Sans Pro"/>
                                        </a:rPr>
                                        <m:t>−2</m:t>
                                      </m:r>
                                    </m:e>
                                  </m:d>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𝐻</m:t>
                                  </m:r>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𝑗</m:t>
                                  </m:r>
                                  <m:r>
                                    <a:rPr lang="en-US" i="1">
                                      <a:solidFill>
                                        <a:schemeClr val="accent1"/>
                                      </a:solidFill>
                                      <a:latin typeface="Cambria Math" panose="02040503050406030204" pitchFamily="18" charset="0"/>
                                      <a:sym typeface="Source Sans Pro"/>
                                    </a:rPr>
                                    <m:t>],</m:t>
                                  </m:r>
                                </m:e>
                                <m:e>
                                  <m:r>
                                    <m:rPr>
                                      <m:sty m:val="p"/>
                                    </m:rPr>
                                    <a:rPr lang="en-US" dirty="0">
                                      <a:solidFill>
                                        <a:schemeClr val="accent1"/>
                                      </a:solidFill>
                                      <a:latin typeface="Cambria Math" panose="02040503050406030204" pitchFamily="18" charset="0"/>
                                      <a:cs typeface="Source Sans Pro"/>
                                      <a:sym typeface="Source Sans Pro"/>
                                    </a:rPr>
                                    <m:t>OPT</m:t>
                                  </m:r>
                                  <m:d>
                                    <m:dPr>
                                      <m:ctrlPr>
                                        <a:rPr lang="en-US" i="1">
                                          <a:solidFill>
                                            <a:schemeClr val="accent1"/>
                                          </a:solidFill>
                                          <a:latin typeface="Cambria Math" panose="02040503050406030204" pitchFamily="18" charset="0"/>
                                          <a:cs typeface="Source Sans Pro"/>
                                          <a:sym typeface="Source Sans Pro"/>
                                        </a:rPr>
                                      </m:ctrlPr>
                                    </m:dPr>
                                    <m:e>
                                      <m:r>
                                        <a:rPr lang="en-US" i="1">
                                          <a:solidFill>
                                            <a:schemeClr val="accent1"/>
                                          </a:solidFill>
                                          <a:latin typeface="Cambria Math" panose="02040503050406030204" pitchFamily="18" charset="0"/>
                                          <a:sym typeface="Source Sans Pro"/>
                                        </a:rPr>
                                        <m:t>𝑗</m:t>
                                      </m:r>
                                      <m:r>
                                        <a:rPr lang="en-US" i="1">
                                          <a:solidFill>
                                            <a:schemeClr val="accent1"/>
                                          </a:solidFill>
                                          <a:latin typeface="Cambria Math" panose="02040503050406030204" pitchFamily="18" charset="0"/>
                                          <a:sym typeface="Source Sans Pro"/>
                                        </a:rPr>
                                        <m:t>−3</m:t>
                                      </m:r>
                                    </m:e>
                                  </m:d>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𝐻</m:t>
                                  </m:r>
                                  <m:d>
                                    <m:dPr>
                                      <m:begChr m:val="["/>
                                      <m:endChr m:val="]"/>
                                      <m:ctrlPr>
                                        <a:rPr lang="en-US" i="1">
                                          <a:solidFill>
                                            <a:schemeClr val="accent1"/>
                                          </a:solidFill>
                                          <a:latin typeface="Cambria Math" panose="02040503050406030204" pitchFamily="18" charset="0"/>
                                          <a:sym typeface="Source Sans Pro"/>
                                        </a:rPr>
                                      </m:ctrlPr>
                                    </m:dPr>
                                    <m:e>
                                      <m:r>
                                        <a:rPr lang="en-US" i="1">
                                          <a:solidFill>
                                            <a:schemeClr val="accent1"/>
                                          </a:solidFill>
                                          <a:latin typeface="Cambria Math" panose="02040503050406030204" pitchFamily="18" charset="0"/>
                                          <a:sym typeface="Source Sans Pro"/>
                                        </a:rPr>
                                        <m:t>𝑗</m:t>
                                      </m:r>
                                      <m:r>
                                        <a:rPr lang="en-US" i="1">
                                          <a:solidFill>
                                            <a:schemeClr val="accent1"/>
                                          </a:solidFill>
                                          <a:latin typeface="Cambria Math" panose="02040503050406030204" pitchFamily="18" charset="0"/>
                                          <a:sym typeface="Source Sans Pro"/>
                                        </a:rPr>
                                        <m:t>−1</m:t>
                                      </m:r>
                                    </m:e>
                                  </m:d>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𝐻</m:t>
                                  </m:r>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𝑗</m:t>
                                  </m:r>
                                  <m:r>
                                    <a:rPr lang="en-US" i="1">
                                      <a:solidFill>
                                        <a:schemeClr val="accent1"/>
                                      </a:solidFill>
                                      <a:latin typeface="Cambria Math" panose="02040503050406030204" pitchFamily="18" charset="0"/>
                                      <a:sym typeface="Source Sans Pro"/>
                                    </a:rPr>
                                    <m:t>]</m:t>
                                  </m:r>
                                </m:e>
                              </m:eqArr>
                            </m:e>
                          </m:d>
                        </m:e>
                      </m:func>
                    </m:oMath>
                  </m:oMathPara>
                </a14:m>
                <a:endParaRPr lang="en-US" dirty="0">
                  <a:solidFill>
                    <a:schemeClr val="accent1"/>
                  </a:solidFill>
                  <a:sym typeface="Source Sans Pro"/>
                </a:endParaRPr>
              </a:p>
              <a:p>
                <a:pPr marL="114300" indent="0">
                  <a:buNone/>
                </a:pPr>
                <a:endParaRPr lang="en-US" sz="900" dirty="0">
                  <a:solidFill>
                    <a:schemeClr val="accent1"/>
                  </a:solidFill>
                  <a:sym typeface="Source Sans Pro"/>
                </a:endParaRPr>
              </a:p>
              <a:p>
                <a:pPr marL="114300" indent="0">
                  <a:buNone/>
                </a:pPr>
                <a:r>
                  <a:rPr lang="en-US" dirty="0">
                    <a:solidFill>
                      <a:schemeClr val="accent1"/>
                    </a:solidFill>
                    <a:sym typeface="Source Sans Pro"/>
                  </a:rPr>
                  <a:t>We also have many equivalent options.</a:t>
                </a:r>
                <a:endParaRPr lang="en-US" dirty="0">
                  <a:solidFill>
                    <a:schemeClr val="accent1"/>
                  </a:solidFill>
                </a:endParaRPr>
              </a:p>
              <a:p>
                <a:pPr marL="114300" indent="0">
                  <a:buNone/>
                </a:pPr>
                <a:endParaRPr lang="en-US" sz="900" dirty="0">
                  <a:solidFill>
                    <a:schemeClr val="accent1"/>
                  </a:solidFill>
                </a:endParaRPr>
              </a:p>
              <a:p>
                <a:pPr marL="114300" indent="0">
                  <a:buNone/>
                </a:pPr>
                <a:endParaRPr lang="en-US" dirty="0">
                  <a:solidFill>
                    <a:schemeClr val="accent1"/>
                  </a:solidFill>
                  <a:sym typeface="Source Sans Pro"/>
                </a:endParaRPr>
              </a:p>
            </p:txBody>
          </p:sp>
        </mc:Choice>
        <mc:Fallback xmlns="">
          <p:sp>
            <p:nvSpPr>
              <p:cNvPr id="3" name="Text Placeholder 2">
                <a:extLst>
                  <a:ext uri="{FF2B5EF4-FFF2-40B4-BE49-F238E27FC236}">
                    <a16:creationId xmlns:a16="http://schemas.microsoft.com/office/drawing/2014/main" id="{691C99E0-04A5-4835-5454-4EE97CC359AB}"/>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189FAA0C-6213-3F76-375E-3647F6E366E1}"/>
              </a:ext>
            </a:extLst>
          </p:cNvPr>
          <p:cNvSpPr>
            <a:spLocks noGrp="1"/>
          </p:cNvSpPr>
          <p:nvPr>
            <p:ph type="title"/>
          </p:nvPr>
        </p:nvSpPr>
        <p:spPr/>
        <p:txBody>
          <a:bodyPr>
            <a:normAutofit/>
          </a:bodyPr>
          <a:lstStyle/>
          <a:p>
            <a:r>
              <a:rPr lang="en-US" sz="2700" dirty="0"/>
              <a:t>Problem 1 – Going to parties</a:t>
            </a:r>
          </a:p>
        </p:txBody>
      </p:sp>
      <p:sp>
        <p:nvSpPr>
          <p:cNvPr id="9" name="TextBox 8">
            <a:extLst>
              <a:ext uri="{FF2B5EF4-FFF2-40B4-BE49-F238E27FC236}">
                <a16:creationId xmlns:a16="http://schemas.microsoft.com/office/drawing/2014/main" id="{560329BC-E34F-AA81-F734-CBB82B193C68}"/>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82B978-AA93-32B0-CDAC-DAA421B1949C}"/>
                  </a:ext>
                </a:extLst>
              </p:cNvPr>
              <p:cNvSpPr txBox="1"/>
              <p:nvPr/>
            </p:nvSpPr>
            <p:spPr>
              <a:xfrm>
                <a:off x="453749" y="3220967"/>
                <a:ext cx="274320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800" dirty="0" smtClean="0">
                          <a:solidFill>
                            <a:schemeClr val="accent1"/>
                          </a:solidFill>
                          <a:latin typeface="Cambria Math" panose="02040503050406030204" pitchFamily="18" charset="0"/>
                          <a:cs typeface="Source Sans Pro"/>
                          <a:sym typeface="Source Sans Pro"/>
                        </a:rPr>
                        <m:t>OPT</m:t>
                      </m:r>
                      <m:d>
                        <m:dPr>
                          <m:ctrlPr>
                            <a:rPr lang="en-US" sz="1800" i="1">
                              <a:solidFill>
                                <a:schemeClr val="accent1"/>
                              </a:solidFill>
                              <a:latin typeface="Cambria Math" panose="02040503050406030204" pitchFamily="18" charset="0"/>
                              <a:sym typeface="Source Sans Pro"/>
                            </a:rPr>
                          </m:ctrlPr>
                        </m:dPr>
                        <m:e>
                          <m:r>
                            <a:rPr lang="en-US" sz="1800" i="1">
                              <a:solidFill>
                                <a:schemeClr val="accent1"/>
                              </a:solidFill>
                              <a:latin typeface="Cambria Math" panose="02040503050406030204" pitchFamily="18" charset="0"/>
                              <a:sym typeface="Source Sans Pro"/>
                            </a:rPr>
                            <m:t>0</m:t>
                          </m:r>
                        </m:e>
                      </m:d>
                      <m:r>
                        <a:rPr lang="en-US" sz="1800" i="1">
                          <a:solidFill>
                            <a:schemeClr val="accent1"/>
                          </a:solidFill>
                          <a:latin typeface="Cambria Math" panose="02040503050406030204" pitchFamily="18" charset="0"/>
                          <a:sym typeface="Source Sans Pro"/>
                        </a:rPr>
                        <m:t>=0</m:t>
                      </m:r>
                    </m:oMath>
                    <m:oMath xmlns:m="http://schemas.openxmlformats.org/officeDocument/2006/math">
                      <m:r>
                        <m:rPr>
                          <m:sty m:val="p"/>
                        </m:rPr>
                        <a:rPr lang="en-US" sz="1800" dirty="0">
                          <a:solidFill>
                            <a:schemeClr val="accent1"/>
                          </a:solidFill>
                          <a:latin typeface="Cambria Math" panose="02040503050406030204" pitchFamily="18" charset="0"/>
                          <a:cs typeface="Source Sans Pro"/>
                          <a:sym typeface="Source Sans Pro"/>
                        </a:rPr>
                        <m:t>OPT</m:t>
                      </m:r>
                      <m:d>
                        <m:dPr>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1</m:t>
                          </m:r>
                        </m:e>
                      </m:d>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d>
                        <m:dPr>
                          <m:begChr m:val="["/>
                          <m:endChr m:val="]"/>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1</m:t>
                          </m:r>
                        </m:e>
                      </m:d>
                    </m:oMath>
                    <m:oMath xmlns:m="http://schemas.openxmlformats.org/officeDocument/2006/math">
                      <m:r>
                        <m:rPr>
                          <m:sty m:val="p"/>
                        </m:rPr>
                        <a:rPr lang="en-US" sz="1800" dirty="0">
                          <a:solidFill>
                            <a:schemeClr val="accent1"/>
                          </a:solidFill>
                          <a:latin typeface="Cambria Math" panose="02040503050406030204" pitchFamily="18" charset="0"/>
                          <a:cs typeface="Source Sans Pro"/>
                          <a:sym typeface="Source Sans Pro"/>
                        </a:rPr>
                        <m:t>OPT</m:t>
                      </m:r>
                      <m:d>
                        <m:dPr>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2</m:t>
                          </m:r>
                        </m:e>
                      </m:d>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d>
                        <m:dPr>
                          <m:begChr m:val="["/>
                          <m:endChr m:val="]"/>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1</m:t>
                          </m:r>
                        </m:e>
                      </m:d>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r>
                        <a:rPr lang="en-US" sz="1800" b="0" i="1" smtClean="0">
                          <a:solidFill>
                            <a:schemeClr val="accent1"/>
                          </a:solidFill>
                          <a:latin typeface="Cambria Math" panose="02040503050406030204" pitchFamily="18" charset="0"/>
                          <a:sym typeface="Source Sans Pro"/>
                        </a:rPr>
                        <m:t>[2]</m:t>
                      </m:r>
                    </m:oMath>
                  </m:oMathPara>
                </a14:m>
                <a:endParaRPr lang="en-US" sz="1800" dirty="0"/>
              </a:p>
            </p:txBody>
          </p:sp>
        </mc:Choice>
        <mc:Fallback xmlns="">
          <p:sp>
            <p:nvSpPr>
              <p:cNvPr id="2" name="TextBox 1">
                <a:extLst>
                  <a:ext uri="{FF2B5EF4-FFF2-40B4-BE49-F238E27FC236}">
                    <a16:creationId xmlns:a16="http://schemas.microsoft.com/office/drawing/2014/main" id="{6182B978-AA93-32B0-CDAC-DAA421B1949C}"/>
                  </a:ext>
                </a:extLst>
              </p:cNvPr>
              <p:cNvSpPr txBox="1">
                <a:spLocks noRot="1" noChangeAspect="1" noMove="1" noResize="1" noEditPoints="1" noAdjustHandles="1" noChangeArrowheads="1" noChangeShapeType="1" noTextEdit="1"/>
              </p:cNvSpPr>
              <p:nvPr/>
            </p:nvSpPr>
            <p:spPr>
              <a:xfrm>
                <a:off x="453749" y="3220967"/>
                <a:ext cx="2743200" cy="923330"/>
              </a:xfrm>
              <a:prstGeom prst="rect">
                <a:avLst/>
              </a:prstGeom>
              <a:blipFill>
                <a:blip r:embed="rId4"/>
                <a:stretch>
                  <a:fillRect b="-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28CD524-41CD-6078-37D1-8C8DCD7599A5}"/>
                  </a:ext>
                </a:extLst>
              </p:cNvPr>
              <p:cNvSpPr txBox="1"/>
              <p:nvPr/>
            </p:nvSpPr>
            <p:spPr>
              <a:xfrm>
                <a:off x="2939182" y="3220917"/>
                <a:ext cx="274320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800" dirty="0" smtClean="0">
                          <a:solidFill>
                            <a:schemeClr val="accent1"/>
                          </a:solidFill>
                          <a:latin typeface="Cambria Math" panose="02040503050406030204" pitchFamily="18" charset="0"/>
                          <a:cs typeface="Source Sans Pro"/>
                          <a:sym typeface="Source Sans Pro"/>
                        </a:rPr>
                        <m:t>OPT</m:t>
                      </m:r>
                      <m:d>
                        <m:dPr>
                          <m:ctrlPr>
                            <a:rPr lang="en-US" sz="1800" i="1">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−2</m:t>
                          </m:r>
                        </m:e>
                      </m:d>
                      <m:r>
                        <a:rPr lang="en-US" sz="1800" i="1">
                          <a:solidFill>
                            <a:schemeClr val="accent1"/>
                          </a:solidFill>
                          <a:latin typeface="Cambria Math" panose="02040503050406030204" pitchFamily="18" charset="0"/>
                          <a:sym typeface="Source Sans Pro"/>
                        </a:rPr>
                        <m:t>=0</m:t>
                      </m:r>
                    </m:oMath>
                    <m:oMath xmlns:m="http://schemas.openxmlformats.org/officeDocument/2006/math">
                      <m:r>
                        <m:rPr>
                          <m:sty m:val="p"/>
                        </m:rPr>
                        <a:rPr lang="en-US" sz="1800" dirty="0">
                          <a:solidFill>
                            <a:schemeClr val="accent1"/>
                          </a:solidFill>
                          <a:latin typeface="Cambria Math" panose="02040503050406030204" pitchFamily="18" charset="0"/>
                          <a:cs typeface="Source Sans Pro"/>
                          <a:sym typeface="Source Sans Pro"/>
                        </a:rPr>
                        <m:t>OPT</m:t>
                      </m:r>
                      <m:d>
                        <m:dPr>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−1</m:t>
                          </m:r>
                        </m:e>
                      </m:d>
                      <m:r>
                        <a:rPr lang="en-US" sz="1800" b="0" i="1" smtClean="0">
                          <a:solidFill>
                            <a:schemeClr val="accent1"/>
                          </a:solidFill>
                          <a:latin typeface="Cambria Math" panose="02040503050406030204" pitchFamily="18" charset="0"/>
                          <a:sym typeface="Source Sans Pro"/>
                        </a:rPr>
                        <m:t>=0</m:t>
                      </m:r>
                    </m:oMath>
                    <m:oMath xmlns:m="http://schemas.openxmlformats.org/officeDocument/2006/math">
                      <m:r>
                        <m:rPr>
                          <m:sty m:val="p"/>
                        </m:rPr>
                        <a:rPr lang="en-US" sz="1800" dirty="0">
                          <a:solidFill>
                            <a:schemeClr val="accent1"/>
                          </a:solidFill>
                          <a:latin typeface="Cambria Math" panose="02040503050406030204" pitchFamily="18" charset="0"/>
                          <a:cs typeface="Source Sans Pro"/>
                          <a:sym typeface="Source Sans Pro"/>
                        </a:rPr>
                        <m:t>OPT</m:t>
                      </m:r>
                      <m:d>
                        <m:dPr>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0</m:t>
                          </m:r>
                        </m:e>
                      </m:d>
                      <m:r>
                        <a:rPr lang="en-US" sz="1800" b="0" i="1" smtClean="0">
                          <a:solidFill>
                            <a:schemeClr val="accent1"/>
                          </a:solidFill>
                          <a:latin typeface="Cambria Math" panose="02040503050406030204" pitchFamily="18" charset="0"/>
                          <a:sym typeface="Source Sans Pro"/>
                        </a:rPr>
                        <m:t>=0</m:t>
                      </m:r>
                    </m:oMath>
                  </m:oMathPara>
                </a14:m>
                <a:endParaRPr lang="en-US" sz="1800" dirty="0"/>
              </a:p>
            </p:txBody>
          </p:sp>
        </mc:Choice>
        <mc:Fallback xmlns="">
          <p:sp>
            <p:nvSpPr>
              <p:cNvPr id="4" name="TextBox 3">
                <a:extLst>
                  <a:ext uri="{FF2B5EF4-FFF2-40B4-BE49-F238E27FC236}">
                    <a16:creationId xmlns:a16="http://schemas.microsoft.com/office/drawing/2014/main" id="{A28CD524-41CD-6078-37D1-8C8DCD7599A5}"/>
                  </a:ext>
                </a:extLst>
              </p:cNvPr>
              <p:cNvSpPr txBox="1">
                <a:spLocks noRot="1" noChangeAspect="1" noMove="1" noResize="1" noEditPoints="1" noAdjustHandles="1" noChangeArrowheads="1" noChangeShapeType="1" noTextEdit="1"/>
              </p:cNvSpPr>
              <p:nvPr/>
            </p:nvSpPr>
            <p:spPr>
              <a:xfrm>
                <a:off x="2939182" y="3220917"/>
                <a:ext cx="2743200" cy="92333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3EEFA4-E97E-1E1B-7E6C-7ECCF5C90404}"/>
                  </a:ext>
                </a:extLst>
              </p:cNvPr>
              <p:cNvSpPr txBox="1"/>
              <p:nvPr/>
            </p:nvSpPr>
            <p:spPr>
              <a:xfrm>
                <a:off x="5396632" y="3220917"/>
                <a:ext cx="3657600" cy="15380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800" dirty="0" smtClean="0">
                          <a:solidFill>
                            <a:schemeClr val="accent1"/>
                          </a:solidFill>
                          <a:latin typeface="Cambria Math" panose="02040503050406030204" pitchFamily="18" charset="0"/>
                          <a:cs typeface="Source Sans Pro"/>
                          <a:sym typeface="Source Sans Pro"/>
                        </a:rPr>
                        <m:t>OPT</m:t>
                      </m:r>
                      <m:d>
                        <m:dPr>
                          <m:ctrlPr>
                            <a:rPr lang="en-US" sz="1800" i="1">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1</m:t>
                          </m:r>
                        </m:e>
                      </m:d>
                      <m:r>
                        <a:rPr lang="en-US" sz="1800" i="1">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r>
                        <a:rPr lang="en-US" sz="1800" b="0" i="1" smtClean="0">
                          <a:solidFill>
                            <a:schemeClr val="accent1"/>
                          </a:solidFill>
                          <a:latin typeface="Cambria Math" panose="02040503050406030204" pitchFamily="18" charset="0"/>
                          <a:sym typeface="Source Sans Pro"/>
                        </a:rPr>
                        <m:t>[1]</m:t>
                      </m:r>
                    </m:oMath>
                    <m:oMath xmlns:m="http://schemas.openxmlformats.org/officeDocument/2006/math">
                      <m:r>
                        <m:rPr>
                          <m:sty m:val="p"/>
                        </m:rPr>
                        <a:rPr lang="en-US" sz="1800" dirty="0">
                          <a:solidFill>
                            <a:schemeClr val="accent1"/>
                          </a:solidFill>
                          <a:latin typeface="Cambria Math" panose="02040503050406030204" pitchFamily="18" charset="0"/>
                          <a:cs typeface="Source Sans Pro"/>
                          <a:sym typeface="Source Sans Pro"/>
                        </a:rPr>
                        <m:t>OPT</m:t>
                      </m:r>
                      <m:d>
                        <m:dPr>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2</m:t>
                          </m:r>
                        </m:e>
                      </m:d>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d>
                        <m:dPr>
                          <m:begChr m:val="["/>
                          <m:endChr m:val="]"/>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1</m:t>
                          </m:r>
                        </m:e>
                      </m:d>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r>
                        <a:rPr lang="en-US" sz="1800" b="0" i="1" smtClean="0">
                          <a:solidFill>
                            <a:schemeClr val="accent1"/>
                          </a:solidFill>
                          <a:latin typeface="Cambria Math" panose="02040503050406030204" pitchFamily="18" charset="0"/>
                          <a:sym typeface="Source Sans Pro"/>
                        </a:rPr>
                        <m:t>[2]</m:t>
                      </m:r>
                    </m:oMath>
                    <m:oMath xmlns:m="http://schemas.openxmlformats.org/officeDocument/2006/math">
                      <m:r>
                        <m:rPr>
                          <m:sty m:val="p"/>
                        </m:rPr>
                        <a:rPr lang="en-US" sz="1800" dirty="0">
                          <a:solidFill>
                            <a:schemeClr val="accent1"/>
                          </a:solidFill>
                          <a:latin typeface="Cambria Math" panose="02040503050406030204" pitchFamily="18" charset="0"/>
                          <a:cs typeface="Source Sans Pro"/>
                          <a:sym typeface="Source Sans Pro"/>
                        </a:rPr>
                        <m:t>OPT</m:t>
                      </m:r>
                      <m:d>
                        <m:dPr>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3</m:t>
                          </m:r>
                        </m:e>
                      </m:d>
                      <m:r>
                        <a:rPr lang="en-US" sz="1800" b="0" i="1" smtClean="0">
                          <a:solidFill>
                            <a:schemeClr val="accent1"/>
                          </a:solidFill>
                          <a:latin typeface="Cambria Math" panose="02040503050406030204" pitchFamily="18" charset="0"/>
                          <a:sym typeface="Source Sans Pro"/>
                        </a:rPr>
                        <m:t>=</m:t>
                      </m:r>
                      <m:func>
                        <m:funcPr>
                          <m:ctrlPr>
                            <a:rPr lang="en-US" sz="1800" b="0" i="1" smtClean="0">
                              <a:solidFill>
                                <a:schemeClr val="accent1"/>
                              </a:solidFill>
                              <a:latin typeface="Cambria Math" panose="02040503050406030204" pitchFamily="18" charset="0"/>
                              <a:sym typeface="Source Sans Pro"/>
                            </a:rPr>
                          </m:ctrlPr>
                        </m:funcPr>
                        <m:fName>
                          <m:r>
                            <m:rPr>
                              <m:sty m:val="p"/>
                            </m:rPr>
                            <a:rPr lang="en-US" sz="1800" b="0" i="0" smtClean="0">
                              <a:solidFill>
                                <a:schemeClr val="accent1"/>
                              </a:solidFill>
                              <a:latin typeface="Cambria Math" panose="02040503050406030204" pitchFamily="18" charset="0"/>
                              <a:sym typeface="Source Sans Pro"/>
                            </a:rPr>
                            <m:t>max</m:t>
                          </m:r>
                        </m:fName>
                        <m:e>
                          <m:d>
                            <m:dPr>
                              <m:ctrlPr>
                                <a:rPr lang="en-US" sz="1800" b="0" i="1" smtClean="0">
                                  <a:solidFill>
                                    <a:schemeClr val="accent1"/>
                                  </a:solidFill>
                                  <a:latin typeface="Cambria Math" panose="02040503050406030204" pitchFamily="18" charset="0"/>
                                  <a:sym typeface="Source Sans Pro"/>
                                </a:rPr>
                              </m:ctrlPr>
                            </m:dPr>
                            <m:e>
                              <m:eqArr>
                                <m:eqArrPr>
                                  <m:ctrlPr>
                                    <a:rPr lang="en-US" sz="1800" b="0" i="1" smtClean="0">
                                      <a:solidFill>
                                        <a:schemeClr val="accent1"/>
                                      </a:solidFill>
                                      <a:latin typeface="Cambria Math" panose="02040503050406030204" pitchFamily="18" charset="0"/>
                                      <a:sym typeface="Source Sans Pro"/>
                                    </a:rPr>
                                  </m:ctrlPr>
                                </m:eqArrPr>
                                <m:e>
                                  <m:r>
                                    <a:rPr lang="en-US" sz="1800" b="0" i="1" smtClean="0">
                                      <a:solidFill>
                                        <a:schemeClr val="accent1"/>
                                      </a:solidFill>
                                      <a:latin typeface="Cambria Math" panose="02040503050406030204" pitchFamily="18" charset="0"/>
                                      <a:sym typeface="Source Sans Pro"/>
                                    </a:rPr>
                                    <m:t>𝐻</m:t>
                                  </m:r>
                                  <m:d>
                                    <m:dPr>
                                      <m:begChr m:val="["/>
                                      <m:endChr m:val="]"/>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1</m:t>
                                      </m:r>
                                    </m:e>
                                  </m:d>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d>
                                    <m:dPr>
                                      <m:begChr m:val="["/>
                                      <m:endChr m:val="]"/>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2</m:t>
                                      </m:r>
                                    </m:e>
                                  </m:d>
                                  <m:r>
                                    <a:rPr lang="en-US" sz="1800" b="0" i="1" smtClean="0">
                                      <a:solidFill>
                                        <a:schemeClr val="accent1"/>
                                      </a:solidFill>
                                      <a:latin typeface="Cambria Math" panose="02040503050406030204" pitchFamily="18" charset="0"/>
                                      <a:sym typeface="Source Sans Pro"/>
                                    </a:rPr>
                                    <m:t>,</m:t>
                                  </m:r>
                                </m:e>
                                <m:e>
                                  <m:r>
                                    <a:rPr lang="en-US" sz="1800" b="0" i="1" smtClean="0">
                                      <a:solidFill>
                                        <a:schemeClr val="accent1"/>
                                      </a:solidFill>
                                      <a:latin typeface="Cambria Math" panose="02040503050406030204" pitchFamily="18" charset="0"/>
                                      <a:sym typeface="Source Sans Pro"/>
                                    </a:rPr>
                                    <m:t>𝐻</m:t>
                                  </m:r>
                                  <m:d>
                                    <m:dPr>
                                      <m:begChr m:val="["/>
                                      <m:endChr m:val="]"/>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1</m:t>
                                      </m:r>
                                    </m:e>
                                  </m:d>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d>
                                    <m:dPr>
                                      <m:begChr m:val="["/>
                                      <m:endChr m:val="]"/>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3</m:t>
                                      </m:r>
                                    </m:e>
                                  </m:d>
                                  <m:r>
                                    <a:rPr lang="en-US" sz="1800" b="0" i="1" smtClean="0">
                                      <a:solidFill>
                                        <a:schemeClr val="accent1"/>
                                      </a:solidFill>
                                      <a:latin typeface="Cambria Math" panose="02040503050406030204" pitchFamily="18" charset="0"/>
                                      <a:sym typeface="Source Sans Pro"/>
                                    </a:rPr>
                                    <m:t>,</m:t>
                                  </m:r>
                                </m:e>
                                <m:e>
                                  <m:r>
                                    <a:rPr lang="en-US" sz="1800" b="0" i="1" smtClean="0">
                                      <a:solidFill>
                                        <a:schemeClr val="accent1"/>
                                      </a:solidFill>
                                      <a:latin typeface="Cambria Math" panose="02040503050406030204" pitchFamily="18" charset="0"/>
                                      <a:sym typeface="Source Sans Pro"/>
                                    </a:rPr>
                                    <m:t>𝐻</m:t>
                                  </m:r>
                                  <m:d>
                                    <m:dPr>
                                      <m:begChr m:val="["/>
                                      <m:endChr m:val="]"/>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2</m:t>
                                      </m:r>
                                    </m:e>
                                  </m:d>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r>
                                    <a:rPr lang="en-US" sz="1800" b="0" i="1" smtClean="0">
                                      <a:solidFill>
                                        <a:schemeClr val="accent1"/>
                                      </a:solidFill>
                                      <a:latin typeface="Cambria Math" panose="02040503050406030204" pitchFamily="18" charset="0"/>
                                      <a:sym typeface="Source Sans Pro"/>
                                    </a:rPr>
                                    <m:t>[3]</m:t>
                                  </m:r>
                                </m:e>
                              </m:eqArr>
                            </m:e>
                          </m:d>
                        </m:e>
                      </m:func>
                    </m:oMath>
                  </m:oMathPara>
                </a14:m>
                <a:endParaRPr lang="en-US" sz="1800" dirty="0"/>
              </a:p>
            </p:txBody>
          </p:sp>
        </mc:Choice>
        <mc:Fallback xmlns="">
          <p:sp>
            <p:nvSpPr>
              <p:cNvPr id="10" name="TextBox 9">
                <a:extLst>
                  <a:ext uri="{FF2B5EF4-FFF2-40B4-BE49-F238E27FC236}">
                    <a16:creationId xmlns:a16="http://schemas.microsoft.com/office/drawing/2014/main" id="{3F3EEFA4-E97E-1E1B-7E6C-7ECCF5C90404}"/>
                  </a:ext>
                </a:extLst>
              </p:cNvPr>
              <p:cNvSpPr txBox="1">
                <a:spLocks noRot="1" noChangeAspect="1" noMove="1" noResize="1" noEditPoints="1" noAdjustHandles="1" noChangeArrowheads="1" noChangeShapeType="1" noTextEdit="1"/>
              </p:cNvSpPr>
              <p:nvPr/>
            </p:nvSpPr>
            <p:spPr>
              <a:xfrm>
                <a:off x="5396632" y="3220917"/>
                <a:ext cx="3657600" cy="1538050"/>
              </a:xfrm>
              <a:prstGeom prst="rect">
                <a:avLst/>
              </a:prstGeom>
              <a:blipFill>
                <a:blip r:embed="rId6"/>
                <a:stretch>
                  <a:fillRect b="-820"/>
                </a:stretch>
              </a:blipFill>
            </p:spPr>
            <p:txBody>
              <a:bodyPr/>
              <a:lstStyle/>
              <a:p>
                <a:r>
                  <a:rPr lang="en-US">
                    <a:noFill/>
                  </a:rPr>
                  <a:t> </a:t>
                </a:r>
              </a:p>
            </p:txBody>
          </p:sp>
        </mc:Fallback>
      </mc:AlternateContent>
      <p:sp>
        <p:nvSpPr>
          <p:cNvPr id="11" name="Freeform 10">
            <a:extLst>
              <a:ext uri="{FF2B5EF4-FFF2-40B4-BE49-F238E27FC236}">
                <a16:creationId xmlns:a16="http://schemas.microsoft.com/office/drawing/2014/main" id="{B46DC3CA-082C-3714-5A71-2C17523BF2E9}"/>
              </a:ext>
            </a:extLst>
          </p:cNvPr>
          <p:cNvSpPr/>
          <p:nvPr/>
        </p:nvSpPr>
        <p:spPr>
          <a:xfrm>
            <a:off x="1637109" y="4276322"/>
            <a:ext cx="228600" cy="184100"/>
          </a:xfrm>
          <a:custGeom>
            <a:avLst/>
            <a:gdLst>
              <a:gd name="connsiteX0" fmla="*/ 0 w 533400"/>
              <a:gd name="connsiteY0" fmla="*/ 228600 h 390525"/>
              <a:gd name="connsiteX1" fmla="*/ 200025 w 533400"/>
              <a:gd name="connsiteY1" fmla="*/ 390525 h 390525"/>
              <a:gd name="connsiteX2" fmla="*/ 533400 w 533400"/>
              <a:gd name="connsiteY2" fmla="*/ 0 h 390525"/>
              <a:gd name="connsiteX0" fmla="*/ 0 w 552450"/>
              <a:gd name="connsiteY0" fmla="*/ 180975 h 390525"/>
              <a:gd name="connsiteX1" fmla="*/ 219075 w 552450"/>
              <a:gd name="connsiteY1" fmla="*/ 390525 h 390525"/>
              <a:gd name="connsiteX2" fmla="*/ 552450 w 552450"/>
              <a:gd name="connsiteY2" fmla="*/ 0 h 390525"/>
            </a:gdLst>
            <a:ahLst/>
            <a:cxnLst>
              <a:cxn ang="0">
                <a:pos x="connsiteX0" y="connsiteY0"/>
              </a:cxn>
              <a:cxn ang="0">
                <a:pos x="connsiteX1" y="connsiteY1"/>
              </a:cxn>
              <a:cxn ang="0">
                <a:pos x="connsiteX2" y="connsiteY2"/>
              </a:cxn>
            </a:cxnLst>
            <a:rect l="l" t="t" r="r" b="b"/>
            <a:pathLst>
              <a:path w="552450" h="390525">
                <a:moveTo>
                  <a:pt x="0" y="180975"/>
                </a:moveTo>
                <a:lnTo>
                  <a:pt x="219075" y="390525"/>
                </a:lnTo>
                <a:lnTo>
                  <a:pt x="55245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3DF43BA2-2C81-56E5-49B2-9AD09699C7CA}"/>
              </a:ext>
            </a:extLst>
          </p:cNvPr>
          <p:cNvSpPr/>
          <p:nvPr/>
        </p:nvSpPr>
        <p:spPr>
          <a:xfrm>
            <a:off x="4196482" y="4276322"/>
            <a:ext cx="228600" cy="184100"/>
          </a:xfrm>
          <a:custGeom>
            <a:avLst/>
            <a:gdLst>
              <a:gd name="connsiteX0" fmla="*/ 0 w 533400"/>
              <a:gd name="connsiteY0" fmla="*/ 228600 h 390525"/>
              <a:gd name="connsiteX1" fmla="*/ 200025 w 533400"/>
              <a:gd name="connsiteY1" fmla="*/ 390525 h 390525"/>
              <a:gd name="connsiteX2" fmla="*/ 533400 w 533400"/>
              <a:gd name="connsiteY2" fmla="*/ 0 h 390525"/>
              <a:gd name="connsiteX0" fmla="*/ 0 w 552450"/>
              <a:gd name="connsiteY0" fmla="*/ 180975 h 390525"/>
              <a:gd name="connsiteX1" fmla="*/ 219075 w 552450"/>
              <a:gd name="connsiteY1" fmla="*/ 390525 h 390525"/>
              <a:gd name="connsiteX2" fmla="*/ 552450 w 552450"/>
              <a:gd name="connsiteY2" fmla="*/ 0 h 390525"/>
            </a:gdLst>
            <a:ahLst/>
            <a:cxnLst>
              <a:cxn ang="0">
                <a:pos x="connsiteX0" y="connsiteY0"/>
              </a:cxn>
              <a:cxn ang="0">
                <a:pos x="connsiteX1" y="connsiteY1"/>
              </a:cxn>
              <a:cxn ang="0">
                <a:pos x="connsiteX2" y="connsiteY2"/>
              </a:cxn>
            </a:cxnLst>
            <a:rect l="l" t="t" r="r" b="b"/>
            <a:pathLst>
              <a:path w="552450" h="390525">
                <a:moveTo>
                  <a:pt x="0" y="180975"/>
                </a:moveTo>
                <a:lnTo>
                  <a:pt x="219075" y="390525"/>
                </a:lnTo>
                <a:lnTo>
                  <a:pt x="55245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F8E4C181-5F0F-34D0-6D0D-D2870177F633}"/>
              </a:ext>
            </a:extLst>
          </p:cNvPr>
          <p:cNvSpPr/>
          <p:nvPr/>
        </p:nvSpPr>
        <p:spPr>
          <a:xfrm>
            <a:off x="6477801" y="4636250"/>
            <a:ext cx="240631" cy="205256"/>
          </a:xfrm>
          <a:prstGeom prst="triangle">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4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7A39-1DB9-074F-D0F4-353F7FC5DE07}"/>
              </a:ext>
            </a:extLst>
          </p:cNvPr>
          <p:cNvSpPr>
            <a:spLocks noGrp="1"/>
          </p:cNvSpPr>
          <p:nvPr>
            <p:ph type="title"/>
          </p:nvPr>
        </p:nvSpPr>
        <p:spPr/>
        <p:txBody>
          <a:bodyPr>
            <a:normAutofit/>
          </a:bodyPr>
          <a:lstStyle/>
          <a:p>
            <a:r>
              <a:rPr lang="en-US" sz="2700" dirty="0"/>
              <a:t>Problem 1 – Going to parties</a:t>
            </a:r>
          </a:p>
        </p:txBody>
      </p:sp>
      <p:sp>
        <p:nvSpPr>
          <p:cNvPr id="3" name="Text Placeholder 2">
            <a:extLst>
              <a:ext uri="{FF2B5EF4-FFF2-40B4-BE49-F238E27FC236}">
                <a16:creationId xmlns:a16="http://schemas.microsoft.com/office/drawing/2014/main" id="{C378FD14-C60B-019B-9943-F72125A8FE29}"/>
              </a:ext>
            </a:extLst>
          </p:cNvPr>
          <p:cNvSpPr>
            <a:spLocks noGrp="1"/>
          </p:cNvSpPr>
          <p:nvPr>
            <p:ph type="body" idx="1"/>
          </p:nvPr>
        </p:nvSpPr>
        <p:spPr/>
        <p:txBody>
          <a:bodyPr/>
          <a:lstStyle/>
          <a:p>
            <a:pPr marL="114300" indent="0">
              <a:buNone/>
            </a:pPr>
            <a:r>
              <a:rPr lang="en-US" dirty="0"/>
              <a:t>In dynamic programming, the pseudocode will end up being a fairly direct translation of the recurrence, so we’ll do the proof first. In this class, we will </a:t>
            </a:r>
            <a:r>
              <a:rPr lang="en-US" b="1" dirty="0">
                <a:solidFill>
                  <a:schemeClr val="bg2"/>
                </a:solidFill>
              </a:rPr>
              <a:t>focus on just proving the recursive case</a:t>
            </a:r>
            <a:r>
              <a:rPr lang="en-US" dirty="0"/>
              <a:t>. A complete formal proof is, of course, induction. </a:t>
            </a:r>
          </a:p>
          <a:p>
            <a:pPr marL="114300" indent="0">
              <a:buNone/>
            </a:pPr>
            <a:endParaRPr lang="en-US" dirty="0"/>
          </a:p>
          <a:p>
            <a:pPr>
              <a:buFont typeface="+mj-lt"/>
              <a:buAutoNum type="alphaLcParenR" startAt="5"/>
            </a:pPr>
            <a:r>
              <a:rPr lang="en-US" dirty="0"/>
              <a:t>Prove your recurrence to be correct. </a:t>
            </a:r>
          </a:p>
          <a:p>
            <a:pPr marL="114300" indent="0">
              <a:buNone/>
            </a:pPr>
            <a:endParaRPr lang="en-US" dirty="0"/>
          </a:p>
          <a:p>
            <a:pPr marL="114300" indent="0">
              <a:buNone/>
            </a:pPr>
            <a:endParaRPr lang="en-US" dirty="0"/>
          </a:p>
        </p:txBody>
      </p:sp>
      <p:sp>
        <p:nvSpPr>
          <p:cNvPr id="5" name="TextBox 4">
            <a:extLst>
              <a:ext uri="{FF2B5EF4-FFF2-40B4-BE49-F238E27FC236}">
                <a16:creationId xmlns:a16="http://schemas.microsoft.com/office/drawing/2014/main" id="{D3B6D392-7B8D-75F8-1080-20D81E95A9EE}"/>
              </a:ext>
            </a:extLst>
          </p:cNvPr>
          <p:cNvSpPr txBox="1"/>
          <p:nvPr/>
        </p:nvSpPr>
        <p:spPr>
          <a:xfrm>
            <a:off x="2116934" y="4634812"/>
            <a:ext cx="4910131" cy="369332"/>
          </a:xfrm>
          <a:prstGeom prst="rect">
            <a:avLst/>
          </a:prstGeom>
          <a:noFill/>
        </p:spPr>
        <p:txBody>
          <a:bodyPr wrap="square" rtlCol="0">
            <a:spAutoFit/>
          </a:bodyPr>
          <a:lstStyle/>
          <a:p>
            <a:pPr algn="ctr"/>
            <a:r>
              <a:rPr lang="en-US" sz="1800" dirty="0">
                <a:solidFill>
                  <a:srgbClr val="9A01FF"/>
                </a:solidFill>
                <a:latin typeface="Source Sans Pro" panose="020B0503030403020204" pitchFamily="34" charset="0"/>
                <a:ea typeface="Source Sans Pro" panose="020B0503030403020204" pitchFamily="34" charset="0"/>
              </a:rPr>
              <a:t>Feel free to work with the people around you!</a:t>
            </a:r>
          </a:p>
        </p:txBody>
      </p:sp>
    </p:spTree>
    <p:extLst>
      <p:ext uri="{BB962C8B-B14F-4D97-AF65-F5344CB8AC3E}">
        <p14:creationId xmlns:p14="http://schemas.microsoft.com/office/powerpoint/2010/main" val="3646826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56013-91B3-958C-0042-948A8C503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787D7-828D-92EF-CEED-4B338742D0C8}"/>
              </a:ext>
            </a:extLst>
          </p:cNvPr>
          <p:cNvSpPr>
            <a:spLocks noGrp="1"/>
          </p:cNvSpPr>
          <p:nvPr>
            <p:ph type="title"/>
          </p:nvPr>
        </p:nvSpPr>
        <p:spPr/>
        <p:txBody>
          <a:bodyPr>
            <a:normAutofit/>
          </a:bodyPr>
          <a:lstStyle/>
          <a:p>
            <a:r>
              <a:rPr lang="en-US" sz="2700" dirty="0"/>
              <a:t>Problem 1 – Going to parties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2065B3F-2672-319B-7D3F-D457F36B31A4}"/>
                  </a:ext>
                </a:extLst>
              </p:cNvPr>
              <p:cNvSpPr>
                <a:spLocks noGrp="1"/>
              </p:cNvSpPr>
              <p:nvPr>
                <p:ph type="body" idx="1"/>
              </p:nvPr>
            </p:nvSpPr>
            <p:spPr/>
            <p:txBody>
              <a:bodyPr/>
              <a:lstStyle/>
              <a:p>
                <a:pPr marL="114300" indent="0">
                  <a:buNone/>
                </a:pPr>
                <a:r>
                  <a:rPr lang="en-US" dirty="0"/>
                  <a:t>In dynamic programming, the pseudocode will end up being a fairly direct translation of the recurrence, so we’ll do the proof first. In this class, we will </a:t>
                </a:r>
                <a:r>
                  <a:rPr lang="en-US" b="1" dirty="0">
                    <a:solidFill>
                      <a:schemeClr val="bg2"/>
                    </a:solidFill>
                  </a:rPr>
                  <a:t>focus on just proving the recursive case</a:t>
                </a:r>
                <a:r>
                  <a:rPr lang="en-US" dirty="0"/>
                  <a:t>. A complete formal proof is, of course, induction. </a:t>
                </a:r>
              </a:p>
              <a:p>
                <a:pPr marL="114300" indent="0">
                  <a:buNone/>
                </a:pPr>
                <a:endParaRPr lang="en-US" dirty="0"/>
              </a:p>
              <a:p>
                <a:pPr>
                  <a:buFont typeface="+mj-lt"/>
                  <a:buAutoNum type="alphaLcParenR" startAt="5"/>
                </a:pPr>
                <a:r>
                  <a:rPr lang="en-US" dirty="0"/>
                  <a:t>Prove your recurrence to be correct. </a:t>
                </a:r>
              </a:p>
              <a:p>
                <a:pPr marL="114300" indent="0">
                  <a:buNone/>
                </a:pPr>
                <a:endParaRPr lang="en-US" dirty="0"/>
              </a:p>
              <a:p>
                <a:pPr marL="114300" indent="0">
                  <a:buNone/>
                </a:pPr>
                <a:r>
                  <a:rPr lang="en-US" dirty="0">
                    <a:solidFill>
                      <a:schemeClr val="accent1"/>
                    </a:solidFill>
                  </a:rPr>
                  <a:t>For consistency, please try the </a:t>
                </a:r>
                <a14:m>
                  <m:oMath xmlns:m="http://schemas.openxmlformats.org/officeDocument/2006/math">
                    <m:r>
                      <m:rPr>
                        <m:sty m:val="p"/>
                      </m:rPr>
                      <a:rPr lang="en-US" sz="1800" dirty="0" smtClean="0">
                        <a:solidFill>
                          <a:schemeClr val="accent1"/>
                        </a:solidFill>
                        <a:latin typeface="Cambria Math" panose="02040503050406030204" pitchFamily="18" charset="0"/>
                        <a:cs typeface="Source Sans Pro"/>
                        <a:sym typeface="Source Sans Pro"/>
                      </a:rPr>
                      <m:t>OPT</m:t>
                    </m:r>
                    <m:d>
                      <m:dPr>
                        <m:ctrlPr>
                          <a:rPr lang="en-US" sz="1800" i="1" dirty="0">
                            <a:solidFill>
                              <a:schemeClr val="accent1"/>
                            </a:solidFill>
                            <a:latin typeface="Cambria Math" panose="02040503050406030204" pitchFamily="18" charset="0"/>
                            <a:cs typeface="Source Sans Pro"/>
                            <a:sym typeface="Source Sans Pro"/>
                          </a:rPr>
                        </m:ctrlPr>
                      </m:dPr>
                      <m:e>
                        <m:r>
                          <a:rPr lang="en-US" sz="1800" b="0" i="1" dirty="0" smtClean="0">
                            <a:solidFill>
                              <a:schemeClr val="accent1"/>
                            </a:solidFill>
                            <a:latin typeface="Cambria Math" panose="02040503050406030204" pitchFamily="18" charset="0"/>
                            <a:cs typeface="Source Sans Pro"/>
                            <a:sym typeface="Source Sans Pro"/>
                          </a:rPr>
                          <m:t>𝑗</m:t>
                        </m:r>
                      </m:e>
                    </m:d>
                  </m:oMath>
                </a14:m>
                <a:r>
                  <a:rPr lang="en-US" dirty="0">
                    <a:solidFill>
                      <a:schemeClr val="accent1"/>
                    </a:solidFill>
                  </a:rPr>
                  <a:t> version.</a:t>
                </a:r>
              </a:p>
              <a:p>
                <a:pPr marL="114300" indent="0">
                  <a:buNone/>
                </a:pPr>
                <a14:m>
                  <m:oMathPara xmlns:m="http://schemas.openxmlformats.org/officeDocument/2006/math">
                    <m:oMathParaPr>
                      <m:jc m:val="centerGroup"/>
                    </m:oMathParaPr>
                    <m:oMath xmlns:m="http://schemas.openxmlformats.org/officeDocument/2006/math">
                      <m:r>
                        <m:rPr>
                          <m:sty m:val="p"/>
                        </m:rPr>
                        <a:rPr lang="en-US" sz="1800" dirty="0" smtClean="0">
                          <a:solidFill>
                            <a:schemeClr val="accent1"/>
                          </a:solidFill>
                          <a:latin typeface="Cambria Math" panose="02040503050406030204" pitchFamily="18" charset="0"/>
                          <a:cs typeface="Source Sans Pro"/>
                          <a:sym typeface="Source Sans Pro"/>
                        </a:rPr>
                        <m:t>OPT</m:t>
                      </m:r>
                      <m:d>
                        <m:dPr>
                          <m:ctrlPr>
                            <a:rPr lang="en-US" sz="1800" i="1" dirty="0">
                              <a:solidFill>
                                <a:schemeClr val="accent1"/>
                              </a:solidFill>
                              <a:latin typeface="Cambria Math" panose="02040503050406030204" pitchFamily="18" charset="0"/>
                              <a:cs typeface="Source Sans Pro"/>
                              <a:sym typeface="Source Sans Pro"/>
                            </a:rPr>
                          </m:ctrlPr>
                        </m:dPr>
                        <m:e>
                          <m:r>
                            <a:rPr lang="en-US" sz="1800" b="0" i="1" dirty="0" smtClean="0">
                              <a:solidFill>
                                <a:schemeClr val="accent1"/>
                              </a:solidFill>
                              <a:latin typeface="Cambria Math" panose="02040503050406030204" pitchFamily="18" charset="0"/>
                              <a:cs typeface="Source Sans Pro"/>
                              <a:sym typeface="Source Sans Pro"/>
                            </a:rPr>
                            <m:t>𝑗</m:t>
                          </m:r>
                        </m:e>
                      </m:d>
                      <m:r>
                        <a:rPr lang="en-US" sz="1800" i="1" dirty="0">
                          <a:solidFill>
                            <a:schemeClr val="accent1"/>
                          </a:solidFill>
                          <a:latin typeface="Cambria Math" panose="02040503050406030204" pitchFamily="18" charset="0"/>
                          <a:cs typeface="Source Sans Pro"/>
                          <a:sym typeface="Source Sans Pro"/>
                        </a:rPr>
                        <m:t>=</m:t>
                      </m:r>
                      <m:func>
                        <m:funcPr>
                          <m:ctrlPr>
                            <a:rPr lang="en-US" sz="1800" i="1" dirty="0">
                              <a:solidFill>
                                <a:schemeClr val="accent1"/>
                              </a:solidFill>
                              <a:latin typeface="Cambria Math" panose="02040503050406030204" pitchFamily="18" charset="0"/>
                              <a:cs typeface="Source Sans Pro"/>
                              <a:sym typeface="Source Sans Pro"/>
                            </a:rPr>
                          </m:ctrlPr>
                        </m:funcPr>
                        <m:fName>
                          <m:r>
                            <m:rPr>
                              <m:sty m:val="p"/>
                            </m:rPr>
                            <a:rPr lang="en-US" sz="1800" dirty="0">
                              <a:solidFill>
                                <a:schemeClr val="accent1"/>
                              </a:solidFill>
                              <a:latin typeface="Cambria Math" panose="02040503050406030204" pitchFamily="18" charset="0"/>
                              <a:cs typeface="Source Sans Pro"/>
                              <a:sym typeface="Source Sans Pro"/>
                            </a:rPr>
                            <m:t>max</m:t>
                          </m:r>
                        </m:fName>
                        <m:e>
                          <m:d>
                            <m:dPr>
                              <m:ctrlPr>
                                <a:rPr lang="en-US" sz="1800" i="1" dirty="0">
                                  <a:solidFill>
                                    <a:schemeClr val="accent1"/>
                                  </a:solidFill>
                                  <a:latin typeface="Cambria Math" panose="02040503050406030204" pitchFamily="18" charset="0"/>
                                  <a:cs typeface="Source Sans Pro"/>
                                  <a:sym typeface="Source Sans Pro"/>
                                </a:rPr>
                              </m:ctrlPr>
                            </m:dPr>
                            <m:e>
                              <m:eqArr>
                                <m:eqArrPr>
                                  <m:ctrlPr>
                                    <a:rPr lang="en-US" sz="1800" i="1" dirty="0">
                                      <a:solidFill>
                                        <a:schemeClr val="accent1"/>
                                      </a:solidFill>
                                      <a:latin typeface="Cambria Math" panose="02040503050406030204" pitchFamily="18" charset="0"/>
                                      <a:cs typeface="Source Sans Pro"/>
                                      <a:sym typeface="Source Sans Pro"/>
                                    </a:rPr>
                                  </m:ctrlPr>
                                </m:eqArrPr>
                                <m:e>
                                  <m:r>
                                    <m:rPr>
                                      <m:sty m:val="p"/>
                                    </m:rPr>
                                    <a:rPr lang="en-US" sz="1800" dirty="0">
                                      <a:solidFill>
                                        <a:schemeClr val="accent1"/>
                                      </a:solidFill>
                                      <a:latin typeface="Cambria Math" panose="02040503050406030204" pitchFamily="18" charset="0"/>
                                      <a:cs typeface="Source Sans Pro"/>
                                      <a:sym typeface="Source Sans Pro"/>
                                    </a:rPr>
                                    <m:t>OPT</m:t>
                                  </m:r>
                                  <m:d>
                                    <m:dPr>
                                      <m:ctrlPr>
                                        <a:rPr lang="en-US" sz="1800" i="1">
                                          <a:solidFill>
                                            <a:schemeClr val="accent1"/>
                                          </a:solidFill>
                                          <a:latin typeface="Cambria Math" panose="02040503050406030204" pitchFamily="18" charset="0"/>
                                          <a:cs typeface="Source Sans Pro"/>
                                          <a:sym typeface="Source Sans Pro"/>
                                        </a:rPr>
                                      </m:ctrlPr>
                                    </m:dPr>
                                    <m:e>
                                      <m:r>
                                        <a:rPr lang="en-US" sz="1800" b="0" i="1" smtClean="0">
                                          <a:solidFill>
                                            <a:schemeClr val="accent1"/>
                                          </a:solidFill>
                                          <a:latin typeface="Cambria Math" panose="02040503050406030204" pitchFamily="18" charset="0"/>
                                          <a:cs typeface="Source Sans Pro"/>
                                          <a:sym typeface="Source Sans Pro"/>
                                        </a:rPr>
                                        <m:t>𝑗</m:t>
                                      </m:r>
                                      <m:r>
                                        <a:rPr lang="en-US" sz="1800" i="1">
                                          <a:solidFill>
                                            <a:schemeClr val="accent1"/>
                                          </a:solidFill>
                                          <a:latin typeface="Cambria Math" panose="02040503050406030204" pitchFamily="18" charset="0"/>
                                          <a:cs typeface="Source Sans Pro"/>
                                          <a:sym typeface="Source Sans Pro"/>
                                        </a:rPr>
                                        <m:t>−1</m:t>
                                      </m:r>
                                    </m:e>
                                  </m:d>
                                  <m:r>
                                    <a:rPr lang="en-US" sz="1800" i="1">
                                      <a:solidFill>
                                        <a:schemeClr val="accent1"/>
                                      </a:solidFill>
                                      <a:latin typeface="Cambria Math" panose="02040503050406030204" pitchFamily="18" charset="0"/>
                                      <a:cs typeface="Source Sans Pro"/>
                                      <a:sym typeface="Source Sans Pro"/>
                                    </a:rPr>
                                    <m:t>,</m:t>
                                  </m:r>
                                </m:e>
                                <m:e>
                                  <m:r>
                                    <m:rPr>
                                      <m:sty m:val="p"/>
                                    </m:rPr>
                                    <a:rPr lang="en-US" sz="1800" dirty="0">
                                      <a:solidFill>
                                        <a:schemeClr val="accent1"/>
                                      </a:solidFill>
                                      <a:latin typeface="Cambria Math" panose="02040503050406030204" pitchFamily="18" charset="0"/>
                                      <a:cs typeface="Source Sans Pro"/>
                                      <a:sym typeface="Source Sans Pro"/>
                                    </a:rPr>
                                    <m:t>OPT</m:t>
                                  </m:r>
                                  <m:d>
                                    <m:dPr>
                                      <m:ctrlPr>
                                        <a:rPr lang="en-US" sz="1800" i="1">
                                          <a:solidFill>
                                            <a:schemeClr val="accent1"/>
                                          </a:solidFill>
                                          <a:latin typeface="Cambria Math" panose="02040503050406030204" pitchFamily="18" charset="0"/>
                                          <a:cs typeface="Source Sans Pro"/>
                                          <a:sym typeface="Source Sans Pro"/>
                                        </a:rPr>
                                      </m:ctrlPr>
                                    </m:dPr>
                                    <m:e>
                                      <m:r>
                                        <a:rPr lang="en-US" sz="1800" b="0" i="1" smtClean="0">
                                          <a:solidFill>
                                            <a:schemeClr val="accent1"/>
                                          </a:solidFill>
                                          <a:latin typeface="Cambria Math" panose="02040503050406030204" pitchFamily="18" charset="0"/>
                                          <a:sym typeface="Source Sans Pro"/>
                                        </a:rPr>
                                        <m:t>𝑗</m:t>
                                      </m:r>
                                      <m:r>
                                        <a:rPr lang="en-US" sz="1800" i="1">
                                          <a:solidFill>
                                            <a:schemeClr val="accent1"/>
                                          </a:solidFill>
                                          <a:latin typeface="Cambria Math" panose="02040503050406030204" pitchFamily="18" charset="0"/>
                                          <a:sym typeface="Source Sans Pro"/>
                                        </a:rPr>
                                        <m:t>−2</m:t>
                                      </m:r>
                                    </m:e>
                                  </m:d>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𝑗</m:t>
                                  </m:r>
                                  <m:r>
                                    <a:rPr lang="en-US" sz="1800" b="0" i="1" smtClean="0">
                                      <a:solidFill>
                                        <a:schemeClr val="accent1"/>
                                      </a:solidFill>
                                      <a:latin typeface="Cambria Math" panose="02040503050406030204" pitchFamily="18" charset="0"/>
                                      <a:sym typeface="Source Sans Pro"/>
                                    </a:rPr>
                                    <m:t>],</m:t>
                                  </m:r>
                                </m:e>
                                <m:e>
                                  <m:r>
                                    <m:rPr>
                                      <m:sty m:val="p"/>
                                    </m:rPr>
                                    <a:rPr lang="en-US" sz="1800" dirty="0">
                                      <a:solidFill>
                                        <a:schemeClr val="accent1"/>
                                      </a:solidFill>
                                      <a:latin typeface="Cambria Math" panose="02040503050406030204" pitchFamily="18" charset="0"/>
                                      <a:cs typeface="Source Sans Pro"/>
                                      <a:sym typeface="Source Sans Pro"/>
                                    </a:rPr>
                                    <m:t>OPT</m:t>
                                  </m:r>
                                  <m:d>
                                    <m:dPr>
                                      <m:ctrlPr>
                                        <a:rPr lang="en-US" sz="1800" i="1">
                                          <a:solidFill>
                                            <a:schemeClr val="accent1"/>
                                          </a:solidFill>
                                          <a:latin typeface="Cambria Math" panose="02040503050406030204" pitchFamily="18" charset="0"/>
                                          <a:cs typeface="Source Sans Pro"/>
                                          <a:sym typeface="Source Sans Pro"/>
                                        </a:rPr>
                                      </m:ctrlPr>
                                    </m:dPr>
                                    <m:e>
                                      <m:r>
                                        <a:rPr lang="en-US" sz="1800" b="0" i="1" smtClean="0">
                                          <a:solidFill>
                                            <a:schemeClr val="accent1"/>
                                          </a:solidFill>
                                          <a:latin typeface="Cambria Math" panose="02040503050406030204" pitchFamily="18" charset="0"/>
                                          <a:sym typeface="Source Sans Pro"/>
                                        </a:rPr>
                                        <m:t>𝑗</m:t>
                                      </m:r>
                                      <m:r>
                                        <a:rPr lang="en-US" sz="1800" i="1">
                                          <a:solidFill>
                                            <a:schemeClr val="accent1"/>
                                          </a:solidFill>
                                          <a:latin typeface="Cambria Math" panose="02040503050406030204" pitchFamily="18" charset="0"/>
                                          <a:sym typeface="Source Sans Pro"/>
                                        </a:rPr>
                                        <m:t>−3</m:t>
                                      </m:r>
                                    </m:e>
                                  </m:d>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d>
                                    <m:dPr>
                                      <m:begChr m:val="["/>
                                      <m:endChr m:val="]"/>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𝑗</m:t>
                                      </m:r>
                                      <m:r>
                                        <a:rPr lang="en-US" sz="1800" b="0" i="1" smtClean="0">
                                          <a:solidFill>
                                            <a:schemeClr val="accent1"/>
                                          </a:solidFill>
                                          <a:latin typeface="Cambria Math" panose="02040503050406030204" pitchFamily="18" charset="0"/>
                                          <a:sym typeface="Source Sans Pro"/>
                                        </a:rPr>
                                        <m:t>−1</m:t>
                                      </m:r>
                                    </m:e>
                                  </m:d>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𝑗</m:t>
                                  </m:r>
                                  <m:r>
                                    <a:rPr lang="en-US" sz="1800" b="0" i="1" smtClean="0">
                                      <a:solidFill>
                                        <a:schemeClr val="accent1"/>
                                      </a:solidFill>
                                      <a:latin typeface="Cambria Math" panose="02040503050406030204" pitchFamily="18" charset="0"/>
                                      <a:sym typeface="Source Sans Pro"/>
                                    </a:rPr>
                                    <m:t>]</m:t>
                                  </m:r>
                                </m:e>
                              </m:eqArr>
                            </m:e>
                          </m:d>
                        </m:e>
                      </m:func>
                    </m:oMath>
                  </m:oMathPara>
                </a14:m>
                <a:endParaRPr lang="en-US" dirty="0"/>
              </a:p>
              <a:p>
                <a:pPr marL="114300" indent="0">
                  <a:buNone/>
                </a:pPr>
                <a:endParaRPr lang="en-US" dirty="0"/>
              </a:p>
            </p:txBody>
          </p:sp>
        </mc:Choice>
        <mc:Fallback xmlns="">
          <p:sp>
            <p:nvSpPr>
              <p:cNvPr id="3" name="Text Placeholder 2">
                <a:extLst>
                  <a:ext uri="{FF2B5EF4-FFF2-40B4-BE49-F238E27FC236}">
                    <a16:creationId xmlns:a16="http://schemas.microsoft.com/office/drawing/2014/main" id="{B2065B3F-2672-319B-7D3F-D457F36B31A4}"/>
                  </a:ext>
                </a:extLst>
              </p:cNvPr>
              <p:cNvSpPr>
                <a:spLocks noGrp="1" noRot="1" noChangeAspect="1" noMove="1" noResize="1" noEditPoints="1" noAdjustHandles="1" noChangeArrowheads="1" noChangeShapeType="1" noTextEdit="1"/>
              </p:cNvSpPr>
              <p:nvPr>
                <p:ph type="body" idx="1"/>
              </p:nvPr>
            </p:nvSpPr>
            <p:spPr>
              <a:blipFill>
                <a:blip r:embed="rId2"/>
                <a:stretch>
                  <a:fillRect r="-104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AC0F41D8-17B4-8059-DA8E-2D5D87224A7D}"/>
              </a:ext>
            </a:extLst>
          </p:cNvPr>
          <p:cNvSpPr txBox="1"/>
          <p:nvPr/>
        </p:nvSpPr>
        <p:spPr>
          <a:xfrm>
            <a:off x="7061378" y="75693"/>
            <a:ext cx="1992854" cy="369332"/>
          </a:xfrm>
          <a:prstGeom prst="rect">
            <a:avLst/>
          </a:prstGeom>
          <a:noFill/>
          <a:ln w="19050">
            <a:solidFill>
              <a:schemeClr val="accent1"/>
            </a:solidFill>
          </a:ln>
        </p:spPr>
        <p:txBody>
          <a:bodyPr wrap="none" rtlCol="0">
            <a:spAutoFit/>
          </a:bodyPr>
          <a:lstStyle/>
          <a:p>
            <a:pPr algn="r"/>
            <a:r>
              <a:rPr lang="en-US" sz="1800" b="1" dirty="0">
                <a:solidFill>
                  <a:schemeClr val="accent1"/>
                </a:solidFill>
                <a:latin typeface="Source Sans Pro" panose="020B0503030403020204" pitchFamily="34" charset="0"/>
                <a:ea typeface="Source Sans Pro" panose="020B0503030403020204" pitchFamily="34" charset="0"/>
              </a:rPr>
              <a:t>Previous Solution</a:t>
            </a:r>
          </a:p>
        </p:txBody>
      </p:sp>
      <p:sp>
        <p:nvSpPr>
          <p:cNvPr id="5" name="TextBox 4">
            <a:extLst>
              <a:ext uri="{FF2B5EF4-FFF2-40B4-BE49-F238E27FC236}">
                <a16:creationId xmlns:a16="http://schemas.microsoft.com/office/drawing/2014/main" id="{2DAF6712-9D33-93F8-B1B0-F997CD8E2763}"/>
              </a:ext>
            </a:extLst>
          </p:cNvPr>
          <p:cNvSpPr txBox="1"/>
          <p:nvPr/>
        </p:nvSpPr>
        <p:spPr>
          <a:xfrm>
            <a:off x="2116934" y="4634812"/>
            <a:ext cx="4910131" cy="369332"/>
          </a:xfrm>
          <a:prstGeom prst="rect">
            <a:avLst/>
          </a:prstGeom>
          <a:noFill/>
        </p:spPr>
        <p:txBody>
          <a:bodyPr wrap="square" rtlCol="0">
            <a:spAutoFit/>
          </a:bodyPr>
          <a:lstStyle/>
          <a:p>
            <a:pPr algn="ctr"/>
            <a:r>
              <a:rPr lang="en-US" sz="1800" dirty="0">
                <a:solidFill>
                  <a:srgbClr val="9A01FF"/>
                </a:solidFill>
                <a:latin typeface="Source Sans Pro" panose="020B0503030403020204" pitchFamily="34" charset="0"/>
                <a:ea typeface="Source Sans Pro" panose="020B0503030403020204" pitchFamily="34" charset="0"/>
              </a:rPr>
              <a:t>Feel free to work with the people around you!</a:t>
            </a:r>
          </a:p>
        </p:txBody>
      </p:sp>
    </p:spTree>
    <p:extLst>
      <p:ext uri="{BB962C8B-B14F-4D97-AF65-F5344CB8AC3E}">
        <p14:creationId xmlns:p14="http://schemas.microsoft.com/office/powerpoint/2010/main" val="280622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E2C34-B8DE-CD1E-D5F4-BC4DE54AD7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65BDE3-C3A3-B619-245B-86EF46087127}"/>
              </a:ext>
            </a:extLst>
          </p:cNvPr>
          <p:cNvSpPr>
            <a:spLocks noGrp="1"/>
          </p:cNvSpPr>
          <p:nvPr>
            <p:ph type="title"/>
          </p:nvPr>
        </p:nvSpPr>
        <p:spPr/>
        <p:txBody>
          <a:bodyPr>
            <a:normAutofit/>
          </a:bodyPr>
          <a:lstStyle/>
          <a:p>
            <a:r>
              <a:rPr lang="en-US" sz="2700" dirty="0"/>
              <a:t>Problem 1 – Going to parties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0FC3433-D590-6806-A416-0980499E79F4}"/>
                  </a:ext>
                </a:extLst>
              </p:cNvPr>
              <p:cNvSpPr>
                <a:spLocks noGrp="1"/>
              </p:cNvSpPr>
              <p:nvPr>
                <p:ph type="body" idx="1"/>
              </p:nvPr>
            </p:nvSpPr>
            <p:spPr/>
            <p:txBody>
              <a:bodyPr/>
              <a:lstStyle/>
              <a:p>
                <a:pPr marL="114300" indent="0">
                  <a:spcAft>
                    <a:spcPts val="1200"/>
                  </a:spcAft>
                  <a:buNone/>
                </a:pPr>
                <a:r>
                  <a:rPr lang="en-US" dirty="0">
                    <a:solidFill>
                      <a:schemeClr val="accent1"/>
                    </a:solidFill>
                  </a:rPr>
                  <a:t>Cases based on when we last slept. We must have slept within the last 2 days, otherwise the schedule violates the excessive partying condition.</a:t>
                </a:r>
              </a:p>
              <a:p>
                <a:pPr marL="114300" indent="0">
                  <a:spcAft>
                    <a:spcPts val="1200"/>
                  </a:spcAft>
                  <a:buNone/>
                </a:pPr>
                <a:r>
                  <a:rPr lang="en-US" b="1" dirty="0">
                    <a:solidFill>
                      <a:schemeClr val="accent1"/>
                    </a:solidFill>
                  </a:rPr>
                  <a:t>Case 1: Sleep today. </a:t>
                </a:r>
                <a:r>
                  <a:rPr lang="en-US" dirty="0">
                    <a:solidFill>
                      <a:schemeClr val="accent1"/>
                    </a:solidFill>
                  </a:rPr>
                  <a:t>We get nothing today. All schedules on </a:t>
                </a:r>
                <a14:m>
                  <m:oMath xmlns:m="http://schemas.openxmlformats.org/officeDocument/2006/math">
                    <m:r>
                      <a:rPr lang="en-US" i="1" dirty="0" smtClean="0">
                        <a:solidFill>
                          <a:schemeClr val="accent1"/>
                        </a:solidFill>
                        <a:latin typeface="Cambria Math" panose="02040503050406030204" pitchFamily="18" charset="0"/>
                      </a:rPr>
                      <m:t>1..</m:t>
                    </m:r>
                    <m:r>
                      <a:rPr lang="en-US" i="1" dirty="0" smtClean="0">
                        <a:solidFill>
                          <a:schemeClr val="accent1"/>
                        </a:solidFill>
                        <a:latin typeface="Cambria Math" panose="02040503050406030204" pitchFamily="18" charset="0"/>
                      </a:rPr>
                      <m:t>𝑗</m:t>
                    </m:r>
                    <m:r>
                      <a:rPr lang="en-US" i="1" dirty="0" smtClean="0">
                        <a:solidFill>
                          <a:schemeClr val="accent1"/>
                        </a:solidFill>
                        <a:latin typeface="Cambria Math" panose="02040503050406030204" pitchFamily="18" charset="0"/>
                      </a:rPr>
                      <m:t>−1 </m:t>
                    </m:r>
                  </m:oMath>
                </a14:m>
                <a:r>
                  <a:rPr lang="en-US" dirty="0">
                    <a:solidFill>
                      <a:schemeClr val="accent1"/>
                    </a:solidFill>
                  </a:rPr>
                  <a:t>are compatible with sleeping today, so the maximum happiness we can get in this case is </a:t>
                </a:r>
                <a14:m>
                  <m:oMath xmlns:m="http://schemas.openxmlformats.org/officeDocument/2006/math">
                    <m:r>
                      <m:rPr>
                        <m:sty m:val="p"/>
                      </m:rPr>
                      <a:rPr lang="en-US" i="0" dirty="0" smtClean="0">
                        <a:solidFill>
                          <a:schemeClr val="accent1"/>
                        </a:solidFill>
                        <a:latin typeface="Cambria Math" panose="02040503050406030204" pitchFamily="18" charset="0"/>
                      </a:rPr>
                      <m:t>OPT</m:t>
                    </m:r>
                    <m:r>
                      <a:rPr lang="en-US" i="1" dirty="0" smtClean="0">
                        <a:solidFill>
                          <a:schemeClr val="accent1"/>
                        </a:solidFill>
                        <a:latin typeface="Cambria Math" panose="02040503050406030204" pitchFamily="18" charset="0"/>
                      </a:rPr>
                      <m:t>(</m:t>
                    </m:r>
                    <m:r>
                      <a:rPr lang="en-US" i="1" dirty="0" smtClean="0">
                        <a:solidFill>
                          <a:schemeClr val="accent1"/>
                        </a:solidFill>
                        <a:latin typeface="Cambria Math" panose="02040503050406030204" pitchFamily="18" charset="0"/>
                      </a:rPr>
                      <m:t>𝑗</m:t>
                    </m:r>
                    <m:r>
                      <a:rPr lang="en-US" i="1" dirty="0" smtClean="0">
                        <a:solidFill>
                          <a:schemeClr val="accent1"/>
                        </a:solidFill>
                        <a:latin typeface="Cambria Math" panose="02040503050406030204" pitchFamily="18" charset="0"/>
                      </a:rPr>
                      <m:t>−1)</m:t>
                    </m:r>
                  </m:oMath>
                </a14:m>
                <a:r>
                  <a:rPr lang="en-US" dirty="0">
                    <a:solidFill>
                      <a:schemeClr val="accent1"/>
                    </a:solidFill>
                  </a:rPr>
                  <a:t>.</a:t>
                </a:r>
              </a:p>
              <a:p>
                <a:pPr marL="114300" indent="0">
                  <a:spcAft>
                    <a:spcPts val="1200"/>
                  </a:spcAft>
                  <a:buNone/>
                </a:pPr>
                <a:r>
                  <a:rPr lang="en-US" b="1" dirty="0">
                    <a:solidFill>
                      <a:schemeClr val="accent1"/>
                    </a:solidFill>
                  </a:rPr>
                  <a:t>Case 2: Slept yesterday. </a:t>
                </a:r>
                <a:r>
                  <a:rPr lang="en-US" dirty="0">
                    <a:solidFill>
                      <a:schemeClr val="accent1"/>
                    </a:solidFill>
                  </a:rPr>
                  <a:t>Then we have no reason not to party today, and all schedules on </a:t>
                </a:r>
                <a14:m>
                  <m:oMath xmlns:m="http://schemas.openxmlformats.org/officeDocument/2006/math">
                    <m:r>
                      <a:rPr lang="en-US" i="1" dirty="0" smtClean="0">
                        <a:solidFill>
                          <a:schemeClr val="accent1"/>
                        </a:solidFill>
                        <a:latin typeface="Cambria Math" panose="02040503050406030204" pitchFamily="18" charset="0"/>
                      </a:rPr>
                      <m:t>1..</m:t>
                    </m:r>
                    <m:r>
                      <a:rPr lang="en-US" i="1" dirty="0" smtClean="0">
                        <a:solidFill>
                          <a:schemeClr val="accent1"/>
                        </a:solidFill>
                        <a:latin typeface="Cambria Math" panose="02040503050406030204" pitchFamily="18" charset="0"/>
                      </a:rPr>
                      <m:t>𝑗</m:t>
                    </m:r>
                    <m:r>
                      <a:rPr lang="en-US" i="1" dirty="0" smtClean="0">
                        <a:solidFill>
                          <a:schemeClr val="accent1"/>
                        </a:solidFill>
                        <a:latin typeface="Cambria Math" panose="02040503050406030204" pitchFamily="18" charset="0"/>
                      </a:rPr>
                      <m:t>−2 </m:t>
                    </m:r>
                  </m:oMath>
                </a14:m>
                <a:r>
                  <a:rPr lang="en-US" dirty="0">
                    <a:solidFill>
                      <a:schemeClr val="accent1"/>
                    </a:solidFill>
                  </a:rPr>
                  <a:t>are compatible with sleeping yesterday, so </a:t>
                </a:r>
                <a14:m>
                  <m:oMath xmlns:m="http://schemas.openxmlformats.org/officeDocument/2006/math">
                    <m:r>
                      <m:rPr>
                        <m:sty m:val="p"/>
                      </m:rPr>
                      <a:rPr lang="en-US" i="0" dirty="0" smtClean="0">
                        <a:solidFill>
                          <a:schemeClr val="accent1"/>
                        </a:solidFill>
                        <a:latin typeface="Cambria Math" panose="02040503050406030204" pitchFamily="18" charset="0"/>
                      </a:rPr>
                      <m:t>OPT</m:t>
                    </m:r>
                    <m:d>
                      <m:dPr>
                        <m:ctrlPr>
                          <a:rPr lang="en-US" i="1" dirty="0" smtClean="0">
                            <a:solidFill>
                              <a:schemeClr val="accent1"/>
                            </a:solidFill>
                            <a:latin typeface="Cambria Math" panose="02040503050406030204" pitchFamily="18" charset="0"/>
                          </a:rPr>
                        </m:ctrlPr>
                      </m:dPr>
                      <m:e>
                        <m:r>
                          <a:rPr lang="en-US" i="1" dirty="0" smtClean="0">
                            <a:solidFill>
                              <a:schemeClr val="accent1"/>
                            </a:solidFill>
                            <a:latin typeface="Cambria Math" panose="02040503050406030204" pitchFamily="18" charset="0"/>
                          </a:rPr>
                          <m:t>𝑗</m:t>
                        </m:r>
                        <m:r>
                          <a:rPr lang="en-US" i="1" dirty="0" smtClean="0">
                            <a:solidFill>
                              <a:schemeClr val="accent1"/>
                            </a:solidFill>
                            <a:latin typeface="Cambria Math" panose="02040503050406030204" pitchFamily="18" charset="0"/>
                          </a:rPr>
                          <m:t>−2</m:t>
                        </m:r>
                      </m:e>
                    </m:d>
                    <m:r>
                      <a:rPr lang="en-US" b="0" i="1" dirty="0" smtClean="0">
                        <a:solidFill>
                          <a:schemeClr val="accent1"/>
                        </a:solidFill>
                        <a:latin typeface="Cambria Math" panose="02040503050406030204" pitchFamily="18" charset="0"/>
                      </a:rPr>
                      <m:t>+</m:t>
                    </m:r>
                    <m:r>
                      <a:rPr lang="en-US" b="0" i="1" dirty="0" smtClean="0">
                        <a:solidFill>
                          <a:schemeClr val="accent1"/>
                        </a:solidFill>
                        <a:latin typeface="Cambria Math" panose="02040503050406030204" pitchFamily="18" charset="0"/>
                      </a:rPr>
                      <m:t>𝐻</m:t>
                    </m:r>
                    <m:r>
                      <a:rPr lang="en-US" b="0" i="1" dirty="0" smtClean="0">
                        <a:solidFill>
                          <a:schemeClr val="accent1"/>
                        </a:solidFill>
                        <a:latin typeface="Cambria Math" panose="02040503050406030204" pitchFamily="18" charset="0"/>
                      </a:rPr>
                      <m:t>[</m:t>
                    </m:r>
                    <m:r>
                      <a:rPr lang="en-US" b="0" i="1" dirty="0" smtClean="0">
                        <a:solidFill>
                          <a:schemeClr val="accent1"/>
                        </a:solidFill>
                        <a:latin typeface="Cambria Math" panose="02040503050406030204" pitchFamily="18" charset="0"/>
                      </a:rPr>
                      <m:t>𝑗</m:t>
                    </m:r>
                    <m:r>
                      <a:rPr lang="en-US" b="0" i="1" dirty="0" smtClean="0">
                        <a:solidFill>
                          <a:schemeClr val="accent1"/>
                        </a:solidFill>
                        <a:latin typeface="Cambria Math" panose="02040503050406030204" pitchFamily="18" charset="0"/>
                      </a:rPr>
                      <m:t>]</m:t>
                    </m:r>
                  </m:oMath>
                </a14:m>
                <a:r>
                  <a:rPr lang="en-US" dirty="0">
                    <a:solidFill>
                      <a:schemeClr val="accent1"/>
                    </a:solidFill>
                  </a:rPr>
                  <a:t>.</a:t>
                </a:r>
              </a:p>
              <a:p>
                <a:pPr marL="114300" indent="0">
                  <a:spcAft>
                    <a:spcPts val="1200"/>
                  </a:spcAft>
                  <a:buNone/>
                </a:pPr>
                <a:r>
                  <a:rPr lang="en-US" b="1" dirty="0">
                    <a:solidFill>
                      <a:schemeClr val="accent1"/>
                    </a:solidFill>
                  </a:rPr>
                  <a:t>Case 3: Slept 2 days ago. </a:t>
                </a:r>
                <a:r>
                  <a:rPr lang="en-US" dirty="0">
                    <a:solidFill>
                      <a:schemeClr val="accent1"/>
                    </a:solidFill>
                  </a:rPr>
                  <a:t>Then we had no reason not to party yesterday, nor today, and all schedules on </a:t>
                </a:r>
                <a14:m>
                  <m:oMath xmlns:m="http://schemas.openxmlformats.org/officeDocument/2006/math">
                    <m:r>
                      <a:rPr lang="en-US" i="1" dirty="0" smtClean="0">
                        <a:solidFill>
                          <a:schemeClr val="accent1"/>
                        </a:solidFill>
                        <a:latin typeface="Cambria Math" panose="02040503050406030204" pitchFamily="18" charset="0"/>
                      </a:rPr>
                      <m:t>1..</m:t>
                    </m:r>
                    <m:r>
                      <a:rPr lang="en-US" i="1" dirty="0" smtClean="0">
                        <a:solidFill>
                          <a:schemeClr val="accent1"/>
                        </a:solidFill>
                        <a:latin typeface="Cambria Math" panose="02040503050406030204" pitchFamily="18" charset="0"/>
                      </a:rPr>
                      <m:t>𝑗</m:t>
                    </m:r>
                    <m:r>
                      <a:rPr lang="en-US" i="1" dirty="0" smtClean="0">
                        <a:solidFill>
                          <a:schemeClr val="accent1"/>
                        </a:solidFill>
                        <a:latin typeface="Cambria Math" panose="02040503050406030204" pitchFamily="18" charset="0"/>
                      </a:rPr>
                      <m:t>−3 </m:t>
                    </m:r>
                  </m:oMath>
                </a14:m>
                <a:r>
                  <a:rPr lang="en-US" dirty="0">
                    <a:solidFill>
                      <a:schemeClr val="accent1"/>
                    </a:solidFill>
                  </a:rPr>
                  <a:t>are compatible, thus </a:t>
                </a:r>
                <a14:m>
                  <m:oMath xmlns:m="http://schemas.openxmlformats.org/officeDocument/2006/math">
                    <m:r>
                      <m:rPr>
                        <m:sty m:val="p"/>
                      </m:rPr>
                      <a:rPr lang="en-US" sz="1800" dirty="0" smtClean="0">
                        <a:solidFill>
                          <a:schemeClr val="accent1"/>
                        </a:solidFill>
                        <a:latin typeface="Cambria Math" panose="02040503050406030204" pitchFamily="18" charset="0"/>
                        <a:cs typeface="Source Sans Pro"/>
                        <a:sym typeface="Source Sans Pro"/>
                      </a:rPr>
                      <m:t>OPT</m:t>
                    </m:r>
                    <m:d>
                      <m:dPr>
                        <m:ctrlPr>
                          <a:rPr lang="en-US" sz="1800" i="1">
                            <a:solidFill>
                              <a:schemeClr val="accent1"/>
                            </a:solidFill>
                            <a:latin typeface="Cambria Math" panose="02040503050406030204" pitchFamily="18" charset="0"/>
                            <a:cs typeface="Source Sans Pro"/>
                            <a:sym typeface="Source Sans Pro"/>
                          </a:rPr>
                        </m:ctrlPr>
                      </m:dPr>
                      <m:e>
                        <m:r>
                          <a:rPr lang="en-US" sz="1800" b="0" i="1" smtClean="0">
                            <a:solidFill>
                              <a:schemeClr val="accent1"/>
                            </a:solidFill>
                            <a:latin typeface="Cambria Math" panose="02040503050406030204" pitchFamily="18" charset="0"/>
                            <a:sym typeface="Source Sans Pro"/>
                          </a:rPr>
                          <m:t>𝑗</m:t>
                        </m:r>
                        <m:r>
                          <a:rPr lang="en-US" sz="1800" i="1">
                            <a:solidFill>
                              <a:schemeClr val="accent1"/>
                            </a:solidFill>
                            <a:latin typeface="Cambria Math" panose="02040503050406030204" pitchFamily="18" charset="0"/>
                            <a:sym typeface="Source Sans Pro"/>
                          </a:rPr>
                          <m:t>−3</m:t>
                        </m:r>
                      </m:e>
                    </m:d>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d>
                      <m:dPr>
                        <m:begChr m:val="["/>
                        <m:endChr m:val="]"/>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𝑗</m:t>
                        </m:r>
                        <m:r>
                          <a:rPr lang="en-US" sz="1800" b="0" i="1" smtClean="0">
                            <a:solidFill>
                              <a:schemeClr val="accent1"/>
                            </a:solidFill>
                            <a:latin typeface="Cambria Math" panose="02040503050406030204" pitchFamily="18" charset="0"/>
                            <a:sym typeface="Source Sans Pro"/>
                          </a:rPr>
                          <m:t>−1</m:t>
                        </m:r>
                      </m:e>
                    </m:d>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d>
                      <m:dPr>
                        <m:begChr m:val="["/>
                        <m:endChr m:val="]"/>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𝑗</m:t>
                        </m:r>
                      </m:e>
                    </m:d>
                  </m:oMath>
                </a14:m>
                <a:r>
                  <a:rPr lang="en-US" dirty="0">
                    <a:solidFill>
                      <a:schemeClr val="accent1"/>
                    </a:solidFill>
                  </a:rPr>
                  <a:t>.</a:t>
                </a:r>
              </a:p>
              <a:p>
                <a:pPr marL="114300" indent="0">
                  <a:spcAft>
                    <a:spcPts val="1200"/>
                  </a:spcAft>
                  <a:buNone/>
                </a:pPr>
                <a:r>
                  <a:rPr lang="en-US" dirty="0">
                    <a:solidFill>
                      <a:schemeClr val="accent1"/>
                    </a:solidFill>
                  </a:rPr>
                  <a:t>Overall, the maximum of three cases is the maximum possible overall happiness. </a:t>
                </a:r>
              </a:p>
            </p:txBody>
          </p:sp>
        </mc:Choice>
        <mc:Fallback xmlns="">
          <p:sp>
            <p:nvSpPr>
              <p:cNvPr id="3" name="Text Placeholder 2">
                <a:extLst>
                  <a:ext uri="{FF2B5EF4-FFF2-40B4-BE49-F238E27FC236}">
                    <a16:creationId xmlns:a16="http://schemas.microsoft.com/office/drawing/2014/main" id="{10FC3433-D590-6806-A416-0980499E79F4}"/>
                  </a:ext>
                </a:extLst>
              </p:cNvPr>
              <p:cNvSpPr>
                <a:spLocks noGrp="1" noRot="1" noChangeAspect="1" noMove="1" noResize="1" noEditPoints="1" noAdjustHandles="1" noChangeArrowheads="1" noChangeShapeType="1" noTextEdit="1"/>
              </p:cNvSpPr>
              <p:nvPr>
                <p:ph type="body" idx="1"/>
              </p:nvPr>
            </p:nvSpPr>
            <p:spPr>
              <a:blipFill>
                <a:blip r:embed="rId2"/>
                <a:stretch>
                  <a:fillRect b="-740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1E4B740-FFAD-F92C-0486-88298088AADB}"/>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31943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E7063-169F-3470-6E3C-CB8EBE20E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FEFA3-C91F-A71E-07DB-040274836766}"/>
              </a:ext>
            </a:extLst>
          </p:cNvPr>
          <p:cNvSpPr>
            <a:spLocks noGrp="1"/>
          </p:cNvSpPr>
          <p:nvPr>
            <p:ph type="title"/>
          </p:nvPr>
        </p:nvSpPr>
        <p:spPr/>
        <p:txBody>
          <a:bodyPr>
            <a:normAutofit/>
          </a:bodyPr>
          <a:lstStyle/>
          <a:p>
            <a:r>
              <a:rPr lang="en-US" sz="2700" dirty="0"/>
              <a:t>Problem 1 – Going to parties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CAB7DEA-423A-F4DE-605F-E65C8AC86B66}"/>
                  </a:ext>
                </a:extLst>
              </p:cNvPr>
              <p:cNvSpPr>
                <a:spLocks noGrp="1"/>
              </p:cNvSpPr>
              <p:nvPr>
                <p:ph type="body" idx="1"/>
              </p:nvPr>
            </p:nvSpPr>
            <p:spPr/>
            <p:txBody>
              <a:bodyPr/>
              <a:lstStyle/>
              <a:p>
                <a:pPr marL="114300" indent="0">
                  <a:spcAft>
                    <a:spcPts val="1200"/>
                  </a:spcAft>
                  <a:buNone/>
                </a:pPr>
                <a:r>
                  <a:rPr lang="en-US" dirty="0">
                    <a:solidFill>
                      <a:schemeClr val="bg1">
                        <a:lumMod val="75000"/>
                      </a:schemeClr>
                    </a:solidFill>
                  </a:rPr>
                  <a:t>Cases based on when we last slept. We must have slept within the last 2 days, otherwise the schedule violates the excessive partying condition.</a:t>
                </a:r>
              </a:p>
              <a:p>
                <a:pPr marL="114300" indent="0">
                  <a:spcAft>
                    <a:spcPts val="1200"/>
                  </a:spcAft>
                  <a:buNone/>
                </a:pPr>
                <a:r>
                  <a:rPr lang="en-US" b="1" dirty="0">
                    <a:solidFill>
                      <a:schemeClr val="bg1">
                        <a:lumMod val="75000"/>
                      </a:schemeClr>
                    </a:solidFill>
                  </a:rPr>
                  <a:t>Case 1: Sleep today. </a:t>
                </a:r>
                <a:r>
                  <a:rPr lang="en-US" dirty="0">
                    <a:solidFill>
                      <a:schemeClr val="bg1">
                        <a:lumMod val="75000"/>
                      </a:schemeClr>
                    </a:solidFill>
                  </a:rPr>
                  <a:t>We get nothing today. All schedules on </a:t>
                </a:r>
                <a14:m>
                  <m:oMath xmlns:m="http://schemas.openxmlformats.org/officeDocument/2006/math">
                    <m:r>
                      <a:rPr lang="en-US" i="1" dirty="0" smtClean="0">
                        <a:solidFill>
                          <a:schemeClr val="bg1">
                            <a:lumMod val="75000"/>
                          </a:schemeClr>
                        </a:solidFill>
                        <a:latin typeface="Cambria Math" panose="02040503050406030204" pitchFamily="18" charset="0"/>
                      </a:rPr>
                      <m:t>1..</m:t>
                    </m:r>
                    <m:r>
                      <a:rPr lang="en-US" i="1" dirty="0" smtClean="0">
                        <a:solidFill>
                          <a:schemeClr val="bg1">
                            <a:lumMod val="75000"/>
                          </a:schemeClr>
                        </a:solidFill>
                        <a:latin typeface="Cambria Math" panose="02040503050406030204" pitchFamily="18" charset="0"/>
                      </a:rPr>
                      <m:t>𝑗</m:t>
                    </m:r>
                    <m:r>
                      <a:rPr lang="en-US" i="1" dirty="0" smtClean="0">
                        <a:solidFill>
                          <a:schemeClr val="bg1">
                            <a:lumMod val="75000"/>
                          </a:schemeClr>
                        </a:solidFill>
                        <a:latin typeface="Cambria Math" panose="02040503050406030204" pitchFamily="18" charset="0"/>
                      </a:rPr>
                      <m:t>−1 </m:t>
                    </m:r>
                  </m:oMath>
                </a14:m>
                <a:r>
                  <a:rPr lang="en-US" dirty="0">
                    <a:solidFill>
                      <a:schemeClr val="bg1">
                        <a:lumMod val="75000"/>
                      </a:schemeClr>
                    </a:solidFill>
                  </a:rPr>
                  <a:t>are compatible with sleeping today, so the maximum happiness we can get in this case is </a:t>
                </a:r>
                <a14:m>
                  <m:oMath xmlns:m="http://schemas.openxmlformats.org/officeDocument/2006/math">
                    <m:r>
                      <m:rPr>
                        <m:sty m:val="p"/>
                      </m:rPr>
                      <a:rPr lang="en-US" i="0" dirty="0" smtClean="0">
                        <a:solidFill>
                          <a:schemeClr val="bg1">
                            <a:lumMod val="75000"/>
                          </a:schemeClr>
                        </a:solidFill>
                        <a:latin typeface="Cambria Math" panose="02040503050406030204" pitchFamily="18" charset="0"/>
                      </a:rPr>
                      <m:t>OPT</m:t>
                    </m:r>
                    <m:r>
                      <a:rPr lang="en-US" i="1" dirty="0" smtClean="0">
                        <a:solidFill>
                          <a:schemeClr val="bg1">
                            <a:lumMod val="75000"/>
                          </a:schemeClr>
                        </a:solidFill>
                        <a:latin typeface="Cambria Math" panose="02040503050406030204" pitchFamily="18" charset="0"/>
                      </a:rPr>
                      <m:t>(</m:t>
                    </m:r>
                    <m:r>
                      <a:rPr lang="en-US" i="1" dirty="0" smtClean="0">
                        <a:solidFill>
                          <a:schemeClr val="bg1">
                            <a:lumMod val="75000"/>
                          </a:schemeClr>
                        </a:solidFill>
                        <a:latin typeface="Cambria Math" panose="02040503050406030204" pitchFamily="18" charset="0"/>
                      </a:rPr>
                      <m:t>𝑗</m:t>
                    </m:r>
                    <m:r>
                      <a:rPr lang="en-US" i="1" dirty="0" smtClean="0">
                        <a:solidFill>
                          <a:schemeClr val="bg1">
                            <a:lumMod val="75000"/>
                          </a:schemeClr>
                        </a:solidFill>
                        <a:latin typeface="Cambria Math" panose="02040503050406030204" pitchFamily="18" charset="0"/>
                      </a:rPr>
                      <m:t>−1)</m:t>
                    </m:r>
                  </m:oMath>
                </a14:m>
                <a:r>
                  <a:rPr lang="en-US" dirty="0">
                    <a:solidFill>
                      <a:schemeClr val="bg1">
                        <a:lumMod val="75000"/>
                      </a:schemeClr>
                    </a:solidFill>
                  </a:rPr>
                  <a:t>.</a:t>
                </a:r>
              </a:p>
              <a:p>
                <a:pPr marL="114300" indent="0">
                  <a:spcAft>
                    <a:spcPts val="1200"/>
                  </a:spcAft>
                  <a:buNone/>
                </a:pPr>
                <a:r>
                  <a:rPr lang="en-US" b="1" dirty="0">
                    <a:solidFill>
                      <a:schemeClr val="bg1">
                        <a:lumMod val="75000"/>
                      </a:schemeClr>
                    </a:solidFill>
                  </a:rPr>
                  <a:t>Case 2: Slept yesterday. </a:t>
                </a:r>
                <a:r>
                  <a:rPr lang="en-US" dirty="0">
                    <a:solidFill>
                      <a:schemeClr val="bg1">
                        <a:lumMod val="75000"/>
                      </a:schemeClr>
                    </a:solidFill>
                  </a:rPr>
                  <a:t>Then we have no reason not to party today, and </a:t>
                </a:r>
                <a:r>
                  <a:rPr lang="en-US" dirty="0">
                    <a:solidFill>
                      <a:schemeClr val="accent1"/>
                    </a:solidFill>
                  </a:rPr>
                  <a:t>all schedules on </a:t>
                </a:r>
                <a14:m>
                  <m:oMath xmlns:m="http://schemas.openxmlformats.org/officeDocument/2006/math">
                    <m:r>
                      <a:rPr lang="en-US" i="1" dirty="0" smtClean="0">
                        <a:solidFill>
                          <a:schemeClr val="accent1"/>
                        </a:solidFill>
                        <a:latin typeface="Cambria Math" panose="02040503050406030204" pitchFamily="18" charset="0"/>
                      </a:rPr>
                      <m:t>1..</m:t>
                    </m:r>
                    <m:r>
                      <a:rPr lang="en-US" i="1" dirty="0" smtClean="0">
                        <a:solidFill>
                          <a:schemeClr val="accent1"/>
                        </a:solidFill>
                        <a:latin typeface="Cambria Math" panose="02040503050406030204" pitchFamily="18" charset="0"/>
                      </a:rPr>
                      <m:t>𝑗</m:t>
                    </m:r>
                    <m:r>
                      <a:rPr lang="en-US" i="1" dirty="0" smtClean="0">
                        <a:solidFill>
                          <a:schemeClr val="accent1"/>
                        </a:solidFill>
                        <a:latin typeface="Cambria Math" panose="02040503050406030204" pitchFamily="18" charset="0"/>
                      </a:rPr>
                      <m:t>−2 </m:t>
                    </m:r>
                  </m:oMath>
                </a14:m>
                <a:r>
                  <a:rPr lang="en-US" dirty="0">
                    <a:solidFill>
                      <a:schemeClr val="accent1"/>
                    </a:solidFill>
                  </a:rPr>
                  <a:t>are compatible with sleeping yesterday</a:t>
                </a:r>
                <a:r>
                  <a:rPr lang="en-US" dirty="0">
                    <a:solidFill>
                      <a:schemeClr val="bg1">
                        <a:lumMod val="75000"/>
                      </a:schemeClr>
                    </a:solidFill>
                  </a:rPr>
                  <a:t>, so </a:t>
                </a:r>
                <a14:m>
                  <m:oMath xmlns:m="http://schemas.openxmlformats.org/officeDocument/2006/math">
                    <m:r>
                      <m:rPr>
                        <m:sty m:val="p"/>
                      </m:rPr>
                      <a:rPr lang="en-US" i="0" dirty="0" smtClean="0">
                        <a:solidFill>
                          <a:schemeClr val="bg1">
                            <a:lumMod val="75000"/>
                          </a:schemeClr>
                        </a:solidFill>
                        <a:latin typeface="Cambria Math" panose="02040503050406030204" pitchFamily="18" charset="0"/>
                      </a:rPr>
                      <m:t>OPT</m:t>
                    </m:r>
                    <m:d>
                      <m:dPr>
                        <m:ctrlPr>
                          <a:rPr lang="en-US" i="1" dirty="0" smtClean="0">
                            <a:solidFill>
                              <a:schemeClr val="bg1">
                                <a:lumMod val="75000"/>
                              </a:schemeClr>
                            </a:solidFill>
                            <a:latin typeface="Cambria Math" panose="02040503050406030204" pitchFamily="18" charset="0"/>
                          </a:rPr>
                        </m:ctrlPr>
                      </m:dPr>
                      <m:e>
                        <m:r>
                          <a:rPr lang="en-US" i="1" dirty="0" smtClean="0">
                            <a:solidFill>
                              <a:schemeClr val="bg1">
                                <a:lumMod val="75000"/>
                              </a:schemeClr>
                            </a:solidFill>
                            <a:latin typeface="Cambria Math" panose="02040503050406030204" pitchFamily="18" charset="0"/>
                          </a:rPr>
                          <m:t>𝑗</m:t>
                        </m:r>
                        <m:r>
                          <a:rPr lang="en-US" i="1" dirty="0" smtClean="0">
                            <a:solidFill>
                              <a:schemeClr val="bg1">
                                <a:lumMod val="75000"/>
                              </a:schemeClr>
                            </a:solidFill>
                            <a:latin typeface="Cambria Math" panose="02040503050406030204" pitchFamily="18" charset="0"/>
                          </a:rPr>
                          <m:t>−2</m:t>
                        </m:r>
                      </m:e>
                    </m:d>
                    <m:r>
                      <a:rPr lang="en-US" b="0" i="1" dirty="0" smtClean="0">
                        <a:solidFill>
                          <a:schemeClr val="bg1">
                            <a:lumMod val="75000"/>
                          </a:schemeClr>
                        </a:solidFill>
                        <a:latin typeface="Cambria Math" panose="02040503050406030204" pitchFamily="18" charset="0"/>
                      </a:rPr>
                      <m:t>+</m:t>
                    </m:r>
                    <m:r>
                      <a:rPr lang="en-US" b="0" i="1" dirty="0" smtClean="0">
                        <a:solidFill>
                          <a:schemeClr val="bg1">
                            <a:lumMod val="75000"/>
                          </a:schemeClr>
                        </a:solidFill>
                        <a:latin typeface="Cambria Math" panose="02040503050406030204" pitchFamily="18" charset="0"/>
                      </a:rPr>
                      <m:t>𝐻</m:t>
                    </m:r>
                    <m:r>
                      <a:rPr lang="en-US" b="0" i="1" dirty="0" smtClean="0">
                        <a:solidFill>
                          <a:schemeClr val="bg1">
                            <a:lumMod val="75000"/>
                          </a:schemeClr>
                        </a:solidFill>
                        <a:latin typeface="Cambria Math" panose="02040503050406030204" pitchFamily="18" charset="0"/>
                      </a:rPr>
                      <m:t>[</m:t>
                    </m:r>
                    <m:r>
                      <a:rPr lang="en-US" b="0" i="1" dirty="0" smtClean="0">
                        <a:solidFill>
                          <a:schemeClr val="bg1">
                            <a:lumMod val="75000"/>
                          </a:schemeClr>
                        </a:solidFill>
                        <a:latin typeface="Cambria Math" panose="02040503050406030204" pitchFamily="18" charset="0"/>
                      </a:rPr>
                      <m:t>𝑗</m:t>
                    </m:r>
                    <m:r>
                      <a:rPr lang="en-US" b="0" i="1" dirty="0" smtClean="0">
                        <a:solidFill>
                          <a:schemeClr val="bg1">
                            <a:lumMod val="75000"/>
                          </a:schemeClr>
                        </a:solidFill>
                        <a:latin typeface="Cambria Math" panose="02040503050406030204" pitchFamily="18" charset="0"/>
                      </a:rPr>
                      <m:t>]</m:t>
                    </m:r>
                  </m:oMath>
                </a14:m>
                <a:r>
                  <a:rPr lang="en-US" dirty="0">
                    <a:solidFill>
                      <a:schemeClr val="bg1">
                        <a:lumMod val="75000"/>
                      </a:schemeClr>
                    </a:solidFill>
                  </a:rPr>
                  <a:t>.</a:t>
                </a:r>
              </a:p>
              <a:p>
                <a:pPr marL="114300" indent="0">
                  <a:spcAft>
                    <a:spcPts val="1200"/>
                  </a:spcAft>
                  <a:buNone/>
                </a:pPr>
                <a:r>
                  <a:rPr lang="en-US" b="1" dirty="0">
                    <a:solidFill>
                      <a:schemeClr val="bg1">
                        <a:lumMod val="75000"/>
                      </a:schemeClr>
                    </a:solidFill>
                  </a:rPr>
                  <a:t>Case 3: Slept 2 days ago. </a:t>
                </a:r>
                <a:r>
                  <a:rPr lang="en-US" dirty="0">
                    <a:solidFill>
                      <a:schemeClr val="bg1">
                        <a:lumMod val="75000"/>
                      </a:schemeClr>
                    </a:solidFill>
                  </a:rPr>
                  <a:t>Then we had no reason not to party yesterday, nor today, and all schedules on </a:t>
                </a:r>
                <a14:m>
                  <m:oMath xmlns:m="http://schemas.openxmlformats.org/officeDocument/2006/math">
                    <m:r>
                      <a:rPr lang="en-US" i="1" dirty="0" smtClean="0">
                        <a:solidFill>
                          <a:schemeClr val="bg1">
                            <a:lumMod val="75000"/>
                          </a:schemeClr>
                        </a:solidFill>
                        <a:latin typeface="Cambria Math" panose="02040503050406030204" pitchFamily="18" charset="0"/>
                      </a:rPr>
                      <m:t>1..</m:t>
                    </m:r>
                    <m:r>
                      <a:rPr lang="en-US" i="1" dirty="0" smtClean="0">
                        <a:solidFill>
                          <a:schemeClr val="bg1">
                            <a:lumMod val="75000"/>
                          </a:schemeClr>
                        </a:solidFill>
                        <a:latin typeface="Cambria Math" panose="02040503050406030204" pitchFamily="18" charset="0"/>
                      </a:rPr>
                      <m:t>𝑗</m:t>
                    </m:r>
                    <m:r>
                      <a:rPr lang="en-US" i="1" dirty="0" smtClean="0">
                        <a:solidFill>
                          <a:schemeClr val="bg1">
                            <a:lumMod val="75000"/>
                          </a:schemeClr>
                        </a:solidFill>
                        <a:latin typeface="Cambria Math" panose="02040503050406030204" pitchFamily="18" charset="0"/>
                      </a:rPr>
                      <m:t>−3 </m:t>
                    </m:r>
                  </m:oMath>
                </a14:m>
                <a:r>
                  <a:rPr lang="en-US" dirty="0">
                    <a:solidFill>
                      <a:schemeClr val="bg1">
                        <a:lumMod val="75000"/>
                      </a:schemeClr>
                    </a:solidFill>
                  </a:rPr>
                  <a:t>are compatible, thus </a:t>
                </a:r>
                <a14:m>
                  <m:oMath xmlns:m="http://schemas.openxmlformats.org/officeDocument/2006/math">
                    <m:r>
                      <m:rPr>
                        <m:sty m:val="p"/>
                      </m:rPr>
                      <a:rPr lang="en-US" sz="1800" dirty="0" smtClean="0">
                        <a:solidFill>
                          <a:schemeClr val="bg1">
                            <a:lumMod val="75000"/>
                          </a:schemeClr>
                        </a:solidFill>
                        <a:latin typeface="Cambria Math" panose="02040503050406030204" pitchFamily="18" charset="0"/>
                        <a:cs typeface="Source Sans Pro"/>
                        <a:sym typeface="Source Sans Pro"/>
                      </a:rPr>
                      <m:t>OPT</m:t>
                    </m:r>
                    <m:d>
                      <m:dPr>
                        <m:ctrlPr>
                          <a:rPr lang="en-US" sz="1800" i="1">
                            <a:solidFill>
                              <a:schemeClr val="bg1">
                                <a:lumMod val="75000"/>
                              </a:schemeClr>
                            </a:solidFill>
                            <a:latin typeface="Cambria Math" panose="02040503050406030204" pitchFamily="18" charset="0"/>
                            <a:cs typeface="Source Sans Pro"/>
                            <a:sym typeface="Source Sans Pro"/>
                          </a:rPr>
                        </m:ctrlPr>
                      </m:dPr>
                      <m:e>
                        <m:r>
                          <a:rPr lang="en-US" sz="1800" b="0" i="1" smtClean="0">
                            <a:solidFill>
                              <a:schemeClr val="bg1">
                                <a:lumMod val="75000"/>
                              </a:schemeClr>
                            </a:solidFill>
                            <a:latin typeface="Cambria Math" panose="02040503050406030204" pitchFamily="18" charset="0"/>
                            <a:sym typeface="Source Sans Pro"/>
                          </a:rPr>
                          <m:t>𝑗</m:t>
                        </m:r>
                        <m:r>
                          <a:rPr lang="en-US" sz="1800" i="1">
                            <a:solidFill>
                              <a:schemeClr val="bg1">
                                <a:lumMod val="75000"/>
                              </a:schemeClr>
                            </a:solidFill>
                            <a:latin typeface="Cambria Math" panose="02040503050406030204" pitchFamily="18" charset="0"/>
                            <a:sym typeface="Source Sans Pro"/>
                          </a:rPr>
                          <m:t>−3</m:t>
                        </m:r>
                      </m:e>
                    </m:d>
                    <m:r>
                      <a:rPr lang="en-US" sz="1800" b="0" i="1" smtClean="0">
                        <a:solidFill>
                          <a:schemeClr val="bg1">
                            <a:lumMod val="75000"/>
                          </a:schemeClr>
                        </a:solidFill>
                        <a:latin typeface="Cambria Math" panose="02040503050406030204" pitchFamily="18" charset="0"/>
                        <a:sym typeface="Source Sans Pro"/>
                      </a:rPr>
                      <m:t>+</m:t>
                    </m:r>
                    <m:r>
                      <a:rPr lang="en-US" sz="1800" b="0" i="1" smtClean="0">
                        <a:solidFill>
                          <a:schemeClr val="bg1">
                            <a:lumMod val="75000"/>
                          </a:schemeClr>
                        </a:solidFill>
                        <a:latin typeface="Cambria Math" panose="02040503050406030204" pitchFamily="18" charset="0"/>
                        <a:sym typeface="Source Sans Pro"/>
                      </a:rPr>
                      <m:t>𝐻</m:t>
                    </m:r>
                    <m:d>
                      <m:dPr>
                        <m:begChr m:val="["/>
                        <m:endChr m:val="]"/>
                        <m:ctrlPr>
                          <a:rPr lang="en-US" sz="1800" b="0" i="1" smtClean="0">
                            <a:solidFill>
                              <a:schemeClr val="bg1">
                                <a:lumMod val="75000"/>
                              </a:schemeClr>
                            </a:solidFill>
                            <a:latin typeface="Cambria Math" panose="02040503050406030204" pitchFamily="18" charset="0"/>
                            <a:sym typeface="Source Sans Pro"/>
                          </a:rPr>
                        </m:ctrlPr>
                      </m:dPr>
                      <m:e>
                        <m:r>
                          <a:rPr lang="en-US" sz="1800" b="0" i="1" smtClean="0">
                            <a:solidFill>
                              <a:schemeClr val="bg1">
                                <a:lumMod val="75000"/>
                              </a:schemeClr>
                            </a:solidFill>
                            <a:latin typeface="Cambria Math" panose="02040503050406030204" pitchFamily="18" charset="0"/>
                            <a:sym typeface="Source Sans Pro"/>
                          </a:rPr>
                          <m:t>𝑗</m:t>
                        </m:r>
                        <m:r>
                          <a:rPr lang="en-US" sz="1800" b="0" i="1" smtClean="0">
                            <a:solidFill>
                              <a:schemeClr val="bg1">
                                <a:lumMod val="75000"/>
                              </a:schemeClr>
                            </a:solidFill>
                            <a:latin typeface="Cambria Math" panose="02040503050406030204" pitchFamily="18" charset="0"/>
                            <a:sym typeface="Source Sans Pro"/>
                          </a:rPr>
                          <m:t>−1</m:t>
                        </m:r>
                      </m:e>
                    </m:d>
                    <m:r>
                      <a:rPr lang="en-US" sz="1800" b="0" i="1" smtClean="0">
                        <a:solidFill>
                          <a:schemeClr val="bg1">
                            <a:lumMod val="75000"/>
                          </a:schemeClr>
                        </a:solidFill>
                        <a:latin typeface="Cambria Math" panose="02040503050406030204" pitchFamily="18" charset="0"/>
                        <a:sym typeface="Source Sans Pro"/>
                      </a:rPr>
                      <m:t>+</m:t>
                    </m:r>
                    <m:r>
                      <a:rPr lang="en-US" sz="1800" b="0" i="1" smtClean="0">
                        <a:solidFill>
                          <a:schemeClr val="bg1">
                            <a:lumMod val="75000"/>
                          </a:schemeClr>
                        </a:solidFill>
                        <a:latin typeface="Cambria Math" panose="02040503050406030204" pitchFamily="18" charset="0"/>
                        <a:sym typeface="Source Sans Pro"/>
                      </a:rPr>
                      <m:t>𝐻</m:t>
                    </m:r>
                    <m:d>
                      <m:dPr>
                        <m:begChr m:val="["/>
                        <m:endChr m:val="]"/>
                        <m:ctrlPr>
                          <a:rPr lang="en-US" sz="1800" b="0" i="1" smtClean="0">
                            <a:solidFill>
                              <a:schemeClr val="bg1">
                                <a:lumMod val="75000"/>
                              </a:schemeClr>
                            </a:solidFill>
                            <a:latin typeface="Cambria Math" panose="02040503050406030204" pitchFamily="18" charset="0"/>
                            <a:sym typeface="Source Sans Pro"/>
                          </a:rPr>
                        </m:ctrlPr>
                      </m:dPr>
                      <m:e>
                        <m:r>
                          <a:rPr lang="en-US" sz="1800" b="0" i="1" smtClean="0">
                            <a:solidFill>
                              <a:schemeClr val="bg1">
                                <a:lumMod val="75000"/>
                              </a:schemeClr>
                            </a:solidFill>
                            <a:latin typeface="Cambria Math" panose="02040503050406030204" pitchFamily="18" charset="0"/>
                            <a:sym typeface="Source Sans Pro"/>
                          </a:rPr>
                          <m:t>𝑗</m:t>
                        </m:r>
                      </m:e>
                    </m:d>
                  </m:oMath>
                </a14:m>
                <a:r>
                  <a:rPr lang="en-US" dirty="0">
                    <a:solidFill>
                      <a:schemeClr val="bg1">
                        <a:lumMod val="75000"/>
                      </a:schemeClr>
                    </a:solidFill>
                  </a:rPr>
                  <a:t>.</a:t>
                </a:r>
              </a:p>
              <a:p>
                <a:pPr marL="114300" indent="0">
                  <a:spcAft>
                    <a:spcPts val="1200"/>
                  </a:spcAft>
                  <a:buNone/>
                </a:pPr>
                <a:r>
                  <a:rPr lang="en-US" dirty="0">
                    <a:solidFill>
                      <a:schemeClr val="bg1">
                        <a:lumMod val="75000"/>
                      </a:schemeClr>
                    </a:solidFill>
                  </a:rPr>
                  <a:t>Overall, the maximum of three cases is the maximum possible overall happiness. </a:t>
                </a:r>
              </a:p>
            </p:txBody>
          </p:sp>
        </mc:Choice>
        <mc:Fallback xmlns="">
          <p:sp>
            <p:nvSpPr>
              <p:cNvPr id="3" name="Text Placeholder 2">
                <a:extLst>
                  <a:ext uri="{FF2B5EF4-FFF2-40B4-BE49-F238E27FC236}">
                    <a16:creationId xmlns:a16="http://schemas.microsoft.com/office/drawing/2014/main" id="{4CAB7DEA-423A-F4DE-605F-E65C8AC86B66}"/>
                  </a:ext>
                </a:extLst>
              </p:cNvPr>
              <p:cNvSpPr>
                <a:spLocks noGrp="1" noRot="1" noChangeAspect="1" noMove="1" noResize="1" noEditPoints="1" noAdjustHandles="1" noChangeArrowheads="1" noChangeShapeType="1" noTextEdit="1"/>
              </p:cNvSpPr>
              <p:nvPr>
                <p:ph type="body" idx="1"/>
              </p:nvPr>
            </p:nvSpPr>
            <p:spPr>
              <a:blipFill>
                <a:blip r:embed="rId2"/>
                <a:stretch>
                  <a:fillRect b="-740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D433BFC-8E8B-C3E3-279C-F628BCF4A6B3}"/>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2219A1-76FB-377B-DE45-AC48D11D23A5}"/>
                  </a:ext>
                </a:extLst>
              </p:cNvPr>
              <p:cNvSpPr txBox="1"/>
              <p:nvPr/>
            </p:nvSpPr>
            <p:spPr>
              <a:xfrm>
                <a:off x="1871459" y="1259522"/>
                <a:ext cx="5081792" cy="1477328"/>
              </a:xfrm>
              <a:prstGeom prst="rect">
                <a:avLst/>
              </a:prstGeom>
              <a:solidFill>
                <a:srgbClr val="FFFFFF"/>
              </a:solidFill>
              <a:ln w="19050">
                <a:solidFill>
                  <a:srgbClr val="9900FF"/>
                </a:solidFill>
              </a:ln>
            </p:spPr>
            <p:txBody>
              <a:bodyPr wrap="square" rtlCol="0">
                <a:spAutoFit/>
              </a:bodyPr>
              <a:lstStyle/>
              <a:p>
                <a:pPr algn="ctr"/>
                <a:r>
                  <a:rPr lang="en-US" sz="1800" b="1" dirty="0">
                    <a:solidFill>
                      <a:schemeClr val="bg2"/>
                    </a:solidFill>
                    <a:latin typeface="Source Sans Pro" panose="020B0503030403020204" pitchFamily="34" charset="0"/>
                    <a:ea typeface="Source Sans Pro" panose="020B0503030403020204" pitchFamily="34" charset="0"/>
                  </a:rPr>
                  <a:t>This is key!</a:t>
                </a:r>
                <a:r>
                  <a:rPr lang="en-US" sz="1800" dirty="0">
                    <a:latin typeface="Source Sans Pro" panose="020B0503030403020204" pitchFamily="34" charset="0"/>
                    <a:ea typeface="Source Sans Pro" panose="020B0503030403020204" pitchFamily="34" charset="0"/>
                  </a:rPr>
                  <a:t> Mention this in your proofs!</a:t>
                </a:r>
                <a:br>
                  <a:rPr lang="en-US" sz="1800" dirty="0">
                    <a:latin typeface="Source Sans Pro" panose="020B0503030403020204" pitchFamily="34" charset="0"/>
                    <a:ea typeface="Source Sans Pro" panose="020B0503030403020204" pitchFamily="34" charset="0"/>
                  </a:rPr>
                </a:br>
                <a:br>
                  <a:rPr lang="en-US" sz="1800" dirty="0">
                    <a:latin typeface="Source Sans Pro" panose="020B0503030403020204" pitchFamily="34" charset="0"/>
                    <a:ea typeface="Source Sans Pro" panose="020B0503030403020204" pitchFamily="34" charset="0"/>
                  </a:rPr>
                </a:br>
                <a:r>
                  <a:rPr lang="en-US" sz="1800" dirty="0">
                    <a:latin typeface="Source Sans Pro" panose="020B0503030403020204" pitchFamily="34" charset="0"/>
                    <a:ea typeface="Source Sans Pro" panose="020B0503030403020204" pitchFamily="34" charset="0"/>
                  </a:rPr>
                  <a:t>This is what allows us to use </a:t>
                </a:r>
                <a14:m>
                  <m:oMath xmlns:m="http://schemas.openxmlformats.org/officeDocument/2006/math">
                    <m:r>
                      <m:rPr>
                        <m:sty m:val="p"/>
                      </m:rPr>
                      <a:rPr lang="en-US" sz="1800" dirty="0">
                        <a:latin typeface="Cambria Math" panose="02040503050406030204" pitchFamily="18" charset="0"/>
                        <a:ea typeface="Source Sans Pro" panose="020B0503030403020204" pitchFamily="34" charset="0"/>
                      </a:rPr>
                      <m:t>OPT</m:t>
                    </m:r>
                    <m:r>
                      <a:rPr lang="en-US" sz="1800" i="1" dirty="0">
                        <a:latin typeface="Cambria Math" panose="02040503050406030204" pitchFamily="18" charset="0"/>
                        <a:ea typeface="Source Sans Pro" panose="020B0503030403020204" pitchFamily="34" charset="0"/>
                      </a:rPr>
                      <m:t>(</m:t>
                    </m:r>
                    <m:r>
                      <a:rPr lang="en-US" sz="1800" i="1" dirty="0">
                        <a:latin typeface="Cambria Math" panose="02040503050406030204" pitchFamily="18" charset="0"/>
                        <a:ea typeface="Source Sans Pro" panose="020B0503030403020204" pitchFamily="34" charset="0"/>
                      </a:rPr>
                      <m:t>𝑗</m:t>
                    </m:r>
                    <m:r>
                      <a:rPr lang="en-US" sz="1800" i="1" dirty="0">
                        <a:latin typeface="Cambria Math" panose="02040503050406030204" pitchFamily="18" charset="0"/>
                        <a:ea typeface="Source Sans Pro" panose="020B0503030403020204" pitchFamily="34" charset="0"/>
                      </a:rPr>
                      <m:t>−2)</m:t>
                    </m:r>
                  </m:oMath>
                </a14:m>
                <a:r>
                  <a:rPr lang="en-US" sz="1800" dirty="0">
                    <a:latin typeface="Source Sans Pro" panose="020B0503030403020204" pitchFamily="34" charset="0"/>
                    <a:ea typeface="Source Sans Pro" panose="020B0503030403020204" pitchFamily="34" charset="0"/>
                  </a:rPr>
                  <a:t> when partying today, and fixes the problem we noticed initially when we attempted to use </a:t>
                </a:r>
                <a14:m>
                  <m:oMath xmlns:m="http://schemas.openxmlformats.org/officeDocument/2006/math">
                    <m:r>
                      <m:rPr>
                        <m:sty m:val="p"/>
                      </m:rPr>
                      <a:rPr lang="en-US" sz="1800" i="0" dirty="0" smtClean="0">
                        <a:latin typeface="Cambria Math" panose="02040503050406030204" pitchFamily="18" charset="0"/>
                        <a:ea typeface="Source Sans Pro" panose="020B0503030403020204" pitchFamily="34" charset="0"/>
                      </a:rPr>
                      <m:t>OPT</m:t>
                    </m:r>
                    <m:r>
                      <a:rPr lang="en-US" sz="1800" i="1" dirty="0" smtClean="0">
                        <a:latin typeface="Cambria Math" panose="02040503050406030204" pitchFamily="18" charset="0"/>
                        <a:ea typeface="Source Sans Pro" panose="020B0503030403020204" pitchFamily="34" charset="0"/>
                      </a:rPr>
                      <m:t>(</m:t>
                    </m:r>
                    <m:r>
                      <a:rPr lang="en-US" sz="1800" i="1" dirty="0" smtClean="0">
                        <a:latin typeface="Cambria Math" panose="02040503050406030204" pitchFamily="18" charset="0"/>
                        <a:ea typeface="Source Sans Pro" panose="020B0503030403020204" pitchFamily="34" charset="0"/>
                      </a:rPr>
                      <m:t>𝑗</m:t>
                    </m:r>
                    <m:r>
                      <a:rPr lang="en-US" sz="1800" i="1" dirty="0" smtClean="0">
                        <a:latin typeface="Cambria Math" panose="02040503050406030204" pitchFamily="18" charset="0"/>
                        <a:ea typeface="Source Sans Pro" panose="020B0503030403020204" pitchFamily="34" charset="0"/>
                      </a:rPr>
                      <m:t>−1)</m:t>
                    </m:r>
                  </m:oMath>
                </a14:m>
                <a:r>
                  <a:rPr lang="en-US" sz="1800" dirty="0">
                    <a:latin typeface="Source Sans Pro" panose="020B0503030403020204" pitchFamily="34" charset="0"/>
                    <a:ea typeface="Source Sans Pro" panose="020B0503030403020204" pitchFamily="34" charset="0"/>
                  </a:rPr>
                  <a:t>.</a:t>
                </a:r>
              </a:p>
            </p:txBody>
          </p:sp>
        </mc:Choice>
        <mc:Fallback xmlns="">
          <p:sp>
            <p:nvSpPr>
              <p:cNvPr id="5" name="TextBox 4">
                <a:extLst>
                  <a:ext uri="{FF2B5EF4-FFF2-40B4-BE49-F238E27FC236}">
                    <a16:creationId xmlns:a16="http://schemas.microsoft.com/office/drawing/2014/main" id="{B12219A1-76FB-377B-DE45-AC48D11D23A5}"/>
                  </a:ext>
                </a:extLst>
              </p:cNvPr>
              <p:cNvSpPr txBox="1">
                <a:spLocks noRot="1" noChangeAspect="1" noMove="1" noResize="1" noEditPoints="1" noAdjustHandles="1" noChangeArrowheads="1" noChangeShapeType="1" noTextEdit="1"/>
              </p:cNvSpPr>
              <p:nvPr/>
            </p:nvSpPr>
            <p:spPr>
              <a:xfrm>
                <a:off x="1871459" y="1259522"/>
                <a:ext cx="5081792" cy="1477328"/>
              </a:xfrm>
              <a:prstGeom prst="rect">
                <a:avLst/>
              </a:prstGeom>
              <a:blipFill>
                <a:blip r:embed="rId3"/>
                <a:stretch>
                  <a:fillRect t="-1681" b="-5042"/>
                </a:stretch>
              </a:blipFill>
              <a:ln w="19050">
                <a:solidFill>
                  <a:srgbClr val="9900FF"/>
                </a:solidFill>
              </a:ln>
            </p:spPr>
            <p:txBody>
              <a:bodyPr/>
              <a:lstStyle/>
              <a:p>
                <a:r>
                  <a:rPr lang="en-US">
                    <a:noFill/>
                  </a:rPr>
                  <a:t> </a:t>
                </a:r>
              </a:p>
            </p:txBody>
          </p:sp>
        </mc:Fallback>
      </mc:AlternateContent>
    </p:spTree>
    <p:extLst>
      <p:ext uri="{BB962C8B-B14F-4D97-AF65-F5344CB8AC3E}">
        <p14:creationId xmlns:p14="http://schemas.microsoft.com/office/powerpoint/2010/main" val="2879557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235C-5B84-1F14-1B40-143720A2630B}"/>
              </a:ext>
            </a:extLst>
          </p:cNvPr>
          <p:cNvSpPr>
            <a:spLocks noGrp="1"/>
          </p:cNvSpPr>
          <p:nvPr>
            <p:ph type="title"/>
          </p:nvPr>
        </p:nvSpPr>
        <p:spPr/>
        <p:txBody>
          <a:bodyPr/>
          <a:lstStyle/>
          <a:p>
            <a:r>
              <a:rPr lang="en-US" dirty="0"/>
              <a:t>Implementation details</a:t>
            </a:r>
          </a:p>
        </p:txBody>
      </p:sp>
    </p:spTree>
    <p:extLst>
      <p:ext uri="{BB962C8B-B14F-4D97-AF65-F5344CB8AC3E}">
        <p14:creationId xmlns:p14="http://schemas.microsoft.com/office/powerpoint/2010/main" val="1710384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5A9A-E038-4BE6-C0EF-8F2DD35A7F35}"/>
              </a:ext>
            </a:extLst>
          </p:cNvPr>
          <p:cNvSpPr>
            <a:spLocks noGrp="1"/>
          </p:cNvSpPr>
          <p:nvPr>
            <p:ph type="title"/>
          </p:nvPr>
        </p:nvSpPr>
        <p:spPr/>
        <p:txBody>
          <a:bodyPr>
            <a:normAutofit/>
          </a:bodyPr>
          <a:lstStyle/>
          <a:p>
            <a:r>
              <a:rPr lang="en-US" sz="2700" dirty="0"/>
              <a:t>Problem 1 – Going to parties</a:t>
            </a:r>
          </a:p>
        </p:txBody>
      </p:sp>
      <p:sp>
        <p:nvSpPr>
          <p:cNvPr id="3" name="Text Placeholder 2">
            <a:extLst>
              <a:ext uri="{FF2B5EF4-FFF2-40B4-BE49-F238E27FC236}">
                <a16:creationId xmlns:a16="http://schemas.microsoft.com/office/drawing/2014/main" id="{1492AE81-38E1-C63F-30C1-B61471D40312}"/>
              </a:ext>
            </a:extLst>
          </p:cNvPr>
          <p:cNvSpPr>
            <a:spLocks noGrp="1"/>
          </p:cNvSpPr>
          <p:nvPr>
            <p:ph type="body" idx="1"/>
          </p:nvPr>
        </p:nvSpPr>
        <p:spPr/>
        <p:txBody>
          <a:bodyPr/>
          <a:lstStyle/>
          <a:p>
            <a:pPr marL="114300" indent="0">
              <a:buNone/>
            </a:pPr>
            <a:r>
              <a:rPr lang="en-US" dirty="0"/>
              <a:t>Even though we’re use a recurrence relation, </a:t>
            </a:r>
            <a:r>
              <a:rPr lang="en-US" b="1" dirty="0">
                <a:solidFill>
                  <a:schemeClr val="bg2"/>
                </a:solidFill>
              </a:rPr>
              <a:t>do not call your function recursively</a:t>
            </a:r>
            <a:r>
              <a:rPr lang="en-US" dirty="0"/>
              <a:t>! Calling the function recursively can lead to blowing up the running time, so we need to consider how to remember the solutions to subproblems. </a:t>
            </a:r>
          </a:p>
          <a:p>
            <a:pPr marL="114300" indent="0">
              <a:buNone/>
            </a:pPr>
            <a:endParaRPr lang="en-US" dirty="0"/>
          </a:p>
          <a:p>
            <a:pPr marL="114300" indent="0">
              <a:buNone/>
            </a:pPr>
            <a:r>
              <a:rPr lang="en-US" dirty="0"/>
              <a:t>There are two steps:</a:t>
            </a:r>
          </a:p>
          <a:p>
            <a:r>
              <a:rPr lang="en-US" sz="1800" dirty="0"/>
              <a:t>State the </a:t>
            </a:r>
            <a:r>
              <a:rPr lang="en-US" sz="1800" b="1" dirty="0">
                <a:solidFill>
                  <a:schemeClr val="bg2"/>
                </a:solidFill>
              </a:rPr>
              <a:t>parameters</a:t>
            </a:r>
            <a:r>
              <a:rPr lang="en-US" sz="1800" dirty="0"/>
              <a:t> for your subproblems and what kind of structure you will use to store them.</a:t>
            </a:r>
          </a:p>
          <a:p>
            <a:r>
              <a:rPr lang="en-US" sz="1800" dirty="0"/>
              <a:t>Describe the</a:t>
            </a:r>
            <a:r>
              <a:rPr lang="en-US" sz="1800" b="1" dirty="0">
                <a:solidFill>
                  <a:schemeClr val="bg2"/>
                </a:solidFill>
              </a:rPr>
              <a:t> order </a:t>
            </a:r>
            <a:r>
              <a:rPr lang="en-US" sz="1800" dirty="0"/>
              <a:t>for evaluating your subproblems.</a:t>
            </a:r>
          </a:p>
          <a:p>
            <a:pPr marL="114300" indent="0">
              <a:buNone/>
            </a:pPr>
            <a:endParaRPr lang="en-US" dirty="0"/>
          </a:p>
          <a:p>
            <a:pPr>
              <a:buFont typeface="+mj-lt"/>
              <a:buAutoNum type="alphaLcParenR" startAt="6"/>
            </a:pPr>
            <a:r>
              <a:rPr lang="en-US" dirty="0"/>
              <a:t>Give this a try.</a:t>
            </a:r>
          </a:p>
        </p:txBody>
      </p:sp>
      <p:sp>
        <p:nvSpPr>
          <p:cNvPr id="4" name="TextBox 3">
            <a:extLst>
              <a:ext uri="{FF2B5EF4-FFF2-40B4-BE49-F238E27FC236}">
                <a16:creationId xmlns:a16="http://schemas.microsoft.com/office/drawing/2014/main" id="{E9886774-7A15-D427-1351-3851313129B4}"/>
              </a:ext>
            </a:extLst>
          </p:cNvPr>
          <p:cNvSpPr txBox="1"/>
          <p:nvPr/>
        </p:nvSpPr>
        <p:spPr>
          <a:xfrm>
            <a:off x="2116934" y="4396687"/>
            <a:ext cx="4910131" cy="369332"/>
          </a:xfrm>
          <a:prstGeom prst="rect">
            <a:avLst/>
          </a:prstGeom>
          <a:noFill/>
        </p:spPr>
        <p:txBody>
          <a:bodyPr wrap="square" rtlCol="0">
            <a:spAutoFit/>
          </a:bodyPr>
          <a:lstStyle/>
          <a:p>
            <a:pPr algn="ctr"/>
            <a:r>
              <a:rPr lang="en-US" sz="1800" dirty="0">
                <a:solidFill>
                  <a:srgbClr val="9A01FF"/>
                </a:solidFill>
                <a:latin typeface="Source Sans Pro" panose="020B0503030403020204" pitchFamily="34" charset="0"/>
                <a:ea typeface="Source Sans Pro" panose="020B0503030403020204" pitchFamily="34" charset="0"/>
              </a:rPr>
              <a:t>Feel free to work with the people around you!</a:t>
            </a:r>
          </a:p>
        </p:txBody>
      </p:sp>
    </p:spTree>
    <p:extLst>
      <p:ext uri="{BB962C8B-B14F-4D97-AF65-F5344CB8AC3E}">
        <p14:creationId xmlns:p14="http://schemas.microsoft.com/office/powerpoint/2010/main" val="316407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73E54-FB80-4C37-1BB3-77264C1A6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37581-A801-21D9-86BA-E29E76C60F6A}"/>
              </a:ext>
            </a:extLst>
          </p:cNvPr>
          <p:cNvSpPr>
            <a:spLocks noGrp="1"/>
          </p:cNvSpPr>
          <p:nvPr>
            <p:ph type="title"/>
          </p:nvPr>
        </p:nvSpPr>
        <p:spPr/>
        <p:txBody>
          <a:bodyPr>
            <a:normAutofit/>
          </a:bodyPr>
          <a:lstStyle/>
          <a:p>
            <a:r>
              <a:rPr lang="en-US" sz="2700" dirty="0"/>
              <a:t>Problem 1 – Going to parties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7934830-A5CB-1826-774C-458D695DBFDF}"/>
                  </a:ext>
                </a:extLst>
              </p:cNvPr>
              <p:cNvSpPr>
                <a:spLocks noGrp="1"/>
              </p:cNvSpPr>
              <p:nvPr>
                <p:ph type="body" idx="1"/>
              </p:nvPr>
            </p:nvSpPr>
            <p:spPr/>
            <p:txBody>
              <a:bodyPr/>
              <a:lstStyle/>
              <a:p>
                <a:r>
                  <a:rPr lang="en-US" sz="1800" dirty="0"/>
                  <a:t>State the </a:t>
                </a:r>
                <a:r>
                  <a:rPr lang="en-US" sz="1800" b="1" dirty="0">
                    <a:solidFill>
                      <a:schemeClr val="bg2"/>
                    </a:solidFill>
                  </a:rPr>
                  <a:t>parameters</a:t>
                </a:r>
                <a:r>
                  <a:rPr lang="en-US" sz="1800" dirty="0"/>
                  <a:t> for your subproblems and what kind of structure you will use to store them.</a:t>
                </a:r>
              </a:p>
              <a:p>
                <a:endParaRPr lang="en-US" sz="1800" dirty="0"/>
              </a:p>
              <a:p>
                <a:pPr marL="114300" indent="0">
                  <a:buNone/>
                </a:pPr>
                <a:r>
                  <a:rPr lang="en-US" dirty="0">
                    <a:solidFill>
                      <a:schemeClr val="accent1"/>
                    </a:solidFill>
                  </a:rPr>
                  <a:t>Parameters are </a:t>
                </a:r>
                <a14:m>
                  <m:oMath xmlns:m="http://schemas.openxmlformats.org/officeDocument/2006/math">
                    <m:r>
                      <a:rPr lang="en-US" i="1" dirty="0" smtClean="0">
                        <a:solidFill>
                          <a:schemeClr val="accent1"/>
                        </a:solidFill>
                        <a:latin typeface="Cambria Math" panose="02040503050406030204" pitchFamily="18" charset="0"/>
                      </a:rPr>
                      <m:t>𝑗</m:t>
                    </m:r>
                  </m:oMath>
                </a14:m>
                <a:r>
                  <a:rPr lang="en-US" dirty="0">
                    <a:solidFill>
                      <a:schemeClr val="accent1"/>
                    </a:solidFill>
                  </a:rPr>
                  <a:t> from 0 to </a:t>
                </a:r>
                <a14:m>
                  <m:oMath xmlns:m="http://schemas.openxmlformats.org/officeDocument/2006/math">
                    <m:r>
                      <a:rPr lang="en-US" i="1" dirty="0" smtClean="0">
                        <a:solidFill>
                          <a:schemeClr val="accent1"/>
                        </a:solidFill>
                        <a:latin typeface="Cambria Math" panose="02040503050406030204" pitchFamily="18" charset="0"/>
                      </a:rPr>
                      <m:t>𝑛</m:t>
                    </m:r>
                  </m:oMath>
                </a14:m>
                <a:r>
                  <a:rPr lang="en-US" dirty="0">
                    <a:solidFill>
                      <a:schemeClr val="accent1"/>
                    </a:solidFill>
                  </a:rPr>
                  <a:t> and </a:t>
                </a:r>
                <a14:m>
                  <m:oMath xmlns:m="http://schemas.openxmlformats.org/officeDocument/2006/math">
                    <m:r>
                      <a:rPr lang="en-US" i="1" dirty="0" smtClean="0">
                        <a:solidFill>
                          <a:schemeClr val="accent1"/>
                        </a:solidFill>
                        <a:latin typeface="Cambria Math" panose="02040503050406030204" pitchFamily="18" charset="0"/>
                      </a:rPr>
                      <m:t>𝑠</m:t>
                    </m:r>
                    <m:r>
                      <a:rPr lang="en-US" i="1" dirty="0" smtClean="0">
                        <a:solidFill>
                          <a:schemeClr val="accent1"/>
                        </a:solidFill>
                        <a:latin typeface="Cambria Math" panose="02040503050406030204" pitchFamily="18" charset="0"/>
                      </a:rPr>
                      <m:t>=0, 1, 2</m:t>
                    </m:r>
                  </m:oMath>
                </a14:m>
                <a:r>
                  <a:rPr lang="en-US" dirty="0">
                    <a:solidFill>
                      <a:schemeClr val="accent1"/>
                    </a:solidFill>
                  </a:rPr>
                  <a:t>. We will store OPT in an </a:t>
                </a:r>
                <a14:m>
                  <m:oMath xmlns:m="http://schemas.openxmlformats.org/officeDocument/2006/math">
                    <m:r>
                      <a:rPr lang="en-US" b="0" i="0" dirty="0" smtClean="0">
                        <a:solidFill>
                          <a:schemeClr val="accent1"/>
                        </a:solidFill>
                        <a:latin typeface="Cambria Math" panose="02040503050406030204" pitchFamily="18" charset="0"/>
                      </a:rPr>
                      <m:t>(</m:t>
                    </m:r>
                    <m:r>
                      <a:rPr lang="en-US" i="1" dirty="0" smtClean="0">
                        <a:solidFill>
                          <a:schemeClr val="accent1"/>
                        </a:solidFill>
                        <a:latin typeface="Cambria Math" panose="02040503050406030204" pitchFamily="18" charset="0"/>
                      </a:rPr>
                      <m:t>𝑛</m:t>
                    </m:r>
                    <m:r>
                      <a:rPr lang="en-US" b="0" i="1" dirty="0" smtClean="0">
                        <a:solidFill>
                          <a:schemeClr val="accent1"/>
                        </a:solidFill>
                        <a:latin typeface="Cambria Math" panose="02040503050406030204" pitchFamily="18" charset="0"/>
                      </a:rPr>
                      <m:t>+1) </m:t>
                    </m:r>
                    <m:r>
                      <a:rPr lang="en-US" i="1" dirty="0" smtClean="0">
                        <a:solidFill>
                          <a:schemeClr val="accent1"/>
                        </a:solidFill>
                        <a:latin typeface="Cambria Math" panose="02040503050406030204" pitchFamily="18" charset="0"/>
                        <a:ea typeface="Cambria Math" panose="02040503050406030204" pitchFamily="18" charset="0"/>
                      </a:rPr>
                      <m:t>×</m:t>
                    </m:r>
                    <m:r>
                      <a:rPr lang="en-US" b="0" i="1" dirty="0" smtClean="0">
                        <a:solidFill>
                          <a:schemeClr val="accent1"/>
                        </a:solidFill>
                        <a:latin typeface="Cambria Math" panose="02040503050406030204" pitchFamily="18" charset="0"/>
                        <a:ea typeface="Cambria Math" panose="02040503050406030204" pitchFamily="18" charset="0"/>
                      </a:rPr>
                      <m:t> </m:t>
                    </m:r>
                    <m:r>
                      <a:rPr lang="en-US" i="1" dirty="0" smtClean="0">
                        <a:solidFill>
                          <a:schemeClr val="accent1"/>
                        </a:solidFill>
                        <a:latin typeface="Cambria Math" panose="02040503050406030204" pitchFamily="18" charset="0"/>
                      </a:rPr>
                      <m:t>3</m:t>
                    </m:r>
                  </m:oMath>
                </a14:m>
                <a:r>
                  <a:rPr lang="en-US" dirty="0">
                    <a:solidFill>
                      <a:schemeClr val="accent1"/>
                    </a:solidFill>
                  </a:rPr>
                  <a:t> array.</a:t>
                </a:r>
              </a:p>
              <a:p>
                <a:pPr marL="114300" indent="0" algn="ctr">
                  <a:buNone/>
                </a:pPr>
                <a:r>
                  <a:rPr lang="en-US" dirty="0">
                    <a:solidFill>
                      <a:schemeClr val="accent1"/>
                    </a:solidFill>
                  </a:rPr>
                  <a:t>OR</a:t>
                </a:r>
              </a:p>
              <a:p>
                <a:pPr marL="114300" indent="0">
                  <a:buNone/>
                </a:pPr>
                <a:r>
                  <a:rPr lang="en-US" dirty="0">
                    <a:solidFill>
                      <a:schemeClr val="accent1"/>
                    </a:solidFill>
                  </a:rPr>
                  <a:t>Parameters are </a:t>
                </a:r>
                <a14:m>
                  <m:oMath xmlns:m="http://schemas.openxmlformats.org/officeDocument/2006/math">
                    <m:r>
                      <a:rPr lang="en-US" b="0" i="1" smtClean="0">
                        <a:solidFill>
                          <a:schemeClr val="accent1"/>
                        </a:solidFill>
                        <a:latin typeface="Cambria Math" panose="02040503050406030204" pitchFamily="18" charset="0"/>
                      </a:rPr>
                      <m:t>𝑗</m:t>
                    </m:r>
                  </m:oMath>
                </a14:m>
                <a:r>
                  <a:rPr lang="en-US" dirty="0">
                    <a:solidFill>
                      <a:schemeClr val="accent1"/>
                    </a:solidFill>
                  </a:rPr>
                  <a:t> from 0 to </a:t>
                </a:r>
                <a14:m>
                  <m:oMath xmlns:m="http://schemas.openxmlformats.org/officeDocument/2006/math">
                    <m:r>
                      <a:rPr lang="en-US" i="1" dirty="0" smtClean="0">
                        <a:solidFill>
                          <a:schemeClr val="accent1"/>
                        </a:solidFill>
                        <a:latin typeface="Cambria Math" panose="02040503050406030204" pitchFamily="18" charset="0"/>
                      </a:rPr>
                      <m:t>𝑛</m:t>
                    </m:r>
                  </m:oMath>
                </a14:m>
                <a:r>
                  <a:rPr lang="en-US" dirty="0">
                    <a:solidFill>
                      <a:schemeClr val="accent1"/>
                    </a:solidFill>
                  </a:rPr>
                  <a:t>. We will store OPT in an array of length </a:t>
                </a:r>
                <a14:m>
                  <m:oMath xmlns:m="http://schemas.openxmlformats.org/officeDocument/2006/math">
                    <m:r>
                      <a:rPr lang="en-US" i="1" dirty="0" smtClean="0">
                        <a:solidFill>
                          <a:schemeClr val="accent1"/>
                        </a:solidFill>
                        <a:latin typeface="Cambria Math" panose="02040503050406030204" pitchFamily="18" charset="0"/>
                      </a:rPr>
                      <m:t>𝑛</m:t>
                    </m:r>
                    <m:r>
                      <a:rPr lang="en-US" b="0" i="1" dirty="0" smtClean="0">
                        <a:solidFill>
                          <a:schemeClr val="accent1"/>
                        </a:solidFill>
                        <a:latin typeface="Cambria Math" panose="02040503050406030204" pitchFamily="18" charset="0"/>
                      </a:rPr>
                      <m:t>+1</m:t>
                    </m:r>
                  </m:oMath>
                </a14:m>
                <a:r>
                  <a:rPr lang="en-US" dirty="0">
                    <a:solidFill>
                      <a:schemeClr val="accent1"/>
                    </a:solidFill>
                  </a:rPr>
                  <a:t>.</a:t>
                </a:r>
              </a:p>
              <a:p>
                <a:pPr marL="114300" indent="0" algn="ctr">
                  <a:buNone/>
                </a:pPr>
                <a:r>
                  <a:rPr lang="en-US" dirty="0">
                    <a:solidFill>
                      <a:schemeClr val="accent1"/>
                    </a:solidFill>
                  </a:rPr>
                  <a:t>OR</a:t>
                </a:r>
              </a:p>
              <a:p>
                <a:pPr marL="114300" indent="0" algn="ctr">
                  <a:buNone/>
                </a:pPr>
                <a:r>
                  <a:rPr lang="en-US" dirty="0">
                    <a:solidFill>
                      <a:schemeClr val="accent1"/>
                    </a:solidFill>
                  </a:rPr>
                  <a:t>other options depending on choice of base cases (</a:t>
                </a:r>
                <a14:m>
                  <m:oMath xmlns:m="http://schemas.openxmlformats.org/officeDocument/2006/math">
                    <m:r>
                      <a:rPr lang="en-US" i="1" dirty="0" smtClean="0">
                        <a:solidFill>
                          <a:schemeClr val="accent1"/>
                        </a:solidFill>
                        <a:latin typeface="Cambria Math" panose="02040503050406030204" pitchFamily="18" charset="0"/>
                      </a:rPr>
                      <m:t>𝑗</m:t>
                    </m:r>
                  </m:oMath>
                </a14:m>
                <a:r>
                  <a:rPr lang="en-US" dirty="0">
                    <a:solidFill>
                      <a:schemeClr val="accent1"/>
                    </a:solidFill>
                  </a:rPr>
                  <a:t> from -2 to </a:t>
                </a:r>
                <a14:m>
                  <m:oMath xmlns:m="http://schemas.openxmlformats.org/officeDocument/2006/math">
                    <m:r>
                      <a:rPr lang="en-US" i="1" dirty="0" smtClean="0">
                        <a:solidFill>
                          <a:schemeClr val="accent1"/>
                        </a:solidFill>
                        <a:latin typeface="Cambria Math" panose="02040503050406030204" pitchFamily="18" charset="0"/>
                      </a:rPr>
                      <m:t>𝑛</m:t>
                    </m:r>
                  </m:oMath>
                </a14:m>
                <a:r>
                  <a:rPr lang="en-US" dirty="0">
                    <a:solidFill>
                      <a:schemeClr val="accent1"/>
                    </a:solidFill>
                  </a:rPr>
                  <a:t>, or -1 to </a:t>
                </a:r>
                <a14:m>
                  <m:oMath xmlns:m="http://schemas.openxmlformats.org/officeDocument/2006/math">
                    <m:r>
                      <a:rPr lang="en-US" i="1" dirty="0" smtClean="0">
                        <a:solidFill>
                          <a:schemeClr val="accent1"/>
                        </a:solidFill>
                        <a:latin typeface="Cambria Math" panose="02040503050406030204" pitchFamily="18" charset="0"/>
                      </a:rPr>
                      <m:t>𝑛</m:t>
                    </m:r>
                  </m:oMath>
                </a14:m>
                <a:r>
                  <a:rPr lang="en-US" dirty="0">
                    <a:solidFill>
                      <a:schemeClr val="accent1"/>
                    </a:solidFill>
                  </a:rPr>
                  <a:t>, or 1 to </a:t>
                </a:r>
                <a14:m>
                  <m:oMath xmlns:m="http://schemas.openxmlformats.org/officeDocument/2006/math">
                    <m:r>
                      <a:rPr lang="en-US" i="1" dirty="0" smtClean="0">
                        <a:solidFill>
                          <a:schemeClr val="accent1"/>
                        </a:solidFill>
                        <a:latin typeface="Cambria Math" panose="02040503050406030204" pitchFamily="18" charset="0"/>
                      </a:rPr>
                      <m:t>𝑛</m:t>
                    </m:r>
                  </m:oMath>
                </a14:m>
                <a:r>
                  <a:rPr lang="en-US" dirty="0">
                    <a:solidFill>
                      <a:schemeClr val="accent1"/>
                    </a:solidFill>
                  </a:rPr>
                  <a:t>)</a:t>
                </a:r>
              </a:p>
            </p:txBody>
          </p:sp>
        </mc:Choice>
        <mc:Fallback xmlns="">
          <p:sp>
            <p:nvSpPr>
              <p:cNvPr id="3" name="Text Placeholder 2">
                <a:extLst>
                  <a:ext uri="{FF2B5EF4-FFF2-40B4-BE49-F238E27FC236}">
                    <a16:creationId xmlns:a16="http://schemas.microsoft.com/office/drawing/2014/main" id="{87934830-A5CB-1826-774C-458D695DBFDF}"/>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454C34F2-FD59-40B3-BE1A-1C0B85535A39}"/>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198272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dirty="0"/>
              <a:t>Ideas for dynamic programming</a:t>
            </a:r>
          </a:p>
        </p:txBody>
      </p:sp>
    </p:spTree>
    <p:extLst>
      <p:ext uri="{BB962C8B-B14F-4D97-AF65-F5344CB8AC3E}">
        <p14:creationId xmlns:p14="http://schemas.microsoft.com/office/powerpoint/2010/main" val="1891048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F6FCB-4717-BCBC-1E3B-66749DED5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7D3BC0-DC49-66AC-1BEF-9336CD660B74}"/>
              </a:ext>
            </a:extLst>
          </p:cNvPr>
          <p:cNvSpPr>
            <a:spLocks noGrp="1"/>
          </p:cNvSpPr>
          <p:nvPr>
            <p:ph type="title"/>
          </p:nvPr>
        </p:nvSpPr>
        <p:spPr/>
        <p:txBody>
          <a:bodyPr>
            <a:normAutofit/>
          </a:bodyPr>
          <a:lstStyle/>
          <a:p>
            <a:r>
              <a:rPr lang="en-US" sz="2700" dirty="0"/>
              <a:t>Problem 1 – Going to parties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A7F43B4-1237-DA64-0989-D50E8CECDCD0}"/>
                  </a:ext>
                </a:extLst>
              </p:cNvPr>
              <p:cNvSpPr>
                <a:spLocks noGrp="1"/>
              </p:cNvSpPr>
              <p:nvPr>
                <p:ph type="body" idx="1"/>
              </p:nvPr>
            </p:nvSpPr>
            <p:spPr/>
            <p:txBody>
              <a:bodyPr/>
              <a:lstStyle/>
              <a:p>
                <a:r>
                  <a:rPr lang="en-US" sz="1800" dirty="0"/>
                  <a:t>Describe the</a:t>
                </a:r>
                <a:r>
                  <a:rPr lang="en-US" sz="1800" b="1" dirty="0">
                    <a:solidFill>
                      <a:schemeClr val="bg2"/>
                    </a:solidFill>
                  </a:rPr>
                  <a:t> order </a:t>
                </a:r>
                <a:r>
                  <a:rPr lang="en-US" sz="1800" dirty="0"/>
                  <a:t>for evaluating your subproblems.</a:t>
                </a:r>
              </a:p>
              <a:p>
                <a:endParaRPr lang="en-US" sz="1800" dirty="0"/>
              </a:p>
              <a:p>
                <a:pPr marL="114300" indent="0">
                  <a:buNone/>
                </a:pPr>
                <a:r>
                  <a:rPr lang="en-US" dirty="0">
                    <a:solidFill>
                      <a:schemeClr val="accent1"/>
                    </a:solidFill>
                  </a:rPr>
                  <a:t>We will evaluate the base cases, then an outer loop with </a:t>
                </a:r>
                <a14:m>
                  <m:oMath xmlns:m="http://schemas.openxmlformats.org/officeDocument/2006/math">
                    <m:r>
                      <a:rPr lang="en-US" i="1" dirty="0" smtClean="0">
                        <a:solidFill>
                          <a:schemeClr val="accent1"/>
                        </a:solidFill>
                        <a:latin typeface="Cambria Math" panose="02040503050406030204" pitchFamily="18" charset="0"/>
                      </a:rPr>
                      <m:t>𝑗</m:t>
                    </m:r>
                  </m:oMath>
                </a14:m>
                <a:r>
                  <a:rPr lang="en-US" dirty="0">
                    <a:solidFill>
                      <a:schemeClr val="accent1"/>
                    </a:solidFill>
                  </a:rPr>
                  <a:t> from 1 to </a:t>
                </a:r>
                <a14:m>
                  <m:oMath xmlns:m="http://schemas.openxmlformats.org/officeDocument/2006/math">
                    <m:r>
                      <a:rPr lang="en-US" i="1" dirty="0" smtClean="0">
                        <a:solidFill>
                          <a:schemeClr val="accent1"/>
                        </a:solidFill>
                        <a:latin typeface="Cambria Math" panose="02040503050406030204" pitchFamily="18" charset="0"/>
                      </a:rPr>
                      <m:t>𝑛</m:t>
                    </m:r>
                  </m:oMath>
                </a14:m>
                <a:r>
                  <a:rPr lang="en-US" dirty="0">
                    <a:solidFill>
                      <a:schemeClr val="accent1"/>
                    </a:solidFill>
                  </a:rPr>
                  <a:t>, and in each iteration, we will evaluate the each </a:t>
                </a:r>
                <a14:m>
                  <m:oMath xmlns:m="http://schemas.openxmlformats.org/officeDocument/2006/math">
                    <m:r>
                      <m:rPr>
                        <m:sty m:val="p"/>
                      </m:rPr>
                      <a:rPr lang="en-US" i="0" dirty="0" smtClean="0">
                        <a:solidFill>
                          <a:schemeClr val="accent1"/>
                        </a:solidFill>
                        <a:latin typeface="Cambria Math" panose="02040503050406030204" pitchFamily="18" charset="0"/>
                      </a:rPr>
                      <m:t>OPT</m:t>
                    </m:r>
                    <m:r>
                      <a:rPr lang="en-US" i="1" dirty="0" smtClean="0">
                        <a:solidFill>
                          <a:schemeClr val="accent1"/>
                        </a:solidFill>
                        <a:latin typeface="Cambria Math" panose="02040503050406030204" pitchFamily="18" charset="0"/>
                      </a:rPr>
                      <m:t>(</m:t>
                    </m:r>
                    <m:r>
                      <a:rPr lang="en-US" i="1" dirty="0" err="1" smtClean="0">
                        <a:solidFill>
                          <a:schemeClr val="accent1"/>
                        </a:solidFill>
                        <a:latin typeface="Cambria Math" panose="02040503050406030204" pitchFamily="18" charset="0"/>
                      </a:rPr>
                      <m:t>𝑗</m:t>
                    </m:r>
                    <m:r>
                      <a:rPr lang="en-US" i="1" dirty="0" err="1" smtClean="0">
                        <a:solidFill>
                          <a:schemeClr val="accent1"/>
                        </a:solidFill>
                        <a:latin typeface="Cambria Math" panose="02040503050406030204" pitchFamily="18" charset="0"/>
                      </a:rPr>
                      <m:t>,</m:t>
                    </m:r>
                    <m:r>
                      <a:rPr lang="en-US" i="1" dirty="0" err="1" smtClean="0">
                        <a:solidFill>
                          <a:schemeClr val="accent1"/>
                        </a:solidFill>
                        <a:latin typeface="Cambria Math" panose="02040503050406030204" pitchFamily="18" charset="0"/>
                      </a:rPr>
                      <m:t>𝑠</m:t>
                    </m:r>
                    <m:r>
                      <a:rPr lang="en-US" i="1" dirty="0" smtClean="0">
                        <a:solidFill>
                          <a:schemeClr val="accent1"/>
                        </a:solidFill>
                        <a:latin typeface="Cambria Math" panose="02040503050406030204" pitchFamily="18" charset="0"/>
                      </a:rPr>
                      <m:t>)</m:t>
                    </m:r>
                  </m:oMath>
                </a14:m>
                <a:r>
                  <a:rPr lang="en-US" dirty="0">
                    <a:solidFill>
                      <a:schemeClr val="accent1"/>
                    </a:solidFill>
                  </a:rPr>
                  <a:t> for </a:t>
                </a:r>
                <a14:m>
                  <m:oMath xmlns:m="http://schemas.openxmlformats.org/officeDocument/2006/math">
                    <m:r>
                      <a:rPr lang="en-US" i="1" dirty="0" smtClean="0">
                        <a:solidFill>
                          <a:schemeClr val="accent1"/>
                        </a:solidFill>
                        <a:latin typeface="Cambria Math" panose="02040503050406030204" pitchFamily="18" charset="0"/>
                      </a:rPr>
                      <m:t>𝑠</m:t>
                    </m:r>
                    <m:r>
                      <a:rPr lang="en-US" i="1" dirty="0" smtClean="0">
                        <a:solidFill>
                          <a:schemeClr val="accent1"/>
                        </a:solidFill>
                        <a:latin typeface="Cambria Math" panose="02040503050406030204" pitchFamily="18" charset="0"/>
                      </a:rPr>
                      <m:t>=0, 1, 2</m:t>
                    </m:r>
                  </m:oMath>
                </a14:m>
                <a:r>
                  <a:rPr lang="en-US" dirty="0">
                    <a:solidFill>
                      <a:schemeClr val="accent1"/>
                    </a:solidFill>
                  </a:rPr>
                  <a:t>.</a:t>
                </a:r>
              </a:p>
              <a:p>
                <a:pPr marL="114300" indent="0" algn="ctr">
                  <a:buNone/>
                </a:pPr>
                <a:r>
                  <a:rPr lang="en-US" dirty="0">
                    <a:solidFill>
                      <a:schemeClr val="accent1"/>
                    </a:solidFill>
                  </a:rPr>
                  <a:t>OR</a:t>
                </a:r>
              </a:p>
              <a:p>
                <a:pPr marL="114300" indent="0">
                  <a:buNone/>
                </a:pPr>
                <a:r>
                  <a:rPr lang="en-US" dirty="0">
                    <a:solidFill>
                      <a:schemeClr val="accent1"/>
                    </a:solidFill>
                  </a:rPr>
                  <a:t>We will evaluate the base cases, then each </a:t>
                </a:r>
                <a14:m>
                  <m:oMath xmlns:m="http://schemas.openxmlformats.org/officeDocument/2006/math">
                    <m:r>
                      <m:rPr>
                        <m:sty m:val="p"/>
                      </m:rPr>
                      <a:rPr lang="en-US" i="0" dirty="0" smtClean="0">
                        <a:solidFill>
                          <a:schemeClr val="accent1"/>
                        </a:solidFill>
                        <a:latin typeface="Cambria Math" panose="02040503050406030204" pitchFamily="18" charset="0"/>
                      </a:rPr>
                      <m:t>OPT</m:t>
                    </m:r>
                    <m:r>
                      <a:rPr lang="en-US" i="1" dirty="0" smtClean="0">
                        <a:solidFill>
                          <a:schemeClr val="accent1"/>
                        </a:solidFill>
                        <a:latin typeface="Cambria Math" panose="02040503050406030204" pitchFamily="18" charset="0"/>
                      </a:rPr>
                      <m:t>(</m:t>
                    </m:r>
                    <m:r>
                      <a:rPr lang="en-US" i="1" dirty="0" smtClean="0">
                        <a:solidFill>
                          <a:schemeClr val="accent1"/>
                        </a:solidFill>
                        <a:latin typeface="Cambria Math" panose="02040503050406030204" pitchFamily="18" charset="0"/>
                      </a:rPr>
                      <m:t>𝑗</m:t>
                    </m:r>
                    <m:r>
                      <a:rPr lang="en-US" i="1" dirty="0" smtClean="0">
                        <a:solidFill>
                          <a:schemeClr val="accent1"/>
                        </a:solidFill>
                        <a:latin typeface="Cambria Math" panose="02040503050406030204" pitchFamily="18" charset="0"/>
                      </a:rPr>
                      <m:t>)</m:t>
                    </m:r>
                  </m:oMath>
                </a14:m>
                <a:r>
                  <a:rPr lang="en-US" dirty="0">
                    <a:solidFill>
                      <a:schemeClr val="accent1"/>
                    </a:solidFill>
                  </a:rPr>
                  <a:t> for </a:t>
                </a:r>
                <a14:m>
                  <m:oMath xmlns:m="http://schemas.openxmlformats.org/officeDocument/2006/math">
                    <m:r>
                      <a:rPr lang="en-US" i="1" dirty="0" smtClean="0">
                        <a:solidFill>
                          <a:schemeClr val="accent1"/>
                        </a:solidFill>
                        <a:latin typeface="Cambria Math" panose="02040503050406030204" pitchFamily="18" charset="0"/>
                      </a:rPr>
                      <m:t>𝑗</m:t>
                    </m:r>
                  </m:oMath>
                </a14:m>
                <a:r>
                  <a:rPr lang="en-US" dirty="0">
                    <a:solidFill>
                      <a:schemeClr val="accent1"/>
                    </a:solidFill>
                  </a:rPr>
                  <a:t> from 3 to </a:t>
                </a:r>
                <a14:m>
                  <m:oMath xmlns:m="http://schemas.openxmlformats.org/officeDocument/2006/math">
                    <m:r>
                      <a:rPr lang="en-US" i="1" dirty="0" smtClean="0">
                        <a:solidFill>
                          <a:schemeClr val="accent1"/>
                        </a:solidFill>
                        <a:latin typeface="Cambria Math" panose="02040503050406030204" pitchFamily="18" charset="0"/>
                      </a:rPr>
                      <m:t>𝑛</m:t>
                    </m:r>
                  </m:oMath>
                </a14:m>
                <a:r>
                  <a:rPr lang="en-US" dirty="0">
                    <a:solidFill>
                      <a:schemeClr val="accent1"/>
                    </a:solidFill>
                  </a:rPr>
                  <a:t>.</a:t>
                </a:r>
              </a:p>
              <a:p>
                <a:pPr marL="114300" indent="0" algn="ctr">
                  <a:buNone/>
                </a:pPr>
                <a:r>
                  <a:rPr lang="en-US" dirty="0">
                    <a:solidFill>
                      <a:schemeClr val="accent1"/>
                    </a:solidFill>
                  </a:rPr>
                  <a:t>OR</a:t>
                </a:r>
              </a:p>
              <a:p>
                <a:pPr marL="114300" indent="0" algn="ctr">
                  <a:buNone/>
                </a:pPr>
                <a:r>
                  <a:rPr lang="en-US" dirty="0">
                    <a:solidFill>
                      <a:schemeClr val="accent1"/>
                    </a:solidFill>
                  </a:rPr>
                  <a:t>other options depending on choice of base cases (</a:t>
                </a:r>
                <a14:m>
                  <m:oMath xmlns:m="http://schemas.openxmlformats.org/officeDocument/2006/math">
                    <m:r>
                      <a:rPr lang="en-US" i="1" dirty="0">
                        <a:solidFill>
                          <a:schemeClr val="accent1"/>
                        </a:solidFill>
                        <a:latin typeface="Cambria Math" panose="02040503050406030204" pitchFamily="18" charset="0"/>
                      </a:rPr>
                      <m:t>𝑗</m:t>
                    </m:r>
                  </m:oMath>
                </a14:m>
                <a:r>
                  <a:rPr lang="en-US" dirty="0">
                    <a:solidFill>
                      <a:schemeClr val="accent1"/>
                    </a:solidFill>
                  </a:rPr>
                  <a:t> from 2 to </a:t>
                </a:r>
                <a14:m>
                  <m:oMath xmlns:m="http://schemas.openxmlformats.org/officeDocument/2006/math">
                    <m:r>
                      <a:rPr lang="en-US" i="1" dirty="0">
                        <a:solidFill>
                          <a:schemeClr val="accent1"/>
                        </a:solidFill>
                        <a:latin typeface="Cambria Math" panose="02040503050406030204" pitchFamily="18" charset="0"/>
                      </a:rPr>
                      <m:t>𝑛</m:t>
                    </m:r>
                  </m:oMath>
                </a14:m>
                <a:r>
                  <a:rPr lang="en-US" dirty="0">
                    <a:solidFill>
                      <a:schemeClr val="accent1"/>
                    </a:solidFill>
                  </a:rPr>
                  <a:t>, etc.)</a:t>
                </a:r>
              </a:p>
            </p:txBody>
          </p:sp>
        </mc:Choice>
        <mc:Fallback xmlns="">
          <p:sp>
            <p:nvSpPr>
              <p:cNvPr id="3" name="Text Placeholder 2">
                <a:extLst>
                  <a:ext uri="{FF2B5EF4-FFF2-40B4-BE49-F238E27FC236}">
                    <a16:creationId xmlns:a16="http://schemas.microsoft.com/office/drawing/2014/main" id="{2A7F43B4-1237-DA64-0989-D50E8CECDCD0}"/>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3BD8D90-6E8C-8E5E-EC75-21C96EF3AB1F}"/>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1548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DB9A4-286B-ACDB-6F13-39F7038CFD1E}"/>
              </a:ext>
            </a:extLst>
          </p:cNvPr>
          <p:cNvSpPr>
            <a:spLocks noGrp="1"/>
          </p:cNvSpPr>
          <p:nvPr>
            <p:ph type="title"/>
          </p:nvPr>
        </p:nvSpPr>
        <p:spPr/>
        <p:txBody>
          <a:bodyPr>
            <a:normAutofit/>
          </a:bodyPr>
          <a:lstStyle/>
          <a:p>
            <a:r>
              <a:rPr lang="en-US" sz="2700" dirty="0"/>
              <a:t>Problem 1 – Going to parties</a:t>
            </a:r>
          </a:p>
        </p:txBody>
      </p:sp>
      <p:sp>
        <p:nvSpPr>
          <p:cNvPr id="3" name="Text Placeholder 2">
            <a:extLst>
              <a:ext uri="{FF2B5EF4-FFF2-40B4-BE49-F238E27FC236}">
                <a16:creationId xmlns:a16="http://schemas.microsoft.com/office/drawing/2014/main" id="{2B9ACC17-552A-4684-990C-6C120E1AE7D1}"/>
              </a:ext>
            </a:extLst>
          </p:cNvPr>
          <p:cNvSpPr>
            <a:spLocks noGrp="1"/>
          </p:cNvSpPr>
          <p:nvPr>
            <p:ph type="body" idx="1"/>
          </p:nvPr>
        </p:nvSpPr>
        <p:spPr/>
        <p:txBody>
          <a:bodyPr>
            <a:normAutofit lnSpcReduction="10000"/>
          </a:bodyPr>
          <a:lstStyle/>
          <a:p>
            <a:pPr>
              <a:buFont typeface="+mj-lt"/>
              <a:buAutoNum type="alphaLcParenR" startAt="7"/>
            </a:pPr>
            <a:r>
              <a:rPr lang="en-US" sz="1800" dirty="0"/>
              <a:t>Write the pseudocode for your iterative algorithm.</a:t>
            </a:r>
          </a:p>
          <a:p>
            <a:pPr marL="114300" indent="0">
              <a:buNone/>
            </a:pPr>
            <a:endParaRPr lang="en-US" sz="1800" dirty="0"/>
          </a:p>
        </p:txBody>
      </p:sp>
      <p:sp>
        <p:nvSpPr>
          <p:cNvPr id="5" name="TextBox 4">
            <a:extLst>
              <a:ext uri="{FF2B5EF4-FFF2-40B4-BE49-F238E27FC236}">
                <a16:creationId xmlns:a16="http://schemas.microsoft.com/office/drawing/2014/main" id="{E3A912C2-3F33-01CE-1C8F-83A37ACF8D3C}"/>
              </a:ext>
            </a:extLst>
          </p:cNvPr>
          <p:cNvSpPr txBox="1"/>
          <p:nvPr/>
        </p:nvSpPr>
        <p:spPr>
          <a:xfrm>
            <a:off x="2116934" y="4396687"/>
            <a:ext cx="4910131" cy="369332"/>
          </a:xfrm>
          <a:prstGeom prst="rect">
            <a:avLst/>
          </a:prstGeom>
          <a:noFill/>
        </p:spPr>
        <p:txBody>
          <a:bodyPr wrap="square" rtlCol="0">
            <a:spAutoFit/>
          </a:bodyPr>
          <a:lstStyle/>
          <a:p>
            <a:pPr algn="ctr"/>
            <a:r>
              <a:rPr lang="en-US" sz="1800" dirty="0">
                <a:solidFill>
                  <a:srgbClr val="9A01FF"/>
                </a:solidFill>
                <a:latin typeface="Source Sans Pro" panose="020B0503030403020204" pitchFamily="34" charset="0"/>
                <a:ea typeface="Source Sans Pro" panose="020B0503030403020204" pitchFamily="34" charset="0"/>
              </a:rPr>
              <a:t>Feel free to work with the people around you!</a:t>
            </a:r>
          </a:p>
        </p:txBody>
      </p:sp>
    </p:spTree>
    <p:extLst>
      <p:ext uri="{BB962C8B-B14F-4D97-AF65-F5344CB8AC3E}">
        <p14:creationId xmlns:p14="http://schemas.microsoft.com/office/powerpoint/2010/main" val="64072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AFD6C-DC94-7619-9BC4-E84D76F491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D64A75-A35B-2808-9CB6-C539EE4EE685}"/>
              </a:ext>
            </a:extLst>
          </p:cNvPr>
          <p:cNvSpPr>
            <a:spLocks noGrp="1"/>
          </p:cNvSpPr>
          <p:nvPr>
            <p:ph type="title"/>
          </p:nvPr>
        </p:nvSpPr>
        <p:spPr/>
        <p:txBody>
          <a:bodyPr>
            <a:normAutofit/>
          </a:bodyPr>
          <a:lstStyle/>
          <a:p>
            <a:r>
              <a:rPr lang="en-US" sz="2700" dirty="0"/>
              <a:t>Problem 1 – Going to parties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467A80F-482B-B765-7EF6-3556BE58DFBB}"/>
                  </a:ext>
                </a:extLst>
              </p:cNvPr>
              <p:cNvSpPr>
                <a:spLocks noGrp="1"/>
              </p:cNvSpPr>
              <p:nvPr>
                <p:ph type="body" idx="1"/>
              </p:nvPr>
            </p:nvSpPr>
            <p:spPr/>
            <p:txBody>
              <a:bodyPr>
                <a:normAutofit lnSpcReduction="10000"/>
              </a:bodyPr>
              <a:lstStyle/>
              <a:p>
                <a:pPr>
                  <a:buFont typeface="+mj-lt"/>
                  <a:buAutoNum type="alphaLcParenR" startAt="7"/>
                </a:pPr>
                <a:r>
                  <a:rPr lang="en-US" sz="1800" dirty="0"/>
                  <a:t>Write the pseudocode for your iterative algorithm.</a:t>
                </a:r>
              </a:p>
              <a:p>
                <a:pPr marL="114300" indent="0">
                  <a:buNone/>
                </a:pPr>
                <a:endParaRPr lang="en-US" sz="1800" dirty="0"/>
              </a:p>
              <a:p>
                <a:pPr marL="114300" indent="0">
                  <a:buNone/>
                </a:pPr>
                <a:r>
                  <a:rPr lang="en-US" dirty="0">
                    <a:solidFill>
                      <a:schemeClr val="accent1"/>
                    </a:solidFill>
                  </a:rPr>
                  <a:t>For consistency, please try the following version:</a:t>
                </a:r>
              </a:p>
              <a:p>
                <a:pPr marL="114300" indent="0">
                  <a:buNone/>
                </a:pPr>
                <a14:m>
                  <m:oMathPara xmlns:m="http://schemas.openxmlformats.org/officeDocument/2006/math">
                    <m:oMathParaPr>
                      <m:jc m:val="centerGroup"/>
                    </m:oMathParaPr>
                    <m:oMath xmlns:m="http://schemas.openxmlformats.org/officeDocument/2006/math">
                      <m:r>
                        <m:rPr>
                          <m:sty m:val="p"/>
                        </m:rPr>
                        <a:rPr lang="en-US" sz="1800" dirty="0" smtClean="0">
                          <a:solidFill>
                            <a:schemeClr val="accent1"/>
                          </a:solidFill>
                          <a:latin typeface="Cambria Math" panose="02040503050406030204" pitchFamily="18" charset="0"/>
                          <a:cs typeface="Source Sans Pro"/>
                          <a:sym typeface="Source Sans Pro"/>
                        </a:rPr>
                        <m:t>OPT</m:t>
                      </m:r>
                      <m:d>
                        <m:dPr>
                          <m:ctrlPr>
                            <a:rPr lang="en-US" sz="1800" i="1" dirty="0">
                              <a:solidFill>
                                <a:schemeClr val="accent1"/>
                              </a:solidFill>
                              <a:latin typeface="Cambria Math" panose="02040503050406030204" pitchFamily="18" charset="0"/>
                              <a:cs typeface="Source Sans Pro"/>
                              <a:sym typeface="Source Sans Pro"/>
                            </a:rPr>
                          </m:ctrlPr>
                        </m:dPr>
                        <m:e>
                          <m:r>
                            <a:rPr lang="en-US" sz="1800" b="0" i="1" dirty="0" smtClean="0">
                              <a:solidFill>
                                <a:schemeClr val="accent1"/>
                              </a:solidFill>
                              <a:latin typeface="Cambria Math" panose="02040503050406030204" pitchFamily="18" charset="0"/>
                              <a:cs typeface="Source Sans Pro"/>
                              <a:sym typeface="Source Sans Pro"/>
                            </a:rPr>
                            <m:t>𝑗</m:t>
                          </m:r>
                        </m:e>
                      </m:d>
                      <m:r>
                        <a:rPr lang="en-US" sz="1800" i="1" dirty="0">
                          <a:solidFill>
                            <a:schemeClr val="accent1"/>
                          </a:solidFill>
                          <a:latin typeface="Cambria Math" panose="02040503050406030204" pitchFamily="18" charset="0"/>
                          <a:cs typeface="Source Sans Pro"/>
                          <a:sym typeface="Source Sans Pro"/>
                        </a:rPr>
                        <m:t>=</m:t>
                      </m:r>
                      <m:func>
                        <m:funcPr>
                          <m:ctrlPr>
                            <a:rPr lang="en-US" sz="1800" i="1" dirty="0">
                              <a:solidFill>
                                <a:schemeClr val="accent1"/>
                              </a:solidFill>
                              <a:latin typeface="Cambria Math" panose="02040503050406030204" pitchFamily="18" charset="0"/>
                              <a:cs typeface="Source Sans Pro"/>
                              <a:sym typeface="Source Sans Pro"/>
                            </a:rPr>
                          </m:ctrlPr>
                        </m:funcPr>
                        <m:fName>
                          <m:r>
                            <m:rPr>
                              <m:sty m:val="p"/>
                            </m:rPr>
                            <a:rPr lang="en-US" sz="1800" dirty="0">
                              <a:solidFill>
                                <a:schemeClr val="accent1"/>
                              </a:solidFill>
                              <a:latin typeface="Cambria Math" panose="02040503050406030204" pitchFamily="18" charset="0"/>
                              <a:cs typeface="Source Sans Pro"/>
                              <a:sym typeface="Source Sans Pro"/>
                            </a:rPr>
                            <m:t>max</m:t>
                          </m:r>
                        </m:fName>
                        <m:e>
                          <m:d>
                            <m:dPr>
                              <m:ctrlPr>
                                <a:rPr lang="en-US" sz="1800" i="1" dirty="0">
                                  <a:solidFill>
                                    <a:schemeClr val="accent1"/>
                                  </a:solidFill>
                                  <a:latin typeface="Cambria Math" panose="02040503050406030204" pitchFamily="18" charset="0"/>
                                  <a:cs typeface="Source Sans Pro"/>
                                  <a:sym typeface="Source Sans Pro"/>
                                </a:rPr>
                              </m:ctrlPr>
                            </m:dPr>
                            <m:e>
                              <m:eqArr>
                                <m:eqArrPr>
                                  <m:ctrlPr>
                                    <a:rPr lang="en-US" sz="1800" i="1" dirty="0">
                                      <a:solidFill>
                                        <a:schemeClr val="accent1"/>
                                      </a:solidFill>
                                      <a:latin typeface="Cambria Math" panose="02040503050406030204" pitchFamily="18" charset="0"/>
                                      <a:cs typeface="Source Sans Pro"/>
                                      <a:sym typeface="Source Sans Pro"/>
                                    </a:rPr>
                                  </m:ctrlPr>
                                </m:eqArrPr>
                                <m:e>
                                  <m:r>
                                    <m:rPr>
                                      <m:sty m:val="p"/>
                                    </m:rPr>
                                    <a:rPr lang="en-US" sz="1800" dirty="0">
                                      <a:solidFill>
                                        <a:schemeClr val="accent1"/>
                                      </a:solidFill>
                                      <a:latin typeface="Cambria Math" panose="02040503050406030204" pitchFamily="18" charset="0"/>
                                      <a:cs typeface="Source Sans Pro"/>
                                      <a:sym typeface="Source Sans Pro"/>
                                    </a:rPr>
                                    <m:t>OPT</m:t>
                                  </m:r>
                                  <m:d>
                                    <m:dPr>
                                      <m:ctrlPr>
                                        <a:rPr lang="en-US" sz="1800" i="1">
                                          <a:solidFill>
                                            <a:schemeClr val="accent1"/>
                                          </a:solidFill>
                                          <a:latin typeface="Cambria Math" panose="02040503050406030204" pitchFamily="18" charset="0"/>
                                          <a:cs typeface="Source Sans Pro"/>
                                          <a:sym typeface="Source Sans Pro"/>
                                        </a:rPr>
                                      </m:ctrlPr>
                                    </m:dPr>
                                    <m:e>
                                      <m:r>
                                        <a:rPr lang="en-US" sz="1800" b="0" i="1" smtClean="0">
                                          <a:solidFill>
                                            <a:schemeClr val="accent1"/>
                                          </a:solidFill>
                                          <a:latin typeface="Cambria Math" panose="02040503050406030204" pitchFamily="18" charset="0"/>
                                          <a:cs typeface="Source Sans Pro"/>
                                          <a:sym typeface="Source Sans Pro"/>
                                        </a:rPr>
                                        <m:t>𝑗</m:t>
                                      </m:r>
                                      <m:r>
                                        <a:rPr lang="en-US" sz="1800" i="1">
                                          <a:solidFill>
                                            <a:schemeClr val="accent1"/>
                                          </a:solidFill>
                                          <a:latin typeface="Cambria Math" panose="02040503050406030204" pitchFamily="18" charset="0"/>
                                          <a:cs typeface="Source Sans Pro"/>
                                          <a:sym typeface="Source Sans Pro"/>
                                        </a:rPr>
                                        <m:t>−1</m:t>
                                      </m:r>
                                    </m:e>
                                  </m:d>
                                  <m:r>
                                    <a:rPr lang="en-US" sz="1800" i="1">
                                      <a:solidFill>
                                        <a:schemeClr val="accent1"/>
                                      </a:solidFill>
                                      <a:latin typeface="Cambria Math" panose="02040503050406030204" pitchFamily="18" charset="0"/>
                                      <a:cs typeface="Source Sans Pro"/>
                                      <a:sym typeface="Source Sans Pro"/>
                                    </a:rPr>
                                    <m:t>,</m:t>
                                  </m:r>
                                </m:e>
                                <m:e>
                                  <m:r>
                                    <m:rPr>
                                      <m:sty m:val="p"/>
                                    </m:rPr>
                                    <a:rPr lang="en-US" sz="1800" dirty="0">
                                      <a:solidFill>
                                        <a:schemeClr val="accent1"/>
                                      </a:solidFill>
                                      <a:latin typeface="Cambria Math" panose="02040503050406030204" pitchFamily="18" charset="0"/>
                                      <a:cs typeface="Source Sans Pro"/>
                                      <a:sym typeface="Source Sans Pro"/>
                                    </a:rPr>
                                    <m:t>OPT</m:t>
                                  </m:r>
                                  <m:d>
                                    <m:dPr>
                                      <m:ctrlPr>
                                        <a:rPr lang="en-US" sz="1800" i="1">
                                          <a:solidFill>
                                            <a:schemeClr val="accent1"/>
                                          </a:solidFill>
                                          <a:latin typeface="Cambria Math" panose="02040503050406030204" pitchFamily="18" charset="0"/>
                                          <a:cs typeface="Source Sans Pro"/>
                                          <a:sym typeface="Source Sans Pro"/>
                                        </a:rPr>
                                      </m:ctrlPr>
                                    </m:dPr>
                                    <m:e>
                                      <m:r>
                                        <a:rPr lang="en-US" sz="1800" b="0" i="1" smtClean="0">
                                          <a:solidFill>
                                            <a:schemeClr val="accent1"/>
                                          </a:solidFill>
                                          <a:latin typeface="Cambria Math" panose="02040503050406030204" pitchFamily="18" charset="0"/>
                                          <a:sym typeface="Source Sans Pro"/>
                                        </a:rPr>
                                        <m:t>𝑗</m:t>
                                      </m:r>
                                      <m:r>
                                        <a:rPr lang="en-US" sz="1800" i="1">
                                          <a:solidFill>
                                            <a:schemeClr val="accent1"/>
                                          </a:solidFill>
                                          <a:latin typeface="Cambria Math" panose="02040503050406030204" pitchFamily="18" charset="0"/>
                                          <a:sym typeface="Source Sans Pro"/>
                                        </a:rPr>
                                        <m:t>−2</m:t>
                                      </m:r>
                                    </m:e>
                                  </m:d>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𝑗</m:t>
                                  </m:r>
                                  <m:r>
                                    <a:rPr lang="en-US" sz="1800" b="0" i="1" smtClean="0">
                                      <a:solidFill>
                                        <a:schemeClr val="accent1"/>
                                      </a:solidFill>
                                      <a:latin typeface="Cambria Math" panose="02040503050406030204" pitchFamily="18" charset="0"/>
                                      <a:sym typeface="Source Sans Pro"/>
                                    </a:rPr>
                                    <m:t>],</m:t>
                                  </m:r>
                                </m:e>
                                <m:e>
                                  <m:r>
                                    <m:rPr>
                                      <m:sty m:val="p"/>
                                    </m:rPr>
                                    <a:rPr lang="en-US" sz="1800" dirty="0">
                                      <a:solidFill>
                                        <a:schemeClr val="accent1"/>
                                      </a:solidFill>
                                      <a:latin typeface="Cambria Math" panose="02040503050406030204" pitchFamily="18" charset="0"/>
                                      <a:cs typeface="Source Sans Pro"/>
                                      <a:sym typeface="Source Sans Pro"/>
                                    </a:rPr>
                                    <m:t>OPT</m:t>
                                  </m:r>
                                  <m:d>
                                    <m:dPr>
                                      <m:ctrlPr>
                                        <a:rPr lang="en-US" sz="1800" i="1">
                                          <a:solidFill>
                                            <a:schemeClr val="accent1"/>
                                          </a:solidFill>
                                          <a:latin typeface="Cambria Math" panose="02040503050406030204" pitchFamily="18" charset="0"/>
                                          <a:cs typeface="Source Sans Pro"/>
                                          <a:sym typeface="Source Sans Pro"/>
                                        </a:rPr>
                                      </m:ctrlPr>
                                    </m:dPr>
                                    <m:e>
                                      <m:r>
                                        <a:rPr lang="en-US" sz="1800" b="0" i="1" smtClean="0">
                                          <a:solidFill>
                                            <a:schemeClr val="accent1"/>
                                          </a:solidFill>
                                          <a:latin typeface="Cambria Math" panose="02040503050406030204" pitchFamily="18" charset="0"/>
                                          <a:sym typeface="Source Sans Pro"/>
                                        </a:rPr>
                                        <m:t>𝑗</m:t>
                                      </m:r>
                                      <m:r>
                                        <a:rPr lang="en-US" sz="1800" i="1">
                                          <a:solidFill>
                                            <a:schemeClr val="accent1"/>
                                          </a:solidFill>
                                          <a:latin typeface="Cambria Math" panose="02040503050406030204" pitchFamily="18" charset="0"/>
                                          <a:sym typeface="Source Sans Pro"/>
                                        </a:rPr>
                                        <m:t>−3</m:t>
                                      </m:r>
                                    </m:e>
                                  </m:d>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d>
                                    <m:dPr>
                                      <m:begChr m:val="["/>
                                      <m:endChr m:val="]"/>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𝑗</m:t>
                                      </m:r>
                                      <m:r>
                                        <a:rPr lang="en-US" sz="1800" b="0" i="1" smtClean="0">
                                          <a:solidFill>
                                            <a:schemeClr val="accent1"/>
                                          </a:solidFill>
                                          <a:latin typeface="Cambria Math" panose="02040503050406030204" pitchFamily="18" charset="0"/>
                                          <a:sym typeface="Source Sans Pro"/>
                                        </a:rPr>
                                        <m:t>−1</m:t>
                                      </m:r>
                                    </m:e>
                                  </m:d>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𝑗</m:t>
                                  </m:r>
                                  <m:r>
                                    <a:rPr lang="en-US" sz="1800" b="0" i="1" smtClean="0">
                                      <a:solidFill>
                                        <a:schemeClr val="accent1"/>
                                      </a:solidFill>
                                      <a:latin typeface="Cambria Math" panose="02040503050406030204" pitchFamily="18" charset="0"/>
                                      <a:sym typeface="Source Sans Pro"/>
                                    </a:rPr>
                                    <m:t>]</m:t>
                                  </m:r>
                                </m:e>
                              </m:eqArr>
                            </m:e>
                          </m:d>
                        </m:e>
                      </m:func>
                    </m:oMath>
                    <m:oMath xmlns:m="http://schemas.openxmlformats.org/officeDocument/2006/math">
                      <m:r>
                        <m:rPr>
                          <m:sty m:val="p"/>
                        </m:rPr>
                        <a:rPr lang="en-US" dirty="0">
                          <a:solidFill>
                            <a:schemeClr val="accent1"/>
                          </a:solidFill>
                          <a:latin typeface="Cambria Math" panose="02040503050406030204" pitchFamily="18" charset="0"/>
                          <a:cs typeface="Source Sans Pro"/>
                          <a:sym typeface="Source Sans Pro"/>
                        </a:rPr>
                        <m:t>OPT</m:t>
                      </m:r>
                      <m:d>
                        <m:dPr>
                          <m:ctrlPr>
                            <a:rPr lang="en-US" i="1">
                              <a:solidFill>
                                <a:schemeClr val="accent1"/>
                              </a:solidFill>
                              <a:latin typeface="Cambria Math" panose="02040503050406030204" pitchFamily="18" charset="0"/>
                              <a:sym typeface="Source Sans Pro"/>
                            </a:rPr>
                          </m:ctrlPr>
                        </m:dPr>
                        <m:e>
                          <m:r>
                            <a:rPr lang="en-US" i="1">
                              <a:solidFill>
                                <a:schemeClr val="accent1"/>
                              </a:solidFill>
                              <a:latin typeface="Cambria Math" panose="02040503050406030204" pitchFamily="18" charset="0"/>
                              <a:sym typeface="Source Sans Pro"/>
                            </a:rPr>
                            <m:t>0</m:t>
                          </m:r>
                        </m:e>
                      </m:d>
                      <m:r>
                        <a:rPr lang="en-US" i="1">
                          <a:solidFill>
                            <a:schemeClr val="accent1"/>
                          </a:solidFill>
                          <a:latin typeface="Cambria Math" panose="02040503050406030204" pitchFamily="18" charset="0"/>
                          <a:sym typeface="Source Sans Pro"/>
                        </a:rPr>
                        <m:t>=0</m:t>
                      </m:r>
                    </m:oMath>
                    <m:oMath xmlns:m="http://schemas.openxmlformats.org/officeDocument/2006/math">
                      <m:r>
                        <m:rPr>
                          <m:sty m:val="p"/>
                        </m:rPr>
                        <a:rPr lang="en-US" dirty="0">
                          <a:solidFill>
                            <a:schemeClr val="accent1"/>
                          </a:solidFill>
                          <a:latin typeface="Cambria Math" panose="02040503050406030204" pitchFamily="18" charset="0"/>
                          <a:cs typeface="Source Sans Pro"/>
                          <a:sym typeface="Source Sans Pro"/>
                        </a:rPr>
                        <m:t>OPT</m:t>
                      </m:r>
                      <m:d>
                        <m:dPr>
                          <m:ctrlPr>
                            <a:rPr lang="en-US" i="1">
                              <a:solidFill>
                                <a:schemeClr val="accent1"/>
                              </a:solidFill>
                              <a:latin typeface="Cambria Math" panose="02040503050406030204" pitchFamily="18" charset="0"/>
                              <a:sym typeface="Source Sans Pro"/>
                            </a:rPr>
                          </m:ctrlPr>
                        </m:dPr>
                        <m:e>
                          <m:r>
                            <a:rPr lang="en-US" i="1">
                              <a:solidFill>
                                <a:schemeClr val="accent1"/>
                              </a:solidFill>
                              <a:latin typeface="Cambria Math" panose="02040503050406030204" pitchFamily="18" charset="0"/>
                              <a:sym typeface="Source Sans Pro"/>
                            </a:rPr>
                            <m:t>1</m:t>
                          </m:r>
                        </m:e>
                      </m:d>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𝐻</m:t>
                      </m:r>
                      <m:d>
                        <m:dPr>
                          <m:begChr m:val="["/>
                          <m:endChr m:val="]"/>
                          <m:ctrlPr>
                            <a:rPr lang="en-US" i="1">
                              <a:solidFill>
                                <a:schemeClr val="accent1"/>
                              </a:solidFill>
                              <a:latin typeface="Cambria Math" panose="02040503050406030204" pitchFamily="18" charset="0"/>
                              <a:sym typeface="Source Sans Pro"/>
                            </a:rPr>
                          </m:ctrlPr>
                        </m:dPr>
                        <m:e>
                          <m:r>
                            <a:rPr lang="en-US" i="1">
                              <a:solidFill>
                                <a:schemeClr val="accent1"/>
                              </a:solidFill>
                              <a:latin typeface="Cambria Math" panose="02040503050406030204" pitchFamily="18" charset="0"/>
                              <a:sym typeface="Source Sans Pro"/>
                            </a:rPr>
                            <m:t>1</m:t>
                          </m:r>
                        </m:e>
                      </m:d>
                    </m:oMath>
                    <m:oMath xmlns:m="http://schemas.openxmlformats.org/officeDocument/2006/math">
                      <m:r>
                        <m:rPr>
                          <m:sty m:val="p"/>
                        </m:rPr>
                        <a:rPr lang="en-US" dirty="0">
                          <a:solidFill>
                            <a:schemeClr val="accent1"/>
                          </a:solidFill>
                          <a:latin typeface="Cambria Math" panose="02040503050406030204" pitchFamily="18" charset="0"/>
                          <a:cs typeface="Source Sans Pro"/>
                          <a:sym typeface="Source Sans Pro"/>
                        </a:rPr>
                        <m:t>OPT</m:t>
                      </m:r>
                      <m:d>
                        <m:dPr>
                          <m:ctrlPr>
                            <a:rPr lang="en-US" i="1">
                              <a:solidFill>
                                <a:schemeClr val="accent1"/>
                              </a:solidFill>
                              <a:latin typeface="Cambria Math" panose="02040503050406030204" pitchFamily="18" charset="0"/>
                              <a:sym typeface="Source Sans Pro"/>
                            </a:rPr>
                          </m:ctrlPr>
                        </m:dPr>
                        <m:e>
                          <m:r>
                            <a:rPr lang="en-US" i="1">
                              <a:solidFill>
                                <a:schemeClr val="accent1"/>
                              </a:solidFill>
                              <a:latin typeface="Cambria Math" panose="02040503050406030204" pitchFamily="18" charset="0"/>
                              <a:sym typeface="Source Sans Pro"/>
                            </a:rPr>
                            <m:t>2</m:t>
                          </m:r>
                        </m:e>
                      </m:d>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𝐻</m:t>
                      </m:r>
                      <m:d>
                        <m:dPr>
                          <m:begChr m:val="["/>
                          <m:endChr m:val="]"/>
                          <m:ctrlPr>
                            <a:rPr lang="en-US" i="1">
                              <a:solidFill>
                                <a:schemeClr val="accent1"/>
                              </a:solidFill>
                              <a:latin typeface="Cambria Math" panose="02040503050406030204" pitchFamily="18" charset="0"/>
                              <a:sym typeface="Source Sans Pro"/>
                            </a:rPr>
                          </m:ctrlPr>
                        </m:dPr>
                        <m:e>
                          <m:r>
                            <a:rPr lang="en-US" i="1">
                              <a:solidFill>
                                <a:schemeClr val="accent1"/>
                              </a:solidFill>
                              <a:latin typeface="Cambria Math" panose="02040503050406030204" pitchFamily="18" charset="0"/>
                              <a:sym typeface="Source Sans Pro"/>
                            </a:rPr>
                            <m:t>1</m:t>
                          </m:r>
                        </m:e>
                      </m:d>
                      <m:r>
                        <a:rPr lang="en-US" i="1">
                          <a:solidFill>
                            <a:schemeClr val="accent1"/>
                          </a:solidFill>
                          <a:latin typeface="Cambria Math" panose="02040503050406030204" pitchFamily="18" charset="0"/>
                          <a:sym typeface="Source Sans Pro"/>
                        </a:rPr>
                        <m:t>+</m:t>
                      </m:r>
                      <m:r>
                        <a:rPr lang="en-US" i="1">
                          <a:solidFill>
                            <a:schemeClr val="accent1"/>
                          </a:solidFill>
                          <a:latin typeface="Cambria Math" panose="02040503050406030204" pitchFamily="18" charset="0"/>
                          <a:sym typeface="Source Sans Pro"/>
                        </a:rPr>
                        <m:t>𝐻</m:t>
                      </m:r>
                      <m:r>
                        <a:rPr lang="en-US" i="1">
                          <a:solidFill>
                            <a:schemeClr val="accent1"/>
                          </a:solidFill>
                          <a:latin typeface="Cambria Math" panose="02040503050406030204" pitchFamily="18" charset="0"/>
                          <a:sym typeface="Source Sans Pro"/>
                        </a:rPr>
                        <m:t>[2]</m:t>
                      </m:r>
                    </m:oMath>
                  </m:oMathPara>
                </a14:m>
                <a:endParaRPr lang="en-US" dirty="0"/>
              </a:p>
              <a:p>
                <a:pPr marL="114300" indent="0">
                  <a:buNone/>
                </a:pPr>
                <a:endParaRPr lang="en-US" sz="1800" dirty="0"/>
              </a:p>
            </p:txBody>
          </p:sp>
        </mc:Choice>
        <mc:Fallback xmlns="">
          <p:sp>
            <p:nvSpPr>
              <p:cNvPr id="3" name="Text Placeholder 2">
                <a:extLst>
                  <a:ext uri="{FF2B5EF4-FFF2-40B4-BE49-F238E27FC236}">
                    <a16:creationId xmlns:a16="http://schemas.microsoft.com/office/drawing/2014/main" id="{A467A80F-482B-B765-7EF6-3556BE58DFBB}"/>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F244E5D-BAB0-2FDA-7B96-B27A948993B1}"/>
              </a:ext>
            </a:extLst>
          </p:cNvPr>
          <p:cNvSpPr txBox="1"/>
          <p:nvPr/>
        </p:nvSpPr>
        <p:spPr>
          <a:xfrm>
            <a:off x="2116934" y="4396687"/>
            <a:ext cx="4910131" cy="369332"/>
          </a:xfrm>
          <a:prstGeom prst="rect">
            <a:avLst/>
          </a:prstGeom>
          <a:noFill/>
        </p:spPr>
        <p:txBody>
          <a:bodyPr wrap="square" rtlCol="0">
            <a:spAutoFit/>
          </a:bodyPr>
          <a:lstStyle/>
          <a:p>
            <a:pPr algn="ctr"/>
            <a:r>
              <a:rPr lang="en-US" sz="1800" dirty="0">
                <a:solidFill>
                  <a:srgbClr val="9A01FF"/>
                </a:solidFill>
                <a:latin typeface="Source Sans Pro" panose="020B0503030403020204" pitchFamily="34" charset="0"/>
                <a:ea typeface="Source Sans Pro" panose="020B0503030403020204" pitchFamily="34" charset="0"/>
              </a:rPr>
              <a:t>Feel free to work with the people around you!</a:t>
            </a:r>
          </a:p>
        </p:txBody>
      </p:sp>
      <p:sp>
        <p:nvSpPr>
          <p:cNvPr id="6" name="TextBox 5">
            <a:extLst>
              <a:ext uri="{FF2B5EF4-FFF2-40B4-BE49-F238E27FC236}">
                <a16:creationId xmlns:a16="http://schemas.microsoft.com/office/drawing/2014/main" id="{27BB4F4D-B864-5D25-ADF9-B971EBA1C17C}"/>
              </a:ext>
            </a:extLst>
          </p:cNvPr>
          <p:cNvSpPr txBox="1"/>
          <p:nvPr/>
        </p:nvSpPr>
        <p:spPr>
          <a:xfrm>
            <a:off x="7061378" y="75693"/>
            <a:ext cx="1992854" cy="369332"/>
          </a:xfrm>
          <a:prstGeom prst="rect">
            <a:avLst/>
          </a:prstGeom>
          <a:noFill/>
          <a:ln w="19050">
            <a:solidFill>
              <a:schemeClr val="accent1"/>
            </a:solidFill>
          </a:ln>
        </p:spPr>
        <p:txBody>
          <a:bodyPr wrap="none" rtlCol="0">
            <a:spAutoFit/>
          </a:bodyPr>
          <a:lstStyle/>
          <a:p>
            <a:pPr algn="r"/>
            <a:r>
              <a:rPr lang="en-US" sz="1800" b="1" dirty="0">
                <a:solidFill>
                  <a:schemeClr val="accent1"/>
                </a:solidFill>
                <a:latin typeface="Source Sans Pro" panose="020B0503030403020204" pitchFamily="34" charset="0"/>
                <a:ea typeface="Source Sans Pro" panose="020B0503030403020204" pitchFamily="34" charset="0"/>
              </a:rPr>
              <a:t>Previous Solution</a:t>
            </a:r>
          </a:p>
        </p:txBody>
      </p:sp>
    </p:spTree>
    <p:extLst>
      <p:ext uri="{BB962C8B-B14F-4D97-AF65-F5344CB8AC3E}">
        <p14:creationId xmlns:p14="http://schemas.microsoft.com/office/powerpoint/2010/main" val="2843342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F68EC-FC48-3CB5-C09F-80366804E4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ED3140-5F48-B712-910D-74931383C59C}"/>
              </a:ext>
            </a:extLst>
          </p:cNvPr>
          <p:cNvSpPr>
            <a:spLocks noGrp="1"/>
          </p:cNvSpPr>
          <p:nvPr>
            <p:ph type="title"/>
          </p:nvPr>
        </p:nvSpPr>
        <p:spPr/>
        <p:txBody>
          <a:bodyPr>
            <a:normAutofit/>
          </a:bodyPr>
          <a:lstStyle/>
          <a:p>
            <a:r>
              <a:rPr lang="en-US" sz="2700" dirty="0"/>
              <a:t>Problem 1 – Going to parties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662D0DD-0EEB-4F9D-297B-A43A070B0BEA}"/>
                  </a:ext>
                </a:extLst>
              </p:cNvPr>
              <p:cNvSpPr>
                <a:spLocks noGrp="1"/>
              </p:cNvSpPr>
              <p:nvPr>
                <p:ph type="body" idx="1"/>
              </p:nvPr>
            </p:nvSpPr>
            <p:spPr/>
            <p:txBody>
              <a:bodyPr>
                <a:normAutofit lnSpcReduction="10000"/>
              </a:bodyPr>
              <a:lstStyle/>
              <a:p>
                <a:pPr>
                  <a:buFont typeface="+mj-lt"/>
                  <a:buAutoNum type="alphaLcParenR" startAt="7"/>
                </a:pPr>
                <a:r>
                  <a:rPr lang="en-US" sz="1800" dirty="0"/>
                  <a:t>Write the pseudocode for your iterative algorithm.</a:t>
                </a:r>
              </a:p>
              <a:p>
                <a:pPr marL="114300" indent="0">
                  <a:buNone/>
                </a:pPr>
                <a:endParaRPr lang="en-US" sz="1800" dirty="0">
                  <a:solidFill>
                    <a:schemeClr val="accent1"/>
                  </a:solidFill>
                </a:endParaRPr>
              </a:p>
              <a:p>
                <a:pPr>
                  <a:buFont typeface="+mj-lt"/>
                  <a:buAutoNum type="arabicPeriod"/>
                </a:pPr>
                <a:r>
                  <a:rPr lang="en-US" sz="1800" dirty="0">
                    <a:solidFill>
                      <a:schemeClr val="accent1"/>
                    </a:solidFill>
                  </a:rPr>
                  <a:t>Let </a:t>
                </a:r>
                <a14:m>
                  <m:oMath xmlns:m="http://schemas.openxmlformats.org/officeDocument/2006/math">
                    <m:r>
                      <m:rPr>
                        <m:sty m:val="p"/>
                      </m:rPr>
                      <a:rPr lang="en-US" sz="1800" i="0" dirty="0" smtClean="0">
                        <a:solidFill>
                          <a:schemeClr val="accent1"/>
                        </a:solidFill>
                        <a:latin typeface="Cambria Math" panose="02040503050406030204" pitchFamily="18" charset="0"/>
                      </a:rPr>
                      <m:t>OPT</m:t>
                    </m:r>
                  </m:oMath>
                </a14:m>
                <a:r>
                  <a:rPr lang="en-US" sz="1800" dirty="0">
                    <a:solidFill>
                      <a:schemeClr val="accent1"/>
                    </a:solidFill>
                  </a:rPr>
                  <a:t> be </a:t>
                </a:r>
                <a:r>
                  <a:rPr lang="en-US" dirty="0">
                    <a:solidFill>
                      <a:schemeClr val="accent1"/>
                    </a:solidFill>
                  </a:rPr>
                  <a:t>a zero-indexed array of length </a:t>
                </a:r>
                <a14:m>
                  <m:oMath xmlns:m="http://schemas.openxmlformats.org/officeDocument/2006/math">
                    <m:r>
                      <a:rPr lang="en-US" i="1" dirty="0" smtClean="0">
                        <a:solidFill>
                          <a:schemeClr val="accent1"/>
                        </a:solidFill>
                        <a:latin typeface="Cambria Math" panose="02040503050406030204" pitchFamily="18" charset="0"/>
                      </a:rPr>
                      <m:t>𝑛</m:t>
                    </m:r>
                    <m:r>
                      <a:rPr lang="en-US" i="1" dirty="0" smtClean="0">
                        <a:solidFill>
                          <a:schemeClr val="accent1"/>
                        </a:solidFill>
                        <a:latin typeface="Cambria Math" panose="02040503050406030204" pitchFamily="18" charset="0"/>
                      </a:rPr>
                      <m:t>+1</m:t>
                    </m:r>
                  </m:oMath>
                </a14:m>
                <a:r>
                  <a:rPr lang="en-US" dirty="0">
                    <a:solidFill>
                      <a:schemeClr val="accent1"/>
                    </a:solidFill>
                  </a:rPr>
                  <a:t> initialized to anything.</a:t>
                </a:r>
              </a:p>
              <a:p>
                <a:pPr>
                  <a:buFont typeface="+mj-lt"/>
                  <a:buAutoNum type="arabicPeriod"/>
                </a:pPr>
                <a:r>
                  <a:rPr lang="en-US" dirty="0">
                    <a:solidFill>
                      <a:schemeClr val="accent1"/>
                    </a:solidFill>
                  </a:rPr>
                  <a:t>Let </a:t>
                </a:r>
                <a14:m>
                  <m:oMath xmlns:m="http://schemas.openxmlformats.org/officeDocument/2006/math">
                    <m:r>
                      <m:rPr>
                        <m:sty m:val="p"/>
                      </m:rPr>
                      <a:rPr lang="en-US" dirty="0">
                        <a:solidFill>
                          <a:schemeClr val="accent1"/>
                        </a:solidFill>
                        <a:latin typeface="Cambria Math" panose="02040503050406030204" pitchFamily="18" charset="0"/>
                      </a:rPr>
                      <m:t>OPT</m:t>
                    </m:r>
                    <m:r>
                      <a:rPr lang="en-US" i="1" dirty="0" smtClean="0">
                        <a:solidFill>
                          <a:schemeClr val="accent1"/>
                        </a:solidFill>
                        <a:latin typeface="Cambria Math" panose="02040503050406030204" pitchFamily="18" charset="0"/>
                      </a:rPr>
                      <m:t>[0]=0</m:t>
                    </m:r>
                  </m:oMath>
                </a14:m>
                <a:r>
                  <a:rPr lang="en-US" dirty="0">
                    <a:solidFill>
                      <a:schemeClr val="accent1"/>
                    </a:solidFill>
                  </a:rPr>
                  <a:t>, </a:t>
                </a:r>
                <a14:m>
                  <m:oMath xmlns:m="http://schemas.openxmlformats.org/officeDocument/2006/math">
                    <m:r>
                      <m:rPr>
                        <m:sty m:val="p"/>
                      </m:rPr>
                      <a:rPr lang="en-US" dirty="0">
                        <a:solidFill>
                          <a:schemeClr val="accent1"/>
                        </a:solidFill>
                        <a:latin typeface="Cambria Math" panose="02040503050406030204" pitchFamily="18" charset="0"/>
                      </a:rPr>
                      <m:t>OPT</m:t>
                    </m:r>
                    <m:r>
                      <a:rPr lang="en-US" i="1" dirty="0" smtClean="0">
                        <a:solidFill>
                          <a:schemeClr val="accent1"/>
                        </a:solidFill>
                        <a:latin typeface="Cambria Math" panose="02040503050406030204" pitchFamily="18" charset="0"/>
                      </a:rPr>
                      <m:t>[1]=</m:t>
                    </m:r>
                    <m:r>
                      <a:rPr lang="en-US" i="1" dirty="0" smtClean="0">
                        <a:solidFill>
                          <a:schemeClr val="accent1"/>
                        </a:solidFill>
                        <a:latin typeface="Cambria Math" panose="02040503050406030204" pitchFamily="18" charset="0"/>
                      </a:rPr>
                      <m:t>𝐻</m:t>
                    </m:r>
                    <m:r>
                      <a:rPr lang="en-US" i="1" dirty="0" smtClean="0">
                        <a:solidFill>
                          <a:schemeClr val="accent1"/>
                        </a:solidFill>
                        <a:latin typeface="Cambria Math" panose="02040503050406030204" pitchFamily="18" charset="0"/>
                      </a:rPr>
                      <m:t>[1]</m:t>
                    </m:r>
                  </m:oMath>
                </a14:m>
                <a:r>
                  <a:rPr lang="en-US" dirty="0">
                    <a:solidFill>
                      <a:schemeClr val="accent1"/>
                    </a:solidFill>
                  </a:rPr>
                  <a:t>, and </a:t>
                </a:r>
                <a14:m>
                  <m:oMath xmlns:m="http://schemas.openxmlformats.org/officeDocument/2006/math">
                    <m:r>
                      <m:rPr>
                        <m:sty m:val="p"/>
                      </m:rPr>
                      <a:rPr lang="en-US" dirty="0">
                        <a:solidFill>
                          <a:schemeClr val="accent1"/>
                        </a:solidFill>
                        <a:latin typeface="Cambria Math" panose="02040503050406030204" pitchFamily="18" charset="0"/>
                      </a:rPr>
                      <m:t>OPT</m:t>
                    </m:r>
                    <m:r>
                      <a:rPr lang="en-US" i="1" dirty="0" smtClean="0">
                        <a:solidFill>
                          <a:schemeClr val="accent1"/>
                        </a:solidFill>
                        <a:latin typeface="Cambria Math" panose="02040503050406030204" pitchFamily="18" charset="0"/>
                      </a:rPr>
                      <m:t>[2]=</m:t>
                    </m:r>
                    <m:r>
                      <a:rPr lang="en-US" i="1" dirty="0" smtClean="0">
                        <a:solidFill>
                          <a:schemeClr val="accent1"/>
                        </a:solidFill>
                        <a:latin typeface="Cambria Math" panose="02040503050406030204" pitchFamily="18" charset="0"/>
                      </a:rPr>
                      <m:t>𝐻</m:t>
                    </m:r>
                    <m:r>
                      <a:rPr lang="en-US" i="1" dirty="0" smtClean="0">
                        <a:solidFill>
                          <a:schemeClr val="accent1"/>
                        </a:solidFill>
                        <a:latin typeface="Cambria Math" panose="02040503050406030204" pitchFamily="18" charset="0"/>
                      </a:rPr>
                      <m:t>[1]+</m:t>
                    </m:r>
                    <m:r>
                      <a:rPr lang="en-US" i="1" dirty="0" smtClean="0">
                        <a:solidFill>
                          <a:schemeClr val="accent1"/>
                        </a:solidFill>
                        <a:latin typeface="Cambria Math" panose="02040503050406030204" pitchFamily="18" charset="0"/>
                      </a:rPr>
                      <m:t>𝐻</m:t>
                    </m:r>
                    <m:r>
                      <a:rPr lang="en-US" i="1" dirty="0" smtClean="0">
                        <a:solidFill>
                          <a:schemeClr val="accent1"/>
                        </a:solidFill>
                        <a:latin typeface="Cambria Math" panose="02040503050406030204" pitchFamily="18" charset="0"/>
                      </a:rPr>
                      <m:t>[2]</m:t>
                    </m:r>
                  </m:oMath>
                </a14:m>
                <a:r>
                  <a:rPr lang="en-US" dirty="0">
                    <a:solidFill>
                      <a:schemeClr val="accent1"/>
                    </a:solidFill>
                  </a:rPr>
                  <a:t>.</a:t>
                </a:r>
              </a:p>
              <a:p>
                <a:pPr>
                  <a:buFont typeface="+mj-lt"/>
                  <a:buAutoNum type="arabicPeriod"/>
                </a:pPr>
                <a:r>
                  <a:rPr lang="en-US" dirty="0">
                    <a:solidFill>
                      <a:schemeClr val="accent1"/>
                    </a:solidFill>
                  </a:rPr>
                  <a:t>For </a:t>
                </a:r>
                <a14:m>
                  <m:oMath xmlns:m="http://schemas.openxmlformats.org/officeDocument/2006/math">
                    <m:r>
                      <a:rPr lang="en-US" i="1" dirty="0" smtClean="0">
                        <a:solidFill>
                          <a:schemeClr val="accent1"/>
                        </a:solidFill>
                        <a:latin typeface="Cambria Math" panose="02040503050406030204" pitchFamily="18" charset="0"/>
                      </a:rPr>
                      <m:t>𝑗</m:t>
                    </m:r>
                    <m:r>
                      <a:rPr lang="en-US" i="1" dirty="0" smtClean="0">
                        <a:solidFill>
                          <a:schemeClr val="accent1"/>
                        </a:solidFill>
                        <a:latin typeface="Cambria Math" panose="02040503050406030204" pitchFamily="18" charset="0"/>
                      </a:rPr>
                      <m:t>=3..</m:t>
                    </m:r>
                    <m:r>
                      <a:rPr lang="en-US" i="1" dirty="0" smtClean="0">
                        <a:solidFill>
                          <a:schemeClr val="accent1"/>
                        </a:solidFill>
                        <a:latin typeface="Cambria Math" panose="02040503050406030204" pitchFamily="18" charset="0"/>
                      </a:rPr>
                      <m:t>𝑛</m:t>
                    </m:r>
                  </m:oMath>
                </a14:m>
                <a:r>
                  <a:rPr lang="en-US" dirty="0">
                    <a:solidFill>
                      <a:schemeClr val="accent1"/>
                    </a:solidFill>
                  </a:rPr>
                  <a:t>,</a:t>
                </a:r>
              </a:p>
              <a:p>
                <a:pPr marL="939800" lvl="1" indent="-342900">
                  <a:buClr>
                    <a:schemeClr val="tx1"/>
                  </a:buClr>
                  <a:buSzPct val="100000"/>
                  <a:buFont typeface="+mj-lt"/>
                  <a:buAutoNum type="alphaLcPeriod"/>
                </a:pPr>
                <a:r>
                  <a:rPr lang="en-US" sz="1800" dirty="0">
                    <a:solidFill>
                      <a:schemeClr val="accent1"/>
                    </a:solidFill>
                    <a:cs typeface="Source Sans Pro"/>
                    <a:sym typeface="Source Sans Pro"/>
                  </a:rPr>
                  <a:t>Let </a:t>
                </a:r>
                <a14:m>
                  <m:oMath xmlns:m="http://schemas.openxmlformats.org/officeDocument/2006/math">
                    <m:r>
                      <m:rPr>
                        <m:sty m:val="p"/>
                      </m:rPr>
                      <a:rPr lang="en-US" sz="1800" b="0" i="0" dirty="0" smtClean="0">
                        <a:solidFill>
                          <a:schemeClr val="accent1"/>
                        </a:solidFill>
                        <a:latin typeface="Cambria Math" panose="02040503050406030204" pitchFamily="18" charset="0"/>
                        <a:cs typeface="Source Sans Pro"/>
                        <a:sym typeface="Source Sans Pro"/>
                      </a:rPr>
                      <m:t>OPT</m:t>
                    </m:r>
                    <m:d>
                      <m:dPr>
                        <m:begChr m:val="["/>
                        <m:endChr m:val="]"/>
                        <m:ctrlPr>
                          <a:rPr lang="en-US" sz="1800" b="0" i="1" dirty="0" smtClean="0">
                            <a:solidFill>
                              <a:schemeClr val="accent1"/>
                            </a:solidFill>
                            <a:latin typeface="Cambria Math" panose="02040503050406030204" pitchFamily="18" charset="0"/>
                            <a:cs typeface="Source Sans Pro"/>
                            <a:sym typeface="Source Sans Pro"/>
                          </a:rPr>
                        </m:ctrlPr>
                      </m:dPr>
                      <m:e>
                        <m:r>
                          <a:rPr lang="en-US" sz="1800" b="0" i="1" dirty="0" smtClean="0">
                            <a:solidFill>
                              <a:schemeClr val="accent1"/>
                            </a:solidFill>
                            <a:latin typeface="Cambria Math" panose="02040503050406030204" pitchFamily="18" charset="0"/>
                            <a:cs typeface="Source Sans Pro"/>
                            <a:sym typeface="Source Sans Pro"/>
                          </a:rPr>
                          <m:t>𝑗</m:t>
                        </m:r>
                      </m:e>
                    </m:d>
                    <m:r>
                      <a:rPr lang="en-US" sz="1800" b="0" i="1" dirty="0" smtClean="0">
                        <a:solidFill>
                          <a:schemeClr val="accent1"/>
                        </a:solidFill>
                        <a:latin typeface="Cambria Math" panose="02040503050406030204" pitchFamily="18" charset="0"/>
                        <a:cs typeface="Source Sans Pro"/>
                        <a:sym typeface="Source Sans Pro"/>
                      </a:rPr>
                      <m:t>=</m:t>
                    </m:r>
                    <m:func>
                      <m:funcPr>
                        <m:ctrlPr>
                          <a:rPr lang="en-US" sz="1800" i="1" dirty="0" smtClean="0">
                            <a:solidFill>
                              <a:schemeClr val="accent1"/>
                            </a:solidFill>
                            <a:latin typeface="Cambria Math" panose="02040503050406030204" pitchFamily="18" charset="0"/>
                            <a:cs typeface="Source Sans Pro"/>
                            <a:sym typeface="Source Sans Pro"/>
                          </a:rPr>
                        </m:ctrlPr>
                      </m:funcPr>
                      <m:fName>
                        <m:r>
                          <m:rPr>
                            <m:sty m:val="p"/>
                          </m:rPr>
                          <a:rPr lang="en-US" sz="1800" dirty="0">
                            <a:solidFill>
                              <a:schemeClr val="accent1"/>
                            </a:solidFill>
                            <a:latin typeface="Cambria Math" panose="02040503050406030204" pitchFamily="18" charset="0"/>
                            <a:cs typeface="Source Sans Pro"/>
                            <a:sym typeface="Source Sans Pro"/>
                          </a:rPr>
                          <m:t>max</m:t>
                        </m:r>
                      </m:fName>
                      <m:e>
                        <m:d>
                          <m:dPr>
                            <m:ctrlPr>
                              <a:rPr lang="en-US" sz="1800" i="1" dirty="0">
                                <a:solidFill>
                                  <a:schemeClr val="accent1"/>
                                </a:solidFill>
                                <a:latin typeface="Cambria Math" panose="02040503050406030204" pitchFamily="18" charset="0"/>
                                <a:cs typeface="Source Sans Pro"/>
                                <a:sym typeface="Source Sans Pro"/>
                              </a:rPr>
                            </m:ctrlPr>
                          </m:dPr>
                          <m:e>
                            <m:eqArr>
                              <m:eqArrPr>
                                <m:ctrlPr>
                                  <a:rPr lang="en-US" sz="1800" i="1" dirty="0">
                                    <a:solidFill>
                                      <a:schemeClr val="accent1"/>
                                    </a:solidFill>
                                    <a:latin typeface="Cambria Math" panose="02040503050406030204" pitchFamily="18" charset="0"/>
                                    <a:cs typeface="Source Sans Pro"/>
                                    <a:sym typeface="Source Sans Pro"/>
                                  </a:rPr>
                                </m:ctrlPr>
                              </m:eqArrPr>
                              <m:e>
                                <m:r>
                                  <m:rPr>
                                    <m:sty m:val="p"/>
                                  </m:rPr>
                                  <a:rPr lang="en-US" sz="1800" dirty="0">
                                    <a:solidFill>
                                      <a:schemeClr val="accent1"/>
                                    </a:solidFill>
                                    <a:latin typeface="Cambria Math" panose="02040503050406030204" pitchFamily="18" charset="0"/>
                                    <a:cs typeface="Source Sans Pro"/>
                                    <a:sym typeface="Source Sans Pro"/>
                                  </a:rPr>
                                  <m:t>OPT</m:t>
                                </m:r>
                                <m:r>
                                  <a:rPr lang="en-US" sz="1800" b="0" i="1" dirty="0" smtClean="0">
                                    <a:solidFill>
                                      <a:schemeClr val="accent1"/>
                                    </a:solidFill>
                                    <a:latin typeface="Cambria Math" panose="02040503050406030204" pitchFamily="18" charset="0"/>
                                    <a:cs typeface="Source Sans Pro"/>
                                    <a:sym typeface="Source Sans Pro"/>
                                  </a:rPr>
                                  <m:t>[</m:t>
                                </m:r>
                                <m:r>
                                  <a:rPr lang="en-US" sz="1800" b="0" i="1" dirty="0" smtClean="0">
                                    <a:solidFill>
                                      <a:schemeClr val="accent1"/>
                                    </a:solidFill>
                                    <a:latin typeface="Cambria Math" panose="02040503050406030204" pitchFamily="18" charset="0"/>
                                    <a:cs typeface="Source Sans Pro"/>
                                    <a:sym typeface="Source Sans Pro"/>
                                  </a:rPr>
                                  <m:t>𝑗</m:t>
                                </m:r>
                                <m:r>
                                  <a:rPr lang="en-US" sz="1800" b="0" i="1" dirty="0" smtClean="0">
                                    <a:solidFill>
                                      <a:schemeClr val="accent1"/>
                                    </a:solidFill>
                                    <a:latin typeface="Cambria Math" panose="02040503050406030204" pitchFamily="18" charset="0"/>
                                    <a:cs typeface="Source Sans Pro"/>
                                    <a:sym typeface="Source Sans Pro"/>
                                  </a:rPr>
                                  <m:t>−1],</m:t>
                                </m:r>
                              </m:e>
                              <m:e>
                                <m:r>
                                  <m:rPr>
                                    <m:sty m:val="p"/>
                                  </m:rPr>
                                  <a:rPr lang="en-US" sz="1800" dirty="0">
                                    <a:solidFill>
                                      <a:schemeClr val="accent1"/>
                                    </a:solidFill>
                                    <a:latin typeface="Cambria Math" panose="02040503050406030204" pitchFamily="18" charset="0"/>
                                    <a:cs typeface="Source Sans Pro"/>
                                    <a:sym typeface="Source Sans Pro"/>
                                  </a:rPr>
                                  <m:t>OPT</m:t>
                                </m:r>
                                <m:r>
                                  <a:rPr lang="en-US" sz="1800" b="0" i="1" dirty="0" smtClean="0">
                                    <a:solidFill>
                                      <a:schemeClr val="accent1"/>
                                    </a:solidFill>
                                    <a:latin typeface="Cambria Math" panose="02040503050406030204" pitchFamily="18" charset="0"/>
                                    <a:cs typeface="Source Sans Pro"/>
                                    <a:sym typeface="Source Sans Pro"/>
                                  </a:rPr>
                                  <m:t>[</m:t>
                                </m:r>
                                <m:r>
                                  <a:rPr lang="en-US" sz="1800" b="0" i="1" dirty="0" smtClean="0">
                                    <a:solidFill>
                                      <a:schemeClr val="accent1"/>
                                    </a:solidFill>
                                    <a:latin typeface="Cambria Math" panose="02040503050406030204" pitchFamily="18" charset="0"/>
                                    <a:cs typeface="Source Sans Pro"/>
                                    <a:sym typeface="Source Sans Pro"/>
                                  </a:rPr>
                                  <m:t>𝑗</m:t>
                                </m:r>
                                <m:r>
                                  <a:rPr lang="en-US" sz="1800" b="0" i="1" dirty="0" smtClean="0">
                                    <a:solidFill>
                                      <a:schemeClr val="accent1"/>
                                    </a:solidFill>
                                    <a:latin typeface="Cambria Math" panose="02040503050406030204" pitchFamily="18" charset="0"/>
                                    <a:cs typeface="Source Sans Pro"/>
                                    <a:sym typeface="Source Sans Pro"/>
                                  </a:rPr>
                                  <m:t>−2]+</m:t>
                                </m:r>
                                <m:r>
                                  <a:rPr lang="en-US" sz="1800" b="0" i="1" smtClean="0">
                                    <a:solidFill>
                                      <a:schemeClr val="accent1"/>
                                    </a:solidFill>
                                    <a:latin typeface="Cambria Math" panose="02040503050406030204" pitchFamily="18" charset="0"/>
                                    <a:sym typeface="Source Sans Pro"/>
                                  </a:rPr>
                                  <m:t>𝐻</m:t>
                                </m:r>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𝑗</m:t>
                                </m:r>
                                <m:r>
                                  <a:rPr lang="en-US" sz="1800" b="0" i="1" smtClean="0">
                                    <a:solidFill>
                                      <a:schemeClr val="accent1"/>
                                    </a:solidFill>
                                    <a:latin typeface="Cambria Math" panose="02040503050406030204" pitchFamily="18" charset="0"/>
                                    <a:sym typeface="Source Sans Pro"/>
                                  </a:rPr>
                                  <m:t>],</m:t>
                                </m:r>
                              </m:e>
                              <m:e>
                                <m:r>
                                  <m:rPr>
                                    <m:sty m:val="p"/>
                                  </m:rPr>
                                  <a:rPr lang="en-US" sz="1800" dirty="0">
                                    <a:solidFill>
                                      <a:schemeClr val="accent1"/>
                                    </a:solidFill>
                                    <a:latin typeface="Cambria Math" panose="02040503050406030204" pitchFamily="18" charset="0"/>
                                    <a:cs typeface="Source Sans Pro"/>
                                    <a:sym typeface="Source Sans Pro"/>
                                  </a:rPr>
                                  <m:t>OPT</m:t>
                                </m:r>
                                <m:r>
                                  <a:rPr lang="en-US" sz="1800" b="0" i="1" dirty="0" smtClean="0">
                                    <a:solidFill>
                                      <a:schemeClr val="accent1"/>
                                    </a:solidFill>
                                    <a:latin typeface="Cambria Math" panose="02040503050406030204" pitchFamily="18" charset="0"/>
                                    <a:cs typeface="Source Sans Pro"/>
                                    <a:sym typeface="Source Sans Pro"/>
                                  </a:rPr>
                                  <m:t>[</m:t>
                                </m:r>
                                <m:r>
                                  <a:rPr lang="en-US" sz="1800" b="0" i="1" dirty="0" smtClean="0">
                                    <a:solidFill>
                                      <a:schemeClr val="accent1"/>
                                    </a:solidFill>
                                    <a:latin typeface="Cambria Math" panose="02040503050406030204" pitchFamily="18" charset="0"/>
                                    <a:cs typeface="Source Sans Pro"/>
                                    <a:sym typeface="Source Sans Pro"/>
                                  </a:rPr>
                                  <m:t>𝑗</m:t>
                                </m:r>
                                <m:r>
                                  <a:rPr lang="en-US" sz="1800" b="0" i="1" dirty="0" smtClean="0">
                                    <a:solidFill>
                                      <a:schemeClr val="accent1"/>
                                    </a:solidFill>
                                    <a:latin typeface="Cambria Math" panose="02040503050406030204" pitchFamily="18" charset="0"/>
                                    <a:cs typeface="Source Sans Pro"/>
                                    <a:sym typeface="Source Sans Pro"/>
                                  </a:rPr>
                                  <m:t>−3]+</m:t>
                                </m:r>
                                <m:r>
                                  <a:rPr lang="en-US" sz="1800" b="0" i="1" smtClean="0">
                                    <a:solidFill>
                                      <a:schemeClr val="accent1"/>
                                    </a:solidFill>
                                    <a:latin typeface="Cambria Math" panose="02040503050406030204" pitchFamily="18" charset="0"/>
                                    <a:sym typeface="Source Sans Pro"/>
                                  </a:rPr>
                                  <m:t>𝐻</m:t>
                                </m:r>
                                <m:d>
                                  <m:dPr>
                                    <m:begChr m:val="["/>
                                    <m:endChr m:val="]"/>
                                    <m:ctrlPr>
                                      <a:rPr lang="en-US" sz="1800" b="0" i="1" smtClean="0">
                                        <a:solidFill>
                                          <a:schemeClr val="accent1"/>
                                        </a:solidFill>
                                        <a:latin typeface="Cambria Math" panose="02040503050406030204" pitchFamily="18" charset="0"/>
                                        <a:sym typeface="Source Sans Pro"/>
                                      </a:rPr>
                                    </m:ctrlPr>
                                  </m:dPr>
                                  <m:e>
                                    <m:r>
                                      <a:rPr lang="en-US" sz="1800" b="0" i="1" smtClean="0">
                                        <a:solidFill>
                                          <a:schemeClr val="accent1"/>
                                        </a:solidFill>
                                        <a:latin typeface="Cambria Math" panose="02040503050406030204" pitchFamily="18" charset="0"/>
                                        <a:sym typeface="Source Sans Pro"/>
                                      </a:rPr>
                                      <m:t>𝑗</m:t>
                                    </m:r>
                                    <m:r>
                                      <a:rPr lang="en-US" sz="1800" b="0" i="1" smtClean="0">
                                        <a:solidFill>
                                          <a:schemeClr val="accent1"/>
                                        </a:solidFill>
                                        <a:latin typeface="Cambria Math" panose="02040503050406030204" pitchFamily="18" charset="0"/>
                                        <a:sym typeface="Source Sans Pro"/>
                                      </a:rPr>
                                      <m:t>−1</m:t>
                                    </m:r>
                                  </m:e>
                                </m:d>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𝐻</m:t>
                                </m:r>
                                <m:r>
                                  <a:rPr lang="en-US" sz="1800" b="0" i="1" smtClean="0">
                                    <a:solidFill>
                                      <a:schemeClr val="accent1"/>
                                    </a:solidFill>
                                    <a:latin typeface="Cambria Math" panose="02040503050406030204" pitchFamily="18" charset="0"/>
                                    <a:sym typeface="Source Sans Pro"/>
                                  </a:rPr>
                                  <m:t>[</m:t>
                                </m:r>
                                <m:r>
                                  <a:rPr lang="en-US" sz="1800" b="0" i="1" smtClean="0">
                                    <a:solidFill>
                                      <a:schemeClr val="accent1"/>
                                    </a:solidFill>
                                    <a:latin typeface="Cambria Math" panose="02040503050406030204" pitchFamily="18" charset="0"/>
                                    <a:sym typeface="Source Sans Pro"/>
                                  </a:rPr>
                                  <m:t>𝑗</m:t>
                                </m:r>
                                <m:r>
                                  <a:rPr lang="en-US" sz="1800" b="0" i="1" smtClean="0">
                                    <a:solidFill>
                                      <a:schemeClr val="accent1"/>
                                    </a:solidFill>
                                    <a:latin typeface="Cambria Math" panose="02040503050406030204" pitchFamily="18" charset="0"/>
                                    <a:sym typeface="Source Sans Pro"/>
                                  </a:rPr>
                                  <m:t>]</m:t>
                                </m:r>
                              </m:e>
                            </m:eqArr>
                          </m:e>
                        </m:d>
                      </m:e>
                    </m:func>
                  </m:oMath>
                </a14:m>
                <a:r>
                  <a:rPr lang="en-US" sz="1800" dirty="0">
                    <a:solidFill>
                      <a:schemeClr val="accent1"/>
                    </a:solidFill>
                  </a:rPr>
                  <a:t> .</a:t>
                </a:r>
              </a:p>
              <a:p>
                <a:pPr>
                  <a:buFont typeface="+mj-lt"/>
                  <a:buAutoNum type="arabicPeriod"/>
                </a:pPr>
                <a:r>
                  <a:rPr lang="en-US" dirty="0">
                    <a:solidFill>
                      <a:schemeClr val="accent1"/>
                    </a:solidFill>
                  </a:rPr>
                  <a:t>Return </a:t>
                </a:r>
                <a14:m>
                  <m:oMath xmlns:m="http://schemas.openxmlformats.org/officeDocument/2006/math">
                    <m:r>
                      <m:rPr>
                        <m:sty m:val="p"/>
                      </m:rPr>
                      <a:rPr lang="en-US" dirty="0">
                        <a:solidFill>
                          <a:schemeClr val="accent1"/>
                        </a:solidFill>
                        <a:latin typeface="Cambria Math" panose="02040503050406030204" pitchFamily="18" charset="0"/>
                        <a:cs typeface="Source Sans Pro"/>
                        <a:sym typeface="Source Sans Pro"/>
                      </a:rPr>
                      <m:t>OPT</m:t>
                    </m:r>
                    <m:r>
                      <a:rPr lang="en-US" i="1" dirty="0" smtClean="0">
                        <a:solidFill>
                          <a:schemeClr val="accent1"/>
                        </a:solidFill>
                        <a:latin typeface="Cambria Math" panose="02040503050406030204" pitchFamily="18" charset="0"/>
                      </a:rPr>
                      <m:t>[</m:t>
                    </m:r>
                    <m:r>
                      <a:rPr lang="en-US" i="1" dirty="0" smtClean="0">
                        <a:solidFill>
                          <a:schemeClr val="accent1"/>
                        </a:solidFill>
                        <a:latin typeface="Cambria Math" panose="02040503050406030204" pitchFamily="18" charset="0"/>
                      </a:rPr>
                      <m:t>𝑛</m:t>
                    </m:r>
                    <m:r>
                      <a:rPr lang="en-US" i="1" dirty="0">
                        <a:solidFill>
                          <a:schemeClr val="accent1"/>
                        </a:solidFill>
                        <a:latin typeface="Cambria Math" panose="02040503050406030204" pitchFamily="18" charset="0"/>
                      </a:rPr>
                      <m:t>]</m:t>
                    </m:r>
                  </m:oMath>
                </a14:m>
                <a:r>
                  <a:rPr lang="en-US" dirty="0">
                    <a:solidFill>
                      <a:schemeClr val="accent1"/>
                    </a:solidFill>
                  </a:rPr>
                  <a:t>.</a:t>
                </a:r>
              </a:p>
              <a:p>
                <a:pPr marL="114300" indent="0">
                  <a:buNone/>
                </a:pPr>
                <a:endParaRPr lang="en-US" sz="1800" dirty="0"/>
              </a:p>
              <a:p>
                <a:pPr marL="114300" indent="0">
                  <a:buNone/>
                </a:pPr>
                <a:r>
                  <a:rPr lang="en-US" b="1" dirty="0"/>
                  <a:t>Extra question: </a:t>
                </a:r>
                <a:r>
                  <a:rPr lang="en-US" dirty="0"/>
                  <a:t>If you use </a:t>
                </a:r>
                <a14:m>
                  <m:oMath xmlns:m="http://schemas.openxmlformats.org/officeDocument/2006/math">
                    <m:r>
                      <m:rPr>
                        <m:sty m:val="p"/>
                      </m:rPr>
                      <a:rPr lang="en-US" i="0" dirty="0" smtClean="0">
                        <a:latin typeface="Cambria Math" panose="02040503050406030204" pitchFamily="18" charset="0"/>
                      </a:rPr>
                      <m:t>OPT</m:t>
                    </m:r>
                    <m:r>
                      <a:rPr lang="en-US" b="0" i="1" dirty="0" smtClean="0">
                        <a:latin typeface="Cambria Math" panose="02040503050406030204" pitchFamily="18" charset="0"/>
                      </a:rPr>
                      <m:t>[</m:t>
                    </m:r>
                    <m:r>
                      <a:rPr lang="en-US" i="1" dirty="0" err="1" smtClean="0">
                        <a:latin typeface="Cambria Math" panose="02040503050406030204" pitchFamily="18" charset="0"/>
                      </a:rPr>
                      <m:t>𝑗</m:t>
                    </m:r>
                    <m:r>
                      <a:rPr lang="en-US" i="1" dirty="0" err="1" smtClean="0">
                        <a:latin typeface="Cambria Math" panose="02040503050406030204" pitchFamily="18" charset="0"/>
                      </a:rPr>
                      <m:t>,</m:t>
                    </m:r>
                    <m:r>
                      <a:rPr lang="en-US" i="1" dirty="0" err="1" smtClean="0">
                        <a:latin typeface="Cambria Math" panose="02040503050406030204" pitchFamily="18" charset="0"/>
                      </a:rPr>
                      <m:t>𝑠</m:t>
                    </m:r>
                    <m:r>
                      <a:rPr lang="en-US" b="0" i="1" dirty="0" smtClean="0">
                        <a:latin typeface="Cambria Math" panose="02040503050406030204" pitchFamily="18" charset="0"/>
                      </a:rPr>
                      <m:t>]</m:t>
                    </m:r>
                  </m:oMath>
                </a14:m>
                <a:r>
                  <a:rPr lang="en-US" dirty="0"/>
                  <a:t>, what should you return?</a:t>
                </a:r>
              </a:p>
              <a:p>
                <a:pPr marL="114300" indent="0">
                  <a:buNone/>
                </a:pPr>
                <a14:m>
                  <m:oMathPara xmlns:m="http://schemas.openxmlformats.org/officeDocument/2006/math">
                    <m:oMathParaPr>
                      <m:jc m:val="centerGroup"/>
                    </m:oMathParaPr>
                    <m:oMath xmlns:m="http://schemas.openxmlformats.org/officeDocument/2006/math">
                      <m:r>
                        <m:rPr>
                          <m:sty m:val="p"/>
                        </m:rPr>
                        <a:rPr lang="en-US" b="0" i="0" smtClean="0">
                          <a:solidFill>
                            <a:schemeClr val="accent1"/>
                          </a:solidFill>
                          <a:latin typeface="Cambria Math" panose="02040503050406030204" pitchFamily="18" charset="0"/>
                        </a:rPr>
                        <m:t>max</m:t>
                      </m:r>
                      <m:r>
                        <a:rPr lang="en-US" b="0" i="1" smtClean="0">
                          <a:solidFill>
                            <a:schemeClr val="accent1"/>
                          </a:solidFill>
                          <a:latin typeface="Cambria Math" panose="02040503050406030204" pitchFamily="18" charset="0"/>
                        </a:rPr>
                        <m:t>⁡(</m:t>
                      </m:r>
                      <m:r>
                        <m:rPr>
                          <m:sty m:val="p"/>
                        </m:rPr>
                        <a:rPr lang="en-US" dirty="0">
                          <a:solidFill>
                            <a:schemeClr val="accent1"/>
                          </a:solidFill>
                          <a:latin typeface="Cambria Math" panose="02040503050406030204" pitchFamily="18" charset="0"/>
                        </a:rPr>
                        <m:t>OPT</m:t>
                      </m:r>
                      <m:d>
                        <m:dPr>
                          <m:begChr m:val="["/>
                          <m:endChr m:val="]"/>
                          <m:ctrlPr>
                            <a:rPr lang="en-US" i="1" dirty="0">
                              <a:solidFill>
                                <a:schemeClr val="accent1"/>
                              </a:solidFill>
                              <a:latin typeface="Cambria Math" panose="02040503050406030204" pitchFamily="18" charset="0"/>
                            </a:rPr>
                          </m:ctrlPr>
                        </m:dPr>
                        <m:e>
                          <m:r>
                            <a:rPr lang="en-US" i="1" dirty="0" err="1">
                              <a:solidFill>
                                <a:schemeClr val="accent1"/>
                              </a:solidFill>
                              <a:latin typeface="Cambria Math" panose="02040503050406030204" pitchFamily="18" charset="0"/>
                            </a:rPr>
                            <m:t>𝑗</m:t>
                          </m:r>
                          <m:r>
                            <a:rPr lang="en-US" i="1" dirty="0" err="1">
                              <a:solidFill>
                                <a:schemeClr val="accent1"/>
                              </a:solidFill>
                              <a:latin typeface="Cambria Math" panose="02040503050406030204" pitchFamily="18" charset="0"/>
                            </a:rPr>
                            <m:t>,0</m:t>
                          </m:r>
                        </m:e>
                      </m:d>
                      <m:r>
                        <a:rPr lang="en-US" b="0" i="1" dirty="0" smtClean="0">
                          <a:solidFill>
                            <a:schemeClr val="accent1"/>
                          </a:solidFill>
                          <a:latin typeface="Cambria Math" panose="02040503050406030204" pitchFamily="18" charset="0"/>
                        </a:rPr>
                        <m:t>,</m:t>
                      </m:r>
                      <m:r>
                        <m:rPr>
                          <m:sty m:val="p"/>
                        </m:rPr>
                        <a:rPr lang="en-US" dirty="0">
                          <a:solidFill>
                            <a:schemeClr val="accent1"/>
                          </a:solidFill>
                          <a:latin typeface="Cambria Math" panose="02040503050406030204" pitchFamily="18" charset="0"/>
                        </a:rPr>
                        <m:t>OPT</m:t>
                      </m:r>
                      <m:d>
                        <m:dPr>
                          <m:begChr m:val="["/>
                          <m:endChr m:val="]"/>
                          <m:ctrlPr>
                            <a:rPr lang="en-US" i="1" dirty="0">
                              <a:solidFill>
                                <a:schemeClr val="accent1"/>
                              </a:solidFill>
                              <a:latin typeface="Cambria Math" panose="02040503050406030204" pitchFamily="18" charset="0"/>
                            </a:rPr>
                          </m:ctrlPr>
                        </m:dPr>
                        <m:e>
                          <m:r>
                            <a:rPr lang="en-US" i="1" dirty="0" err="1">
                              <a:solidFill>
                                <a:schemeClr val="accent1"/>
                              </a:solidFill>
                              <a:latin typeface="Cambria Math" panose="02040503050406030204" pitchFamily="18" charset="0"/>
                            </a:rPr>
                            <m:t>𝑗</m:t>
                          </m:r>
                          <m:r>
                            <a:rPr lang="en-US" i="1" dirty="0" err="1">
                              <a:solidFill>
                                <a:schemeClr val="accent1"/>
                              </a:solidFill>
                              <a:latin typeface="Cambria Math" panose="02040503050406030204" pitchFamily="18" charset="0"/>
                            </a:rPr>
                            <m:t>,1</m:t>
                          </m:r>
                        </m:e>
                      </m:d>
                      <m:r>
                        <a:rPr lang="en-US" b="0" i="1" dirty="0" smtClean="0">
                          <a:solidFill>
                            <a:schemeClr val="accent1"/>
                          </a:solidFill>
                          <a:latin typeface="Cambria Math" panose="02040503050406030204" pitchFamily="18" charset="0"/>
                        </a:rPr>
                        <m:t>,</m:t>
                      </m:r>
                      <m:r>
                        <m:rPr>
                          <m:sty m:val="p"/>
                        </m:rPr>
                        <a:rPr lang="en-US" dirty="0">
                          <a:solidFill>
                            <a:schemeClr val="accent1"/>
                          </a:solidFill>
                          <a:latin typeface="Cambria Math" panose="02040503050406030204" pitchFamily="18" charset="0"/>
                        </a:rPr>
                        <m:t>OPT</m:t>
                      </m:r>
                      <m:r>
                        <a:rPr lang="en-US" i="1" dirty="0">
                          <a:solidFill>
                            <a:schemeClr val="accent1"/>
                          </a:solidFill>
                          <a:latin typeface="Cambria Math" panose="02040503050406030204" pitchFamily="18" charset="0"/>
                        </a:rPr>
                        <m:t>[</m:t>
                      </m:r>
                      <m:r>
                        <a:rPr lang="en-US" i="1" dirty="0" err="1">
                          <a:solidFill>
                            <a:schemeClr val="accent1"/>
                          </a:solidFill>
                          <a:latin typeface="Cambria Math" panose="02040503050406030204" pitchFamily="18" charset="0"/>
                        </a:rPr>
                        <m:t>𝑗</m:t>
                      </m:r>
                      <m:r>
                        <a:rPr lang="en-US" i="1" dirty="0" err="1">
                          <a:solidFill>
                            <a:schemeClr val="accent1"/>
                          </a:solidFill>
                          <a:latin typeface="Cambria Math" panose="02040503050406030204" pitchFamily="18" charset="0"/>
                        </a:rPr>
                        <m:t>,2])</m:t>
                      </m:r>
                    </m:oMath>
                  </m:oMathPara>
                </a14:m>
                <a:endParaRPr lang="en-US" dirty="0">
                  <a:solidFill>
                    <a:schemeClr val="accent1"/>
                  </a:solidFill>
                </a:endParaRPr>
              </a:p>
            </p:txBody>
          </p:sp>
        </mc:Choice>
        <mc:Fallback xmlns="">
          <p:sp>
            <p:nvSpPr>
              <p:cNvPr id="3" name="Text Placeholder 2">
                <a:extLst>
                  <a:ext uri="{FF2B5EF4-FFF2-40B4-BE49-F238E27FC236}">
                    <a16:creationId xmlns:a16="http://schemas.microsoft.com/office/drawing/2014/main" id="{2662D0DD-0EEB-4F9D-297B-A43A070B0BEA}"/>
                  </a:ext>
                </a:extLst>
              </p:cNvPr>
              <p:cNvSpPr>
                <a:spLocks noGrp="1" noRot="1" noChangeAspect="1" noMove="1" noResize="1" noEditPoints="1" noAdjustHandles="1" noChangeArrowheads="1" noChangeShapeType="1" noTextEdit="1"/>
              </p:cNvSpPr>
              <p:nvPr>
                <p:ph type="body" idx="1"/>
              </p:nvPr>
            </p:nvSpPr>
            <p:spPr>
              <a:blipFill>
                <a:blip r:embed="rId2"/>
                <a:stretch>
                  <a:fillRect b="-888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1566DAFC-819A-FA52-8699-2F1B5D4D9D58}"/>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142755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9A32C-682A-757D-5141-3B30F95D10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D942848-80A1-CBBF-2B54-1E067F52B1D3}"/>
              </a:ext>
            </a:extLst>
          </p:cNvPr>
          <p:cNvSpPr>
            <a:spLocks noGrp="1"/>
          </p:cNvSpPr>
          <p:nvPr>
            <p:ph type="title"/>
          </p:nvPr>
        </p:nvSpPr>
        <p:spPr/>
        <p:txBody>
          <a:bodyPr>
            <a:normAutofit/>
          </a:bodyPr>
          <a:lstStyle/>
          <a:p>
            <a:r>
              <a:rPr lang="en-US" sz="2700" dirty="0"/>
              <a:t>Problem 1 – Going to parties</a:t>
            </a:r>
          </a:p>
        </p:txBody>
      </p:sp>
      <p:sp>
        <p:nvSpPr>
          <p:cNvPr id="3" name="Text Placeholder 2">
            <a:extLst>
              <a:ext uri="{FF2B5EF4-FFF2-40B4-BE49-F238E27FC236}">
                <a16:creationId xmlns:a16="http://schemas.microsoft.com/office/drawing/2014/main" id="{FB293E3E-BD1D-ABE7-B054-452D81657CF0}"/>
              </a:ext>
            </a:extLst>
          </p:cNvPr>
          <p:cNvSpPr>
            <a:spLocks noGrp="1"/>
          </p:cNvSpPr>
          <p:nvPr>
            <p:ph type="body" idx="1"/>
          </p:nvPr>
        </p:nvSpPr>
        <p:spPr/>
        <p:txBody>
          <a:bodyPr>
            <a:normAutofit lnSpcReduction="10000"/>
          </a:bodyPr>
          <a:lstStyle/>
          <a:p>
            <a:pPr>
              <a:buFont typeface="+mj-lt"/>
              <a:buAutoNum type="alphaLcParenR" startAt="8"/>
            </a:pPr>
            <a:r>
              <a:rPr lang="en-US" sz="1800" dirty="0"/>
              <a:t>What is the running time of your algorithm?</a:t>
            </a:r>
          </a:p>
        </p:txBody>
      </p:sp>
    </p:spTree>
    <p:extLst>
      <p:ext uri="{BB962C8B-B14F-4D97-AF65-F5344CB8AC3E}">
        <p14:creationId xmlns:p14="http://schemas.microsoft.com/office/powerpoint/2010/main" val="926189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AA3C7-014A-FD4F-5E24-38F31FC083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000AD2-F78F-E26B-31E8-5CD3D5E973CE}"/>
              </a:ext>
            </a:extLst>
          </p:cNvPr>
          <p:cNvSpPr>
            <a:spLocks noGrp="1"/>
          </p:cNvSpPr>
          <p:nvPr>
            <p:ph type="title"/>
          </p:nvPr>
        </p:nvSpPr>
        <p:spPr/>
        <p:txBody>
          <a:bodyPr>
            <a:normAutofit/>
          </a:bodyPr>
          <a:lstStyle/>
          <a:p>
            <a:r>
              <a:rPr lang="en-US" sz="2700" dirty="0"/>
              <a:t>Problem 1 – Going to parties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952BBEB-C952-FD35-6DCC-E8E1CB033AFA}"/>
                  </a:ext>
                </a:extLst>
              </p:cNvPr>
              <p:cNvSpPr>
                <a:spLocks noGrp="1"/>
              </p:cNvSpPr>
              <p:nvPr>
                <p:ph type="body" idx="1"/>
              </p:nvPr>
            </p:nvSpPr>
            <p:spPr/>
            <p:txBody>
              <a:bodyPr>
                <a:normAutofit lnSpcReduction="10000"/>
              </a:bodyPr>
              <a:lstStyle/>
              <a:p>
                <a:pPr>
                  <a:buFont typeface="+mj-lt"/>
                  <a:buAutoNum type="alphaLcParenR" startAt="8"/>
                </a:pPr>
                <a:r>
                  <a:rPr lang="en-US" sz="1800" dirty="0"/>
                  <a:t>What is the running time of your algorithm?</a:t>
                </a:r>
              </a:p>
              <a:p>
                <a:pPr marL="114300" indent="0">
                  <a:buNone/>
                </a:pPr>
                <a:endParaRPr lang="en-US" sz="1800" dirty="0"/>
              </a:p>
              <a:p>
                <a:pPr marL="114300" indent="0">
                  <a:buNone/>
                </a:pPr>
                <a:r>
                  <a:rPr lang="en-US" sz="1800" dirty="0">
                    <a:solidFill>
                      <a:schemeClr val="accent1"/>
                    </a:solidFill>
                  </a:rPr>
                  <a:t>It is one for loop with constant work per iteration, so </a:t>
                </a:r>
                <a14:m>
                  <m:oMath xmlns:m="http://schemas.openxmlformats.org/officeDocument/2006/math">
                    <m:r>
                      <a:rPr lang="en-US" sz="1800" i="1" dirty="0" smtClean="0">
                        <a:solidFill>
                          <a:schemeClr val="accent1"/>
                        </a:solidFill>
                        <a:latin typeface="Cambria Math" panose="02040503050406030204" pitchFamily="18" charset="0"/>
                      </a:rPr>
                      <m:t>𝑂</m:t>
                    </m:r>
                    <m:r>
                      <a:rPr lang="en-US" sz="1800" i="1" dirty="0" smtClean="0">
                        <a:solidFill>
                          <a:schemeClr val="accent1"/>
                        </a:solidFill>
                        <a:latin typeface="Cambria Math" panose="02040503050406030204" pitchFamily="18" charset="0"/>
                      </a:rPr>
                      <m:t>(</m:t>
                    </m:r>
                    <m:r>
                      <a:rPr lang="en-US" sz="1800" i="1" dirty="0" smtClean="0">
                        <a:solidFill>
                          <a:schemeClr val="accent1"/>
                        </a:solidFill>
                        <a:latin typeface="Cambria Math" panose="02040503050406030204" pitchFamily="18" charset="0"/>
                      </a:rPr>
                      <m:t>𝑛</m:t>
                    </m:r>
                    <m:r>
                      <a:rPr lang="en-US" sz="1800" i="1" dirty="0" smtClean="0">
                        <a:solidFill>
                          <a:schemeClr val="accent1"/>
                        </a:solidFill>
                        <a:latin typeface="Cambria Math" panose="02040503050406030204" pitchFamily="18" charset="0"/>
                      </a:rPr>
                      <m:t>)</m:t>
                    </m:r>
                  </m:oMath>
                </a14:m>
                <a:r>
                  <a:rPr lang="en-US" sz="1800" dirty="0">
                    <a:solidFill>
                      <a:schemeClr val="accent1"/>
                    </a:solidFill>
                  </a:rPr>
                  <a:t>.</a:t>
                </a:r>
              </a:p>
            </p:txBody>
          </p:sp>
        </mc:Choice>
        <mc:Fallback xmlns="">
          <p:sp>
            <p:nvSpPr>
              <p:cNvPr id="3" name="Text Placeholder 2">
                <a:extLst>
                  <a:ext uri="{FF2B5EF4-FFF2-40B4-BE49-F238E27FC236}">
                    <a16:creationId xmlns:a16="http://schemas.microsoft.com/office/drawing/2014/main" id="{9952BBEB-C952-FD35-6DCC-E8E1CB033AFA}"/>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1718864-92F5-3298-B20C-E73EB30BADAF}"/>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814522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C5AE3-8274-E36C-D687-4BBCADAD45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EED0A-3762-18B8-4CE8-083577D5C236}"/>
              </a:ext>
            </a:extLst>
          </p:cNvPr>
          <p:cNvSpPr>
            <a:spLocks noGrp="1"/>
          </p:cNvSpPr>
          <p:nvPr>
            <p:ph type="title"/>
          </p:nvPr>
        </p:nvSpPr>
        <p:spPr/>
        <p:txBody>
          <a:bodyPr>
            <a:normAutofit/>
          </a:bodyPr>
          <a:lstStyle/>
          <a:p>
            <a:r>
              <a:rPr lang="en-US" sz="2700" dirty="0"/>
              <a:t>Problem 1 – Going to parties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1FBEB35-9213-FAD3-FB9A-0D7E735A31A8}"/>
                  </a:ext>
                </a:extLst>
              </p:cNvPr>
              <p:cNvSpPr>
                <a:spLocks noGrp="1"/>
              </p:cNvSpPr>
              <p:nvPr>
                <p:ph type="body" idx="1"/>
              </p:nvPr>
            </p:nvSpPr>
            <p:spPr/>
            <p:txBody>
              <a:bodyPr>
                <a:normAutofit lnSpcReduction="10000"/>
              </a:bodyPr>
              <a:lstStyle/>
              <a:p>
                <a:pPr marL="114300" indent="0">
                  <a:lnSpc>
                    <a:spcPct val="110000"/>
                  </a:lnSpc>
                  <a:spcAft>
                    <a:spcPts val="1200"/>
                  </a:spcAft>
                  <a:buNone/>
                </a:pPr>
                <a:r>
                  <a:rPr lang="en-US" dirty="0"/>
                  <a:t>Sometimes, you will be asked to </a:t>
                </a:r>
                <a:r>
                  <a:rPr lang="en-US" b="1" dirty="0">
                    <a:solidFill>
                      <a:schemeClr val="bg2"/>
                    </a:solidFill>
                  </a:rPr>
                  <a:t>return the optimal object</a:t>
                </a:r>
                <a:r>
                  <a:rPr lang="en-US" dirty="0"/>
                  <a:t>, rather than the optimal value. However, doing it naively can cost you. </a:t>
                </a:r>
              </a:p>
              <a:p>
                <a:pPr>
                  <a:lnSpc>
                    <a:spcPct val="110000"/>
                  </a:lnSpc>
                  <a:spcAft>
                    <a:spcPts val="1200"/>
                  </a:spcAft>
                </a:pPr>
                <a:r>
                  <a:rPr lang="en-US" dirty="0"/>
                  <a:t>A first idea might be to track the optimal object at each </a:t>
                </a:r>
                <a14:m>
                  <m:oMath xmlns:m="http://schemas.openxmlformats.org/officeDocument/2006/math">
                    <m:r>
                      <a:rPr lang="en-US" i="1" dirty="0" smtClean="0">
                        <a:latin typeface="Cambria Math" panose="02040503050406030204" pitchFamily="18" charset="0"/>
                      </a:rPr>
                      <m:t>𝑗</m:t>
                    </m:r>
                  </m:oMath>
                </a14:m>
                <a:r>
                  <a:rPr lang="en-US" dirty="0"/>
                  <a:t>, instead of the optimal value. In today’s problem, this will use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𝑛</m:t>
                        </m:r>
                      </m:e>
                      <m:sup>
                        <m:r>
                          <a:rPr lang="en-US" i="1" dirty="0" smtClean="0">
                            <a:latin typeface="Cambria Math" panose="02040503050406030204" pitchFamily="18" charset="0"/>
                          </a:rPr>
                          <m:t>2</m:t>
                        </m:r>
                      </m:sup>
                    </m:sSup>
                    <m:r>
                      <a:rPr lang="en-US" i="1" dirty="0" smtClean="0">
                        <a:latin typeface="Cambria Math" panose="02040503050406030204" pitchFamily="18" charset="0"/>
                      </a:rPr>
                      <m:t>)</m:t>
                    </m:r>
                  </m:oMath>
                </a14:m>
                <a:r>
                  <a:rPr lang="en-US" dirty="0"/>
                  <a:t> total time and space, very bad!</a:t>
                </a:r>
              </a:p>
              <a:p>
                <a:pPr>
                  <a:lnSpc>
                    <a:spcPct val="110000"/>
                  </a:lnSpc>
                  <a:spcAft>
                    <a:spcPts val="1200"/>
                  </a:spcAft>
                </a:pPr>
                <a:r>
                  <a:rPr lang="en-US" dirty="0"/>
                  <a:t>Thus, we usually try to </a:t>
                </a:r>
                <a:r>
                  <a:rPr lang="en-US" b="1" dirty="0">
                    <a:solidFill>
                      <a:schemeClr val="bg2"/>
                    </a:solidFill>
                  </a:rPr>
                  <a:t>backtrack to find the optimal object</a:t>
                </a:r>
                <a:r>
                  <a:rPr lang="en-US" dirty="0">
                    <a:solidFill>
                      <a:schemeClr val="tx1"/>
                    </a:solidFill>
                  </a:rPr>
                  <a:t> after finding the optimal value</a:t>
                </a:r>
                <a:r>
                  <a:rPr lang="en-US" dirty="0"/>
                  <a:t>. </a:t>
                </a:r>
              </a:p>
              <a:p>
                <a:pPr lvl="1">
                  <a:lnSpc>
                    <a:spcPct val="110000"/>
                  </a:lnSpc>
                  <a:spcAft>
                    <a:spcPts val="1200"/>
                  </a:spcAft>
                  <a:buClr>
                    <a:schemeClr val="tx1"/>
                  </a:buClr>
                  <a:buSzPct val="100000"/>
                </a:pPr>
                <a:r>
                  <a:rPr lang="en-US" sz="1800" dirty="0">
                    <a:solidFill>
                      <a:schemeClr val="tx1"/>
                    </a:solidFill>
                  </a:rPr>
                  <a:t>You may need to leave some hints for yourself to know where to go.</a:t>
                </a:r>
              </a:p>
              <a:p>
                <a:pPr marL="139700" indent="0">
                  <a:lnSpc>
                    <a:spcPct val="110000"/>
                  </a:lnSpc>
                  <a:buClr>
                    <a:schemeClr val="tx1"/>
                  </a:buClr>
                  <a:buSzPct val="100000"/>
                  <a:buNone/>
                </a:pPr>
                <a:endParaRPr lang="en-US" dirty="0"/>
              </a:p>
              <a:p>
                <a:pPr>
                  <a:buFont typeface="+mj-lt"/>
                  <a:buAutoNum type="alphaLcParenR" startAt="9"/>
                </a:pPr>
                <a:r>
                  <a:rPr lang="en-US" sz="1800" dirty="0"/>
                  <a:t>How would you modify the algorithm if you were asked to return the optimal party schedule?</a:t>
                </a:r>
              </a:p>
            </p:txBody>
          </p:sp>
        </mc:Choice>
        <mc:Fallback xmlns="">
          <p:sp>
            <p:nvSpPr>
              <p:cNvPr id="3" name="Text Placeholder 2">
                <a:extLst>
                  <a:ext uri="{FF2B5EF4-FFF2-40B4-BE49-F238E27FC236}">
                    <a16:creationId xmlns:a16="http://schemas.microsoft.com/office/drawing/2014/main" id="{B1FBEB35-9213-FAD3-FB9A-0D7E735A31A8}"/>
                  </a:ext>
                </a:extLst>
              </p:cNvPr>
              <p:cNvSpPr>
                <a:spLocks noGrp="1" noRot="1" noChangeAspect="1" noMove="1" noResize="1" noEditPoints="1" noAdjustHandles="1" noChangeArrowheads="1" noChangeShapeType="1" noTextEdit="1"/>
              </p:cNvSpPr>
              <p:nvPr>
                <p:ph type="body" idx="1"/>
              </p:nvPr>
            </p:nvSpPr>
            <p:spPr>
              <a:blipFill>
                <a:blip r:embed="rId2"/>
                <a:stretch>
                  <a:fillRect r="-595" b="-555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C7AC8EB-9A1C-311C-57B4-680795BA9978}"/>
              </a:ext>
            </a:extLst>
          </p:cNvPr>
          <p:cNvSpPr txBox="1"/>
          <p:nvPr/>
        </p:nvSpPr>
        <p:spPr>
          <a:xfrm>
            <a:off x="2116934" y="4541064"/>
            <a:ext cx="4910131" cy="369332"/>
          </a:xfrm>
          <a:prstGeom prst="rect">
            <a:avLst/>
          </a:prstGeom>
          <a:noFill/>
        </p:spPr>
        <p:txBody>
          <a:bodyPr wrap="square" rtlCol="0">
            <a:spAutoFit/>
          </a:bodyPr>
          <a:lstStyle/>
          <a:p>
            <a:pPr algn="ctr"/>
            <a:r>
              <a:rPr lang="en-US" sz="1800" dirty="0">
                <a:solidFill>
                  <a:srgbClr val="9A01FF"/>
                </a:solidFill>
                <a:latin typeface="Source Sans Pro" panose="020B0503030403020204" pitchFamily="34" charset="0"/>
                <a:ea typeface="Source Sans Pro" panose="020B0503030403020204" pitchFamily="34" charset="0"/>
              </a:rPr>
              <a:t>Feel free to work with the people around you!</a:t>
            </a:r>
          </a:p>
        </p:txBody>
      </p:sp>
    </p:spTree>
    <p:extLst>
      <p:ext uri="{BB962C8B-B14F-4D97-AF65-F5344CB8AC3E}">
        <p14:creationId xmlns:p14="http://schemas.microsoft.com/office/powerpoint/2010/main" val="331749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CAA6A-1622-79A8-2BD1-25BB368B68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E751A5-CC15-D483-0CF5-D606C9149963}"/>
              </a:ext>
            </a:extLst>
          </p:cNvPr>
          <p:cNvSpPr>
            <a:spLocks noGrp="1"/>
          </p:cNvSpPr>
          <p:nvPr>
            <p:ph type="title"/>
          </p:nvPr>
        </p:nvSpPr>
        <p:spPr/>
        <p:txBody>
          <a:bodyPr>
            <a:normAutofit/>
          </a:bodyPr>
          <a:lstStyle/>
          <a:p>
            <a:r>
              <a:rPr lang="en-US" sz="2700" dirty="0"/>
              <a:t>Problem 1 – Going to parties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A31743F-A187-842D-7E59-2DB5CE668ED7}"/>
                  </a:ext>
                </a:extLst>
              </p:cNvPr>
              <p:cNvSpPr>
                <a:spLocks noGrp="1"/>
              </p:cNvSpPr>
              <p:nvPr>
                <p:ph type="body" idx="1"/>
              </p:nvPr>
            </p:nvSpPr>
            <p:spPr/>
            <p:txBody>
              <a:bodyPr>
                <a:normAutofit lnSpcReduction="10000"/>
              </a:bodyPr>
              <a:lstStyle/>
              <a:p>
                <a:pPr>
                  <a:buFont typeface="+mj-lt"/>
                  <a:buAutoNum type="alphaLcParenR" startAt="9"/>
                </a:pPr>
                <a:r>
                  <a:rPr lang="en-US" sz="1800" dirty="0"/>
                  <a:t>How would you modify the algorithm if you were asked to return the optimal party schedule?</a:t>
                </a:r>
              </a:p>
              <a:p>
                <a:pPr marL="114300" indent="0">
                  <a:buNone/>
                </a:pPr>
                <a:endParaRPr lang="en-US" sz="1800" dirty="0"/>
              </a:p>
              <a:p>
                <a:pPr marL="114300" indent="0">
                  <a:buNone/>
                </a:pPr>
                <a:r>
                  <a:rPr lang="en-US" dirty="0">
                    <a:solidFill>
                      <a:schemeClr val="accent1"/>
                    </a:solidFill>
                  </a:rPr>
                  <a:t>While processing each day </a:t>
                </a:r>
                <a14:m>
                  <m:oMath xmlns:m="http://schemas.openxmlformats.org/officeDocument/2006/math">
                    <m:r>
                      <a:rPr lang="en-US" i="1" dirty="0" smtClean="0">
                        <a:solidFill>
                          <a:schemeClr val="accent1"/>
                        </a:solidFill>
                        <a:latin typeface="Cambria Math" panose="02040503050406030204" pitchFamily="18" charset="0"/>
                      </a:rPr>
                      <m:t>𝑗</m:t>
                    </m:r>
                  </m:oMath>
                </a14:m>
                <a:r>
                  <a:rPr lang="en-US" dirty="0">
                    <a:solidFill>
                      <a:schemeClr val="accent1"/>
                    </a:solidFill>
                  </a:rPr>
                  <a:t>, additionally remember an arrow pointing to which </a:t>
                </a:r>
                <a14:m>
                  <m:oMath xmlns:m="http://schemas.openxmlformats.org/officeDocument/2006/math">
                    <m:r>
                      <m:rPr>
                        <m:sty m:val="p"/>
                      </m:rPr>
                      <a:rPr lang="en-US" i="0" dirty="0" smtClean="0">
                        <a:solidFill>
                          <a:schemeClr val="accent1"/>
                        </a:solidFill>
                        <a:latin typeface="Cambria Math" panose="02040503050406030204" pitchFamily="18" charset="0"/>
                      </a:rPr>
                      <m:t>OPT</m:t>
                    </m:r>
                    <m:r>
                      <a:rPr lang="en-US" i="1" dirty="0" smtClean="0">
                        <a:solidFill>
                          <a:schemeClr val="accent1"/>
                        </a:solidFill>
                        <a:latin typeface="Cambria Math" panose="02040503050406030204" pitchFamily="18" charset="0"/>
                      </a:rPr>
                      <m:t>(</m:t>
                    </m:r>
                    <m:r>
                      <a:rPr lang="en-US" i="1" dirty="0" smtClean="0">
                        <a:solidFill>
                          <a:schemeClr val="accent1"/>
                        </a:solidFill>
                        <a:latin typeface="Cambria Math" panose="02040503050406030204" pitchFamily="18" charset="0"/>
                      </a:rPr>
                      <m:t>𝑗</m:t>
                    </m:r>
                    <m:r>
                      <a:rPr lang="en-US" i="1" dirty="0" smtClean="0">
                        <a:solidFill>
                          <a:schemeClr val="accent1"/>
                        </a:solidFill>
                        <a:latin typeface="Cambria Math" panose="02040503050406030204" pitchFamily="18" charset="0"/>
                      </a:rPr>
                      <m:t>−</m:t>
                    </m:r>
                    <m:r>
                      <a:rPr lang="en-US" i="1" dirty="0" smtClean="0">
                        <a:solidFill>
                          <a:schemeClr val="accent1"/>
                        </a:solidFill>
                        <a:latin typeface="Cambria Math" panose="02040503050406030204" pitchFamily="18" charset="0"/>
                      </a:rPr>
                      <m:t>𝑘</m:t>
                    </m:r>
                    <m:r>
                      <a:rPr lang="en-US" i="1" dirty="0" smtClean="0">
                        <a:solidFill>
                          <a:schemeClr val="accent1"/>
                        </a:solidFill>
                        <a:latin typeface="Cambria Math" panose="02040503050406030204" pitchFamily="18" charset="0"/>
                      </a:rPr>
                      <m:t>)</m:t>
                    </m:r>
                  </m:oMath>
                </a14:m>
                <a:r>
                  <a:rPr lang="en-US" dirty="0">
                    <a:solidFill>
                      <a:schemeClr val="accent1"/>
                    </a:solidFill>
                  </a:rPr>
                  <a:t> the optimal solution uses (for some </a:t>
                </a:r>
                <a14:m>
                  <m:oMath xmlns:m="http://schemas.openxmlformats.org/officeDocument/2006/math">
                    <m:r>
                      <a:rPr lang="en-US" i="1" dirty="0" smtClean="0">
                        <a:solidFill>
                          <a:schemeClr val="accent1"/>
                        </a:solidFill>
                        <a:latin typeface="Cambria Math" panose="02040503050406030204" pitchFamily="18" charset="0"/>
                      </a:rPr>
                      <m:t>𝑘</m:t>
                    </m:r>
                    <m:r>
                      <a:rPr lang="en-US" i="1" dirty="0" smtClean="0">
                        <a:solidFill>
                          <a:schemeClr val="accent1"/>
                        </a:solidFill>
                        <a:latin typeface="Cambria Math" panose="02040503050406030204" pitchFamily="18" charset="0"/>
                      </a:rPr>
                      <m:t>=1, 2, 3</m:t>
                    </m:r>
                  </m:oMath>
                </a14:m>
                <a:r>
                  <a:rPr lang="en-US" dirty="0">
                    <a:solidFill>
                      <a:schemeClr val="accent1"/>
                    </a:solidFill>
                  </a:rPr>
                  <a:t>). Note that an arrow pointing to </a:t>
                </a:r>
                <a14:m>
                  <m:oMath xmlns:m="http://schemas.openxmlformats.org/officeDocument/2006/math">
                    <m:r>
                      <m:rPr>
                        <m:sty m:val="p"/>
                      </m:rPr>
                      <a:rPr lang="en-US" dirty="0">
                        <a:solidFill>
                          <a:schemeClr val="accent1"/>
                        </a:solidFill>
                        <a:latin typeface="Cambria Math" panose="02040503050406030204" pitchFamily="18" charset="0"/>
                      </a:rPr>
                      <m:t>OPT</m:t>
                    </m:r>
                    <m:r>
                      <a:rPr lang="en-US" i="1" dirty="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𝑗</m:t>
                    </m:r>
                    <m:r>
                      <a:rPr lang="en-US" i="1" dirty="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𝑘</m:t>
                    </m:r>
                    <m:r>
                      <a:rPr lang="en-US" i="1" dirty="0">
                        <a:solidFill>
                          <a:schemeClr val="accent1"/>
                        </a:solidFill>
                        <a:latin typeface="Cambria Math" panose="02040503050406030204" pitchFamily="18" charset="0"/>
                      </a:rPr>
                      <m:t>)</m:t>
                    </m:r>
                  </m:oMath>
                </a14:m>
                <a:r>
                  <a:rPr lang="en-US" dirty="0">
                    <a:solidFill>
                      <a:schemeClr val="accent1"/>
                    </a:solidFill>
                  </a:rPr>
                  <a:t> means we slept </a:t>
                </a:r>
                <a14:m>
                  <m:oMath xmlns:m="http://schemas.openxmlformats.org/officeDocument/2006/math">
                    <m:r>
                      <a:rPr lang="en-US" i="1" dirty="0" smtClean="0">
                        <a:solidFill>
                          <a:schemeClr val="accent1"/>
                        </a:solidFill>
                        <a:latin typeface="Cambria Math" panose="02040503050406030204" pitchFamily="18" charset="0"/>
                      </a:rPr>
                      <m:t>𝑘</m:t>
                    </m:r>
                    <m:r>
                      <a:rPr lang="en-US" i="1" dirty="0" smtClean="0">
                        <a:solidFill>
                          <a:schemeClr val="accent1"/>
                        </a:solidFill>
                        <a:latin typeface="Cambria Math" panose="02040503050406030204" pitchFamily="18" charset="0"/>
                      </a:rPr>
                      <m:t>−1</m:t>
                    </m:r>
                  </m:oMath>
                </a14:m>
                <a:r>
                  <a:rPr lang="en-US" dirty="0">
                    <a:solidFill>
                      <a:schemeClr val="accent1"/>
                    </a:solidFill>
                  </a:rPr>
                  <a:t> days ago. At the end of the algorithm, follow the arrows back to collect the set of days we slept.</a:t>
                </a:r>
              </a:p>
            </p:txBody>
          </p:sp>
        </mc:Choice>
        <mc:Fallback xmlns="">
          <p:sp>
            <p:nvSpPr>
              <p:cNvPr id="3" name="Text Placeholder 2">
                <a:extLst>
                  <a:ext uri="{FF2B5EF4-FFF2-40B4-BE49-F238E27FC236}">
                    <a16:creationId xmlns:a16="http://schemas.microsoft.com/office/drawing/2014/main" id="{8A31743F-A187-842D-7E59-2DB5CE668ED7}"/>
                  </a:ext>
                </a:extLst>
              </p:cNvPr>
              <p:cNvSpPr>
                <a:spLocks noGrp="1" noRot="1" noChangeAspect="1" noMove="1" noResize="1" noEditPoints="1" noAdjustHandles="1" noChangeArrowheads="1" noChangeShapeType="1" noTextEdit="1"/>
              </p:cNvSpPr>
              <p:nvPr>
                <p:ph type="body" idx="1"/>
              </p:nvPr>
            </p:nvSpPr>
            <p:spPr>
              <a:blipFill>
                <a:blip r:embed="rId2"/>
                <a:stretch>
                  <a:fillRect r="-595"/>
                </a:stretch>
              </a:blipFill>
            </p:spPr>
            <p:txBody>
              <a:bodyPr/>
              <a:lstStyle/>
              <a:p>
                <a:r>
                  <a:rPr lang="en-US">
                    <a:noFill/>
                  </a:rPr>
                  <a:t> </a:t>
                </a:r>
              </a:p>
            </p:txBody>
          </p:sp>
        </mc:Fallback>
      </mc:AlternateContent>
    </p:spTree>
    <p:extLst>
      <p:ext uri="{BB962C8B-B14F-4D97-AF65-F5344CB8AC3E}">
        <p14:creationId xmlns:p14="http://schemas.microsoft.com/office/powerpoint/2010/main" val="415943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AB3DCD0-2C4A-E347-4F02-C8AED3FA842B}"/>
              </a:ext>
            </a:extLst>
          </p:cNvPr>
          <p:cNvSpPr txBox="1">
            <a:spLocks/>
          </p:cNvSpPr>
          <p:nvPr/>
        </p:nvSpPr>
        <p:spPr>
          <a:xfrm>
            <a:off x="311700" y="1152475"/>
            <a:ext cx="8520600" cy="3416400"/>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endParaRPr lang="en-US" dirty="0"/>
          </a:p>
        </p:txBody>
      </p:sp>
      <p:sp>
        <p:nvSpPr>
          <p:cNvPr id="5" name="Rectangle 4">
            <a:extLst>
              <a:ext uri="{FF2B5EF4-FFF2-40B4-BE49-F238E27FC236}">
                <a16:creationId xmlns:a16="http://schemas.microsoft.com/office/drawing/2014/main" id="{9BB6269F-74A8-C38D-094E-72012343A31C}"/>
              </a:ext>
            </a:extLst>
          </p:cNvPr>
          <p:cNvSpPr/>
          <p:nvPr/>
        </p:nvSpPr>
        <p:spPr>
          <a:xfrm>
            <a:off x="90151" y="3638282"/>
            <a:ext cx="8950817" cy="1416676"/>
          </a:xfrm>
          <a:prstGeom prst="rect">
            <a:avLst/>
          </a:prstGeom>
          <a:solidFill>
            <a:srgbClr val="5E2B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4">
            <a:extLst>
              <a:ext uri="{FF2B5EF4-FFF2-40B4-BE49-F238E27FC236}">
                <a16:creationId xmlns:a16="http://schemas.microsoft.com/office/drawing/2014/main" id="{FF7EC904-3199-B53D-8466-6D9DC0DDC238}"/>
              </a:ext>
            </a:extLst>
          </p:cNvPr>
          <p:cNvSpPr txBox="1">
            <a:spLocks/>
          </p:cNvSpPr>
          <p:nvPr/>
        </p:nvSpPr>
        <p:spPr>
          <a:xfrm>
            <a:off x="311700" y="4309321"/>
            <a:ext cx="8183700" cy="519108"/>
          </a:xfrm>
          <a:prstGeom prst="rect">
            <a:avLst/>
          </a:prstGeom>
          <a:noFill/>
          <a:ln>
            <a:noFill/>
          </a:ln>
        </p:spPr>
        <p:txBody>
          <a:bodyPr spcFirstLastPara="1" vert="horz" wrap="square" lIns="91425" tIns="91425" rIns="91425" bIns="91425" rtlCol="0" anchor="t" anchorCtr="0">
            <a:norm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lang="en-US"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b="1" dirty="0">
                <a:solidFill>
                  <a:schemeClr val="bg1"/>
                </a:solidFill>
              </a:rPr>
              <a:t>Thanks for coming to section this week!</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1C3DD6BD-35D1-E5D4-6F78-B914221638C1}"/>
                  </a:ext>
                </a:extLst>
              </p:cNvPr>
              <p:cNvSpPr>
                <a:spLocks noGrp="1"/>
              </p:cNvSpPr>
              <p:nvPr>
                <p:ph type="body" idx="1"/>
              </p:nvPr>
            </p:nvSpPr>
            <p:spPr>
              <a:xfrm>
                <a:off x="311700" y="1038175"/>
                <a:ext cx="8520600" cy="3416400"/>
              </a:xfrm>
            </p:spPr>
            <p:txBody>
              <a:bodyPr/>
              <a:lstStyle/>
              <a:p>
                <a:pPr>
                  <a:lnSpc>
                    <a:spcPct val="114000"/>
                  </a:lnSpc>
                  <a:spcBef>
                    <a:spcPts val="0"/>
                  </a:spcBef>
                </a:pPr>
                <a:r>
                  <a:rPr lang="en-US" dirty="0">
                    <a:solidFill>
                      <a:schemeClr val="tx1"/>
                    </a:solidFill>
                  </a:rPr>
                  <a:t>Start by thinking about </a:t>
                </a:r>
                <a:r>
                  <a:rPr lang="en-US" b="1" dirty="0">
                    <a:solidFill>
                      <a:schemeClr val="bg2"/>
                    </a:solidFill>
                  </a:rPr>
                  <a:t>what to do with the last element.</a:t>
                </a:r>
              </a:p>
              <a:p>
                <a:pPr lvl="1">
                  <a:lnSpc>
                    <a:spcPct val="114000"/>
                  </a:lnSpc>
                  <a:spcBef>
                    <a:spcPts val="0"/>
                  </a:spcBef>
                  <a:buClr>
                    <a:schemeClr val="tx1"/>
                  </a:buClr>
                  <a:buSzPct val="100000"/>
                </a:pPr>
                <a:r>
                  <a:rPr lang="en-US" sz="1800" dirty="0">
                    <a:solidFill>
                      <a:schemeClr val="tx1"/>
                    </a:solidFill>
                  </a:rPr>
                  <a:t>Ask: Why is </a:t>
                </a:r>
                <a14:m>
                  <m:oMath xmlns:m="http://schemas.openxmlformats.org/officeDocument/2006/math">
                    <m:r>
                      <m:rPr>
                        <m:sty m:val="p"/>
                      </m:rPr>
                      <a:rPr lang="en-US" sz="1800" i="0" dirty="0" smtClean="0">
                        <a:solidFill>
                          <a:schemeClr val="tx1"/>
                        </a:solidFill>
                        <a:latin typeface="Cambria Math" panose="02040503050406030204" pitchFamily="18" charset="0"/>
                      </a:rPr>
                      <m:t>OPT</m:t>
                    </m:r>
                    <m:r>
                      <a:rPr lang="en-US" sz="1800" i="1" dirty="0" smtClean="0">
                        <a:solidFill>
                          <a:schemeClr val="tx1"/>
                        </a:solidFill>
                        <a:latin typeface="Cambria Math" panose="02040503050406030204" pitchFamily="18" charset="0"/>
                      </a:rPr>
                      <m:t>(</m:t>
                    </m:r>
                    <m:r>
                      <a:rPr lang="en-US" sz="1800" i="1" dirty="0" smtClean="0">
                        <a:solidFill>
                          <a:schemeClr val="tx1"/>
                        </a:solidFill>
                        <a:latin typeface="Cambria Math" panose="02040503050406030204" pitchFamily="18" charset="0"/>
                      </a:rPr>
                      <m:t>𝑗</m:t>
                    </m:r>
                    <m:r>
                      <a:rPr lang="en-US" sz="1800" i="1" dirty="0" smtClean="0">
                        <a:solidFill>
                          <a:schemeClr val="tx1"/>
                        </a:solidFill>
                        <a:latin typeface="Cambria Math" panose="02040503050406030204" pitchFamily="18" charset="0"/>
                      </a:rPr>
                      <m:t>−1) </m:t>
                    </m:r>
                  </m:oMath>
                </a14:m>
                <a:r>
                  <a:rPr lang="en-US" sz="1800" dirty="0">
                    <a:solidFill>
                      <a:schemeClr val="tx1"/>
                    </a:solidFill>
                  </a:rPr>
                  <a:t>not the thing you need? Then fix it.</a:t>
                </a:r>
              </a:p>
              <a:p>
                <a:pPr lvl="1">
                  <a:lnSpc>
                    <a:spcPct val="114000"/>
                  </a:lnSpc>
                  <a:spcBef>
                    <a:spcPts val="0"/>
                  </a:spcBef>
                  <a:buClr>
                    <a:schemeClr val="tx1"/>
                  </a:buClr>
                  <a:buSzPct val="100000"/>
                </a:pPr>
                <a:r>
                  <a:rPr lang="en-US" sz="1800" dirty="0">
                    <a:solidFill>
                      <a:schemeClr val="tx1"/>
                    </a:solidFill>
                  </a:rPr>
                  <a:t>In your proof, mention the key features of your solution that allow you to call previous iterations of OPT.</a:t>
                </a:r>
              </a:p>
              <a:p>
                <a:pPr>
                  <a:lnSpc>
                    <a:spcPct val="114000"/>
                  </a:lnSpc>
                  <a:spcBef>
                    <a:spcPts val="0"/>
                  </a:spcBef>
                </a:pPr>
                <a:r>
                  <a:rPr lang="en-US" dirty="0">
                    <a:solidFill>
                      <a:schemeClr val="tx1"/>
                    </a:solidFill>
                  </a:rPr>
                  <a:t>For implementation, </a:t>
                </a:r>
                <a:r>
                  <a:rPr lang="en-US" b="1" dirty="0">
                    <a:solidFill>
                      <a:schemeClr val="bg2"/>
                    </a:solidFill>
                  </a:rPr>
                  <a:t>determine an execution order </a:t>
                </a:r>
                <a:r>
                  <a:rPr lang="en-US" dirty="0">
                    <a:solidFill>
                      <a:schemeClr val="tx1"/>
                    </a:solidFill>
                  </a:rPr>
                  <a:t>that allows you to use memory instead of recursive calls.</a:t>
                </a:r>
              </a:p>
              <a:p>
                <a:pPr>
                  <a:lnSpc>
                    <a:spcPct val="114000"/>
                  </a:lnSpc>
                  <a:spcBef>
                    <a:spcPts val="0"/>
                  </a:spcBef>
                </a:pPr>
                <a:r>
                  <a:rPr lang="en-US" dirty="0">
                    <a:solidFill>
                      <a:schemeClr val="tx1"/>
                    </a:solidFill>
                  </a:rPr>
                  <a:t>If asked to return the object, maintain arrows for backtracking.</a:t>
                </a:r>
              </a:p>
            </p:txBody>
          </p:sp>
        </mc:Choice>
        <mc:Fallback xmlns="">
          <p:sp>
            <p:nvSpPr>
              <p:cNvPr id="8" name="Text Placeholder 7">
                <a:extLst>
                  <a:ext uri="{FF2B5EF4-FFF2-40B4-BE49-F238E27FC236}">
                    <a16:creationId xmlns:a16="http://schemas.microsoft.com/office/drawing/2014/main" id="{1C3DD6BD-35D1-E5D4-6F78-B914221638C1}"/>
                  </a:ext>
                </a:extLst>
              </p:cNvPr>
              <p:cNvSpPr>
                <a:spLocks noGrp="1" noRot="1" noChangeAspect="1" noMove="1" noResize="1" noEditPoints="1" noAdjustHandles="1" noChangeArrowheads="1" noChangeShapeType="1" noTextEdit="1"/>
              </p:cNvSpPr>
              <p:nvPr>
                <p:ph type="body" idx="1"/>
              </p:nvPr>
            </p:nvSpPr>
            <p:spPr>
              <a:xfrm>
                <a:off x="311700" y="1038175"/>
                <a:ext cx="8520600" cy="3416400"/>
              </a:xfrm>
              <a:blipFill>
                <a:blip r:embed="rId2"/>
                <a:stretch>
                  <a:fillRect/>
                </a:stretch>
              </a:blipFill>
            </p:spPr>
            <p:txBody>
              <a:bodyPr/>
              <a:lstStyle/>
              <a:p>
                <a:r>
                  <a:rPr lang="en-US">
                    <a:noFill/>
                  </a:rPr>
                  <a:t> </a:t>
                </a:r>
              </a:p>
            </p:txBody>
          </p:sp>
        </mc:Fallback>
      </mc:AlternateContent>
      <p:sp>
        <p:nvSpPr>
          <p:cNvPr id="9" name="Title 1">
            <a:extLst>
              <a:ext uri="{FF2B5EF4-FFF2-40B4-BE49-F238E27FC236}">
                <a16:creationId xmlns:a16="http://schemas.microsoft.com/office/drawing/2014/main" id="{26391B81-32F1-01EB-E428-198BF9B00DAB}"/>
              </a:ext>
            </a:extLst>
          </p:cNvPr>
          <p:cNvSpPr>
            <a:spLocks noGrp="1"/>
          </p:cNvSpPr>
          <p:nvPr>
            <p:ph type="title"/>
          </p:nvPr>
        </p:nvSpPr>
        <p:spPr>
          <a:xfrm>
            <a:off x="311700" y="445025"/>
            <a:ext cx="8520600" cy="623400"/>
          </a:xfrm>
        </p:spPr>
        <p:txBody>
          <a:bodyPr>
            <a:normAutofit/>
          </a:bodyPr>
          <a:lstStyle/>
          <a:p>
            <a:r>
              <a:rPr lang="en-US" sz="2700" dirty="0"/>
              <a:t>Summary</a:t>
            </a:r>
          </a:p>
        </p:txBody>
      </p:sp>
    </p:spTree>
    <p:extLst>
      <p:ext uri="{BB962C8B-B14F-4D97-AF65-F5344CB8AC3E}">
        <p14:creationId xmlns:p14="http://schemas.microsoft.com/office/powerpoint/2010/main" val="15848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3179-1CED-D6DF-465F-4749487F1704}"/>
              </a:ext>
            </a:extLst>
          </p:cNvPr>
          <p:cNvSpPr>
            <a:spLocks noGrp="1"/>
          </p:cNvSpPr>
          <p:nvPr>
            <p:ph type="title"/>
          </p:nvPr>
        </p:nvSpPr>
        <p:spPr/>
        <p:txBody>
          <a:bodyPr>
            <a:normAutofit fontScale="90000"/>
          </a:bodyPr>
          <a:lstStyle/>
          <a:p>
            <a:r>
              <a:rPr lang="en-US" dirty="0"/>
              <a:t>What is dynamic programming?</a:t>
            </a:r>
          </a:p>
        </p:txBody>
      </p:sp>
      <p:sp>
        <p:nvSpPr>
          <p:cNvPr id="3" name="Text Placeholder 2">
            <a:extLst>
              <a:ext uri="{FF2B5EF4-FFF2-40B4-BE49-F238E27FC236}">
                <a16:creationId xmlns:a16="http://schemas.microsoft.com/office/drawing/2014/main" id="{8B4A796D-C3E2-16AA-2CFA-DD75AF1D8189}"/>
              </a:ext>
            </a:extLst>
          </p:cNvPr>
          <p:cNvSpPr>
            <a:spLocks noGrp="1"/>
          </p:cNvSpPr>
          <p:nvPr>
            <p:ph type="body" idx="1"/>
          </p:nvPr>
        </p:nvSpPr>
        <p:spPr/>
        <p:txBody>
          <a:bodyPr/>
          <a:lstStyle/>
          <a:p>
            <a:pPr marL="114300" indent="0">
              <a:buNone/>
            </a:pPr>
            <a:r>
              <a:rPr lang="en-US" dirty="0"/>
              <a:t>Warmup! Compare and contrast </a:t>
            </a:r>
            <a:r>
              <a:rPr lang="en-US" b="1" dirty="0"/>
              <a:t>divide and conquer </a:t>
            </a:r>
            <a:r>
              <a:rPr lang="en-US" dirty="0"/>
              <a:t>with </a:t>
            </a:r>
            <a:r>
              <a:rPr lang="en-US" b="1" dirty="0"/>
              <a:t>dynamic programming</a:t>
            </a:r>
            <a:r>
              <a:rPr lang="en-US" dirty="0"/>
              <a:t>. What the defining features of each? When might you want to use each?</a:t>
            </a:r>
          </a:p>
          <a:p>
            <a:pPr marL="114300" indent="0">
              <a:buNone/>
            </a:pPr>
            <a:endParaRPr lang="en-US" dirty="0"/>
          </a:p>
          <a:p>
            <a:pPr marL="114300" indent="0">
              <a:buNone/>
            </a:pPr>
            <a:r>
              <a:rPr lang="en-US" dirty="0"/>
              <a:t>This problem is not on your handout.</a:t>
            </a:r>
          </a:p>
        </p:txBody>
      </p:sp>
      <p:sp>
        <p:nvSpPr>
          <p:cNvPr id="5" name="TextBox 4">
            <a:extLst>
              <a:ext uri="{FF2B5EF4-FFF2-40B4-BE49-F238E27FC236}">
                <a16:creationId xmlns:a16="http://schemas.microsoft.com/office/drawing/2014/main" id="{4A06CE6D-A0C9-D2D5-D533-F9CB26470F6B}"/>
              </a:ext>
            </a:extLst>
          </p:cNvPr>
          <p:cNvSpPr txBox="1"/>
          <p:nvPr/>
        </p:nvSpPr>
        <p:spPr>
          <a:xfrm>
            <a:off x="2116934" y="4396687"/>
            <a:ext cx="4910131" cy="369332"/>
          </a:xfrm>
          <a:prstGeom prst="rect">
            <a:avLst/>
          </a:prstGeom>
          <a:noFill/>
        </p:spPr>
        <p:txBody>
          <a:bodyPr wrap="square" rtlCol="0">
            <a:spAutoFit/>
          </a:bodyPr>
          <a:lstStyle/>
          <a:p>
            <a:pPr algn="ctr"/>
            <a:r>
              <a:rPr lang="en-US" sz="1800" dirty="0">
                <a:solidFill>
                  <a:srgbClr val="9A01FF"/>
                </a:solidFill>
                <a:latin typeface="Source Sans Pro" panose="020B0503030403020204" pitchFamily="34" charset="0"/>
                <a:ea typeface="Source Sans Pro" panose="020B0503030403020204" pitchFamily="34" charset="0"/>
              </a:rPr>
              <a:t>Feel free to work with the people around you!</a:t>
            </a:r>
          </a:p>
        </p:txBody>
      </p:sp>
    </p:spTree>
    <p:extLst>
      <p:ext uri="{BB962C8B-B14F-4D97-AF65-F5344CB8AC3E}">
        <p14:creationId xmlns:p14="http://schemas.microsoft.com/office/powerpoint/2010/main" val="219430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F410F-3BEF-2664-F5F2-F3B6FD570A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6D91F-84C5-35F9-D8E7-D8FE18A082D3}"/>
              </a:ext>
            </a:extLst>
          </p:cNvPr>
          <p:cNvSpPr>
            <a:spLocks noGrp="1"/>
          </p:cNvSpPr>
          <p:nvPr>
            <p:ph type="title"/>
          </p:nvPr>
        </p:nvSpPr>
        <p:spPr/>
        <p:txBody>
          <a:bodyPr>
            <a:normAutofit fontScale="90000"/>
          </a:bodyPr>
          <a:lstStyle/>
          <a:p>
            <a:r>
              <a:rPr lang="en-US" dirty="0"/>
              <a:t>What is dynamic programming?</a:t>
            </a:r>
          </a:p>
        </p:txBody>
      </p:sp>
      <p:sp>
        <p:nvSpPr>
          <p:cNvPr id="3" name="Text Placeholder 2">
            <a:extLst>
              <a:ext uri="{FF2B5EF4-FFF2-40B4-BE49-F238E27FC236}">
                <a16:creationId xmlns:a16="http://schemas.microsoft.com/office/drawing/2014/main" id="{E9C019E4-7576-A6DE-1562-F07F068498BA}"/>
              </a:ext>
            </a:extLst>
          </p:cNvPr>
          <p:cNvSpPr>
            <a:spLocks noGrp="1"/>
          </p:cNvSpPr>
          <p:nvPr>
            <p:ph type="body" idx="1"/>
          </p:nvPr>
        </p:nvSpPr>
        <p:spPr/>
        <p:txBody>
          <a:bodyPr/>
          <a:lstStyle/>
          <a:p>
            <a:pPr marL="114300" indent="0">
              <a:buNone/>
            </a:pPr>
            <a:r>
              <a:rPr lang="en-US" dirty="0"/>
              <a:t>Warmup! Compare and contrast </a:t>
            </a:r>
            <a:r>
              <a:rPr lang="en-US" b="1" dirty="0"/>
              <a:t>divide and conquer </a:t>
            </a:r>
            <a:r>
              <a:rPr lang="en-US" dirty="0"/>
              <a:t>with </a:t>
            </a:r>
            <a:r>
              <a:rPr lang="en-US" b="1" dirty="0"/>
              <a:t>dynamic programming</a:t>
            </a:r>
            <a:r>
              <a:rPr lang="en-US" dirty="0"/>
              <a:t>. What the defining features of each? When might you want to use each?</a:t>
            </a:r>
          </a:p>
          <a:p>
            <a:pPr marL="114300" indent="0">
              <a:buNone/>
            </a:pPr>
            <a:endParaRPr lang="en-US" dirty="0"/>
          </a:p>
        </p:txBody>
      </p:sp>
      <p:graphicFrame>
        <p:nvGraphicFramePr>
          <p:cNvPr id="4" name="Table 3">
            <a:extLst>
              <a:ext uri="{FF2B5EF4-FFF2-40B4-BE49-F238E27FC236}">
                <a16:creationId xmlns:a16="http://schemas.microsoft.com/office/drawing/2014/main" id="{5467B672-26CF-6DCC-E951-20A88A9A6AEE}"/>
              </a:ext>
            </a:extLst>
          </p:cNvPr>
          <p:cNvGraphicFramePr>
            <a:graphicFrameLocks noGrp="1"/>
          </p:cNvGraphicFramePr>
          <p:nvPr>
            <p:extLst>
              <p:ext uri="{D42A27DB-BD31-4B8C-83A1-F6EECF244321}">
                <p14:modId xmlns:p14="http://schemas.microsoft.com/office/powerpoint/2010/main" val="3186901550"/>
              </p:ext>
            </p:extLst>
          </p:nvPr>
        </p:nvGraphicFramePr>
        <p:xfrm>
          <a:off x="863372" y="2436845"/>
          <a:ext cx="7417256" cy="1635760"/>
        </p:xfrm>
        <a:graphic>
          <a:graphicData uri="http://schemas.openxmlformats.org/drawingml/2006/table">
            <a:tbl>
              <a:tblPr firstRow="1" bandRow="1">
                <a:tableStyleId>{5940675A-B579-460E-94D1-54222C63F5DA}</a:tableStyleId>
              </a:tblPr>
              <a:tblGrid>
                <a:gridCol w="3708628">
                  <a:extLst>
                    <a:ext uri="{9D8B030D-6E8A-4147-A177-3AD203B41FA5}">
                      <a16:colId xmlns:a16="http://schemas.microsoft.com/office/drawing/2014/main" val="2725097275"/>
                    </a:ext>
                  </a:extLst>
                </a:gridCol>
                <a:gridCol w="3708628">
                  <a:extLst>
                    <a:ext uri="{9D8B030D-6E8A-4147-A177-3AD203B41FA5}">
                      <a16:colId xmlns:a16="http://schemas.microsoft.com/office/drawing/2014/main" val="954086955"/>
                    </a:ext>
                  </a:extLst>
                </a:gridCol>
              </a:tblGrid>
              <a:tr h="370840">
                <a:tc>
                  <a:txBody>
                    <a:bodyPr/>
                    <a:lstStyle/>
                    <a:p>
                      <a:pPr algn="ctr"/>
                      <a:r>
                        <a:rPr lang="en-US" b="1" dirty="0">
                          <a:solidFill>
                            <a:schemeClr val="accent1"/>
                          </a:solidFill>
                          <a:latin typeface="Source Sans Pro" panose="020B0503030403020204" pitchFamily="34" charset="0"/>
                          <a:ea typeface="Source Sans Pro" panose="020B0503030403020204" pitchFamily="34" charset="0"/>
                        </a:rPr>
                        <a:t>Divide and conquer</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b="1" dirty="0">
                          <a:solidFill>
                            <a:schemeClr val="accent1"/>
                          </a:solidFill>
                          <a:latin typeface="Source Sans Pro" panose="020B0503030403020204" pitchFamily="34" charset="0"/>
                          <a:ea typeface="Source Sans Pro" panose="020B0503030403020204" pitchFamily="34" charset="0"/>
                        </a:rPr>
                        <a:t>Dynamic programming</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655224949"/>
                  </a:ext>
                </a:extLst>
              </a:tr>
              <a:tr h="370840">
                <a:tc>
                  <a:txBody>
                    <a:bodyPr/>
                    <a:lstStyle/>
                    <a:p>
                      <a:pPr marL="285750" indent="-285750">
                        <a:spcAft>
                          <a:spcPts val="600"/>
                        </a:spcAft>
                        <a:buFont typeface="Arial" panose="020B0604020202020204" pitchFamily="34" charset="0"/>
                        <a:buChar char="•"/>
                      </a:pPr>
                      <a:r>
                        <a:rPr lang="en-US" dirty="0">
                          <a:solidFill>
                            <a:schemeClr val="accent1"/>
                          </a:solidFill>
                          <a:latin typeface="Source Sans Pro" panose="020B0503030403020204" pitchFamily="34" charset="0"/>
                          <a:ea typeface="Source Sans Pro" panose="020B0503030403020204" pitchFamily="34" charset="0"/>
                        </a:rPr>
                        <a:t>Subproblems are significantly smaller, disjoint pieces (e.g. half)</a:t>
                      </a:r>
                    </a:p>
                    <a:p>
                      <a:pPr marL="285750" indent="-285750">
                        <a:spcAft>
                          <a:spcPts val="600"/>
                        </a:spcAft>
                        <a:buFont typeface="Arial" panose="020B0604020202020204" pitchFamily="34" charset="0"/>
                        <a:buChar char="•"/>
                      </a:pPr>
                      <a:r>
                        <a:rPr lang="en-US" dirty="0">
                          <a:solidFill>
                            <a:schemeClr val="accent1"/>
                          </a:solidFill>
                          <a:latin typeface="Source Sans Pro" panose="020B0503030403020204" pitchFamily="34" charset="0"/>
                          <a:ea typeface="Source Sans Pro" panose="020B0503030403020204" pitchFamily="34" charset="0"/>
                        </a:rPr>
                        <a:t>Memory not needed because every subproblem is used once</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285750" indent="-285750">
                        <a:spcAft>
                          <a:spcPts val="600"/>
                        </a:spcAft>
                        <a:buFont typeface="Arial" panose="020B0604020202020204" pitchFamily="34" charset="0"/>
                        <a:buChar char="•"/>
                      </a:pPr>
                      <a:r>
                        <a:rPr lang="en-US" dirty="0">
                          <a:solidFill>
                            <a:schemeClr val="accent1"/>
                          </a:solidFill>
                          <a:latin typeface="Source Sans Pro" panose="020B0503030403020204" pitchFamily="34" charset="0"/>
                          <a:ea typeface="Source Sans Pro" panose="020B0503030403020204" pitchFamily="34" charset="0"/>
                        </a:rPr>
                        <a:t>Subproblems can be as large as “one smaller” and overlap</a:t>
                      </a:r>
                    </a:p>
                    <a:p>
                      <a:pPr marL="285750" indent="-285750">
                        <a:spcAft>
                          <a:spcPts val="600"/>
                        </a:spcAft>
                        <a:buFont typeface="Arial" panose="020B0604020202020204" pitchFamily="34" charset="0"/>
                        <a:buChar char="•"/>
                      </a:pPr>
                      <a:r>
                        <a:rPr lang="en-US" dirty="0">
                          <a:solidFill>
                            <a:schemeClr val="accent1"/>
                          </a:solidFill>
                          <a:latin typeface="Source Sans Pro" panose="020B0503030403020204" pitchFamily="34" charset="0"/>
                          <a:ea typeface="Source Sans Pro" panose="020B0503030403020204" pitchFamily="34" charset="0"/>
                        </a:rPr>
                        <a:t>Memory is useful because each subproblem is used many times</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274093026"/>
                  </a:ext>
                </a:extLst>
              </a:tr>
            </a:tbl>
          </a:graphicData>
        </a:graphic>
      </p:graphicFrame>
      <p:sp>
        <p:nvSpPr>
          <p:cNvPr id="5" name="TextBox 4">
            <a:extLst>
              <a:ext uri="{FF2B5EF4-FFF2-40B4-BE49-F238E27FC236}">
                <a16:creationId xmlns:a16="http://schemas.microsoft.com/office/drawing/2014/main" id="{06740756-958B-C447-637A-A6B1C8A8E235}"/>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3231473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80123-6CD6-FB2A-0D27-7F708529FD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86686-4BF4-CF2C-F326-5B0C3A03B36F}"/>
              </a:ext>
            </a:extLst>
          </p:cNvPr>
          <p:cNvSpPr>
            <a:spLocks noGrp="1"/>
          </p:cNvSpPr>
          <p:nvPr>
            <p:ph type="title"/>
          </p:nvPr>
        </p:nvSpPr>
        <p:spPr/>
        <p:txBody>
          <a:bodyPr>
            <a:normAutofit fontScale="90000"/>
          </a:bodyPr>
          <a:lstStyle/>
          <a:p>
            <a:r>
              <a:rPr lang="en-US" dirty="0"/>
              <a:t>What is dynamic programming?</a:t>
            </a:r>
          </a:p>
        </p:txBody>
      </p:sp>
      <p:sp>
        <p:nvSpPr>
          <p:cNvPr id="3" name="Text Placeholder 2">
            <a:extLst>
              <a:ext uri="{FF2B5EF4-FFF2-40B4-BE49-F238E27FC236}">
                <a16:creationId xmlns:a16="http://schemas.microsoft.com/office/drawing/2014/main" id="{A7D8D845-3CF3-E9A3-9AAD-FC81DF585FC8}"/>
              </a:ext>
            </a:extLst>
          </p:cNvPr>
          <p:cNvSpPr>
            <a:spLocks noGrp="1"/>
          </p:cNvSpPr>
          <p:nvPr>
            <p:ph type="body" idx="1"/>
          </p:nvPr>
        </p:nvSpPr>
        <p:spPr/>
        <p:txBody>
          <a:bodyPr/>
          <a:lstStyle/>
          <a:p>
            <a:pPr marL="114300" indent="0">
              <a:buNone/>
            </a:pPr>
            <a:r>
              <a:rPr lang="en-US" dirty="0"/>
              <a:t>Unlike divide and conquer, where subproblems are typically obvious, subproblems in dynamic programming have many flavors:</a:t>
            </a:r>
          </a:p>
        </p:txBody>
      </p:sp>
      <p:graphicFrame>
        <p:nvGraphicFramePr>
          <p:cNvPr id="6" name="Table 5">
            <a:extLst>
              <a:ext uri="{FF2B5EF4-FFF2-40B4-BE49-F238E27FC236}">
                <a16:creationId xmlns:a16="http://schemas.microsoft.com/office/drawing/2014/main" id="{D99263CA-3E93-840C-762D-6AF940C17067}"/>
              </a:ext>
            </a:extLst>
          </p:cNvPr>
          <p:cNvGraphicFramePr>
            <a:graphicFrameLocks noGrp="1"/>
          </p:cNvGraphicFramePr>
          <p:nvPr>
            <p:extLst>
              <p:ext uri="{D42A27DB-BD31-4B8C-83A1-F6EECF244321}">
                <p14:modId xmlns:p14="http://schemas.microsoft.com/office/powerpoint/2010/main" val="4101980498"/>
              </p:ext>
            </p:extLst>
          </p:nvPr>
        </p:nvGraphicFramePr>
        <p:xfrm>
          <a:off x="857250" y="2207310"/>
          <a:ext cx="7429500" cy="2382520"/>
        </p:xfrm>
        <a:graphic>
          <a:graphicData uri="http://schemas.openxmlformats.org/drawingml/2006/table">
            <a:tbl>
              <a:tblPr firstRow="1" bandRow="1">
                <a:tableStyleId>{5940675A-B579-460E-94D1-54222C63F5DA}</a:tableStyleId>
              </a:tblPr>
              <a:tblGrid>
                <a:gridCol w="2476500">
                  <a:extLst>
                    <a:ext uri="{9D8B030D-6E8A-4147-A177-3AD203B41FA5}">
                      <a16:colId xmlns:a16="http://schemas.microsoft.com/office/drawing/2014/main" val="3163662415"/>
                    </a:ext>
                  </a:extLst>
                </a:gridCol>
                <a:gridCol w="2476500">
                  <a:extLst>
                    <a:ext uri="{9D8B030D-6E8A-4147-A177-3AD203B41FA5}">
                      <a16:colId xmlns:a16="http://schemas.microsoft.com/office/drawing/2014/main" val="2342379246"/>
                    </a:ext>
                  </a:extLst>
                </a:gridCol>
                <a:gridCol w="2476500">
                  <a:extLst>
                    <a:ext uri="{9D8B030D-6E8A-4147-A177-3AD203B41FA5}">
                      <a16:colId xmlns:a16="http://schemas.microsoft.com/office/drawing/2014/main" val="3213777182"/>
                    </a:ext>
                  </a:extLst>
                </a:gridCol>
              </a:tblGrid>
              <a:tr h="370840">
                <a:tc>
                  <a:txBody>
                    <a:bodyPr/>
                    <a:lstStyle/>
                    <a:p>
                      <a:pPr algn="ctr"/>
                      <a:r>
                        <a:rPr lang="en-US" b="1" dirty="0">
                          <a:latin typeface="Source Sans Pro" panose="020B0503030403020204" pitchFamily="34" charset="0"/>
                          <a:ea typeface="Source Sans Pro" panose="020B0503030403020204" pitchFamily="34" charset="0"/>
                        </a:rPr>
                        <a:t>Prefixes</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b="1" dirty="0">
                          <a:latin typeface="Source Sans Pro" panose="020B0503030403020204" pitchFamily="34" charset="0"/>
                          <a:ea typeface="Source Sans Pro" panose="020B0503030403020204" pitchFamily="34" charset="0"/>
                        </a:rPr>
                        <a:t>Intervals</a:t>
                      </a:r>
                    </a:p>
                  </a:txBody>
                  <a:tcPr>
                    <a:lnT w="12700" cap="flat" cmpd="sng" algn="ctr">
                      <a:noFill/>
                      <a:prstDash val="solid"/>
                      <a:round/>
                      <a:headEnd type="none" w="med" len="med"/>
                      <a:tailEnd type="none" w="med" len="med"/>
                    </a:lnT>
                  </a:tcPr>
                </a:tc>
                <a:tc>
                  <a:txBody>
                    <a:bodyPr/>
                    <a:lstStyle/>
                    <a:p>
                      <a:pPr algn="ctr"/>
                      <a:r>
                        <a:rPr lang="en-US" b="1" dirty="0">
                          <a:latin typeface="Source Sans Pro" panose="020B0503030403020204" pitchFamily="34" charset="0"/>
                          <a:ea typeface="Source Sans Pro" panose="020B0503030403020204" pitchFamily="34" charset="0"/>
                        </a:rPr>
                        <a:t>Other</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586009926"/>
                  </a:ext>
                </a:extLst>
              </a:tr>
              <a:tr h="370840">
                <a:tc>
                  <a:txBody>
                    <a:bodyPr/>
                    <a:lstStyle/>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Fibonacci</a:t>
                      </a:r>
                    </a:p>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Weighted interval scheduling</a:t>
                      </a:r>
                    </a:p>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Longest increasing subsequence</a:t>
                      </a:r>
                    </a:p>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Edit distance (two prefixes)</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RNA secondary structure</a:t>
                      </a:r>
                    </a:p>
                    <a:p>
                      <a:pPr marL="285750" indent="-285750">
                        <a:buFont typeface="Arial" panose="020B0604020202020204" pitchFamily="34" charset="0"/>
                        <a:buChar char="•"/>
                      </a:pPr>
                      <a:endParaRPr lang="en-US" dirty="0">
                        <a:latin typeface="Source Sans Pro" panose="020B0503030403020204" pitchFamily="34" charset="0"/>
                        <a:ea typeface="Source Sans Pro" panose="020B0503030403020204" pitchFamily="34" charset="0"/>
                      </a:endParaRPr>
                    </a:p>
                  </a:txBody>
                  <a:tcPr>
                    <a:lnB w="12700" cap="flat" cmpd="sng" algn="ctr">
                      <a:no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Knapsack (prefix of items with capacity bound)</a:t>
                      </a:r>
                    </a:p>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Bellman-Ford (tomorrow’s lecture, vertex with path length bound)</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972633073"/>
                  </a:ext>
                </a:extLst>
              </a:tr>
            </a:tbl>
          </a:graphicData>
        </a:graphic>
      </p:graphicFrame>
    </p:spTree>
    <p:extLst>
      <p:ext uri="{BB962C8B-B14F-4D97-AF65-F5344CB8AC3E}">
        <p14:creationId xmlns:p14="http://schemas.microsoft.com/office/powerpoint/2010/main" val="145353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BB56C-1849-384F-6520-5B427703D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F47AD-FDC8-F96D-DF78-3AC5A97974B5}"/>
              </a:ext>
            </a:extLst>
          </p:cNvPr>
          <p:cNvSpPr>
            <a:spLocks noGrp="1"/>
          </p:cNvSpPr>
          <p:nvPr>
            <p:ph type="title"/>
          </p:nvPr>
        </p:nvSpPr>
        <p:spPr/>
        <p:txBody>
          <a:bodyPr>
            <a:normAutofit fontScale="90000"/>
          </a:bodyPr>
          <a:lstStyle/>
          <a:p>
            <a:r>
              <a:rPr lang="en-US" dirty="0"/>
              <a:t>Problem solving strategy overview</a:t>
            </a:r>
          </a:p>
        </p:txBody>
      </p:sp>
      <p:sp>
        <p:nvSpPr>
          <p:cNvPr id="6" name="TextBox 5">
            <a:extLst>
              <a:ext uri="{FF2B5EF4-FFF2-40B4-BE49-F238E27FC236}">
                <a16:creationId xmlns:a16="http://schemas.microsoft.com/office/drawing/2014/main" id="{C53BC3DF-077E-E8AB-6EA4-9BAE1DA4148F}"/>
              </a:ext>
            </a:extLst>
          </p:cNvPr>
          <p:cNvSpPr txBox="1"/>
          <p:nvPr/>
        </p:nvSpPr>
        <p:spPr>
          <a:xfrm>
            <a:off x="2170002" y="1334397"/>
            <a:ext cx="3533340" cy="369332"/>
          </a:xfrm>
          <a:prstGeom prst="rect">
            <a:avLst/>
          </a:prstGeom>
          <a:noFill/>
        </p:spPr>
        <p:txBody>
          <a:bodyPr wrap="none" rtlCol="0">
            <a:spAutoFit/>
          </a:bodyPr>
          <a:lstStyle/>
          <a:p>
            <a:pPr algn="ctr"/>
            <a:r>
              <a:rPr lang="en-US" sz="1800" b="1" dirty="0">
                <a:solidFill>
                  <a:schemeClr val="bg2"/>
                </a:solidFill>
                <a:latin typeface="Source Sans Pro" panose="020B0503030403020204" pitchFamily="34" charset="0"/>
                <a:ea typeface="Source Sans Pro" panose="020B0503030403020204" pitchFamily="34" charset="0"/>
              </a:rPr>
              <a:t>Read</a:t>
            </a:r>
            <a:r>
              <a:rPr lang="en-US" sz="1800" dirty="0">
                <a:latin typeface="Source Sans Pro" panose="020B0503030403020204" pitchFamily="34" charset="0"/>
                <a:ea typeface="Source Sans Pro" panose="020B0503030403020204" pitchFamily="34" charset="0"/>
              </a:rPr>
              <a:t> and </a:t>
            </a:r>
            <a:r>
              <a:rPr lang="en-US" sz="1800" b="1" dirty="0">
                <a:solidFill>
                  <a:schemeClr val="bg2"/>
                </a:solidFill>
                <a:latin typeface="Source Sans Pro" panose="020B0503030403020204" pitchFamily="34" charset="0"/>
                <a:ea typeface="Source Sans Pro" panose="020B0503030403020204" pitchFamily="34" charset="0"/>
              </a:rPr>
              <a:t>summarize</a:t>
            </a:r>
            <a:r>
              <a:rPr lang="en-US" sz="1800" dirty="0">
                <a:latin typeface="Source Sans Pro" panose="020B0503030403020204" pitchFamily="34" charset="0"/>
                <a:ea typeface="Source Sans Pro" panose="020B0503030403020204" pitchFamily="34" charset="0"/>
              </a:rPr>
              <a:t> the problem</a:t>
            </a:r>
          </a:p>
        </p:txBody>
      </p:sp>
      <p:sp>
        <p:nvSpPr>
          <p:cNvPr id="3" name="TextBox 2">
            <a:extLst>
              <a:ext uri="{FF2B5EF4-FFF2-40B4-BE49-F238E27FC236}">
                <a16:creationId xmlns:a16="http://schemas.microsoft.com/office/drawing/2014/main" id="{BD30D65F-E119-3878-8E47-E5B83EDDEDDB}"/>
              </a:ext>
            </a:extLst>
          </p:cNvPr>
          <p:cNvSpPr txBox="1"/>
          <p:nvPr/>
        </p:nvSpPr>
        <p:spPr>
          <a:xfrm>
            <a:off x="914053" y="1968697"/>
            <a:ext cx="6045245" cy="369332"/>
          </a:xfrm>
          <a:prstGeom prst="rect">
            <a:avLst/>
          </a:prstGeom>
          <a:noFill/>
        </p:spPr>
        <p:txBody>
          <a:bodyPr wrap="none" rtlCol="0">
            <a:spAutoFit/>
          </a:bodyPr>
          <a:lstStyle/>
          <a:p>
            <a:pPr algn="ctr"/>
            <a:r>
              <a:rPr lang="en-US" sz="1800" dirty="0">
                <a:solidFill>
                  <a:schemeClr val="tx1"/>
                </a:solidFill>
                <a:latin typeface="Source Sans Pro" panose="020B0503030403020204" pitchFamily="34" charset="0"/>
                <a:ea typeface="Source Sans Pro" panose="020B0503030403020204" pitchFamily="34" charset="0"/>
              </a:rPr>
              <a:t>Decide to use </a:t>
            </a:r>
            <a:r>
              <a:rPr lang="en-US" sz="1800" b="1" dirty="0">
                <a:solidFill>
                  <a:schemeClr val="bg2"/>
                </a:solidFill>
                <a:latin typeface="Source Sans Pro" panose="020B0503030403020204" pitchFamily="34" charset="0"/>
                <a:ea typeface="Source Sans Pro" panose="020B0503030403020204" pitchFamily="34" charset="0"/>
              </a:rPr>
              <a:t>known algorithm </a:t>
            </a:r>
            <a:r>
              <a:rPr lang="en-US" sz="1800" dirty="0">
                <a:solidFill>
                  <a:schemeClr val="tx1"/>
                </a:solidFill>
                <a:latin typeface="Source Sans Pro" panose="020B0503030403020204" pitchFamily="34" charset="0"/>
                <a:ea typeface="Source Sans Pro" panose="020B0503030403020204" pitchFamily="34" charset="0"/>
              </a:rPr>
              <a:t>or</a:t>
            </a:r>
            <a:r>
              <a:rPr lang="en-US" sz="1800" b="1" dirty="0">
                <a:solidFill>
                  <a:schemeClr val="bg2"/>
                </a:solidFill>
                <a:latin typeface="Source Sans Pro" panose="020B0503030403020204" pitchFamily="34" charset="0"/>
                <a:ea typeface="Source Sans Pro" panose="020B0503030403020204" pitchFamily="34" charset="0"/>
              </a:rPr>
              <a:t> techniques from scratch</a:t>
            </a:r>
            <a:endParaRPr lang="en-US" sz="1800" dirty="0">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F09D5482-D906-CE24-3E94-B2A18303943B}"/>
              </a:ext>
            </a:extLst>
          </p:cNvPr>
          <p:cNvSpPr txBox="1"/>
          <p:nvPr/>
        </p:nvSpPr>
        <p:spPr>
          <a:xfrm>
            <a:off x="2042643" y="3238301"/>
            <a:ext cx="2937022" cy="369332"/>
          </a:xfrm>
          <a:prstGeom prst="rect">
            <a:avLst/>
          </a:prstGeom>
          <a:noFill/>
          <a:ln w="19050">
            <a:noFill/>
          </a:ln>
        </p:spPr>
        <p:txBody>
          <a:bodyPr wrap="none" rtlCol="0">
            <a:spAutoFit/>
          </a:bodyPr>
          <a:lstStyle/>
          <a:p>
            <a:pPr algn="ctr"/>
            <a:r>
              <a:rPr lang="en-US" sz="1800" b="1" dirty="0">
                <a:solidFill>
                  <a:schemeClr val="bg2"/>
                </a:solidFill>
                <a:latin typeface="Source Sans Pro" panose="020B0503030403020204" pitchFamily="34" charset="0"/>
                <a:ea typeface="Source Sans Pro" panose="020B0503030403020204" pitchFamily="34" charset="0"/>
              </a:rPr>
              <a:t>Solve examples </a:t>
            </a:r>
            <a:r>
              <a:rPr lang="en-US" sz="1800" dirty="0">
                <a:solidFill>
                  <a:schemeClr val="tx1"/>
                </a:solidFill>
                <a:latin typeface="Source Sans Pro" panose="020B0503030403020204" pitchFamily="34" charset="0"/>
                <a:ea typeface="Source Sans Pro" panose="020B0503030403020204" pitchFamily="34" charset="0"/>
              </a:rPr>
              <a:t>to get ideas</a:t>
            </a:r>
            <a:endParaRPr lang="en-US" sz="1800" dirty="0">
              <a:latin typeface="Source Sans Pro" panose="020B0503030403020204" pitchFamily="34" charset="0"/>
              <a:ea typeface="Source Sans Pro" panose="020B0503030403020204" pitchFamily="34" charset="0"/>
            </a:endParaRPr>
          </a:p>
        </p:txBody>
      </p:sp>
      <p:sp>
        <p:nvSpPr>
          <p:cNvPr id="5" name="TextBox 4">
            <a:extLst>
              <a:ext uri="{FF2B5EF4-FFF2-40B4-BE49-F238E27FC236}">
                <a16:creationId xmlns:a16="http://schemas.microsoft.com/office/drawing/2014/main" id="{56A10EC7-60E5-3EF0-5A42-CB1C0974B5B3}"/>
              </a:ext>
            </a:extLst>
          </p:cNvPr>
          <p:cNvSpPr txBox="1"/>
          <p:nvPr/>
        </p:nvSpPr>
        <p:spPr>
          <a:xfrm>
            <a:off x="6002977" y="3099801"/>
            <a:ext cx="2523984" cy="646331"/>
          </a:xfrm>
          <a:prstGeom prst="rect">
            <a:avLst/>
          </a:prstGeom>
          <a:noFill/>
        </p:spPr>
        <p:txBody>
          <a:bodyPr wrap="square" rtlCol="0">
            <a:spAutoFit/>
          </a:bodyPr>
          <a:lstStyle/>
          <a:p>
            <a:pPr algn="ctr"/>
            <a:r>
              <a:rPr lang="en-US" sz="1800" dirty="0">
                <a:solidFill>
                  <a:schemeClr val="tx1"/>
                </a:solidFill>
                <a:latin typeface="Source Sans Pro" panose="020B0503030403020204" pitchFamily="34" charset="0"/>
                <a:ea typeface="Source Sans Pro" panose="020B0503030403020204" pitchFamily="34" charset="0"/>
              </a:rPr>
              <a:t>Check that idea </a:t>
            </a:r>
            <a:r>
              <a:rPr lang="en-US" sz="1800" b="1" dirty="0">
                <a:solidFill>
                  <a:schemeClr val="bg2"/>
                </a:solidFill>
                <a:latin typeface="Source Sans Pro" panose="020B0503030403020204" pitchFamily="34" charset="0"/>
                <a:ea typeface="Source Sans Pro" panose="020B0503030403020204" pitchFamily="34" charset="0"/>
              </a:rPr>
              <a:t>isn’t easily falsified</a:t>
            </a:r>
            <a:r>
              <a:rPr lang="en-US" sz="1800" dirty="0">
                <a:solidFill>
                  <a:schemeClr val="tx1"/>
                </a:solidFill>
                <a:latin typeface="Source Sans Pro" panose="020B0503030403020204" pitchFamily="34" charset="0"/>
                <a:ea typeface="Source Sans Pro" panose="020B0503030403020204" pitchFamily="34" charset="0"/>
              </a:rPr>
              <a:t> or </a:t>
            </a:r>
            <a:r>
              <a:rPr lang="en-US" sz="1800" b="1" dirty="0">
                <a:solidFill>
                  <a:schemeClr val="bg2"/>
                </a:solidFill>
                <a:latin typeface="Source Sans Pro" panose="020B0503030403020204" pitchFamily="34" charset="0"/>
                <a:ea typeface="Source Sans Pro" panose="020B0503030403020204" pitchFamily="34" charset="0"/>
              </a:rPr>
              <a:t>slow</a:t>
            </a:r>
          </a:p>
        </p:txBody>
      </p:sp>
      <p:sp>
        <p:nvSpPr>
          <p:cNvPr id="7" name="TextBox 6">
            <a:extLst>
              <a:ext uri="{FF2B5EF4-FFF2-40B4-BE49-F238E27FC236}">
                <a16:creationId xmlns:a16="http://schemas.microsoft.com/office/drawing/2014/main" id="{84EA5BFD-9C0C-D070-D2E0-37FFF20D7603}"/>
              </a:ext>
            </a:extLst>
          </p:cNvPr>
          <p:cNvSpPr txBox="1"/>
          <p:nvPr/>
        </p:nvSpPr>
        <p:spPr>
          <a:xfrm>
            <a:off x="5904427" y="4063315"/>
            <a:ext cx="2721083" cy="646331"/>
          </a:xfrm>
          <a:prstGeom prst="rect">
            <a:avLst/>
          </a:prstGeom>
          <a:noFill/>
        </p:spPr>
        <p:txBody>
          <a:bodyPr wrap="square" rtlCol="0">
            <a:spAutoFit/>
          </a:bodyPr>
          <a:lstStyle/>
          <a:p>
            <a:pPr algn="ctr"/>
            <a:r>
              <a:rPr lang="en-US" sz="1800" b="1" dirty="0">
                <a:solidFill>
                  <a:schemeClr val="bg2"/>
                </a:solidFill>
                <a:latin typeface="Source Sans Pro" panose="020B0503030403020204" pitchFamily="34" charset="0"/>
                <a:ea typeface="Source Sans Pro" panose="020B0503030403020204" pitchFamily="34" charset="0"/>
              </a:rPr>
              <a:t>Write</a:t>
            </a:r>
            <a:r>
              <a:rPr lang="en-US" sz="1800" dirty="0">
                <a:solidFill>
                  <a:schemeClr val="tx1"/>
                </a:solidFill>
                <a:latin typeface="Source Sans Pro" panose="020B0503030403020204" pitchFamily="34" charset="0"/>
                <a:ea typeface="Source Sans Pro" panose="020B0503030403020204" pitchFamily="34" charset="0"/>
              </a:rPr>
              <a:t> pseudocode, proof, and running time analysis</a:t>
            </a:r>
            <a:endParaRPr lang="en-US" sz="1800" dirty="0">
              <a:latin typeface="Source Sans Pro" panose="020B0503030403020204" pitchFamily="34" charset="0"/>
              <a:ea typeface="Source Sans Pro" panose="020B0503030403020204" pitchFamily="34" charset="0"/>
            </a:endParaRPr>
          </a:p>
        </p:txBody>
      </p:sp>
      <p:sp>
        <p:nvSpPr>
          <p:cNvPr id="8" name="TextBox 7">
            <a:extLst>
              <a:ext uri="{FF2B5EF4-FFF2-40B4-BE49-F238E27FC236}">
                <a16:creationId xmlns:a16="http://schemas.microsoft.com/office/drawing/2014/main" id="{7CC0B8B7-FE0E-C8D3-D394-919D5D2F77A1}"/>
              </a:ext>
            </a:extLst>
          </p:cNvPr>
          <p:cNvSpPr txBox="1"/>
          <p:nvPr/>
        </p:nvSpPr>
        <p:spPr>
          <a:xfrm>
            <a:off x="205521" y="2602997"/>
            <a:ext cx="2486578" cy="369332"/>
          </a:xfrm>
          <a:prstGeom prst="rect">
            <a:avLst/>
          </a:prstGeom>
          <a:noFill/>
        </p:spPr>
        <p:txBody>
          <a:bodyPr wrap="none" rtlCol="0">
            <a:spAutoFit/>
          </a:bodyPr>
          <a:lstStyle/>
          <a:p>
            <a:pPr algn="ctr"/>
            <a:r>
              <a:rPr lang="en-US" sz="1800" dirty="0">
                <a:solidFill>
                  <a:schemeClr val="bg1">
                    <a:lumMod val="75000"/>
                  </a:schemeClr>
                </a:solidFill>
                <a:latin typeface="Source Sans Pro" panose="020B0503030403020204" pitchFamily="34" charset="0"/>
                <a:ea typeface="Source Sans Pro" panose="020B0503030403020204" pitchFamily="34" charset="0"/>
              </a:rPr>
              <a:t>not covered this section</a:t>
            </a:r>
          </a:p>
        </p:txBody>
      </p:sp>
      <p:cxnSp>
        <p:nvCxnSpPr>
          <p:cNvPr id="10" name="Straight Arrow Connector 9">
            <a:extLst>
              <a:ext uri="{FF2B5EF4-FFF2-40B4-BE49-F238E27FC236}">
                <a16:creationId xmlns:a16="http://schemas.microsoft.com/office/drawing/2014/main" id="{F41B3F50-C8AE-AB24-CC2B-4762F1089539}"/>
              </a:ext>
            </a:extLst>
          </p:cNvPr>
          <p:cNvCxnSpPr>
            <a:stCxn id="6" idx="2"/>
            <a:endCxn id="3" idx="0"/>
          </p:cNvCxnSpPr>
          <p:nvPr/>
        </p:nvCxnSpPr>
        <p:spPr>
          <a:xfrm>
            <a:off x="3936672" y="1703729"/>
            <a:ext cx="4" cy="2649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E170F92-8A06-D027-6AFD-92F1B4793796}"/>
              </a:ext>
            </a:extLst>
          </p:cNvPr>
          <p:cNvCxnSpPr>
            <a:cxnSpLocks/>
            <a:endCxn id="8" idx="3"/>
          </p:cNvCxnSpPr>
          <p:nvPr/>
        </p:nvCxnSpPr>
        <p:spPr>
          <a:xfrm flipH="1">
            <a:off x="2692099" y="2353151"/>
            <a:ext cx="298727" cy="4345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E4E543E-89A6-1D13-BABF-35C16D4E5D06}"/>
              </a:ext>
            </a:extLst>
          </p:cNvPr>
          <p:cNvCxnSpPr>
            <a:cxnSpLocks/>
          </p:cNvCxnSpPr>
          <p:nvPr/>
        </p:nvCxnSpPr>
        <p:spPr>
          <a:xfrm flipH="1">
            <a:off x="4346369" y="2449009"/>
            <a:ext cx="633296" cy="6507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B8D7042-BB96-0339-5571-6F20D446B92E}"/>
              </a:ext>
            </a:extLst>
          </p:cNvPr>
          <p:cNvCxnSpPr>
            <a:cxnSpLocks/>
          </p:cNvCxnSpPr>
          <p:nvPr/>
        </p:nvCxnSpPr>
        <p:spPr>
          <a:xfrm>
            <a:off x="5468587" y="2454889"/>
            <a:ext cx="917135" cy="5346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9D6BBF5-C9C6-9D1F-9F1C-880FAD3A7305}"/>
              </a:ext>
            </a:extLst>
          </p:cNvPr>
          <p:cNvCxnSpPr/>
          <p:nvPr/>
        </p:nvCxnSpPr>
        <p:spPr>
          <a:xfrm>
            <a:off x="5153891" y="3325091"/>
            <a:ext cx="75053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2921FF3-DEE9-3F07-1613-C9E0E425654E}"/>
              </a:ext>
            </a:extLst>
          </p:cNvPr>
          <p:cNvCxnSpPr/>
          <p:nvPr/>
        </p:nvCxnSpPr>
        <p:spPr>
          <a:xfrm flipH="1">
            <a:off x="5136078" y="3526439"/>
            <a:ext cx="76834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9E4FD58-AE0B-BF6E-233D-E3A19506590E}"/>
              </a:ext>
            </a:extLst>
          </p:cNvPr>
          <p:cNvCxnSpPr>
            <a:stCxn id="5" idx="2"/>
            <a:endCxn id="7" idx="0"/>
          </p:cNvCxnSpPr>
          <p:nvPr/>
        </p:nvCxnSpPr>
        <p:spPr>
          <a:xfrm>
            <a:off x="7264969" y="3746132"/>
            <a:ext cx="0" cy="3171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344B8AD-BFC4-DAE7-70CB-1E7444F328E9}"/>
              </a:ext>
            </a:extLst>
          </p:cNvPr>
          <p:cNvSpPr txBox="1"/>
          <p:nvPr/>
        </p:nvSpPr>
        <p:spPr>
          <a:xfrm>
            <a:off x="3657967" y="2513813"/>
            <a:ext cx="930063" cy="369332"/>
          </a:xfrm>
          <a:prstGeom prst="rect">
            <a:avLst/>
          </a:prstGeom>
          <a:noFill/>
        </p:spPr>
        <p:txBody>
          <a:bodyPr wrap="none" rtlCol="0">
            <a:spAutoFit/>
          </a:bodyPr>
          <a:lstStyle/>
          <a:p>
            <a:pPr algn="ctr"/>
            <a:r>
              <a:rPr lang="en-US" sz="1800" b="1" dirty="0">
                <a:latin typeface="Source Sans Pro" panose="020B0503030403020204" pitchFamily="34" charset="0"/>
                <a:ea typeface="Source Sans Pro" panose="020B0503030403020204" pitchFamily="34" charset="0"/>
              </a:rPr>
              <a:t>no idea</a:t>
            </a:r>
          </a:p>
        </p:txBody>
      </p:sp>
      <p:sp>
        <p:nvSpPr>
          <p:cNvPr id="28" name="TextBox 27">
            <a:extLst>
              <a:ext uri="{FF2B5EF4-FFF2-40B4-BE49-F238E27FC236}">
                <a16:creationId xmlns:a16="http://schemas.microsoft.com/office/drawing/2014/main" id="{37F6410A-24EC-CFE9-5EE6-D2BCD9EB155B}"/>
              </a:ext>
            </a:extLst>
          </p:cNvPr>
          <p:cNvSpPr txBox="1"/>
          <p:nvPr/>
        </p:nvSpPr>
        <p:spPr>
          <a:xfrm>
            <a:off x="6204092" y="2509531"/>
            <a:ext cx="1164101" cy="369332"/>
          </a:xfrm>
          <a:prstGeom prst="rect">
            <a:avLst/>
          </a:prstGeom>
          <a:noFill/>
        </p:spPr>
        <p:txBody>
          <a:bodyPr wrap="none" rtlCol="0">
            <a:spAutoFit/>
          </a:bodyPr>
          <a:lstStyle/>
          <a:p>
            <a:pPr algn="ctr"/>
            <a:r>
              <a:rPr lang="en-US" sz="1800" b="1" dirty="0">
                <a:latin typeface="Source Sans Pro" panose="020B0503030403020204" pitchFamily="34" charset="0"/>
                <a:ea typeface="Source Sans Pro" panose="020B0503030403020204" pitchFamily="34" charset="0"/>
              </a:rPr>
              <a:t>have idea</a:t>
            </a:r>
          </a:p>
        </p:txBody>
      </p:sp>
    </p:spTree>
    <p:extLst>
      <p:ext uri="{BB962C8B-B14F-4D97-AF65-F5344CB8AC3E}">
        <p14:creationId xmlns:p14="http://schemas.microsoft.com/office/powerpoint/2010/main" val="577367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93F41-7CA3-2DE6-3501-DE18B5052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8DCBAB-5DD6-354F-6C09-53993904F831}"/>
              </a:ext>
            </a:extLst>
          </p:cNvPr>
          <p:cNvSpPr>
            <a:spLocks noGrp="1"/>
          </p:cNvSpPr>
          <p:nvPr>
            <p:ph type="title"/>
          </p:nvPr>
        </p:nvSpPr>
        <p:spPr/>
        <p:txBody>
          <a:bodyPr>
            <a:normAutofit fontScale="90000"/>
          </a:bodyPr>
          <a:lstStyle/>
          <a:p>
            <a:r>
              <a:rPr lang="en-US" dirty="0"/>
              <a:t>Problem solving strategy overview</a:t>
            </a:r>
          </a:p>
        </p:txBody>
      </p:sp>
      <p:sp>
        <p:nvSpPr>
          <p:cNvPr id="6" name="TextBox 5">
            <a:extLst>
              <a:ext uri="{FF2B5EF4-FFF2-40B4-BE49-F238E27FC236}">
                <a16:creationId xmlns:a16="http://schemas.microsoft.com/office/drawing/2014/main" id="{754CDA0E-7EE2-A687-6A71-D36E3726005B}"/>
              </a:ext>
            </a:extLst>
          </p:cNvPr>
          <p:cNvSpPr txBox="1"/>
          <p:nvPr/>
        </p:nvSpPr>
        <p:spPr>
          <a:xfrm>
            <a:off x="2170002" y="1334397"/>
            <a:ext cx="3533340" cy="369332"/>
          </a:xfrm>
          <a:prstGeom prst="rect">
            <a:avLst/>
          </a:prstGeom>
          <a:noFill/>
        </p:spPr>
        <p:txBody>
          <a:bodyPr wrap="none" rtlCol="0">
            <a:spAutoFit/>
          </a:bodyPr>
          <a:lstStyle/>
          <a:p>
            <a:pPr algn="ctr"/>
            <a:r>
              <a:rPr lang="en-US" sz="1800" b="1" dirty="0">
                <a:solidFill>
                  <a:schemeClr val="bg1">
                    <a:lumMod val="75000"/>
                  </a:schemeClr>
                </a:solidFill>
                <a:latin typeface="Source Sans Pro" panose="020B0503030403020204" pitchFamily="34" charset="0"/>
                <a:ea typeface="Source Sans Pro" panose="020B0503030403020204" pitchFamily="34" charset="0"/>
              </a:rPr>
              <a:t>Read</a:t>
            </a:r>
            <a:r>
              <a:rPr lang="en-US" sz="1800" dirty="0">
                <a:solidFill>
                  <a:schemeClr val="bg1">
                    <a:lumMod val="75000"/>
                  </a:schemeClr>
                </a:solidFill>
                <a:latin typeface="Source Sans Pro" panose="020B0503030403020204" pitchFamily="34" charset="0"/>
                <a:ea typeface="Source Sans Pro" panose="020B0503030403020204" pitchFamily="34" charset="0"/>
              </a:rPr>
              <a:t> and </a:t>
            </a:r>
            <a:r>
              <a:rPr lang="en-US" sz="1800" b="1" dirty="0">
                <a:solidFill>
                  <a:schemeClr val="bg1">
                    <a:lumMod val="75000"/>
                  </a:schemeClr>
                </a:solidFill>
                <a:latin typeface="Source Sans Pro" panose="020B0503030403020204" pitchFamily="34" charset="0"/>
                <a:ea typeface="Source Sans Pro" panose="020B0503030403020204" pitchFamily="34" charset="0"/>
              </a:rPr>
              <a:t>summarize</a:t>
            </a:r>
            <a:r>
              <a:rPr lang="en-US" sz="1800" dirty="0">
                <a:solidFill>
                  <a:schemeClr val="bg1">
                    <a:lumMod val="75000"/>
                  </a:schemeClr>
                </a:solidFill>
                <a:latin typeface="Source Sans Pro" panose="020B0503030403020204" pitchFamily="34" charset="0"/>
                <a:ea typeface="Source Sans Pro" panose="020B0503030403020204" pitchFamily="34" charset="0"/>
              </a:rPr>
              <a:t> the problem</a:t>
            </a:r>
          </a:p>
        </p:txBody>
      </p:sp>
      <p:sp>
        <p:nvSpPr>
          <p:cNvPr id="3" name="TextBox 2">
            <a:extLst>
              <a:ext uri="{FF2B5EF4-FFF2-40B4-BE49-F238E27FC236}">
                <a16:creationId xmlns:a16="http://schemas.microsoft.com/office/drawing/2014/main" id="{C5FDC627-40ED-C148-0265-6BDC93989E04}"/>
              </a:ext>
            </a:extLst>
          </p:cNvPr>
          <p:cNvSpPr txBox="1"/>
          <p:nvPr/>
        </p:nvSpPr>
        <p:spPr>
          <a:xfrm>
            <a:off x="914053" y="1968697"/>
            <a:ext cx="6045245" cy="369332"/>
          </a:xfrm>
          <a:prstGeom prst="rect">
            <a:avLst/>
          </a:prstGeom>
          <a:noFill/>
        </p:spPr>
        <p:txBody>
          <a:bodyPr wrap="none" rtlCol="0">
            <a:spAutoFit/>
          </a:bodyPr>
          <a:lstStyle/>
          <a:p>
            <a:pPr algn="ctr"/>
            <a:r>
              <a:rPr lang="en-US" sz="1800" dirty="0">
                <a:solidFill>
                  <a:schemeClr val="bg1">
                    <a:lumMod val="75000"/>
                  </a:schemeClr>
                </a:solidFill>
                <a:latin typeface="Source Sans Pro" panose="020B0503030403020204" pitchFamily="34" charset="0"/>
                <a:ea typeface="Source Sans Pro" panose="020B0503030403020204" pitchFamily="34" charset="0"/>
              </a:rPr>
              <a:t>Decide to use </a:t>
            </a:r>
            <a:r>
              <a:rPr lang="en-US" sz="1800" b="1" dirty="0">
                <a:solidFill>
                  <a:schemeClr val="bg1">
                    <a:lumMod val="75000"/>
                  </a:schemeClr>
                </a:solidFill>
                <a:latin typeface="Source Sans Pro" panose="020B0503030403020204" pitchFamily="34" charset="0"/>
                <a:ea typeface="Source Sans Pro" panose="020B0503030403020204" pitchFamily="34" charset="0"/>
              </a:rPr>
              <a:t>known algorithm </a:t>
            </a:r>
            <a:r>
              <a:rPr lang="en-US" sz="1800" dirty="0">
                <a:solidFill>
                  <a:schemeClr val="bg1">
                    <a:lumMod val="75000"/>
                  </a:schemeClr>
                </a:solidFill>
                <a:latin typeface="Source Sans Pro" panose="020B0503030403020204" pitchFamily="34" charset="0"/>
                <a:ea typeface="Source Sans Pro" panose="020B0503030403020204" pitchFamily="34" charset="0"/>
              </a:rPr>
              <a:t>or</a:t>
            </a:r>
            <a:r>
              <a:rPr lang="en-US" sz="1800" b="1" dirty="0">
                <a:solidFill>
                  <a:schemeClr val="bg1">
                    <a:lumMod val="75000"/>
                  </a:schemeClr>
                </a:solidFill>
                <a:latin typeface="Source Sans Pro" panose="020B0503030403020204" pitchFamily="34" charset="0"/>
                <a:ea typeface="Source Sans Pro" panose="020B0503030403020204" pitchFamily="34" charset="0"/>
              </a:rPr>
              <a:t> techniques from scratch</a:t>
            </a:r>
            <a:endParaRPr lang="en-US" sz="1800" dirty="0">
              <a:solidFill>
                <a:schemeClr val="bg1">
                  <a:lumMod val="75000"/>
                </a:schemeClr>
              </a:solidFill>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98264488-FE5D-210F-324B-D8EEDEDA6C5B}"/>
              </a:ext>
            </a:extLst>
          </p:cNvPr>
          <p:cNvSpPr txBox="1"/>
          <p:nvPr/>
        </p:nvSpPr>
        <p:spPr>
          <a:xfrm>
            <a:off x="2042643" y="3238301"/>
            <a:ext cx="2937022" cy="369332"/>
          </a:xfrm>
          <a:prstGeom prst="rect">
            <a:avLst/>
          </a:prstGeom>
          <a:noFill/>
          <a:ln w="19050">
            <a:noFill/>
          </a:ln>
        </p:spPr>
        <p:txBody>
          <a:bodyPr wrap="none" rtlCol="0">
            <a:spAutoFit/>
          </a:bodyPr>
          <a:lstStyle/>
          <a:p>
            <a:pPr algn="ctr"/>
            <a:r>
              <a:rPr lang="en-US" sz="1800" b="1" dirty="0">
                <a:solidFill>
                  <a:schemeClr val="bg2"/>
                </a:solidFill>
                <a:latin typeface="Source Sans Pro" panose="020B0503030403020204" pitchFamily="34" charset="0"/>
                <a:ea typeface="Source Sans Pro" panose="020B0503030403020204" pitchFamily="34" charset="0"/>
              </a:rPr>
              <a:t>Solve examples </a:t>
            </a:r>
            <a:r>
              <a:rPr lang="en-US" sz="1800" dirty="0">
                <a:solidFill>
                  <a:schemeClr val="tx1"/>
                </a:solidFill>
                <a:latin typeface="Source Sans Pro" panose="020B0503030403020204" pitchFamily="34" charset="0"/>
                <a:ea typeface="Source Sans Pro" panose="020B0503030403020204" pitchFamily="34" charset="0"/>
              </a:rPr>
              <a:t>to get ideas</a:t>
            </a:r>
            <a:endParaRPr lang="en-US" sz="1800" dirty="0">
              <a:latin typeface="Source Sans Pro" panose="020B0503030403020204" pitchFamily="34" charset="0"/>
              <a:ea typeface="Source Sans Pro" panose="020B0503030403020204" pitchFamily="34" charset="0"/>
            </a:endParaRPr>
          </a:p>
        </p:txBody>
      </p:sp>
      <p:sp>
        <p:nvSpPr>
          <p:cNvPr id="5" name="TextBox 4">
            <a:extLst>
              <a:ext uri="{FF2B5EF4-FFF2-40B4-BE49-F238E27FC236}">
                <a16:creationId xmlns:a16="http://schemas.microsoft.com/office/drawing/2014/main" id="{0FAE5B8B-7E30-5236-A996-EC11E2833DFB}"/>
              </a:ext>
            </a:extLst>
          </p:cNvPr>
          <p:cNvSpPr txBox="1"/>
          <p:nvPr/>
        </p:nvSpPr>
        <p:spPr>
          <a:xfrm>
            <a:off x="6002977" y="3099801"/>
            <a:ext cx="2523984" cy="646331"/>
          </a:xfrm>
          <a:prstGeom prst="rect">
            <a:avLst/>
          </a:prstGeom>
          <a:noFill/>
        </p:spPr>
        <p:txBody>
          <a:bodyPr wrap="square" rtlCol="0">
            <a:spAutoFit/>
          </a:bodyPr>
          <a:lstStyle/>
          <a:p>
            <a:pPr algn="ctr"/>
            <a:r>
              <a:rPr lang="en-US" sz="1800" dirty="0">
                <a:solidFill>
                  <a:schemeClr val="bg1">
                    <a:lumMod val="75000"/>
                  </a:schemeClr>
                </a:solidFill>
                <a:latin typeface="Source Sans Pro" panose="020B0503030403020204" pitchFamily="34" charset="0"/>
                <a:ea typeface="Source Sans Pro" panose="020B0503030403020204" pitchFamily="34" charset="0"/>
              </a:rPr>
              <a:t>Check that idea </a:t>
            </a:r>
            <a:r>
              <a:rPr lang="en-US" sz="1800" b="1" dirty="0">
                <a:solidFill>
                  <a:schemeClr val="bg1">
                    <a:lumMod val="75000"/>
                  </a:schemeClr>
                </a:solidFill>
                <a:latin typeface="Source Sans Pro" panose="020B0503030403020204" pitchFamily="34" charset="0"/>
                <a:ea typeface="Source Sans Pro" panose="020B0503030403020204" pitchFamily="34" charset="0"/>
              </a:rPr>
              <a:t>isn’t easily falsified</a:t>
            </a:r>
            <a:r>
              <a:rPr lang="en-US" sz="1800" dirty="0">
                <a:solidFill>
                  <a:schemeClr val="bg1">
                    <a:lumMod val="75000"/>
                  </a:schemeClr>
                </a:solidFill>
                <a:latin typeface="Source Sans Pro" panose="020B0503030403020204" pitchFamily="34" charset="0"/>
                <a:ea typeface="Source Sans Pro" panose="020B0503030403020204" pitchFamily="34" charset="0"/>
              </a:rPr>
              <a:t> or </a:t>
            </a:r>
            <a:r>
              <a:rPr lang="en-US" sz="1800" b="1" dirty="0">
                <a:solidFill>
                  <a:schemeClr val="bg1">
                    <a:lumMod val="75000"/>
                  </a:schemeClr>
                </a:solidFill>
                <a:latin typeface="Source Sans Pro" panose="020B0503030403020204" pitchFamily="34" charset="0"/>
                <a:ea typeface="Source Sans Pro" panose="020B0503030403020204" pitchFamily="34" charset="0"/>
              </a:rPr>
              <a:t>slow</a:t>
            </a:r>
          </a:p>
        </p:txBody>
      </p:sp>
      <p:sp>
        <p:nvSpPr>
          <p:cNvPr id="7" name="TextBox 6">
            <a:extLst>
              <a:ext uri="{FF2B5EF4-FFF2-40B4-BE49-F238E27FC236}">
                <a16:creationId xmlns:a16="http://schemas.microsoft.com/office/drawing/2014/main" id="{38DF304B-A674-BDED-5F83-888A296E4EE5}"/>
              </a:ext>
            </a:extLst>
          </p:cNvPr>
          <p:cNvSpPr txBox="1"/>
          <p:nvPr/>
        </p:nvSpPr>
        <p:spPr>
          <a:xfrm>
            <a:off x="5904427" y="4063315"/>
            <a:ext cx="2721083" cy="646331"/>
          </a:xfrm>
          <a:prstGeom prst="rect">
            <a:avLst/>
          </a:prstGeom>
          <a:noFill/>
        </p:spPr>
        <p:txBody>
          <a:bodyPr wrap="square" rtlCol="0">
            <a:spAutoFit/>
          </a:bodyPr>
          <a:lstStyle/>
          <a:p>
            <a:pPr algn="ctr"/>
            <a:r>
              <a:rPr lang="en-US" sz="1800" b="1" dirty="0">
                <a:solidFill>
                  <a:schemeClr val="bg1">
                    <a:lumMod val="75000"/>
                  </a:schemeClr>
                </a:solidFill>
                <a:latin typeface="Source Sans Pro" panose="020B0503030403020204" pitchFamily="34" charset="0"/>
                <a:ea typeface="Source Sans Pro" panose="020B0503030403020204" pitchFamily="34" charset="0"/>
              </a:rPr>
              <a:t>Write</a:t>
            </a:r>
            <a:r>
              <a:rPr lang="en-US" sz="1800" dirty="0">
                <a:solidFill>
                  <a:schemeClr val="bg1">
                    <a:lumMod val="75000"/>
                  </a:schemeClr>
                </a:solidFill>
                <a:latin typeface="Source Sans Pro" panose="020B0503030403020204" pitchFamily="34" charset="0"/>
                <a:ea typeface="Source Sans Pro" panose="020B0503030403020204" pitchFamily="34" charset="0"/>
              </a:rPr>
              <a:t> pseudocode, proof, and running time analysis</a:t>
            </a:r>
          </a:p>
        </p:txBody>
      </p:sp>
      <p:sp>
        <p:nvSpPr>
          <p:cNvPr id="8" name="TextBox 7">
            <a:extLst>
              <a:ext uri="{FF2B5EF4-FFF2-40B4-BE49-F238E27FC236}">
                <a16:creationId xmlns:a16="http://schemas.microsoft.com/office/drawing/2014/main" id="{06E29A44-B7D1-4F96-A6C4-0718958BAC4F}"/>
              </a:ext>
            </a:extLst>
          </p:cNvPr>
          <p:cNvSpPr txBox="1"/>
          <p:nvPr/>
        </p:nvSpPr>
        <p:spPr>
          <a:xfrm>
            <a:off x="205521" y="2602997"/>
            <a:ext cx="2486578" cy="369332"/>
          </a:xfrm>
          <a:prstGeom prst="rect">
            <a:avLst/>
          </a:prstGeom>
          <a:noFill/>
        </p:spPr>
        <p:txBody>
          <a:bodyPr wrap="none" rtlCol="0">
            <a:spAutoFit/>
          </a:bodyPr>
          <a:lstStyle/>
          <a:p>
            <a:pPr algn="ctr"/>
            <a:r>
              <a:rPr lang="en-US" sz="1800" dirty="0">
                <a:solidFill>
                  <a:schemeClr val="bg1">
                    <a:lumMod val="75000"/>
                  </a:schemeClr>
                </a:solidFill>
                <a:latin typeface="Source Sans Pro" panose="020B0503030403020204" pitchFamily="34" charset="0"/>
                <a:ea typeface="Source Sans Pro" panose="020B0503030403020204" pitchFamily="34" charset="0"/>
              </a:rPr>
              <a:t>not covered this section</a:t>
            </a:r>
          </a:p>
        </p:txBody>
      </p:sp>
      <p:cxnSp>
        <p:nvCxnSpPr>
          <p:cNvPr id="10" name="Straight Arrow Connector 9">
            <a:extLst>
              <a:ext uri="{FF2B5EF4-FFF2-40B4-BE49-F238E27FC236}">
                <a16:creationId xmlns:a16="http://schemas.microsoft.com/office/drawing/2014/main" id="{73E9B5E1-8A22-3331-4E7F-C3F4FD2B9AE9}"/>
              </a:ext>
            </a:extLst>
          </p:cNvPr>
          <p:cNvCxnSpPr>
            <a:stCxn id="6" idx="2"/>
            <a:endCxn id="3" idx="0"/>
          </p:cNvCxnSpPr>
          <p:nvPr/>
        </p:nvCxnSpPr>
        <p:spPr>
          <a:xfrm>
            <a:off x="3936672" y="1703729"/>
            <a:ext cx="4" cy="264968"/>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95D356-139A-4844-2F85-CA59DF90C19B}"/>
              </a:ext>
            </a:extLst>
          </p:cNvPr>
          <p:cNvCxnSpPr>
            <a:cxnSpLocks/>
            <a:endCxn id="8" idx="3"/>
          </p:cNvCxnSpPr>
          <p:nvPr/>
        </p:nvCxnSpPr>
        <p:spPr>
          <a:xfrm flipH="1">
            <a:off x="2692099" y="2353151"/>
            <a:ext cx="298727" cy="434512"/>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D2E7F91-BFDF-E115-69BA-F313E910C3C0}"/>
              </a:ext>
            </a:extLst>
          </p:cNvPr>
          <p:cNvCxnSpPr>
            <a:cxnSpLocks/>
          </p:cNvCxnSpPr>
          <p:nvPr/>
        </p:nvCxnSpPr>
        <p:spPr>
          <a:xfrm flipH="1">
            <a:off x="4346369" y="2449009"/>
            <a:ext cx="633296" cy="650792"/>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DE71936-8CCE-FF1F-98BE-C07EB1A076A1}"/>
              </a:ext>
            </a:extLst>
          </p:cNvPr>
          <p:cNvCxnSpPr>
            <a:cxnSpLocks/>
          </p:cNvCxnSpPr>
          <p:nvPr/>
        </p:nvCxnSpPr>
        <p:spPr>
          <a:xfrm>
            <a:off x="5468587" y="2454889"/>
            <a:ext cx="917135" cy="534675"/>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1C2A44B-0AF3-86F9-C65B-2D9616FC7CB8}"/>
              </a:ext>
            </a:extLst>
          </p:cNvPr>
          <p:cNvCxnSpPr/>
          <p:nvPr/>
        </p:nvCxnSpPr>
        <p:spPr>
          <a:xfrm>
            <a:off x="5153891" y="3325091"/>
            <a:ext cx="75053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BADFD81-B9A9-7379-F7F9-5CE90EE1BEE6}"/>
              </a:ext>
            </a:extLst>
          </p:cNvPr>
          <p:cNvCxnSpPr/>
          <p:nvPr/>
        </p:nvCxnSpPr>
        <p:spPr>
          <a:xfrm flipH="1">
            <a:off x="5136078" y="3526439"/>
            <a:ext cx="768349"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175E5A2-C07F-34F2-0DF8-1E3DCD703A84}"/>
              </a:ext>
            </a:extLst>
          </p:cNvPr>
          <p:cNvCxnSpPr>
            <a:stCxn id="5" idx="2"/>
            <a:endCxn id="7" idx="0"/>
          </p:cNvCxnSpPr>
          <p:nvPr/>
        </p:nvCxnSpPr>
        <p:spPr>
          <a:xfrm>
            <a:off x="7264969" y="3746132"/>
            <a:ext cx="0" cy="317183"/>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F0ACAC3-F8E4-FD2F-F06A-5742C6F0D334}"/>
              </a:ext>
            </a:extLst>
          </p:cNvPr>
          <p:cNvSpPr txBox="1"/>
          <p:nvPr/>
        </p:nvSpPr>
        <p:spPr>
          <a:xfrm>
            <a:off x="3657967" y="2513813"/>
            <a:ext cx="930063" cy="369332"/>
          </a:xfrm>
          <a:prstGeom prst="rect">
            <a:avLst/>
          </a:prstGeom>
          <a:noFill/>
        </p:spPr>
        <p:txBody>
          <a:bodyPr wrap="none" rtlCol="0">
            <a:spAutoFit/>
          </a:bodyPr>
          <a:lstStyle/>
          <a:p>
            <a:pPr algn="ctr"/>
            <a:r>
              <a:rPr lang="en-US" sz="1800" b="1" dirty="0">
                <a:solidFill>
                  <a:schemeClr val="bg1">
                    <a:lumMod val="75000"/>
                  </a:schemeClr>
                </a:solidFill>
                <a:latin typeface="Source Sans Pro" panose="020B0503030403020204" pitchFamily="34" charset="0"/>
                <a:ea typeface="Source Sans Pro" panose="020B0503030403020204" pitchFamily="34" charset="0"/>
              </a:rPr>
              <a:t>no idea</a:t>
            </a:r>
          </a:p>
        </p:txBody>
      </p:sp>
      <p:sp>
        <p:nvSpPr>
          <p:cNvPr id="28" name="TextBox 27">
            <a:extLst>
              <a:ext uri="{FF2B5EF4-FFF2-40B4-BE49-F238E27FC236}">
                <a16:creationId xmlns:a16="http://schemas.microsoft.com/office/drawing/2014/main" id="{4759F176-28F7-F556-442A-622C164A7992}"/>
              </a:ext>
            </a:extLst>
          </p:cNvPr>
          <p:cNvSpPr txBox="1"/>
          <p:nvPr/>
        </p:nvSpPr>
        <p:spPr>
          <a:xfrm>
            <a:off x="6204092" y="2509531"/>
            <a:ext cx="1164101" cy="369332"/>
          </a:xfrm>
          <a:prstGeom prst="rect">
            <a:avLst/>
          </a:prstGeom>
          <a:noFill/>
        </p:spPr>
        <p:txBody>
          <a:bodyPr wrap="none" rtlCol="0">
            <a:spAutoFit/>
          </a:bodyPr>
          <a:lstStyle/>
          <a:p>
            <a:pPr algn="ctr"/>
            <a:r>
              <a:rPr lang="en-US" sz="1800" b="1" dirty="0">
                <a:solidFill>
                  <a:schemeClr val="bg1">
                    <a:lumMod val="75000"/>
                  </a:schemeClr>
                </a:solidFill>
                <a:latin typeface="Source Sans Pro" panose="020B0503030403020204" pitchFamily="34" charset="0"/>
                <a:ea typeface="Source Sans Pro" panose="020B0503030403020204" pitchFamily="34" charset="0"/>
              </a:rPr>
              <a:t>have idea</a:t>
            </a:r>
          </a:p>
        </p:txBody>
      </p:sp>
      <p:sp>
        <p:nvSpPr>
          <p:cNvPr id="9" name="TextBox 8">
            <a:extLst>
              <a:ext uri="{FF2B5EF4-FFF2-40B4-BE49-F238E27FC236}">
                <a16:creationId xmlns:a16="http://schemas.microsoft.com/office/drawing/2014/main" id="{EE7C168D-794E-DD53-C60C-A99BD8AC24D5}"/>
              </a:ext>
            </a:extLst>
          </p:cNvPr>
          <p:cNvSpPr txBox="1"/>
          <p:nvPr/>
        </p:nvSpPr>
        <p:spPr>
          <a:xfrm>
            <a:off x="4707782" y="1126002"/>
            <a:ext cx="3917538" cy="2031325"/>
          </a:xfrm>
          <a:prstGeom prst="rect">
            <a:avLst/>
          </a:prstGeom>
          <a:solidFill>
            <a:srgbClr val="FFFFFF"/>
          </a:solidFill>
          <a:ln w="19050">
            <a:solidFill>
              <a:srgbClr val="9A00FF"/>
            </a:solidFill>
          </a:ln>
        </p:spPr>
        <p:txBody>
          <a:bodyPr wrap="square" rtlCol="0">
            <a:spAutoFit/>
          </a:bodyPr>
          <a:lstStyle/>
          <a:p>
            <a:r>
              <a:rPr lang="en-US" sz="1800" dirty="0">
                <a:latin typeface="Source Sans Pro" panose="020B0503030403020204" pitchFamily="34" charset="0"/>
                <a:ea typeface="Source Sans Pro" panose="020B0503030403020204" pitchFamily="34" charset="0"/>
              </a:rPr>
              <a:t>Dynamic programming is difficult because </a:t>
            </a:r>
            <a:r>
              <a:rPr lang="en-US" sz="1800" b="1" dirty="0">
                <a:solidFill>
                  <a:schemeClr val="bg2"/>
                </a:solidFill>
                <a:latin typeface="Source Sans Pro" panose="020B0503030403020204" pitchFamily="34" charset="0"/>
                <a:ea typeface="Source Sans Pro" panose="020B0503030403020204" pitchFamily="34" charset="0"/>
              </a:rPr>
              <a:t>examples rarely help until you know your subproblems</a:t>
            </a:r>
            <a:r>
              <a:rPr lang="en-US" sz="1800" dirty="0">
                <a:latin typeface="Source Sans Pro" panose="020B0503030403020204" pitchFamily="34" charset="0"/>
                <a:ea typeface="Source Sans Pro" panose="020B0503030403020204" pitchFamily="34" charset="0"/>
              </a:rPr>
              <a:t>. You need to abstractly analyze the problem to determine subproblems first.</a:t>
            </a:r>
          </a:p>
          <a:p>
            <a:endParaRPr lang="en-US" sz="1800" dirty="0">
              <a:latin typeface="Source Sans Pro" panose="020B0503030403020204" pitchFamily="34" charset="0"/>
              <a:ea typeface="Source Sans Pro" panose="020B0503030403020204" pitchFamily="34" charset="0"/>
            </a:endParaRPr>
          </a:p>
          <a:p>
            <a:r>
              <a:rPr lang="en-US" sz="1800" dirty="0">
                <a:latin typeface="Source Sans Pro" panose="020B0503030403020204" pitchFamily="34" charset="0"/>
                <a:ea typeface="Source Sans Pro" panose="020B0503030403020204" pitchFamily="34" charset="0"/>
              </a:rPr>
              <a:t>We’ll go over some strategies today.</a:t>
            </a:r>
          </a:p>
        </p:txBody>
      </p:sp>
      <p:cxnSp>
        <p:nvCxnSpPr>
          <p:cNvPr id="14" name="Straight Connector 13">
            <a:extLst>
              <a:ext uri="{FF2B5EF4-FFF2-40B4-BE49-F238E27FC236}">
                <a16:creationId xmlns:a16="http://schemas.microsoft.com/office/drawing/2014/main" id="{D9A06C31-79B5-85B4-7188-70CA92993858}"/>
              </a:ext>
            </a:extLst>
          </p:cNvPr>
          <p:cNvCxnSpPr/>
          <p:nvPr/>
        </p:nvCxnSpPr>
        <p:spPr>
          <a:xfrm flipV="1">
            <a:off x="2488067" y="3259694"/>
            <a:ext cx="1858302" cy="3714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78D14C-59CC-304C-C1FE-F0BF424CFAB8}"/>
              </a:ext>
            </a:extLst>
          </p:cNvPr>
          <p:cNvCxnSpPr>
            <a:cxnSpLocks/>
          </p:cNvCxnSpPr>
          <p:nvPr/>
        </p:nvCxnSpPr>
        <p:spPr>
          <a:xfrm flipH="1" flipV="1">
            <a:off x="2488067" y="3259694"/>
            <a:ext cx="1858302" cy="3714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13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slides" id="{0D97CF38-E52B-4851-A69D-7EE004AC6267}" vid="{68DEA4A6-4387-4F6D-8395-4017875E5F2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16456</TotalTime>
  <Words>4450</Words>
  <Application>Microsoft Office PowerPoint</Application>
  <PresentationFormat>On-screen Show (16:9)</PresentationFormat>
  <Paragraphs>439</Paragraphs>
  <Slides>48</Slides>
  <Notes>24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uw-slides</vt:lpstr>
      <vt:lpstr>CSE 421 Section 5</vt:lpstr>
      <vt:lpstr>Administrivia</vt:lpstr>
      <vt:lpstr>Announcements &amp; Reminders</vt:lpstr>
      <vt:lpstr>Ideas for dynamic programming</vt:lpstr>
      <vt:lpstr>What is dynamic programming?</vt:lpstr>
      <vt:lpstr>What is dynamic programming?</vt:lpstr>
      <vt:lpstr>What is dynamic programming?</vt:lpstr>
      <vt:lpstr>Problem solving strategy overview</vt:lpstr>
      <vt:lpstr>Problem solving strategy overview</vt:lpstr>
      <vt:lpstr>Problem 1 – Going to parties</vt:lpstr>
      <vt:lpstr>Problem 1 – Going to parties</vt:lpstr>
      <vt:lpstr>When examples don’t help</vt:lpstr>
      <vt:lpstr>When examples don’t help</vt:lpstr>
      <vt:lpstr>A common strategy</vt:lpstr>
      <vt:lpstr>A common strategy</vt:lpstr>
      <vt:lpstr>A common strategy</vt:lpstr>
      <vt:lpstr>A common strategy</vt:lpstr>
      <vt:lpstr>A common strategy</vt:lpstr>
      <vt:lpstr>Problem 1 – Going to parties</vt:lpstr>
      <vt:lpstr>Problem 1 – Going to parties</vt:lpstr>
      <vt:lpstr>Problem 1 – Going to parties</vt:lpstr>
      <vt:lpstr>Problem 1 – Going to parties</vt:lpstr>
      <vt:lpstr>Problem 1 – Going to parties</vt:lpstr>
      <vt:lpstr>Problem 1 – Going to parties</vt:lpstr>
      <vt:lpstr>Problem 1 – Going to parties</vt:lpstr>
      <vt:lpstr>Problem 1 – Going to parties</vt:lpstr>
      <vt:lpstr>Problem 1 – Going to parties</vt:lpstr>
      <vt:lpstr>Problem 1 – Going to parties</vt:lpstr>
      <vt:lpstr>Problem 1 – Going to parties</vt:lpstr>
      <vt:lpstr>Problem 1 – Going to parties</vt:lpstr>
      <vt:lpstr>Problem 1 – Going to parties</vt:lpstr>
      <vt:lpstr>Problem 1 – Going to parties</vt:lpstr>
      <vt:lpstr>Problem 1 – Going to parties</vt:lpstr>
      <vt:lpstr>Problem 1 – Going to parties</vt:lpstr>
      <vt:lpstr>Problem 1 – Going to parties</vt:lpstr>
      <vt:lpstr>Problem 1 – Going to parties</vt:lpstr>
      <vt:lpstr>Implementation details</vt:lpstr>
      <vt:lpstr>Problem 1 – Going to parties</vt:lpstr>
      <vt:lpstr>Problem 1 – Going to parties</vt:lpstr>
      <vt:lpstr>Problem 1 – Going to parties</vt:lpstr>
      <vt:lpstr>Problem 1 – Going to parties</vt:lpstr>
      <vt:lpstr>Problem 1 – Going to parties</vt:lpstr>
      <vt:lpstr>Problem 1 – Going to parties</vt:lpstr>
      <vt:lpstr>Problem 1 – Going to parties</vt:lpstr>
      <vt:lpstr>Problem 1 – Going to parties</vt:lpstr>
      <vt:lpstr>Problem 1 – Going to parties</vt:lpstr>
      <vt:lpstr>Problem 1 – Going to parties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421 Section 2</dc:title>
  <dc:creator>beame</dc:creator>
  <cp:lastModifiedBy>Glenn Sun</cp:lastModifiedBy>
  <cp:revision>41</cp:revision>
  <cp:lastPrinted>2023-10-26T06:29:33Z</cp:lastPrinted>
  <dcterms:modified xsi:type="dcterms:W3CDTF">2025-02-05T06:04:37Z</dcterms:modified>
</cp:coreProperties>
</file>