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4"/>
  </p:notesMasterIdLst>
  <p:sldIdLst>
    <p:sldId id="314" r:id="rId2"/>
    <p:sldId id="315" r:id="rId3"/>
    <p:sldId id="316" r:id="rId4"/>
    <p:sldId id="317" r:id="rId5"/>
    <p:sldId id="432" r:id="rId6"/>
    <p:sldId id="398" r:id="rId7"/>
    <p:sldId id="471" r:id="rId8"/>
    <p:sldId id="472" r:id="rId9"/>
    <p:sldId id="473" r:id="rId10"/>
    <p:sldId id="474" r:id="rId11"/>
    <p:sldId id="500" r:id="rId12"/>
    <p:sldId id="480" r:id="rId13"/>
    <p:sldId id="476" r:id="rId14"/>
    <p:sldId id="478" r:id="rId15"/>
    <p:sldId id="479" r:id="rId16"/>
    <p:sldId id="477" r:id="rId17"/>
    <p:sldId id="481" r:id="rId18"/>
    <p:sldId id="482" r:id="rId19"/>
    <p:sldId id="483" r:id="rId20"/>
    <p:sldId id="484" r:id="rId21"/>
    <p:sldId id="485" r:id="rId22"/>
    <p:sldId id="389" r:id="rId23"/>
    <p:sldId id="487" r:id="rId24"/>
    <p:sldId id="495" r:id="rId25"/>
    <p:sldId id="501" r:id="rId26"/>
    <p:sldId id="491" r:id="rId27"/>
    <p:sldId id="488" r:id="rId28"/>
    <p:sldId id="489" r:id="rId29"/>
    <p:sldId id="490" r:id="rId30"/>
    <p:sldId id="493" r:id="rId31"/>
    <p:sldId id="494" r:id="rId32"/>
    <p:sldId id="502" r:id="rId33"/>
    <p:sldId id="467" r:id="rId34"/>
    <p:sldId id="504" r:id="rId35"/>
    <p:sldId id="505" r:id="rId36"/>
    <p:sldId id="506" r:id="rId37"/>
    <p:sldId id="507" r:id="rId38"/>
    <p:sldId id="496" r:id="rId39"/>
    <p:sldId id="503" r:id="rId40"/>
    <p:sldId id="497" r:id="rId41"/>
    <p:sldId id="498" r:id="rId42"/>
    <p:sldId id="499" r:id="rId4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Quattrocento Sans" panose="020B0502050000020003" pitchFamily="34" charset="0"/>
      <p:regular r:id="rId46"/>
      <p:bold r:id="rId47"/>
      <p:italic r:id="rId48"/>
      <p:boldItalic r:id="rId49"/>
    </p:embeddedFont>
    <p:embeddedFont>
      <p:font typeface="Raleway" pitchFamily="2" charset="77"/>
      <p:regular r:id="rId50"/>
      <p:bold r:id="rId51"/>
      <p:italic r:id="rId52"/>
      <p:boldItalic r:id="rId53"/>
    </p:embeddedFont>
    <p:embeddedFont>
      <p:font typeface="Source Code Pro" panose="020B0509030403020204" pitchFamily="49" charset="0"/>
      <p:regular r:id="rId54"/>
      <p:bold r:id="rId55"/>
      <p:italic r:id="rId56"/>
      <p:boldItalic r:id="rId57"/>
    </p:embeddedFont>
    <p:embeddedFont>
      <p:font typeface="Source Sans Pro" panose="020B0503030403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Administrivia" id="{DB8782F1-9770-4122-AE1A-57C954F4EE1B}">
          <p14:sldIdLst>
            <p14:sldId id="315"/>
            <p14:sldId id="316"/>
          </p14:sldIdLst>
        </p14:section>
        <p14:section name="Ideas for divide and conquer" id="{1C7869E8-F8D6-48B7-AB08-B9215DB03AF3}">
          <p14:sldIdLst>
            <p14:sldId id="317"/>
            <p14:sldId id="432"/>
            <p14:sldId id="398"/>
            <p14:sldId id="471"/>
            <p14:sldId id="472"/>
            <p14:sldId id="473"/>
            <p14:sldId id="474"/>
            <p14:sldId id="500"/>
            <p14:sldId id="480"/>
            <p14:sldId id="476"/>
            <p14:sldId id="478"/>
            <p14:sldId id="479"/>
            <p14:sldId id="477"/>
            <p14:sldId id="481"/>
            <p14:sldId id="482"/>
            <p14:sldId id="483"/>
            <p14:sldId id="484"/>
            <p14:sldId id="485"/>
          </p14:sldIdLst>
        </p14:section>
        <p14:section name="Writing about divide and conquer" id="{A3F3A60C-1828-4191-AB89-C64128CA9265}">
          <p14:sldIdLst>
            <p14:sldId id="389"/>
            <p14:sldId id="487"/>
            <p14:sldId id="495"/>
            <p14:sldId id="501"/>
            <p14:sldId id="491"/>
            <p14:sldId id="488"/>
            <p14:sldId id="489"/>
            <p14:sldId id="490"/>
            <p14:sldId id="493"/>
            <p14:sldId id="494"/>
            <p14:sldId id="502"/>
            <p14:sldId id="467"/>
            <p14:sldId id="504"/>
            <p14:sldId id="505"/>
            <p14:sldId id="506"/>
            <p14:sldId id="507"/>
            <p14:sldId id="496"/>
            <p14:sldId id="503"/>
            <p14:sldId id="497"/>
            <p14:sldId id="498"/>
          </p14:sldIdLst>
        </p14:section>
        <p14:section name="Outro" id="{330896F7-469A-4CE7-9D9A-D1928C68B4F2}">
          <p14:sldIdLst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FF"/>
    <a:srgbClr val="FFFFFF"/>
    <a:srgbClr val="357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94624"/>
  </p:normalViewPr>
  <p:slideViewPr>
    <p:cSldViewPr snapToGrid="0">
      <p:cViewPr>
        <p:scale>
          <a:sx n="126" d="100"/>
          <a:sy n="126" d="100"/>
        </p:scale>
        <p:origin x="1224" y="4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Administrivia ~2 mins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3674-6992-871B-5828-C55F3764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F75F7-1CD7-7B55-7C3A-F01F2585D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11782-8822-C04C-2787-7B81D6FC4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1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DD57-FA8C-D348-3509-F8CC579D1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3F40E-77EF-42A1-304A-029576D43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E6DD3-FB0E-E5C9-6681-311ABE2BF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8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6363-D450-8999-BBF6-EB719A2E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7EBF3-CAB8-7F9B-20BB-26272CDBA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C357D-F12E-5E75-C645-723A604FB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0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5AC18-449A-41BA-5492-28FA1737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C8131-86BC-BD6A-60B7-49D81D03A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F2D3F-2526-7528-E971-C0D3C969D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6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8A677-B9A1-4F09-280A-99ABC058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B53FA-35AF-2D6E-6A83-FFC745A1E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9A999-49CF-6BBE-4B6B-F7692B42F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4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98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56F0-2227-52D4-9C00-0DB85C5E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FE87D-1684-328A-FC48-75451B2F4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CADB2-89EF-E170-8D60-7C07E0EA7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1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B186-63D6-FC4C-54FF-FD765E00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BD47-07D8-24F5-8C25-47AEF41B3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2785A-EC3C-6B67-C178-B753ABDC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9238-28A3-54B0-EC53-E40DA04C8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F368F-560C-3628-0517-F75C58079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E8BD9-48A9-BFF2-55E8-8CDB507F9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3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E4AA-F426-CE50-A2F0-F52C9DA4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565BB-2C05-18E7-80DE-D51C35A53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908D9-C8D0-EE67-5AA8-44BA094FD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346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7E4FB-5DFA-447C-766E-E4D2ED67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CB009-97C8-38C2-F49C-6F7B228D5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0CFFF-7511-B1A5-89D0-FBAC9017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73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DEA2-23DC-2B9E-F959-BF91A56B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A9DD7-018E-4F99-2D94-2ABB9A821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5A55B-D21D-A93B-CECA-573EA313F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B5D7C-DCB3-004E-BA91-023718996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9709A-DDAD-73EA-0575-D195B9D6D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A0B94-1250-BA95-6BA7-BA3809A85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6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86BFB-EB9D-3EE8-586C-90D5A8E58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0660B-8902-93B5-BC66-49B1F9F6E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C4151-EF0D-3E24-E6A1-BF611F391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5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1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9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5E073-59A6-8A52-191C-3B701891F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DA69F-804F-EF8A-9AC0-59B82B6F1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7674D-BDF7-1B46-2276-4E657734E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5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62342-4809-C576-FB76-35173946F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1F803-2DAC-3B8E-619C-12F3E00B6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0F560-9FFE-AF98-B1A1-DB81548C9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6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12FBC-5530-2F8A-68BA-F23AAC235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6BC81-C07E-CCFA-9CBB-9C0E51604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86DB5-D2ED-8010-BFF3-E86C8AE1E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9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03870-F6EA-D322-1D27-28AB67EB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23BD8-DE5A-C466-099F-B9292D584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26EF5-A46E-C02F-F2C0-8C171949D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8E662-DDE9-450C-E9D3-5C206748E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337EC-035B-DF83-80E6-38480E6E3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C123-DEB6-2F69-C126-783C5305F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9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3E0FA-1EF0-16EB-1014-FFEBEF474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657F-1DE5-D4A7-7218-CAB8E946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32207-95F8-5E09-A457-46377A022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/>
              <a:t>Let’s come up with an easy baseline solution (no divide and conquer yet).</a:t>
            </a:r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What is the simplest idea that you can try? What is the running time?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 startAt="2"/>
            </a:pPr>
            <a:r>
              <a:rPr lang="en-US" sz="1800" dirty="0">
                <a:solidFill>
                  <a:schemeClr val="tx1"/>
                </a:solidFill>
              </a:rPr>
              <a:t>Are there any inefficiencies with this idea that can be easily fixed (still no divide and conquer)? If so, what is the running time after fixing?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D89E-17B8-D990-035F-739C822D7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409C-0204-96DB-A24A-E668469F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23640E-55E8-A7D7-67CA-A38B54E3032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lphaLcParenR"/>
                </a:pPr>
                <a:r>
                  <a:rPr lang="en-US" dirty="0"/>
                  <a:t>Let’s come up with an easy baseline solution (no divide and conquer yet).</a:t>
                </a:r>
              </a:p>
              <a:p>
                <a:pPr marL="996950" lvl="1" indent="-400050">
                  <a:buClr>
                    <a:schemeClr val="tx1"/>
                  </a:buClr>
                  <a:buSzPct val="100000"/>
                  <a:buFont typeface="+mj-lt"/>
                  <a:buAutoNum type="romanL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What is the simplest idea that you can try? What is the running time?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 the sum of every possible subarray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There are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different subarrays (pick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), and sum takes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time per subarray, for a total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996950" lvl="1" indent="-400050">
                  <a:buClr>
                    <a:schemeClr val="tx1"/>
                  </a:buClr>
                  <a:buSzPct val="100000"/>
                  <a:buFont typeface="+mj-lt"/>
                  <a:buAutoNum type="romanLcPeriod" startAt="2"/>
                </a:pPr>
                <a:r>
                  <a:rPr lang="en-US" sz="1800" dirty="0">
                    <a:solidFill>
                      <a:schemeClr val="tx1"/>
                    </a:solidFill>
                  </a:rPr>
                  <a:t>Are there any inefficiencies with this idea that can be easily fixed (still no divide and conquer)? If so, what is the running time after fixing?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23640E-55E8-A7D7-67CA-A38B54E30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0391D84-00E5-2D07-8F63-C474476E3671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8AEFC-FB2E-7625-B7BB-32286EA54AF6}"/>
              </a:ext>
            </a:extLst>
          </p:cNvPr>
          <p:cNvSpPr txBox="1"/>
          <p:nvPr/>
        </p:nvSpPr>
        <p:spPr>
          <a:xfrm>
            <a:off x="2116934" y="4581103"/>
            <a:ext cx="49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195130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0F871-E732-C871-CC41-5C8AA2C3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01F4-6716-2422-56D7-013B6603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AAF6535-4D2E-D3B0-D69C-1EED0C2FB6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lphaLcParenR"/>
                </a:pPr>
                <a:r>
                  <a:rPr lang="en-US" dirty="0"/>
                  <a:t>Let’s come up with an easy baseline solution (no divide and conquer yet).</a:t>
                </a:r>
              </a:p>
              <a:p>
                <a:pPr marL="996950" lvl="1" indent="-400050">
                  <a:buClr>
                    <a:schemeClr val="tx1"/>
                  </a:buClr>
                  <a:buSzPct val="100000"/>
                  <a:buFont typeface="+mj-lt"/>
                  <a:buAutoNum type="romanL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What is the simplest idea that you can try? What is the running time?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 the sum of every possible subarray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There are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different subarrays (pick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), and sum takes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time per subarray, for a total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996950" lvl="1" indent="-400050">
                  <a:buClr>
                    <a:schemeClr val="tx1"/>
                  </a:buClr>
                  <a:buSzPct val="100000"/>
                  <a:buFont typeface="+mj-lt"/>
                  <a:buAutoNum type="romanLcPeriod" startAt="2"/>
                </a:pPr>
                <a:r>
                  <a:rPr lang="en-US" sz="1800" dirty="0">
                    <a:solidFill>
                      <a:schemeClr val="tx1"/>
                    </a:solidFill>
                  </a:rPr>
                  <a:t>Are there any inefficiencies with this idea that can be easily fixed (still no divide and conquer)? If so, what is the running time after fixing?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To compute the sum of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A[i..j+1]</a:t>
                </a:r>
                <a:r>
                  <a:rPr lang="en-US" dirty="0">
                    <a:solidFill>
                      <a:schemeClr val="accent1"/>
                    </a:solidFill>
                  </a:rPr>
                  <a:t>, you don’t need to spend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just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time to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the sum of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r>
                  <a:rPr lang="en-US" dirty="0">
                    <a:solidFill>
                      <a:schemeClr val="accent1"/>
                    </a:solidFill>
                  </a:rPr>
                  <a:t>, which is already computed. Now it’s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AAF6535-4D2E-D3B0-D69C-1EED0C2FB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63E392-A70C-61C1-CEDE-2F98326AE31D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2845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EC2C4-225A-ABCE-57A2-B08805F85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1696-E52B-CF34-2619-76FED560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solving strategy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34C6D-230F-0096-35DC-BFBE1EDE902D}"/>
              </a:ext>
            </a:extLst>
          </p:cNvPr>
          <p:cNvSpPr txBox="1"/>
          <p:nvPr/>
        </p:nvSpPr>
        <p:spPr>
          <a:xfrm>
            <a:off x="2170002" y="1334397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Read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summarize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93EED-3E5E-813D-F940-4BACA2501C5F}"/>
              </a:ext>
            </a:extLst>
          </p:cNvPr>
          <p:cNvSpPr txBox="1"/>
          <p:nvPr/>
        </p:nvSpPr>
        <p:spPr>
          <a:xfrm>
            <a:off x="914053" y="1968697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Decide to use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known algorithm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techniques from scratch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D2E36-606D-E9AA-BA17-E0720D303121}"/>
              </a:ext>
            </a:extLst>
          </p:cNvPr>
          <p:cNvSpPr txBox="1"/>
          <p:nvPr/>
        </p:nvSpPr>
        <p:spPr>
          <a:xfrm>
            <a:off x="2042643" y="3238301"/>
            <a:ext cx="29370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Solve examples 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get ideas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3A476-4938-C1C9-6135-67BBF4565B2D}"/>
              </a:ext>
            </a:extLst>
          </p:cNvPr>
          <p:cNvSpPr txBox="1"/>
          <p:nvPr/>
        </p:nvSpPr>
        <p:spPr>
          <a:xfrm>
            <a:off x="6002977" y="3099801"/>
            <a:ext cx="252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Check that idea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isn’t easily falsified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or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922AC-C4AB-D31A-68E0-AA916FF5FE8D}"/>
              </a:ext>
            </a:extLst>
          </p:cNvPr>
          <p:cNvSpPr txBox="1"/>
          <p:nvPr/>
        </p:nvSpPr>
        <p:spPr>
          <a:xfrm>
            <a:off x="5904427" y="4063315"/>
            <a:ext cx="272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Write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pseudocode, proof, and running time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85415-49E3-478B-6404-1E59309EC919}"/>
              </a:ext>
            </a:extLst>
          </p:cNvPr>
          <p:cNvSpPr txBox="1"/>
          <p:nvPr/>
        </p:nvSpPr>
        <p:spPr>
          <a:xfrm>
            <a:off x="205521" y="2602997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 covered this section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B404BD-2B9E-0488-FBE5-2C176BE9E4CA}"/>
              </a:ext>
            </a:extLst>
          </p:cNvPr>
          <p:cNvCxnSpPr>
            <a:stCxn id="6" idx="2"/>
            <a:endCxn id="3" idx="0"/>
          </p:cNvCxnSpPr>
          <p:nvPr/>
        </p:nvCxnSpPr>
        <p:spPr>
          <a:xfrm>
            <a:off x="3936672" y="1703729"/>
            <a:ext cx="4" cy="2649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A4BDC3-7206-98B9-C191-018F09E6D3AF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692099" y="2353151"/>
            <a:ext cx="298727" cy="43451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FA2694-9D51-6DD7-7064-6BA7DA2517D7}"/>
              </a:ext>
            </a:extLst>
          </p:cNvPr>
          <p:cNvCxnSpPr>
            <a:cxnSpLocks/>
          </p:cNvCxnSpPr>
          <p:nvPr/>
        </p:nvCxnSpPr>
        <p:spPr>
          <a:xfrm flipH="1">
            <a:off x="4346369" y="2449009"/>
            <a:ext cx="633296" cy="65079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6EEE61-82CC-58EE-F8E1-D8067946C830}"/>
              </a:ext>
            </a:extLst>
          </p:cNvPr>
          <p:cNvCxnSpPr>
            <a:cxnSpLocks/>
          </p:cNvCxnSpPr>
          <p:nvPr/>
        </p:nvCxnSpPr>
        <p:spPr>
          <a:xfrm>
            <a:off x="5468587" y="2454889"/>
            <a:ext cx="917135" cy="53467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715660-8D42-4C25-F077-552BCF3E6C19}"/>
              </a:ext>
            </a:extLst>
          </p:cNvPr>
          <p:cNvCxnSpPr/>
          <p:nvPr/>
        </p:nvCxnSpPr>
        <p:spPr>
          <a:xfrm>
            <a:off x="5153891" y="3325091"/>
            <a:ext cx="7505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BE7242-5F2F-496A-7DDA-C778D94FDA61}"/>
              </a:ext>
            </a:extLst>
          </p:cNvPr>
          <p:cNvCxnSpPr/>
          <p:nvPr/>
        </p:nvCxnSpPr>
        <p:spPr>
          <a:xfrm flipH="1">
            <a:off x="5136078" y="3526439"/>
            <a:ext cx="76834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A1BA03-90CF-D317-5B72-4A6BC5FBABD5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7264969" y="3746132"/>
            <a:ext cx="0" cy="31718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235211-C8C7-B8C7-045B-3B71F6C25DA3}"/>
              </a:ext>
            </a:extLst>
          </p:cNvPr>
          <p:cNvSpPr txBox="1"/>
          <p:nvPr/>
        </p:nvSpPr>
        <p:spPr>
          <a:xfrm>
            <a:off x="3657967" y="251381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</a:t>
            </a:r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idea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9F0E0-D2E9-74E2-3A35-D0CDFE4D27DF}"/>
              </a:ext>
            </a:extLst>
          </p:cNvPr>
          <p:cNvSpPr txBox="1"/>
          <p:nvPr/>
        </p:nvSpPr>
        <p:spPr>
          <a:xfrm>
            <a:off x="6204092" y="250953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have 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BF19F-108E-ABF6-221F-731ADEBF85BD}"/>
              </a:ext>
            </a:extLst>
          </p:cNvPr>
          <p:cNvSpPr txBox="1"/>
          <p:nvPr/>
        </p:nvSpPr>
        <p:spPr>
          <a:xfrm>
            <a:off x="660185" y="4201814"/>
            <a:ext cx="3826689" cy="369332"/>
          </a:xfrm>
          <a:prstGeom prst="rect">
            <a:avLst/>
          </a:prstGeom>
          <a:noFill/>
          <a:ln w="19050">
            <a:solidFill>
              <a:srgbClr val="9A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…in a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“divide and conquer” 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mindset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B5AF60-EF77-44B9-C779-E983FA5E265F}"/>
              </a:ext>
            </a:extLst>
          </p:cNvPr>
          <p:cNvCxnSpPr/>
          <p:nvPr/>
        </p:nvCxnSpPr>
        <p:spPr>
          <a:xfrm flipV="1">
            <a:off x="2692099" y="3682148"/>
            <a:ext cx="443863" cy="441857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8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11700-504E-EAED-DBFA-11C4D475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1BC9-FD99-631F-1124-FA2F68E3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7EFA03-AEA7-E949-156B-C45F1C44014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Now, we know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is easy</a:t>
                </a:r>
                <a:r>
                  <a:rPr lang="en-US" dirty="0"/>
                  <a:t>. Thus, we should </a:t>
                </a:r>
                <a:r>
                  <a:rPr lang="en-US" b="1" dirty="0">
                    <a:solidFill>
                      <a:schemeClr val="bg2"/>
                    </a:solidFill>
                  </a:rPr>
                  <a:t>aim around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buFont typeface="+mj-lt"/>
                  <a:buAutoNum type="alphaLcParenR" startAt="2"/>
                </a:pPr>
                <a:r>
                  <a:rPr lang="en-US" dirty="0"/>
                  <a:t>Here are some basic questions to always ask yourself for divide and conquer:</a:t>
                </a:r>
              </a:p>
              <a:p>
                <a:pPr marL="860425" indent="-403225">
                  <a:buFont typeface="+mj-lt"/>
                  <a:buAutoNum type="romanLcPeriod"/>
                </a:pPr>
                <a:r>
                  <a:rPr lang="en-US" sz="1800" dirty="0"/>
                  <a:t>How do you want to split up the problem? </a:t>
                </a:r>
              </a:p>
              <a:p>
                <a:pPr marL="860425" indent="-403225">
                  <a:buFont typeface="+mj-lt"/>
                  <a:buAutoNum type="romanLcPeriod"/>
                </a:pPr>
                <a:endParaRPr lang="en-US" sz="1800" dirty="0"/>
              </a:p>
              <a:p>
                <a:pPr marL="860425" indent="-403225">
                  <a:buFont typeface="+mj-lt"/>
                  <a:buAutoNum type="romanLcPeriod"/>
                </a:pPr>
                <a:endParaRPr lang="en-US" sz="1800" dirty="0"/>
              </a:p>
              <a:p>
                <a:pPr marL="860425" indent="-403225">
                  <a:buFont typeface="+mj-lt"/>
                  <a:buAutoNum type="romanLcPeriod"/>
                </a:pPr>
                <a:r>
                  <a:rPr lang="en-US" sz="1800" dirty="0"/>
                  <a:t>What is returned from the recursive calls? </a:t>
                </a:r>
              </a:p>
              <a:p>
                <a:pPr marL="860425" indent="-403225">
                  <a:buFont typeface="+mj-lt"/>
                  <a:buAutoNum type="romanLcPeriod"/>
                </a:pPr>
                <a:endParaRPr lang="en-US" sz="1800" dirty="0"/>
              </a:p>
              <a:p>
                <a:pPr marL="860425" indent="-403225">
                  <a:buFont typeface="+mj-lt"/>
                  <a:buAutoNum type="romanLcPeriod"/>
                </a:pPr>
                <a:endParaRPr lang="en-US" dirty="0"/>
              </a:p>
              <a:p>
                <a:pPr marL="860425" indent="-403225">
                  <a:buFont typeface="+mj-lt"/>
                  <a:buAutoNum type="romanLcPeriod"/>
                </a:pPr>
                <a:r>
                  <a:rPr lang="en-US" sz="1800" dirty="0"/>
                  <a:t>How much work can you do in each call, in order to </a:t>
                </a:r>
                <a:r>
                  <a:rPr lang="en-US" sz="1800" dirty="0">
                    <a:solidFill>
                      <a:schemeClr val="tx1"/>
                    </a:solidFill>
                  </a:rPr>
                  <a:t>get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?</a:t>
                </a:r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7EFA03-AEA7-E949-156B-C45F1C440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C42FAD-1F39-6E3C-0058-ADBC59DC3BB6}"/>
              </a:ext>
            </a:extLst>
          </p:cNvPr>
          <p:cNvSpPr txBox="1"/>
          <p:nvPr/>
        </p:nvSpPr>
        <p:spPr>
          <a:xfrm>
            <a:off x="2116934" y="4581103"/>
            <a:ext cx="49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68939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80152-A930-0AE3-9F1C-53E2C51D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7584-81AD-9CCA-FC29-D1EC512E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566BB0-C387-30A7-7B7E-AE28505117C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Now, we know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is easy</a:t>
                </a:r>
                <a:r>
                  <a:rPr lang="en-US" dirty="0"/>
                  <a:t>. Thus, we should </a:t>
                </a:r>
                <a:r>
                  <a:rPr lang="en-US" b="1" dirty="0">
                    <a:solidFill>
                      <a:schemeClr val="bg2"/>
                    </a:solidFill>
                  </a:rPr>
                  <a:t>aim around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buFont typeface="+mj-lt"/>
                  <a:buAutoNum type="alphaLcParenR" startAt="2"/>
                </a:pPr>
                <a:r>
                  <a:rPr lang="en-US" dirty="0"/>
                  <a:t>Here are some basic questions to always ask yourself for divide and conquer:</a:t>
                </a:r>
              </a:p>
              <a:p>
                <a:pPr marL="860425" indent="-403225">
                  <a:buFont typeface="+mj-lt"/>
                  <a:buAutoNum type="romanLcPeriod"/>
                </a:pPr>
                <a:r>
                  <a:rPr lang="en-US" sz="1800" dirty="0"/>
                  <a:t>How do you want to split up the problem? </a:t>
                </a:r>
                <a:endParaRPr lang="en-US" dirty="0"/>
              </a:p>
              <a:p>
                <a:pPr marL="860425" indent="0">
                  <a:buNone/>
                </a:pPr>
                <a:r>
                  <a:rPr lang="en-US" sz="1800" dirty="0">
                    <a:solidFill>
                      <a:schemeClr val="accent1"/>
                    </a:solidFill>
                  </a:rPr>
                  <a:t>Two halves,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A[1..m]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and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A[m+1..n]</a:t>
                </a:r>
                <a:r>
                  <a:rPr lang="en-US" dirty="0">
                    <a:solidFill>
                      <a:schemeClr val="accent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eed to call both)</a:t>
                </a:r>
              </a:p>
              <a:p>
                <a:pPr marL="860425" indent="-403225">
                  <a:buFont typeface="+mj-lt"/>
                  <a:buAutoNum type="romanLcPeriod"/>
                </a:pPr>
                <a:endParaRPr lang="en-US" sz="1800" dirty="0"/>
              </a:p>
              <a:p>
                <a:pPr marL="860425" indent="-403225">
                  <a:buFont typeface="+mj-lt"/>
                  <a:buAutoNum type="romanLcPeriod" startAt="2"/>
                </a:pPr>
                <a:r>
                  <a:rPr lang="en-US" sz="1800" dirty="0"/>
                  <a:t>What is returned from the recursive calls? </a:t>
                </a:r>
                <a:endParaRPr lang="en-US" dirty="0"/>
              </a:p>
              <a:p>
                <a:pPr marL="860425" indent="0">
                  <a:buNone/>
                </a:pPr>
                <a:r>
                  <a:rPr lang="en-US" sz="1800" dirty="0">
                    <a:solidFill>
                      <a:schemeClr val="accent1"/>
                    </a:solidFill>
                  </a:rPr>
                  <a:t>The largest sum of any contiguous subarray in each half.</a:t>
                </a:r>
              </a:p>
              <a:p>
                <a:pPr marL="860425" indent="-403225">
                  <a:buFont typeface="+mj-lt"/>
                  <a:buAutoNum type="romanLcPeriod"/>
                </a:pPr>
                <a:endParaRPr lang="en-US" dirty="0"/>
              </a:p>
              <a:p>
                <a:pPr marL="860425" indent="-403225">
                  <a:buFont typeface="+mj-lt"/>
                  <a:buAutoNum type="romanLcPeriod" startAt="3"/>
                </a:pPr>
                <a:r>
                  <a:rPr lang="en-US" sz="1800" dirty="0"/>
                  <a:t>Up to how much work is allowed in each call, in order to </a:t>
                </a:r>
                <a:r>
                  <a:rPr lang="en-US" sz="1800" dirty="0">
                    <a:solidFill>
                      <a:schemeClr val="tx1"/>
                    </a:solidFill>
                  </a:rPr>
                  <a:t>get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?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860425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work per recursive call gets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like in merge sort.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566BB0-C387-30A7-7B7E-AE2850511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0EADD1-5008-199D-055C-112EFF08EE0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92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9033-F9BD-0816-BA8E-8940EC2F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D3CB-AEBE-F1D8-89CA-A1EE4C60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8958-590D-488A-CCBF-E10CF2F86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lphaLcParenR" startAt="3"/>
            </a:pPr>
            <a:r>
              <a:rPr lang="en-US" dirty="0"/>
              <a:t>Solve these examples by hand, as well as the two recursive subproblems in each example (just one level of recursion). Then, think about the following to get ideas: </a:t>
            </a:r>
            <a:br>
              <a:rPr lang="en-US" dirty="0"/>
            </a:br>
            <a:r>
              <a:rPr lang="en-US" b="1" dirty="0">
                <a:solidFill>
                  <a:schemeClr val="bg2"/>
                </a:solidFill>
              </a:rPr>
              <a:t>“How can I use the two answers to the subproblems to get the final answer?” </a:t>
            </a:r>
            <a:r>
              <a:rPr lang="en-US" dirty="0">
                <a:solidFill>
                  <a:schemeClr val="tx1"/>
                </a:solidFill>
              </a:rPr>
              <a:t>Remember how much work you are allowed to do.</a:t>
            </a:r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2, -10, -5, 8, -1, 7</a:t>
            </a:r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/>
            </a:pPr>
            <a:endParaRPr lang="en-US" sz="1800" dirty="0">
              <a:solidFill>
                <a:schemeClr val="tx1"/>
              </a:solidFill>
            </a:endParaRPr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6, -3, -4, 4, 2, 1, -7, 5</a:t>
            </a:r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/>
            </a:pPr>
            <a:endParaRPr lang="en-US" sz="1800" dirty="0">
              <a:solidFill>
                <a:schemeClr val="tx1"/>
              </a:solidFill>
            </a:endParaRPr>
          </a:p>
          <a:p>
            <a:pPr marL="996950" lvl="1" indent="-400050"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-3, 2, 4, -1, 3, -10, 6, -4</a:t>
            </a:r>
          </a:p>
          <a:p>
            <a:pPr marL="457200" lvl="1" indent="0">
              <a:buClr>
                <a:schemeClr val="tx1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</a:rPr>
              <a:t>Continue trying more examples until you have an idea.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BE621-7EAC-E88D-20A0-D2D9888A7D44}"/>
              </a:ext>
            </a:extLst>
          </p:cNvPr>
          <p:cNvSpPr txBox="1"/>
          <p:nvPr/>
        </p:nvSpPr>
        <p:spPr>
          <a:xfrm>
            <a:off x="5547557" y="3096014"/>
            <a:ext cx="285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71894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9BA1A-E184-5C46-D4F4-BF3A5F14C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FAFF-2E71-3EA7-50C1-02F8D521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8C9CB-5EEE-D8A1-7FB7-639F899FF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1" indent="-454025"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2, -10, -5, 8, -1, 7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Full solution:</a:t>
            </a:r>
            <a:r>
              <a:rPr lang="en-US" sz="1800" dirty="0"/>
              <a:t> [8, -1, 7] with sum 14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Left half: </a:t>
            </a:r>
            <a:r>
              <a:rPr lang="en-US" sz="1800" dirty="0"/>
              <a:t>[2] with sum 2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Right half: </a:t>
            </a:r>
            <a:r>
              <a:rPr lang="en-US" sz="1800" dirty="0"/>
              <a:t>[8, -1, 7] with sum 14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/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How to combine: </a:t>
            </a:r>
            <a:r>
              <a:rPr lang="en-US" sz="1800" dirty="0"/>
              <a:t>We took the solution from the right half.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757F0-0337-CCA8-C79A-D949875A4D9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586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6CA56-4351-C3CC-D520-0DC4DAEEE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FA24-B4C2-802E-4925-09C1D051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02CCB-A4E5-FE96-241A-3A8165E10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1" indent="-454025">
              <a:buClr>
                <a:schemeClr val="tx1"/>
              </a:buClr>
              <a:buSzPct val="100000"/>
              <a:buFont typeface="+mj-lt"/>
              <a:buAutoNum type="romanLcPeriod" startAt="2"/>
            </a:pPr>
            <a:r>
              <a:rPr lang="en-US" sz="1800" dirty="0">
                <a:solidFill>
                  <a:schemeClr val="tx1"/>
                </a:solidFill>
              </a:rPr>
              <a:t>6, -3, -4, 4, 2, 1, -7, 5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Full solution: </a:t>
            </a:r>
            <a:r>
              <a:rPr lang="en-US" sz="1800" dirty="0"/>
              <a:t>[4, 2, 1] with sum 7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Left half: </a:t>
            </a:r>
            <a:r>
              <a:rPr lang="en-US" sz="1800" dirty="0"/>
              <a:t>[6] with sum 6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Right half: </a:t>
            </a:r>
            <a:r>
              <a:rPr lang="en-US" sz="1800" dirty="0"/>
              <a:t>[5] with sum 5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/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How to combine: </a:t>
            </a:r>
            <a:r>
              <a:rPr lang="en-US" sz="1800" dirty="0"/>
              <a:t>Both answers to subproblems were smaller than the full solution, which crossed the boundary.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AEDE8-12CB-979C-109E-F5CE704869EE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8686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EE71-89E4-4C76-7F13-B69480990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BADC-1F8A-7FBD-7527-FE0CF947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F541A-910E-094B-608A-C2A6B2148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1" indent="-454025">
              <a:buClr>
                <a:schemeClr val="tx1"/>
              </a:buClr>
              <a:buSzPct val="100000"/>
              <a:buFont typeface="+mj-lt"/>
              <a:buAutoNum type="romanLcPeriod" startAt="3"/>
            </a:pPr>
            <a:r>
              <a:rPr lang="en-US" sz="1800" dirty="0">
                <a:solidFill>
                  <a:schemeClr val="tx1"/>
                </a:solidFill>
              </a:rPr>
              <a:t>-3, 2, 4, -1, 3, -10, 6, -4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Full solution: </a:t>
            </a:r>
            <a:r>
              <a:rPr lang="en-US" sz="1800" dirty="0"/>
              <a:t>[2, 4, -1, 3] with sum 8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Left half: </a:t>
            </a:r>
            <a:r>
              <a:rPr lang="en-US" sz="1800" dirty="0"/>
              <a:t>[2, 4] with sum 6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Right half: </a:t>
            </a:r>
            <a:r>
              <a:rPr lang="en-US" sz="1800" dirty="0"/>
              <a:t>[6] with sum 6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/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r>
              <a:rPr lang="en-US" sz="1800" b="1" dirty="0"/>
              <a:t>How to combine: </a:t>
            </a:r>
            <a:r>
              <a:rPr lang="en-US" sz="1800" dirty="0"/>
              <a:t>Both answers to subproblems were smaller than the full solution, which crossed the boundary.</a:t>
            </a:r>
          </a:p>
          <a:p>
            <a:pPr marL="576263" lvl="1" indent="0">
              <a:buClr>
                <a:schemeClr val="tx1"/>
              </a:buClr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F37FE-6540-7816-888B-BDA3AED3491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6967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Administrivia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A4448-080E-E63A-280D-A14E5AD0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B51A-B0ED-3923-0540-E998DE54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3405E3E-C721-9B4C-ADED-F3352B157C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/>
                  <a:t>The largest subarray sum is either in the left or right half, or crosses the boundary.</a:t>
                </a:r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So, can we find the largest subarray sum that crosses the boundary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time?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3405E3E-C721-9B4C-ADED-F3352B157C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3CDEEC-36A6-4433-997E-D0A5B7842E15}"/>
              </a:ext>
            </a:extLst>
          </p:cNvPr>
          <p:cNvSpPr txBox="1"/>
          <p:nvPr/>
        </p:nvSpPr>
        <p:spPr>
          <a:xfrm>
            <a:off x="1877437" y="3344694"/>
            <a:ext cx="538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you haven’t gotten it yet, take a moment to think. Feel free to work with the people around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A9013-4506-7A27-056E-123B1138D4C2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</p:spTree>
    <p:extLst>
      <p:ext uri="{BB962C8B-B14F-4D97-AF65-F5344CB8AC3E}">
        <p14:creationId xmlns:p14="http://schemas.microsoft.com/office/powerpoint/2010/main" val="64071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9FD8C-36FA-C961-4595-D933C043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F53A-EAF1-7610-CD28-A2E29107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BD285F-C935-EDCE-F544-C7A601004AD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/>
                  <a:t>The largest subarray sum is either in the left or right half, or crosses the boundary.</a:t>
                </a:r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So, can we find the largest subarray sum that crosses the boundary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time?</a:t>
                </a:r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/>
                  <a:t>Yes! From the middle, search down for the largest sum of all arrays of the form </a:t>
                </a:r>
                <a:r>
                  <a:rPr lang="en-US" sz="1800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sz="1800" dirty="0" err="1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sz="1800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..m]</a:t>
                </a:r>
                <a:r>
                  <a:rPr lang="en-US" sz="1800" dirty="0"/>
                  <a:t> (where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Source Code Pro" panose="020B0509030403020204" pitchFamily="49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), and similarly search up for arrays of the form </a:t>
                </a:r>
                <a:r>
                  <a:rPr lang="en-US" sz="1800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A[m+1..j]</a:t>
                </a:r>
                <a:r>
                  <a:rPr lang="en-US" sz="1800" dirty="0"/>
                  <a:t> (where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Source Code Pro" panose="020B0509030403020204" pitchFamily="49" charset="0"/>
                      </a:rPr>
                      <m:t>𝑚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Source Code Pro" panose="020B0509030403020204" pitchFamily="49" charset="0"/>
                      </a:rPr>
                      <m:t>+1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), then put them together.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BD285F-C935-EDCE-F544-C7A601004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7EA297-DEC4-51FF-531F-83A282B6C5E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62138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96CF-D91B-BB0E-FE1C-502450AA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Writing about 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391432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958A-73F7-F2F0-F479-7C171A44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91B988-891B-250C-EE1A-DDB0A583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Divide and conquer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79F20980-698D-E77D-59C0-CA61F93022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Reminders for divide and conquer pseudocode:</a:t>
                </a:r>
              </a:p>
              <a:p>
                <a:r>
                  <a:rPr lang="en-US" dirty="0"/>
                  <a:t>Always </a:t>
                </a:r>
                <a:r>
                  <a:rPr lang="en-US" b="1" dirty="0">
                    <a:solidFill>
                      <a:schemeClr val="bg2"/>
                    </a:solidFill>
                  </a:rPr>
                  <a:t>give your function a name</a:t>
                </a:r>
                <a:r>
                  <a:rPr lang="en-US" dirty="0"/>
                  <a:t>, since you will need to call it recursively.</a:t>
                </a:r>
              </a:p>
              <a:p>
                <a:r>
                  <a:rPr lang="en-US" dirty="0"/>
                  <a:t>In pseudocode, our default will be that function parameters </a:t>
                </a:r>
                <a:r>
                  <a:rPr lang="en-US" b="1" dirty="0">
                    <a:solidFill>
                      <a:schemeClr val="bg2"/>
                    </a:solidFill>
                  </a:rPr>
                  <a:t>pass by value</a:t>
                </a:r>
                <a:r>
                  <a:rPr lang="en-US" dirty="0"/>
                  <a:t>.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you pass arrays by value, you automatically use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time.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To achieve sub-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you must use 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references, pointers, global variables </a:t>
                </a:r>
                <a:r>
                  <a:rPr lang="en-US" sz="1800" dirty="0">
                    <a:solidFill>
                      <a:schemeClr val="tx1"/>
                    </a:solidFill>
                  </a:rPr>
                  <a:t>(or generally variables scoped outside the function), or other equivalents.</a:t>
                </a:r>
              </a:p>
              <a:p>
                <a:pPr lvl="2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These slides use global variables, but it’s subjective.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Not relevant for this problem since we use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time anyways.</a:t>
                </a:r>
              </a:p>
            </p:txBody>
          </p:sp>
        </mc:Choice>
        <mc:Fallback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79F20980-698D-E77D-59C0-CA61F9302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0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2B1C7-BBB2-E0C7-36A0-23AEB244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7A6DAF4-224A-A68E-F03A-5A35525D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92F5AA-B0A2-AFFD-09C8-03EE77B74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indent="-457200">
              <a:buClr>
                <a:schemeClr val="tx1"/>
              </a:buClr>
              <a:buSzPct val="100000"/>
              <a:buFont typeface="+mj-lt"/>
              <a:buAutoNum type="alphaLcParenR" startAt="4"/>
            </a:pPr>
            <a:r>
              <a:rPr lang="en-US" dirty="0">
                <a:solidFill>
                  <a:schemeClr val="tx1"/>
                </a:solidFill>
              </a:rPr>
              <a:t>Write the pseudocode for your solution.</a:t>
            </a:r>
          </a:p>
        </p:txBody>
      </p:sp>
    </p:spTree>
    <p:extLst>
      <p:ext uri="{BB962C8B-B14F-4D97-AF65-F5344CB8AC3E}">
        <p14:creationId xmlns:p14="http://schemas.microsoft.com/office/powerpoint/2010/main" val="429276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04343-7552-7265-4642-AAA69703B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52B256A-77BC-6C8F-466D-97B30FE6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F9F70531-D94E-E507-48E6-3DB53F2C7D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/>
                  <a:t>The largest subarray sum is either in the left or right half, or crosses the boundary.</a:t>
                </a:r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endParaRPr lang="en-US" sz="1800" dirty="0"/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r>
                  <a:rPr lang="en-US" sz="1800" dirty="0"/>
                  <a:t>For crossing the boundary, from the middle, search down for the largest sum of all arrays of the form </a:t>
                </a:r>
                <a:r>
                  <a:rPr lang="en-US" sz="1800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sz="1800" dirty="0" err="1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sz="1800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..m]</a:t>
                </a:r>
                <a:r>
                  <a:rPr lang="en-US" sz="1800" dirty="0"/>
                  <a:t> (where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Source Code Pro" panose="020B0509030403020204" pitchFamily="49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), and similarly search up for arrays of the form </a:t>
                </a:r>
                <a:r>
                  <a:rPr lang="en-US" sz="1800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A[m+1..j]</a:t>
                </a:r>
                <a:r>
                  <a:rPr lang="en-US" sz="1800" dirty="0"/>
                  <a:t> (where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Source Code Pro" panose="020B0509030403020204" pitchFamily="49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Source Code Pro" panose="020B0509030403020204" pitchFamily="49" charset="0"/>
                      </a:rPr>
                      <m:t>+1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), then put them together.</a:t>
                </a:r>
              </a:p>
              <a:p>
                <a:pPr marL="115888" lvl="1" indent="0"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96900" indent="-457200">
                  <a:buClr>
                    <a:schemeClr val="tx1"/>
                  </a:buClr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Write the pseudocode for your solution.</a:t>
                </a:r>
              </a:p>
            </p:txBody>
          </p:sp>
        </mc:Choice>
        <mc:Fallback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F9F70531-D94E-E507-48E6-3DB53F2C7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D5C8286-891B-B797-5CC4-02BE68899C33}"/>
              </a:ext>
            </a:extLst>
          </p:cNvPr>
          <p:cNvSpPr txBox="1"/>
          <p:nvPr/>
        </p:nvSpPr>
        <p:spPr>
          <a:xfrm>
            <a:off x="2116934" y="4581103"/>
            <a:ext cx="49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2991D-B858-19C2-0335-9989B4070F64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</p:spTree>
    <p:extLst>
      <p:ext uri="{BB962C8B-B14F-4D97-AF65-F5344CB8AC3E}">
        <p14:creationId xmlns:p14="http://schemas.microsoft.com/office/powerpoint/2010/main" val="49690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6CCEE-435B-C8F9-5783-F2B3307B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A3504-7E84-D1D2-D747-77062F548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98" t="-2797" r="-1198" b="-2193"/>
          <a:stretch/>
        </p:blipFill>
        <p:spPr>
          <a:xfrm>
            <a:off x="311700" y="1804782"/>
            <a:ext cx="8520600" cy="25732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B56ADA-1CEF-055C-009D-2AC6AC5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957B8-6EE7-3A80-4348-07CF8283B2AD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938284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716F-AEF2-4865-A362-45D1F03D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E7AB5A-B774-D851-7331-129C9B6659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98" t="-2797" r="-1198" b="-2193"/>
          <a:stretch/>
        </p:blipFill>
        <p:spPr>
          <a:xfrm>
            <a:off x="311700" y="1804782"/>
            <a:ext cx="8520600" cy="25732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E9453A-4171-677A-E2CA-79A520B70CB3}"/>
              </a:ext>
            </a:extLst>
          </p:cNvPr>
          <p:cNvSpPr/>
          <p:nvPr/>
        </p:nvSpPr>
        <p:spPr>
          <a:xfrm>
            <a:off x="411312" y="1808110"/>
            <a:ext cx="4673011" cy="13294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D139B-717F-2B06-160C-40724E41C7F8}"/>
              </a:ext>
            </a:extLst>
          </p:cNvPr>
          <p:cNvSpPr/>
          <p:nvPr/>
        </p:nvSpPr>
        <p:spPr>
          <a:xfrm>
            <a:off x="411312" y="3332354"/>
            <a:ext cx="8321375" cy="9890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0EF3F8-2C0A-D71A-65F6-C341328C7335}"/>
              </a:ext>
            </a:extLst>
          </p:cNvPr>
          <p:cNvCxnSpPr/>
          <p:nvPr/>
        </p:nvCxnSpPr>
        <p:spPr>
          <a:xfrm flipV="1">
            <a:off x="4221803" y="2771194"/>
            <a:ext cx="350196" cy="20103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421B936-D516-B598-3077-EBE9C7A1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F83F4-5D4F-4678-1782-5DA5464B528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B0260B-B86C-EF75-DA90-A538BFA03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677" y="1292586"/>
            <a:ext cx="4303555" cy="157912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4871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2E58-7A73-41B7-F442-7DA8DF83F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B59E9AF-48D8-5DF0-7110-31AE235155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98" t="-2797" r="-1198" b="-2193"/>
          <a:stretch/>
        </p:blipFill>
        <p:spPr>
          <a:xfrm>
            <a:off x="311700" y="1804782"/>
            <a:ext cx="8520600" cy="25732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6A81AD-F37F-5AAA-7823-CE135525FA84}"/>
              </a:ext>
            </a:extLst>
          </p:cNvPr>
          <p:cNvSpPr/>
          <p:nvPr/>
        </p:nvSpPr>
        <p:spPr>
          <a:xfrm>
            <a:off x="379670" y="2119397"/>
            <a:ext cx="7700773" cy="184177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BABDD-DF57-5E68-75A0-3F97EEBF94FE}"/>
                  </a:ext>
                </a:extLst>
              </p:cNvPr>
              <p:cNvSpPr txBox="1"/>
              <p:nvPr/>
            </p:nvSpPr>
            <p:spPr>
              <a:xfrm>
                <a:off x="5222846" y="1501938"/>
                <a:ext cx="3848645" cy="1200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9A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This passes the array by value!</a:t>
                </a:r>
              </a:p>
              <a:p>
                <a:pPr algn="l"/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Fine this time because we are doing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work per iteration anyway, but would be bad if we trying to be faster.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BABDD-DF57-5E68-75A0-3F97EEB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846" y="1501938"/>
                <a:ext cx="3848645" cy="1200329"/>
              </a:xfrm>
              <a:prstGeom prst="rect">
                <a:avLst/>
              </a:prstGeom>
              <a:blipFill>
                <a:blip r:embed="rId4"/>
                <a:stretch>
                  <a:fillRect l="-980" t="-1031" b="-7216"/>
                </a:stretch>
              </a:blipFill>
              <a:ln w="19050">
                <a:solidFill>
                  <a:srgbClr val="9A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3AE357-2305-A8EF-645B-BAE62353A6E1}"/>
              </a:ext>
            </a:extLst>
          </p:cNvPr>
          <p:cNvCxnSpPr/>
          <p:nvPr/>
        </p:nvCxnSpPr>
        <p:spPr>
          <a:xfrm flipH="1">
            <a:off x="4196071" y="1970239"/>
            <a:ext cx="927163" cy="0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EBDF27-DF55-EE31-1C9B-5D94C184D536}"/>
              </a:ext>
            </a:extLst>
          </p:cNvPr>
          <p:cNvCxnSpPr/>
          <p:nvPr/>
        </p:nvCxnSpPr>
        <p:spPr>
          <a:xfrm flipH="1">
            <a:off x="5222846" y="2800332"/>
            <a:ext cx="866669" cy="1160835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B33136-5F2F-FF9E-7CEC-5281FC72E9DC}"/>
              </a:ext>
            </a:extLst>
          </p:cNvPr>
          <p:cNvCxnSpPr>
            <a:cxnSpLocks/>
          </p:cNvCxnSpPr>
          <p:nvPr/>
        </p:nvCxnSpPr>
        <p:spPr>
          <a:xfrm>
            <a:off x="7147168" y="2800332"/>
            <a:ext cx="745206" cy="1160835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5A6619B-056B-5464-C483-54BDBC0E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28DA3-B8DE-9ACB-4245-4C6C3BD1CBFB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10118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40C44-D6BA-E5EF-88C2-C2FCABC8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EA366F-6595-79DC-A91D-2123DA76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0" t="689" r="-2269" b="-839"/>
          <a:stretch/>
        </p:blipFill>
        <p:spPr>
          <a:xfrm>
            <a:off x="311699" y="1588616"/>
            <a:ext cx="8520600" cy="30783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18BEBC-3E7F-DC0E-9162-599210C7EC8B}"/>
              </a:ext>
            </a:extLst>
          </p:cNvPr>
          <p:cNvSpPr/>
          <p:nvPr/>
        </p:nvSpPr>
        <p:spPr>
          <a:xfrm>
            <a:off x="369651" y="3125456"/>
            <a:ext cx="5629072" cy="23710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B0B97-4DC6-D1C3-AAC8-273C877C743E}"/>
              </a:ext>
            </a:extLst>
          </p:cNvPr>
          <p:cNvSpPr/>
          <p:nvPr/>
        </p:nvSpPr>
        <p:spPr>
          <a:xfrm>
            <a:off x="460442" y="3380748"/>
            <a:ext cx="5746007" cy="4882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ABC57B-2142-4243-44EE-F470746377EE}"/>
              </a:ext>
            </a:extLst>
          </p:cNvPr>
          <p:cNvSpPr/>
          <p:nvPr/>
        </p:nvSpPr>
        <p:spPr>
          <a:xfrm>
            <a:off x="2367064" y="2361446"/>
            <a:ext cx="2756170" cy="2578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19084A-F21E-8802-491A-476A9456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F9B2DD-4915-4E5B-2E65-9FCDE9EE06B8}"/>
                  </a:ext>
                </a:extLst>
              </p:cNvPr>
              <p:cNvSpPr txBox="1"/>
              <p:nvPr/>
            </p:nvSpPr>
            <p:spPr>
              <a:xfrm>
                <a:off x="5222846" y="1501938"/>
                <a:ext cx="3217147" cy="1200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9A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For future reference, we can fix it by using a global variable and passing indices instead, which takes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(1) </m:t>
                    </m:r>
                  </m:oMath>
                </a14:m>
                <a:r>
                  <a:rPr lang="en-US" sz="18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time!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F9B2DD-4915-4E5B-2E65-9FCDE9EE0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846" y="1501938"/>
                <a:ext cx="3217147" cy="1200329"/>
              </a:xfrm>
              <a:prstGeom prst="rect">
                <a:avLst/>
              </a:prstGeom>
              <a:blipFill>
                <a:blip r:embed="rId4"/>
                <a:stretch>
                  <a:fillRect l="-1172" t="-1031" r="-1953" b="-7216"/>
                </a:stretch>
              </a:blipFill>
              <a:ln w="19050">
                <a:solidFill>
                  <a:srgbClr val="9A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9260995-F68E-F55B-822F-E9B8E48F30CD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0737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5"/>
            <a:ext cx="8520600" cy="3500450"/>
          </a:xfrm>
        </p:spPr>
        <p:txBody>
          <a:bodyPr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HW2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Regrade requests are open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Answer keys available on Ed</a:t>
            </a:r>
          </a:p>
          <a:p>
            <a:pPr marL="114300" indent="0">
              <a:buNone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HW3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 due yesterday, 10/16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the </a:t>
            </a:r>
            <a:r>
              <a:rPr lang="en-US" sz="1800" b="1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late problems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policy (NOT assignments)</a:t>
            </a:r>
          </a:p>
          <a:p>
            <a:pPr lvl="2">
              <a:buClr>
                <a:schemeClr val="dk1"/>
              </a:buClr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of up to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late problem days</a:t>
            </a:r>
          </a:p>
          <a:p>
            <a:pPr lvl="2">
              <a:buClr>
                <a:schemeClr val="dk1"/>
              </a:buClr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most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late days per problem</a:t>
            </a:r>
          </a:p>
          <a:p>
            <a:pPr marL="1054100" lvl="2" indent="0">
              <a:buClr>
                <a:schemeClr val="dk1"/>
              </a:buClr>
              <a:buNone/>
            </a:pP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HW4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Wednesday 10/23 @ 11:59pm</a:t>
            </a:r>
            <a:endParaRPr lang="en-US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716D6-FDD5-DBBF-B3C1-583CEF54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CD7F0F-8567-52FF-D416-6938133C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Divide and conquer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F163A1E5-D6D5-B488-8B37-CBBF1F68230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Reminders for divide and conquer proofs:</a:t>
                </a:r>
              </a:p>
              <a:p>
                <a:r>
                  <a:rPr lang="en-US" dirty="0"/>
                  <a:t>Always use </a:t>
                </a:r>
                <a:r>
                  <a:rPr lang="en-US" b="1" dirty="0">
                    <a:solidFill>
                      <a:schemeClr val="bg2"/>
                    </a:solidFill>
                  </a:rPr>
                  <a:t>strong induction</a:t>
                </a:r>
                <a:r>
                  <a:rPr lang="en-US" dirty="0"/>
                  <a:t>. Your IH should be:</a:t>
                </a:r>
                <a:br>
                  <a:rPr lang="en-US" dirty="0"/>
                </a:br>
                <a:r>
                  <a:rPr lang="en-US" dirty="0"/>
                  <a:t>“My core function outputs its expected output for all inputs of size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b="1" dirty="0">
                    <a:solidFill>
                      <a:schemeClr val="bg2"/>
                    </a:solidFill>
                  </a:rPr>
                  <a:t>structure can be inspired by your code</a:t>
                </a:r>
                <a:r>
                  <a:rPr lang="en-US" dirty="0">
                    <a:solidFill>
                      <a:schemeClr val="tx1"/>
                    </a:solidFill>
                  </a:rPr>
                  <a:t>, which already has a “base case” and “recursive (inductive) step”. 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Also, if your code branches on anything (if, max, min, etc.), your proof should have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cases based on what kinds of inputs end up at each branch</a:t>
                </a:r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</a:rPr>
                  <a:t>You should explain: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Why your output is the expected output, AND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the input is “X such that Y holds”, explain why Y holds for recursive calls.</a:t>
                </a:r>
              </a:p>
            </p:txBody>
          </p:sp>
        </mc:Choice>
        <mc:Fallback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F163A1E5-D6D5-B488-8B37-CBBF1F6823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3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0F62-6E1E-D9DE-2444-F8F9CD29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EB5FE8-CC4A-7A73-E65C-42BA5380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47C2AB-DBA6-B252-EDCE-9F2BC8698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900" indent="-457200">
              <a:buClr>
                <a:schemeClr val="tx1"/>
              </a:buClr>
              <a:buSzPct val="100000"/>
              <a:buFont typeface="+mj-lt"/>
              <a:buAutoNum type="alphaLcParenR" startAt="5"/>
            </a:pPr>
            <a:r>
              <a:rPr lang="en-US" dirty="0">
                <a:solidFill>
                  <a:schemeClr val="tx1"/>
                </a:solidFill>
              </a:rPr>
              <a:t>Write the proof that your pseudocode works.</a:t>
            </a:r>
          </a:p>
          <a:p>
            <a:pPr marL="139700" indent="0"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7D678-926F-782C-04BA-C89110180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71F77A5-2531-5C1F-58D7-8588E3B2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E5C433-DAE4-0680-CF73-45BDDA26F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900" indent="-457200">
              <a:buClr>
                <a:schemeClr val="tx1"/>
              </a:buClr>
              <a:buSzPct val="100000"/>
              <a:buFont typeface="+mj-lt"/>
              <a:buAutoNum type="alphaLcParenR" startAt="5"/>
            </a:pPr>
            <a:r>
              <a:rPr lang="en-US" dirty="0">
                <a:solidFill>
                  <a:schemeClr val="tx1"/>
                </a:solidFill>
              </a:rPr>
              <a:t>Write the proof that your pseudocode works.</a:t>
            </a:r>
          </a:p>
          <a:p>
            <a:pPr marL="139700" indent="0"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017EE-7FF9-2D50-1519-CA6CDED30C0A}"/>
              </a:ext>
            </a:extLst>
          </p:cNvPr>
          <p:cNvSpPr txBox="1"/>
          <p:nvPr/>
        </p:nvSpPr>
        <p:spPr>
          <a:xfrm>
            <a:off x="2116934" y="4581103"/>
            <a:ext cx="49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2CBF8-46DD-E24C-71B1-C1B574B7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98" t="-2797" r="-1198" b="-2193"/>
          <a:stretch/>
        </p:blipFill>
        <p:spPr>
          <a:xfrm>
            <a:off x="311700" y="1780248"/>
            <a:ext cx="8520600" cy="25732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786B3-587B-D41D-6B51-A32723B237EB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</p:spTree>
    <p:extLst>
      <p:ext uri="{BB962C8B-B14F-4D97-AF65-F5344CB8AC3E}">
        <p14:creationId xmlns:p14="http://schemas.microsoft.com/office/powerpoint/2010/main" val="3917088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54FADD-714E-28E1-78D2-612A54DD000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C37E37-EDBB-C4CC-DD0E-C842D49F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9D5CDE4-4F40-B683-C474-017BF943EE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</p:spPr>
            <p:txBody>
              <a:bodyPr/>
              <a:lstStyle/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largest subarray sum of a length 1 array is itself if positive, or 0 if negative.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returns the maximum subarray sum for all arrays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D50CE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D50CE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Let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an array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D50CE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D50CE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+1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maximum subarray is entirely in the left or right subarray.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By IH, we find this subarray and return it.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maximum subarray crosses from the left to the right.</a:t>
                </a:r>
              </a:p>
              <a:p>
                <a:pPr marL="412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All subarrays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..j]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that cross</a:t>
                </a:r>
                <a:r>
                  <a:rPr kumimoji="0" lang="en-US" sz="1800" b="0" i="0" u="none" strike="noStrike" kern="0" cap="none" spc="0" normalizeH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can be divided into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and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A[m+1..j]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.</a:t>
                </a:r>
              </a:p>
              <a:p>
                <a:pPr marL="412750" lvl="0" indent="-285750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But we know that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maxSumToMiddle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50CE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≥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sum(A[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..m])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and similarly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 </a:t>
                </a:r>
                <a:r>
                  <a:rPr lang="en-US" kern="0" dirty="0" err="1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maxSumFromMiddle</a:t>
                </a: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D50C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≥</m:t>
                    </m:r>
                  </m:oMath>
                </a14:m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 </a:t>
                </a:r>
                <a:r>
                  <a:rPr lang="en-US" kern="0" dirty="0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sum(A[m+1..j])</a:t>
                </a: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.</a:t>
                </a:r>
              </a:p>
              <a:p>
                <a:pPr marL="412750" lvl="0" indent="-285750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Adding these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, </a:t>
                </a:r>
                <a:r>
                  <a:rPr lang="en-US" kern="0" dirty="0" err="1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D50C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 </m:t>
                    </m:r>
                    <m:r>
                      <a:rPr lang="en-US" i="1" kern="0" smtClean="0">
                        <a:solidFill>
                          <a:srgbClr val="D50C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≥</m:t>
                    </m:r>
                    <m:r>
                      <a:rPr lang="en-US" b="0" i="1" kern="0" smtClean="0">
                        <a:solidFill>
                          <a:srgbClr val="D50C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 </m:t>
                    </m:r>
                  </m:oMath>
                </a14:m>
                <a:r>
                  <a:rPr lang="en-US" kern="0" dirty="0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sum(A[</a:t>
                </a:r>
                <a:r>
                  <a:rPr lang="en-US" kern="0" dirty="0" err="1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..j])</a:t>
                </a: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 for all subarrays </a:t>
                </a:r>
                <a:r>
                  <a:rPr lang="en-US" kern="0" dirty="0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lang="en-US" kern="0" dirty="0" err="1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rgbClr val="D50CEA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..j]</a:t>
                </a: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 that cross, and it certainly represents </a:t>
                </a:r>
                <a:r>
                  <a:rPr lang="en-US" i="1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some</a:t>
                </a:r>
                <a:r>
                  <a:rPr lang="en-US" kern="0" dirty="0">
                    <a:solidFill>
                      <a:srgbClr val="D50CEA"/>
                    </a:solidFill>
                    <a:cs typeface="Source Sans Pro"/>
                    <a:sym typeface="Source Sans Pro"/>
                  </a:rPr>
                  <a:t> subarray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, so it is the max subarray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sum.</a:t>
                </a: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9D5CDE4-4F40-B683-C474-017BF943E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0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1C45B-43BC-B5B5-B188-2DF267E52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BFA2ED-EDA2-EF61-9606-0C4586BA33C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2F8D21-FF62-13F5-EB97-8690373B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3828098-0184-2373-AB36-C4D3A15E72E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</p:spPr>
            <p:txBody>
              <a:bodyPr/>
              <a:lstStyle/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largest subarray sum of a length 1 array is itself if positive, or 0 if negative.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returns the maximum subarray sum for all arrays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Let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an array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+1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maximum subarray is entirely in the left or right subarray.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By IH, we find this subarray and return it.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50CEA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maximum subarray crosses from the left to the right.</a:t>
                </a:r>
              </a:p>
              <a:p>
                <a:pPr marL="412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All subarrays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..j]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that cross</a:t>
                </a:r>
                <a:r>
                  <a:rPr kumimoji="0" lang="en-US" sz="1800" b="0" i="0" u="none" strike="noStrike" kern="0" cap="none" spc="0" normalizeH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can be divided into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and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A[m+1..j]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.</a:t>
                </a:r>
              </a:p>
              <a:p>
                <a:pPr marL="412750" lvl="0" indent="-285750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But we know that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maxSumToMiddle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≥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sum(A[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..m])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and similarly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 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maxSumFromMiddle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≥</m:t>
                    </m:r>
                  </m:oMath>
                </a14:m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sum(A[m+1..j])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.</a:t>
                </a:r>
              </a:p>
              <a:p>
                <a:pPr marL="412750" lvl="0" indent="-285750">
                  <a:lnSpc>
                    <a:spcPct val="100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Adding these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, 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 </m:t>
                    </m:r>
                    <m:r>
                      <a:rPr lang="en-US" i="1" kern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≥</m:t>
                    </m:r>
                    <m:r>
                      <a:rPr lang="en-US" b="0" i="1" kern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 </m:t>
                    </m:r>
                  </m:oMath>
                </a14:m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sum(A[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..j])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for all subarrays 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..j]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that cross, and it certainly represents </a:t>
                </a:r>
                <a:r>
                  <a:rPr lang="en-US" i="1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some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subarray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, so it is the max subarray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/>
                    <a:sym typeface="Source Sans Pro"/>
                  </a:rPr>
                  <a:t> sum.</a:t>
                </a: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3828098-0184-2373-AB36-C4D3A15E7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FBCC5FD-D1AB-1DAF-817A-A7DBB14F2445}"/>
              </a:ext>
            </a:extLst>
          </p:cNvPr>
          <p:cNvSpPr txBox="1"/>
          <p:nvPr/>
        </p:nvSpPr>
        <p:spPr>
          <a:xfrm>
            <a:off x="1103055" y="1152474"/>
            <a:ext cx="6937890" cy="120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Note how cases are only inspired by code,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 regurgitating 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code.</a:t>
            </a:r>
          </a:p>
          <a:p>
            <a:pPr algn="l"/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cases are high-level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what kinds of inputs end up at each branch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? NOT necessarily the specific criteria you check in code.</a:t>
            </a:r>
          </a:p>
        </p:txBody>
      </p:sp>
    </p:spTree>
    <p:extLst>
      <p:ext uri="{BB962C8B-B14F-4D97-AF65-F5344CB8AC3E}">
        <p14:creationId xmlns:p14="http://schemas.microsoft.com/office/powerpoint/2010/main" val="346218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95BA-088B-B8E3-641E-220A50F38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B833F-0DD2-5E10-AB25-14690DA166E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A843F-41C5-DB10-C130-0298AEAB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C1A6F4DB-3951-C9BF-5D1E-EB593725A0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</p:spPr>
            <p:txBody>
              <a:bodyPr/>
              <a:lstStyle/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largest subarray sum of a length 1 array is itself if positive, or 0 if negative.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returns the maximum subarray sum for all arrays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Let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an array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+1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We compute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maxSumToMiddle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and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maxSumFromMiddle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the largest sum of any subarray of type 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 and 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A[m+1..j]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respectively. Then, we add them together to get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and return the biggest between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,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(A[1..m])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and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(A[m+1..n]).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9A00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rgbClr val="9A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was the biggest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Since we were asked to return the maximum, we returned it, which was correct.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9A00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(A[1..m])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 was the biggest. 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A00FF"/>
                  </a:solidFill>
                  <a:effectLst/>
                  <a:uLnTx/>
                  <a:uFillTx/>
                  <a:cs typeface="Source Sans Pro"/>
                  <a:sym typeface="Source Sans Pro"/>
                </a:endParaRP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C1A6F4DB-3951-C9BF-5D1E-EB593725A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28F0E02-A4BB-0BFB-0448-AD72F1225E21}"/>
              </a:ext>
            </a:extLst>
          </p:cNvPr>
          <p:cNvSpPr txBox="1"/>
          <p:nvPr/>
        </p:nvSpPr>
        <p:spPr>
          <a:xfrm>
            <a:off x="537136" y="1591745"/>
            <a:ext cx="3237005" cy="369332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Here is a sample BAD proof:</a:t>
            </a:r>
          </a:p>
        </p:txBody>
      </p:sp>
    </p:spTree>
    <p:extLst>
      <p:ext uri="{BB962C8B-B14F-4D97-AF65-F5344CB8AC3E}">
        <p14:creationId xmlns:p14="http://schemas.microsoft.com/office/powerpoint/2010/main" val="4271430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2CE9-D233-5207-C7C3-C4165242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5DC67-605E-21A2-A021-0633B639FA9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7335D4-DD28-7815-D830-E674B7B2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B728A5E-0E5B-364F-B03F-9144FBDA73C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</p:spPr>
            <p:txBody>
              <a:bodyPr/>
              <a:lstStyle/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largest subarray sum of a length 1 array is itself if positive, or 0 if negative.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returns the maximum subarray sum for all arrays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Let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an array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+1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We compute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maxSumToMiddle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and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maxSumFromMiddle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the largest sum of any subarray of type 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 and 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A[m+1..j]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respectively. Then, we add them together to get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and return the biggest between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,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(A[1..m])</a:t>
                </a:r>
                <a:r>
                  <a:rPr lang="en-US" kern="0" dirty="0">
                    <a:solidFill>
                      <a:srgbClr val="9A00FF"/>
                    </a:solidFill>
                    <a:cs typeface="Source Sans Pro"/>
                    <a:sym typeface="Source Sans Pro"/>
                  </a:rPr>
                  <a:t>, and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(A[m+1..n]).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was the biggest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Since we were asked to return the maximum, we returned it, which was correct.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(A[1..m])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was the biggest. 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cs typeface="Source Sans Pro"/>
                  <a:sym typeface="Source Sans Pro"/>
                </a:endParaRP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B728A5E-0E5B-364F-B03F-9144FBDA7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05F69E6-64AB-228B-65F8-D4EE702B7652}"/>
              </a:ext>
            </a:extLst>
          </p:cNvPr>
          <p:cNvSpPr txBox="1"/>
          <p:nvPr/>
        </p:nvSpPr>
        <p:spPr>
          <a:xfrm>
            <a:off x="537136" y="1591745"/>
            <a:ext cx="3237005" cy="369332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Here is a sample BAD proof: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A45C9-8EB9-A013-FA96-83698C6607FE}"/>
              </a:ext>
            </a:extLst>
          </p:cNvPr>
          <p:cNvSpPr txBox="1"/>
          <p:nvPr/>
        </p:nvSpPr>
        <p:spPr>
          <a:xfrm>
            <a:off x="4902948" y="1591745"/>
            <a:ext cx="3237005" cy="646331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Unnecessarily regurgitates the pseudocode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97E7E-5AA4-9F03-34E9-26CA31A57157}"/>
              </a:ext>
            </a:extLst>
          </p:cNvPr>
          <p:cNvCxnSpPr>
            <a:cxnSpLocks/>
          </p:cNvCxnSpPr>
          <p:nvPr/>
        </p:nvCxnSpPr>
        <p:spPr>
          <a:xfrm flipH="1">
            <a:off x="4320988" y="2150385"/>
            <a:ext cx="380316" cy="332839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4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03FE9-98B3-589E-9FD5-6D8E1D10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04AB56-49EF-43D8-7D1D-D5D70FFD20A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4A59DA-5E2D-5F24-A044-0E7C3687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F0E58859-982D-AAFA-8BDE-C38EA78B37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</p:spPr>
            <p:txBody>
              <a:bodyPr/>
              <a:lstStyle/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BC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The largest subarray sum of a length 1 array is itself if positive, or 0 if negative.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returns the maximum subarray sum for all arrays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IS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Let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an array of length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𝑘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+1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50CEA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We compute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maxSumToMiddle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cs typeface="Source Sans Pro"/>
                    <a:sym typeface="Source Sans Pro"/>
                  </a:rPr>
                  <a:t> and 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maxSumFromMiddle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, the largest sum of any subarray of type 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i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..m]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and 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A[m+1..j]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, respectively. Then, we add them together to get 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, and return the biggest between </a:t>
                </a:r>
                <a:r>
                  <a:rPr lang="en-US" kern="0" dirty="0" err="1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,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(A[1..m])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, and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(A[m+1..n]).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lang="en-US" kern="0" dirty="0" err="1">
                    <a:solidFill>
                      <a:srgbClr val="9A00FF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crossSum</a:t>
                </a:r>
                <a:r>
                  <a:rPr lang="en-US" kern="0" dirty="0">
                    <a:solidFill>
                      <a:srgbClr val="9A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was the biggest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A00FF"/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Since we were asked to return the maximum, we returned it, which was correct.</a:t>
                </a: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Case 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Sans Pro"/>
                    <a:ea typeface="Source Sans Pro"/>
                    <a:cs typeface="Source Sans Pro"/>
                    <a:sym typeface="Source Sans Pro"/>
                  </a:rPr>
                  <a:t>: </a:t>
                </a:r>
                <a:r>
                  <a:rPr kumimoji="0" lang="en-US" sz="1800" b="0" i="0" u="none" strike="noStrike" kern="0" cap="small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maxSubarraySum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  <a:cs typeface="Source Sans Pro"/>
                    <a:sym typeface="Source Sans Pro"/>
                  </a:rPr>
                  <a:t>(A[1..m])</a:t>
                </a:r>
                <a:r>
                  <a:rPr lang="en-US" kern="0" dirty="0">
                    <a:solidFill>
                      <a:schemeClr val="bg1">
                        <a:lumMod val="75000"/>
                      </a:schemeClr>
                    </a:solidFill>
                    <a:cs typeface="Source Sans Pro"/>
                    <a:sym typeface="Source Sans Pro"/>
                  </a:rPr>
                  <a:t> was the biggest. 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cs typeface="Source Sans Pro"/>
                  <a:sym typeface="Source Sans Pro"/>
                </a:endParaRP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F0E58859-982D-AAFA-8BDE-C38EA78B3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48269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466C5C8-7323-80B6-18B2-62B19921FD52}"/>
              </a:ext>
            </a:extLst>
          </p:cNvPr>
          <p:cNvSpPr txBox="1"/>
          <p:nvPr/>
        </p:nvSpPr>
        <p:spPr>
          <a:xfrm>
            <a:off x="537136" y="1591745"/>
            <a:ext cx="3237005" cy="369332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Here is a sample BAD proof: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26380-199D-6774-181F-25EB8AF21D5B}"/>
              </a:ext>
            </a:extLst>
          </p:cNvPr>
          <p:cNvSpPr txBox="1"/>
          <p:nvPr/>
        </p:nvSpPr>
        <p:spPr>
          <a:xfrm>
            <a:off x="537135" y="2260105"/>
            <a:ext cx="3577665" cy="120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Doesn’t explain why </a:t>
            </a:r>
            <a:r>
              <a:rPr lang="en-US" sz="18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crossSum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is bigger than all other subarray sums (only that it’s bigger than the recursive calls).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806B20-56FC-8B1A-5901-D352B36CDE3F}"/>
              </a:ext>
            </a:extLst>
          </p:cNvPr>
          <p:cNvCxnSpPr>
            <a:cxnSpLocks/>
          </p:cNvCxnSpPr>
          <p:nvPr/>
        </p:nvCxnSpPr>
        <p:spPr>
          <a:xfrm>
            <a:off x="1961372" y="3576975"/>
            <a:ext cx="0" cy="338480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A9E8BA-D859-EB54-49B2-BE71757C8D17}"/>
              </a:ext>
            </a:extLst>
          </p:cNvPr>
          <p:cNvSpPr txBox="1"/>
          <p:nvPr/>
        </p:nvSpPr>
        <p:spPr>
          <a:xfrm>
            <a:off x="4420918" y="2260197"/>
            <a:ext cx="3288722" cy="120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9A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Also, these cases are </a:t>
            </a:r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low-level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criteria copied from the code. It’s possible to make them work, but they will be </a:t>
            </a:r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much wordier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6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8E21C-59CA-487E-BE55-AE3040DD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53FC09-3B93-1221-FD05-5536F02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E6940A-7204-3B87-EF23-EAA53A717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900" indent="-457200">
              <a:buClr>
                <a:schemeClr val="tx1"/>
              </a:buClr>
              <a:buSzPct val="100000"/>
              <a:buFont typeface="+mj-lt"/>
              <a:buAutoNum type="alphaLcParenR" startAt="6"/>
            </a:pPr>
            <a:r>
              <a:rPr lang="en-US" dirty="0">
                <a:solidFill>
                  <a:schemeClr val="tx1"/>
                </a:solidFill>
              </a:rPr>
              <a:t>Analyze the running time of your code by solving a recurrence.</a:t>
            </a:r>
          </a:p>
          <a:p>
            <a:pPr marL="139700" indent="0"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3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54A9-B088-9B07-6784-75144AFF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8EC059-AD77-0BC0-A2E5-D584BF8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D3BEBE-C963-1706-1772-710F12E27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900" indent="-457200">
              <a:buClr>
                <a:schemeClr val="tx1"/>
              </a:buClr>
              <a:buSzPct val="100000"/>
              <a:buFont typeface="+mj-lt"/>
              <a:buAutoNum type="alphaLcParenR" startAt="6"/>
            </a:pPr>
            <a:r>
              <a:rPr lang="en-US" dirty="0">
                <a:solidFill>
                  <a:schemeClr val="tx1"/>
                </a:solidFill>
              </a:rPr>
              <a:t>Analyze the running time of your code by solving a recurrence.</a:t>
            </a:r>
          </a:p>
          <a:p>
            <a:pPr marL="139700" indent="0"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B2A236-8396-8E42-85F3-CDB26847C2D5}"/>
              </a:ext>
            </a:extLst>
          </p:cNvPr>
          <p:cNvSpPr txBox="1"/>
          <p:nvPr/>
        </p:nvSpPr>
        <p:spPr>
          <a:xfrm>
            <a:off x="2116934" y="4581103"/>
            <a:ext cx="49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B86FC-CE2A-786A-8ED6-808CDC73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98" t="-2797" r="-1198" b="-2193"/>
          <a:stretch/>
        </p:blipFill>
        <p:spPr>
          <a:xfrm>
            <a:off x="311700" y="1780248"/>
            <a:ext cx="8520600" cy="25732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C0FB7-E55F-AB10-6C54-A1A4E6352B6A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</p:spTree>
    <p:extLst>
      <p:ext uri="{BB962C8B-B14F-4D97-AF65-F5344CB8AC3E}">
        <p14:creationId xmlns:p14="http://schemas.microsoft.com/office/powerpoint/2010/main" val="33187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Ideas for 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1891048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F495-DE3D-5ABD-1D3F-743009E9A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9F5ECA-53B2-649A-79BE-4EE4C27C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EF385B26-1BD6-5589-5B8A-B5E2C5AA4B1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96900" indent="-457200"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Analyze the running time of your code by solving a recurrence.</a:t>
                </a:r>
              </a:p>
              <a:p>
                <a:pPr marL="139700" indent="0"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9063" indent="0"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Lines 5 and 6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time each.</a:t>
                </a:r>
              </a:p>
              <a:p>
                <a:pPr marL="119063" lvl="0" indent="0"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Since we then make a recursive call on each half, we have the recurrence:</a:t>
                </a:r>
              </a:p>
              <a:p>
                <a:pPr marL="119063" lvl="0" indent="0">
                  <a:buClr>
                    <a:srgbClr val="9900FF"/>
                  </a:buClr>
                  <a:buSzPts val="16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/>
                              <a:cs typeface="Source Sans Pro"/>
                              <a:sym typeface="Source Sans Pro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/>
                              <a:cs typeface="Source Sans Pro"/>
                              <a:sym typeface="Source Sans Pro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2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9063" lvl="0" indent="0">
                  <a:buClr>
                    <a:srgbClr val="9900FF"/>
                  </a:buClr>
                  <a:buSzPts val="16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By the Master Theorem, this means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EF385B26-1BD6-5589-5B8A-B5E2C5AA4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A5136C-34D4-EF04-0C65-E7BF187FAA3F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82649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3FC0B-523F-032C-7E4C-83F7A12D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6C4C32-139C-3CE4-27F1-D73B0BA0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Final thoughts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1A9640C4-6A61-E384-4196-96E10AF7DFF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25450" indent="-285750"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</a:rPr>
                  <a:t>How to choose between divide and conquer vs. greedy?</a:t>
                </a:r>
              </a:p>
              <a:p>
                <a:pPr marL="882650" lvl="1" indent="-285750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Try easy algorithms first, like baselines or greedy.</a:t>
                </a:r>
              </a:p>
              <a:p>
                <a:pPr marL="882650" lvl="1" indent="-285750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easy ones are slow and subproblems seem useful, try divide and conquer.</a:t>
                </a:r>
              </a:p>
              <a:p>
                <a:pPr marL="425450" indent="-285750"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</a:rPr>
                  <a:t>Sometimes, it will be useful to </a:t>
                </a:r>
                <a:r>
                  <a:rPr lang="en-US" b="1" dirty="0">
                    <a:solidFill>
                      <a:schemeClr val="bg2"/>
                    </a:solidFill>
                  </a:rPr>
                  <a:t>compute more than what’s asked for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882650" lvl="1" indent="-285750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Examples: </a:t>
                </a:r>
              </a:p>
              <a:p>
                <a:pPr marL="1339850" lvl="2" indent="-285750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Problem 2 in your section packet</a:t>
                </a:r>
              </a:p>
              <a:p>
                <a:pPr marL="1339850" lvl="2" indent="-285750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Problem 2 on your homework: today’s problem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! It will guide you.</a:t>
                </a:r>
              </a:p>
              <a:p>
                <a:pPr marL="882650" lvl="1" indent="-285750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In this case, your 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IH should reflect what you actually compute</a:t>
                </a:r>
                <a:r>
                  <a:rPr lang="en-US" sz="1800" dirty="0">
                    <a:solidFill>
                      <a:schemeClr val="tx1"/>
                    </a:solidFill>
                  </a:rPr>
                  <a:t>, not what you were asked to compute.</a:t>
                </a:r>
              </a:p>
              <a:p>
                <a:pPr marL="882650" lvl="1" indent="-285750">
                  <a:buClr>
                    <a:schemeClr val="tx1"/>
                  </a:buClr>
                  <a:buSzPct val="100000"/>
                </a:pPr>
                <a:r>
                  <a:rPr lang="en-US" sz="1800" b="1" dirty="0">
                    <a:solidFill>
                      <a:schemeClr val="bg2"/>
                    </a:solidFill>
                  </a:rPr>
                  <a:t>Try the usual thing first</a:t>
                </a:r>
                <a:r>
                  <a:rPr lang="en-US" sz="1800" dirty="0">
                    <a:solidFill>
                      <a:schemeClr val="tx1"/>
                    </a:solidFill>
                  </a:rPr>
                  <a:t>, only compute more if it doesn’t work/is too slow.</a:t>
                </a:r>
              </a:p>
            </p:txBody>
          </p:sp>
        </mc:Choice>
        <mc:Fallback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1A9640C4-6A61-E384-4196-96E10AF7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7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E4FD4A-756F-6EFC-A764-80F3F0DA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Summary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E9873D-D993-C1B6-7307-ACF235D0A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First, try an easy but slow </a:t>
            </a:r>
            <a:r>
              <a:rPr lang="en-US" b="1" dirty="0">
                <a:solidFill>
                  <a:schemeClr val="bg2"/>
                </a:solidFill>
              </a:rPr>
              <a:t>baseline</a:t>
            </a:r>
            <a:r>
              <a:rPr lang="en-US" dirty="0">
                <a:solidFill>
                  <a:schemeClr val="tx1"/>
                </a:solidFill>
              </a:rPr>
              <a:t> algorithm.</a:t>
            </a:r>
          </a:p>
          <a:p>
            <a:pPr lvl="1">
              <a:lnSpc>
                <a:spcPct val="114000"/>
              </a:lnSpc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Use this to estimate how much time you can take per recursive call, in order to still get an improvement.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Ask yourself: </a:t>
            </a:r>
            <a:r>
              <a:rPr lang="en-US" b="1" dirty="0">
                <a:solidFill>
                  <a:schemeClr val="bg2"/>
                </a:solidFill>
              </a:rPr>
              <a:t>How can I use answers to subproblems to find the full answer?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Keep in mind the cost of copying arrays, and avoid this with global variables.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Prove using </a:t>
            </a:r>
            <a:r>
              <a:rPr lang="en-US" b="1" dirty="0">
                <a:solidFill>
                  <a:schemeClr val="bg2"/>
                </a:solidFill>
              </a:rPr>
              <a:t>strong induction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E206-303E-0CC2-2F62-C097FF318441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97AF73-ADB6-F27B-21D6-2072989EAC39}"/>
              </a:ext>
            </a:extLst>
          </p:cNvPr>
          <p:cNvSpPr/>
          <p:nvPr/>
        </p:nvSpPr>
        <p:spPr>
          <a:xfrm>
            <a:off x="90151" y="3638282"/>
            <a:ext cx="8950817" cy="1416676"/>
          </a:xfrm>
          <a:prstGeom prst="rect">
            <a:avLst/>
          </a:prstGeom>
          <a:solidFill>
            <a:srgbClr val="5E2B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0937D3-0F66-3589-16C3-B09FAF038C80}"/>
              </a:ext>
            </a:extLst>
          </p:cNvPr>
          <p:cNvSpPr txBox="1">
            <a:spLocks/>
          </p:cNvSpPr>
          <p:nvPr/>
        </p:nvSpPr>
        <p:spPr>
          <a:xfrm>
            <a:off x="311700" y="4309321"/>
            <a:ext cx="8183700" cy="519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lang="en-US"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Thanks for coming to section this week!</a:t>
            </a:r>
          </a:p>
        </p:txBody>
      </p:sp>
    </p:spTree>
    <p:extLst>
      <p:ext uri="{BB962C8B-B14F-4D97-AF65-F5344CB8AC3E}">
        <p14:creationId xmlns:p14="http://schemas.microsoft.com/office/powerpoint/2010/main" val="194819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BB56C-1849-384F-6520-5B427703D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47AD-FDC8-F96D-DF78-3AC5A979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solving strategy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BC3DF-077E-E8AB-6EA4-9BAE1DA4148F}"/>
              </a:ext>
            </a:extLst>
          </p:cNvPr>
          <p:cNvSpPr txBox="1"/>
          <p:nvPr/>
        </p:nvSpPr>
        <p:spPr>
          <a:xfrm>
            <a:off x="2170002" y="1334397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Read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summarize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the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0D65F-E119-3878-8E47-E5B83EDDEDDB}"/>
              </a:ext>
            </a:extLst>
          </p:cNvPr>
          <p:cNvSpPr txBox="1"/>
          <p:nvPr/>
        </p:nvSpPr>
        <p:spPr>
          <a:xfrm>
            <a:off x="914053" y="1968697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Decide to use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known algorithm 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techniques from scratch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D5482-D906-CE24-3E94-B2A18303943B}"/>
              </a:ext>
            </a:extLst>
          </p:cNvPr>
          <p:cNvSpPr txBox="1"/>
          <p:nvPr/>
        </p:nvSpPr>
        <p:spPr>
          <a:xfrm>
            <a:off x="2042643" y="3238301"/>
            <a:ext cx="29370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Solve examples 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get ideas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10EC7-60E5-3EF0-5A42-CB1C0974B5B3}"/>
              </a:ext>
            </a:extLst>
          </p:cNvPr>
          <p:cNvSpPr txBox="1"/>
          <p:nvPr/>
        </p:nvSpPr>
        <p:spPr>
          <a:xfrm>
            <a:off x="6002977" y="3099801"/>
            <a:ext cx="252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Check that idea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isn’t easily falsified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or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A5BFD-9C0C-D070-D2E0-37FFF20D7603}"/>
              </a:ext>
            </a:extLst>
          </p:cNvPr>
          <p:cNvSpPr txBox="1"/>
          <p:nvPr/>
        </p:nvSpPr>
        <p:spPr>
          <a:xfrm>
            <a:off x="5904427" y="4063315"/>
            <a:ext cx="272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Write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pseudocode, proof, and running time analysis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0B8B7-FE0E-C8D3-D394-919D5D2F77A1}"/>
              </a:ext>
            </a:extLst>
          </p:cNvPr>
          <p:cNvSpPr txBox="1"/>
          <p:nvPr/>
        </p:nvSpPr>
        <p:spPr>
          <a:xfrm>
            <a:off x="205521" y="2602997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 covered this section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1B3F50-C8AE-AB24-CC2B-4762F1089539}"/>
              </a:ext>
            </a:extLst>
          </p:cNvPr>
          <p:cNvCxnSpPr>
            <a:stCxn id="6" idx="2"/>
            <a:endCxn id="3" idx="0"/>
          </p:cNvCxnSpPr>
          <p:nvPr/>
        </p:nvCxnSpPr>
        <p:spPr>
          <a:xfrm>
            <a:off x="3936672" y="1703729"/>
            <a:ext cx="4" cy="2649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170F92-8A06-D027-6AFD-92F1B4793796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692099" y="2353151"/>
            <a:ext cx="298727" cy="434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4E543E-89A6-1D13-BABF-35C16D4E5D06}"/>
              </a:ext>
            </a:extLst>
          </p:cNvPr>
          <p:cNvCxnSpPr>
            <a:cxnSpLocks/>
          </p:cNvCxnSpPr>
          <p:nvPr/>
        </p:nvCxnSpPr>
        <p:spPr>
          <a:xfrm flipH="1">
            <a:off x="4346369" y="2449009"/>
            <a:ext cx="633296" cy="650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8D7042-BB96-0339-5571-6F20D446B92E}"/>
              </a:ext>
            </a:extLst>
          </p:cNvPr>
          <p:cNvCxnSpPr>
            <a:cxnSpLocks/>
          </p:cNvCxnSpPr>
          <p:nvPr/>
        </p:nvCxnSpPr>
        <p:spPr>
          <a:xfrm>
            <a:off x="5468587" y="2454889"/>
            <a:ext cx="917135" cy="5346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D6BBF5-C9C6-9D1F-9F1C-880FAD3A7305}"/>
              </a:ext>
            </a:extLst>
          </p:cNvPr>
          <p:cNvCxnSpPr/>
          <p:nvPr/>
        </p:nvCxnSpPr>
        <p:spPr>
          <a:xfrm>
            <a:off x="5153891" y="3325091"/>
            <a:ext cx="7505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921FF3-DEE9-3F07-1613-C9E0E425654E}"/>
              </a:ext>
            </a:extLst>
          </p:cNvPr>
          <p:cNvCxnSpPr/>
          <p:nvPr/>
        </p:nvCxnSpPr>
        <p:spPr>
          <a:xfrm flipH="1">
            <a:off x="5136078" y="3526439"/>
            <a:ext cx="76834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E4FD58-AE0B-BF6E-233D-E3A19506590E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7264969" y="3746132"/>
            <a:ext cx="0" cy="317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344B8AD-BFC4-DAE7-70CB-1E7444F328E9}"/>
              </a:ext>
            </a:extLst>
          </p:cNvPr>
          <p:cNvSpPr txBox="1"/>
          <p:nvPr/>
        </p:nvSpPr>
        <p:spPr>
          <a:xfrm>
            <a:off x="3657967" y="251381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 idea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F6410A-24EC-CFE9-5EE6-D2BCD9EB155B}"/>
              </a:ext>
            </a:extLst>
          </p:cNvPr>
          <p:cNvSpPr txBox="1"/>
          <p:nvPr/>
        </p:nvSpPr>
        <p:spPr>
          <a:xfrm>
            <a:off x="6204092" y="250953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have 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68BF-E87A-40BF-3F2B-61269B9EC8E6}"/>
              </a:ext>
            </a:extLst>
          </p:cNvPr>
          <p:cNvSpPr txBox="1"/>
          <p:nvPr/>
        </p:nvSpPr>
        <p:spPr>
          <a:xfrm>
            <a:off x="660185" y="4201814"/>
            <a:ext cx="3826689" cy="369332"/>
          </a:xfrm>
          <a:prstGeom prst="rect">
            <a:avLst/>
          </a:prstGeom>
          <a:noFill/>
          <a:ln w="19050">
            <a:solidFill>
              <a:srgbClr val="9A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…in a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“divide and conquer” 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mindset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61C178-2B76-872E-AD74-20E133DCDCAF}"/>
              </a:ext>
            </a:extLst>
          </p:cNvPr>
          <p:cNvCxnSpPr/>
          <p:nvPr/>
        </p:nvCxnSpPr>
        <p:spPr>
          <a:xfrm flipV="1">
            <a:off x="2692099" y="3682148"/>
            <a:ext cx="443863" cy="441857"/>
          </a:xfrm>
          <a:prstGeom prst="straightConnector1">
            <a:avLst/>
          </a:prstGeom>
          <a:ln w="19050">
            <a:solidFill>
              <a:srgbClr val="9A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68426"/>
                <a:ext cx="8520600" cy="3763066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An array of integers 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(possibly both positive and negative)</a:t>
                </a:r>
              </a:p>
              <a:p>
                <a:pPr marL="114300" indent="0">
                  <a:buNone/>
                </a:pPr>
                <a:r>
                  <a:rPr lang="en-US" b="1" dirty="0"/>
                  <a:t>Expected output: </a:t>
                </a:r>
                <a:r>
                  <a:rPr lang="en-US" dirty="0"/>
                  <a:t>The largest sum of any contiguous subarray 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b="1" dirty="0"/>
                  <a:t>Notation: </a:t>
                </a:r>
                <a:r>
                  <a:rPr lang="en-US" dirty="0"/>
                  <a:t>Denote 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r>
                  <a:rPr lang="en-US" dirty="0"/>
                  <a:t> the subarray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Notes:</a:t>
                </a:r>
              </a:p>
              <a:p>
                <a:r>
                  <a:rPr lang="en-US" dirty="0"/>
                  <a:t>The list of no elements is a valid subarray (the sum is 0).</a:t>
                </a:r>
              </a:p>
              <a:p>
                <a:r>
                  <a:rPr lang="en-US" dirty="0"/>
                  <a:t>The expected output is the sum of the elements, not the actual subarray.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r>
                  <a:rPr lang="en-US" b="1" dirty="0"/>
                  <a:t>For divide and conquer word problems: </a:t>
                </a:r>
                <a:r>
                  <a:rPr lang="en-US" dirty="0"/>
                  <a:t>Summary is extremely important, because recursion demands that you understand exactly what the input and output are.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68426"/>
                <a:ext cx="8520600" cy="37630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72E4-7336-662A-874F-C9EDB32EE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27C9-26BB-E637-B259-A0926D79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solving strategy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8E2B3-7141-F0A9-2139-EE6B105C03CC}"/>
              </a:ext>
            </a:extLst>
          </p:cNvPr>
          <p:cNvSpPr txBox="1"/>
          <p:nvPr/>
        </p:nvSpPr>
        <p:spPr>
          <a:xfrm>
            <a:off x="2170002" y="1334397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Read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summarize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128A8-01D4-823F-4235-F9C57DE1C266}"/>
              </a:ext>
            </a:extLst>
          </p:cNvPr>
          <p:cNvSpPr txBox="1"/>
          <p:nvPr/>
        </p:nvSpPr>
        <p:spPr>
          <a:xfrm>
            <a:off x="914053" y="1968697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Decide to use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known algorithm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techniques from scratch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453B3-626B-96A0-3928-CAEEEA90A8CC}"/>
              </a:ext>
            </a:extLst>
          </p:cNvPr>
          <p:cNvSpPr txBox="1"/>
          <p:nvPr/>
        </p:nvSpPr>
        <p:spPr>
          <a:xfrm>
            <a:off x="2042643" y="3238301"/>
            <a:ext cx="293702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Solve examples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get ideas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B7CFF-5A02-78B6-B5D9-CFE1CECBDB5C}"/>
              </a:ext>
            </a:extLst>
          </p:cNvPr>
          <p:cNvSpPr txBox="1"/>
          <p:nvPr/>
        </p:nvSpPr>
        <p:spPr>
          <a:xfrm>
            <a:off x="6002977" y="3099801"/>
            <a:ext cx="252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Check that idea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isn’t easily falsified</a:t>
            </a:r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or </a:t>
            </a:r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91186-D754-1625-9CE8-8D66AA7E7ED5}"/>
              </a:ext>
            </a:extLst>
          </p:cNvPr>
          <p:cNvSpPr txBox="1"/>
          <p:nvPr/>
        </p:nvSpPr>
        <p:spPr>
          <a:xfrm>
            <a:off x="5904427" y="4063315"/>
            <a:ext cx="272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Write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pseudocode, proof, and running time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540B4-6775-CBDF-C95E-F495E3F115D3}"/>
              </a:ext>
            </a:extLst>
          </p:cNvPr>
          <p:cNvSpPr txBox="1"/>
          <p:nvPr/>
        </p:nvSpPr>
        <p:spPr>
          <a:xfrm>
            <a:off x="205521" y="2602997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 covered this section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24F3F8-02B7-47A1-A9FF-5F6AE6F2895E}"/>
              </a:ext>
            </a:extLst>
          </p:cNvPr>
          <p:cNvCxnSpPr>
            <a:stCxn id="6" idx="2"/>
            <a:endCxn id="3" idx="0"/>
          </p:cNvCxnSpPr>
          <p:nvPr/>
        </p:nvCxnSpPr>
        <p:spPr>
          <a:xfrm>
            <a:off x="3936672" y="1703729"/>
            <a:ext cx="4" cy="2649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B5FBB4-5A47-9190-AD0E-89BA08AEDA82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692099" y="2353151"/>
            <a:ext cx="298727" cy="43451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58A137-81C8-2312-E7D2-AB6710DA09CC}"/>
              </a:ext>
            </a:extLst>
          </p:cNvPr>
          <p:cNvCxnSpPr>
            <a:cxnSpLocks/>
          </p:cNvCxnSpPr>
          <p:nvPr/>
        </p:nvCxnSpPr>
        <p:spPr>
          <a:xfrm flipH="1">
            <a:off x="4346369" y="2449009"/>
            <a:ext cx="633296" cy="65079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1F5618-E026-4025-584C-26E532C52A57}"/>
              </a:ext>
            </a:extLst>
          </p:cNvPr>
          <p:cNvCxnSpPr>
            <a:cxnSpLocks/>
          </p:cNvCxnSpPr>
          <p:nvPr/>
        </p:nvCxnSpPr>
        <p:spPr>
          <a:xfrm>
            <a:off x="5468587" y="2454889"/>
            <a:ext cx="917135" cy="5346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D10675-ED02-9A85-E865-3981D2787BAD}"/>
              </a:ext>
            </a:extLst>
          </p:cNvPr>
          <p:cNvCxnSpPr/>
          <p:nvPr/>
        </p:nvCxnSpPr>
        <p:spPr>
          <a:xfrm>
            <a:off x="5153891" y="3325091"/>
            <a:ext cx="750536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86230D-451C-3D64-EC98-076C0038086C}"/>
              </a:ext>
            </a:extLst>
          </p:cNvPr>
          <p:cNvCxnSpPr/>
          <p:nvPr/>
        </p:nvCxnSpPr>
        <p:spPr>
          <a:xfrm flipH="1">
            <a:off x="5136078" y="3526439"/>
            <a:ext cx="768349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0EE0D4-5BCE-0B04-4BA1-2CFD8EDDC914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7264969" y="3746132"/>
            <a:ext cx="0" cy="31718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B031272-FD81-B0B9-9A1C-2D5C126A7265}"/>
              </a:ext>
            </a:extLst>
          </p:cNvPr>
          <p:cNvSpPr txBox="1"/>
          <p:nvPr/>
        </p:nvSpPr>
        <p:spPr>
          <a:xfrm>
            <a:off x="3657967" y="251381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idea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F0EBD1-5C67-3735-53A9-A6C9A52F4B6D}"/>
              </a:ext>
            </a:extLst>
          </p:cNvPr>
          <p:cNvSpPr txBox="1"/>
          <p:nvPr/>
        </p:nvSpPr>
        <p:spPr>
          <a:xfrm>
            <a:off x="6204092" y="250953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have 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C50C9-2038-2454-5D4A-212777932E44}"/>
              </a:ext>
            </a:extLst>
          </p:cNvPr>
          <p:cNvSpPr txBox="1"/>
          <p:nvPr/>
        </p:nvSpPr>
        <p:spPr>
          <a:xfrm>
            <a:off x="660185" y="4201814"/>
            <a:ext cx="3826689" cy="36933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…in a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“divide and conquer”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mindset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DA5D3C-5902-739A-DD82-BE0502794ABD}"/>
              </a:ext>
            </a:extLst>
          </p:cNvPr>
          <p:cNvCxnSpPr/>
          <p:nvPr/>
        </p:nvCxnSpPr>
        <p:spPr>
          <a:xfrm flipV="1">
            <a:off x="2692099" y="3682148"/>
            <a:ext cx="443863" cy="441857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0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6793-86F3-D7A4-716E-57CE718D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048F7F-CA27-154F-3AB0-FCA18E8051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For problems that can be solved with divide and conquer, there will almost always be </a:t>
                </a:r>
                <a:r>
                  <a:rPr lang="en-US" b="1" dirty="0">
                    <a:solidFill>
                      <a:schemeClr val="bg2"/>
                    </a:solidFill>
                  </a:rPr>
                  <a:t>an easy but slow </a:t>
                </a:r>
                <a:r>
                  <a:rPr lang="en-US" dirty="0">
                    <a:solidFill>
                      <a:schemeClr val="tx1"/>
                    </a:solidFill>
                  </a:rPr>
                  <a:t>baseline</a:t>
                </a:r>
                <a:r>
                  <a:rPr lang="en-US" b="1" dirty="0">
                    <a:solidFill>
                      <a:schemeClr val="bg2"/>
                    </a:solidFill>
                  </a:rPr>
                  <a:t> </a:t>
                </a:r>
                <a:r>
                  <a:rPr lang="en-US" dirty="0"/>
                  <a:t>idea that you can try first.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An array of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(possibly both positive and negative)</a:t>
                </a:r>
              </a:p>
              <a:p>
                <a:pPr marL="114300" indent="0">
                  <a:buNone/>
                </a:pPr>
                <a:r>
                  <a:rPr lang="en-US" b="1" dirty="0"/>
                  <a:t>Expected output: </a:t>
                </a:r>
                <a:r>
                  <a:rPr lang="en-US" dirty="0"/>
                  <a:t>The largest sum of any contiguous subarray 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endParaRPr lang="en-US" b="0" dirty="0"/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buFont typeface="+mj-lt"/>
                  <a:buAutoNum type="alphaLcParenR"/>
                </a:pPr>
                <a:r>
                  <a:rPr lang="en-US" dirty="0"/>
                  <a:t>Let’s come up with an easy baseline solution (no divide and conquer yet).</a:t>
                </a:r>
              </a:p>
              <a:p>
                <a:pPr marL="996950" lvl="1" indent="-400050">
                  <a:buClr>
                    <a:schemeClr val="tx1"/>
                  </a:buClr>
                  <a:buSzPct val="100000"/>
                  <a:buFont typeface="+mj-lt"/>
                  <a:buAutoNum type="romanL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What is the simplest idea that you can try? What is the running time?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048F7F-CA27-154F-3AB0-FCA18E805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6BA087-AEFD-0376-AE40-755523E14E03}"/>
              </a:ext>
            </a:extLst>
          </p:cNvPr>
          <p:cNvSpPr txBox="1"/>
          <p:nvPr/>
        </p:nvSpPr>
        <p:spPr>
          <a:xfrm>
            <a:off x="2116934" y="4581103"/>
            <a:ext cx="49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9A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Feel free to work with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101665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1A96-E097-4CC9-06EB-C6053D848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E9B7-BB5E-90EB-8B8F-B96B1EBF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Problem 1 – Maximum subarray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5B6B21-097C-7904-DE11-C4E09A1975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For problems that can be solved with divide and conquer, there will almost always be </a:t>
                </a:r>
                <a:r>
                  <a:rPr lang="en-US" b="1" dirty="0">
                    <a:solidFill>
                      <a:schemeClr val="bg2"/>
                    </a:solidFill>
                  </a:rPr>
                  <a:t>an easy but slow </a:t>
                </a:r>
                <a:r>
                  <a:rPr lang="en-US" dirty="0">
                    <a:solidFill>
                      <a:schemeClr val="tx1"/>
                    </a:solidFill>
                  </a:rPr>
                  <a:t>baseline</a:t>
                </a:r>
                <a:r>
                  <a:rPr lang="en-US" b="1" dirty="0">
                    <a:solidFill>
                      <a:schemeClr val="bg2"/>
                    </a:solidFill>
                  </a:rPr>
                  <a:t> </a:t>
                </a:r>
                <a:r>
                  <a:rPr lang="en-US" dirty="0"/>
                  <a:t>idea that you can try first.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b="1" dirty="0"/>
                  <a:t>Input: </a:t>
                </a:r>
                <a:r>
                  <a:rPr lang="en-US" dirty="0"/>
                  <a:t>An array of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(possibly both positive and negative)</a:t>
                </a:r>
              </a:p>
              <a:p>
                <a:pPr marL="114300" indent="0">
                  <a:buNone/>
                </a:pPr>
                <a:r>
                  <a:rPr lang="en-US" b="1" dirty="0"/>
                  <a:t>Expected output: </a:t>
                </a:r>
                <a:r>
                  <a:rPr lang="en-US" dirty="0"/>
                  <a:t>The largest sum of any contiguous subarray 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buFont typeface="+mj-lt"/>
                  <a:buAutoNum type="alphaLcParenR"/>
                </a:pPr>
                <a:r>
                  <a:rPr lang="en-US" dirty="0"/>
                  <a:t>Let’s come up with an easy baseline solution (no divide and conquer yet).</a:t>
                </a:r>
              </a:p>
              <a:p>
                <a:pPr marL="996950" lvl="1" indent="-400050">
                  <a:buClr>
                    <a:schemeClr val="tx1"/>
                  </a:buClr>
                  <a:buSzPct val="100000"/>
                  <a:buFont typeface="+mj-lt"/>
                  <a:buAutoNum type="romanLcPeriod"/>
                </a:pPr>
                <a:r>
                  <a:rPr lang="en-US" sz="1800" dirty="0">
                    <a:solidFill>
                      <a:schemeClr val="tx1"/>
                    </a:solidFill>
                  </a:rPr>
                  <a:t>What is the simplest idea that you can try? What is the running time?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 the sum of every possible subarray 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A[</a:t>
                </a:r>
                <a:r>
                  <a:rPr lang="en-US" dirty="0" err="1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  <a:latin typeface="Source Code Pro" panose="020B0509030403020204" pitchFamily="49" charset="0"/>
                    <a:ea typeface="Source Code Pro" panose="020B0509030403020204" pitchFamily="49" charset="0"/>
                  </a:rPr>
                  <a:t>..j]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There are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sSup>
                      <m:sSupPr>
                        <m:ctrlPr>
                          <a:rPr lang="en-US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sup>
                    </m:sSup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different subarrays (pick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), and sum takes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  <m:r>
                      <a:rPr 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time per subarray, for a total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𝑂</m:t>
                    </m:r>
                    <m:d>
                      <m:d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5B6B21-097C-7904-DE11-C4E09A197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667061-07F7-B8FB-BE43-C409715CBBA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340471659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13550</TotalTime>
  <Words>3526</Words>
  <Application>Microsoft Macintosh PowerPoint</Application>
  <PresentationFormat>On-screen Show (16:9)</PresentationFormat>
  <Paragraphs>335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Source Code Pro</vt:lpstr>
      <vt:lpstr>Cambria Math</vt:lpstr>
      <vt:lpstr>Source Sans Pro</vt:lpstr>
      <vt:lpstr>Raleway</vt:lpstr>
      <vt:lpstr>Courier New</vt:lpstr>
      <vt:lpstr>Quattrocento Sans</vt:lpstr>
      <vt:lpstr>Arial</vt:lpstr>
      <vt:lpstr>uw-slides</vt:lpstr>
      <vt:lpstr>CSE 421 Section 4</vt:lpstr>
      <vt:lpstr>Administrivia</vt:lpstr>
      <vt:lpstr>Announcements &amp; Reminders</vt:lpstr>
      <vt:lpstr>Ideas for divide and conquer</vt:lpstr>
      <vt:lpstr>Problem solving strategy overview</vt:lpstr>
      <vt:lpstr>Problem 1 – Maximum subarray sum</vt:lpstr>
      <vt:lpstr>Problem solving strategy overview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solving strategy overview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Writing about divide and conquer</vt:lpstr>
      <vt:lpstr>Divide and conquer pseudocode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Divide and conquer proofs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Problem 1 – Maximum subarray sum</vt:lpstr>
      <vt:lpstr>Final thoughts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dc:creator>Paul Beame</dc:creator>
  <cp:lastModifiedBy>Glenn Sun</cp:lastModifiedBy>
  <cp:revision>18</cp:revision>
  <cp:lastPrinted>2023-10-18T12:50:32Z</cp:lastPrinted>
  <dcterms:modified xsi:type="dcterms:W3CDTF">2024-10-17T05:18:11Z</dcterms:modified>
</cp:coreProperties>
</file>