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8"/>
  </p:notesMasterIdLst>
  <p:sldIdLst>
    <p:sldId id="314" r:id="rId2"/>
    <p:sldId id="410" r:id="rId3"/>
    <p:sldId id="409" r:id="rId4"/>
    <p:sldId id="411" r:id="rId5"/>
    <p:sldId id="412" r:id="rId6"/>
    <p:sldId id="443" r:id="rId7"/>
    <p:sldId id="413" r:id="rId8"/>
    <p:sldId id="414" r:id="rId9"/>
    <p:sldId id="415" r:id="rId10"/>
    <p:sldId id="416" r:id="rId11"/>
    <p:sldId id="418" r:id="rId12"/>
    <p:sldId id="419" r:id="rId13"/>
    <p:sldId id="420" r:id="rId14"/>
    <p:sldId id="421" r:id="rId15"/>
    <p:sldId id="422" r:id="rId16"/>
    <p:sldId id="423" r:id="rId17"/>
    <p:sldId id="417" r:id="rId18"/>
    <p:sldId id="441" r:id="rId19"/>
    <p:sldId id="440" r:id="rId20"/>
    <p:sldId id="442" r:id="rId21"/>
    <p:sldId id="426" r:id="rId22"/>
    <p:sldId id="383" r:id="rId23"/>
    <p:sldId id="384" r:id="rId24"/>
    <p:sldId id="433" r:id="rId25"/>
    <p:sldId id="434" r:id="rId26"/>
    <p:sldId id="435" r:id="rId27"/>
    <p:sldId id="436" r:id="rId28"/>
    <p:sldId id="437" r:id="rId29"/>
    <p:sldId id="427" r:id="rId30"/>
    <p:sldId id="428" r:id="rId31"/>
    <p:sldId id="429" r:id="rId32"/>
    <p:sldId id="430" r:id="rId33"/>
    <p:sldId id="431" r:id="rId34"/>
    <p:sldId id="432" r:id="rId35"/>
    <p:sldId id="439" r:id="rId36"/>
    <p:sldId id="438" r:id="rId37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9"/>
    </p:embeddedFont>
    <p:embeddedFont>
      <p:font typeface="Quattrocento Sans" panose="020B0502050000020003" pitchFamily="34" charset="0"/>
      <p:regular r:id="rId40"/>
      <p:bold r:id="rId41"/>
      <p:italic r:id="rId42"/>
      <p:boldItalic r:id="rId43"/>
    </p:embeddedFont>
    <p:embeddedFont>
      <p:font typeface="Raleway" pitchFamily="2" charset="0"/>
      <p:regular r:id="rId44"/>
      <p:bold r:id="rId45"/>
      <p:italic r:id="rId46"/>
      <p:boldItalic r:id="rId47"/>
    </p:embeddedFont>
    <p:embeddedFont>
      <p:font typeface="Source Sans Pro" panose="020B050303040302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" id="{0E7C38F9-7328-4282-BB73-1DAEE652B665}">
          <p14:sldIdLst>
            <p14:sldId id="314"/>
          </p14:sldIdLst>
        </p14:section>
        <p14:section name="Administrivia" id="{DB8782F1-9770-4122-AE1A-57C954F4EE1B}">
          <p14:sldIdLst>
            <p14:sldId id="410"/>
            <p14:sldId id="409"/>
          </p14:sldIdLst>
        </p14:section>
        <p14:section name="BFS/DFS" id="{7E111F2C-D451-4F4F-8CF4-12B41204F12F}">
          <p14:sldIdLst>
            <p14:sldId id="411"/>
            <p14:sldId id="412"/>
            <p14:sldId id="443"/>
            <p14:sldId id="413"/>
            <p14:sldId id="414"/>
          </p14:sldIdLst>
        </p14:section>
        <p14:section name="Proving algorithms correct" id="{2A382CD2-BE3A-9347-A898-7D36CB373C76}">
          <p14:sldIdLst>
            <p14:sldId id="415"/>
            <p14:sldId id="416"/>
            <p14:sldId id="418"/>
            <p14:sldId id="419"/>
            <p14:sldId id="420"/>
            <p14:sldId id="421"/>
            <p14:sldId id="422"/>
            <p14:sldId id="423"/>
            <p14:sldId id="417"/>
            <p14:sldId id="441"/>
            <p14:sldId id="440"/>
            <p14:sldId id="442"/>
          </p14:sldIdLst>
        </p14:section>
        <p14:section name="Applications of graph algorithms" id="{7EBF6664-BDA1-41B0-B79B-5BC8CF8AC531}">
          <p14:sldIdLst>
            <p14:sldId id="426"/>
            <p14:sldId id="383"/>
            <p14:sldId id="384"/>
            <p14:sldId id="433"/>
            <p14:sldId id="434"/>
            <p14:sldId id="435"/>
            <p14:sldId id="436"/>
            <p14:sldId id="437"/>
            <p14:sldId id="427"/>
            <p14:sldId id="428"/>
            <p14:sldId id="429"/>
            <p14:sldId id="430"/>
            <p14:sldId id="431"/>
            <p14:sldId id="432"/>
            <p14:sldId id="439"/>
          </p14:sldIdLst>
        </p14:section>
        <p14:section name="Outro" id="{330896F7-469A-4CE7-9D9A-D1928C68B4F2}">
          <p14:sldIdLst>
            <p14:sldId id="4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CFF"/>
    <a:srgbClr val="333333"/>
    <a:srgbClr val="9A01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2D1C5-D899-DCBE-21AF-C63F709CD58B}" v="521" dt="2025-01-15T22:33:08.860"/>
    <p1510:client id="{606623DF-5A16-5727-EBAC-73C57F4D730B}" v="50" dt="2025-01-15T07:14:19.779"/>
    <p1510:client id="{B36EFA65-8A21-80B0-AE95-530B829929F8}" v="9" dt="2025-01-15T21:31:39.7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2"/>
    <p:restoredTop sz="94647"/>
  </p:normalViewPr>
  <p:slideViewPr>
    <p:cSldViewPr snapToGrid="0">
      <p:cViewPr varScale="1">
        <p:scale>
          <a:sx n="214" d="100"/>
          <a:sy n="214" d="100"/>
        </p:scale>
        <p:origin x="87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7be2e0bd6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g137be2e0bd6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1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426720"/>
            <a:ext cx="8183700" cy="116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485875" y="3083888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93314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955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485875" y="3083888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111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505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06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9288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+mj-lt"/>
              <a:buAutoNum type="alphaLcParenR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90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 b="1">
                <a:solidFill>
                  <a:schemeClr val="accent3"/>
                </a:solidFill>
                <a:latin typeface="Source Code Pro" panose="020B0509030403020204" pitchFamily="49" charset="0"/>
                <a:ea typeface="Source Code Pro" panose="020B0509030403020204" pitchFamily="49" charset="0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82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 b="1">
                <a:solidFill>
                  <a:schemeClr val="accent3"/>
                </a:solidFill>
                <a:latin typeface="Source Code Pro" panose="020B0509030403020204" pitchFamily="49" charset="0"/>
                <a:ea typeface="Source Code Pro" panose="020B0509030403020204" pitchFamily="49" charset="0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27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9315F7-CA91-04E6-19F6-41A92EC56C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DAB10E-F124-265F-8BF3-43078CD2A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142306"/>
              </p:ext>
            </p:extLst>
          </p:nvPr>
        </p:nvGraphicFramePr>
        <p:xfrm>
          <a:off x="312557" y="1863905"/>
          <a:ext cx="3999044" cy="1993540"/>
        </p:xfrm>
        <a:graphic>
          <a:graphicData uri="http://schemas.openxmlformats.org/drawingml/2006/table">
            <a:tbl>
              <a:tblPr firstRow="1"/>
              <a:tblGrid>
                <a:gridCol w="999761">
                  <a:extLst>
                    <a:ext uri="{9D8B030D-6E8A-4147-A177-3AD203B41FA5}">
                      <a16:colId xmlns:a16="http://schemas.microsoft.com/office/drawing/2014/main" val="78087362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3122919584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3074147335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2906008278"/>
                    </a:ext>
                  </a:extLst>
                </a:gridCol>
              </a:tblGrid>
              <a:tr h="498385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085639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457945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653565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25758"/>
                  </a:ext>
                </a:extLst>
              </a:tr>
            </a:tbl>
          </a:graphicData>
        </a:graphic>
      </p:graphicFrame>
      <p:sp>
        <p:nvSpPr>
          <p:cNvPr id="6" name="Google Shape;21;p18">
            <a:extLst>
              <a:ext uri="{FF2B5EF4-FFF2-40B4-BE49-F238E27FC236}">
                <a16:creationId xmlns:a16="http://schemas.microsoft.com/office/drawing/2014/main" id="{6A4678DB-24FE-AF7D-CB86-CAD7A9EA48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Google Shape;22;p18">
            <a:extLst>
              <a:ext uri="{FF2B5EF4-FFF2-40B4-BE49-F238E27FC236}">
                <a16:creationId xmlns:a16="http://schemas.microsoft.com/office/drawing/2014/main" id="{867381C4-A322-02C9-1DA1-D62843A5A40C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978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D0359-C26F-8303-FC3E-E85746C3E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A90C4-5061-D204-A1E3-66AC67CCA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B5255-7E8C-8982-FA06-315ACC32D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43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4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Ralew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95F0D5-F9BB-C05C-55B2-ADFAE05F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421 Section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419559E-BC6B-F314-EF98-FFEA019D0F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Graph Traversal and Algorithm Proofs</a:t>
            </a:r>
          </a:p>
        </p:txBody>
      </p:sp>
    </p:spTree>
    <p:extLst>
      <p:ext uri="{BB962C8B-B14F-4D97-AF65-F5344CB8AC3E}">
        <p14:creationId xmlns:p14="http://schemas.microsoft.com/office/powerpoint/2010/main" val="208463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6024B-4D7C-A913-651D-D464C0B6C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4E330A-BE1F-793C-F3AC-5EB1FFBA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Investigating algorithm proofs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1E5E8-604F-8836-55C4-4E46375E0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68424"/>
            <a:ext cx="8520600" cy="3757576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The purpose of this problem is to help you: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Figure out how to </a:t>
            </a:r>
            <a:r>
              <a:rPr lang="en-US" b="1" dirty="0">
                <a:solidFill>
                  <a:schemeClr val="bg2"/>
                </a:solidFill>
              </a:rPr>
              <a:t>start a proof</a:t>
            </a:r>
            <a:r>
              <a:rPr lang="en-US" dirty="0"/>
              <a:t> about algorithms.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Check the correctness </a:t>
            </a:r>
            <a:r>
              <a:rPr lang="en-US" dirty="0"/>
              <a:t>of proofs.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We will take a proof that you have already seen in lecture and critically analyze it to check correctness. </a:t>
            </a:r>
          </a:p>
        </p:txBody>
      </p:sp>
    </p:spTree>
    <p:extLst>
      <p:ext uri="{BB962C8B-B14F-4D97-AF65-F5344CB8AC3E}">
        <p14:creationId xmlns:p14="http://schemas.microsoft.com/office/powerpoint/2010/main" val="136016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1B950-E7D7-7F03-D641-9698F1711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5C2388-25DA-C6DB-0536-898AD298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Investigating algorithm proofs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827B5-4783-36A3-1898-C9F7DE9AE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68424"/>
            <a:ext cx="8520600" cy="3757576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Dive right in, and we’ll summarize the takeaways afterwards. 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+mj-lt"/>
              <a:buAutoNum type="alphaLcParenR"/>
            </a:pPr>
            <a:r>
              <a:rPr lang="en-US" dirty="0"/>
              <a:t>Answer the questions embedded in the proof in your packet as you read. They are marked with 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▷</a:t>
            </a:r>
            <a:r>
              <a:rPr lang="en-US" dirty="0"/>
              <a:t> and italics.</a:t>
            </a:r>
          </a:p>
          <a:p>
            <a:pPr>
              <a:buFont typeface="+mj-lt"/>
              <a:buAutoNum type="alphaLcParenR"/>
            </a:pPr>
            <a:r>
              <a:rPr lang="en-US" dirty="0"/>
              <a:t>Discuss with people near you: 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What is the general structure of a proof that an algorithm is correct? 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How is the proof related to the pseudocode?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939D8A-1D6E-32BA-4F4B-0A3D83FF37AA}"/>
              </a:ext>
            </a:extLst>
          </p:cNvPr>
          <p:cNvSpPr txBox="1"/>
          <p:nvPr/>
        </p:nvSpPr>
        <p:spPr>
          <a:xfrm>
            <a:off x="3280558" y="3836539"/>
            <a:ext cx="258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9A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Feel free to work with the people around you!</a:t>
            </a:r>
          </a:p>
        </p:txBody>
      </p:sp>
    </p:spTree>
    <p:extLst>
      <p:ext uri="{BB962C8B-B14F-4D97-AF65-F5344CB8AC3E}">
        <p14:creationId xmlns:p14="http://schemas.microsoft.com/office/powerpoint/2010/main" val="401889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0773C-8E7B-D2DF-D259-C39892017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C599A5-D5D9-263F-4D75-2E008F33F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Investigating algorithm proofs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5D1A23-52A1-E855-B31B-4EF544C8E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042556"/>
            <a:ext cx="8520600" cy="252631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​</a:t>
            </a:r>
            <a:r>
              <a:rPr lang="en-US" b="1" dirty="0"/>
              <a:t>Claim.</a:t>
            </a:r>
            <a:r>
              <a:rPr lang="en-US" dirty="0"/>
              <a:t> The algorithm terminates.</a:t>
            </a:r>
          </a:p>
          <a:p>
            <a:pPr marL="939800" lvl="1" indent="-342900"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en-US" sz="1800" dirty="0"/>
              <a:t>​</a:t>
            </a:r>
            <a:r>
              <a:rPr lang="en-US" sz="1800" b="0" i="0" dirty="0">
                <a:solidFill>
                  <a:srgbClr val="1F1F1F"/>
                </a:solidFill>
                <a:effectLst/>
                <a:latin typeface="+mn-lt"/>
              </a:rPr>
              <a:t>▷ </a:t>
            </a:r>
            <a:r>
              <a:rPr lang="en-US" sz="1800" i="1" dirty="0">
                <a:solidFill>
                  <a:schemeClr val="tx1"/>
                </a:solidFill>
              </a:rPr>
              <a:t>What quantity increases every iteration, but is bounded? Why does it increase? Refer to particular line(s) in the code.</a:t>
            </a:r>
          </a:p>
          <a:p>
            <a:pPr marL="939800" lvl="1" indent="-342900">
              <a:buClr>
                <a:schemeClr val="tx1"/>
              </a:buClr>
              <a:buSzPct val="100000"/>
              <a:buFont typeface="+mj-lt"/>
              <a:buAutoNum type="alphaLcPeriod"/>
            </a:pPr>
            <a:endParaRPr lang="en-US" sz="1800" i="1" dirty="0">
              <a:solidFill>
                <a:schemeClr val="tx1"/>
              </a:solidFill>
            </a:endParaRPr>
          </a:p>
          <a:p>
            <a:pPr marL="939800" lvl="1" indent="-342900">
              <a:buClr>
                <a:schemeClr val="tx1"/>
              </a:buClr>
              <a:buSzPct val="100000"/>
              <a:buFont typeface="+mj-lt"/>
              <a:buAutoNum type="alphaLcPeriod"/>
            </a:pPr>
            <a:endParaRPr lang="en-US" sz="1800" dirty="0">
              <a:solidFill>
                <a:schemeClr val="tx1"/>
              </a:solidFill>
            </a:endParaRPr>
          </a:p>
          <a:p>
            <a:pPr marL="939800" lvl="1" indent="-342900">
              <a:buClr>
                <a:schemeClr val="tx1"/>
              </a:buClr>
              <a:buSzPct val="100000"/>
              <a:buFont typeface="+mj-lt"/>
              <a:buAutoNum type="alphaLcPeriod"/>
            </a:pPr>
            <a:endParaRPr lang="en-US" sz="1800" dirty="0">
              <a:solidFill>
                <a:schemeClr val="tx1"/>
              </a:solidFill>
            </a:endParaRPr>
          </a:p>
          <a:p>
            <a:pPr marL="939800" lvl="1" indent="-342900"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en-US" sz="1800" dirty="0">
                <a:latin typeface="+mn-lt"/>
              </a:rPr>
              <a:t>​​</a:t>
            </a:r>
            <a:r>
              <a:rPr lang="en-US" sz="1800" b="0" i="0" dirty="0">
                <a:solidFill>
                  <a:srgbClr val="1F1F1F"/>
                </a:solidFill>
                <a:effectLst/>
                <a:latin typeface="+mn-lt"/>
              </a:rPr>
              <a:t>▷ </a:t>
            </a:r>
            <a:r>
              <a:rPr lang="en-US" sz="1800" i="1" dirty="0">
                <a:solidFill>
                  <a:schemeClr val="tx1"/>
                </a:solidFill>
              </a:rPr>
              <a:t>Conclude that there are a bounded number of iterations.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439E25-2324-04E8-8936-8683D56BA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001" y="1034638"/>
            <a:ext cx="3825998" cy="1033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C8F9D9-24E6-DD82-BFA1-DAB30DF4D3F9}"/>
                  </a:ext>
                </a:extLst>
              </p:cNvPr>
              <p:cNvSpPr txBox="1"/>
              <p:nvPr/>
            </p:nvSpPr>
            <p:spPr>
              <a:xfrm>
                <a:off x="1216576" y="3075709"/>
                <a:ext cx="59727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|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𝑅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| 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increases every iteration, and is bounded by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|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𝑉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|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 </a:t>
                </a:r>
              </a:p>
              <a:p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In every iteration, we add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𝑣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(line 3) where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𝑣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(line 2), </a:t>
                </a:r>
              </a:p>
              <a:p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and never remove elements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C8F9D9-24E6-DD82-BFA1-DAB30DF4D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576" y="3075709"/>
                <a:ext cx="5972789" cy="923330"/>
              </a:xfrm>
              <a:prstGeom prst="rect">
                <a:avLst/>
              </a:prstGeom>
              <a:blipFill>
                <a:blip r:embed="rId3"/>
                <a:stretch>
                  <a:fillRect l="-1064" t="-2740" r="-851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9B7D1D-EEBC-D63B-7A59-6E3516699B2D}"/>
                  </a:ext>
                </a:extLst>
              </p:cNvPr>
              <p:cNvSpPr txBox="1"/>
              <p:nvPr/>
            </p:nvSpPr>
            <p:spPr>
              <a:xfrm>
                <a:off x="1216575" y="4392128"/>
                <a:ext cx="4560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There can be at most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|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𝑉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|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iterations, by above.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9B7D1D-EEBC-D63B-7A59-6E3516699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575" y="4392128"/>
                <a:ext cx="4560159" cy="369332"/>
              </a:xfrm>
              <a:prstGeom prst="rect">
                <a:avLst/>
              </a:prstGeom>
              <a:blipFill>
                <a:blip r:embed="rId4"/>
                <a:stretch>
                  <a:fillRect l="-138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BFAB440-FF9E-5132-ADA4-94B33985D1C5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07952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75BBC-D56A-9CA6-0251-60BE3A7F5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8DFA14-335B-8155-B21F-376F0F6D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Investigating algorithm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F7EE0482-F1AB-EE68-202F-AC2BCAE8B6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2042556"/>
                <a:ext cx="8520600" cy="2526319"/>
              </a:xfrm>
            </p:spPr>
            <p:txBody>
              <a:bodyPr>
                <a:normAutofit/>
              </a:bodyPr>
              <a:lstStyle/>
              <a:p>
                <a:pPr>
                  <a:buFont typeface="+mj-lt"/>
                  <a:buAutoNum type="arabicPeriod" startAt="2"/>
                </a:pPr>
                <a:r>
                  <a:rPr lang="en-US" dirty="0"/>
                  <a:t>​</a:t>
                </a:r>
                <a:r>
                  <a:rPr lang="en-US" b="1" dirty="0"/>
                  <a:t>Claim.</a:t>
                </a:r>
                <a:r>
                  <a:rPr lang="en-US" dirty="0"/>
                  <a:t> At termination,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there exists a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39800" lvl="1" indent="-342900">
                  <a:buClr>
                    <a:schemeClr val="tx1"/>
                  </a:buClr>
                  <a:buSzPct val="100000"/>
                  <a:buFont typeface="+mj-lt"/>
                  <a:buAutoNum type="alphaLcPeriod"/>
                </a:pPr>
                <a:r>
                  <a:rPr lang="en-US" sz="1800" dirty="0">
                    <a:solidFill>
                      <a:srgbClr val="333333"/>
                    </a:solidFill>
                  </a:rPr>
                  <a:t>​(⇒) </a:t>
                </a:r>
                <a:r>
                  <a:rPr lang="en-US" sz="1800" b="1" dirty="0">
                    <a:solidFill>
                      <a:srgbClr val="333333"/>
                    </a:solidFill>
                  </a:rPr>
                  <a:t>Claim.</a:t>
                </a:r>
                <a:r>
                  <a:rPr lang="en-US" sz="1800" dirty="0">
                    <a:solidFill>
                      <a:srgbClr val="333333"/>
                    </a:solidFill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, then there exists a path from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>
                    <a:solidFill>
                      <a:srgbClr val="333333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596900" lvl="1" indent="0">
                  <a:buClr>
                    <a:schemeClr val="tx1"/>
                  </a:buClr>
                  <a:buSzPct val="100000"/>
                  <a:buNone/>
                </a:pPr>
                <a:r>
                  <a:rPr lang="en-US" sz="1800" b="0" i="0" dirty="0">
                    <a:solidFill>
                      <a:schemeClr val="tx1"/>
                    </a:solidFill>
                    <a:effectLst/>
                    <a:latin typeface="+mn-lt"/>
                  </a:rPr>
                  <a:t>      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1800" b="0" i="0" dirty="0">
                    <a:solidFill>
                      <a:srgbClr val="1F1F1F"/>
                    </a:solidFill>
                    <a:effectLst/>
                    <a:latin typeface="+mn-lt"/>
                  </a:rPr>
                  <a:t>▷ 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Prove this fact. Refer to particular line(s) in the code.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F7EE0482-F1AB-EE68-202F-AC2BCAE8B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2042556"/>
                <a:ext cx="8520600" cy="252631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9971CB-2B18-9174-FB50-2A6F7E159812}"/>
                  </a:ext>
                </a:extLst>
              </p:cNvPr>
              <p:cNvSpPr txBox="1"/>
              <p:nvPr/>
            </p:nvSpPr>
            <p:spPr>
              <a:xfrm>
                <a:off x="1258139" y="3059412"/>
                <a:ext cx="7754174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By induction on iterations. </a:t>
                </a:r>
              </a:p>
              <a:p>
                <a:r>
                  <a:rPr lang="en-US" sz="1800" b="1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BC: </a:t>
                </a:r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By (line 1), before the first iteration,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𝑅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={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𝑠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}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and there is a path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𝑠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𝑠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</a:p>
              <a:p>
                <a:r>
                  <a:rPr lang="en-US" sz="1800" b="1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IH: </a:t>
                </a:r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Before/after every iteration, if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𝑣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∈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then there exists a path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𝑠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𝑣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</a:p>
              <a:p>
                <a:r>
                  <a:rPr lang="en-US" sz="1800" b="1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IS: </a:t>
                </a:r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Assume IH at start of this iteration.</a:t>
                </a:r>
              </a:p>
              <a:p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In current iteration, because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𝑢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(line 2), there is a path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𝑠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𝑢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by IH.</a:t>
                </a:r>
              </a:p>
              <a:p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{</m:t>
                    </m:r>
                    <m:r>
                      <a:rPr lang="en-US" sz="1800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𝑢</m:t>
                    </m:r>
                    <m:r>
                      <a:rPr lang="en-US" sz="1800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,</m:t>
                    </m:r>
                    <m:r>
                      <a:rPr lang="en-US" sz="1800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𝑣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}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𝐸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(line 2), we get a path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𝑠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𝑣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</a:p>
              <a:p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We only add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𝑣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(line 3), so IH is true at end of this iteration.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9971CB-2B18-9174-FB50-2A6F7E159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139" y="3059412"/>
                <a:ext cx="7754174" cy="2031325"/>
              </a:xfrm>
              <a:prstGeom prst="rect">
                <a:avLst/>
              </a:prstGeom>
              <a:blipFill>
                <a:blip r:embed="rId3"/>
                <a:stretch>
                  <a:fillRect l="-490" t="-1242" r="-32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C61077B-88B6-73C8-7FBA-56AC4A53F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001" y="1034638"/>
            <a:ext cx="3825998" cy="1033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1373ED-F15B-60E3-38F9-F4B3D9E90C48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18431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4B744-5F3E-4DAD-E8CE-84AA4797D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3A9DF7-BAB4-AAD0-FCD2-12747611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Investigating algorithm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35E4D8AC-CD0B-CFF1-A3DE-B184E2442FD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2042557"/>
                <a:ext cx="8520600" cy="1478478"/>
              </a:xfrm>
            </p:spPr>
            <p:txBody>
              <a:bodyPr>
                <a:normAutofit/>
              </a:bodyPr>
              <a:lstStyle/>
              <a:p>
                <a:pPr marL="939800" lvl="1" indent="-342900">
                  <a:buClr>
                    <a:schemeClr val="tx1"/>
                  </a:buClr>
                  <a:buSzPct val="100000"/>
                  <a:buFont typeface="+mj-lt"/>
                  <a:buAutoNum type="alphaLcPeriod" startAt="2"/>
                </a:pPr>
                <a:r>
                  <a:rPr lang="en-US" sz="1800" dirty="0">
                    <a:solidFill>
                      <a:srgbClr val="333333"/>
                    </a:solidFill>
                  </a:rPr>
                  <a:t>​(⇐) </a:t>
                </a:r>
                <a:r>
                  <a:rPr lang="en-US" sz="1800" b="1" dirty="0">
                    <a:solidFill>
                      <a:srgbClr val="333333"/>
                    </a:solidFill>
                  </a:rPr>
                  <a:t>Claim.</a:t>
                </a:r>
                <a:r>
                  <a:rPr lang="en-US" sz="1800" dirty="0">
                    <a:solidFill>
                      <a:srgbClr val="333333"/>
                    </a:solidFill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</a:rPr>
                  <a:t>If there exists a path from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>
                    <a:solidFill>
                      <a:srgbClr val="333333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1454150" lvl="2" indent="-400050">
                  <a:buClr>
                    <a:schemeClr val="tx1"/>
                  </a:buClr>
                  <a:buSzPct val="100000"/>
                  <a:buFont typeface="+mj-lt"/>
                  <a:buAutoNum type="romanLcPeriod"/>
                </a:pPr>
                <a:r>
                  <a:rPr lang="en-US" sz="1800" dirty="0">
                    <a:solidFill>
                      <a:schemeClr val="tx1"/>
                    </a:solidFill>
                  </a:rPr>
                  <a:t>Suppose for contradiction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, but there is a path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1454150" lvl="2" indent="-400050">
                  <a:buClr>
                    <a:schemeClr val="tx1"/>
                  </a:buClr>
                  <a:buSzPct val="100000"/>
                  <a:buFont typeface="+mj-lt"/>
                  <a:buAutoNum type="romanLcPeriod"/>
                </a:pPr>
                <a:r>
                  <a:rPr lang="en-US" sz="1800" dirty="0">
                    <a:solidFill>
                      <a:schemeClr val="tx1"/>
                    </a:solidFill>
                  </a:rPr>
                  <a:t>In this case, we may take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to be the first node 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.</a:t>
                </a:r>
                <a:r>
                  <a:rPr lang="en-US" sz="1800" dirty="0">
                    <a:solidFill>
                      <a:srgbClr val="1F1F1F"/>
                    </a:solidFill>
                    <a:latin typeface="+mn-lt"/>
                  </a:rPr>
                  <a:t>     ▷ 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Why is this allowed? 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35E4D8AC-CD0B-CFF1-A3DE-B184E2442F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2042557"/>
                <a:ext cx="8520600" cy="1478478"/>
              </a:xfrm>
              <a:blipFill>
                <a:blip r:embed="rId2"/>
                <a:stretch>
                  <a:fillRect r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A90E26E-C7E2-4F5E-908F-4B440AA12F0B}"/>
              </a:ext>
            </a:extLst>
          </p:cNvPr>
          <p:cNvSpPr txBox="1"/>
          <p:nvPr/>
        </p:nvSpPr>
        <p:spPr>
          <a:xfrm>
            <a:off x="1745693" y="3443485"/>
            <a:ext cx="677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If there are multiple of any object, we can always look at the first one.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6D19C4-DEE8-5CE6-4F14-CE130F07021E}"/>
                  </a:ext>
                </a:extLst>
              </p:cNvPr>
              <p:cNvSpPr txBox="1"/>
              <p:nvPr/>
            </p:nvSpPr>
            <p:spPr>
              <a:xfrm>
                <a:off x="1502773" y="4097570"/>
                <a:ext cx="3432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𝑠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6D19C4-DEE8-5CE6-4F14-CE130F070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773" y="4097570"/>
                <a:ext cx="34329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8972A9-AA96-AA02-9373-781D6D3BAD34}"/>
                  </a:ext>
                </a:extLst>
              </p:cNvPr>
              <p:cNvSpPr txBox="1"/>
              <p:nvPr/>
            </p:nvSpPr>
            <p:spPr>
              <a:xfrm>
                <a:off x="3577084" y="4097570"/>
                <a:ext cx="362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𝑣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8972A9-AA96-AA02-9373-781D6D3BA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084" y="4097570"/>
                <a:ext cx="36292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341DC4-19F9-FADF-81B7-DE9EB56F31DA}"/>
                  </a:ext>
                </a:extLst>
              </p:cNvPr>
              <p:cNvSpPr txBox="1"/>
              <p:nvPr/>
            </p:nvSpPr>
            <p:spPr>
              <a:xfrm>
                <a:off x="5755532" y="4097570"/>
                <a:ext cx="407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𝑤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341DC4-19F9-FADF-81B7-DE9EB56F3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32" y="4097570"/>
                <a:ext cx="4078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AC25DA-7EF1-CD62-498B-A8C2B6550A27}"/>
                  </a:ext>
                </a:extLst>
              </p:cNvPr>
              <p:cNvSpPr txBox="1"/>
              <p:nvPr/>
            </p:nvSpPr>
            <p:spPr>
              <a:xfrm>
                <a:off x="2870897" y="4461321"/>
                <a:ext cx="3853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𝑅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AC25DA-7EF1-CD62-498B-A8C2B6550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897" y="4461321"/>
                <a:ext cx="38536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>
            <a:extLst>
              <a:ext uri="{FF2B5EF4-FFF2-40B4-BE49-F238E27FC236}">
                <a16:creationId xmlns:a16="http://schemas.microsoft.com/office/drawing/2014/main" id="{1372E29E-22B6-14F3-F9B5-6863A6643B3E}"/>
              </a:ext>
            </a:extLst>
          </p:cNvPr>
          <p:cNvSpPr/>
          <p:nvPr/>
        </p:nvSpPr>
        <p:spPr>
          <a:xfrm>
            <a:off x="3176652" y="3901044"/>
            <a:ext cx="196240" cy="896587"/>
          </a:xfrm>
          <a:custGeom>
            <a:avLst/>
            <a:gdLst>
              <a:gd name="connsiteX0" fmla="*/ 0 w 178263"/>
              <a:gd name="connsiteY0" fmla="*/ 0 h 896587"/>
              <a:gd name="connsiteX1" fmla="*/ 178129 w 178263"/>
              <a:gd name="connsiteY1" fmla="*/ 427512 h 896587"/>
              <a:gd name="connsiteX2" fmla="*/ 29688 w 178263"/>
              <a:gd name="connsiteY2" fmla="*/ 896587 h 896587"/>
              <a:gd name="connsiteX0" fmla="*/ 0 w 196060"/>
              <a:gd name="connsiteY0" fmla="*/ 0 h 896587"/>
              <a:gd name="connsiteX1" fmla="*/ 195942 w 196060"/>
              <a:gd name="connsiteY1" fmla="*/ 433450 h 896587"/>
              <a:gd name="connsiteX2" fmla="*/ 29688 w 196060"/>
              <a:gd name="connsiteY2" fmla="*/ 896587 h 896587"/>
              <a:gd name="connsiteX0" fmla="*/ 0 w 196354"/>
              <a:gd name="connsiteY0" fmla="*/ 0 h 896587"/>
              <a:gd name="connsiteX1" fmla="*/ 195942 w 196354"/>
              <a:gd name="connsiteY1" fmla="*/ 433450 h 896587"/>
              <a:gd name="connsiteX2" fmla="*/ 29688 w 196354"/>
              <a:gd name="connsiteY2" fmla="*/ 896587 h 896587"/>
              <a:gd name="connsiteX0" fmla="*/ 0 w 196354"/>
              <a:gd name="connsiteY0" fmla="*/ 0 h 896587"/>
              <a:gd name="connsiteX1" fmla="*/ 195942 w 196354"/>
              <a:gd name="connsiteY1" fmla="*/ 433450 h 896587"/>
              <a:gd name="connsiteX2" fmla="*/ 29688 w 196354"/>
              <a:gd name="connsiteY2" fmla="*/ 896587 h 896587"/>
              <a:gd name="connsiteX0" fmla="*/ 0 w 196240"/>
              <a:gd name="connsiteY0" fmla="*/ 0 h 896587"/>
              <a:gd name="connsiteX1" fmla="*/ 195942 w 196240"/>
              <a:gd name="connsiteY1" fmla="*/ 433450 h 896587"/>
              <a:gd name="connsiteX2" fmla="*/ 11875 w 196240"/>
              <a:gd name="connsiteY2" fmla="*/ 896587 h 8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40" h="896587">
                <a:moveTo>
                  <a:pt x="0" y="0"/>
                </a:moveTo>
                <a:cubicBezTo>
                  <a:pt x="140029" y="103414"/>
                  <a:pt x="190994" y="284019"/>
                  <a:pt x="195942" y="433450"/>
                </a:cubicBezTo>
                <a:cubicBezTo>
                  <a:pt x="200890" y="582881"/>
                  <a:pt x="144483" y="746166"/>
                  <a:pt x="11875" y="89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B994ABA-69F1-6A4A-5A17-DC3B7252964D}"/>
              </a:ext>
            </a:extLst>
          </p:cNvPr>
          <p:cNvSpPr/>
          <p:nvPr/>
        </p:nvSpPr>
        <p:spPr>
          <a:xfrm>
            <a:off x="1828801" y="4178110"/>
            <a:ext cx="1751611" cy="192046"/>
          </a:xfrm>
          <a:custGeom>
            <a:avLst/>
            <a:gdLst>
              <a:gd name="connsiteX0" fmla="*/ 0 w 1751611"/>
              <a:gd name="connsiteY0" fmla="*/ 108882 h 192046"/>
              <a:gd name="connsiteX1" fmla="*/ 243444 w 1751611"/>
              <a:gd name="connsiteY1" fmla="*/ 2004 h 192046"/>
              <a:gd name="connsiteX2" fmla="*/ 510639 w 1751611"/>
              <a:gd name="connsiteY2" fmla="*/ 192009 h 192046"/>
              <a:gd name="connsiteX3" fmla="*/ 819398 w 1751611"/>
              <a:gd name="connsiteY3" fmla="*/ 19817 h 192046"/>
              <a:gd name="connsiteX4" fmla="*/ 1074717 w 1751611"/>
              <a:gd name="connsiteY4" fmla="*/ 174196 h 192046"/>
              <a:gd name="connsiteX5" fmla="*/ 1341912 w 1751611"/>
              <a:gd name="connsiteY5" fmla="*/ 19817 h 192046"/>
              <a:gd name="connsiteX6" fmla="*/ 1620982 w 1751611"/>
              <a:gd name="connsiteY6" fmla="*/ 174196 h 192046"/>
              <a:gd name="connsiteX7" fmla="*/ 1751611 w 1751611"/>
              <a:gd name="connsiteY7" fmla="*/ 168259 h 19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1611" h="192046">
                <a:moveTo>
                  <a:pt x="0" y="108882"/>
                </a:moveTo>
                <a:cubicBezTo>
                  <a:pt x="79169" y="48516"/>
                  <a:pt x="158338" y="-11850"/>
                  <a:pt x="243444" y="2004"/>
                </a:cubicBezTo>
                <a:cubicBezTo>
                  <a:pt x="328550" y="15858"/>
                  <a:pt x="414647" y="189040"/>
                  <a:pt x="510639" y="192009"/>
                </a:cubicBezTo>
                <a:cubicBezTo>
                  <a:pt x="606631" y="194978"/>
                  <a:pt x="725385" y="22786"/>
                  <a:pt x="819398" y="19817"/>
                </a:cubicBezTo>
                <a:cubicBezTo>
                  <a:pt x="913411" y="16848"/>
                  <a:pt x="987631" y="174196"/>
                  <a:pt x="1074717" y="174196"/>
                </a:cubicBezTo>
                <a:cubicBezTo>
                  <a:pt x="1161803" y="174196"/>
                  <a:pt x="1250868" y="19817"/>
                  <a:pt x="1341912" y="19817"/>
                </a:cubicBezTo>
                <a:cubicBezTo>
                  <a:pt x="1432956" y="19817"/>
                  <a:pt x="1552699" y="149456"/>
                  <a:pt x="1620982" y="174196"/>
                </a:cubicBezTo>
                <a:cubicBezTo>
                  <a:pt x="1689265" y="198936"/>
                  <a:pt x="1720438" y="183597"/>
                  <a:pt x="1751611" y="168259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8995F7B-ABF1-9CA6-FDD9-A89ED1D01047}"/>
              </a:ext>
            </a:extLst>
          </p:cNvPr>
          <p:cNvSpPr/>
          <p:nvPr/>
        </p:nvSpPr>
        <p:spPr>
          <a:xfrm>
            <a:off x="3994571" y="4187435"/>
            <a:ext cx="1751611" cy="192046"/>
          </a:xfrm>
          <a:custGeom>
            <a:avLst/>
            <a:gdLst>
              <a:gd name="connsiteX0" fmla="*/ 0 w 1751611"/>
              <a:gd name="connsiteY0" fmla="*/ 108882 h 192046"/>
              <a:gd name="connsiteX1" fmla="*/ 243444 w 1751611"/>
              <a:gd name="connsiteY1" fmla="*/ 2004 h 192046"/>
              <a:gd name="connsiteX2" fmla="*/ 510639 w 1751611"/>
              <a:gd name="connsiteY2" fmla="*/ 192009 h 192046"/>
              <a:gd name="connsiteX3" fmla="*/ 819398 w 1751611"/>
              <a:gd name="connsiteY3" fmla="*/ 19817 h 192046"/>
              <a:gd name="connsiteX4" fmla="*/ 1074717 w 1751611"/>
              <a:gd name="connsiteY4" fmla="*/ 174196 h 192046"/>
              <a:gd name="connsiteX5" fmla="*/ 1341912 w 1751611"/>
              <a:gd name="connsiteY5" fmla="*/ 19817 h 192046"/>
              <a:gd name="connsiteX6" fmla="*/ 1620982 w 1751611"/>
              <a:gd name="connsiteY6" fmla="*/ 174196 h 192046"/>
              <a:gd name="connsiteX7" fmla="*/ 1751611 w 1751611"/>
              <a:gd name="connsiteY7" fmla="*/ 168259 h 19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1611" h="192046">
                <a:moveTo>
                  <a:pt x="0" y="108882"/>
                </a:moveTo>
                <a:cubicBezTo>
                  <a:pt x="79169" y="48516"/>
                  <a:pt x="158338" y="-11850"/>
                  <a:pt x="243444" y="2004"/>
                </a:cubicBezTo>
                <a:cubicBezTo>
                  <a:pt x="328550" y="15858"/>
                  <a:pt x="414647" y="189040"/>
                  <a:pt x="510639" y="192009"/>
                </a:cubicBezTo>
                <a:cubicBezTo>
                  <a:pt x="606631" y="194978"/>
                  <a:pt x="725385" y="22786"/>
                  <a:pt x="819398" y="19817"/>
                </a:cubicBezTo>
                <a:cubicBezTo>
                  <a:pt x="913411" y="16848"/>
                  <a:pt x="987631" y="174196"/>
                  <a:pt x="1074717" y="174196"/>
                </a:cubicBezTo>
                <a:cubicBezTo>
                  <a:pt x="1161803" y="174196"/>
                  <a:pt x="1250868" y="19817"/>
                  <a:pt x="1341912" y="19817"/>
                </a:cubicBezTo>
                <a:cubicBezTo>
                  <a:pt x="1432956" y="19817"/>
                  <a:pt x="1552699" y="149456"/>
                  <a:pt x="1620982" y="174196"/>
                </a:cubicBezTo>
                <a:cubicBezTo>
                  <a:pt x="1689265" y="198936"/>
                  <a:pt x="1720438" y="183597"/>
                  <a:pt x="1751611" y="168259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CA4FA2-4918-999B-B739-D4F721E6A3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9001" y="1034638"/>
            <a:ext cx="3825998" cy="10331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D3E309-6039-F657-4D34-66E6561F284E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C248E9-91B2-DB5C-7132-768E978BF457}"/>
              </a:ext>
            </a:extLst>
          </p:cNvPr>
          <p:cNvSpPr txBox="1"/>
          <p:nvPr/>
        </p:nvSpPr>
        <p:spPr>
          <a:xfrm>
            <a:off x="6513757" y="4194815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Common technique!</a:t>
            </a:r>
          </a:p>
        </p:txBody>
      </p:sp>
    </p:spTree>
    <p:extLst>
      <p:ext uri="{BB962C8B-B14F-4D97-AF65-F5344CB8AC3E}">
        <p14:creationId xmlns:p14="http://schemas.microsoft.com/office/powerpoint/2010/main" val="402082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  <p:bldP spid="5" grpId="0"/>
      <p:bldP spid="8" grpId="0"/>
      <p:bldP spid="10" grpId="0" animBg="1"/>
      <p:bldP spid="11" grpId="0" animBg="1"/>
      <p:bldP spid="13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CAE8C-E7A5-554E-CCFF-73D353150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0DB315-4953-343B-9C91-0E6B088CE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Investigating algorithm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E8A2EF9-95EB-BEDE-AC08-84A85F456B3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2042557"/>
                <a:ext cx="8520600" cy="1478478"/>
              </a:xfrm>
            </p:spPr>
            <p:txBody>
              <a:bodyPr>
                <a:normAutofit/>
              </a:bodyPr>
              <a:lstStyle/>
              <a:p>
                <a:pPr marL="1454150" lvl="2" indent="-400050">
                  <a:buClr>
                    <a:schemeClr val="tx1"/>
                  </a:buClr>
                  <a:buSzPct val="100000"/>
                  <a:buFont typeface="+mj-lt"/>
                  <a:buAutoNum type="romanLcPeriod" startAt="3"/>
                </a:pPr>
                <a:r>
                  <a:rPr lang="en-US" sz="1800" dirty="0">
                    <a:solidFill>
                      <a:schemeClr val="tx1"/>
                    </a:solidFill>
                  </a:rPr>
                  <a:t>The predecessor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8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.</a:t>
                </a:r>
                <a:r>
                  <a:rPr lang="en-US" sz="1800" dirty="0">
                    <a:solidFill>
                      <a:srgbClr val="1F1F1F"/>
                    </a:solidFill>
                    <a:latin typeface="+mn-lt"/>
                  </a:rPr>
                  <a:t>                       ▷ 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Why does the predecessor exist? Refer to particular line(s) in the code. Why is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and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8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E8A2EF9-95EB-BEDE-AC08-84A85F456B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2042557"/>
                <a:ext cx="8520600" cy="147847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D01C66-7CED-A4D9-DBF6-94D43DA42E6E}"/>
                  </a:ext>
                </a:extLst>
              </p:cNvPr>
              <p:cNvSpPr txBox="1"/>
              <p:nvPr/>
            </p:nvSpPr>
            <p:spPr>
              <a:xfrm>
                <a:off x="1745693" y="3050391"/>
                <a:ext cx="701112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Predecessor exists because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𝑣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𝑠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as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𝑣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but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𝑠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𝑅</m:t>
                    </m:r>
                  </m:oMath>
                </a14:m>
                <a:r>
                  <a:rPr lang="en-US" sz="1800" dirty="0" err="1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</a:t>
                </a:r>
              </a:p>
              <a:p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To show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𝑠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at loop end, formally induction on iterations:</a:t>
                </a:r>
              </a:p>
              <a:p>
                <a:r>
                  <a:rPr lang="en-US" sz="1800" b="1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BC: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𝑅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={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𝑠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}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before first iteration by (line 1).</a:t>
                </a:r>
              </a:p>
              <a:p>
                <a:r>
                  <a:rPr lang="en-US" sz="1800" b="1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IH: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𝑠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before/after every iteration.</a:t>
                </a:r>
              </a:p>
              <a:p>
                <a:r>
                  <a:rPr lang="en-US" sz="1800" b="1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IS: </a:t>
                </a:r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We never remove vertices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so IH is true at end of iteration.</a:t>
                </a:r>
              </a:p>
              <a:p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Lastly,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𝑣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was first vertex not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800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1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𝑢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is the predecessor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𝑣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D01C66-7CED-A4D9-DBF6-94D43DA42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693" y="3050391"/>
                <a:ext cx="7011129" cy="2031325"/>
              </a:xfrm>
              <a:prstGeom prst="rect">
                <a:avLst/>
              </a:prstGeom>
              <a:blipFill>
                <a:blip r:embed="rId3"/>
                <a:stretch>
                  <a:fillRect l="-723" t="-124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87CE16A9-3914-A960-6A8C-087EC6988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001" y="1034638"/>
            <a:ext cx="3825998" cy="1033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C5F6B5-AC87-CA65-3A80-3994DF658175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52534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047BE-3E8A-A2D9-4897-4C0801576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39FEBE-0A1C-E2F3-21F8-CC54D3AD3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Investigating algorithm proofs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7D6E30-3CF4-21E0-9CC3-536995358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042557"/>
            <a:ext cx="8520600" cy="2191692"/>
          </a:xfrm>
        </p:spPr>
        <p:txBody>
          <a:bodyPr>
            <a:normAutofit/>
          </a:bodyPr>
          <a:lstStyle/>
          <a:p>
            <a:pPr marL="1454150" lvl="2" indent="-400050">
              <a:buClr>
                <a:schemeClr val="tx1"/>
              </a:buClr>
              <a:buSzPct val="100000"/>
              <a:buFont typeface="+mj-lt"/>
              <a:buAutoNum type="romanLcPeriod" startAt="3"/>
            </a:pPr>
            <a:r>
              <a:rPr lang="en-US" sz="1800" dirty="0">
                <a:solidFill>
                  <a:schemeClr val="tx1"/>
                </a:solidFill>
              </a:rPr>
              <a:t>This is a contradiction.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                                                                        </a:t>
            </a:r>
            <a:r>
              <a:rPr lang="en-US" sz="1800" dirty="0">
                <a:solidFill>
                  <a:srgbClr val="1F1F1F"/>
                </a:solidFill>
                <a:latin typeface="+mn-lt"/>
              </a:rPr>
              <a:t>                       ▷</a:t>
            </a:r>
            <a:r>
              <a:rPr lang="en-US" sz="1800" i="1" dirty="0">
                <a:solidFill>
                  <a:srgbClr val="1F1F1F"/>
                </a:solidFill>
                <a:latin typeface="+mn-lt"/>
              </a:rPr>
              <a:t> </a:t>
            </a:r>
            <a:r>
              <a:rPr lang="en-US" sz="1800" i="1" dirty="0">
                <a:solidFill>
                  <a:srgbClr val="1F1F1F"/>
                </a:solidFill>
              </a:rPr>
              <a:t>What is the contradiction? Refer to particular line(s) in the code.</a:t>
            </a:r>
          </a:p>
          <a:p>
            <a:pPr marL="1054100" lvl="2" indent="0">
              <a:buClr>
                <a:schemeClr val="tx1"/>
              </a:buClr>
              <a:buSzPct val="100000"/>
              <a:buNone/>
            </a:pPr>
            <a:endParaRPr lang="en-US" sz="1800" i="1" dirty="0">
              <a:solidFill>
                <a:srgbClr val="1F1F1F"/>
              </a:solidFill>
            </a:endParaRPr>
          </a:p>
          <a:p>
            <a:pPr marL="1054100" lvl="2" indent="0">
              <a:buClr>
                <a:schemeClr val="tx1"/>
              </a:buClr>
              <a:buSzPct val="100000"/>
              <a:buNone/>
            </a:pPr>
            <a:endParaRPr lang="en-US" sz="1800" i="1" dirty="0">
              <a:solidFill>
                <a:srgbClr val="1F1F1F"/>
              </a:solidFill>
            </a:endParaRPr>
          </a:p>
          <a:p>
            <a:pPr marL="1054100" lvl="2" indent="0">
              <a:buClr>
                <a:schemeClr val="tx1"/>
              </a:buClr>
              <a:buSzPct val="100000"/>
              <a:buNone/>
            </a:pPr>
            <a:r>
              <a:rPr lang="en-US" sz="1800" dirty="0">
                <a:solidFill>
                  <a:srgbClr val="1F1F1F"/>
                </a:solidFill>
                <a:latin typeface="+mn-lt"/>
              </a:rPr>
              <a:t>▷</a:t>
            </a:r>
            <a:r>
              <a:rPr lang="en-US" sz="1800" i="1" dirty="0">
                <a:solidFill>
                  <a:srgbClr val="1F1F1F"/>
                </a:solidFill>
              </a:rPr>
              <a:t> Is it possible to directly prove this claim by induction on iterations, as you did for the </a:t>
            </a:r>
            <a:r>
              <a:rPr lang="en-US" sz="1800" dirty="0">
                <a:solidFill>
                  <a:srgbClr val="333333"/>
                </a:solidFill>
              </a:rPr>
              <a:t>⇒ </a:t>
            </a:r>
            <a:r>
              <a:rPr lang="en-US" sz="1800" i="1" dirty="0">
                <a:solidFill>
                  <a:srgbClr val="1F1F1F"/>
                </a:solidFill>
              </a:rPr>
              <a:t>direction, instead of contradiction?</a:t>
            </a:r>
            <a:endParaRPr lang="en-US" sz="1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3C5E2C-4F07-0B84-296C-9E308E147A41}"/>
                  </a:ext>
                </a:extLst>
              </p:cNvPr>
              <p:cNvSpPr txBox="1"/>
              <p:nvPr/>
            </p:nvSpPr>
            <p:spPr>
              <a:xfrm>
                <a:off x="1745693" y="2781796"/>
                <a:ext cx="70111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We found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𝑢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𝑣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𝑣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800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</a:t>
                </a:r>
              </a:p>
              <a:p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Contradicts loop exit condition in (line 2).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3C5E2C-4F07-0B84-296C-9E308E147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693" y="2781796"/>
                <a:ext cx="7011129" cy="646331"/>
              </a:xfrm>
              <a:prstGeom prst="rect">
                <a:avLst/>
              </a:prstGeom>
              <a:blipFill>
                <a:blip r:embed="rId2"/>
                <a:stretch>
                  <a:fillRect l="-723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30E2D64-7F0D-4634-AC13-5D58CCC77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001" y="1034638"/>
            <a:ext cx="3825998" cy="1033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18D83F-9AB4-E8C1-0B06-2EDB56FD5237}"/>
                  </a:ext>
                </a:extLst>
              </p:cNvPr>
              <p:cNvSpPr txBox="1"/>
              <p:nvPr/>
            </p:nvSpPr>
            <p:spPr>
              <a:xfrm>
                <a:off x="1362633" y="4052144"/>
                <a:ext cx="70111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No, the claim “If there exists a path from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.” is not true until the loop exits.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18D83F-9AB4-E8C1-0B06-2EDB56FD5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633" y="4052144"/>
                <a:ext cx="7011129" cy="646331"/>
              </a:xfrm>
              <a:prstGeom prst="rect">
                <a:avLst/>
              </a:prstGeom>
              <a:blipFill>
                <a:blip r:embed="rId4"/>
                <a:stretch>
                  <a:fillRect l="-723" t="-5769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D47CFDB-1C8E-EA67-2A80-98A4EA24C6C0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46220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EEDBF-A60C-C05D-0F50-3D68AC6B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Problem 2 – Investigating algorithm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BF456B1-2702-DF82-AAF2-B8553C20487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A </a:t>
                </a:r>
                <a:r>
                  <a:rPr lang="en-US" sz="1800" b="1" dirty="0">
                    <a:solidFill>
                      <a:schemeClr val="bg2"/>
                    </a:solidFill>
                  </a:rPr>
                  <a:t>loop invariant </a:t>
                </a:r>
                <a:r>
                  <a:rPr lang="en-US" sz="1800" dirty="0">
                    <a:solidFill>
                      <a:schemeClr val="tx1"/>
                    </a:solidFill>
                  </a:rPr>
                  <a:t>is a property that is true before, during, and after the loop.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They are very useful! </a:t>
                </a: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Formally prove with induction, but you can omit proof on HW/exams if trivial.</a:t>
                </a:r>
              </a:p>
              <a:p>
                <a:pPr marL="11430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r>
                  <a:rPr lang="en-US" sz="1800" b="1" dirty="0">
                    <a:solidFill>
                      <a:schemeClr val="tx1"/>
                    </a:solidFill>
                  </a:rPr>
                  <a:t>Examples: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then there exists a path from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333333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r>
                  <a:rPr lang="en-US" sz="1800" b="1" dirty="0">
                    <a:solidFill>
                      <a:schemeClr val="tx1"/>
                    </a:solidFill>
                  </a:rPr>
                  <a:t>Non-examples: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If there exists a path from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 lvl="1"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Only true after loop end, so need to use loop exit condition to prove.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BF456B1-2702-DF82-AAF2-B8553C2048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53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40EB2-FC06-9C42-3126-1F1C64BA0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196F2-491A-6F02-25FA-2D4C76448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Problem 2 – Investigating algorithm proofs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B60C4-6A04-0EAF-A5C7-3A7D4F30D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b="1" dirty="0"/>
              <a:t>The structure of an algorithm proof</a:t>
            </a:r>
          </a:p>
          <a:p>
            <a:r>
              <a:rPr lang="en-US" dirty="0">
                <a:solidFill>
                  <a:schemeClr val="tx1"/>
                </a:solidFill>
              </a:rPr>
              <a:t>Validity: 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Make sure that every line is possible, may require ad-hoc methods.</a:t>
            </a:r>
          </a:p>
          <a:p>
            <a:r>
              <a:rPr lang="en-US" dirty="0">
                <a:solidFill>
                  <a:schemeClr val="tx1"/>
                </a:solidFill>
              </a:rPr>
              <a:t>Termination (if you have while-loops):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Find a </a:t>
            </a:r>
            <a:r>
              <a:rPr lang="en-US" sz="1800" b="1" dirty="0">
                <a:solidFill>
                  <a:schemeClr val="bg2"/>
                </a:solidFill>
              </a:rPr>
              <a:t>measure of progress </a:t>
            </a:r>
            <a:r>
              <a:rPr lang="en-US" sz="1800" dirty="0">
                <a:solidFill>
                  <a:schemeClr val="tx1"/>
                </a:solidFill>
              </a:rPr>
              <a:t>that increases/decreases every iteration, but is </a:t>
            </a:r>
            <a:r>
              <a:rPr lang="en-US" sz="1800" b="1" dirty="0">
                <a:solidFill>
                  <a:schemeClr val="bg2"/>
                </a:solidFill>
              </a:rPr>
              <a:t>bounded</a:t>
            </a:r>
            <a:r>
              <a:rPr lang="en-US" sz="1800" dirty="0">
                <a:solidFill>
                  <a:schemeClr val="tx1"/>
                </a:solidFill>
              </a:rPr>
              <a:t> by the problem setup.</a:t>
            </a:r>
          </a:p>
          <a:p>
            <a:r>
              <a:rPr lang="en-US" dirty="0">
                <a:solidFill>
                  <a:schemeClr val="tx1"/>
                </a:solidFill>
              </a:rPr>
              <a:t>Correctness: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Start with “We will show that the output matches the desired result,” then unwrap definitions. 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Combine </a:t>
            </a:r>
            <a:r>
              <a:rPr lang="en-US" sz="1800" b="1" dirty="0">
                <a:solidFill>
                  <a:schemeClr val="bg2"/>
                </a:solidFill>
              </a:rPr>
              <a:t>loop invariants </a:t>
            </a:r>
            <a:r>
              <a:rPr lang="en-US" sz="1800" dirty="0">
                <a:solidFill>
                  <a:schemeClr val="tx1"/>
                </a:solidFill>
              </a:rPr>
              <a:t>and the </a:t>
            </a:r>
            <a:r>
              <a:rPr lang="en-US" sz="1800" b="1" dirty="0">
                <a:solidFill>
                  <a:schemeClr val="bg2"/>
                </a:solidFill>
              </a:rPr>
              <a:t>loop exit condition</a:t>
            </a:r>
            <a:r>
              <a:rPr lang="en-US" sz="1800" dirty="0">
                <a:solidFill>
                  <a:schemeClr val="tx1"/>
                </a:solidFill>
              </a:rPr>
              <a:t> to prove results.</a:t>
            </a:r>
          </a:p>
          <a:p>
            <a:pPr lvl="2">
              <a:buClr>
                <a:schemeClr val="tx1"/>
              </a:buCl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Prove invariants by induction, if non-obvious.</a:t>
            </a:r>
          </a:p>
        </p:txBody>
      </p:sp>
    </p:spTree>
    <p:extLst>
      <p:ext uri="{BB962C8B-B14F-4D97-AF65-F5344CB8AC3E}">
        <p14:creationId xmlns:p14="http://schemas.microsoft.com/office/powerpoint/2010/main" val="186850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B5992-5515-83E5-A7B9-CF234F121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C1B08-E187-8609-AFAF-5497E216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Problem 2 – Investigating algorithm proofs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B848E-108C-E223-2DF4-B1EDFDA1B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71057"/>
            <a:ext cx="7772400" cy="28768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73DFAE-1590-1D29-5748-5619BB9EC6EA}"/>
              </a:ext>
            </a:extLst>
          </p:cNvPr>
          <p:cNvSpPr/>
          <p:nvPr/>
        </p:nvSpPr>
        <p:spPr>
          <a:xfrm>
            <a:off x="963827" y="2665399"/>
            <a:ext cx="7422292" cy="247135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E1FD7D-0733-2752-A227-E18721662A0C}"/>
              </a:ext>
            </a:extLst>
          </p:cNvPr>
          <p:cNvSpPr txBox="1"/>
          <p:nvPr/>
        </p:nvSpPr>
        <p:spPr>
          <a:xfrm>
            <a:off x="5901143" y="2296067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existence not obvious!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F27458-1371-575C-7F4E-80084483F233}"/>
              </a:ext>
            </a:extLst>
          </p:cNvPr>
          <p:cNvSpPr txBox="1"/>
          <p:nvPr/>
        </p:nvSpPr>
        <p:spPr>
          <a:xfrm>
            <a:off x="1940089" y="1253091"/>
            <a:ext cx="546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Validity was obvious in our case, but not all algorithms.</a:t>
            </a:r>
          </a:p>
        </p:txBody>
      </p:sp>
    </p:spTree>
    <p:extLst>
      <p:ext uri="{BB962C8B-B14F-4D97-AF65-F5344CB8AC3E}">
        <p14:creationId xmlns:p14="http://schemas.microsoft.com/office/powerpoint/2010/main" val="353016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800"/>
              <a:buFont typeface="Quattrocento Sans"/>
              <a:buNone/>
            </a:pPr>
            <a:r>
              <a:rPr lang="en-US" dirty="0"/>
              <a:t>Administrivia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3F1BF-4D1D-818B-8D6A-978EA8CAB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93CB-E62A-1E23-23E0-C929C13D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Problem 2 – Investigating algorithm proofs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3DF70-767F-A89A-BB79-6CD455333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63401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b="1" dirty="0"/>
              <a:t>How to solve HW problems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Think of an algorithm (we’ll give more tips for this next section)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Prove its </a:t>
            </a:r>
            <a:r>
              <a:rPr lang="en-US" b="1" dirty="0">
                <a:solidFill>
                  <a:schemeClr val="bg2"/>
                </a:solidFill>
              </a:rPr>
              <a:t>validity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bg2"/>
                </a:solidFill>
              </a:rPr>
              <a:t>termination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b="1" dirty="0">
                <a:solidFill>
                  <a:schemeClr val="bg2"/>
                </a:solidFill>
              </a:rPr>
              <a:t>correctness</a:t>
            </a:r>
            <a:r>
              <a:rPr lang="en-US" dirty="0">
                <a:solidFill>
                  <a:schemeClr val="tx1"/>
                </a:solidFill>
              </a:rPr>
              <a:t> as in the last slide.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Write the same level of detail as in sections/lectures.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Just for yourself, </a:t>
            </a:r>
            <a:r>
              <a:rPr lang="en-US" b="1" dirty="0">
                <a:solidFill>
                  <a:schemeClr val="bg2"/>
                </a:solidFill>
              </a:rPr>
              <a:t>expand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bg2"/>
                </a:solidFill>
              </a:rPr>
              <a:t>the details like we did today </a:t>
            </a:r>
            <a:r>
              <a:rPr lang="en-US" dirty="0">
                <a:solidFill>
                  <a:schemeClr val="tx1"/>
                </a:solidFill>
              </a:rPr>
              <a:t>to check that it’s correct.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If you can’t, your TAs probably can’t either (and will mark your proof as wrong or incomplete).</a:t>
            </a:r>
          </a:p>
          <a:p>
            <a:pPr lvl="2">
              <a:buClr>
                <a:schemeClr val="tx1"/>
              </a:buCl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Go back to step 1 or step 2 and try again.</a:t>
            </a:r>
          </a:p>
          <a:p>
            <a:pPr marL="1397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en-US" dirty="0">
                <a:solidFill>
                  <a:schemeClr val="tx1"/>
                </a:solidFill>
              </a:rPr>
              <a:t>Remember, </a:t>
            </a:r>
            <a:r>
              <a:rPr lang="en-US" b="1" dirty="0">
                <a:solidFill>
                  <a:schemeClr val="bg2"/>
                </a:solidFill>
              </a:rPr>
              <a:t>if your algorithm is wrong, it’s impossible to prove it to be correct!</a:t>
            </a:r>
          </a:p>
        </p:txBody>
      </p:sp>
    </p:spTree>
    <p:extLst>
      <p:ext uri="{BB962C8B-B14F-4D97-AF65-F5344CB8AC3E}">
        <p14:creationId xmlns:p14="http://schemas.microsoft.com/office/powerpoint/2010/main" val="35264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BEFA2-856F-FF89-DD5E-9B5D40E6D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47000-00B1-7235-1750-93D459753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graph algorithms</a:t>
            </a:r>
          </a:p>
        </p:txBody>
      </p:sp>
    </p:spTree>
    <p:extLst>
      <p:ext uri="{BB962C8B-B14F-4D97-AF65-F5344CB8AC3E}">
        <p14:creationId xmlns:p14="http://schemas.microsoft.com/office/powerpoint/2010/main" val="4103306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437680-48CC-F1A8-B245-37383287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Tips for algorithms with graphs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3933D-B04B-D1A9-7D9E-45AEBC439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68425"/>
            <a:ext cx="8520600" cy="3500450"/>
          </a:xfrm>
        </p:spPr>
        <p:txBody>
          <a:bodyPr/>
          <a:lstStyle/>
          <a:p>
            <a:pPr marL="11430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 dirty="0">
                <a:latin typeface="Source Sans Pro"/>
                <a:ea typeface="Source Sans Pro"/>
                <a:cs typeface="Source Sans Pro"/>
                <a:sym typeface="Source Sans Pro"/>
              </a:rPr>
              <a:t>Ask yourself the following questions: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What are the vertices? 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What are the edges?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What am I looking for in the graph?</a:t>
            </a:r>
            <a:endParaRPr lang="en-US"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600" b="0" i="0" u="none" strike="noStrike" cap="none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indent="0">
              <a:lnSpc>
                <a:spcPct val="114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10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437680-48CC-F1A8-B245-37383287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Raleway"/>
              </a:rPr>
              <a:t>Problem 3 – Water jugs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01E7A-12D6-576E-21AE-C5B86E015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You have a </a:t>
            </a:r>
            <a:r>
              <a:rPr lang="en-US" dirty="0">
                <a:solidFill>
                  <a:schemeClr val="tx1"/>
                </a:solidFill>
              </a:rPr>
              <a:t>5-gallon jug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chemeClr val="tx1"/>
                </a:solidFill>
              </a:rPr>
              <a:t>3-gallon jug, which start out empty</a:t>
            </a:r>
            <a:r>
              <a:rPr lang="en-US" dirty="0"/>
              <a:t>. Your goal is to have    </a:t>
            </a:r>
            <a:r>
              <a:rPr lang="en-US" b="1" dirty="0">
                <a:solidFill>
                  <a:schemeClr val="bg2"/>
                </a:solidFill>
              </a:rPr>
              <a:t>4 gallons of water in the 5-gallon jug</a:t>
            </a:r>
            <a:r>
              <a:rPr lang="en-US" dirty="0"/>
              <a:t> and </a:t>
            </a:r>
            <a:r>
              <a:rPr lang="en-US" b="1" dirty="0">
                <a:solidFill>
                  <a:schemeClr val="bg2"/>
                </a:solidFill>
              </a:rPr>
              <a:t>0 gallons of water in the 3-gallon jug</a:t>
            </a:r>
            <a:r>
              <a:rPr lang="en-US" dirty="0"/>
              <a:t>. Unfortunately, you are only allowed the following operations:</a:t>
            </a:r>
          </a:p>
          <a:p>
            <a:endParaRPr lang="en-US" dirty="0"/>
          </a:p>
          <a:p>
            <a:r>
              <a:rPr lang="en-US" dirty="0"/>
              <a:t>Fill any of your jugs completely.</a:t>
            </a:r>
          </a:p>
          <a:p>
            <a:r>
              <a:rPr lang="en-US" dirty="0"/>
              <a:t>Pour one of your jugs into the other, until the first jug is empty or the second is full.</a:t>
            </a:r>
          </a:p>
          <a:p>
            <a:r>
              <a:rPr lang="en-US" dirty="0"/>
              <a:t>Empty out all the water in a jug.</a:t>
            </a:r>
          </a:p>
          <a:p>
            <a:endParaRPr lang="en-US" dirty="0"/>
          </a:p>
          <a:p>
            <a:pPr>
              <a:buAutoNum type="alphaLcParenR"/>
            </a:pPr>
            <a:r>
              <a:rPr lang="en-US" dirty="0"/>
              <a:t>Describe a method to reach the goal. (No need to use any general algorithm yet, just solve the puzzle however you like.)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7CB96-310F-3A13-DC53-3AA0B8A56D1F}"/>
              </a:ext>
            </a:extLst>
          </p:cNvPr>
          <p:cNvSpPr txBox="1"/>
          <p:nvPr/>
        </p:nvSpPr>
        <p:spPr>
          <a:xfrm>
            <a:off x="2214748" y="4568875"/>
            <a:ext cx="4714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en-US" sz="1800" dirty="0">
                <a:solidFill>
                  <a:srgbClr val="9A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Feel free to work with the people around you.</a:t>
            </a:r>
          </a:p>
        </p:txBody>
      </p:sp>
    </p:spTree>
    <p:extLst>
      <p:ext uri="{BB962C8B-B14F-4D97-AF65-F5344CB8AC3E}">
        <p14:creationId xmlns:p14="http://schemas.microsoft.com/office/powerpoint/2010/main" val="2258701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98E60-83FF-D21E-352A-58E443E67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DB178D-CC5F-1248-AB83-6FC21F740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Raleway"/>
              </a:rPr>
              <a:t>Problem 3 – Water jugs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450E282-DBCD-50DC-7BDF-750EAF67F88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AutoNum type="alphaLcParenR"/>
                </a:pPr>
                <a:r>
                  <a:rPr lang="en-US" dirty="0"/>
                  <a:t>Describe a method to reach the goal. (No need to use any general algorithm yet, just solve the puzzle however you like.)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denote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gallons in the 5-gallon jug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gallons in the 3-gallon jug.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 algn="ctr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(0, 0) </a:t>
                </a:r>
                <a:r>
                  <a:rPr lang="en-US" dirty="0">
                    <a:solidFill>
                      <a:schemeClr val="accent1"/>
                    </a:solidFill>
                    <a:sym typeface="Wingdings" pitchFamily="2" charset="2"/>
                  </a:rPr>
                  <a:t> (5, 0)  (2, 3)  (2, 0)  (0, 2)  (5, 2)  (4, 3)  (4, 0)</a:t>
                </a:r>
              </a:p>
              <a:p>
                <a:pPr marL="114300" indent="0" algn="ctr">
                  <a:buNone/>
                </a:pPr>
                <a:endParaRPr lang="en-US" dirty="0">
                  <a:solidFill>
                    <a:schemeClr val="accent1"/>
                  </a:solidFill>
                  <a:sym typeface="Wingdings" pitchFamily="2" charset="2"/>
                </a:endParaRPr>
              </a:p>
              <a:p>
                <a:pPr marL="114300" indent="0" algn="ctr">
                  <a:buNone/>
                </a:pPr>
                <a:r>
                  <a:rPr lang="en-US" dirty="0">
                    <a:solidFill>
                      <a:schemeClr val="accent1"/>
                    </a:solidFill>
                    <a:sym typeface="Wingdings" pitchFamily="2" charset="2"/>
                  </a:rPr>
                  <a:t>OR</a:t>
                </a:r>
              </a:p>
              <a:p>
                <a:pPr marL="114300" indent="0" algn="ctr">
                  <a:buNone/>
                </a:pPr>
                <a:endParaRPr lang="en-US" dirty="0">
                  <a:solidFill>
                    <a:schemeClr val="accent1"/>
                  </a:solidFill>
                  <a:sym typeface="Wingdings" pitchFamily="2" charset="2"/>
                </a:endParaRPr>
              </a:p>
              <a:p>
                <a:pPr marL="114300" indent="0" algn="ctr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(0, 0) </a:t>
                </a:r>
                <a:r>
                  <a:rPr lang="en-US" dirty="0">
                    <a:solidFill>
                      <a:schemeClr val="accent1"/>
                    </a:solidFill>
                    <a:sym typeface="Wingdings" pitchFamily="2" charset="2"/>
                  </a:rPr>
                  <a:t> (0, 3)  (3, 0)  (3, 3)  (5, 1)  (0, 1)  (1, 0)  (1, 3)  (4, 0)</a:t>
                </a:r>
              </a:p>
              <a:p>
                <a:pPr marL="114300" indent="0" algn="ctr">
                  <a:buNone/>
                </a:pPr>
                <a:endParaRPr lang="en-US" dirty="0">
                  <a:solidFill>
                    <a:schemeClr val="accent1"/>
                  </a:solidFill>
                  <a:sym typeface="Wingdings" pitchFamily="2" charset="2"/>
                </a:endParaRPr>
              </a:p>
              <a:p>
                <a:pPr marL="114300" indent="0" algn="ctr">
                  <a:buNone/>
                </a:pPr>
                <a:r>
                  <a:rPr lang="en-US" dirty="0">
                    <a:solidFill>
                      <a:schemeClr val="accent1"/>
                    </a:solidFill>
                    <a:sym typeface="Wingdings" pitchFamily="2" charset="2"/>
                  </a:rPr>
                  <a:t>or other solutions.</a:t>
                </a: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450E282-DBCD-50DC-7BDF-750EAF67F8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1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719B58E-E96C-E143-3E0D-9144E6247CD0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989671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33634-AEA5-906D-EA0C-FDA050163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B49500-2967-C583-3E80-89C549989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Raleway"/>
              </a:rPr>
              <a:t>Problem 3 – Water jugs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EFB3ACF5-CF20-6DDD-0C05-3C0D57B3E9E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+mj-lt"/>
                  <a:buAutoNum type="alphaLcParenR" startAt="2"/>
                </a:pPr>
                <a:r>
                  <a:rPr lang="en-US" dirty="0"/>
                  <a:t>Solve with a graph algorithm and state the running time (no proof during section):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b="1" dirty="0"/>
                  <a:t>Input: </a:t>
                </a:r>
                <a:r>
                  <a:rPr lang="en-US" dirty="0"/>
                  <a:t>Jug sizes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with target amounts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respectively.</a:t>
                </a:r>
              </a:p>
              <a:p>
                <a:pPr marL="114300" indent="0">
                  <a:buNone/>
                </a:pPr>
                <a:r>
                  <a:rPr lang="en-US" b="1" dirty="0"/>
                  <a:t>Expected output: </a:t>
                </a:r>
                <a:r>
                  <a:rPr lang="en-US" dirty="0"/>
                  <a:t>The minimum number of steps to reach the target amount, or “unreachable”.</a:t>
                </a:r>
              </a:p>
              <a:p>
                <a:pPr marL="457200" marR="0" lvl="0" indent="-34290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+mj-lt"/>
                  <a:buAutoNum type="arabicPeriod"/>
                </a:pPr>
                <a:r>
                  <a:rPr lang="en-US" sz="1800" dirty="0">
                    <a:latin typeface="Source Sans Pro"/>
                    <a:ea typeface="Source Sans Pro"/>
                    <a:cs typeface="Source Sans Pro"/>
                    <a:sym typeface="Source Sans Pro"/>
                  </a:rPr>
                  <a:t>What are the vertices? </a:t>
                </a:r>
              </a:p>
              <a:p>
                <a:pPr marL="457200" marR="0" lvl="0" indent="-34290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+mj-lt"/>
                  <a:buAutoNum type="arabicPeriod"/>
                </a:pPr>
                <a:r>
                  <a:rPr lang="en-US" sz="1800" dirty="0">
                    <a:latin typeface="Source Sans Pro"/>
                    <a:ea typeface="Source Sans Pro"/>
                    <a:cs typeface="Source Sans Pro"/>
                    <a:sym typeface="Source Sans Pro"/>
                  </a:rPr>
                  <a:t>What are the edges?</a:t>
                </a:r>
              </a:p>
              <a:p>
                <a:pPr marL="457200" marR="0" lvl="0" indent="-34290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+mj-lt"/>
                  <a:buAutoNum type="arabicPeriod"/>
                </a:pPr>
                <a:r>
                  <a:rPr lang="en-US" dirty="0">
                    <a:latin typeface="Source Sans Pro"/>
                    <a:ea typeface="Source Sans Pro"/>
                    <a:cs typeface="Source Sans Pro"/>
                    <a:sym typeface="Source Sans Pro"/>
                  </a:rPr>
                  <a:t>What am I looking for in the graph?</a:t>
                </a:r>
                <a:endParaRPr lang="en-US" sz="1800" dirty="0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EFB3ACF5-CF20-6DDD-0C05-3C0D57B3E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1E81A4-45AA-DADA-8498-94D962C442A4}"/>
              </a:ext>
            </a:extLst>
          </p:cNvPr>
          <p:cNvSpPr txBox="1"/>
          <p:nvPr/>
        </p:nvSpPr>
        <p:spPr>
          <a:xfrm>
            <a:off x="2214748" y="4568875"/>
            <a:ext cx="4714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en-US" sz="1800" dirty="0">
                <a:solidFill>
                  <a:srgbClr val="9A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Feel free to work with the people around you.</a:t>
            </a:r>
          </a:p>
        </p:txBody>
      </p:sp>
    </p:spTree>
    <p:extLst>
      <p:ext uri="{BB962C8B-B14F-4D97-AF65-F5344CB8AC3E}">
        <p14:creationId xmlns:p14="http://schemas.microsoft.com/office/powerpoint/2010/main" val="3728499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7D638-1E2B-72DE-7BED-8E0D30A8A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A79300-5855-EC4C-C6C8-709EB1D66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Raleway"/>
              </a:rPr>
              <a:t>Problem 3 – Water jugs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14A4D557-39E8-4314-40D2-BBB44E5F5DC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+mj-lt"/>
                  <a:buAutoNum type="alphaLcParenR" startAt="2"/>
                </a:pPr>
                <a:r>
                  <a:rPr lang="en-US" dirty="0"/>
                  <a:t>Solve with a graph algorithm and state the running time (no proof during section):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b="1" dirty="0"/>
                  <a:t>Input: </a:t>
                </a:r>
                <a:r>
                  <a:rPr lang="en-US" dirty="0"/>
                  <a:t>Jug sizes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with target amounts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respectively.</a:t>
                </a:r>
              </a:p>
              <a:p>
                <a:pPr marL="114300" indent="0">
                  <a:buNone/>
                </a:pPr>
                <a:r>
                  <a:rPr lang="en-US" b="1" dirty="0"/>
                  <a:t>Expected output: </a:t>
                </a:r>
                <a:r>
                  <a:rPr lang="en-US" dirty="0"/>
                  <a:t>The minimum number of steps to reach the target amount, or “unreachable”.</a:t>
                </a:r>
              </a:p>
              <a:p>
                <a:pPr marL="457200" marR="0" lvl="0" indent="-34290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+mj-lt"/>
                  <a:buAutoNum type="arabicPeriod"/>
                </a:pPr>
                <a:r>
                  <a:rPr lang="en-US" sz="1800" dirty="0">
                    <a:latin typeface="Source Sans Pro"/>
                    <a:ea typeface="Source Sans Pro"/>
                    <a:cs typeface="Source Sans Pro"/>
                    <a:sym typeface="Source Sans Pro"/>
                  </a:rPr>
                  <a:t>What are the vertices? </a:t>
                </a:r>
              </a:p>
              <a:p>
                <a:pPr marL="457200" marR="0" lvl="0" indent="-34290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+mj-lt"/>
                  <a:buAutoNum type="arabicPeriod"/>
                </a:pPr>
                <a:r>
                  <a:rPr lang="en-US" sz="1800" dirty="0">
                    <a:latin typeface="Source Sans Pro"/>
                    <a:ea typeface="Source Sans Pro"/>
                    <a:cs typeface="Source Sans Pro"/>
                    <a:sym typeface="Source Sans Pro"/>
                  </a:rPr>
                  <a:t>What are the edges?</a:t>
                </a:r>
              </a:p>
              <a:p>
                <a:pPr marL="457200" marR="0" lvl="0" indent="-34290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+mj-lt"/>
                  <a:buAutoNum type="arabicPeriod"/>
                </a:pPr>
                <a:r>
                  <a:rPr lang="en-US" dirty="0">
                    <a:latin typeface="Source Sans Pro"/>
                    <a:ea typeface="Source Sans Pro"/>
                    <a:cs typeface="Source Sans Pro"/>
                    <a:sym typeface="Source Sans Pro"/>
                  </a:rPr>
                  <a:t>What am I looking for in the graph?</a:t>
                </a:r>
                <a:endParaRPr lang="en-US" sz="1800" dirty="0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14A4D557-39E8-4314-40D2-BBB44E5F5D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69168C-808D-8537-3DBC-4DE34ABF8722}"/>
                  </a:ext>
                </a:extLst>
              </p:cNvPr>
              <p:cNvSpPr txBox="1"/>
              <p:nvPr/>
            </p:nvSpPr>
            <p:spPr>
              <a:xfrm>
                <a:off x="3199864" y="2974910"/>
                <a:ext cx="46714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pairs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</m:t>
                    </m:r>
                    <m:r>
                      <a:rPr lang="en-US" sz="1800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𝑚</m:t>
                    </m:r>
                    <m:r>
                      <a:rPr lang="en-US" sz="1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,</m:t>
                    </m:r>
                    <m:r>
                      <a:rPr lang="en-US" sz="1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𝑛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of the current amounts in each jug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69168C-808D-8537-3DBC-4DE34ABF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864" y="2974910"/>
                <a:ext cx="4671407" cy="369332"/>
              </a:xfrm>
              <a:prstGeom prst="rect">
                <a:avLst/>
              </a:prstGeom>
              <a:blipFill>
                <a:blip r:embed="rId3"/>
                <a:stretch>
                  <a:fillRect l="-1359" t="-6667" r="-2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5B51573-063F-9EE9-D51D-49BE7DFAEE8D}"/>
              </a:ext>
            </a:extLst>
          </p:cNvPr>
          <p:cNvSpPr txBox="1"/>
          <p:nvPr/>
        </p:nvSpPr>
        <p:spPr>
          <a:xfrm>
            <a:off x="3199864" y="3519194"/>
            <a:ext cx="325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all allowed steps in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4DA646-25D6-3E56-1709-8FFFDA74C7F8}"/>
                  </a:ext>
                </a:extLst>
              </p:cNvPr>
              <p:cNvSpPr txBox="1"/>
              <p:nvPr/>
            </p:nvSpPr>
            <p:spPr>
              <a:xfrm>
                <a:off x="4481826" y="4063478"/>
                <a:ext cx="38520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length of shortest path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(0,</m:t>
                    </m:r>
                    <m:r>
                      <a:rPr lang="en-US" sz="1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 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0) 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</m:t>
                    </m:r>
                    <m:r>
                      <a:rPr lang="en-US" sz="1800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𝑥</m:t>
                    </m:r>
                    <m:r>
                      <a:rPr lang="en-US" sz="1800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,</m:t>
                    </m:r>
                    <m:r>
                      <a:rPr lang="en-US" sz="1800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𝑦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</a:t>
                </a:r>
              </a:p>
              <a:p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or “unreachable”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4DA646-25D6-3E56-1709-8FFFDA74C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26" y="4063478"/>
                <a:ext cx="3852080" cy="646331"/>
              </a:xfrm>
              <a:prstGeom prst="rect">
                <a:avLst/>
              </a:prstGeom>
              <a:blipFill>
                <a:blip r:embed="rId4"/>
                <a:stretch>
                  <a:fillRect l="-1311" t="-5769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796DFA4-9C6F-7052-A256-18DD5820F655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17186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6001E-F729-8204-8BEB-9D550ECD7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37C5BE-9057-C664-09A6-8894EF03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Raleway"/>
              </a:rPr>
              <a:t>Problem 3 – Water jugs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90677031-BAA9-A291-A97B-EBC845FC737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Algorithm:</a:t>
                </a:r>
              </a:p>
              <a:p>
                <a:pPr>
                  <a:buClr>
                    <a:schemeClr val="accent1"/>
                  </a:buClr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Construct a graph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a list of all pairs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all possible transitions according to the rules.</a:t>
                </a:r>
              </a:p>
              <a:p>
                <a:pPr>
                  <a:buClr>
                    <a:schemeClr val="accent1"/>
                  </a:buClr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Use BFS to compute the shortest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0)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output it, or “unreachable” if BFS terminates before reaching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  <a:p>
                <a:pPr marL="11430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Running time:</a:t>
                </a:r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BFS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|+|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|=(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+1)(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|≤6|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(since there are 3 types of transitions from every state, which you can do with either jug). Thus,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90677031-BAA9-A291-A97B-EBC845FC73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r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63E1327-4268-D6C1-B721-C58844C23014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C3BBE1-8087-5CAA-8445-4293A3F368B6}"/>
              </a:ext>
            </a:extLst>
          </p:cNvPr>
          <p:cNvSpPr txBox="1"/>
          <p:nvPr/>
        </p:nvSpPr>
        <p:spPr>
          <a:xfrm>
            <a:off x="1869374" y="4554461"/>
            <a:ext cx="5405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en-US" sz="1800" dirty="0">
                <a:solidFill>
                  <a:srgbClr val="9A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Extra: Can you tweak this solution to be a bit faster?</a:t>
            </a:r>
          </a:p>
        </p:txBody>
      </p:sp>
    </p:spTree>
    <p:extLst>
      <p:ext uri="{BB962C8B-B14F-4D97-AF65-F5344CB8AC3E}">
        <p14:creationId xmlns:p14="http://schemas.microsoft.com/office/powerpoint/2010/main" val="205522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10EAB-152C-EBC4-A759-DEFAB481C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FBEF40-B26C-3583-65A8-92927DB2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Raleway"/>
              </a:rPr>
              <a:t>Problem 3 – Water jugs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A34F7D3B-C3A6-2A94-44FD-AFD796B8F8A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Algorithm:</a:t>
                </a:r>
              </a:p>
              <a:p>
                <a:pPr>
                  <a:buClr>
                    <a:schemeClr val="accent1"/>
                  </a:buClr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Construct a graph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a list of all pairs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all possible transitions according to the rules.</a:t>
                </a:r>
              </a:p>
              <a:p>
                <a:pPr>
                  <a:buClr>
                    <a:schemeClr val="accent1"/>
                  </a:buClr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Use BFS to compute the shortest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0)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output it, or “unreachable” if BFS terminates before reaching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not in the graph</a:t>
                </a:r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  <a:p>
                <a:pPr marL="11430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Running time:</a:t>
                </a:r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BFS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|+|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|≤6|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(since there are 3 types of transitions from every state, which you can do with either jug). </a:t>
                </a:r>
                <a:r>
                  <a:rPr lang="en-US" dirty="0">
                    <a:solidFill>
                      <a:schemeClr val="tx1"/>
                    </a:solidFill>
                  </a:rPr>
                  <a:t>Thus,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A34F7D3B-C3A6-2A94-44FD-AFD796B8F8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298" b="-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21B4022-1D71-BDA9-3D2A-B5D80CFFFFA2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9FD615-1E50-7762-E8F8-F9CACE753BF6}"/>
              </a:ext>
            </a:extLst>
          </p:cNvPr>
          <p:cNvSpPr txBox="1"/>
          <p:nvPr/>
        </p:nvSpPr>
        <p:spPr>
          <a:xfrm>
            <a:off x="4732250" y="337085"/>
            <a:ext cx="4211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Slight improvement!</a:t>
            </a:r>
          </a:p>
          <a:p>
            <a:r>
              <a:rPr lang="en-US"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Notice that all transitions result in one of the jugs being full or empty.</a:t>
            </a:r>
          </a:p>
        </p:txBody>
      </p:sp>
    </p:spTree>
    <p:extLst>
      <p:ext uri="{BB962C8B-B14F-4D97-AF65-F5344CB8AC3E}">
        <p14:creationId xmlns:p14="http://schemas.microsoft.com/office/powerpoint/2010/main" val="223174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173C0-4E67-0D77-0BE2-38AB099C6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C8B2A-5032-6C90-E561-9D5D9C01B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latin typeface="Raleway"/>
              </a:rPr>
              <a:t>Problem 4 – Judging books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29C21B-243B-02C0-3579-5574568E24C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You have a large collection of books and want to arrange them by color. You wish to put only books of a single color on any given shelf. Every pair of books is either “same color” or “not same color”, and this relation is an equivalence relation (reflexive, symmetric, and transitive). </a:t>
                </a:r>
              </a:p>
              <a:p>
                <a:pPr marL="11430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Input: </a:t>
                </a:r>
                <a:r>
                  <a:rPr lang="en-US" dirty="0">
                    <a:solidFill>
                      <a:schemeClr val="tx1"/>
                    </a:solidFill>
                  </a:rPr>
                  <a:t>A list of books, and a list of pairs that are the same color</a:t>
                </a:r>
              </a:p>
              <a:p>
                <a:pPr marL="11430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Expected output: </a:t>
                </a:r>
                <a:r>
                  <a:rPr lang="en-US" dirty="0">
                    <a:solidFill>
                      <a:schemeClr val="tx1"/>
                    </a:solidFill>
                  </a:rPr>
                  <a:t>The best upper bound on the number of shelves you will need</a:t>
                </a:r>
              </a:p>
              <a:p>
                <a:pPr marL="11430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Example input: </a:t>
                </a:r>
                <a:r>
                  <a:rPr lang="en-US" dirty="0">
                    <a:solidFill>
                      <a:schemeClr val="tx1"/>
                    </a:solidFill>
                  </a:rPr>
                  <a:t>books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pairs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Output: </a:t>
                </a:r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29C21B-243B-02C0-3579-5574568E24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81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4FE6-A5DA-94F7-0C52-75C507DE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Announcements &amp;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57285-116C-D9E9-8114-1A4EC2B59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68425"/>
            <a:ext cx="8520600" cy="3500450"/>
          </a:xfrm>
        </p:spPr>
        <p:txBody>
          <a:bodyPr>
            <a:normAutofit fontScale="925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-US" b="1" dirty="0">
                <a:latin typeface="Source Sans Pro"/>
                <a:ea typeface="Source Sans Pro"/>
                <a:cs typeface="Source Sans Pro"/>
                <a:sym typeface="Source Sans Pro"/>
              </a:rPr>
              <a:t>HW1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en-US" sz="1800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Was due yesterday, 1/15</a:t>
            </a:r>
            <a:endParaRPr lang="en-US" sz="1800" dirty="0">
              <a:solidFill>
                <a:schemeClr val="tx2"/>
              </a:solidFill>
              <a:latin typeface="Source Sans Pro"/>
              <a:ea typeface="Source Sans Pro"/>
              <a:cs typeface="Source Sans Pr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en-US" sz="1800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Remember the </a:t>
            </a:r>
            <a:r>
              <a:rPr lang="en-US" sz="1800" b="1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late problems </a:t>
            </a:r>
            <a:r>
              <a:rPr lang="en-US" sz="1800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policy (NOT assignments)</a:t>
            </a:r>
          </a:p>
          <a:p>
            <a:pPr lvl="2">
              <a:buClr>
                <a:schemeClr val="dk1"/>
              </a:buClr>
              <a:buFont typeface="Source Sans Pro"/>
              <a:buChar char="○"/>
            </a:pPr>
            <a:r>
              <a:rPr lang="en-US" sz="1800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Total of up to </a:t>
            </a:r>
            <a:r>
              <a:rPr lang="en-US" sz="1800" b="1" dirty="0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 late problem days</a:t>
            </a:r>
          </a:p>
          <a:p>
            <a:pPr lvl="2">
              <a:buClr>
                <a:schemeClr val="dk1"/>
              </a:buClr>
              <a:buFont typeface="Source Sans Pro"/>
              <a:buChar char="○"/>
            </a:pPr>
            <a:r>
              <a:rPr lang="en-US" sz="1800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 most </a:t>
            </a:r>
            <a:r>
              <a:rPr lang="en-US" sz="1800" b="1" dirty="0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 late days per problem</a:t>
            </a:r>
          </a:p>
          <a:p>
            <a:pPr marL="114300" indent="0">
              <a:buNone/>
            </a:pP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-US" b="1" dirty="0">
                <a:latin typeface="Source Sans Pro"/>
                <a:ea typeface="Source Sans Pro"/>
                <a:cs typeface="Source Sans Pro"/>
                <a:sym typeface="Source Sans Pro"/>
              </a:rPr>
              <a:t>HW2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en-US" sz="1800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Due Wednesday 1/22 @ 11:59pm</a:t>
            </a:r>
            <a:endParaRPr lang="en-US" sz="1800" dirty="0">
              <a:solidFill>
                <a:schemeClr val="tx2"/>
              </a:solidFill>
              <a:latin typeface="Source Sans Pro"/>
              <a:ea typeface="Source Sans Pro"/>
              <a:cs typeface="Source Sans Pr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en-US" sz="1800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Don’t wait to start</a:t>
            </a:r>
          </a:p>
          <a:p>
            <a:pPr marL="5969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sz="1800" dirty="0">
              <a:solidFill>
                <a:schemeClr val="tx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-US" b="1" dirty="0">
                <a:latin typeface="Source Sans Pro"/>
                <a:ea typeface="Source Sans Pro"/>
                <a:cs typeface="Source Sans Pro"/>
                <a:sym typeface="Source Sans Pro"/>
              </a:rPr>
              <a:t>Pseudocode handout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en-US" sz="1800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 it at home</a:t>
            </a:r>
          </a:p>
        </p:txBody>
      </p:sp>
    </p:spTree>
    <p:extLst>
      <p:ext uri="{BB962C8B-B14F-4D97-AF65-F5344CB8AC3E}">
        <p14:creationId xmlns:p14="http://schemas.microsoft.com/office/powerpoint/2010/main" val="517279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ED54B-7739-BC89-AE29-8EAEE7E1E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8D99-BAA7-3B3A-D9D8-309D88919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latin typeface="Raleway"/>
              </a:rPr>
              <a:t>Problem 4 – Judging books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1B944-5621-F36C-6847-8B41A105B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chemeClr val="tx1"/>
                </a:solidFill>
              </a:rPr>
              <a:t>Input: </a:t>
            </a:r>
            <a:r>
              <a:rPr lang="en-US" dirty="0">
                <a:solidFill>
                  <a:schemeClr val="tx1"/>
                </a:solidFill>
              </a:rPr>
              <a:t>A list of books, and a list of pairs that are the same color</a:t>
            </a:r>
          </a:p>
          <a:p>
            <a:pPr marL="114300" indent="0">
              <a:buNone/>
            </a:pPr>
            <a:r>
              <a:rPr lang="en-US" b="1" dirty="0">
                <a:solidFill>
                  <a:schemeClr val="tx1"/>
                </a:solidFill>
              </a:rPr>
              <a:t>Expected output: </a:t>
            </a:r>
            <a:r>
              <a:rPr lang="en-US" dirty="0">
                <a:solidFill>
                  <a:schemeClr val="tx1"/>
                </a:solidFill>
              </a:rPr>
              <a:t>The best upper bound on the number of shelves you will need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What are the vertices? 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What are the edges?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What am I looking for in the graph?</a:t>
            </a:r>
            <a:endParaRPr lang="en-US"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F6546-D4EE-9171-39D2-8C331D0F7F5A}"/>
              </a:ext>
            </a:extLst>
          </p:cNvPr>
          <p:cNvSpPr txBox="1"/>
          <p:nvPr/>
        </p:nvSpPr>
        <p:spPr>
          <a:xfrm>
            <a:off x="2214748" y="4568875"/>
            <a:ext cx="4714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en-US" sz="1800" dirty="0">
                <a:solidFill>
                  <a:srgbClr val="9A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Feel free to work with the people around you.</a:t>
            </a:r>
          </a:p>
        </p:txBody>
      </p:sp>
    </p:spTree>
    <p:extLst>
      <p:ext uri="{BB962C8B-B14F-4D97-AF65-F5344CB8AC3E}">
        <p14:creationId xmlns:p14="http://schemas.microsoft.com/office/powerpoint/2010/main" val="996562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1EA61-A048-F830-E5C2-7819D01DA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80D07-2C53-5FC9-6A4B-A9150C10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latin typeface="Raleway"/>
              </a:rPr>
              <a:t>Problem 4 – Judging books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0A6FD-05B3-2721-F453-18B68F299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chemeClr val="tx1"/>
                </a:solidFill>
              </a:rPr>
              <a:t>Input: </a:t>
            </a:r>
            <a:r>
              <a:rPr lang="en-US" dirty="0">
                <a:solidFill>
                  <a:schemeClr val="tx1"/>
                </a:solidFill>
              </a:rPr>
              <a:t>A list of books, and a list of pairs that are the same color</a:t>
            </a:r>
          </a:p>
          <a:p>
            <a:pPr marL="114300" indent="0">
              <a:buNone/>
            </a:pPr>
            <a:r>
              <a:rPr lang="en-US" b="1" dirty="0">
                <a:solidFill>
                  <a:schemeClr val="tx1"/>
                </a:solidFill>
              </a:rPr>
              <a:t>Expected output: </a:t>
            </a:r>
            <a:r>
              <a:rPr lang="en-US" dirty="0">
                <a:solidFill>
                  <a:schemeClr val="tx1"/>
                </a:solidFill>
              </a:rPr>
              <a:t>The best upper bound on the number of shelves you will need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What are the vertices? 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What are the edges?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What am I looking for in the graph?</a:t>
            </a:r>
            <a:endParaRPr lang="en-US"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87F05A-D211-D933-E769-83ED5113F7D6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5D9B85-6F06-ED4D-6C47-971E1728709A}"/>
              </a:ext>
            </a:extLst>
          </p:cNvPr>
          <p:cNvSpPr txBox="1"/>
          <p:nvPr/>
        </p:nvSpPr>
        <p:spPr>
          <a:xfrm>
            <a:off x="3199864" y="2351456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books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B61C8-EDA5-F401-9883-34AE505FE532}"/>
              </a:ext>
            </a:extLst>
          </p:cNvPr>
          <p:cNvSpPr txBox="1"/>
          <p:nvPr/>
        </p:nvSpPr>
        <p:spPr>
          <a:xfrm>
            <a:off x="3199864" y="2895740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pairs that are the same color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E8036-D547-E3DD-6FF0-9AE04F818011}"/>
              </a:ext>
            </a:extLst>
          </p:cNvPr>
          <p:cNvSpPr txBox="1"/>
          <p:nvPr/>
        </p:nvSpPr>
        <p:spPr>
          <a:xfrm>
            <a:off x="4481826" y="3440024"/>
            <a:ext cx="352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number of connected components</a:t>
            </a:r>
          </a:p>
        </p:txBody>
      </p:sp>
    </p:spTree>
    <p:extLst>
      <p:ext uri="{BB962C8B-B14F-4D97-AF65-F5344CB8AC3E}">
        <p14:creationId xmlns:p14="http://schemas.microsoft.com/office/powerpoint/2010/main" val="58653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EE979-9409-8393-8FB4-6D0290D2D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33BD-31B5-8AED-42EA-9FD47168B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latin typeface="Raleway"/>
              </a:rPr>
              <a:t>Problem 4 – Judging books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90B49-9775-DEB7-1094-B2120A7A1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You have a large collection of books and want to arrange them by color. You wish to put only books of a single color on any given shelf. Every pair of books is either “same color” or “not same color”, and this relation is an equivalence relation (reflexive, symmetric, and transitive). 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b="1" dirty="0">
                <a:solidFill>
                  <a:schemeClr val="tx1"/>
                </a:solidFill>
              </a:rPr>
              <a:t>Input: </a:t>
            </a:r>
            <a:r>
              <a:rPr lang="en-US" dirty="0">
                <a:solidFill>
                  <a:schemeClr val="tx1"/>
                </a:solidFill>
              </a:rPr>
              <a:t>A list of books, and a list of pairs that are the same color</a:t>
            </a:r>
          </a:p>
          <a:p>
            <a:pPr marL="114300" indent="0">
              <a:buNone/>
            </a:pPr>
            <a:r>
              <a:rPr lang="en-US" b="1" dirty="0">
                <a:solidFill>
                  <a:schemeClr val="tx1"/>
                </a:solidFill>
              </a:rPr>
              <a:t>Expected output: </a:t>
            </a:r>
            <a:r>
              <a:rPr lang="en-US" dirty="0">
                <a:solidFill>
                  <a:schemeClr val="tx1"/>
                </a:solidFill>
              </a:rPr>
              <a:t>The best upper bound on the number of shelves you will need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r>
              <a:rPr lang="en-US" dirty="0">
                <a:solidFill>
                  <a:srgbClr val="9A01FF"/>
                </a:solidFill>
              </a:rPr>
              <a:t>Now write the algorithm (two sentences) and think about the proof.</a:t>
            </a:r>
          </a:p>
          <a:p>
            <a:pPr marL="114300" indent="0" algn="ctr">
              <a:buNone/>
            </a:pPr>
            <a:r>
              <a:rPr lang="en-US" dirty="0">
                <a:solidFill>
                  <a:srgbClr val="9A01FF"/>
                </a:solidFill>
              </a:rPr>
              <a:t>Feel free to work with the people around you.</a:t>
            </a:r>
          </a:p>
        </p:txBody>
      </p:sp>
    </p:spTree>
    <p:extLst>
      <p:ext uri="{BB962C8B-B14F-4D97-AF65-F5344CB8AC3E}">
        <p14:creationId xmlns:p14="http://schemas.microsoft.com/office/powerpoint/2010/main" val="655774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0793E-D656-18F8-7DBD-66A66124C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E5A6-2C48-2F1E-A6A7-C213A9571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latin typeface="Raleway"/>
              </a:rPr>
              <a:t>Problem 4 – Judging books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4860ADA-AA2F-4D03-B332-2885009CD04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Algorithm:</a:t>
                </a:r>
              </a:p>
              <a:p>
                <a:pPr>
                  <a:buClr>
                    <a:schemeClr val="accent1"/>
                  </a:buClr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Construct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the list of books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the list of pairs.</a:t>
                </a:r>
              </a:p>
              <a:p>
                <a:pPr>
                  <a:buClr>
                    <a:schemeClr val="accent1"/>
                  </a:buClr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Use BFS or DFS to compute the number of connected components and output it.</a:t>
                </a:r>
              </a:p>
              <a:p>
                <a:pPr marL="114300" indent="0">
                  <a:buClr>
                    <a:schemeClr val="accent1"/>
                  </a:buClr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buClr>
                    <a:schemeClr val="accent1"/>
                  </a:buClr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Proof:</a:t>
                </a:r>
              </a:p>
              <a:p>
                <a:pPr>
                  <a:buClr>
                    <a:schemeClr val="accent1"/>
                  </a:buClr>
                </a:pPr>
                <a:r>
                  <a:rPr lang="en-US" dirty="0">
                    <a:solidFill>
                      <a:schemeClr val="accent1"/>
                    </a:solidFill>
                  </a:rPr>
                  <a:t>Termination is clear, and all lines are valid.</a:t>
                </a:r>
              </a:p>
              <a:p>
                <a:pPr>
                  <a:buClr>
                    <a:schemeClr val="accent1"/>
                  </a:buClr>
                </a:pPr>
                <a:r>
                  <a:rPr lang="en-US" dirty="0">
                    <a:solidFill>
                      <a:schemeClr val="accent1"/>
                    </a:solidFill>
                  </a:rPr>
                  <a:t>We will show that the number of connected components is the best upper bound on the number of shelves needed.</a:t>
                </a:r>
              </a:p>
              <a:p>
                <a:pPr>
                  <a:buClr>
                    <a:schemeClr val="accent1"/>
                  </a:buClr>
                </a:pP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4860ADA-AA2F-4D03-B332-2885009CD0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69EE62C-C2D3-E0DB-C7D3-4A98C15DCD3E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918DCA-B95F-24CA-42A3-CD60BCCD4257}"/>
              </a:ext>
            </a:extLst>
          </p:cNvPr>
          <p:cNvSpPr txBox="1"/>
          <p:nvPr/>
        </p:nvSpPr>
        <p:spPr>
          <a:xfrm>
            <a:off x="6568546" y="3939896"/>
            <a:ext cx="2575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Is an upper bound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All upper bounds are at least this big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8D5F2D-F7DD-96D0-3B86-A24CCFF441AE}"/>
              </a:ext>
            </a:extLst>
          </p:cNvPr>
          <p:cNvSpPr/>
          <p:nvPr/>
        </p:nvSpPr>
        <p:spPr>
          <a:xfrm>
            <a:off x="6810499" y="3134218"/>
            <a:ext cx="1775361" cy="33250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82C7EF-A75B-99F0-B504-58D1BF67F339}"/>
              </a:ext>
            </a:extLst>
          </p:cNvPr>
          <p:cNvCxnSpPr>
            <a:cxnSpLocks/>
          </p:cNvCxnSpPr>
          <p:nvPr/>
        </p:nvCxnSpPr>
        <p:spPr>
          <a:xfrm flipV="1">
            <a:off x="7698179" y="3512962"/>
            <a:ext cx="0" cy="4269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2231E33-B8BA-91FF-CBEB-2B297894F4DE}"/>
              </a:ext>
            </a:extLst>
          </p:cNvPr>
          <p:cNvSpPr txBox="1"/>
          <p:nvPr/>
        </p:nvSpPr>
        <p:spPr>
          <a:xfrm>
            <a:off x="390186" y="4078396"/>
            <a:ext cx="5804794" cy="646331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Purely 311-type claim, no algorithm needed —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can rely on knowledge that B/DFS computes # conn. comp.</a:t>
            </a:r>
          </a:p>
        </p:txBody>
      </p:sp>
    </p:spTree>
    <p:extLst>
      <p:ext uri="{BB962C8B-B14F-4D97-AF65-F5344CB8AC3E}">
        <p14:creationId xmlns:p14="http://schemas.microsoft.com/office/powerpoint/2010/main" val="299889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E2B20-D70F-6BEC-689B-F3B31CE20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BD6DD-82E1-3DB8-639D-A714DA29F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latin typeface="Raleway"/>
              </a:rPr>
              <a:t>Problem 4 – Judging books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751F10E-CEDD-700F-CDFF-8DC3549A7F9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Clr>
                    <a:schemeClr val="accent1"/>
                  </a:buClr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The number of connected components is an upper bound.</a:t>
                </a:r>
              </a:p>
              <a:p>
                <a:pPr marL="939800" lvl="1" indent="-342900">
                  <a:buSzPct val="100000"/>
                  <a:buFont typeface="+mj-lt"/>
                  <a:buAutoNum type="alphaLcPeriod"/>
                </a:pPr>
                <a:r>
                  <a:rPr lang="en-US" sz="1800" dirty="0"/>
                  <a:t>G</a:t>
                </a:r>
                <a:r>
                  <a:rPr lang="en-US" sz="1800" dirty="0">
                    <a:solidFill>
                      <a:schemeClr val="accent1"/>
                    </a:solidFill>
                  </a:rPr>
                  <a:t>ive each connected component its own shelf. </a:t>
                </a:r>
              </a:p>
              <a:p>
                <a:pPr marL="939800" lvl="1" indent="-342900">
                  <a:buSzPct val="100000"/>
                  <a:buFont typeface="+mj-lt"/>
                  <a:buAutoNum type="alphaLcPeriod"/>
                </a:pPr>
                <a:r>
                  <a:rPr lang="en-US" sz="1800" dirty="0">
                    <a:solidFill>
                      <a:schemeClr val="accent1"/>
                    </a:solidFill>
                  </a:rPr>
                  <a:t>Because “same color” is transitive, if there is a path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are the same color (formally by induction). </a:t>
                </a:r>
              </a:p>
              <a:p>
                <a:pPr marL="939800" lvl="1" indent="-342900">
                  <a:buSzPct val="100000"/>
                  <a:buFont typeface="+mj-lt"/>
                  <a:buAutoNum type="alphaLcPeriod"/>
                </a:pPr>
                <a:r>
                  <a:rPr lang="en-US" sz="1800" dirty="0">
                    <a:solidFill>
                      <a:schemeClr val="accent1"/>
                    </a:solidFill>
                  </a:rPr>
                  <a:t>Thus, it was valid to put them on the same shelf.</a:t>
                </a:r>
              </a:p>
              <a:p>
                <a:pPr>
                  <a:buClr>
                    <a:schemeClr val="accent1"/>
                  </a:buClr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All upper bounds are at least the number of connected components.</a:t>
                </a:r>
              </a:p>
              <a:p>
                <a:pPr marL="939800" lvl="1" indent="-342900">
                  <a:buSzPct val="100000"/>
                  <a:buFont typeface="+mj-lt"/>
                  <a:buAutoNum type="alphaLcPeriod"/>
                </a:pPr>
                <a:r>
                  <a:rPr lang="en-US" sz="1800" dirty="0">
                    <a:solidFill>
                      <a:schemeClr val="accent1"/>
                    </a:solidFill>
                  </a:rPr>
                  <a:t>The input is compatible with the situation where every connected component has books of different colors. </a:t>
                </a:r>
              </a:p>
              <a:p>
                <a:pPr marL="939800" lvl="1" indent="-342900">
                  <a:buSzPct val="100000"/>
                  <a:buFont typeface="+mj-lt"/>
                  <a:buAutoNum type="alphaLcPeriod"/>
                </a:pPr>
                <a:r>
                  <a:rPr lang="en-US" sz="1800" dirty="0">
                    <a:solidFill>
                      <a:schemeClr val="accent1"/>
                    </a:solidFill>
                  </a:rPr>
                  <a:t>Thus, every upper bound must output at least the number of connected components.</a:t>
                </a:r>
              </a:p>
              <a:p>
                <a:pPr>
                  <a:buClr>
                    <a:schemeClr val="accent1"/>
                  </a:buClr>
                </a:pP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751F10E-CEDD-700F-CDFF-8DC3549A7F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6010831-93B2-302F-9CC3-C41F90E11248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5920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7675D-1985-06DB-44BE-3C839A8A8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4E6117-9BDA-69A4-35D5-28A8102F8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Last note on applying graph algorithms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627C2-8FEB-E254-A156-529648B1CB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In section today, we saw two examples of </a:t>
            </a:r>
            <a:r>
              <a:rPr lang="en-US" b="1" dirty="0">
                <a:solidFill>
                  <a:schemeClr val="bg2"/>
                </a:solidFill>
              </a:rPr>
              <a:t>directly calling a graph algorithm</a:t>
            </a:r>
            <a:r>
              <a:rPr lang="en-US" dirty="0">
                <a:solidFill>
                  <a:schemeClr val="tx1"/>
                </a:solidFill>
              </a:rPr>
              <a:t>, as if it were a library function.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Sometimes, in other problems, you might need to </a:t>
            </a:r>
            <a:r>
              <a:rPr lang="en-US" b="1" dirty="0">
                <a:solidFill>
                  <a:schemeClr val="bg2"/>
                </a:solidFill>
              </a:rPr>
              <a:t>reimplement a graph algorithm </a:t>
            </a:r>
            <a:r>
              <a:rPr lang="en-US" dirty="0">
                <a:solidFill>
                  <a:schemeClr val="tx1"/>
                </a:solidFill>
              </a:rPr>
              <a:t>and tweak a line or two to solve the problem.</a:t>
            </a:r>
          </a:p>
        </p:txBody>
      </p:sp>
    </p:spTree>
    <p:extLst>
      <p:ext uri="{BB962C8B-B14F-4D97-AF65-F5344CB8AC3E}">
        <p14:creationId xmlns:p14="http://schemas.microsoft.com/office/powerpoint/2010/main" val="803016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20B4-AC45-40DB-7919-0EF480F21C80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Raleway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/>
              <a:t>Summary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A3FF2-C73A-52E9-108C-7FE252B2B382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For algorithms, prove </a:t>
            </a:r>
            <a:r>
              <a:rPr lang="en-US" b="1" dirty="0">
                <a:solidFill>
                  <a:schemeClr val="bg2"/>
                </a:solidFill>
              </a:rPr>
              <a:t>validity, termination, and correctness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Make sure that you can expand all details in your head.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Find a </a:t>
            </a:r>
            <a:r>
              <a:rPr lang="en-US" sz="1800" b="1" dirty="0">
                <a:solidFill>
                  <a:schemeClr val="bg2"/>
                </a:solidFill>
              </a:rPr>
              <a:t>measure of progress </a:t>
            </a:r>
            <a:r>
              <a:rPr lang="en-US" sz="1800" dirty="0"/>
              <a:t>to prove termination.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Start with “We will show that the output matches the desired result,” then expand definitions, use </a:t>
            </a:r>
            <a:r>
              <a:rPr lang="en-US" sz="1800" b="1" dirty="0">
                <a:solidFill>
                  <a:schemeClr val="bg2"/>
                </a:solidFill>
              </a:rPr>
              <a:t>observations that are true in every iteration</a:t>
            </a:r>
            <a:r>
              <a:rPr lang="en-US" sz="1800" dirty="0">
                <a:solidFill>
                  <a:schemeClr val="tx1"/>
                </a:solidFill>
              </a:rPr>
              <a:t>,</a:t>
            </a:r>
            <a:r>
              <a:rPr lang="en-US" sz="1800" b="1" dirty="0">
                <a:solidFill>
                  <a:schemeClr val="bg2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and use the </a:t>
            </a:r>
            <a:r>
              <a:rPr lang="en-US" sz="1800" b="1" dirty="0">
                <a:solidFill>
                  <a:schemeClr val="bg2"/>
                </a:solidFill>
              </a:rPr>
              <a:t>loop exit condition </a:t>
            </a:r>
            <a:r>
              <a:rPr lang="en-US" sz="1800" dirty="0">
                <a:solidFill>
                  <a:schemeClr val="tx1"/>
                </a:solidFill>
              </a:rPr>
              <a:t>to prove correctness.</a:t>
            </a:r>
            <a:endParaRPr lang="en-US" sz="1800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Model problems using graphs, then apply or tweak algorithms like BFS/DFS/etc.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78515-68D4-B5FA-7466-1DE3787524E2}"/>
              </a:ext>
            </a:extLst>
          </p:cNvPr>
          <p:cNvSpPr/>
          <p:nvPr/>
        </p:nvSpPr>
        <p:spPr>
          <a:xfrm>
            <a:off x="90151" y="3638282"/>
            <a:ext cx="8950817" cy="1416676"/>
          </a:xfrm>
          <a:prstGeom prst="rect">
            <a:avLst/>
          </a:prstGeom>
          <a:solidFill>
            <a:srgbClr val="5E2B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A7A280E-0397-2282-7FBE-5BD8DA97FD9D}"/>
              </a:ext>
            </a:extLst>
          </p:cNvPr>
          <p:cNvSpPr txBox="1">
            <a:spLocks/>
          </p:cNvSpPr>
          <p:nvPr/>
        </p:nvSpPr>
        <p:spPr>
          <a:xfrm>
            <a:off x="311700" y="4309321"/>
            <a:ext cx="8183700" cy="5191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lang="en-US"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b="1" dirty="0">
                <a:solidFill>
                  <a:schemeClr val="bg1"/>
                </a:solidFill>
              </a:rPr>
              <a:t>Thanks for coming to section this week!</a:t>
            </a:r>
          </a:p>
        </p:txBody>
      </p:sp>
    </p:spTree>
    <p:extLst>
      <p:ext uri="{BB962C8B-B14F-4D97-AF65-F5344CB8AC3E}">
        <p14:creationId xmlns:p14="http://schemas.microsoft.com/office/powerpoint/2010/main" val="326783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873DB-BA42-63A5-10BD-B9C84AFB7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382DE-A857-4978-7DE1-BB5594F61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Warmup: BFS/DFS</a:t>
            </a:r>
          </a:p>
        </p:txBody>
      </p:sp>
    </p:spTree>
    <p:extLst>
      <p:ext uri="{BB962C8B-B14F-4D97-AF65-F5344CB8AC3E}">
        <p14:creationId xmlns:p14="http://schemas.microsoft.com/office/powerpoint/2010/main" val="63676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CEA7A-E709-1376-85A5-F9F3012F6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BFS/DFS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00EAF29-1D76-E772-8898-13E7F7C7C01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+mj-lt"/>
                  <a:buAutoNum type="alphaLcParenR"/>
                </a:pPr>
                <a:r>
                  <a:rPr lang="en-US" dirty="0"/>
                  <a:t>Run BFS and record the layer of each vertex, starting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layer 0.</a:t>
                </a:r>
              </a:p>
              <a:p>
                <a:pPr>
                  <a:buFont typeface="+mj-lt"/>
                  <a:buAutoNum type="alphaLcParenR"/>
                </a:pPr>
                <a:r>
                  <a:rPr lang="en-US" dirty="0"/>
                  <a:t>Run DFS, record the start/end times, and classify the edges. When there are multiple choices for the next vertex, pick the alphabetically earliest one.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00EAF29-1D76-E772-8898-13E7F7C7C0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2F5AABA-F779-930D-7D14-DA20BE463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45" y="2207142"/>
            <a:ext cx="3651664" cy="25521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043E83-BF8F-7066-5D2A-9CE16DE0D09B}"/>
              </a:ext>
            </a:extLst>
          </p:cNvPr>
          <p:cNvSpPr txBox="1"/>
          <p:nvPr/>
        </p:nvSpPr>
        <p:spPr>
          <a:xfrm>
            <a:off x="5136586" y="3160320"/>
            <a:ext cx="258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9A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Feel free to work with the people around you!</a:t>
            </a:r>
          </a:p>
        </p:txBody>
      </p:sp>
    </p:spTree>
    <p:extLst>
      <p:ext uri="{BB962C8B-B14F-4D97-AF65-F5344CB8AC3E}">
        <p14:creationId xmlns:p14="http://schemas.microsoft.com/office/powerpoint/2010/main" val="80058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62BB-3647-D468-2D98-A32330A74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Raleway"/>
              </a:rPr>
              <a:t>As a reminder...</a:t>
            </a:r>
            <a:endParaRPr lang="en-US" dirty="0"/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F234CA02-2487-68BA-846B-802E6382B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72" y="1052777"/>
            <a:ext cx="7228069" cy="38986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81D342-5528-E0F6-A60B-714BD07669A8}"/>
              </a:ext>
            </a:extLst>
          </p:cNvPr>
          <p:cNvSpPr/>
          <p:nvPr/>
        </p:nvSpPr>
        <p:spPr>
          <a:xfrm>
            <a:off x="236350" y="1125682"/>
            <a:ext cx="1330377" cy="552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8B837E-0D70-2474-A8B5-D98BCDEA583E}"/>
              </a:ext>
            </a:extLst>
          </p:cNvPr>
          <p:cNvSpPr/>
          <p:nvPr/>
        </p:nvSpPr>
        <p:spPr>
          <a:xfrm>
            <a:off x="5065993" y="1270899"/>
            <a:ext cx="2042409" cy="552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17B980-095E-53BA-A3FD-22232BF4248B}"/>
              </a:ext>
            </a:extLst>
          </p:cNvPr>
          <p:cNvSpPr/>
          <p:nvPr/>
        </p:nvSpPr>
        <p:spPr>
          <a:xfrm>
            <a:off x="3534186" y="4128399"/>
            <a:ext cx="2360950" cy="552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E05A1-047F-02BC-186B-F088C62F9307}"/>
              </a:ext>
            </a:extLst>
          </p:cNvPr>
          <p:cNvSpPr txBox="1"/>
          <p:nvPr/>
        </p:nvSpPr>
        <p:spPr>
          <a:xfrm>
            <a:off x="5900035" y="989336"/>
            <a:ext cx="3071108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Source Sans Pro"/>
                <a:ea typeface="Source Sans Pro"/>
              </a:rPr>
              <a:t>To track start/end time for a DFS traversal, start at time 1 and increment by one each time a node is visited or finished processing.</a:t>
            </a:r>
          </a:p>
          <a:p>
            <a:endParaRPr lang="en-US" sz="1800" dirty="0">
              <a:solidFill>
                <a:schemeClr val="tx1"/>
              </a:solidFill>
              <a:latin typeface="Source Sans Pro"/>
              <a:ea typeface="Source Sans Pro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Source Sans Pro"/>
                <a:ea typeface="Source Sans Pro"/>
              </a:rPr>
              <a:t>Start time:</a:t>
            </a:r>
            <a:r>
              <a:rPr lang="en-US" sz="1800" dirty="0">
                <a:solidFill>
                  <a:schemeClr val="tx1"/>
                </a:solidFill>
                <a:latin typeface="Source Sans Pro"/>
                <a:ea typeface="Source Sans Pro"/>
              </a:rPr>
              <a:t> when DFS first visits a node</a:t>
            </a:r>
            <a:endParaRPr lang="en-US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Source Sans Pro"/>
                <a:ea typeface="Source Sans Pro"/>
              </a:rPr>
              <a:t>End time</a:t>
            </a:r>
            <a:r>
              <a:rPr lang="en-US" sz="1800" dirty="0">
                <a:solidFill>
                  <a:schemeClr val="tx1"/>
                </a:solidFill>
                <a:latin typeface="Source Sans Pro"/>
                <a:ea typeface="Source Sans Pro"/>
              </a:rPr>
              <a:t>: when DFS finishes processing a node entirely</a:t>
            </a:r>
            <a:endParaRPr lang="en-US" sz="18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5B9393-5BE9-2A31-4062-A78EEA633F36}"/>
              </a:ext>
            </a:extLst>
          </p:cNvPr>
          <p:cNvSpPr/>
          <p:nvPr/>
        </p:nvSpPr>
        <p:spPr>
          <a:xfrm>
            <a:off x="3597781" y="1286016"/>
            <a:ext cx="191366" cy="234661"/>
          </a:xfrm>
          <a:prstGeom prst="ellipse">
            <a:avLst/>
          </a:prstGeom>
          <a:solidFill>
            <a:srgbClr val="CDE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783835-6C94-AAB0-CE78-3BC3579FFE68}"/>
              </a:ext>
            </a:extLst>
          </p:cNvPr>
          <p:cNvSpPr/>
          <p:nvPr/>
        </p:nvSpPr>
        <p:spPr>
          <a:xfrm>
            <a:off x="2935361" y="1822879"/>
            <a:ext cx="165389" cy="178377"/>
          </a:xfrm>
          <a:prstGeom prst="ellipse">
            <a:avLst/>
          </a:prstGeom>
          <a:solidFill>
            <a:srgbClr val="CDE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5F5C4E-0A1E-5EBA-1744-11929CF5639D}"/>
              </a:ext>
            </a:extLst>
          </p:cNvPr>
          <p:cNvSpPr/>
          <p:nvPr/>
        </p:nvSpPr>
        <p:spPr>
          <a:xfrm>
            <a:off x="2372519" y="2303458"/>
            <a:ext cx="174048" cy="187036"/>
          </a:xfrm>
          <a:prstGeom prst="ellipse">
            <a:avLst/>
          </a:prstGeom>
          <a:solidFill>
            <a:srgbClr val="CDE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5B3B71B-092B-C215-C038-81245DC210F8}"/>
              </a:ext>
            </a:extLst>
          </p:cNvPr>
          <p:cNvSpPr/>
          <p:nvPr/>
        </p:nvSpPr>
        <p:spPr>
          <a:xfrm>
            <a:off x="4602236" y="1991732"/>
            <a:ext cx="226002" cy="169718"/>
          </a:xfrm>
          <a:prstGeom prst="ellipse">
            <a:avLst/>
          </a:prstGeom>
          <a:solidFill>
            <a:srgbClr val="CDE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8126A75-0DF4-DC79-2666-DFC5E632631D}"/>
              </a:ext>
            </a:extLst>
          </p:cNvPr>
          <p:cNvSpPr/>
          <p:nvPr/>
        </p:nvSpPr>
        <p:spPr>
          <a:xfrm>
            <a:off x="4610895" y="2636834"/>
            <a:ext cx="204354" cy="204355"/>
          </a:xfrm>
          <a:prstGeom prst="ellipse">
            <a:avLst/>
          </a:prstGeom>
          <a:solidFill>
            <a:srgbClr val="CDE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29EF659-B301-27E8-F432-38D785712BC2}"/>
              </a:ext>
            </a:extLst>
          </p:cNvPr>
          <p:cNvSpPr/>
          <p:nvPr/>
        </p:nvSpPr>
        <p:spPr>
          <a:xfrm>
            <a:off x="5325270" y="2857641"/>
            <a:ext cx="213013" cy="174047"/>
          </a:xfrm>
          <a:prstGeom prst="ellipse">
            <a:avLst/>
          </a:prstGeom>
          <a:solidFill>
            <a:srgbClr val="CDE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401614-B9AD-A3D5-6659-4BE7BC14F676}"/>
              </a:ext>
            </a:extLst>
          </p:cNvPr>
          <p:cNvSpPr/>
          <p:nvPr/>
        </p:nvSpPr>
        <p:spPr>
          <a:xfrm>
            <a:off x="3247088" y="3100095"/>
            <a:ext cx="182707" cy="195696"/>
          </a:xfrm>
          <a:prstGeom prst="ellipse">
            <a:avLst/>
          </a:prstGeom>
          <a:solidFill>
            <a:srgbClr val="CDE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0EA34B-E77E-CA08-B361-DCE350BF75D5}"/>
              </a:ext>
            </a:extLst>
          </p:cNvPr>
          <p:cNvSpPr/>
          <p:nvPr/>
        </p:nvSpPr>
        <p:spPr>
          <a:xfrm>
            <a:off x="2372520" y="3030822"/>
            <a:ext cx="191366" cy="234661"/>
          </a:xfrm>
          <a:prstGeom prst="ellipse">
            <a:avLst/>
          </a:prstGeom>
          <a:solidFill>
            <a:srgbClr val="CDE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6AE433-EA99-B066-4995-3A14C85BB2E3}"/>
              </a:ext>
            </a:extLst>
          </p:cNvPr>
          <p:cNvSpPr/>
          <p:nvPr/>
        </p:nvSpPr>
        <p:spPr>
          <a:xfrm>
            <a:off x="5325270" y="3450788"/>
            <a:ext cx="230331" cy="208684"/>
          </a:xfrm>
          <a:prstGeom prst="ellipse">
            <a:avLst/>
          </a:prstGeom>
          <a:solidFill>
            <a:srgbClr val="CDE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CA10C6B-C399-407C-AF63-D22F5857C8AA}"/>
              </a:ext>
            </a:extLst>
          </p:cNvPr>
          <p:cNvSpPr/>
          <p:nvPr/>
        </p:nvSpPr>
        <p:spPr>
          <a:xfrm>
            <a:off x="3247088" y="3753856"/>
            <a:ext cx="191366" cy="234661"/>
          </a:xfrm>
          <a:prstGeom prst="ellipse">
            <a:avLst/>
          </a:prstGeom>
          <a:solidFill>
            <a:srgbClr val="CDE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FD4E78-2BBB-01F7-5E78-7479D7892E2E}"/>
              </a:ext>
            </a:extLst>
          </p:cNvPr>
          <p:cNvSpPr/>
          <p:nvPr/>
        </p:nvSpPr>
        <p:spPr>
          <a:xfrm>
            <a:off x="1809679" y="4502867"/>
            <a:ext cx="174048" cy="178377"/>
          </a:xfrm>
          <a:prstGeom prst="ellipse">
            <a:avLst/>
          </a:prstGeom>
          <a:solidFill>
            <a:srgbClr val="CDE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604B2F7-383D-6CFA-8636-A33EB0F7B76E}"/>
              </a:ext>
            </a:extLst>
          </p:cNvPr>
          <p:cNvSpPr/>
          <p:nvPr/>
        </p:nvSpPr>
        <p:spPr>
          <a:xfrm>
            <a:off x="2104088" y="3745196"/>
            <a:ext cx="182707" cy="148071"/>
          </a:xfrm>
          <a:prstGeom prst="ellipse">
            <a:avLst/>
          </a:prstGeom>
          <a:solidFill>
            <a:srgbClr val="CDE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2EBA63-80AA-32E5-5552-C119A35948C3}"/>
              </a:ext>
            </a:extLst>
          </p:cNvPr>
          <p:cNvSpPr/>
          <p:nvPr/>
        </p:nvSpPr>
        <p:spPr>
          <a:xfrm>
            <a:off x="1376724" y="4013629"/>
            <a:ext cx="191366" cy="234661"/>
          </a:xfrm>
          <a:prstGeom prst="ellipse">
            <a:avLst/>
          </a:prstGeom>
          <a:solidFill>
            <a:srgbClr val="CDE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325EC-B47A-EF72-9336-592F007C0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18B6-ACE1-D628-8409-7792CCD4F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BFS/DFS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DBFC443-C9A6-E40E-3596-8F492B2AEF7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+mj-lt"/>
                  <a:buAutoNum type="alphaLcParenR"/>
                </a:pPr>
                <a:r>
                  <a:rPr lang="en-US" dirty="0"/>
                  <a:t>Run BFS and record the layer of each vertex, starting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layer 0.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DBFC443-C9A6-E40E-3596-8F492B2AEF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D51F4B8-DD1F-3EB1-F161-052387FD84B4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4634F8-A5CF-BDBE-321E-A5B456A629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79746" y="1809292"/>
            <a:ext cx="4841185" cy="271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72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D26EE-D1D2-CD46-7BBD-CF649F0C9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F3EBD-00B3-2280-A0AF-1FB87D2C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BFS/DFS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AB1C6-8856-E045-B796-B4066A01F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lphaLcParenR" startAt="2"/>
            </a:pPr>
            <a:r>
              <a:rPr lang="en-US" dirty="0"/>
              <a:t>Run DFS, record the start/end times, and classify the edges. When there are multiple choices for the next vertex, pick the alphabetically earliest one.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A26EB-D027-6818-92D2-9ED6DEFCC5BB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F33DF1-D5E9-46BE-BCBD-0CD7E7636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768" y="1917586"/>
            <a:ext cx="5578294" cy="3131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4B9894C1-CA43-257B-C1AD-D5C6A63896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8864034"/>
                  </p:ext>
                </p:extLst>
              </p:nvPr>
            </p:nvGraphicFramePr>
            <p:xfrm>
              <a:off x="5084358" y="2429084"/>
              <a:ext cx="3747942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2650">
                      <a:extLst>
                        <a:ext uri="{9D8B030D-6E8A-4147-A177-3AD203B41FA5}">
                          <a16:colId xmlns:a16="http://schemas.microsoft.com/office/drawing/2014/main" val="3406001416"/>
                        </a:ext>
                      </a:extLst>
                    </a:gridCol>
                    <a:gridCol w="2095292">
                      <a:extLst>
                        <a:ext uri="{9D8B030D-6E8A-4147-A177-3AD203B41FA5}">
                          <a16:colId xmlns:a16="http://schemas.microsoft.com/office/drawing/2014/main" val="261525528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Tree edges: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(</m:t>
                              </m:r>
                              <m:r>
                                <a:rPr lang="en-US" sz="1800" i="1" dirty="0" err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𝑎</m:t>
                              </m:r>
                              <m:r>
                                <a:rPr lang="en-US" sz="1800" i="1" dirty="0" err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,</m:t>
                              </m:r>
                              <m:r>
                                <a:rPr lang="en-US" sz="1800" i="1" dirty="0" err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𝑏</m:t>
                              </m:r>
                              <m:r>
                                <a:rPr lang="en-US" sz="18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(</m:t>
                              </m:r>
                              <m:r>
                                <a:rPr lang="en-US" sz="1800" i="1" dirty="0" err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𝑎</m:t>
                              </m:r>
                              <m:r>
                                <a:rPr lang="en-US" sz="1800" i="1" dirty="0" err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,</m:t>
                              </m:r>
                              <m:r>
                                <a:rPr lang="en-US" sz="1800" i="1" dirty="0" err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𝑐</m:t>
                              </m:r>
                              <m:r>
                                <a:rPr lang="en-US" sz="18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(</m:t>
                              </m:r>
                              <m:r>
                                <a:rPr lang="en-US" sz="1800" i="1" dirty="0" err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𝑐</m:t>
                              </m:r>
                              <m:r>
                                <a:rPr lang="en-US" sz="1800" i="1" dirty="0" err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,</m:t>
                              </m:r>
                              <m:r>
                                <a:rPr lang="en-US" sz="1800" i="1" dirty="0" err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𝑑</m:t>
                              </m:r>
                              <m:r>
                                <a:rPr lang="en-US" sz="18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(</m:t>
                              </m:r>
                              <m:r>
                                <a:rPr lang="en-US" sz="1800" i="1" dirty="0" err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𝑑</m:t>
                              </m:r>
                              <m:r>
                                <a:rPr lang="en-US" sz="1800" i="1" dirty="0" err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,</m:t>
                              </m:r>
                              <m:r>
                                <a:rPr lang="en-US" sz="1800" i="1" dirty="0" err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𝑔</m:t>
                              </m:r>
                              <m:r>
                                <a:rPr lang="en-US" sz="18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(</m:t>
                              </m:r>
                              <m:r>
                                <a:rPr lang="en-US" sz="1800" i="1" dirty="0" err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𝑐</m:t>
                              </m:r>
                              <m:r>
                                <a:rPr lang="en-US" sz="1800" i="1" dirty="0" err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,</m:t>
                              </m:r>
                              <m:r>
                                <a:rPr lang="en-US" sz="1800" i="1" dirty="0" err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𝑒</m:t>
                              </m:r>
                              <m:r>
                                <a:rPr lang="en-US" sz="18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(</m:t>
                              </m:r>
                              <m:r>
                                <a:rPr lang="en-US" sz="18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𝑒</m:t>
                              </m:r>
                              <m:r>
                                <a:rPr lang="en-US" sz="18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,</m:t>
                              </m:r>
                              <m:r>
                                <a:rPr lang="en-US" sz="18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𝑓</m:t>
                              </m:r>
                              <m:r>
                                <a:rPr lang="en-US" sz="18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27032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Back edges: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Source Sans Pro" panose="020B0503030403020204" pitchFamily="34" charset="0"/>
                                  </a:rPr>
                                  <m:t>(</m:t>
                                </m:r>
                                <m:r>
                                  <a:rPr lang="en-US" sz="1800" i="1" dirty="0" err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Source Sans Pro" panose="020B0503030403020204" pitchFamily="34" charset="0"/>
                                  </a:rPr>
                                  <m:t>𝑔</m:t>
                                </m:r>
                                <m:r>
                                  <a:rPr lang="en-US" sz="1800" i="1" dirty="0" err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Source Sans Pro" panose="020B0503030403020204" pitchFamily="34" charset="0"/>
                                  </a:rPr>
                                  <m:t>,</m:t>
                                </m:r>
                                <m:r>
                                  <a:rPr lang="en-US" sz="1800" i="1" dirty="0" err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Source Sans Pro" panose="020B0503030403020204" pitchFamily="34" charset="0"/>
                                  </a:rPr>
                                  <m:t>𝑐</m:t>
                                </m:r>
                                <m:r>
                                  <a:rPr lang="en-US" sz="1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Source Sans Pro" panose="020B0503030403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090187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Forward edges: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(</m:t>
                              </m:r>
                              <m:r>
                                <a:rPr lang="en-US" sz="1800" i="1" dirty="0" err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𝑎</m:t>
                              </m:r>
                              <m:r>
                                <a:rPr lang="en-US" sz="1800" i="1" dirty="0" err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,</m:t>
                              </m:r>
                              <m:r>
                                <a:rPr lang="en-US" sz="1800" i="1" dirty="0" err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𝑑</m:t>
                              </m:r>
                              <m:r>
                                <a:rPr lang="en-US" sz="18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(</m:t>
                              </m:r>
                              <m:r>
                                <a:rPr lang="en-US" sz="1800" i="1" dirty="0" err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𝑐</m:t>
                              </m:r>
                              <m:r>
                                <a:rPr lang="en-US" sz="1800" i="1" dirty="0" err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,</m:t>
                              </m:r>
                              <m:r>
                                <a:rPr lang="en-US" sz="1800" i="1" dirty="0" err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𝑓</m:t>
                              </m:r>
                              <m:r>
                                <a:rPr lang="en-US" sz="18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 panose="020B050303040302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  <a:latin typeface="Source Sans Pro" panose="020B0503030403020204" pitchFamily="34" charset="0"/>
                            <a:ea typeface="Source Sans Pro" panose="020B0503030403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64334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Cross edges: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Source Sans Pro" panose="020B0503030403020204" pitchFamily="34" charset="0"/>
                                  </a:rPr>
                                  <m:t>(</m:t>
                                </m:r>
                                <m:r>
                                  <a:rPr lang="en-US" sz="1800" i="1" dirty="0" err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Source Sans Pro" panose="020B0503030403020204" pitchFamily="34" charset="0"/>
                                  </a:rPr>
                                  <m:t>𝑓</m:t>
                                </m:r>
                                <m:r>
                                  <a:rPr lang="en-US" sz="1800" i="1" dirty="0" err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Source Sans Pro" panose="020B0503030403020204" pitchFamily="34" charset="0"/>
                                  </a:rPr>
                                  <m:t>,</m:t>
                                </m:r>
                                <m:r>
                                  <a:rPr lang="en-US" sz="1800" i="1" dirty="0" err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Source Sans Pro" panose="020B0503030403020204" pitchFamily="34" charset="0"/>
                                  </a:rPr>
                                  <m:t>𝑔</m:t>
                                </m:r>
                                <m:r>
                                  <a:rPr lang="en-US" sz="1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Source Sans Pro" panose="020B0503030403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213738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4B9894C1-CA43-257B-C1AD-D5C6A63896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8864034"/>
                  </p:ext>
                </p:extLst>
              </p:nvPr>
            </p:nvGraphicFramePr>
            <p:xfrm>
              <a:off x="5084358" y="2429084"/>
              <a:ext cx="3747942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2650">
                      <a:extLst>
                        <a:ext uri="{9D8B030D-6E8A-4147-A177-3AD203B41FA5}">
                          <a16:colId xmlns:a16="http://schemas.microsoft.com/office/drawing/2014/main" val="3406001416"/>
                        </a:ext>
                      </a:extLst>
                    </a:gridCol>
                    <a:gridCol w="2095292">
                      <a:extLst>
                        <a:ext uri="{9D8B030D-6E8A-4147-A177-3AD203B41FA5}">
                          <a16:colId xmlns:a16="http://schemas.microsoft.com/office/drawing/2014/main" val="2615255286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Tree edges: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9394" t="-3922" b="-1862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7032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Back edges: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9394" t="-182759" b="-2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0187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Forward edges: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9394" t="-273333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4334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Cross edges: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9394" t="-386207" b="-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13738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00638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F8BD-DCEC-80E0-B026-A32B171FB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A7F27-4E96-63E5-E06A-92D25B4D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algorithms correct</a:t>
            </a:r>
          </a:p>
        </p:txBody>
      </p:sp>
    </p:spTree>
    <p:extLst>
      <p:ext uri="{BB962C8B-B14F-4D97-AF65-F5344CB8AC3E}">
        <p14:creationId xmlns:p14="http://schemas.microsoft.com/office/powerpoint/2010/main" val="1161988838"/>
      </p:ext>
    </p:extLst>
  </p:cSld>
  <p:clrMapOvr>
    <a:masterClrMapping/>
  </p:clrMapOvr>
</p:sld>
</file>

<file path=ppt/theme/theme1.xml><?xml version="1.0" encoding="utf-8"?>
<a:theme xmlns:a="http://schemas.openxmlformats.org/drawingml/2006/main" name="uw-slides">
  <a:themeElements>
    <a:clrScheme name="Custom 6">
      <a:dk1>
        <a:srgbClr val="000000"/>
      </a:dk1>
      <a:lt1>
        <a:srgbClr val="FFFFFF"/>
      </a:lt1>
      <a:dk2>
        <a:srgbClr val="333333"/>
      </a:dk2>
      <a:lt2>
        <a:srgbClr val="154DBD"/>
      </a:lt2>
      <a:accent1>
        <a:srgbClr val="D50CEA"/>
      </a:accent1>
      <a:accent2>
        <a:srgbClr val="5E2B97"/>
      </a:accent2>
      <a:accent3>
        <a:srgbClr val="0B975E"/>
      </a:accent3>
      <a:accent4>
        <a:srgbClr val="BB5D23"/>
      </a:accent4>
      <a:accent5>
        <a:srgbClr val="EDC709"/>
      </a:accent5>
      <a:accent6>
        <a:srgbClr val="A3A3A3"/>
      </a:accent6>
      <a:hlink>
        <a:srgbClr val="D63236"/>
      </a:hlink>
      <a:folHlink>
        <a:srgbClr val="A321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dirty="0" smtClean="0">
            <a:solidFill>
              <a:srgbClr val="9A01FF"/>
            </a:solidFill>
            <a:latin typeface="Source Sans Pro" panose="020B0503030403020204" pitchFamily="34" charset="0"/>
            <a:ea typeface="Source Sans Pro" panose="020B05030304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w-slides" id="{0D97CF38-E52B-4851-A69D-7EE004AC6267}" vid="{68DEA4A6-4387-4F6D-8395-4017875E5F2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4142</TotalTime>
  <Words>3030</Words>
  <Application>Microsoft Office PowerPoint</Application>
  <PresentationFormat>On-screen Show (16:9)</PresentationFormat>
  <Paragraphs>276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uw-slides</vt:lpstr>
      <vt:lpstr>CSE 421 Section 2</vt:lpstr>
      <vt:lpstr>Administrivia</vt:lpstr>
      <vt:lpstr>Announcements &amp; Reminders</vt:lpstr>
      <vt:lpstr>Warmup: BFS/DFS</vt:lpstr>
      <vt:lpstr>Problem 1 – BFS/DFS review</vt:lpstr>
      <vt:lpstr>As a reminder...</vt:lpstr>
      <vt:lpstr>Problem 1 – BFS/DFS review</vt:lpstr>
      <vt:lpstr>Problem 1 – BFS/DFS review</vt:lpstr>
      <vt:lpstr>Proving algorithms correct</vt:lpstr>
      <vt:lpstr>Problem 2 – Investigating algorithm proofs</vt:lpstr>
      <vt:lpstr>Problem 2 – Investigating algorithm proofs</vt:lpstr>
      <vt:lpstr>Problem 2 – Investigating algorithm proofs</vt:lpstr>
      <vt:lpstr>Problem 2 – Investigating algorithm proofs</vt:lpstr>
      <vt:lpstr>Problem 2 – Investigating algorithm proofs</vt:lpstr>
      <vt:lpstr>Problem 2 – Investigating algorithm proofs</vt:lpstr>
      <vt:lpstr>Problem 2 – Investigating algorithm proofs</vt:lpstr>
      <vt:lpstr>Problem 2 – Investigating algorithm proofs</vt:lpstr>
      <vt:lpstr>Problem 2 – Investigating algorithm proofs</vt:lpstr>
      <vt:lpstr>Problem 2 – Investigating algorithm proofs</vt:lpstr>
      <vt:lpstr>Problem 2 – Investigating algorithm proofs</vt:lpstr>
      <vt:lpstr>Applications of graph algorithms</vt:lpstr>
      <vt:lpstr>Tips for algorithms with graphs</vt:lpstr>
      <vt:lpstr>Problem 3 – Water jugs</vt:lpstr>
      <vt:lpstr>Problem 3 – Water jugs</vt:lpstr>
      <vt:lpstr>Problem 3 – Water jugs</vt:lpstr>
      <vt:lpstr>Problem 3 – Water jugs</vt:lpstr>
      <vt:lpstr>Problem 3 – Water jugs</vt:lpstr>
      <vt:lpstr>Problem 3 – Water jugs</vt:lpstr>
      <vt:lpstr>Problem 4 – Judging books</vt:lpstr>
      <vt:lpstr>Problem 4 – Judging books</vt:lpstr>
      <vt:lpstr>Problem 4 – Judging books</vt:lpstr>
      <vt:lpstr>Problem 4 – Judging books</vt:lpstr>
      <vt:lpstr>Problem 4 – Judging books</vt:lpstr>
      <vt:lpstr>Problem 4 – Judging books</vt:lpstr>
      <vt:lpstr>Last note on applying graph algorithms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421 Section 2</dc:title>
  <cp:lastModifiedBy>Glenn Sun</cp:lastModifiedBy>
  <cp:revision>141</cp:revision>
  <cp:lastPrinted>2023-10-01T18:03:57Z</cp:lastPrinted>
  <dcterms:modified xsi:type="dcterms:W3CDTF">2025-01-15T22:33:44Z</dcterms:modified>
</cp:coreProperties>
</file>