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9"/>
  </p:notesMasterIdLst>
  <p:sldIdLst>
    <p:sldId id="314" r:id="rId2"/>
    <p:sldId id="315" r:id="rId3"/>
    <p:sldId id="316" r:id="rId4"/>
    <p:sldId id="317" r:id="rId5"/>
    <p:sldId id="447" r:id="rId6"/>
    <p:sldId id="609" r:id="rId7"/>
    <p:sldId id="528" r:id="rId8"/>
    <p:sldId id="567" r:id="rId9"/>
    <p:sldId id="569" r:id="rId10"/>
    <p:sldId id="572" r:id="rId11"/>
    <p:sldId id="581" r:id="rId12"/>
    <p:sldId id="582" r:id="rId13"/>
    <p:sldId id="598" r:id="rId14"/>
    <p:sldId id="594" r:id="rId15"/>
    <p:sldId id="595" r:id="rId16"/>
    <p:sldId id="588" r:id="rId17"/>
    <p:sldId id="596" r:id="rId18"/>
    <p:sldId id="591" r:id="rId19"/>
    <p:sldId id="590" r:id="rId20"/>
    <p:sldId id="584" r:id="rId21"/>
    <p:sldId id="597" r:id="rId22"/>
    <p:sldId id="589" r:id="rId23"/>
    <p:sldId id="592" r:id="rId24"/>
    <p:sldId id="585" r:id="rId25"/>
    <p:sldId id="593" r:id="rId26"/>
    <p:sldId id="586" r:id="rId27"/>
    <p:sldId id="587" r:id="rId28"/>
    <p:sldId id="580" r:id="rId29"/>
    <p:sldId id="568" r:id="rId30"/>
    <p:sldId id="565" r:id="rId31"/>
    <p:sldId id="639" r:id="rId32"/>
    <p:sldId id="608" r:id="rId33"/>
    <p:sldId id="616" r:id="rId34"/>
    <p:sldId id="626" r:id="rId35"/>
    <p:sldId id="404" r:id="rId36"/>
    <p:sldId id="640" r:id="rId37"/>
    <p:sldId id="628" r:id="rId38"/>
    <p:sldId id="642" r:id="rId39"/>
    <p:sldId id="641" r:id="rId40"/>
    <p:sldId id="620" r:id="rId41"/>
    <p:sldId id="632" r:id="rId42"/>
    <p:sldId id="618" r:id="rId43"/>
    <p:sldId id="630" r:id="rId44"/>
    <p:sldId id="619" r:id="rId45"/>
    <p:sldId id="631" r:id="rId46"/>
    <p:sldId id="571" r:id="rId47"/>
    <p:sldId id="643" r:id="rId48"/>
    <p:sldId id="644" r:id="rId49"/>
    <p:sldId id="621" r:id="rId50"/>
    <p:sldId id="634" r:id="rId51"/>
    <p:sldId id="625" r:id="rId52"/>
    <p:sldId id="637" r:id="rId53"/>
    <p:sldId id="623" r:id="rId54"/>
    <p:sldId id="635" r:id="rId55"/>
    <p:sldId id="624" r:id="rId56"/>
    <p:sldId id="636" r:id="rId57"/>
    <p:sldId id="550" r:id="rId5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0"/>
    </p:embeddedFont>
    <p:embeddedFont>
      <p:font typeface="Quattrocento Sans" panose="020B0502050000020003" pitchFamily="34" charset="0"/>
      <p:regular r:id="rId61"/>
      <p:bold r:id="rId62"/>
      <p:italic r:id="rId63"/>
      <p:boldItalic r:id="rId64"/>
    </p:embeddedFont>
    <p:embeddedFont>
      <p:font typeface="Raleway" pitchFamily="2" charset="77"/>
      <p:regular r:id="rId65"/>
      <p:bold r:id="rId66"/>
      <p:italic r:id="rId67"/>
      <p:boldItalic r:id="rId68"/>
    </p:embeddedFont>
    <p:embeddedFont>
      <p:font typeface="Source Code Pro" panose="020B0509030403020204" pitchFamily="49" charset="0"/>
      <p:regular r:id="rId69"/>
      <p:bold r:id="rId70"/>
      <p:italic r:id="rId71"/>
      <p:boldItalic r:id="rId72"/>
    </p:embeddedFont>
    <p:embeddedFont>
      <p:font typeface="Source Sans Pro" panose="020B0503030403020204" pitchFamily="3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>
            <p14:sldId id="315"/>
            <p14:sldId id="316"/>
          </p14:sldIdLst>
        </p14:section>
        <p14:section name="Intro &amp; Definitions" id="{1C7869E8-F8D6-48B7-AB08-B9215DB03AF3}">
          <p14:sldIdLst>
            <p14:sldId id="317"/>
            <p14:sldId id="447"/>
            <p14:sldId id="609"/>
            <p14:sldId id="528"/>
            <p14:sldId id="567"/>
          </p14:sldIdLst>
        </p14:section>
        <p14:section name="1" id="{3D18B222-8DFC-4979-94C6-849532866722}">
          <p14:sldIdLst>
            <p14:sldId id="569"/>
            <p14:sldId id="572"/>
            <p14:sldId id="581"/>
            <p14:sldId id="582"/>
            <p14:sldId id="598"/>
            <p14:sldId id="594"/>
            <p14:sldId id="595"/>
            <p14:sldId id="588"/>
            <p14:sldId id="596"/>
            <p14:sldId id="591"/>
            <p14:sldId id="590"/>
            <p14:sldId id="584"/>
            <p14:sldId id="597"/>
            <p14:sldId id="589"/>
            <p14:sldId id="592"/>
            <p14:sldId id="585"/>
            <p14:sldId id="593"/>
            <p14:sldId id="586"/>
            <p14:sldId id="587"/>
            <p14:sldId id="580"/>
          </p14:sldIdLst>
        </p14:section>
        <p14:section name="Reductions" id="{DCC5D6A4-6730-4EBE-8D35-86DBF8645C50}">
          <p14:sldIdLst>
            <p14:sldId id="568"/>
            <p14:sldId id="565"/>
            <p14:sldId id="639"/>
            <p14:sldId id="608"/>
          </p14:sldIdLst>
        </p14:section>
        <p14:section name="2" id="{0AA944EE-F025-4FE3-BFA3-63EEC3719952}">
          <p14:sldIdLst>
            <p14:sldId id="616"/>
            <p14:sldId id="626"/>
            <p14:sldId id="404"/>
            <p14:sldId id="640"/>
            <p14:sldId id="628"/>
            <p14:sldId id="642"/>
            <p14:sldId id="641"/>
            <p14:sldId id="620"/>
            <p14:sldId id="632"/>
            <p14:sldId id="618"/>
            <p14:sldId id="630"/>
            <p14:sldId id="619"/>
            <p14:sldId id="631"/>
          </p14:sldIdLst>
        </p14:section>
        <p14:section name="3" id="{58503292-0FDE-4CC4-9907-2DE314918FA1}">
          <p14:sldIdLst>
            <p14:sldId id="571"/>
            <p14:sldId id="643"/>
            <p14:sldId id="644"/>
            <p14:sldId id="621"/>
            <p14:sldId id="634"/>
            <p14:sldId id="625"/>
            <p14:sldId id="637"/>
            <p14:sldId id="623"/>
            <p14:sldId id="635"/>
            <p14:sldId id="624"/>
            <p14:sldId id="636"/>
            <p14:sldId id="550"/>
          </p14:sldIdLst>
        </p14:section>
        <p14:section name="Outro" id="{330896F7-469A-4CE7-9D9A-D1928C68B4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3"/>
    <p:restoredTop sz="94216" autoAdjust="0"/>
  </p:normalViewPr>
  <p:slideViewPr>
    <p:cSldViewPr snapToGrid="0">
      <p:cViewPr varScale="1">
        <p:scale>
          <a:sx n="160" d="100"/>
          <a:sy n="160" d="100"/>
        </p:scale>
        <p:origin x="69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Administrivia ~2 mins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0236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502165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1977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39013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13139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650483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072325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80419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160822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5189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7be2e0bd6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~10 min microteach? Maybe shorter maybe longer?</a:t>
            </a:r>
            <a:endParaRPr dirty="0"/>
          </a:p>
        </p:txBody>
      </p:sp>
      <p:sp>
        <p:nvSpPr>
          <p:cNvPr id="109" name="Google Shape;109;g137be2e0bd6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346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74750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19689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22026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~5 mins</a:t>
            </a:r>
          </a:p>
        </p:txBody>
      </p:sp>
    </p:spTree>
    <p:extLst>
      <p:ext uri="{BB962C8B-B14F-4D97-AF65-F5344CB8AC3E}">
        <p14:creationId xmlns:p14="http://schemas.microsoft.com/office/powerpoint/2010/main" val="2838125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8E05B-C612-8993-D529-77CCDDF78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75DD4-7D23-60B1-76D2-74A093820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91F73-F97F-11F2-EC51-68FF2CC81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566432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088E1-6684-F942-5FA7-2D63281CA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28CBF-2055-8E3E-4E1D-9AD8AB914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BBC99B-4D0A-60B2-C344-69047E5A5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4994495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095695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4BF09-D6B0-79E4-EFF3-C610AD71E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575A63-11D0-7F73-9493-2A1F471CE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46D0E5-A5A2-4F52-7E0E-97F25C2CC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22310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117B0-024F-D374-BF79-8B099A00C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432649-F1CB-4A84-B57A-389BD3D199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9CE36-63AC-0B66-1A68-5B0648DA1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71507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629D-6746-A740-D35B-D04C0EC50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FE316-5DC2-0EF3-C7F8-3FB65A854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72F135-C4F1-3CC6-8EE7-BB8FA500F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46996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~5 mins</a:t>
            </a:r>
          </a:p>
        </p:txBody>
      </p:sp>
    </p:spTree>
    <p:extLst>
      <p:ext uri="{BB962C8B-B14F-4D97-AF65-F5344CB8AC3E}">
        <p14:creationId xmlns:p14="http://schemas.microsoft.com/office/powerpoint/2010/main" val="3307701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4013-98CC-E172-037C-67AC00DE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4EB0FA-B8A1-DD0A-3A1E-FAF21ABF5C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41F4D6-6036-84B7-072F-D2CAB35E1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511339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2172-3855-D8FA-C3E3-18F662C7B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D77957-025B-E4A3-0CC1-817EE3E78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F26D3-2A58-35F5-0C66-975001C29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3647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03F1-B6B1-754C-2496-12C6EC66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942FA-2A07-5C86-D511-048ECFC32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24728-7F5D-D04B-20C3-A50EAEC55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100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90ED-44A2-DFDF-B9C1-21D0A1B5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7C7E1-FC4E-62A4-CAE3-62EA22FB8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65F7E-A53E-5D12-8C1C-F5E9EC2E5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046718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C06F8-6989-1054-ECFB-CB991A90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75553-7049-6D18-9D89-513866BBE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E9257-B26B-1FFD-C15B-C3C887835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013714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98463-CBC3-807A-E821-EF01F16BE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4A13E-9517-B5B3-EDB2-C33E3FA15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8F911B-CB22-A0FF-7FBC-1B51546A4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842881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5E8A-D002-61A4-6E7E-83EC2BFD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98D92-9B8E-D766-1079-8422F84301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7BF67-1190-451B-57E9-8F5379881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1538690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0728162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1F3B-D972-1B25-1D24-125B77EE6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7E49F-C822-C70C-AA93-7FF954458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FAFF6-67CB-7612-D11F-2CD1382C8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73024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F9531-AFEA-FF4A-D625-F54E18065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B9DFC-32A3-9EF7-9CE8-800D736FE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35ECB-F6AC-52DF-7819-CA422020C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12907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6090182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A18F-D2F4-2D3F-D1F5-AB34EF14C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F420C-545B-FEAF-A5D7-DB8F7244D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B8AAB-C9FF-0D9D-1254-2C592FE489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4461336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C197-07CC-1980-E480-0EB9D72F4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8CBE9-5A6D-5F14-C92F-D46EF55F2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AFD22-EEF3-122B-6ACF-2D92E69412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4643543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76B55-791C-0208-8BAD-81FFB9AF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56F3F4-6239-DF34-9C5F-FA412F0DB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5DFC3-056F-8BE4-F8CC-51F6D7F1A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9947452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C51D-5842-3E89-DD36-56A393284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0FB55B-DFF3-0FAD-6E7B-1F3D65790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1121C-71A5-E982-21F3-4CF33C61E2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50311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947CC-D0F1-DD73-1AFE-7517D66E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F9FC77-9A5C-1A01-6145-5C2FDCEDB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12E03-42AC-A100-9589-C461595AD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2861934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25B6F-72E9-500F-3ADF-CE3EEA6A4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FBF50-D6DC-CFEB-9868-79E5597E5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EB88C6-9D4A-5C91-1E28-4352E58A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4732879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C8366-B129-9EA7-B2B9-8A2C64900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F25FC0-9FB5-88D3-FC49-87074E9FB5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E2FAA-8F4D-238E-256F-8C3E66F91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380063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3E87A-F7D1-0099-C782-AA940EFE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E4334-7E9F-15C6-F41C-6EE1A6D25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D8F90-166B-5DE5-AE88-400E5E456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70141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195088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43672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3340646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92410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Give ~2-3 minutes to think</a:t>
            </a:r>
          </a:p>
        </p:txBody>
      </p:sp>
    </p:spTree>
    <p:extLst>
      <p:ext uri="{BB962C8B-B14F-4D97-AF65-F5344CB8AC3E}">
        <p14:creationId xmlns:p14="http://schemas.microsoft.com/office/powerpoint/2010/main" val="274961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75" y="3083888"/>
            <a:ext cx="8183700" cy="1423566"/>
          </a:xfrm>
        </p:spPr>
        <p:txBody>
          <a:bodyPr>
            <a:normAutofit/>
          </a:bodyPr>
          <a:lstStyle/>
          <a:p>
            <a:r>
              <a:rPr lang="en-US" dirty="0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Determine whether each instance of 3-SAT is satisfiable. If it is, list a satisfying variable assignment.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endParaRPr lang="en-US" dirty="0"/>
              </a:p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14966EA-1728-C0FC-7BC5-D141AC6AE696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148673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71500" indent="-457200">
                  <a:buSzPct val="100000"/>
                  <a:buAutoNum type="alphaLcParenR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14300" indent="0">
                  <a:buSzPct val="100000"/>
                  <a:buNone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4300" indent="0">
                  <a:buSzPct val="1000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Satisfiable. Many possible solutions (students only need to list one of these):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0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1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0</a:t>
                </a: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  <a:endParaRPr lang="en-US" sz="18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>
                  <a:buSzPct val="100000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>
                  <a:buSzPct val="1000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A03CF0-45E3-BB83-F16E-4E565F3AB8A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825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114300" indent="0">
                  <a:buSzPct val="100000"/>
                  <a:buNone/>
                </a:pPr>
                <a:endParaRPr lang="en-US" dirty="0"/>
              </a:p>
              <a:p>
                <a:pPr marL="114300" indent="0"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Not satisfiable. Although you might be able to try some ad hoc arguments for why, there is generally no explanation significantly faster than “try everything”.</a:t>
                </a:r>
              </a:p>
              <a:p>
                <a:pPr marL="114300" indent="0">
                  <a:buSzPct val="100000"/>
                  <a:buNone/>
                </a:pPr>
                <a:endParaRPr lang="en-US" dirty="0"/>
              </a:p>
              <a:p>
                <a:pPr marL="114300" indent="0">
                  <a:buSzPct val="100000"/>
                  <a:buNone/>
                </a:pPr>
                <a:r>
                  <a:rPr lang="en-US" dirty="0">
                    <a:solidFill>
                      <a:srgbClr val="9901FF"/>
                    </a:solidFill>
                  </a:rPr>
                  <a:t>The next 16 slides show what that looks like.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CF2F60-79E0-0D55-3B0E-54359B9050AB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8524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8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81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93EBBBD-2DEA-3C5E-142F-C5C7A8E7E72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59930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83B95E-509B-105D-40DD-E27DE25B2A7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0384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E68C4D4-B21B-79F7-4C2B-3CC7FE3991C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5069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</m:oMath>
                </a14:m>
                <a:endParaRPr lang="en-US" sz="1800" b="1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8B0E25-69B5-51BC-1D6A-AE16ACBEE3B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58029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3C779AA-F455-69F9-C28E-AA5D810C8FC7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68513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C1356F6-290A-4871-B41F-1ADEEEDCF49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87176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7D2E03-FFC4-5E04-FC08-1D1D231F21B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469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Administrivia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51D5AB3-4335-54DF-578E-1C392251E96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4586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4F8C143-A9BD-7197-6478-E442DEC7ECE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9685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DB8B92E-21A3-3BBD-89B6-B3D402B944D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751202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D84B004-88AE-8AC4-F44A-A7157B4B3C33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626139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</m:oMath>
                </a14:m>
                <a:endParaRPr lang="en-US" sz="1800" b="1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3069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A4EAB9-9D3C-254B-8F0B-0EC90AC9BD9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421626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0∨0∨0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8DD9384-F81E-C4A8-03D0-5D5430FEE4D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12598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1EB7A29-9317-C461-C6E6-22D49B87734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710346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0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</m:oMath>
                </a14:m>
                <a:endParaRPr lang="en-US" sz="1800" b="1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029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3B4749-F712-079F-E677-FF2497704B0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33921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1 – </a:t>
            </a:r>
            <a:r>
              <a:rPr lang="en-US" dirty="0" err="1"/>
              <a:t>SATisfy</a:t>
            </a:r>
            <a:r>
              <a:rPr lang="en-US" dirty="0"/>
              <a:t>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</p:spPr>
            <p:txBody>
              <a:bodyPr>
                <a:normAutofit/>
              </a:bodyPr>
              <a:lstStyle/>
              <a:p>
                <a:pPr marL="571500" indent="-457200">
                  <a:buSzPct val="100000"/>
                  <a:buFont typeface="+mj-lt"/>
                  <a:buAutoNum type="alphaLcParenR" startAt="2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990600"/>
                <a:ext cx="8520600" cy="41528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/>
              <p:nvPr/>
            </p:nvSpPr>
            <p:spPr>
              <a:xfrm>
                <a:off x="311700" y="1771914"/>
                <a:ext cx="8520600" cy="3267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Checking assignment: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</m:oMath>
                </a14:m>
                <a:r>
                  <a:rPr lang="en-US" sz="18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= 1</a:t>
                </a:r>
              </a:p>
              <a:p>
                <a:pPr marL="127000"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𝑎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𝑏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𝑐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𝑑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𝑑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𝑎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𝑏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𝑐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∨¬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	∧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1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  <m:r>
                          <a:rPr lang="en-US" sz="180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sz="1800" b="0" i="1" dirty="0" smtClean="0">
                            <a:solidFill>
                              <a:srgbClr val="9900FF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0</m:t>
                        </m:r>
                      </m:e>
                    </m:d>
                  </m:oMath>
                </a14:m>
                <a:endParaRPr lang="en-US" sz="1800" i="1" dirty="0">
                  <a:solidFill>
                    <a:srgbClr val="9900FF"/>
                  </a:solidFill>
                  <a:latin typeface="Cambria Math" panose="02040503050406030204" pitchFamily="18" charset="0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1800" dirty="0">
                    <a:solidFill>
                      <a:srgbClr val="9900FF"/>
                    </a:solidFill>
                    <a:ea typeface="Source Sans Pro"/>
                    <a:cs typeface="Source Sans Pro"/>
                    <a:sym typeface="Source Sans Pro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0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)∧(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∨</m:t>
                    </m:r>
                    <m:r>
                      <a:rPr lang="en-US" sz="1800" b="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1</m:t>
                    </m:r>
                    <m:r>
                      <a:rPr lang="en-US" sz="18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)∧</m:t>
                    </m:r>
                    <m:r>
                      <a:rPr lang="en-US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(0∨0∨0)</m:t>
                    </m:r>
                  </m:oMath>
                </a14:m>
                <a:endParaRPr lang="en-US" sz="1800" b="1" dirty="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>
                  <a:buClr>
                    <a:srgbClr val="9900FF"/>
                  </a:buClr>
                  <a:buSzPts val="1600"/>
                </a:pPr>
                <a:endParaRPr lang="en-US" sz="18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B7DAE90A-3470-BB7C-9752-D5F06812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00" y="1771914"/>
                <a:ext cx="8520600" cy="3267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5D57F6-338F-AA16-68CC-33C978C2A76E}"/>
              </a:ext>
            </a:extLst>
          </p:cNvPr>
          <p:cNvSpPr txBox="1"/>
          <p:nvPr/>
        </p:nvSpPr>
        <p:spPr>
          <a:xfrm>
            <a:off x="8003944" y="2381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25292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8BA5E0-1029-3E20-C453-0634DE9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</p:spTree>
    <p:extLst>
      <p:ext uri="{BB962C8B-B14F-4D97-AF65-F5344CB8AC3E}">
        <p14:creationId xmlns:p14="http://schemas.microsoft.com/office/powerpoint/2010/main" val="144379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14FE6-A5DA-94F7-0C52-75C507DE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Announcements &amp;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7285-116C-D9E9-8114-1A4EC2B5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8426"/>
            <a:ext cx="8520600" cy="3944638"/>
          </a:xfrm>
        </p:spPr>
        <p:txBody>
          <a:bodyPr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HW7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Due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yesterday</a:t>
            </a:r>
            <a:endParaRPr lang="en-US" sz="1800" b="1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969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lang="en-US" sz="18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b="1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HW8</a:t>
            </a: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Pro"/>
              <a:buChar char="○"/>
            </a:pP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Will be due </a:t>
            </a:r>
            <a:r>
              <a:rPr lang="en-US" sz="1800" b="1" dirty="0">
                <a:solidFill>
                  <a:schemeClr val="bg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Friday</a:t>
            </a:r>
            <a:r>
              <a:rPr lang="en-US" sz="18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instead of Wednesday</a:t>
            </a:r>
            <a:endParaRPr lang="en-US" sz="1800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en-US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Next section is final review!</a:t>
            </a:r>
          </a:p>
          <a:p>
            <a:pPr marL="139700" indent="0">
              <a:buClr>
                <a:schemeClr val="dk1"/>
              </a:buClr>
              <a:buSzPts val="1400"/>
              <a:buNone/>
            </a:pPr>
            <a:endParaRPr lang="en-US" sz="2000" b="1" dirty="0">
              <a:solidFill>
                <a:schemeClr val="bg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08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2D433-6D7C-FE9E-A3BC-1E57F4C1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AFA0B9-76FA-63DD-DAE4-85D49E491E9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In previous weeks of this class, you’ve seen reductions of the following form: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:r>
                  <a:rPr lang="en-US" b="1" dirty="0">
                    <a:solidFill>
                      <a:schemeClr val="bg2"/>
                    </a:solidFill>
                  </a:rPr>
                  <a:t>My problem is easy </a:t>
                </a:r>
                <a:r>
                  <a:rPr lang="en-US" dirty="0">
                    <a:solidFill>
                      <a:schemeClr val="tx1"/>
                    </a:solidFill>
                  </a:rPr>
                  <a:t>to solve, because I can just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.”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FAFA0B9-76FA-63DD-DAE4-85D49E491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76F2C81-A2DE-3AD4-4EDD-A46CABF0FBED}"/>
              </a:ext>
            </a:extLst>
          </p:cNvPr>
          <p:cNvSpPr txBox="1"/>
          <p:nvPr/>
        </p:nvSpPr>
        <p:spPr>
          <a:xfrm>
            <a:off x="2404507" y="235187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966892-98B3-4A1F-4B3E-1603224C995F}"/>
              </a:ext>
            </a:extLst>
          </p:cNvPr>
          <p:cNvSpPr txBox="1"/>
          <p:nvPr/>
        </p:nvSpPr>
        <p:spPr>
          <a:xfrm>
            <a:off x="4905982" y="2351872"/>
            <a:ext cx="3627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algorithm to be used as a library,</a:t>
            </a: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i.e. stable matching, network flow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A2BC3A-ED9E-ACAF-6B13-6829EA3117B4}"/>
              </a:ext>
            </a:extLst>
          </p:cNvPr>
          <p:cNvCxnSpPr/>
          <p:nvPr/>
        </p:nvCxnSpPr>
        <p:spPr>
          <a:xfrm flipV="1">
            <a:off x="3488987" y="2127234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7D60D4-D310-8887-5971-A309FC760170}"/>
              </a:ext>
            </a:extLst>
          </p:cNvPr>
          <p:cNvCxnSpPr>
            <a:cxnSpLocks/>
          </p:cNvCxnSpPr>
          <p:nvPr/>
        </p:nvCxnSpPr>
        <p:spPr>
          <a:xfrm flipH="1" flipV="1">
            <a:off x="5016229" y="2119081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84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57DA2-DF4B-7B9A-12EA-8E39DA674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5F1A-F603-D474-883F-AA46A3C0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NP-hardness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53636D-A032-B183-6D26-62D1BB65D4A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Now, for NP-hardness, we need to do the opposite.</a:t>
                </a: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:r>
                  <a:rPr lang="en-US" b="1" dirty="0">
                    <a:solidFill>
                      <a:schemeClr val="bg2"/>
                    </a:solidFill>
                  </a:rPr>
                  <a:t>My problem is hard</a:t>
                </a:r>
                <a:r>
                  <a:rPr lang="en-US" dirty="0">
                    <a:solidFill>
                      <a:schemeClr val="tx1"/>
                    </a:solidFill>
                  </a:rPr>
                  <a:t>, because if it were easy,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would be easy,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hard.”</a:t>
                </a:r>
              </a:p>
              <a:p>
                <a:pPr marL="114300" indent="0" algn="ctr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 other words, we convert </a:t>
                </a:r>
                <a:r>
                  <a:rPr lang="en-US" b="1" dirty="0">
                    <a:solidFill>
                      <a:schemeClr val="bg2"/>
                    </a:solidFill>
                  </a:rPr>
                  <a:t>from instances of the hard problem to your problem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 algn="ctr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NOT solving your problem!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253636D-A032-B183-6D26-62D1BB65D4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026651-412D-C302-D288-321C14B9EDE6}"/>
              </a:ext>
            </a:extLst>
          </p:cNvPr>
          <p:cNvSpPr txBox="1"/>
          <p:nvPr/>
        </p:nvSpPr>
        <p:spPr>
          <a:xfrm>
            <a:off x="2404507" y="235187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problem that is </a:t>
            </a:r>
          </a:p>
          <a:p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known to be 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63C74-A923-E9A2-200A-AF8883FE3F77}"/>
              </a:ext>
            </a:extLst>
          </p:cNvPr>
          <p:cNvSpPr txBox="1"/>
          <p:nvPr/>
        </p:nvSpPr>
        <p:spPr>
          <a:xfrm>
            <a:off x="4905982" y="235187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your problem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73FFAA-B976-E60D-D1E6-4D57B0A236E5}"/>
              </a:ext>
            </a:extLst>
          </p:cNvPr>
          <p:cNvCxnSpPr/>
          <p:nvPr/>
        </p:nvCxnSpPr>
        <p:spPr>
          <a:xfrm flipV="1">
            <a:off x="3488987" y="2127234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1D1A74-62FA-71FC-EC71-2FFBA11DF5E6}"/>
              </a:ext>
            </a:extLst>
          </p:cNvPr>
          <p:cNvCxnSpPr>
            <a:cxnSpLocks/>
          </p:cNvCxnSpPr>
          <p:nvPr/>
        </p:nvCxnSpPr>
        <p:spPr>
          <a:xfrm flipH="1" flipV="1">
            <a:off x="5016229" y="2119081"/>
            <a:ext cx="460443" cy="192213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3E7E59-C174-4FB0-885F-D11F309C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prove NP-completeness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84C4526-A899-4C85-8938-3788DA35DDA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Autofit/>
              </a:bodyPr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bg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in NP</a:t>
                </a:r>
                <a:r>
                  <a:rPr lang="en-US" dirty="0"/>
                  <a:t>:</a:t>
                </a:r>
              </a:p>
              <a:p>
                <a:pPr marL="571500" indent="-457200">
                  <a:lnSpc>
                    <a:spcPct val="114000"/>
                  </a:lnSpc>
                  <a:buFont typeface="+mj-lt"/>
                  <a:buAutoNum type="arabicPeriod"/>
                </a:pPr>
                <a:r>
                  <a:rPr lang="en-US" dirty="0"/>
                  <a:t>State what the certificate is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457200">
                  <a:lnSpc>
                    <a:spcPct val="114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Say why the certificate can be checked in polynomial time.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bg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NP-hard</a:t>
                </a:r>
                <a:r>
                  <a:rPr lang="en-US" dirty="0"/>
                  <a:t>: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/>
                  <a:t>Identify an </a:t>
                </a:r>
                <a:r>
                  <a:rPr lang="en-US" dirty="0">
                    <a:solidFill>
                      <a:schemeClr val="tx1"/>
                    </a:solidFill>
                  </a:rPr>
                  <a:t>NP-hard problem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say, “We will reduce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”.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Say why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computable in polynomial time.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</a:p>
              <a:p>
                <a:pPr marL="1033463" indent="-460375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b="1" dirty="0">
                    <a:solidFill>
                      <a:schemeClr val="bg2"/>
                    </a:solidFill>
                  </a:rPr>
                  <a:t>Convert a certificate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573088" indent="-458788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rabicPeriod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</a:p>
              <a:p>
                <a:pPr marL="1033463" indent="-454025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b="1" dirty="0">
                    <a:solidFill>
                      <a:schemeClr val="bg2"/>
                    </a:solidFill>
                  </a:rPr>
                  <a:t>Convert a certificate</a:t>
                </a:r>
                <a:r>
                  <a:rPr lang="en-US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684C4526-A899-4C85-8938-3788DA35D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b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385A-BF7B-CA45-F025-3D45D19B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E933-03CC-89CD-91B8-4B1DF116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7E25F-3D97-B38B-D499-B76B27912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888" indent="0">
              <a:lnSpc>
                <a:spcPct val="114000"/>
              </a:lnSpc>
              <a:buNone/>
            </a:pPr>
            <a:r>
              <a:rPr lang="en-US" dirty="0"/>
              <a:t>Define the problem </a:t>
            </a:r>
            <a:r>
              <a:rPr lang="en-US" b="1" dirty="0"/>
              <a:t>5SAT</a:t>
            </a:r>
            <a:r>
              <a:rPr lang="en-US" dirty="0"/>
              <a:t> to be:</a:t>
            </a:r>
          </a:p>
          <a:p>
            <a:pPr marL="115888" indent="0">
              <a:lnSpc>
                <a:spcPct val="114000"/>
              </a:lnSpc>
              <a:buNone/>
            </a:pPr>
            <a:r>
              <a:rPr lang="en-US" b="1" dirty="0"/>
              <a:t>Input</a:t>
            </a:r>
            <a:r>
              <a:rPr lang="en-US" dirty="0"/>
              <a:t>: A CNF formula with exactly 5 literals per clause</a:t>
            </a:r>
          </a:p>
          <a:p>
            <a:pPr marL="115888" indent="0">
              <a:lnSpc>
                <a:spcPct val="114000"/>
              </a:lnSpc>
              <a:buNone/>
            </a:pPr>
            <a:r>
              <a:rPr lang="en-US" b="1" dirty="0"/>
              <a:t>Output</a:t>
            </a:r>
            <a:r>
              <a:rPr lang="en-US" dirty="0"/>
              <a:t>: Is there an assignment to the variables that makes the formula true?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dirty="0"/>
              <a:t>We will show that 5SAT is NP-complete.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/>
          </a:p>
          <a:p>
            <a:pPr marL="114300" indent="0">
              <a:lnSpc>
                <a:spcPct val="114000"/>
              </a:lnSpc>
              <a:buNone/>
            </a:pPr>
            <a:r>
              <a:rPr lang="en-US" dirty="0"/>
              <a:t>First, we will show that 5SAT is in NP.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/>
          </a:p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sz="1800" dirty="0"/>
              <a:t>State what the certificate is.</a:t>
            </a:r>
          </a:p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dirty="0"/>
              <a:t>Say why the certificate can be checked in polynomial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BDAEF-1895-728B-0E2F-31DB4E3C1A09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373274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D10E1-FC03-1B49-4156-61E856F6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7AAE-DE74-0B1E-03AD-732158AE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38D98-E8BA-663D-D8AD-F88889460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/>
            </a:pPr>
            <a:r>
              <a:rPr lang="en-US" sz="1800" dirty="0"/>
              <a:t>State what the certificate is.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sz="18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Certificate</a:t>
            </a:r>
            <a:r>
              <a:rPr lang="en-US" sz="18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r>
              <a:rPr lang="en-US" dirty="0">
                <a:solidFill>
                  <a:schemeClr val="accent1"/>
                </a:solidFill>
              </a:rPr>
              <a:t>An assignment to the variables that makes the formula true.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b="1" dirty="0">
              <a:solidFill>
                <a:schemeClr val="accent1"/>
              </a:solidFill>
            </a:endParaRPr>
          </a:p>
          <a:p>
            <a:pPr>
              <a:lnSpc>
                <a:spcPct val="114000"/>
              </a:lnSpc>
              <a:buFont typeface="+mj-lt"/>
              <a:buAutoNum type="alphaLcParenR" startAt="2"/>
            </a:pPr>
            <a:r>
              <a:rPr lang="en-US" dirty="0"/>
              <a:t>Say why the certificate can be checked in polynomial time.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b="1" dirty="0">
                <a:solidFill>
                  <a:schemeClr val="accent1"/>
                </a:solidFill>
              </a:rPr>
              <a:t>Verifier</a:t>
            </a:r>
            <a:r>
              <a:rPr lang="en-US" dirty="0">
                <a:solidFill>
                  <a:schemeClr val="accent1"/>
                </a:solidFill>
              </a:rPr>
              <a:t>: Takes as input the original 5SAT input and the certificate (the assignment). Just apply the assignment to every clause, and return whether all clauses are satisfied. </a:t>
            </a:r>
          </a:p>
          <a:p>
            <a:pPr marL="114300" indent="0">
              <a:lnSpc>
                <a:spcPct val="114000"/>
              </a:lnSpc>
              <a:buNone/>
            </a:pPr>
            <a:r>
              <a:rPr lang="en-US" dirty="0">
                <a:solidFill>
                  <a:schemeClr val="accent1"/>
                </a:solidFill>
              </a:rPr>
              <a:t>Runs in linear time.</a:t>
            </a:r>
          </a:p>
          <a:p>
            <a:pPr marL="114300" indent="0">
              <a:lnSpc>
                <a:spcPct val="114000"/>
              </a:lnSpc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EC5FF-FEAF-FB58-8C8C-8A118E9E5B69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4207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D29E802-E3E2-3022-B005-0982C5A18DC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Recall </a:t>
                </a:r>
                <a:r>
                  <a:rPr lang="en-US" b="1" dirty="0"/>
                  <a:t>3SAT</a:t>
                </a:r>
                <a:r>
                  <a:rPr lang="en-US" dirty="0"/>
                  <a:t>: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CNF formula with exactly 3 literals per clause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Is there an assignment to the variables that makes the formula true?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We will now prove that 5SAT is NP-hard with a reduction involving 3SAT.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D29E802-E3E2-3022-B005-0982C5A18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46BBB58-90C0-98F1-2734-FE32E8D0DBB7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271415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6439B-BF00-0995-E694-61A83268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C914F-22CF-F5DF-AD80-5152473A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ECADBC0-C8B2-40C2-97BC-46BF9D81224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Recall </a:t>
                </a:r>
                <a:r>
                  <a:rPr lang="en-US" b="1" dirty="0"/>
                  <a:t>3SAT</a:t>
                </a:r>
                <a:r>
                  <a:rPr lang="en-US" dirty="0"/>
                  <a:t>: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Input</a:t>
                </a:r>
                <a:r>
                  <a:rPr lang="en-US" dirty="0"/>
                  <a:t>: A CNF formula with exactly 3 literals per clause</a:t>
                </a:r>
              </a:p>
              <a:p>
                <a:pPr marL="115888" indent="0">
                  <a:lnSpc>
                    <a:spcPct val="114000"/>
                  </a:lnSpc>
                  <a:buNone/>
                </a:pPr>
                <a:r>
                  <a:rPr lang="en-US" b="1" dirty="0"/>
                  <a:t>Output</a:t>
                </a:r>
                <a:r>
                  <a:rPr lang="en-US" dirty="0"/>
                  <a:t>: Is there an assignment to the variables that makes the formula true?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We will now prove that 5SAT is NP-hard with a reduction involving 3SAT.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sz="1800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571500" indent="-45720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5ECADBC0-C8B2-40C2-97BC-46BF9D8122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D71F5E0-4C5A-B71F-9B36-C241546CC73C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82449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5BB71-098A-16E6-9EDD-36813AEF1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DE91-068B-C099-149E-C9C906A48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E79E686-7574-77D8-2211-DC59E3F84B9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E79E686-7574-77D8-2211-DC59E3F84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535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D8C53-9C6A-8E54-DC06-172F3E6AF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6EB7-A63B-71A7-F5B5-9D124083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F5E2275-5432-DF5B-DDF8-4AF70CC8F9C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CF5E2275-5432-DF5B-DDF8-4AF70CC8F9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77A2B1-D3F9-5F97-67DE-D3209903C075}"/>
              </a:ext>
            </a:extLst>
          </p:cNvPr>
          <p:cNvSpPr txBox="1"/>
          <p:nvPr/>
        </p:nvSpPr>
        <p:spPr>
          <a:xfrm>
            <a:off x="7061378" y="75693"/>
            <a:ext cx="1992854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Previous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C8876-102E-16D3-B2D9-C2724E833BED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104946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0727-1835-57C8-7D72-989AD2C3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272A-0822-C9E1-B9DD-B1212CF7F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49FC4B9-3072-79B3-5AF3-D0C53751B4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We will reduce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3SAT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5SAT.</a:t>
                </a:r>
              </a:p>
              <a:p>
                <a:pPr marL="1143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r>
                  <a:rPr lang="en-US" dirty="0">
                    <a:solidFill>
                      <a:schemeClr val="accent1"/>
                    </a:solidFill>
                  </a:rPr>
                  <a:t>In other words, convert instances of 3SAT into instances of 5SAT.</a:t>
                </a:r>
              </a:p>
              <a:p>
                <a:pPr marL="114300" indent="0">
                  <a:lnSpc>
                    <a:spcPct val="114000"/>
                  </a:lnSpc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5888" lvl="0" indent="0">
                  <a:lnSpc>
                    <a:spcPct val="114000"/>
                  </a:lnSpc>
                  <a:spcAft>
                    <a:spcPts val="1200"/>
                  </a:spcAft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1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2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, . . . 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be the clauses of the 3SAT instance.</a:t>
                </a:r>
              </a:p>
              <a:p>
                <a:pPr marL="115888" lvl="0" indent="0">
                  <a:lnSpc>
                    <a:spcPct val="114000"/>
                  </a:lnSpc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Create two dummy variables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sym typeface="Source Sans Pro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For each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create four clauses: </a:t>
                </a:r>
              </a:p>
              <a:p>
                <a:pPr marL="115888" lvl="0" indent="0" algn="ctr">
                  <a:lnSpc>
                    <a:spcPct val="114000"/>
                  </a:lnSpc>
                  <a:spcAft>
                    <a:spcPts val="1200"/>
                  </a:spcAft>
                  <a:buClr>
                    <a:srgbClr val="9900FF"/>
                  </a:buClr>
                  <a:buSzPts val="16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15888" lvl="0" indent="0">
                  <a:lnSpc>
                    <a:spcPct val="114000"/>
                  </a:lnSpc>
                  <a:buClr>
                    <a:srgbClr val="9900FF"/>
                  </a:buClr>
                  <a:buSzPts val="1600"/>
                  <a:buNone/>
                </a:pPr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Our 5SAT instance is the AND of 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4</m:t>
                    </m:r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𝑚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clauses described above.</a:t>
                </a:r>
                <a:endParaRPr lang="en-US" sz="1800" dirty="0">
                  <a:solidFill>
                    <a:schemeClr val="accent1"/>
                  </a:solidFill>
                </a:endParaRP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49FC4B9-3072-79B3-5AF3-D0C53751B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29A89D-FC00-03E8-0503-2FCE2C15CD6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20498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800"/>
              <a:buFont typeface="Quattrocento Sans"/>
              <a:buNone/>
            </a:pPr>
            <a:r>
              <a:rPr lang="en-US" dirty="0"/>
              <a:t>Definition review</a:t>
            </a:r>
          </a:p>
        </p:txBody>
      </p:sp>
    </p:spTree>
    <p:extLst>
      <p:ext uri="{BB962C8B-B14F-4D97-AF65-F5344CB8AC3E}">
        <p14:creationId xmlns:p14="http://schemas.microsoft.com/office/powerpoint/2010/main" val="1891048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1A2C9-2617-655C-275F-EEDE37682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1BDD-89BF-414F-78F8-B3850CFF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25D15-2AD9-2E31-B825-8676B86BB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BE5FE-A3DC-8A89-196B-E49A1D4C3838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744624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12A0-C2F9-8C3A-913B-2CFED3D1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9365-0F51-DF04-B1F0-924EB4A8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6E170-1090-00E8-D1E2-0FBCA033B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We loop through the clauses and create a constant number of new clauses for each, thus linear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DE48B-D400-900A-5470-75995831A5A1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883630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3BE5C-4D95-33F2-40D9-7DB96374D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BBD8-5E89-C65E-4187-4EC7BE24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EBAFDA6-0F2A-FE17-B800-B2A5835889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BEBAFDA6-0F2A-FE17-B800-B2A583588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3EF990-52FD-431D-7C2E-BCF4B751569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21770070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7B9D-DB67-71DC-A3BE-8867B5A12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3833-48A7-67DA-16B7-79694E16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3E03E2B-70CD-8D15-0470-E76D2FA1E6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an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original 3SAT YES-instance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Let us define an assignment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satisfies our constructed 5SAT instance. 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in the original instance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          (or 1, doesn’t matter)</a:t>
                </a:r>
              </a:p>
              <a:p>
                <a:pPr marL="1833563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                  (or 1, doesn’t matter)</a:t>
                </a:r>
              </a:p>
              <a:p>
                <a:pPr marL="401638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Satisfies our constructed 5SAT instance because every clause contains one of the original 3SAT clauses.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3E03E2B-70CD-8D15-0470-E76D2FA1E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594867-6561-CECA-3DD0-FC1C7CAAC75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464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15546-504C-320E-9F14-94E5C63C7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C40E-1CE6-9705-5A2F-78755E1B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4513C78-16B4-71D0-6DCF-DF816FF40C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24513C78-16B4-71D0-6DCF-DF816FF40C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FF6AA80-D604-00AA-47FC-A37AFEB83EF4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2548828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1C73A-A438-09E3-A0AB-CD8F73C95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77E8-8D0F-2599-147F-09D8206E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5SAT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F2DED9D-2960-DA6E-5DA7-C7D1C41C1F0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an assignment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formula we constructed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But our formula has clauses</a:t>
                </a:r>
              </a:p>
              <a:p>
                <a:pPr marL="139700" indent="0" algn="ctr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Source Sans Pro"/>
                                <a:cs typeface="Source Sans Pro"/>
                                <a:sym typeface="Source Sans Pro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ource Sans Pro"/>
                            <a:sym typeface="Source Sans Pro"/>
                          </a:rPr>
                          <m:t>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∨¬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𝑧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In one of these clauses, the literals involving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will both be false in</a:t>
                </a:r>
                <a:r>
                  <a:rPr lang="en-US" sz="18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accent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satisfies every clause, it must satisfy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𝐶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Source Sans Pro"/>
                            <a:cs typeface="Source Sans Pro"/>
                            <a:sym typeface="Source Sans Pro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alone.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Thus, if we define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satisfies the original instance.</a:t>
                </a:r>
              </a:p>
              <a:p>
                <a:pPr marL="425450" indent="-285750">
                  <a:lnSpc>
                    <a:spcPct val="124000"/>
                  </a:lnSpc>
                  <a:buClr>
                    <a:schemeClr val="tx1"/>
                  </a:buClr>
                  <a:buSzPct val="100000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F2DED9D-2960-DA6E-5DA7-C7D1C41C1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12FF3D-D5EC-B47B-DDAA-EE548DB8E43A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1540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The vertex cover problem (</a:t>
            </a:r>
            <a:r>
              <a:rPr lang="en-US" b="1" dirty="0"/>
              <a:t>VC</a:t>
            </a:r>
            <a:r>
              <a:rPr lang="en-US" dirty="0"/>
              <a:t>) is:</a:t>
            </a:r>
          </a:p>
          <a:p>
            <a:pPr marL="114300" indent="0">
              <a:buNone/>
            </a:pPr>
            <a:r>
              <a:rPr lang="en-US" b="1" dirty="0"/>
              <a:t>Input:</a:t>
            </a:r>
            <a:r>
              <a:rPr lang="en-US" dirty="0"/>
              <a:t> Graph G = (V, E), integer k</a:t>
            </a:r>
          </a:p>
          <a:p>
            <a:pPr marL="114300" indent="0">
              <a:buNone/>
            </a:pPr>
            <a:r>
              <a:rPr lang="en-US" b="1" dirty="0"/>
              <a:t>Output:</a:t>
            </a:r>
            <a:r>
              <a:rPr lang="en-US" dirty="0"/>
              <a:t> Is there a subset C of vertices with size &lt;= k such that every edge has at least one endpoint in C?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set cover problem (</a:t>
            </a:r>
            <a:r>
              <a:rPr lang="en-US" b="1" dirty="0"/>
              <a:t>VC</a:t>
            </a:r>
            <a:r>
              <a:rPr lang="en-US" dirty="0"/>
              <a:t>) is:</a:t>
            </a:r>
          </a:p>
          <a:p>
            <a:pPr marL="114300" indent="0">
              <a:buNone/>
            </a:pPr>
            <a:r>
              <a:rPr lang="en-US" b="1" dirty="0"/>
              <a:t>Input:</a:t>
            </a:r>
            <a:r>
              <a:rPr lang="en-US" dirty="0"/>
              <a:t> Universe set U, subsets S</a:t>
            </a:r>
            <a:r>
              <a:rPr lang="en-US" baseline="-25000" dirty="0"/>
              <a:t>1</a:t>
            </a:r>
            <a:r>
              <a:rPr lang="en-US" dirty="0"/>
              <a:t>,S</a:t>
            </a:r>
            <a:r>
              <a:rPr lang="en-US" baseline="-25000" dirty="0"/>
              <a:t>2</a:t>
            </a:r>
            <a:r>
              <a:rPr lang="en-US" dirty="0"/>
              <a:t>,…,S</a:t>
            </a:r>
            <a:r>
              <a:rPr lang="en-US" baseline="-25000" dirty="0"/>
              <a:t>n</a:t>
            </a:r>
            <a:r>
              <a:rPr lang="en-US" dirty="0"/>
              <a:t> of U,  integer k</a:t>
            </a:r>
          </a:p>
          <a:p>
            <a:pPr marL="114300" indent="0">
              <a:buNone/>
            </a:pPr>
            <a:r>
              <a:rPr lang="en-US" b="1" dirty="0"/>
              <a:t>Output:</a:t>
            </a:r>
            <a:r>
              <a:rPr lang="en-US" dirty="0"/>
              <a:t> Is there a collection of &lt;= k subsets that covers all of U (i.e., their union is U?)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A7E4F-1AE0-8031-D70F-E2EDA22B43B5}"/>
              </a:ext>
            </a:extLst>
          </p:cNvPr>
          <p:cNvSpPr txBox="1"/>
          <p:nvPr/>
        </p:nvSpPr>
        <p:spPr>
          <a:xfrm>
            <a:off x="6271098" y="1264595"/>
            <a:ext cx="2481770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Decision version! </a:t>
            </a:r>
          </a:p>
          <a:p>
            <a:pPr algn="l"/>
            <a:r>
              <a:rPr lang="en-US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Nothing to optimize for.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BA30A5-BE77-29AA-CB0E-6C87D265708D}"/>
              </a:ext>
            </a:extLst>
          </p:cNvPr>
          <p:cNvCxnSpPr>
            <a:cxnSpLocks/>
          </p:cNvCxnSpPr>
          <p:nvPr/>
        </p:nvCxnSpPr>
        <p:spPr>
          <a:xfrm flipH="1">
            <a:off x="5765260" y="1763949"/>
            <a:ext cx="415046" cy="246434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8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E37B7-E77E-B71F-CF2A-46F4069EA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8617-7741-B034-97D2-F1A88F72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D72B65-241E-E337-221C-EB30CA4782D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Our goal is to show that </a:t>
                </a:r>
                <a:r>
                  <a:rPr lang="en-US" b="1" dirty="0"/>
                  <a:t>VC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dirty="0"/>
                  <a:t> SC </a:t>
                </a:r>
                <a:r>
                  <a:rPr lang="en-US" dirty="0"/>
                  <a:t>via a reduction.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CD72B65-241E-E337-221C-EB30CA4782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7D0A23-B719-56D2-F963-2392D460F9BA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3099175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9993-12BF-A483-16B9-FC4AB563B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7BB6-8E1D-257F-20DF-FE472BF7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90BA40-FC77-23E7-CDC7-DA972A224A1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/>
                  <a:t>Our goal is to show that </a:t>
                </a:r>
                <a:r>
                  <a:rPr lang="en-US" b="1" dirty="0"/>
                  <a:t>VC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b="1" dirty="0"/>
                  <a:t> SC </a:t>
                </a:r>
                <a:r>
                  <a:rPr lang="en-US" dirty="0"/>
                  <a:t>via a reduction.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3"/>
                </a:pPr>
                <a:r>
                  <a:rPr lang="en-US" dirty="0">
                    <a:solidFill>
                      <a:schemeClr val="tx1"/>
                    </a:solidFill>
                  </a:rPr>
                  <a:t>Fill in the blank: “We will reduce from __ </a:t>
                </a:r>
                <a:r>
                  <a:rPr lang="en-US" dirty="0"/>
                  <a:t>to __”.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and which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?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D90BA40-FC77-23E7-CDC7-DA972A224A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94AC6AE-A67D-CCA1-0269-ECF53D8F07F6}"/>
              </a:ext>
            </a:extLst>
          </p:cNvPr>
          <p:cNvSpPr txBox="1"/>
          <p:nvPr/>
        </p:nvSpPr>
        <p:spPr>
          <a:xfrm>
            <a:off x="432120" y="2975133"/>
            <a:ext cx="779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We will reduce from A = Vertex Cover to B = Set Cover. </a:t>
            </a:r>
          </a:p>
          <a:p>
            <a:pPr algn="l"/>
            <a:r>
              <a:rPr lang="en-US" sz="1800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 particular, we will convert instances of Vertex Cover to instances of Set Cover.</a:t>
            </a:r>
          </a:p>
        </p:txBody>
      </p:sp>
    </p:spTree>
    <p:extLst>
      <p:ext uri="{BB962C8B-B14F-4D97-AF65-F5344CB8AC3E}">
        <p14:creationId xmlns:p14="http://schemas.microsoft.com/office/powerpoint/2010/main" val="21156874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E119B-7594-DBAF-23FC-74B88B0E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064B8-A7B0-D092-5E72-B2789605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F75254-3190-C73D-131D-0ADEC2A94F0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lnSpc>
                    <a:spcPct val="114000"/>
                  </a:lnSpc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2F75254-3190-C73D-131D-0ADEC2A94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578E15D-18A4-CEA7-E5BF-29F51C05B4A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61755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A796D-C3E2-16AA-2CFA-DD75AF1D8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tx2"/>
                </a:solidFill>
              </a:rPr>
              <a:t>There were many </a:t>
            </a:r>
            <a:r>
              <a:rPr lang="en-US" dirty="0"/>
              <a:t>new definitions in lecture recently that we’ll review now.</a:t>
            </a:r>
          </a:p>
          <a:p>
            <a:pPr marL="114300" indent="0">
              <a:spcAft>
                <a:spcPts val="1200"/>
              </a:spcAft>
              <a:buNone/>
            </a:pPr>
            <a:r>
              <a:rPr lang="en-US" dirty="0"/>
              <a:t>To check your understanding, for each definition starting next slide, give an example of the definition!</a:t>
            </a:r>
          </a:p>
        </p:txBody>
      </p:sp>
    </p:spTree>
    <p:extLst>
      <p:ext uri="{BB962C8B-B14F-4D97-AF65-F5344CB8AC3E}">
        <p14:creationId xmlns:p14="http://schemas.microsoft.com/office/powerpoint/2010/main" val="21943055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4299-3EEC-7C8C-4F98-8A88536D8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6A24-73E9-51DC-C05F-7CD6FA48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C63100-325B-2E3B-2AA0-7D4217083FE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14000"/>
                  </a:lnSpc>
                  <a:buSzPct val="100000"/>
                  <a:buFont typeface="+mj-lt"/>
                  <a:buAutoNum type="alphaLcParenR" startAt="4"/>
                </a:pPr>
                <a:r>
                  <a:rPr lang="en-US" dirty="0">
                    <a:solidFill>
                      <a:schemeClr val="tx1"/>
                    </a:solidFill>
                  </a:rPr>
                  <a:t>Define a reduction function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which converts instances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Create a set cover instance with: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The universe set U as the set of edges. 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For each vertex v, create a subset </a:t>
                </a:r>
                <a:r>
                  <a:rPr lang="en-US" dirty="0" err="1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S</a:t>
                </a:r>
                <a:r>
                  <a:rPr lang="en-US" baseline="-25000" dirty="0" err="1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v</a:t>
                </a:r>
                <a:r>
                  <a:rPr lang="en-US" baseline="-25000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= the set of edges which have v as an endpoint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The same k as the vertex cover instance.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C63100-325B-2E3B-2AA0-7D4217083F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FA92467-3A5B-ED0D-1D60-79C0B98CE5D5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9129809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9F36-D929-0702-D80F-36302508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3676A-8E80-7BA4-10B2-AE5CC9A3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F2785-9F92-5C61-77EC-F629F26F8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F761D-3A36-486C-831F-29BA34FE9C30}"/>
              </a:ext>
            </a:extLst>
          </p:cNvPr>
          <p:cNvSpPr txBox="1"/>
          <p:nvPr/>
        </p:nvSpPr>
        <p:spPr>
          <a:xfrm>
            <a:off x="3332718" y="4384209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this briefly!</a:t>
            </a:r>
          </a:p>
        </p:txBody>
      </p:sp>
    </p:spTree>
    <p:extLst>
      <p:ext uri="{BB962C8B-B14F-4D97-AF65-F5344CB8AC3E}">
        <p14:creationId xmlns:p14="http://schemas.microsoft.com/office/powerpoint/2010/main" val="519286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37090-D9D7-444E-6AE9-6261953AF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F54E8-CAAB-4BDB-BFBB-4DE16F82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F4E81-6C0F-977D-5A50-9B4854AEA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+mj-lt"/>
              <a:buAutoNum type="alphaLcParenR" startAt="5"/>
            </a:pPr>
            <a:r>
              <a:rPr lang="en-US" dirty="0"/>
              <a:t>Say why 𝑓 is computable in polynomial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Computing the universe set U takes O(m)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We compute one subset for each v, which takes O(</a:t>
            </a:r>
            <a:r>
              <a:rPr lang="en-US" dirty="0" err="1">
                <a:solidFill>
                  <a:schemeClr val="accent1"/>
                </a:solidFill>
              </a:rPr>
              <a:t>mn</a:t>
            </a:r>
            <a:r>
              <a:rPr lang="en-US" dirty="0">
                <a:solidFill>
                  <a:schemeClr val="accent1"/>
                </a:solidFill>
              </a:rPr>
              <a:t>) time.</a:t>
            </a: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139700" indent="0">
              <a:lnSpc>
                <a:spcPct val="114000"/>
              </a:lnSpc>
              <a:buClr>
                <a:schemeClr val="tx1"/>
              </a:buClr>
              <a:buSzPct val="100000"/>
              <a:buNone/>
            </a:pPr>
            <a:r>
              <a:rPr lang="en-US" dirty="0">
                <a:solidFill>
                  <a:schemeClr val="accent1"/>
                </a:solidFill>
              </a:rPr>
              <a:t>Overall, the reduction is polynomial.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E156D-48E0-FB76-7F33-E69C9C852434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69635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2E3A5-2E64-4240-D2D6-C68A0802C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B982-D2B6-8079-5DA5-91F1B95E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8A99527-82B3-0208-48A0-7700918CD89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38A99527-82B3-0208-48A0-7700918CD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540211A-E0F8-851B-4294-12A0207E8982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4072230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B4EF-50B7-9E59-64B3-C319B6B0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1EBF-B892-1EDF-39B5-E7C2EA66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550F023-0B29-BAE4-DE3B-8A76F6603F3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6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 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 subset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that makes the original vertex cover instance true.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Then picking each subset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S</a:t>
                </a:r>
                <a:r>
                  <a:rPr lang="en-US" baseline="-25000" dirty="0" err="1">
                    <a:solidFill>
                      <a:schemeClr val="accent1"/>
                    </a:solidFill>
                  </a:rPr>
                  <a:t>v</a:t>
                </a:r>
                <a:r>
                  <a:rPr lang="en-US" dirty="0">
                    <a:solidFill>
                      <a:schemeClr val="accent1"/>
                    </a:solidFill>
                  </a:rPr>
                  <a:t> associated with each vertex in the set cover instance will satisfy the set cover instance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/>
                  <a:t>Every edge is covered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so each edge shows up in at least one subset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/>
                  <a:t>Therefore, the universe set is covered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are &lt;= k vertices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so there are &lt;= k subsets chosen for the set cover</a:t>
                </a: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6550F023-0B29-BAE4-DE3B-8A76F6603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E444CD4-6D1D-AE6B-DF54-FE85494A5F79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17787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FE4FE-B5EA-C7A6-D1BC-92173CEFE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BC1D-3202-8D22-B0C8-A30B70D5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4E3A7D2-9F39-E47F-D8F1-77362633FDD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4E3A7D2-9F39-E47F-D8F1-77362633FD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4AFC85A-87DA-F6FA-8488-FFBFB3BAFC78}"/>
              </a:ext>
            </a:extLst>
          </p:cNvPr>
          <p:cNvSpPr txBox="1"/>
          <p:nvPr/>
        </p:nvSpPr>
        <p:spPr>
          <a:xfrm>
            <a:off x="1521325" y="4329143"/>
            <a:ext cx="6101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9901FF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about it with the people around you, then we’ll discuss!</a:t>
            </a:r>
          </a:p>
        </p:txBody>
      </p:sp>
    </p:spTree>
    <p:extLst>
      <p:ext uri="{BB962C8B-B14F-4D97-AF65-F5344CB8AC3E}">
        <p14:creationId xmlns:p14="http://schemas.microsoft.com/office/powerpoint/2010/main" val="674381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E9C9D-F38A-652B-DCC2-C3754A791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0C1F4-0177-C433-4B72-59F40F3C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3 – Reduction with different types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3FB7F45-BBC2-FF89-4199-336B75445F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14300" indent="0">
                  <a:lnSpc>
                    <a:spcPct val="114000"/>
                  </a:lnSpc>
                  <a:buNone/>
                </a:pPr>
                <a:r>
                  <a:rPr lang="en-US" dirty="0"/>
                  <a:t>To prove the correctness:</a:t>
                </a:r>
              </a:p>
              <a:p>
                <a:pPr marL="539750" indent="-400050">
                  <a:lnSpc>
                    <a:spcPct val="114000"/>
                  </a:lnSpc>
                  <a:buClr>
                    <a:schemeClr val="tx1"/>
                  </a:buClr>
                  <a:buSzPct val="100000"/>
                  <a:buFont typeface="+mj-lt"/>
                  <a:buAutoNum type="alphaLcParenR" startAt="7"/>
                </a:pPr>
                <a:r>
                  <a:rPr lang="en-US" dirty="0">
                    <a:solidFill>
                      <a:schemeClr val="tx1"/>
                    </a:solidFill>
                  </a:rPr>
                  <a:t>Show that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 ⇒ 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YES-instance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”.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(Remember: convert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a certificate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!)</a:t>
                </a:r>
              </a:p>
              <a:p>
                <a:pPr marL="139700" indent="0">
                  <a:lnSpc>
                    <a:spcPct val="114000"/>
                  </a:lnSpc>
                  <a:buClr>
                    <a:schemeClr val="tx1"/>
                  </a:buClr>
                  <a:buSzPct val="100000"/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There is a collection of subsets S that satisfies set cover.</a:t>
                </a: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accent1"/>
                    </a:solidFill>
                  </a:rPr>
                  <a:t>Then picking the vertices associated with each subset will satisfy the vertex cover.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/>
                  <a:t>Since each element is covered in set cover, each edge is covered in vertex cover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r>
                  <a:rPr lang="en-US" dirty="0"/>
                  <a:t>There are &lt;= subsets, so there are &lt;= k vertices in the vertex cover</a:t>
                </a:r>
              </a:p>
              <a:p>
                <a:pPr marL="882650" lvl="1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 marL="425450" indent="-285750">
                  <a:lnSpc>
                    <a:spcPct val="114000"/>
                  </a:lnSpc>
                  <a:buClr>
                    <a:schemeClr val="tx1"/>
                  </a:buClr>
                  <a:buSzPct val="100000"/>
                </a:pPr>
                <a:endParaRPr lang="en-US" sz="1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3FB7F45-BBC2-FF89-4199-336B75445F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45780A-3FB1-E5EA-3985-29C61A1ACD40}"/>
              </a:ext>
            </a:extLst>
          </p:cNvPr>
          <p:cNvSpPr txBox="1"/>
          <p:nvPr/>
        </p:nvSpPr>
        <p:spPr>
          <a:xfrm>
            <a:off x="8003944" y="75693"/>
            <a:ext cx="105028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219987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AB3DCD0-2C4A-E347-4F02-C8AED3FA842B}"/>
              </a:ext>
            </a:extLst>
          </p:cNvPr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B6269F-74A8-C38D-094E-72012343A31C}"/>
              </a:ext>
            </a:extLst>
          </p:cNvPr>
          <p:cNvSpPr/>
          <p:nvPr/>
        </p:nvSpPr>
        <p:spPr>
          <a:xfrm>
            <a:off x="90151" y="3638282"/>
            <a:ext cx="8950817" cy="1416676"/>
          </a:xfrm>
          <a:prstGeom prst="rect">
            <a:avLst/>
          </a:prstGeom>
          <a:solidFill>
            <a:srgbClr val="5E2B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F7EC904-3199-B53D-8466-6D9DC0DDC238}"/>
              </a:ext>
            </a:extLst>
          </p:cNvPr>
          <p:cNvSpPr txBox="1">
            <a:spLocks/>
          </p:cNvSpPr>
          <p:nvPr/>
        </p:nvSpPr>
        <p:spPr>
          <a:xfrm>
            <a:off x="311700" y="4309321"/>
            <a:ext cx="8183700" cy="5191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●"/>
              <a:defRPr lang="en-US" sz="1800" kern="120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914400" lvl="1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1371600" lvl="2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828800" lvl="3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 panose="02070309020205020404" pitchFamily="49" charset="0"/>
              <a:buChar char="●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2286000" lvl="4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600" kern="120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743200" lvl="5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Thanks for coming to section this week!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C3DD6BD-35D1-E5D4-6F78-B914221638C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0381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114000"/>
                  </a:lnSpc>
                  <a:spcBef>
                    <a:spcPts val="0"/>
                  </a:spcBef>
                </a:pPr>
                <a:r>
                  <a:rPr lang="en-US" dirty="0">
                    <a:solidFill>
                      <a:schemeClr val="tx1"/>
                    </a:solidFill>
                  </a:rPr>
                  <a:t>When you want </a:t>
                </a:r>
                <a:r>
                  <a:rPr lang="en-US" b="1" dirty="0">
                    <a:solidFill>
                      <a:schemeClr val="bg2"/>
                    </a:solidFill>
                  </a:rPr>
                  <a:t>to show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is NP-complete, do NOT solve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!</a:t>
                </a:r>
              </a:p>
              <a:p>
                <a:pPr lvl="1">
                  <a:lnSpc>
                    <a:spcPct val="114000"/>
                  </a:lnSpc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Convert instances of another NP-hard problem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into instances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14000"/>
                  </a:lnSpc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dirty="0">
                    <a:solidFill>
                      <a:schemeClr val="tx1"/>
                    </a:solidFill>
                  </a:rPr>
                  <a:t>For the reduction proof, </a:t>
                </a:r>
                <a:r>
                  <a:rPr lang="en-US" b="1" dirty="0">
                    <a:solidFill>
                      <a:schemeClr val="bg2"/>
                    </a:solidFill>
                  </a:rPr>
                  <a:t>convert certificates </a:t>
                </a:r>
                <a:r>
                  <a:rPr lang="en-US" dirty="0">
                    <a:solidFill>
                      <a:schemeClr val="tx1"/>
                    </a:solidFill>
                  </a:rPr>
                  <a:t>of each problem to certificates of the other problem.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1C3DD6BD-35D1-E5D4-6F78-B91422163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038175"/>
                <a:ext cx="8520600" cy="3416400"/>
              </a:xfrm>
              <a:blipFill>
                <a:blip r:embed="rId2"/>
                <a:stretch>
                  <a:fillRect r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26391B81-32F1-01EB-E428-198BF9B0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</p:spPr>
        <p:txBody>
          <a:bodyPr>
            <a:normAutofit/>
          </a:bodyPr>
          <a:lstStyle/>
          <a:p>
            <a:r>
              <a:rPr lang="en-US" sz="27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848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DE08-69A7-7E90-AE12-1D70F0F55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0FA2-53DC-062D-CAEF-215E8586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C5F51-F07E-296E-BFB9-1FE6BD75E64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Problem</a:t>
                </a:r>
                <a:r>
                  <a:rPr lang="en-US" dirty="0"/>
                  <a:t>: a set of inputs and the correct outputs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Instance</a:t>
                </a:r>
                <a:r>
                  <a:rPr lang="en-US" dirty="0"/>
                  <a:t>: a single input to a problem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Decision problem</a:t>
                </a:r>
                <a:r>
                  <a:rPr lang="en-US" dirty="0"/>
                  <a:t>: a problem where the output is “yes” or “no”</a:t>
                </a:r>
                <a:endParaRPr lang="en-US" sz="1000" dirty="0"/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Reduction</a:t>
                </a:r>
                <a:r>
                  <a:rPr lang="en-US" dirty="0"/>
                  <a:t>: 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458788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        “A reduces to B”            “A is not harder than B”            “Solve A using B”</a:t>
                </a:r>
              </a:p>
              <a:p>
                <a:pPr marL="461963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chemeClr val="tx2"/>
                    </a:solidFill>
                  </a:rPr>
                  <a:t>Formally,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if there is an algorithm that solves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using </a:t>
                </a:r>
                <a:r>
                  <a:rPr lang="en-US" dirty="0" err="1">
                    <a:solidFill>
                      <a:schemeClr val="tx2"/>
                    </a:solidFill>
                  </a:rPr>
                  <a:t>polynomially</a:t>
                </a:r>
                <a:r>
                  <a:rPr lang="en-US" dirty="0">
                    <a:solidFill>
                      <a:schemeClr val="tx2"/>
                    </a:solidFill>
                  </a:rPr>
                  <a:t> many calls to a solver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, running in polynomial time (excluding calls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B4C5F51-F07E-296E-BFB9-1FE6BD75E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3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3179-1CED-D6DF-465F-4749487F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P (“polynomial”)</a:t>
                </a:r>
                <a:r>
                  <a:rPr lang="en-US" dirty="0"/>
                  <a:t>: The set of </a:t>
                </a:r>
                <a:r>
                  <a:rPr lang="en-US" b="1" dirty="0"/>
                  <a:t>decision</a:t>
                </a:r>
                <a:r>
                  <a:rPr lang="en-US" dirty="0"/>
                  <a:t>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that can be solved in poly time.</a:t>
                </a:r>
                <a:endParaRPr lang="en-US" b="1" dirty="0"/>
              </a:p>
              <a:p>
                <a:r>
                  <a:rPr lang="en-US" b="1" dirty="0"/>
                  <a:t>NP (“nondeterministic polynomial”)</a:t>
                </a:r>
                <a:r>
                  <a:rPr lang="en-US" dirty="0"/>
                  <a:t>: The set of </a:t>
                </a:r>
                <a:r>
                  <a:rPr lang="en-US" b="1" dirty="0"/>
                  <a:t>decision</a:t>
                </a:r>
                <a:r>
                  <a:rPr lang="en-US" dirty="0"/>
                  <a:t> problems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for which YES-instances can be verified in poly time. </a:t>
                </a:r>
                <a:br>
                  <a:rPr lang="en-US" dirty="0"/>
                </a:br>
                <a:r>
                  <a:rPr lang="en-US" sz="1200" dirty="0"/>
                  <a:t> </a:t>
                </a:r>
                <a:br>
                  <a:rPr lang="en-US" dirty="0"/>
                </a:br>
                <a:r>
                  <a:rPr lang="en-US" dirty="0"/>
                  <a:t>Formally, there is a poly time algorithm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cap="small" smtClean="0">
                        <a:latin typeface="Cambria Math" panose="02040503050406030204" pitchFamily="18" charset="0"/>
                      </a:rPr>
                      <m:t>VerifyA</m:t>
                    </m:r>
                  </m:oMath>
                </a14:m>
                <a:r>
                  <a:rPr lang="en-US" dirty="0"/>
                  <a:t> such that for all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1"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YES, there exists a poly length string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small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VerifyA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YES.</a:t>
                </a:r>
              </a:p>
              <a:p>
                <a:pPr lvl="1">
                  <a:spcAft>
                    <a:spcPts val="1200"/>
                  </a:spcAft>
                  <a:buClr>
                    <a:schemeClr val="tx1"/>
                  </a:buClr>
                  <a:buSzPct val="100000"/>
                </a:pPr>
                <a:r>
                  <a:rPr lang="en-US" sz="1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is NO, then for all poly length strings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cap="small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VerifyA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NO.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NP-hard</a:t>
                </a:r>
                <a:r>
                  <a:rPr lang="en-US" dirty="0"/>
                  <a:t>: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 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in NP.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/>
                  <a:t>NP-complete</a:t>
                </a:r>
                <a:r>
                  <a:rPr lang="en-US" dirty="0"/>
                  <a:t>:</a:t>
                </a:r>
                <a:r>
                  <a:rPr lang="en-US" b="1" dirty="0">
                    <a:solidFill>
                      <a:schemeClr val="bg2"/>
                    </a:solidFill>
                  </a:rPr>
                  <a:t> </a:t>
                </a:r>
                <a:r>
                  <a:rPr lang="en-US" dirty="0">
                    <a:solidFill>
                      <a:schemeClr val="tx2"/>
                    </a:solidFill>
                  </a:rPr>
                  <a:t>A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is </a:t>
                </a:r>
                <a:r>
                  <a:rPr lang="en-US" dirty="0"/>
                  <a:t>NP-complete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in NP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NP-hard.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B4A796D-C3E2-16AA-2CFA-DD75AF1D8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2B83-6C6B-54F5-8FC2-2D6213BF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A61ABC-8516-B554-C611-C2899AC475D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Boolean literal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: A </a:t>
                </a:r>
                <a:r>
                  <a:rPr lang="en-US" sz="1900" dirty="0">
                    <a:solidFill>
                      <a:srgbClr val="333333"/>
                    </a:solidFill>
                  </a:rPr>
                  <a:t>Boolean </a:t>
                </a:r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19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ource Sans Pro" panose="020B0503030403020204" pitchFamily="34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1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 </a:t>
                </a:r>
                <a:r>
                  <a:rPr lang="en-US" sz="1900" dirty="0">
                    <a:solidFill>
                      <a:srgbClr val="333333"/>
                    </a:solidFill>
                  </a:rPr>
                  <a:t>or its negation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en-US" sz="1900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 dirty="0" err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kumimoji="0" 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Clause</a:t>
                </a:r>
                <a:r>
                  <a:rPr kumimoji="0" lang="en-US" sz="19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rPr>
                  <a:t>: OR of zero or more literals</a:t>
                </a:r>
              </a:p>
              <a:p>
                <a:pPr marL="457200" marR="0" lvl="0" indent="-342900" algn="l" defTabSz="914400" rtl="0" eaLnBrk="1" fontAlgn="auto" latinLnBrk="0" hangingPunct="1">
                  <a:lnSpc>
                    <a:spcPct val="124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rgbClr val="333333"/>
                  </a:buClr>
                  <a:buSzPts val="1800"/>
                  <a:buFont typeface="Arial" panose="020B0604020202020204" pitchFamily="34" charset="0"/>
                  <a:buChar char="●"/>
                  <a:tabLst/>
                  <a:defRPr/>
                </a:pPr>
                <a:r>
                  <a:rPr lang="en-US" sz="1900" b="1" dirty="0">
                    <a:solidFill>
                      <a:srgbClr val="333333"/>
                    </a:solidFill>
                  </a:rPr>
                  <a:t>CNF formula</a:t>
                </a:r>
                <a:r>
                  <a:rPr lang="en-US" sz="1900" dirty="0">
                    <a:solidFill>
                      <a:srgbClr val="333333"/>
                    </a:solidFill>
                  </a:rPr>
                  <a:t>: AND of zero or more clauses</a:t>
                </a:r>
                <a:endParaRPr lang="en-US" sz="1900" dirty="0"/>
              </a:p>
              <a:p>
                <a:pPr>
                  <a:lnSpc>
                    <a:spcPct val="124000"/>
                  </a:lnSpc>
                  <a:spcAft>
                    <a:spcPts val="1200"/>
                  </a:spcAft>
                </a:pPr>
                <a:r>
                  <a:rPr lang="en-US" sz="1900" b="1" dirty="0"/>
                  <a:t>3SAT problem</a:t>
                </a:r>
                <a:r>
                  <a:rPr lang="en-US" sz="1900" dirty="0"/>
                  <a:t>: </a:t>
                </a:r>
              </a:p>
              <a:p>
                <a:pPr marL="461963" indent="0">
                  <a:lnSpc>
                    <a:spcPct val="124000"/>
                  </a:lnSpc>
                  <a:buNone/>
                </a:pPr>
                <a:r>
                  <a:rPr lang="en-US" sz="1900" b="1" dirty="0"/>
                  <a:t>Input</a:t>
                </a:r>
                <a:r>
                  <a:rPr lang="en-US" sz="1900" dirty="0"/>
                  <a:t>: A CNF formula with exactly 3 literals per clause</a:t>
                </a:r>
              </a:p>
              <a:p>
                <a:pPr marL="461963" indent="0">
                  <a:lnSpc>
                    <a:spcPct val="124000"/>
                  </a:lnSpc>
                  <a:spcAft>
                    <a:spcPts val="1200"/>
                  </a:spcAft>
                  <a:buNone/>
                </a:pPr>
                <a:r>
                  <a:rPr lang="en-US" sz="1900" b="1" dirty="0"/>
                  <a:t>Output</a:t>
                </a:r>
                <a:r>
                  <a:rPr lang="en-US" sz="1900" dirty="0"/>
                  <a:t>: Is there an assignment to the variables that makes the formula true?</a:t>
                </a:r>
              </a:p>
              <a:p>
                <a:pPr marL="461963" indent="0">
                  <a:lnSpc>
                    <a:spcPct val="124000"/>
                  </a:lnSpc>
                  <a:spcAft>
                    <a:spcPts val="1200"/>
                  </a:spcAft>
                  <a:buNone/>
                </a:pPr>
                <a:r>
                  <a:rPr lang="en-US" sz="1800" dirty="0"/>
                  <a:t>3SAT is a fundamental </a:t>
                </a:r>
                <a:r>
                  <a:rPr lang="en-US" sz="1800" b="1" dirty="0"/>
                  <a:t>NP-complete</a:t>
                </a:r>
                <a:r>
                  <a:rPr lang="en-US" sz="1800" dirty="0"/>
                  <a:t> problem.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9A61ABC-8516-B554-C611-C2899AC47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8BA5E0-1029-3E20-C453-0634DE9D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SAT</a:t>
            </a:r>
          </a:p>
        </p:txBody>
      </p:sp>
    </p:spTree>
    <p:extLst>
      <p:ext uri="{BB962C8B-B14F-4D97-AF65-F5344CB8AC3E}">
        <p14:creationId xmlns:p14="http://schemas.microsoft.com/office/powerpoint/2010/main" val="3043450172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17827</TotalTime>
  <Words>5662</Words>
  <Application>Microsoft Macintosh PowerPoint</Application>
  <PresentationFormat>On-screen Show (16:9)</PresentationFormat>
  <Paragraphs>539</Paragraphs>
  <Slides>57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Source Code Pro</vt:lpstr>
      <vt:lpstr>Source Sans Pro</vt:lpstr>
      <vt:lpstr>Raleway</vt:lpstr>
      <vt:lpstr>Quattrocento Sans</vt:lpstr>
      <vt:lpstr>Cambria Math</vt:lpstr>
      <vt:lpstr>Courier New</vt:lpstr>
      <vt:lpstr>uw-slides</vt:lpstr>
      <vt:lpstr>CSE 421 Section 9</vt:lpstr>
      <vt:lpstr>Administrivia</vt:lpstr>
      <vt:lpstr>Announcements &amp; Reminders</vt:lpstr>
      <vt:lpstr>Definition review</vt:lpstr>
      <vt:lpstr>Definition review</vt:lpstr>
      <vt:lpstr>Definition review</vt:lpstr>
      <vt:lpstr>Definition review</vt:lpstr>
      <vt:lpstr>Definition review</vt:lpstr>
      <vt:lpstr>Practice with SAT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Problem 1 – SATisfy This</vt:lpstr>
      <vt:lpstr>Reductions</vt:lpstr>
      <vt:lpstr>How to prove NP-hardness</vt:lpstr>
      <vt:lpstr>How to prove NP-hardness</vt:lpstr>
      <vt:lpstr>How to prove NP-completeness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2 – 5SAT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Problem 3 – Reduction with different types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2</dc:title>
  <dc:creator>beame</dc:creator>
  <cp:lastModifiedBy>Jay Dharmadhikari</cp:lastModifiedBy>
  <cp:revision>26</cp:revision>
  <dcterms:modified xsi:type="dcterms:W3CDTF">2025-05-28T02:53:52Z</dcterms:modified>
</cp:coreProperties>
</file>