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314" r:id="rId2"/>
    <p:sldId id="316" r:id="rId3"/>
    <p:sldId id="543" r:id="rId4"/>
    <p:sldId id="441" r:id="rId5"/>
    <p:sldId id="546" r:id="rId6"/>
    <p:sldId id="544" r:id="rId7"/>
    <p:sldId id="573" r:id="rId8"/>
    <p:sldId id="547" r:id="rId9"/>
    <p:sldId id="574" r:id="rId10"/>
    <p:sldId id="575" r:id="rId11"/>
    <p:sldId id="576" r:id="rId12"/>
    <p:sldId id="578" r:id="rId13"/>
    <p:sldId id="579" r:id="rId14"/>
    <p:sldId id="551" r:id="rId15"/>
    <p:sldId id="580" r:id="rId16"/>
    <p:sldId id="554" r:id="rId17"/>
    <p:sldId id="582" r:id="rId18"/>
    <p:sldId id="560" r:id="rId19"/>
    <p:sldId id="583" r:id="rId20"/>
    <p:sldId id="584" r:id="rId21"/>
    <p:sldId id="571" r:id="rId22"/>
    <p:sldId id="589" r:id="rId23"/>
    <p:sldId id="585" r:id="rId24"/>
    <p:sldId id="586" r:id="rId25"/>
    <p:sldId id="587" r:id="rId26"/>
    <p:sldId id="588" r:id="rId27"/>
    <p:sldId id="559" r:id="rId28"/>
    <p:sldId id="590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Raleway" pitchFamily="2" charset="77"/>
      <p:regular r:id="rId32"/>
      <p:bold r:id="rId33"/>
      <p:italic r:id="rId34"/>
      <p:boldItalic r:id="rId35"/>
    </p:embeddedFont>
    <p:embeddedFont>
      <p:font typeface="Source Code Pro" panose="020B0509030403020204" pitchFamily="49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86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 autoAdjust="0"/>
    <p:restoredTop sz="94557"/>
  </p:normalViewPr>
  <p:slideViewPr>
    <p:cSldViewPr snapToGrid="0">
      <p:cViewPr varScale="1">
        <p:scale>
          <a:sx n="150" d="100"/>
          <a:sy n="150" d="100"/>
        </p:scale>
        <p:origin x="5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6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10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Final Review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D0B35-E6AC-E46E-A40D-FA50AA30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EDAD-21F7-7965-C1D0-9D343A31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9A0A80-2B8C-F159-695E-0625E804D4E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 startAt="2"/>
                </a:pPr>
                <a:r>
                  <a:rPr lang="en-US" dirty="0"/>
                  <a:t>Does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Interval Scheduling ?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9A0A80-2B8C-F159-695E-0625E804D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51F20-7580-8F0D-4091-C7121BDD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6EF4-4C8D-2A28-32A2-5D8107BF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C66DAFB-EDFA-1398-5E98-EF35532590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 startAt="2"/>
                </a:pPr>
                <a:r>
                  <a:rPr lang="en-US" dirty="0"/>
                  <a:t>Does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Interval Scheduling 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Unknown. Because Independent Set is NP-complete and Interval Scheduling is in P,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Interval Scheduling would imply that an NP-complete problem is solvable in polynomial time, which is unknown.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C66DAFB-EDFA-1398-5E98-EF3553259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BD91A0-7892-5951-5E4F-BBE504F5C48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9814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03D5-27F7-ABB0-92D1-1AD4D90CD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22D2-E06C-16EC-4721-575A8A8D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A8349-F2E3-487D-7FD6-4D1BB72B6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A greedy attempt at Set Cover is:</a:t>
            </a:r>
          </a:p>
          <a:p>
            <a:pPr marL="461963" indent="0">
              <a:buNone/>
            </a:pPr>
            <a:r>
              <a:rPr lang="en-US" b="1" dirty="0"/>
              <a:t>while</a:t>
            </a:r>
            <a:r>
              <a:rPr lang="en-US" dirty="0"/>
              <a:t> there exists an uncovered object </a:t>
            </a:r>
            <a:r>
              <a:rPr lang="en-US" b="1" dirty="0"/>
              <a:t>do</a:t>
            </a:r>
          </a:p>
          <a:p>
            <a:pPr marL="919163" indent="0">
              <a:spcAft>
                <a:spcPts val="1200"/>
              </a:spcAft>
              <a:buNone/>
            </a:pPr>
            <a:r>
              <a:rPr lang="en-US" dirty="0"/>
              <a:t>choose a set that covers the most number of still-uncovered objects</a:t>
            </a:r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Suppose you are given an instance where every set contains exactly 2 elements. Then this algorithm returns a set cover that is at most a factor 2 larger than the minimum.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77C0F-B8B1-EFD0-19A4-3A73BA173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3C79-522A-45C5-B4F4-1B34C5D6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953F5BA-2EA6-521A-13F6-335B8A9EEC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A greedy attempt at Set Cover is:</a:t>
                </a:r>
              </a:p>
              <a:p>
                <a:pPr marL="461963" indent="0">
                  <a:buNone/>
                </a:pPr>
                <a:r>
                  <a:rPr lang="en-US" b="1" dirty="0"/>
                  <a:t>while</a:t>
                </a:r>
                <a:r>
                  <a:rPr lang="en-US" dirty="0"/>
                  <a:t> there exists an uncovered object </a:t>
                </a:r>
                <a:r>
                  <a:rPr lang="en-US" b="1" dirty="0"/>
                  <a:t>do</a:t>
                </a:r>
              </a:p>
              <a:p>
                <a:pPr marL="919163" indent="0">
                  <a:spcAft>
                    <a:spcPts val="1200"/>
                  </a:spcAft>
                  <a:buNone/>
                </a:pPr>
                <a:r>
                  <a:rPr lang="en-US" dirty="0"/>
                  <a:t>choose a set that covers the most number of still-uncovered objects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Suppose you are given an instance where every set contains exactly 2 elements. Then this algorithm returns a set cover that is at most a factor 2 larger than the minimum.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True. 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objects, the algorithm returns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sets because every set chosen contains at least 1 new object. Since every object must be covered, and every set contains only 2 elements, we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sets. Thus the approximation ratio is 2.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953F5BA-2EA6-521A-13F6-335B8A9EE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3239C6-1535-AF6B-1CBF-A978079E8C1F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20CFCDB3-E251-4620-6356-F70FBDF23446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307336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856C-FEC0-54A1-03FF-18FDEFE8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677F-4769-E282-B9A6-EADCBCD9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FBE106-80AF-722B-E2ED-51D5F766B40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two strings,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find the length of their longest common subsequence.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FBE106-80AF-722B-E2ED-51D5F766B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0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6ADA-2589-4D11-B92A-D1D5593B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B297-99FC-B3C8-9B0D-3C77D011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7873E2-CE83-4A4B-310A-E18F1DA8E9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two strings,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find the length of their longest common subsequence.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longest common subsequence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−1, 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eqArr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The base cases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7873E2-CE83-4A4B-310A-E18F1DA8E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298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5839DD-55F0-D2C1-FBC6-D36809E2105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9615CB8-F0AA-A871-F49E-C385DFF69CD1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65348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AE3A-B991-93D0-9DC2-F3EE84DA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D4E6-C8DD-1913-20D2-6FCE047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Network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0B5644-46B6-73A8-15E3-56DC48E7A2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 bank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currency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 the exchange rate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currency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every 1 Franc. Trader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Francs to convert and is willing to convert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of their Francs to currency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Determine if the bank can satisfy all requests, and if so, how to maximize the amount of Francs it collects.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0B5644-46B6-73A8-15E3-56DC48E7A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82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B4FE-8BD0-32C2-DB96-48CD1131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49C7-9F89-B133-8A2E-5757F861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Network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1BBCC-EBF5-A8CE-7CB6-2272638B99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2167195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Determine if the bank can satisfy all requests, and if so, how to maximize the amount of Francs it collects.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First, give all traders their minimum request: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Then,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1BBCC-EBF5-A8CE-7CB6-2272638B9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2167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EDC0B3-8EBF-9E12-257A-6C33A29AF541}"/>
                  </a:ext>
                </a:extLst>
              </p:cNvPr>
              <p:cNvSpPr txBox="1"/>
              <p:nvPr/>
            </p:nvSpPr>
            <p:spPr>
              <a:xfrm>
                <a:off x="1272209" y="3204859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𝑠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EDC0B3-8EBF-9E12-257A-6C33A29A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09" y="3204859"/>
                <a:ext cx="3432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F68AA-40C0-ABFB-69B2-6B5961CFC16E}"/>
                  </a:ext>
                </a:extLst>
              </p:cNvPr>
              <p:cNvSpPr txBox="1"/>
              <p:nvPr/>
            </p:nvSpPr>
            <p:spPr>
              <a:xfrm>
                <a:off x="7089914" y="3204859"/>
                <a:ext cx="328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9F68AA-40C0-ABFB-69B2-6B5961CFC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14" y="3204859"/>
                <a:ext cx="3281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D2CF13-25E9-E403-3820-256396ECCD5F}"/>
              </a:ext>
            </a:extLst>
          </p:cNvPr>
          <p:cNvSpPr txBox="1"/>
          <p:nvPr/>
        </p:nvSpPr>
        <p:spPr>
          <a:xfrm>
            <a:off x="2570922" y="391782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10F9B-16E4-71A7-6936-148DD576AD64}"/>
              </a:ext>
            </a:extLst>
          </p:cNvPr>
          <p:cNvSpPr txBox="1"/>
          <p:nvPr/>
        </p:nvSpPr>
        <p:spPr>
          <a:xfrm>
            <a:off x="4684643" y="391782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4209E-E871-731D-5FE3-211ED3EE4D27}"/>
              </a:ext>
            </a:extLst>
          </p:cNvPr>
          <p:cNvSpPr txBox="1"/>
          <p:nvPr/>
        </p:nvSpPr>
        <p:spPr>
          <a:xfrm>
            <a:off x="6886333" y="391782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bank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1D3432-270D-8029-28CF-3EA84979DFAF}"/>
              </a:ext>
            </a:extLst>
          </p:cNvPr>
          <p:cNvSpPr/>
          <p:nvPr/>
        </p:nvSpPr>
        <p:spPr>
          <a:xfrm>
            <a:off x="2964585" y="301932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9C2D5F-9213-1459-4400-2CBBBE397500}"/>
              </a:ext>
            </a:extLst>
          </p:cNvPr>
          <p:cNvSpPr/>
          <p:nvPr/>
        </p:nvSpPr>
        <p:spPr>
          <a:xfrm>
            <a:off x="2960757" y="374053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B5FF4C-EB32-8AC9-2DD3-E790526019D5}"/>
              </a:ext>
            </a:extLst>
          </p:cNvPr>
          <p:cNvSpPr/>
          <p:nvPr/>
        </p:nvSpPr>
        <p:spPr>
          <a:xfrm>
            <a:off x="5220481" y="301932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E66DA9-C85B-DF86-E02E-B706705F7341}"/>
              </a:ext>
            </a:extLst>
          </p:cNvPr>
          <p:cNvSpPr/>
          <p:nvPr/>
        </p:nvSpPr>
        <p:spPr>
          <a:xfrm>
            <a:off x="5216653" y="374053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003AC6-B373-279B-BA2F-6FAF602390F1}"/>
              </a:ext>
            </a:extLst>
          </p:cNvPr>
          <p:cNvCxnSpPr>
            <a:stCxn id="5" idx="3"/>
            <a:endCxn id="10" idx="2"/>
          </p:cNvCxnSpPr>
          <p:nvPr/>
        </p:nvCxnSpPr>
        <p:spPr>
          <a:xfrm flipV="1">
            <a:off x="1615508" y="3065049"/>
            <a:ext cx="1349077" cy="324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6396F1-FE54-EFD4-1402-5E362AA05C5E}"/>
              </a:ext>
            </a:extLst>
          </p:cNvPr>
          <p:cNvCxnSpPr>
            <a:stCxn id="5" idx="3"/>
            <a:endCxn id="11" idx="2"/>
          </p:cNvCxnSpPr>
          <p:nvPr/>
        </p:nvCxnSpPr>
        <p:spPr>
          <a:xfrm>
            <a:off x="1615508" y="3389525"/>
            <a:ext cx="1345249" cy="39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BAB0D-2DB9-5617-ED16-CE65345C215F}"/>
              </a:ext>
            </a:extLst>
          </p:cNvPr>
          <p:cNvCxnSpPr>
            <a:stCxn id="10" idx="6"/>
            <a:endCxn id="13" idx="2"/>
          </p:cNvCxnSpPr>
          <p:nvPr/>
        </p:nvCxnSpPr>
        <p:spPr>
          <a:xfrm>
            <a:off x="3056025" y="3065049"/>
            <a:ext cx="2160628" cy="721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39081D-EE40-A45C-1381-E237F2AE058E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>
            <a:off x="3056025" y="3065049"/>
            <a:ext cx="216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6B5793-C9CE-6875-92BB-485E9B86DEE7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3052197" y="3065049"/>
            <a:ext cx="2168284" cy="721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D78D6A-8A8E-AE41-439E-EC45256186CF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3052197" y="3786254"/>
            <a:ext cx="216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6683B5-1CF7-CBD4-7956-A744C5F3B1C9}"/>
              </a:ext>
            </a:extLst>
          </p:cNvPr>
          <p:cNvCxnSpPr>
            <a:stCxn id="12" idx="6"/>
            <a:endCxn id="6" idx="1"/>
          </p:cNvCxnSpPr>
          <p:nvPr/>
        </p:nvCxnSpPr>
        <p:spPr>
          <a:xfrm>
            <a:off x="5311921" y="3065049"/>
            <a:ext cx="1777993" cy="324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C4D595-79E4-4204-3BA3-28E77A061550}"/>
              </a:ext>
            </a:extLst>
          </p:cNvPr>
          <p:cNvCxnSpPr>
            <a:stCxn id="13" idx="6"/>
            <a:endCxn id="6" idx="1"/>
          </p:cNvCxnSpPr>
          <p:nvPr/>
        </p:nvCxnSpPr>
        <p:spPr>
          <a:xfrm flipV="1">
            <a:off x="5308093" y="3389525"/>
            <a:ext cx="1781821" cy="39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B27A7F1-1E23-E1D7-2DB4-7A798F38F9BF}"/>
              </a:ext>
            </a:extLst>
          </p:cNvPr>
          <p:cNvSpPr/>
          <p:nvPr/>
        </p:nvSpPr>
        <p:spPr>
          <a:xfrm>
            <a:off x="1573616" y="334380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8BE62C-6280-D2FC-8FBA-FE078AD7D51C}"/>
              </a:ext>
            </a:extLst>
          </p:cNvPr>
          <p:cNvSpPr/>
          <p:nvPr/>
        </p:nvSpPr>
        <p:spPr>
          <a:xfrm>
            <a:off x="7044194" y="3342113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23A6C1-1357-134D-635C-8C32F7C49C05}"/>
                  </a:ext>
                </a:extLst>
              </p:cNvPr>
              <p:cNvSpPr txBox="1"/>
              <p:nvPr/>
            </p:nvSpPr>
            <p:spPr>
              <a:xfrm>
                <a:off x="1573534" y="2755449"/>
                <a:ext cx="1257524" cy="400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23A6C1-1357-134D-635C-8C32F7C4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534" y="2755449"/>
                <a:ext cx="1257524" cy="400879"/>
              </a:xfrm>
              <a:prstGeom prst="rect">
                <a:avLst/>
              </a:prstGeom>
              <a:blipFill>
                <a:blip r:embed="rId5"/>
                <a:stretch>
                  <a:fillRect t="-100000" b="-1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94788E-EAAD-3A3C-7A4F-A9287B128FE2}"/>
                  </a:ext>
                </a:extLst>
              </p:cNvPr>
              <p:cNvSpPr txBox="1"/>
              <p:nvPr/>
            </p:nvSpPr>
            <p:spPr>
              <a:xfrm>
                <a:off x="3593190" y="2642675"/>
                <a:ext cx="109145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 panose="020B0503030403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 panose="020B0503030403020204" pitchFamily="34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94788E-EAAD-3A3C-7A4F-A9287B12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90" y="2642675"/>
                <a:ext cx="1091453" cy="391646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64DCFB-FB62-0082-714C-73CE88881147}"/>
                  </a:ext>
                </a:extLst>
              </p:cNvPr>
              <p:cNvSpPr txBox="1"/>
              <p:nvPr/>
            </p:nvSpPr>
            <p:spPr>
              <a:xfrm>
                <a:off x="5604170" y="2764841"/>
                <a:ext cx="15789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/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64DCFB-FB62-0082-714C-73CE8888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70" y="2764841"/>
                <a:ext cx="1578958" cy="391646"/>
              </a:xfrm>
              <a:prstGeom prst="rect">
                <a:avLst/>
              </a:prstGeom>
              <a:blipFill>
                <a:blip r:embed="rId7"/>
                <a:stretch>
                  <a:fillRect t="-103125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hlinkClick r:id="rId8" action="ppaction://hlinksldjump"/>
            <a:extLst>
              <a:ext uri="{FF2B5EF4-FFF2-40B4-BE49-F238E27FC236}">
                <a16:creationId xmlns:a16="http://schemas.microsoft.com/office/drawing/2014/main" id="{FDCD066E-3C29-5211-2DF4-66B498521166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FEDDE-1C8B-56B9-D6CA-8F4E63FA97D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10238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05D6-33D0-9535-BD2B-2B0CC2D4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417E-DDCA-7BED-C10C-00A33723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CD94B4-4A52-674B-496C-ED23E8061B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already voting for you. If you spend $1000 advertising issue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more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vote for you. Determine the minimum spending so that at least half of each group votes for you.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CD94B4-4A52-674B-496C-ED23E8061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8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06635-5FDE-00C3-FC3D-8492AACC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3CEF-5C97-FCE4-B83C-44B88520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0B2BB-CC81-E0FA-E53F-76DB82A5F6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already voting for you. If you spend $1000 advertising issue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more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vote for you. Determine the minimum spending so that at least half of each group votes for you.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amount of money, in thousands, spent on issue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𝐦𝐢𝐧𝐢𝐦𝐢𝐳𝐞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𝐬𝐮𝐛𝐣𝐞𝐜𝐭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≥0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0B2BB-CC81-E0FA-E53F-76DB82A5F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49D3AD-CA24-61F7-6F71-E1DAB3B70BE3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4929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38740"/>
            <a:ext cx="8520600" cy="2818393"/>
          </a:xfrm>
        </p:spPr>
        <p:txBody>
          <a:bodyPr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HW8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tomorrow, June 6</a:t>
            </a:r>
            <a:endParaRPr lang="en-US" sz="18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b="1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 exam 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next week!</a:t>
            </a:r>
            <a:endParaRPr lang="en-US" b="1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2E21-BBF6-7542-125D-857E1A12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C9FF-4408-CC98-329F-0163C698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ACC5F5-3AC8-17E6-AE9B-48D9ECF9079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already voting for you. If you spend $1000 advertising issue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more voters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vote for you. Determine the minimum spending so that at least half of each group votes for you.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amount of money, in thousands, spent on issue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𝐦𝐚𝐱𝐢𝐦𝐢𝐳𝐞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𝐬𝐮𝐛𝐣𝐞𝐜𝐭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≥0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ACC5F5-3AC8-17E6-AE9B-48D9ECF90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A2FF0D6-5412-5CEE-77C3-9208BCCF7EB5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E699C-26E4-3864-E252-39BFCF2E3D1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4967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32F9-692D-458F-B4B4-2CDE595E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D109-1E1C-4388-BDBC-EA7CA01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C2C4C-AB84-DD55-8AD1-DADB56F07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7C064-CB4E-9A30-DDF5-83DA4C76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8693-403F-101F-FC1C-617DE68F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3C7E6F-962D-48B2-357C-AA228D494F4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A Hamiltonian path/cycle is a path/cycle that visits every vertex exactly once. Suppose that </a:t>
                </a:r>
                <a:r>
                  <a:rPr lang="en-US" dirty="0" err="1"/>
                  <a:t>HamiltonianPath</a:t>
                </a:r>
                <a:r>
                  <a:rPr lang="en-US" dirty="0"/>
                  <a:t> is NP-hard. Show that </a:t>
                </a:r>
                <a:r>
                  <a:rPr lang="en-US" dirty="0" err="1"/>
                  <a:t>HamiltonianCycle</a:t>
                </a:r>
                <a:r>
                  <a:rPr lang="en-US" dirty="0"/>
                  <a:t> is NP-hard.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show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HamiltonianPath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HamiltonianCycle</a:t>
                </a:r>
                <a:r>
                  <a:rPr lang="en-US" dirty="0">
                    <a:solidFill>
                      <a:schemeClr val="accent1"/>
                    </a:solidFill>
                  </a:rPr>
                  <a:t>. Consider any input for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HamiltonianPath</a:t>
                </a:r>
                <a:r>
                  <a:rPr lang="en-US" dirty="0">
                    <a:solidFill>
                      <a:schemeClr val="accent1"/>
                    </a:solidFill>
                  </a:rPr>
                  <a:t>. Create the following graph for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HamiltonianCycle</a:t>
                </a:r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3C7E6F-962D-48B2-357C-AA228D494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671D181-5E68-07EA-E4E5-8317E963753D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F473E0-2AF1-400A-D018-29C9673EB5AE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D97A9-D77D-E050-86E0-FD2C3C945D21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E42DB4-FE43-5C91-39FD-2FD22EF288C0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ED751-54BC-B949-BC9C-9FC4109EAB44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3AD7C9-6ABB-8E2F-6491-4948BEE185B5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F37E2-87DA-2741-B6A2-FAFF4F4F8B4A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60CEEE-89A2-4575-B16C-F710577E7BF9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6B18F6B-1D91-5E52-91DE-15A873C4DA3A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7D215A2-4B99-3DCB-C6AD-3DD048E54E07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919831-2D6C-519A-F012-219A9F7ED434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74E6F22-8A5A-A471-B938-20B37012FEAE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7BB87F3-33E4-8E97-F01F-112D8E863284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7686FAF-EF3E-7AB8-46F0-0A33DEC272DA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A46E7EE-5FED-9570-768A-60422600174E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2200652-C9BB-FD76-EE25-7264B83C2C4D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D96E1CA-CDB5-9F86-032C-59D2CD997F0D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45103-993D-8548-453A-93855474A7D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82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E58B-92CF-AE8C-C94D-62140F54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4E2A-C85C-021A-74BB-8A6CC595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1047A-02D9-03F1-5CF8-E8F707DC5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prove, convert certificate for </a:t>
            </a:r>
            <a:r>
              <a:rPr lang="en-US" dirty="0" err="1">
                <a:solidFill>
                  <a:schemeClr val="accent1"/>
                </a:solidFill>
              </a:rPr>
              <a:t>HamPath</a:t>
            </a:r>
            <a:r>
              <a:rPr lang="en-US" dirty="0">
                <a:solidFill>
                  <a:schemeClr val="accent1"/>
                </a:solidFill>
              </a:rPr>
              <a:t> to certificate for </a:t>
            </a:r>
            <a:r>
              <a:rPr lang="en-US" dirty="0" err="1">
                <a:solidFill>
                  <a:schemeClr val="accent1"/>
                </a:solidFill>
              </a:rPr>
              <a:t>HamCycle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73688D-7AE9-2E7F-CC14-D922DBCD8350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E962FD-5260-27E8-99FB-F755394F45C8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D572A7-F419-31B4-76B3-5EFD41631A9E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ABF697-50AD-D47B-76C3-5B411A828C79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CF4966-E3FF-1256-C9F3-118B0A0E98BD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47DCD8-4022-3AAB-1AD2-685572131AD2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1D572-F9EA-C0A9-575C-9529DD34EE17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D970A2-E458-3125-2BD1-F4EDD300793A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DECA00F-8F68-B355-F55D-F790160E4D80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5D9AA58-0A73-5506-A72A-4A4F2DC029A6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B817311-E8CF-B97B-B59E-F8BEBB1C7EFB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95B2476-0DBD-793F-E3DC-567F6EAC8422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D41BD44-CAE1-0A72-5CCC-5912080470EE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3964EBA-10D7-63E1-D062-D83A71E1ADF1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345C48E-D2D0-4E8E-26DC-58FC63038682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4003DC7-8BA6-5C69-E260-3D76F185DC82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D2F0276-E5CC-1BA0-238B-B75899151C35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C776C-CF6D-2B54-4831-DB8010D1DD6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97856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72A8-260C-38C8-CBBB-1597CA02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58C8-6ACF-4A3D-6533-A94A945F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E640-5463-E029-2812-192DD0436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prove, convert certificate for </a:t>
            </a:r>
            <a:r>
              <a:rPr lang="en-US" dirty="0" err="1">
                <a:solidFill>
                  <a:schemeClr val="accent1"/>
                </a:solidFill>
              </a:rPr>
              <a:t>HamPath</a:t>
            </a:r>
            <a:r>
              <a:rPr lang="en-US" dirty="0">
                <a:solidFill>
                  <a:schemeClr val="accent1"/>
                </a:solidFill>
              </a:rPr>
              <a:t> to certificate for </a:t>
            </a:r>
            <a:r>
              <a:rPr lang="en-US" dirty="0" err="1">
                <a:solidFill>
                  <a:schemeClr val="accent1"/>
                </a:solidFill>
              </a:rPr>
              <a:t>HamCycle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48A4C2-78FB-CE38-35CF-4E227FBED791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02E4C2-B92F-C87E-6641-C2A05D6A0696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D90DD-ED83-0A8B-7E62-3F5A3F1E380B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1C0EDD-501E-84A3-7427-095289F70C26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A5CC28-7356-B0B5-6881-C040BFE245BD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F661A1-F0C1-E67F-5070-6A2ECE6E2621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F98C07-04F2-B0AF-39CE-244E862CA359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388116-1C27-26A9-190C-649F578680EA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97B0DDB-5D46-C1A6-0598-D27F575CD2E1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35276A5-67FF-A810-D34C-C7FBE8F9452A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AD20708-F68D-27B2-77A5-223D633209E1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EF3BC9B-1E0B-2F68-2B75-88D1E94B75A3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564C108-6852-2490-704D-CEF2E8263F10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59250B5-0AA1-2550-5A10-E512DD5FFF76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23DCD1B-42EF-FF2B-BA54-033B16F4B8D8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89B7359-F956-6EA0-8652-D5B17ECC1951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D5ACC0-E5B4-105B-6D83-DE4D3DEC815A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D9A0D-4826-A131-CD22-1D6CEB3EDFC1}"/>
              </a:ext>
            </a:extLst>
          </p:cNvPr>
          <p:cNvSpPr txBox="1"/>
          <p:nvPr/>
        </p:nvSpPr>
        <p:spPr>
          <a:xfrm>
            <a:off x="6057019" y="2613304"/>
            <a:ext cx="308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two new blue edges exist by construction, form the cycle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E62F6F-2872-C1CA-27F6-DF85B1D087DF}"/>
              </a:ext>
            </a:extLst>
          </p:cNvPr>
          <p:cNvCxnSpPr/>
          <p:nvPr/>
        </p:nvCxnSpPr>
        <p:spPr>
          <a:xfrm flipH="1">
            <a:off x="6811617" y="3313043"/>
            <a:ext cx="530087" cy="33793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5902F9-2293-7F23-1364-D0344BFB879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2897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CE2C-2A47-2B9A-3FE4-310A440B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D8F9-075A-888A-E0B3-09A8DF1D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ADFCB-6C0C-CC41-4AFC-0E7EAC4E4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convert back, consider any Hamiltonian cycle in the graph we created.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294FB2-9D0A-BCE8-3FBB-CB90BEC7B99B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ACB6DC-7C6B-348C-D9ED-EEC7AC810B6C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F0D26E-F0E4-C6FD-779B-2163D8305EC5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19FC3-93C9-DB22-0B6B-CB1BC68F190D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FD94B7-C52E-D59A-23E7-1AB80F4945D7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A159CC-3C54-ABF6-3435-9EBFAC64E8EA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82A936-5142-5D01-6590-05057D97BAB1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7A1BD-2057-1574-71C5-2FB265D98C7B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80C076C-1473-251F-9A5F-B38A8B6A5BB4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2DF7E43-24F8-0C14-EAED-B41BA036B9DA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966EFAB-202D-6782-4946-F0275C1406BA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6654B57-8968-A130-C47C-7C0BB7BBC87C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BF0E163-944F-CA3A-A518-D6909729CD1F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9D8757D-ECD0-A635-33E6-B14DFAE666EC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BF0B347-E95D-7B08-4B67-313BAE5D821E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FEE9FC0-7A3B-6B29-1097-A192AA3EC7D8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9BB4560-7AB7-81D8-E794-D1D917807888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83BC4-A90C-B41E-CE6A-E65D79A5CB4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36937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8AC80-B357-7076-1F65-8630780FC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B600-3039-ED28-A329-FBA280F0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AEE25-005F-D1E4-25AD-5C4ECF674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Hamiltonian path/cycle is a path/cycle that visits every vertex exactly once. Suppose that </a:t>
            </a:r>
            <a:r>
              <a:rPr lang="en-US" dirty="0" err="1"/>
              <a:t>HamiltonianPath</a:t>
            </a:r>
            <a:r>
              <a:rPr lang="en-US" dirty="0"/>
              <a:t> is NP-hard. Show that </a:t>
            </a:r>
            <a:r>
              <a:rPr lang="en-US" dirty="0" err="1"/>
              <a:t>HamiltonianCycle</a:t>
            </a:r>
            <a:r>
              <a:rPr lang="en-US" dirty="0"/>
              <a:t> is NP-hard.</a:t>
            </a:r>
          </a:p>
          <a:p>
            <a:pPr marL="1143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To convert back, consider any Hamiltonian cycle in the graph we created.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D7A4F7-F322-DDCE-6E0B-06FF454F2B6C}"/>
              </a:ext>
            </a:extLst>
          </p:cNvPr>
          <p:cNvSpPr/>
          <p:nvPr/>
        </p:nvSpPr>
        <p:spPr>
          <a:xfrm>
            <a:off x="3283204" y="37054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7C4974-5278-FC90-FCD8-4DFC73AC6FFA}"/>
              </a:ext>
            </a:extLst>
          </p:cNvPr>
          <p:cNvSpPr/>
          <p:nvPr/>
        </p:nvSpPr>
        <p:spPr>
          <a:xfrm>
            <a:off x="4129386" y="399897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028F5D-78EC-AEE4-C4BC-CAD899EFD04E}"/>
              </a:ext>
            </a:extLst>
          </p:cNvPr>
          <p:cNvSpPr/>
          <p:nvPr/>
        </p:nvSpPr>
        <p:spPr>
          <a:xfrm>
            <a:off x="2556694" y="4274565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45F281-D7CB-C19F-596E-7C3BF6B1FC5B}"/>
              </a:ext>
            </a:extLst>
          </p:cNvPr>
          <p:cNvSpPr/>
          <p:nvPr/>
        </p:nvSpPr>
        <p:spPr>
          <a:xfrm>
            <a:off x="1912169" y="3858640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080F05-00E6-CC7D-2A46-9D1F11ED5D4C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2003609" y="3751131"/>
            <a:ext cx="1279595" cy="153229"/>
          </a:xfrm>
          <a:prstGeom prst="line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26D3F-33D5-C8DB-79C1-783ACDF7CE40}"/>
              </a:ext>
            </a:extLst>
          </p:cNvPr>
          <p:cNvCxnSpPr>
            <a:stCxn id="8" idx="5"/>
            <a:endCxn id="7" idx="1"/>
          </p:cNvCxnSpPr>
          <p:nvPr/>
        </p:nvCxnSpPr>
        <p:spPr>
          <a:xfrm>
            <a:off x="1990218" y="3936689"/>
            <a:ext cx="579867" cy="351267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5E8AD-29BA-230D-D72D-6EAB77914076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2634743" y="3783460"/>
            <a:ext cx="661852" cy="504496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F23C85-D395-6336-369F-5102788F0339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3374644" y="3751131"/>
            <a:ext cx="768133" cy="261235"/>
          </a:xfrm>
          <a:prstGeom prst="line">
            <a:avLst/>
          </a:prstGeom>
          <a:ln w="38100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F417941-C01D-4C6B-D36D-25CE2949BD0E}"/>
              </a:ext>
            </a:extLst>
          </p:cNvPr>
          <p:cNvSpPr/>
          <p:nvPr/>
        </p:nvSpPr>
        <p:spPr>
          <a:xfrm>
            <a:off x="6915969" y="3950080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01D7114-F27D-29E4-5C73-AD3CE6C5F2EE}"/>
              </a:ext>
            </a:extLst>
          </p:cNvPr>
          <p:cNvSpPr/>
          <p:nvPr/>
        </p:nvSpPr>
        <p:spPr>
          <a:xfrm>
            <a:off x="1987418" y="3055409"/>
            <a:ext cx="4972727" cy="908615"/>
          </a:xfrm>
          <a:custGeom>
            <a:avLst/>
            <a:gdLst>
              <a:gd name="connsiteX0" fmla="*/ 0 w 5003320"/>
              <a:gd name="connsiteY0" fmla="*/ 848424 h 911684"/>
              <a:gd name="connsiteX1" fmla="*/ 1029418 w 5003320"/>
              <a:gd name="connsiteY1" fmla="*/ 89299 h 911684"/>
              <a:gd name="connsiteX2" fmla="*/ 3594339 w 5003320"/>
              <a:gd name="connsiteY2" fmla="*/ 106552 h 911684"/>
              <a:gd name="connsiteX3" fmla="*/ 5003320 w 5003320"/>
              <a:gd name="connsiteY3" fmla="*/ 911684 h 911684"/>
              <a:gd name="connsiteX0" fmla="*/ 0 w 4972727"/>
              <a:gd name="connsiteY0" fmla="*/ 797766 h 908615"/>
              <a:gd name="connsiteX1" fmla="*/ 998825 w 4972727"/>
              <a:gd name="connsiteY1" fmla="*/ 86230 h 908615"/>
              <a:gd name="connsiteX2" fmla="*/ 3563746 w 4972727"/>
              <a:gd name="connsiteY2" fmla="*/ 103483 h 908615"/>
              <a:gd name="connsiteX3" fmla="*/ 4972727 w 4972727"/>
              <a:gd name="connsiteY3" fmla="*/ 908615 h 9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727" h="908615">
                <a:moveTo>
                  <a:pt x="0" y="797766"/>
                </a:moveTo>
                <a:cubicBezTo>
                  <a:pt x="215181" y="480026"/>
                  <a:pt x="404867" y="201944"/>
                  <a:pt x="998825" y="86230"/>
                </a:cubicBezTo>
                <a:cubicBezTo>
                  <a:pt x="1592783" y="-29484"/>
                  <a:pt x="2901429" y="-33581"/>
                  <a:pt x="3563746" y="103483"/>
                </a:cubicBezTo>
                <a:cubicBezTo>
                  <a:pt x="4226063" y="240547"/>
                  <a:pt x="4599395" y="574581"/>
                  <a:pt x="4972727" y="90861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63179FE-181F-982B-B7DD-F2531AE0FB48}"/>
              </a:ext>
            </a:extLst>
          </p:cNvPr>
          <p:cNvSpPr/>
          <p:nvPr/>
        </p:nvSpPr>
        <p:spPr>
          <a:xfrm>
            <a:off x="2605377" y="3140771"/>
            <a:ext cx="4343266" cy="1116274"/>
          </a:xfrm>
          <a:custGeom>
            <a:avLst/>
            <a:gdLst>
              <a:gd name="connsiteX0" fmla="*/ 0 w 4353464"/>
              <a:gd name="connsiteY0" fmla="*/ 1174061 h 1174061"/>
              <a:gd name="connsiteX1" fmla="*/ 454325 w 4353464"/>
              <a:gd name="connsiteY1" fmla="*/ 276913 h 1174061"/>
              <a:gd name="connsiteX2" fmla="*/ 2053087 w 4353464"/>
              <a:gd name="connsiteY2" fmla="*/ 868 h 1174061"/>
              <a:gd name="connsiteX3" fmla="*/ 3375804 w 4353464"/>
              <a:gd name="connsiteY3" fmla="*/ 213653 h 1174061"/>
              <a:gd name="connsiteX4" fmla="*/ 4353464 w 4353464"/>
              <a:gd name="connsiteY4" fmla="*/ 823253 h 1174061"/>
              <a:gd name="connsiteX0" fmla="*/ 0 w 4339867"/>
              <a:gd name="connsiteY0" fmla="*/ 1078882 h 1078882"/>
              <a:gd name="connsiteX1" fmla="*/ 440728 w 4339867"/>
              <a:gd name="connsiteY1" fmla="*/ 276913 h 1078882"/>
              <a:gd name="connsiteX2" fmla="*/ 2039490 w 4339867"/>
              <a:gd name="connsiteY2" fmla="*/ 868 h 1078882"/>
              <a:gd name="connsiteX3" fmla="*/ 3362207 w 4339867"/>
              <a:gd name="connsiteY3" fmla="*/ 213653 h 1078882"/>
              <a:gd name="connsiteX4" fmla="*/ 4339867 w 4339867"/>
              <a:gd name="connsiteY4" fmla="*/ 823253 h 1078882"/>
              <a:gd name="connsiteX0" fmla="*/ 0 w 4343266"/>
              <a:gd name="connsiteY0" fmla="*/ 1116274 h 1116274"/>
              <a:gd name="connsiteX1" fmla="*/ 444127 w 4343266"/>
              <a:gd name="connsiteY1" fmla="*/ 276913 h 1116274"/>
              <a:gd name="connsiteX2" fmla="*/ 2042889 w 4343266"/>
              <a:gd name="connsiteY2" fmla="*/ 868 h 1116274"/>
              <a:gd name="connsiteX3" fmla="*/ 3365606 w 4343266"/>
              <a:gd name="connsiteY3" fmla="*/ 213653 h 1116274"/>
              <a:gd name="connsiteX4" fmla="*/ 4343266 w 4343266"/>
              <a:gd name="connsiteY4" fmla="*/ 823253 h 11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266" h="1116274">
                <a:moveTo>
                  <a:pt x="0" y="1116274"/>
                </a:moveTo>
                <a:cubicBezTo>
                  <a:pt x="56072" y="765466"/>
                  <a:pt x="103645" y="462814"/>
                  <a:pt x="444127" y="276913"/>
                </a:cubicBezTo>
                <a:cubicBezTo>
                  <a:pt x="784609" y="91012"/>
                  <a:pt x="1555976" y="11411"/>
                  <a:pt x="2042889" y="868"/>
                </a:cubicBezTo>
                <a:cubicBezTo>
                  <a:pt x="2529802" y="-9675"/>
                  <a:pt x="2982210" y="76589"/>
                  <a:pt x="3365606" y="213653"/>
                </a:cubicBezTo>
                <a:cubicBezTo>
                  <a:pt x="3749002" y="350717"/>
                  <a:pt x="4046134" y="586985"/>
                  <a:pt x="4343266" y="823253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0EEAA52-C72C-525D-7C64-DA9911E9E092}"/>
              </a:ext>
            </a:extLst>
          </p:cNvPr>
          <p:cNvSpPr/>
          <p:nvPr/>
        </p:nvSpPr>
        <p:spPr>
          <a:xfrm>
            <a:off x="3357447" y="3206915"/>
            <a:ext cx="3596947" cy="768611"/>
          </a:xfrm>
          <a:custGeom>
            <a:avLst/>
            <a:gdLst>
              <a:gd name="connsiteX0" fmla="*/ 0 w 3617343"/>
              <a:gd name="connsiteY0" fmla="*/ 540353 h 776142"/>
              <a:gd name="connsiteX1" fmla="*/ 1161691 w 3617343"/>
              <a:gd name="connsiteY1" fmla="*/ 28519 h 776142"/>
              <a:gd name="connsiteX2" fmla="*/ 2294626 w 3617343"/>
              <a:gd name="connsiteY2" fmla="*/ 97531 h 776142"/>
              <a:gd name="connsiteX3" fmla="*/ 3013494 w 3617343"/>
              <a:gd name="connsiteY3" fmla="*/ 367825 h 776142"/>
              <a:gd name="connsiteX4" fmla="*/ 3617343 w 3617343"/>
              <a:gd name="connsiteY4" fmla="*/ 776142 h 776142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617343"/>
              <a:gd name="connsiteY0" fmla="*/ 535542 h 771331"/>
              <a:gd name="connsiteX1" fmla="*/ 966159 w 3617343"/>
              <a:gd name="connsiteY1" fmla="*/ 29459 h 771331"/>
              <a:gd name="connsiteX2" fmla="*/ 2294626 w 3617343"/>
              <a:gd name="connsiteY2" fmla="*/ 92720 h 771331"/>
              <a:gd name="connsiteX3" fmla="*/ 3013494 w 3617343"/>
              <a:gd name="connsiteY3" fmla="*/ 363014 h 771331"/>
              <a:gd name="connsiteX4" fmla="*/ 3617343 w 3617343"/>
              <a:gd name="connsiteY4" fmla="*/ 771331 h 771331"/>
              <a:gd name="connsiteX0" fmla="*/ 0 w 3596947"/>
              <a:gd name="connsiteY0" fmla="*/ 495430 h 768611"/>
              <a:gd name="connsiteX1" fmla="*/ 945763 w 3596947"/>
              <a:gd name="connsiteY1" fmla="*/ 26739 h 768611"/>
              <a:gd name="connsiteX2" fmla="*/ 2274230 w 3596947"/>
              <a:gd name="connsiteY2" fmla="*/ 90000 h 768611"/>
              <a:gd name="connsiteX3" fmla="*/ 2993098 w 3596947"/>
              <a:gd name="connsiteY3" fmla="*/ 360294 h 768611"/>
              <a:gd name="connsiteX4" fmla="*/ 3596947 w 3596947"/>
              <a:gd name="connsiteY4" fmla="*/ 768611 h 7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7" h="768611">
                <a:moveTo>
                  <a:pt x="0" y="495430"/>
                </a:moveTo>
                <a:cubicBezTo>
                  <a:pt x="194094" y="138393"/>
                  <a:pt x="566725" y="94311"/>
                  <a:pt x="945763" y="26739"/>
                </a:cubicBezTo>
                <a:cubicBezTo>
                  <a:pt x="1324801" y="-40833"/>
                  <a:pt x="1933008" y="34408"/>
                  <a:pt x="2274230" y="90000"/>
                </a:cubicBezTo>
                <a:cubicBezTo>
                  <a:pt x="2615453" y="145593"/>
                  <a:pt x="2772645" y="247192"/>
                  <a:pt x="2993098" y="360294"/>
                </a:cubicBezTo>
                <a:cubicBezTo>
                  <a:pt x="3213551" y="473396"/>
                  <a:pt x="3405249" y="621003"/>
                  <a:pt x="3596947" y="768611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48BA06A-F341-8C47-79C5-748304AE5A38}"/>
              </a:ext>
            </a:extLst>
          </p:cNvPr>
          <p:cNvSpPr/>
          <p:nvPr/>
        </p:nvSpPr>
        <p:spPr>
          <a:xfrm>
            <a:off x="4217127" y="4021533"/>
            <a:ext cx="2754520" cy="480296"/>
          </a:xfrm>
          <a:custGeom>
            <a:avLst/>
            <a:gdLst>
              <a:gd name="connsiteX0" fmla="*/ 2783456 w 2783456"/>
              <a:gd name="connsiteY0" fmla="*/ 0 h 480296"/>
              <a:gd name="connsiteX1" fmla="*/ 2191109 w 2783456"/>
              <a:gd name="connsiteY1" fmla="*/ 454325 h 480296"/>
              <a:gd name="connsiteX2" fmla="*/ 724618 w 2783456"/>
              <a:gd name="connsiteY2" fmla="*/ 385314 h 480296"/>
              <a:gd name="connsiteX3" fmla="*/ 0 w 2783456"/>
              <a:gd name="connsiteY3" fmla="*/ 57510 h 480296"/>
              <a:gd name="connsiteX0" fmla="*/ 2754520 w 2754520"/>
              <a:gd name="connsiteY0" fmla="*/ 0 h 480296"/>
              <a:gd name="connsiteX1" fmla="*/ 2162173 w 2754520"/>
              <a:gd name="connsiteY1" fmla="*/ 454325 h 480296"/>
              <a:gd name="connsiteX2" fmla="*/ 695682 w 2754520"/>
              <a:gd name="connsiteY2" fmla="*/ 385314 h 480296"/>
              <a:gd name="connsiteX3" fmla="*/ 0 w 2754520"/>
              <a:gd name="connsiteY3" fmla="*/ 69085 h 4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520" h="480296">
                <a:moveTo>
                  <a:pt x="2754520" y="0"/>
                </a:moveTo>
                <a:cubicBezTo>
                  <a:pt x="2629916" y="195053"/>
                  <a:pt x="2505313" y="390106"/>
                  <a:pt x="2162173" y="454325"/>
                </a:cubicBezTo>
                <a:cubicBezTo>
                  <a:pt x="1819033" y="518544"/>
                  <a:pt x="1060867" y="451450"/>
                  <a:pt x="695682" y="385314"/>
                </a:cubicBezTo>
                <a:cubicBezTo>
                  <a:pt x="330497" y="319178"/>
                  <a:pt x="179716" y="199919"/>
                  <a:pt x="0" y="69085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DB3F6AF-10D6-92BA-4F3F-836CDC0B9466}"/>
              </a:ext>
            </a:extLst>
          </p:cNvPr>
          <p:cNvSpPr/>
          <p:nvPr/>
        </p:nvSpPr>
        <p:spPr>
          <a:xfrm>
            <a:off x="3337051" y="3802998"/>
            <a:ext cx="3646098" cy="808101"/>
          </a:xfrm>
          <a:custGeom>
            <a:avLst/>
            <a:gdLst>
              <a:gd name="connsiteX0" fmla="*/ 3646098 w 3646098"/>
              <a:gd name="connsiteY0" fmla="*/ 224286 h 802966"/>
              <a:gd name="connsiteX1" fmla="*/ 3318294 w 3646098"/>
              <a:gd name="connsiteY1" fmla="*/ 649856 h 802966"/>
              <a:gd name="connsiteX2" fmla="*/ 2139351 w 3646098"/>
              <a:gd name="connsiteY2" fmla="*/ 799381 h 802966"/>
              <a:gd name="connsiteX3" fmla="*/ 437072 w 3646098"/>
              <a:gd name="connsiteY3" fmla="*/ 523335 h 802966"/>
              <a:gd name="connsiteX4" fmla="*/ 0 w 3646098"/>
              <a:gd name="connsiteY4" fmla="*/ 0 h 802966"/>
              <a:gd name="connsiteX0" fmla="*/ 3646098 w 3646098"/>
              <a:gd name="connsiteY0" fmla="*/ 224286 h 808101"/>
              <a:gd name="connsiteX1" fmla="*/ 3318294 w 3646098"/>
              <a:gd name="connsiteY1" fmla="*/ 649856 h 808101"/>
              <a:gd name="connsiteX2" fmla="*/ 2139351 w 3646098"/>
              <a:gd name="connsiteY2" fmla="*/ 799381 h 808101"/>
              <a:gd name="connsiteX3" fmla="*/ 437072 w 3646098"/>
              <a:gd name="connsiteY3" fmla="*/ 523335 h 808101"/>
              <a:gd name="connsiteX4" fmla="*/ 0 w 3646098"/>
              <a:gd name="connsiteY4" fmla="*/ 0 h 8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8" h="808101">
                <a:moveTo>
                  <a:pt x="3646098" y="224286"/>
                </a:moveTo>
                <a:cubicBezTo>
                  <a:pt x="3607758" y="389146"/>
                  <a:pt x="3540663" y="484996"/>
                  <a:pt x="3318294" y="649856"/>
                </a:cubicBezTo>
                <a:cubicBezTo>
                  <a:pt x="3095925" y="814716"/>
                  <a:pt x="2619555" y="820468"/>
                  <a:pt x="2139351" y="799381"/>
                </a:cubicBezTo>
                <a:cubicBezTo>
                  <a:pt x="1659147" y="778294"/>
                  <a:pt x="793630" y="656565"/>
                  <a:pt x="437072" y="523335"/>
                </a:cubicBezTo>
                <a:cubicBezTo>
                  <a:pt x="80514" y="390105"/>
                  <a:pt x="40257" y="195052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02F7A65-1729-115C-5463-252C12534F4E}"/>
              </a:ext>
            </a:extLst>
          </p:cNvPr>
          <p:cNvSpPr/>
          <p:nvPr/>
        </p:nvSpPr>
        <p:spPr>
          <a:xfrm>
            <a:off x="2633083" y="4027284"/>
            <a:ext cx="4350065" cy="721123"/>
          </a:xfrm>
          <a:custGeom>
            <a:avLst/>
            <a:gdLst>
              <a:gd name="connsiteX0" fmla="*/ 4353464 w 4503528"/>
              <a:gd name="connsiteY0" fmla="*/ 0 h 717216"/>
              <a:gd name="connsiteX1" fmla="*/ 4203940 w 4503528"/>
              <a:gd name="connsiteY1" fmla="*/ 511834 h 717216"/>
              <a:gd name="connsiteX2" fmla="*/ 1656272 w 4503528"/>
              <a:gd name="connsiteY2" fmla="*/ 713117 h 717216"/>
              <a:gd name="connsiteX3" fmla="*/ 0 w 4503528"/>
              <a:gd name="connsiteY3" fmla="*/ 350808 h 717216"/>
              <a:gd name="connsiteX0" fmla="*/ 4353464 w 4426313"/>
              <a:gd name="connsiteY0" fmla="*/ 0 h 721628"/>
              <a:gd name="connsiteX1" fmla="*/ 4203940 w 4426313"/>
              <a:gd name="connsiteY1" fmla="*/ 511834 h 721628"/>
              <a:gd name="connsiteX2" fmla="*/ 1656272 w 4426313"/>
              <a:gd name="connsiteY2" fmla="*/ 713117 h 721628"/>
              <a:gd name="connsiteX3" fmla="*/ 0 w 4426313"/>
              <a:gd name="connsiteY3" fmla="*/ 350808 h 721628"/>
              <a:gd name="connsiteX0" fmla="*/ 4353464 w 4393075"/>
              <a:gd name="connsiteY0" fmla="*/ 0 h 725591"/>
              <a:gd name="connsiteX1" fmla="*/ 3991155 w 4393075"/>
              <a:gd name="connsiteY1" fmla="*/ 540589 h 725591"/>
              <a:gd name="connsiteX2" fmla="*/ 1656272 w 4393075"/>
              <a:gd name="connsiteY2" fmla="*/ 713117 h 725591"/>
              <a:gd name="connsiteX3" fmla="*/ 0 w 4393075"/>
              <a:gd name="connsiteY3" fmla="*/ 350808 h 725591"/>
              <a:gd name="connsiteX0" fmla="*/ 4353464 w 4402143"/>
              <a:gd name="connsiteY0" fmla="*/ 0 h 718048"/>
              <a:gd name="connsiteX1" fmla="*/ 3991155 w 4402143"/>
              <a:gd name="connsiteY1" fmla="*/ 540589 h 718048"/>
              <a:gd name="connsiteX2" fmla="*/ 1656272 w 4402143"/>
              <a:gd name="connsiteY2" fmla="*/ 713117 h 718048"/>
              <a:gd name="connsiteX3" fmla="*/ 0 w 4402143"/>
              <a:gd name="connsiteY3" fmla="*/ 350808 h 718048"/>
              <a:gd name="connsiteX0" fmla="*/ 4353464 w 4353464"/>
              <a:gd name="connsiteY0" fmla="*/ 0 h 718048"/>
              <a:gd name="connsiteX1" fmla="*/ 3991155 w 4353464"/>
              <a:gd name="connsiteY1" fmla="*/ 540589 h 718048"/>
              <a:gd name="connsiteX2" fmla="*/ 1656272 w 4353464"/>
              <a:gd name="connsiteY2" fmla="*/ 713117 h 718048"/>
              <a:gd name="connsiteX3" fmla="*/ 0 w 4353464"/>
              <a:gd name="connsiteY3" fmla="*/ 350808 h 718048"/>
              <a:gd name="connsiteX0" fmla="*/ 4353464 w 4353464"/>
              <a:gd name="connsiteY0" fmla="*/ 0 h 721123"/>
              <a:gd name="connsiteX1" fmla="*/ 3887638 w 4353464"/>
              <a:gd name="connsiteY1" fmla="*/ 586596 h 721123"/>
              <a:gd name="connsiteX2" fmla="*/ 1656272 w 4353464"/>
              <a:gd name="connsiteY2" fmla="*/ 713117 h 721123"/>
              <a:gd name="connsiteX3" fmla="*/ 0 w 4353464"/>
              <a:gd name="connsiteY3" fmla="*/ 350808 h 721123"/>
              <a:gd name="connsiteX0" fmla="*/ 4350065 w 4350065"/>
              <a:gd name="connsiteY0" fmla="*/ 0 h 721123"/>
              <a:gd name="connsiteX1" fmla="*/ 3884239 w 4350065"/>
              <a:gd name="connsiteY1" fmla="*/ 586596 h 721123"/>
              <a:gd name="connsiteX2" fmla="*/ 1652873 w 4350065"/>
              <a:gd name="connsiteY2" fmla="*/ 713117 h 721123"/>
              <a:gd name="connsiteX3" fmla="*/ 0 w 4350065"/>
              <a:gd name="connsiteY3" fmla="*/ 330412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065" h="721123">
                <a:moveTo>
                  <a:pt x="4350065" y="0"/>
                </a:moveTo>
                <a:cubicBezTo>
                  <a:pt x="4321789" y="323010"/>
                  <a:pt x="4178496" y="473493"/>
                  <a:pt x="3884239" y="586596"/>
                </a:cubicBezTo>
                <a:cubicBezTo>
                  <a:pt x="3589982" y="699699"/>
                  <a:pt x="2353530" y="739955"/>
                  <a:pt x="1652873" y="713117"/>
                </a:cubicBezTo>
                <a:cubicBezTo>
                  <a:pt x="952216" y="686279"/>
                  <a:pt x="477807" y="498147"/>
                  <a:pt x="0" y="330412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30F0C3D-BDF0-EDFD-01ED-A412B2AA89CE}"/>
              </a:ext>
            </a:extLst>
          </p:cNvPr>
          <p:cNvSpPr/>
          <p:nvPr/>
        </p:nvSpPr>
        <p:spPr>
          <a:xfrm>
            <a:off x="4190568" y="3378499"/>
            <a:ext cx="2769577" cy="604277"/>
          </a:xfrm>
          <a:custGeom>
            <a:avLst/>
            <a:gdLst>
              <a:gd name="connsiteX0" fmla="*/ 0 w 2777705"/>
              <a:gd name="connsiteY0" fmla="*/ 662529 h 662529"/>
              <a:gd name="connsiteX1" fmla="*/ 379562 w 2777705"/>
              <a:gd name="connsiteY1" fmla="*/ 110439 h 662529"/>
              <a:gd name="connsiteX2" fmla="*/ 1426234 w 2777705"/>
              <a:gd name="connsiteY2" fmla="*/ 41427 h 662529"/>
              <a:gd name="connsiteX3" fmla="*/ 2777705 w 2777705"/>
              <a:gd name="connsiteY3" fmla="*/ 599269 h 662529"/>
              <a:gd name="connsiteX0" fmla="*/ 0 w 2760708"/>
              <a:gd name="connsiteY0" fmla="*/ 602499 h 602499"/>
              <a:gd name="connsiteX1" fmla="*/ 362565 w 2760708"/>
              <a:gd name="connsiteY1" fmla="*/ 108197 h 602499"/>
              <a:gd name="connsiteX2" fmla="*/ 1409237 w 2760708"/>
              <a:gd name="connsiteY2" fmla="*/ 39185 h 602499"/>
              <a:gd name="connsiteX3" fmla="*/ 2760708 w 2760708"/>
              <a:gd name="connsiteY3" fmla="*/ 597027 h 602499"/>
              <a:gd name="connsiteX0" fmla="*/ 0 w 2781103"/>
              <a:gd name="connsiteY0" fmla="*/ 616609 h 616609"/>
              <a:gd name="connsiteX1" fmla="*/ 382960 w 2781103"/>
              <a:gd name="connsiteY1" fmla="*/ 108710 h 616609"/>
              <a:gd name="connsiteX2" fmla="*/ 1429632 w 2781103"/>
              <a:gd name="connsiteY2" fmla="*/ 39698 h 616609"/>
              <a:gd name="connsiteX3" fmla="*/ 2781103 w 2781103"/>
              <a:gd name="connsiteY3" fmla="*/ 597540 h 616609"/>
              <a:gd name="connsiteX0" fmla="*/ 0 w 2770900"/>
              <a:gd name="connsiteY0" fmla="*/ 602539 h 602540"/>
              <a:gd name="connsiteX1" fmla="*/ 372757 w 2770900"/>
              <a:gd name="connsiteY1" fmla="*/ 108198 h 602540"/>
              <a:gd name="connsiteX2" fmla="*/ 1419429 w 2770900"/>
              <a:gd name="connsiteY2" fmla="*/ 39186 h 602540"/>
              <a:gd name="connsiteX3" fmla="*/ 2770900 w 2770900"/>
              <a:gd name="connsiteY3" fmla="*/ 597028 h 6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00" h="602540">
                <a:moveTo>
                  <a:pt x="0" y="602539"/>
                </a:moveTo>
                <a:cubicBezTo>
                  <a:pt x="70928" y="378252"/>
                  <a:pt x="136185" y="202090"/>
                  <a:pt x="372757" y="108198"/>
                </a:cubicBezTo>
                <a:cubicBezTo>
                  <a:pt x="609329" y="14306"/>
                  <a:pt x="1019739" y="-42286"/>
                  <a:pt x="1419429" y="39186"/>
                </a:cubicBezTo>
                <a:cubicBezTo>
                  <a:pt x="1819120" y="120658"/>
                  <a:pt x="2295010" y="358843"/>
                  <a:pt x="2770900" y="597028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7CBFEAE-C813-09AF-59E9-CFDFA421DA19}"/>
              </a:ext>
            </a:extLst>
          </p:cNvPr>
          <p:cNvSpPr/>
          <p:nvPr/>
        </p:nvSpPr>
        <p:spPr>
          <a:xfrm>
            <a:off x="1956825" y="3964024"/>
            <a:ext cx="5028932" cy="940618"/>
          </a:xfrm>
          <a:custGeom>
            <a:avLst/>
            <a:gdLst>
              <a:gd name="connsiteX0" fmla="*/ 5049328 w 5049328"/>
              <a:gd name="connsiteY0" fmla="*/ 80513 h 1108321"/>
              <a:gd name="connsiteX1" fmla="*/ 4301705 w 5049328"/>
              <a:gd name="connsiteY1" fmla="*/ 1029419 h 1108321"/>
              <a:gd name="connsiteX2" fmla="*/ 724618 w 5049328"/>
              <a:gd name="connsiteY2" fmla="*/ 937404 h 1108321"/>
              <a:gd name="connsiteX3" fmla="*/ 0 w 5049328"/>
              <a:gd name="connsiteY3" fmla="*/ 0 h 1108321"/>
              <a:gd name="connsiteX0" fmla="*/ 5028932 w 5028932"/>
              <a:gd name="connsiteY0" fmla="*/ 60117 h 1109810"/>
              <a:gd name="connsiteX1" fmla="*/ 4301705 w 5028932"/>
              <a:gd name="connsiteY1" fmla="*/ 1029419 h 1109810"/>
              <a:gd name="connsiteX2" fmla="*/ 724618 w 5028932"/>
              <a:gd name="connsiteY2" fmla="*/ 937404 h 1109810"/>
              <a:gd name="connsiteX3" fmla="*/ 0 w 5028932"/>
              <a:gd name="connsiteY3" fmla="*/ 0 h 1109810"/>
              <a:gd name="connsiteX0" fmla="*/ 5028932 w 5028932"/>
              <a:gd name="connsiteY0" fmla="*/ 60117 h 1042136"/>
              <a:gd name="connsiteX1" fmla="*/ 4202314 w 5028932"/>
              <a:gd name="connsiteY1" fmla="*/ 903523 h 1042136"/>
              <a:gd name="connsiteX2" fmla="*/ 724618 w 5028932"/>
              <a:gd name="connsiteY2" fmla="*/ 937404 h 1042136"/>
              <a:gd name="connsiteX3" fmla="*/ 0 w 5028932"/>
              <a:gd name="connsiteY3" fmla="*/ 0 h 1042136"/>
              <a:gd name="connsiteX0" fmla="*/ 5028932 w 5028932"/>
              <a:gd name="connsiteY0" fmla="*/ 60117 h 967089"/>
              <a:gd name="connsiteX1" fmla="*/ 4202314 w 5028932"/>
              <a:gd name="connsiteY1" fmla="*/ 903523 h 967089"/>
              <a:gd name="connsiteX2" fmla="*/ 890270 w 5028932"/>
              <a:gd name="connsiteY2" fmla="*/ 791630 h 967089"/>
              <a:gd name="connsiteX3" fmla="*/ 0 w 5028932"/>
              <a:gd name="connsiteY3" fmla="*/ 0 h 967089"/>
              <a:gd name="connsiteX0" fmla="*/ 5028932 w 5028932"/>
              <a:gd name="connsiteY0" fmla="*/ 60117 h 940618"/>
              <a:gd name="connsiteX1" fmla="*/ 4102922 w 5028932"/>
              <a:gd name="connsiteY1" fmla="*/ 863766 h 940618"/>
              <a:gd name="connsiteX2" fmla="*/ 890270 w 5028932"/>
              <a:gd name="connsiteY2" fmla="*/ 791630 h 940618"/>
              <a:gd name="connsiteX3" fmla="*/ 0 w 5028932"/>
              <a:gd name="connsiteY3" fmla="*/ 0 h 9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932" h="940618">
                <a:moveTo>
                  <a:pt x="5028932" y="60117"/>
                </a:moveTo>
                <a:cubicBezTo>
                  <a:pt x="5015513" y="463162"/>
                  <a:pt x="4792699" y="741847"/>
                  <a:pt x="4102922" y="863766"/>
                </a:cubicBezTo>
                <a:cubicBezTo>
                  <a:pt x="3413145" y="985685"/>
                  <a:pt x="1607221" y="963200"/>
                  <a:pt x="890270" y="791630"/>
                </a:cubicBezTo>
                <a:cubicBezTo>
                  <a:pt x="173319" y="620060"/>
                  <a:pt x="3833" y="382917"/>
                  <a:pt x="0" y="0"/>
                </a:cubicBezTo>
              </a:path>
            </a:pathLst>
          </a:custGeom>
          <a:noFill/>
          <a:ln w="1905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AD155-9C64-3B75-C0C0-FC62D516E14C}"/>
              </a:ext>
            </a:extLst>
          </p:cNvPr>
          <p:cNvSpPr txBox="1"/>
          <p:nvPr/>
        </p:nvSpPr>
        <p:spPr>
          <a:xfrm>
            <a:off x="6057019" y="2603452"/>
            <a:ext cx="308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removing these edges gives a Hamiltonian path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6519E-6409-5E09-AF4E-9B87E7DA3AFC}"/>
              </a:ext>
            </a:extLst>
          </p:cNvPr>
          <p:cNvCxnSpPr>
            <a:cxnSpLocks/>
          </p:cNvCxnSpPr>
          <p:nvPr/>
        </p:nvCxnSpPr>
        <p:spPr>
          <a:xfrm flipH="1">
            <a:off x="6705600" y="3313043"/>
            <a:ext cx="636104" cy="278177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280DFD-2D89-FCF8-742D-0F1A77D19FF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14" name="TextBox 13">
            <a:hlinkClick r:id="rId2" action="ppaction://hlinksldjump"/>
            <a:extLst>
              <a:ext uri="{FF2B5EF4-FFF2-40B4-BE49-F238E27FC236}">
                <a16:creationId xmlns:a16="http://schemas.microsoft.com/office/drawing/2014/main" id="{84257C72-0455-3B1F-DC02-DB8FC77C764F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186743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D78E-94EA-F976-EB44-8617E8A7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898B-A840-80C6-97BF-E4814B14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6 – Bonus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19DC44-2F42-EE2D-5CA5-3BEEF400F5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In a country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people voting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winner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electoral college votes. In a two-candidate election with no state-level ties, determine the minimum percent of the total popular vote necessary to win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electoral votes.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19DC44-2F42-EE2D-5CA5-3BEEF400F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8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27722-6AC1-C499-3934-2B6FC9443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3C0-C4A1-E68F-ADBB-471E35A1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6 – Bonus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173FFF-0F69-5695-A42F-29DA502D23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/>
                  <a:t>In a country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people voting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winner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electoral college votes. In a two-candidate election with no state-level ties, determine the minimum percent of the total popular vote necessary to win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electoral votes.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minimum number of popular votes from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 order to obtain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electoral votes.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Base cases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173FFF-0F69-5695-A42F-29DA502D2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B2D6EF3-BE58-B787-A596-B8D6FBF60CF7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28170-01F2-9296-1F6A-CF4E74D99D4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7892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8167-AFB5-6373-A4D6-B107119F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Final exam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ACB96-4FC1-95AD-F860-B8F387EB7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16554"/>
            <a:ext cx="8520600" cy="2310392"/>
          </a:xfrm>
        </p:spPr>
        <p:txBody>
          <a:bodyPr/>
          <a:lstStyle/>
          <a:p>
            <a:r>
              <a:rPr lang="en-US" dirty="0"/>
              <a:t>Similar to midterm exam, but longer</a:t>
            </a:r>
          </a:p>
          <a:p>
            <a:r>
              <a:rPr lang="en-US" dirty="0"/>
              <a:t>120 minutes</a:t>
            </a:r>
          </a:p>
          <a:p>
            <a:r>
              <a:rPr lang="en-US" dirty="0"/>
              <a:t>You may bring one sheet of double sided 8.5x11” paper containing your own handwritten notes.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Must write name, student number, and UW NetID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Must turn in with exam</a:t>
            </a:r>
          </a:p>
        </p:txBody>
      </p:sp>
    </p:spTree>
    <p:extLst>
      <p:ext uri="{BB962C8B-B14F-4D97-AF65-F5344CB8AC3E}">
        <p14:creationId xmlns:p14="http://schemas.microsoft.com/office/powerpoint/2010/main" val="36841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2C152-63B3-171A-FA5F-4609B542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91059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(35 min) 6 problems (focused on second half of course, but exam is cumulative)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1: Short answer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2: Dynamic programming*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3: Network flow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4: Linear programming*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5: Reduction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Station 6: Bonus problem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(10 min) Go over some of these problems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i="1" dirty="0"/>
              <a:t>*this problem was an extra problem on a previous section handout</a:t>
            </a:r>
          </a:p>
        </p:txBody>
      </p:sp>
    </p:spTree>
    <p:extLst>
      <p:ext uri="{BB962C8B-B14F-4D97-AF65-F5344CB8AC3E}">
        <p14:creationId xmlns:p14="http://schemas.microsoft.com/office/powerpoint/2010/main" val="39394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86E6-E777-5F9B-EF39-09305EC1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</a:t>
            </a: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F29CA155-2413-62CF-3F9E-D07CD582E20F}"/>
              </a:ext>
            </a:extLst>
          </p:cNvPr>
          <p:cNvSpPr txBox="1"/>
          <p:nvPr/>
        </p:nvSpPr>
        <p:spPr>
          <a:xfrm>
            <a:off x="1099932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E944F58-F848-CC42-4FC9-6A69CE0F1A0A}"/>
              </a:ext>
            </a:extLst>
          </p:cNvPr>
          <p:cNvSpPr txBox="1"/>
          <p:nvPr/>
        </p:nvSpPr>
        <p:spPr>
          <a:xfrm>
            <a:off x="2305880" y="2226366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F8FBCEC-FFD5-E4D7-657B-4FB73BC286C6}"/>
              </a:ext>
            </a:extLst>
          </p:cNvPr>
          <p:cNvSpPr txBox="1"/>
          <p:nvPr/>
        </p:nvSpPr>
        <p:spPr>
          <a:xfrm>
            <a:off x="3511827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D30529E0-22BE-BE19-2D76-BBC9EB44C481}"/>
              </a:ext>
            </a:extLst>
          </p:cNvPr>
          <p:cNvSpPr txBox="1"/>
          <p:nvPr/>
        </p:nvSpPr>
        <p:spPr>
          <a:xfrm>
            <a:off x="4717774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FCFA74FB-4B8E-BAEF-C529-BC758FDF0B3D}"/>
              </a:ext>
            </a:extLst>
          </p:cNvPr>
          <p:cNvSpPr txBox="1"/>
          <p:nvPr/>
        </p:nvSpPr>
        <p:spPr>
          <a:xfrm>
            <a:off x="5923721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32D375B9-C4E6-F512-7550-E0EF12C5D3EC}"/>
              </a:ext>
            </a:extLst>
          </p:cNvPr>
          <p:cNvSpPr txBox="1"/>
          <p:nvPr/>
        </p:nvSpPr>
        <p:spPr>
          <a:xfrm>
            <a:off x="7129668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4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D147-7016-8649-6872-52CE3F47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A1434-9981-8117-077B-F1D68FA7E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 the network flow below, is the depicted flow a maximum flow?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5EE3E-FDAA-831C-191F-7EB89055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67" y="1622234"/>
            <a:ext cx="5337926" cy="3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97F8E-7215-CE52-6F28-479D7B2F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2CFD-FB03-BB43-6B3A-58FDBFD5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62AEE-4F65-D74A-CAE3-595058677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 the network flow below, is the depicted flow a maximum flow?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Not maximum.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2EBA6-0894-61F7-F1D1-3022D865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67" y="1622234"/>
            <a:ext cx="5337926" cy="3230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6404D-DFAA-C023-EE67-51EC6D686973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AA62D9-1D5D-8EBE-00D1-FD1D7DB03ED9}"/>
              </a:ext>
            </a:extLst>
          </p:cNvPr>
          <p:cNvSpPr/>
          <p:nvPr/>
        </p:nvSpPr>
        <p:spPr>
          <a:xfrm>
            <a:off x="2471530" y="1961322"/>
            <a:ext cx="4207566" cy="2630556"/>
          </a:xfrm>
          <a:custGeom>
            <a:avLst/>
            <a:gdLst>
              <a:gd name="connsiteX0" fmla="*/ 0 w 4207566"/>
              <a:gd name="connsiteY0" fmla="*/ 1199321 h 2630556"/>
              <a:gd name="connsiteX1" fmla="*/ 2100470 w 4207566"/>
              <a:gd name="connsiteY1" fmla="*/ 0 h 2630556"/>
              <a:gd name="connsiteX2" fmla="*/ 2862470 w 4207566"/>
              <a:gd name="connsiteY2" fmla="*/ 1311965 h 2630556"/>
              <a:gd name="connsiteX3" fmla="*/ 1338470 w 4207566"/>
              <a:gd name="connsiteY3" fmla="*/ 1298713 h 2630556"/>
              <a:gd name="connsiteX4" fmla="*/ 2100470 w 4207566"/>
              <a:gd name="connsiteY4" fmla="*/ 2630556 h 2630556"/>
              <a:gd name="connsiteX5" fmla="*/ 4207566 w 4207566"/>
              <a:gd name="connsiteY5" fmla="*/ 1417982 h 263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7566" h="2630556">
                <a:moveTo>
                  <a:pt x="0" y="1199321"/>
                </a:moveTo>
                <a:lnTo>
                  <a:pt x="2100470" y="0"/>
                </a:lnTo>
                <a:lnTo>
                  <a:pt x="2862470" y="1311965"/>
                </a:lnTo>
                <a:lnTo>
                  <a:pt x="1338470" y="1298713"/>
                </a:lnTo>
                <a:lnTo>
                  <a:pt x="2100470" y="2630556"/>
                </a:lnTo>
                <a:lnTo>
                  <a:pt x="4207566" y="1417982"/>
                </a:ln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377F1-3A31-02DE-6BC9-8C5D5B7938B3}"/>
              </a:ext>
            </a:extLst>
          </p:cNvPr>
          <p:cNvSpPr txBox="1"/>
          <p:nvPr/>
        </p:nvSpPr>
        <p:spPr>
          <a:xfrm>
            <a:off x="6526696" y="389613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push 3 more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A1B1F-0E21-A5A7-C414-DCB6E96277B9}"/>
              </a:ext>
            </a:extLst>
          </p:cNvPr>
          <p:cNvSpPr txBox="1"/>
          <p:nvPr/>
        </p:nvSpPr>
        <p:spPr>
          <a:xfrm>
            <a:off x="2622619" y="238708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8/10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9A7D2-F48D-1428-0A7D-5419C702B997}"/>
              </a:ext>
            </a:extLst>
          </p:cNvPr>
          <p:cNvSpPr txBox="1"/>
          <p:nvPr/>
        </p:nvSpPr>
        <p:spPr>
          <a:xfrm>
            <a:off x="4362502" y="23870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511D9-6B22-7DA5-6780-9E0A8762A0BD}"/>
              </a:ext>
            </a:extLst>
          </p:cNvPr>
          <p:cNvSpPr txBox="1"/>
          <p:nvPr/>
        </p:nvSpPr>
        <p:spPr>
          <a:xfrm>
            <a:off x="4345390" y="32766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5/10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26217-970A-E912-6671-117CB4372574}"/>
              </a:ext>
            </a:extLst>
          </p:cNvPr>
          <p:cNvSpPr txBox="1"/>
          <p:nvPr/>
        </p:nvSpPr>
        <p:spPr>
          <a:xfrm>
            <a:off x="3582059" y="359897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6AF9A-F456-EE56-042C-289770FC3038}"/>
              </a:ext>
            </a:extLst>
          </p:cNvPr>
          <p:cNvSpPr txBox="1"/>
          <p:nvPr/>
        </p:nvSpPr>
        <p:spPr>
          <a:xfrm>
            <a:off x="5054378" y="426547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8/10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3BDE7-22F7-5458-D1D4-2D8A6271A5D1}"/>
              </a:ext>
            </a:extLst>
          </p:cNvPr>
          <p:cNvSpPr txBox="1"/>
          <p:nvPr/>
        </p:nvSpPr>
        <p:spPr>
          <a:xfrm>
            <a:off x="126892" y="4376011"/>
            <a:ext cx="3913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(you were not required to calculate the new flow, it’s just here for reference)</a:t>
            </a:r>
          </a:p>
        </p:txBody>
      </p:sp>
    </p:spTree>
    <p:extLst>
      <p:ext uri="{BB962C8B-B14F-4D97-AF65-F5344CB8AC3E}">
        <p14:creationId xmlns:p14="http://schemas.microsoft.com/office/powerpoint/2010/main" val="35976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858C-FE33-45C4-D0CF-1F93994F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110D-4774-A125-9BD0-B68A6B07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9FA178-61A5-6F2A-A0CC-DD3A31A474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/>
                </a:pPr>
                <a:r>
                  <a:rPr lang="en-US" dirty="0"/>
                  <a:t>Does Interval Scheduling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Vertex Cover?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19FA178-61A5-6F2A-A0CC-DD3A31A47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5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1D224-FB7E-9A62-FD6B-35B5F994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E753-A19A-C0DA-A8BB-C4FEBF9C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542AEA-405A-4E1F-70E9-A6052D134B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Recall Interval Scheduling: Given a collection of intervals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 collection contains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nonoverlapping intervals.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14350" indent="-400050">
                  <a:buFont typeface="+mj-lt"/>
                  <a:buAutoNum type="romanLcPeriod"/>
                </a:pPr>
                <a:r>
                  <a:rPr lang="en-US" dirty="0"/>
                  <a:t>Does Interval Scheduling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Vertex Cover?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Yes. Many possible reasons: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Vertex Cover is NP-complete, in particular NP-hard, and Interval Scheduling is clearly in NP (the certificate is the list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nonoverlapping intervals).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NP-hard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in NP.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Interval Scheduling is in P, as we solved it with a greedy algorithm earlier in this class.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always true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in P.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542AEA-405A-4E1F-70E9-A6052D134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FBB85E7-4A5D-B3AF-EC5B-F49F5AE5F947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953474289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solidFill>
              <a:schemeClr val="accent1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23082</TotalTime>
  <Words>1706</Words>
  <Application>Microsoft Macintosh PowerPoint</Application>
  <PresentationFormat>On-screen Show (16:9)</PresentationFormat>
  <Paragraphs>165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Courier New</vt:lpstr>
      <vt:lpstr>Source Code Pro</vt:lpstr>
      <vt:lpstr>Source Sans Pro</vt:lpstr>
      <vt:lpstr>Raleway</vt:lpstr>
      <vt:lpstr>Arial</vt:lpstr>
      <vt:lpstr>Cambria Math</vt:lpstr>
      <vt:lpstr>uw-slides</vt:lpstr>
      <vt:lpstr>CSE 421 Section 10</vt:lpstr>
      <vt:lpstr>Announcements &amp; Reminders</vt:lpstr>
      <vt:lpstr>Final exam format</vt:lpstr>
      <vt:lpstr>Today’s plan</vt:lpstr>
      <vt:lpstr>Problems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2 – Dynamic programming</vt:lpstr>
      <vt:lpstr>Problem 2 – Dynamic programming</vt:lpstr>
      <vt:lpstr>Problem 3 – Network flows</vt:lpstr>
      <vt:lpstr>Problem 3 – Network flows</vt:lpstr>
      <vt:lpstr>Problem 4 – Linear programming</vt:lpstr>
      <vt:lpstr>Problem 4 – Linear programming</vt:lpstr>
      <vt:lpstr>Problem 4 – Linear programming</vt:lpstr>
      <vt:lpstr>Problem 5 – Reduction</vt:lpstr>
      <vt:lpstr>Problem 5 – Reduction</vt:lpstr>
      <vt:lpstr>Problem 5 – Reduction</vt:lpstr>
      <vt:lpstr>Problem 5 – Reduction</vt:lpstr>
      <vt:lpstr>Problem 5 – Reduction</vt:lpstr>
      <vt:lpstr>Problem 5 – Reduction</vt:lpstr>
      <vt:lpstr>Problem 6 – Bonus problem</vt:lpstr>
      <vt:lpstr>Problem 6 – Bonus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dc:creator>Paul Beame</dc:creator>
  <cp:lastModifiedBy>Jay Dharmadhikari</cp:lastModifiedBy>
  <cp:revision>28</cp:revision>
  <dcterms:modified xsi:type="dcterms:W3CDTF">2025-06-05T20:41:06Z</dcterms:modified>
</cp:coreProperties>
</file>