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62"/>
  </p:notesMasterIdLst>
  <p:sldIdLst>
    <p:sldId id="314" r:id="rId2"/>
    <p:sldId id="315" r:id="rId3"/>
    <p:sldId id="316" r:id="rId4"/>
    <p:sldId id="317" r:id="rId5"/>
    <p:sldId id="382" r:id="rId6"/>
    <p:sldId id="383" r:id="rId7"/>
    <p:sldId id="384" r:id="rId8"/>
    <p:sldId id="386" r:id="rId9"/>
    <p:sldId id="399" r:id="rId10"/>
    <p:sldId id="398" r:id="rId11"/>
    <p:sldId id="404" r:id="rId12"/>
    <p:sldId id="385" r:id="rId13"/>
    <p:sldId id="388" r:id="rId14"/>
    <p:sldId id="406" r:id="rId15"/>
    <p:sldId id="387" r:id="rId16"/>
    <p:sldId id="390" r:id="rId17"/>
    <p:sldId id="389" r:id="rId18"/>
    <p:sldId id="392" r:id="rId19"/>
    <p:sldId id="407" r:id="rId20"/>
    <p:sldId id="408" r:id="rId21"/>
    <p:sldId id="411" r:id="rId22"/>
    <p:sldId id="391" r:id="rId23"/>
    <p:sldId id="394" r:id="rId24"/>
    <p:sldId id="393" r:id="rId25"/>
    <p:sldId id="396" r:id="rId26"/>
    <p:sldId id="414" r:id="rId27"/>
    <p:sldId id="395" r:id="rId28"/>
    <p:sldId id="397" r:id="rId29"/>
    <p:sldId id="419" r:id="rId30"/>
    <p:sldId id="428" r:id="rId31"/>
    <p:sldId id="429" r:id="rId32"/>
    <p:sldId id="433" r:id="rId33"/>
    <p:sldId id="431" r:id="rId34"/>
    <p:sldId id="438" r:id="rId35"/>
    <p:sldId id="440" r:id="rId36"/>
    <p:sldId id="442" r:id="rId37"/>
    <p:sldId id="446" r:id="rId38"/>
    <p:sldId id="448" r:id="rId39"/>
    <p:sldId id="454" r:id="rId40"/>
    <p:sldId id="456" r:id="rId41"/>
    <p:sldId id="459" r:id="rId42"/>
    <p:sldId id="461" r:id="rId43"/>
    <p:sldId id="466" r:id="rId44"/>
    <p:sldId id="468" r:id="rId45"/>
    <p:sldId id="471" r:id="rId46"/>
    <p:sldId id="472" r:id="rId47"/>
    <p:sldId id="474" r:id="rId48"/>
    <p:sldId id="475" r:id="rId49"/>
    <p:sldId id="476" r:id="rId50"/>
    <p:sldId id="478" r:id="rId51"/>
    <p:sldId id="479" r:id="rId52"/>
    <p:sldId id="481" r:id="rId53"/>
    <p:sldId id="482" r:id="rId54"/>
    <p:sldId id="484" r:id="rId55"/>
    <p:sldId id="485" r:id="rId56"/>
    <p:sldId id="487" r:id="rId57"/>
    <p:sldId id="488" r:id="rId58"/>
    <p:sldId id="491" r:id="rId59"/>
    <p:sldId id="492" r:id="rId60"/>
    <p:sldId id="379" r:id="rId61"/>
  </p:sldIdLst>
  <p:sldSz cx="9144000" cy="5143500" type="screen16x9"/>
  <p:notesSz cx="6858000" cy="9144000"/>
  <p:embeddedFontLst>
    <p:embeddedFont>
      <p:font typeface="Cambria Math" panose="02040503050406030204" pitchFamily="18" charset="0"/>
      <p:regular r:id="rId63"/>
    </p:embeddedFont>
    <p:embeddedFont>
      <p:font typeface="Quattrocento Sans" panose="020B0502050000020003" pitchFamily="34" charset="0"/>
      <p:regular r:id="rId64"/>
      <p:bold r:id="rId65"/>
      <p:italic r:id="rId66"/>
      <p:boldItalic r:id="rId67"/>
    </p:embeddedFont>
    <p:embeddedFont>
      <p:font typeface="Raleway" pitchFamily="2" charset="0"/>
      <p:regular r:id="rId68"/>
      <p:bold r:id="rId69"/>
      <p:italic r:id="rId70"/>
      <p:boldItalic r:id="rId71"/>
    </p:embeddedFont>
    <p:embeddedFont>
      <p:font typeface="Source Code Pro" panose="020B0509030403020204" pitchFamily="49" charset="0"/>
      <p:regular r:id="rId72"/>
      <p:bold r:id="rId73"/>
      <p:italic r:id="rId74"/>
      <p:boldItalic r:id="rId75"/>
    </p:embeddedFont>
    <p:embeddedFont>
      <p:font typeface="Source Sans Pro" panose="020B0503030403020204" pitchFamily="34" charset="0"/>
      <p:regular r:id="rId76"/>
      <p:bold r:id="rId77"/>
      <p:italic r:id="rId78"/>
      <p:boldItalic r:id="rId7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Intro" id="{0E7C38F9-7328-4282-BB73-1DAEE652B665}">
          <p14:sldIdLst>
            <p14:sldId id="314"/>
          </p14:sldIdLst>
        </p14:section>
        <p14:section name="Administrivia" id="{DB8782F1-9770-4122-AE1A-57C954F4EE1B}">
          <p14:sldIdLst>
            <p14:sldId id="315"/>
            <p14:sldId id="316"/>
          </p14:sldIdLst>
        </p14:section>
        <p14:section name="Writing an Algorithm" id="{1C7869E8-F8D6-48B7-AB08-B9215DB03AF3}">
          <p14:sldIdLst>
            <p14:sldId id="317"/>
            <p14:sldId id="382"/>
            <p14:sldId id="383"/>
          </p14:sldIdLst>
        </p14:section>
        <p14:section name="1" id="{0AA944EE-F025-4FE3-BFA3-63EEC3719952}">
          <p14:sldIdLst>
            <p14:sldId id="384"/>
            <p14:sldId id="386"/>
            <p14:sldId id="399"/>
            <p14:sldId id="398"/>
            <p14:sldId id="404"/>
          </p14:sldIdLst>
        </p14:section>
        <p14:section name="2" id="{E2A7F627-35A8-44BA-87DB-FD54329CEB27}">
          <p14:sldIdLst>
            <p14:sldId id="385"/>
            <p14:sldId id="388"/>
            <p14:sldId id="406"/>
          </p14:sldIdLst>
        </p14:section>
        <p14:section name="3" id="{9158BF44-E19A-409F-A97C-5765B9434B06}">
          <p14:sldIdLst>
            <p14:sldId id="387"/>
            <p14:sldId id="390"/>
          </p14:sldIdLst>
        </p14:section>
        <p14:section name="4" id="{A3F3A60C-1828-4191-AB89-C64128CA9265}">
          <p14:sldIdLst>
            <p14:sldId id="389"/>
            <p14:sldId id="392"/>
            <p14:sldId id="407"/>
            <p14:sldId id="408"/>
            <p14:sldId id="411"/>
          </p14:sldIdLst>
        </p14:section>
        <p14:section name="5" id="{AFD55F88-0B7D-4FFE-8673-3F8BA5F85ADE}">
          <p14:sldIdLst>
            <p14:sldId id="391"/>
            <p14:sldId id="394"/>
          </p14:sldIdLst>
        </p14:section>
        <p14:section name="6" id="{4C833916-9461-4C3B-AC23-CE8E004C0688}">
          <p14:sldIdLst>
            <p14:sldId id="393"/>
            <p14:sldId id="396"/>
            <p14:sldId id="414"/>
          </p14:sldIdLst>
        </p14:section>
        <p14:section name="7" id="{62D25A71-0777-41FF-A600-FE62A7C24AFC}">
          <p14:sldIdLst>
            <p14:sldId id="395"/>
            <p14:sldId id="397"/>
            <p14:sldId id="419"/>
            <p14:sldId id="428"/>
            <p14:sldId id="429"/>
            <p14:sldId id="433"/>
            <p14:sldId id="431"/>
            <p14:sldId id="438"/>
            <p14:sldId id="440"/>
            <p14:sldId id="442"/>
            <p14:sldId id="446"/>
            <p14:sldId id="448"/>
            <p14:sldId id="454"/>
            <p14:sldId id="456"/>
            <p14:sldId id="459"/>
            <p14:sldId id="461"/>
            <p14:sldId id="466"/>
            <p14:sldId id="468"/>
            <p14:sldId id="471"/>
            <p14:sldId id="472"/>
            <p14:sldId id="474"/>
            <p14:sldId id="475"/>
            <p14:sldId id="476"/>
            <p14:sldId id="478"/>
            <p14:sldId id="479"/>
            <p14:sldId id="481"/>
            <p14:sldId id="482"/>
            <p14:sldId id="484"/>
            <p14:sldId id="485"/>
            <p14:sldId id="487"/>
            <p14:sldId id="488"/>
            <p14:sldId id="491"/>
            <p14:sldId id="492"/>
          </p14:sldIdLst>
        </p14:section>
        <p14:section name="Outro" id="{330896F7-469A-4CE7-9D9A-D1928C68B4F2}">
          <p14:sldIdLst>
            <p14:sldId id="37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CB9CEA-25BD-40CB-BE54-ABD5A81DDBBF}" v="17" dt="2023-01-19T21:47:07.2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43"/>
  </p:normalViewPr>
  <p:slideViewPr>
    <p:cSldViewPr snapToGrid="0">
      <p:cViewPr varScale="1">
        <p:scale>
          <a:sx n="103" d="100"/>
          <a:sy n="103" d="100"/>
        </p:scale>
        <p:origin x="874" y="77"/>
      </p:cViewPr>
      <p:guideLst>
        <p:guide orient="horz" pos="1620"/>
        <p:guide pos="2880"/>
      </p:guideLst>
    </p:cSldViewPr>
  </p:slideViewPr>
  <p:notesTextViewPr>
    <p:cViewPr>
      <p:scale>
        <a:sx n="1" d="1"/>
        <a:sy n="1" d="1"/>
      </p:scale>
      <p:origin x="0" y="0"/>
    </p:cViewPr>
  </p:notesTextViewPr>
  <p:sorterViewPr>
    <p:cViewPr>
      <p:scale>
        <a:sx n="100" d="100"/>
        <a:sy n="100" d="100"/>
      </p:scale>
      <p:origin x="0" y="-989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font" Target="fonts/font1.fntdata"/><Relationship Id="rId68" Type="http://schemas.openxmlformats.org/officeDocument/2006/relationships/font" Target="fonts/font6.fntdata"/><Relationship Id="rId84" Type="http://schemas.microsoft.com/office/2015/10/relationships/revisionInfo" Target="revisionInfo.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font" Target="fonts/font12.fntdata"/><Relationship Id="rId79" Type="http://schemas.openxmlformats.org/officeDocument/2006/relationships/font" Target="fonts/font17.fntdata"/><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font" Target="fonts/font2.fntdata"/><Relationship Id="rId69" Type="http://schemas.openxmlformats.org/officeDocument/2006/relationships/font" Target="fonts/font7.fntdata"/><Relationship Id="rId77" Type="http://schemas.openxmlformats.org/officeDocument/2006/relationships/font" Target="fonts/font15.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font" Target="fonts/font10.fntdata"/><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font" Target="fonts/font5.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70" Type="http://schemas.openxmlformats.org/officeDocument/2006/relationships/font" Target="fonts/font8.fntdata"/><Relationship Id="rId75" Type="http://schemas.openxmlformats.org/officeDocument/2006/relationships/font" Target="fonts/font13.fntdata"/><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font" Target="fonts/font3.fntdata"/><Relationship Id="rId73" Type="http://schemas.openxmlformats.org/officeDocument/2006/relationships/font" Target="fonts/font11.fntdata"/><Relationship Id="rId78" Type="http://schemas.openxmlformats.org/officeDocument/2006/relationships/font" Target="fonts/font16.fntdata"/><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font" Target="fonts/font14.fntdata"/><Relationship Id="rId7" Type="http://schemas.openxmlformats.org/officeDocument/2006/relationships/slide" Target="slides/slide6.xml"/><Relationship Id="rId71" Type="http://schemas.openxmlformats.org/officeDocument/2006/relationships/font" Target="fonts/font9.fntdata"/><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37be2e0bd6_0_27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Administrivia ~2 mins</a:t>
            </a:r>
            <a:endParaRPr dirty="0"/>
          </a:p>
        </p:txBody>
      </p:sp>
      <p:sp>
        <p:nvSpPr>
          <p:cNvPr id="109" name="Google Shape;109;g137be2e0bd6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~5-8 minutes at least for them to think and discuss, MAKE SURE they actually brainstorm </a:t>
            </a:r>
          </a:p>
        </p:txBody>
      </p:sp>
    </p:spTree>
    <p:extLst>
      <p:ext uri="{BB962C8B-B14F-4D97-AF65-F5344CB8AC3E}">
        <p14:creationId xmlns:p14="http://schemas.microsoft.com/office/powerpoint/2010/main" val="1993080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&lt;5 mins, just you showing them the tips and the algorithm for the greedy rule that we saw was correct</a:t>
            </a:r>
          </a:p>
        </p:txBody>
      </p:sp>
    </p:spTree>
    <p:extLst>
      <p:ext uri="{BB962C8B-B14F-4D97-AF65-F5344CB8AC3E}">
        <p14:creationId xmlns:p14="http://schemas.microsoft.com/office/powerpoint/2010/main" val="4166805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~10 mins</a:t>
            </a:r>
          </a:p>
        </p:txBody>
      </p:sp>
    </p:spTree>
    <p:extLst>
      <p:ext uri="{BB962C8B-B14F-4D97-AF65-F5344CB8AC3E}">
        <p14:creationId xmlns:p14="http://schemas.microsoft.com/office/powerpoint/2010/main" val="342078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~5-8 minutes at least for them to think and discuss, MAKE SURE they actually brainstorm </a:t>
            </a:r>
          </a:p>
        </p:txBody>
      </p:sp>
    </p:spTree>
    <p:extLst>
      <p:ext uri="{BB962C8B-B14F-4D97-AF65-F5344CB8AC3E}">
        <p14:creationId xmlns:p14="http://schemas.microsoft.com/office/powerpoint/2010/main" val="2717108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Probably won’t have time for this, but remind them this will be in the solutions so they can use it when they’re working on homework</a:t>
            </a:r>
          </a:p>
        </p:txBody>
      </p:sp>
    </p:spTree>
    <p:extLst>
      <p:ext uri="{BB962C8B-B14F-4D97-AF65-F5344CB8AC3E}">
        <p14:creationId xmlns:p14="http://schemas.microsoft.com/office/powerpoint/2010/main" val="2382133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~5-8 minutes at least for them to think and discuss, MAKE SURE they actually brainstorm </a:t>
            </a:r>
          </a:p>
        </p:txBody>
      </p:sp>
    </p:spTree>
    <p:extLst>
      <p:ext uri="{BB962C8B-B14F-4D97-AF65-F5344CB8AC3E}">
        <p14:creationId xmlns:p14="http://schemas.microsoft.com/office/powerpoint/2010/main" val="5307910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a:t>Should be </a:t>
            </a:r>
            <a:r>
              <a:rPr lang="en-US" dirty="0"/>
              <a:t>~10 mins, give them 5 mins to think to themselves about answering the questions and then discuss terms together</a:t>
            </a:r>
          </a:p>
        </p:txBody>
      </p:sp>
    </p:spTree>
    <p:extLst>
      <p:ext uri="{BB962C8B-B14F-4D97-AF65-F5344CB8AC3E}">
        <p14:creationId xmlns:p14="http://schemas.microsoft.com/office/powerpoint/2010/main" val="7157849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1749831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~10 minutes for this section (REALLY)</a:t>
            </a:r>
          </a:p>
        </p:txBody>
      </p:sp>
    </p:spTree>
    <p:extLst>
      <p:ext uri="{BB962C8B-B14F-4D97-AF65-F5344CB8AC3E}">
        <p14:creationId xmlns:p14="http://schemas.microsoft.com/office/powerpoint/2010/main" val="1904236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Flash up these examples, but the content isn’t super relevant, just showing that you can/should think of lots of options to get a better sense of the problem</a:t>
            </a:r>
          </a:p>
        </p:txBody>
      </p:sp>
    </p:spTree>
    <p:extLst>
      <p:ext uri="{BB962C8B-B14F-4D97-AF65-F5344CB8AC3E}">
        <p14:creationId xmlns:p14="http://schemas.microsoft.com/office/powerpoint/2010/main" val="196325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37be2e0bd6_0_27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Quick intro, ~2 mins</a:t>
            </a:r>
            <a:endParaRPr dirty="0"/>
          </a:p>
        </p:txBody>
      </p:sp>
      <p:sp>
        <p:nvSpPr>
          <p:cNvPr id="109" name="Google Shape;109;g137be2e0bd6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234613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Talk through, should be like ~2 mins at most</a:t>
            </a:r>
          </a:p>
        </p:txBody>
      </p:sp>
    </p:spTree>
    <p:extLst>
      <p:ext uri="{BB962C8B-B14F-4D97-AF65-F5344CB8AC3E}">
        <p14:creationId xmlns:p14="http://schemas.microsoft.com/office/powerpoint/2010/main" val="4055241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10 mins, really</a:t>
            </a:r>
          </a:p>
        </p:txBody>
      </p:sp>
    </p:spTree>
    <p:extLst>
      <p:ext uri="{BB962C8B-B14F-4D97-AF65-F5344CB8AC3E}">
        <p14:creationId xmlns:p14="http://schemas.microsoft.com/office/powerpoint/2010/main" val="1741484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~5-8 minutes at least for them to think and discuss, MAKE SURE they actually brainstorm </a:t>
            </a:r>
          </a:p>
        </p:txBody>
      </p:sp>
    </p:spTree>
    <p:extLst>
      <p:ext uri="{BB962C8B-B14F-4D97-AF65-F5344CB8AC3E}">
        <p14:creationId xmlns:p14="http://schemas.microsoft.com/office/powerpoint/2010/main" val="31600871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&lt;5 mins, just you showing them the tips and the algorithm for the greedy rule that we saw was correct</a:t>
            </a:r>
          </a:p>
        </p:txBody>
      </p:sp>
    </p:spTree>
    <p:extLst>
      <p:ext uri="{BB962C8B-B14F-4D97-AF65-F5344CB8AC3E}">
        <p14:creationId xmlns:p14="http://schemas.microsoft.com/office/powerpoint/2010/main" val="3751986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~10 mins</a:t>
            </a:r>
          </a:p>
        </p:txBody>
      </p:sp>
    </p:spTree>
    <p:extLst>
      <p:ext uri="{BB962C8B-B14F-4D97-AF65-F5344CB8AC3E}">
        <p14:creationId xmlns:p14="http://schemas.microsoft.com/office/powerpoint/2010/main" val="25962791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~5-8 minutes at least for them to think and discuss, MAKE SURE they actually brainstorm </a:t>
            </a:r>
          </a:p>
        </p:txBody>
      </p:sp>
    </p:spTree>
    <p:extLst>
      <p:ext uri="{BB962C8B-B14F-4D97-AF65-F5344CB8AC3E}">
        <p14:creationId xmlns:p14="http://schemas.microsoft.com/office/powerpoint/2010/main" val="36779827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Probably won’t have time for this, but remind them this will be in the solutions so they can use it when they’re working on homework</a:t>
            </a:r>
          </a:p>
        </p:txBody>
      </p:sp>
    </p:spTree>
    <p:extLst>
      <p:ext uri="{BB962C8B-B14F-4D97-AF65-F5344CB8AC3E}">
        <p14:creationId xmlns:p14="http://schemas.microsoft.com/office/powerpoint/2010/main" val="14661058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~5-8 minutes at least for them to think and discuss, MAKE SURE they actually brainstorm </a:t>
            </a:r>
          </a:p>
        </p:txBody>
      </p:sp>
    </p:spTree>
    <p:extLst>
      <p:ext uri="{BB962C8B-B14F-4D97-AF65-F5344CB8AC3E}">
        <p14:creationId xmlns:p14="http://schemas.microsoft.com/office/powerpoint/2010/main" val="4617246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a:t>Should be </a:t>
            </a:r>
            <a:r>
              <a:rPr lang="en-US" dirty="0"/>
              <a:t>~10 mins, give them 5 mins to think to themselves about answering the questions and then discuss terms together</a:t>
            </a:r>
          </a:p>
        </p:txBody>
      </p:sp>
    </p:spTree>
    <p:extLst>
      <p:ext uri="{BB962C8B-B14F-4D97-AF65-F5344CB8AC3E}">
        <p14:creationId xmlns:p14="http://schemas.microsoft.com/office/powerpoint/2010/main" val="1399304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748834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a:t>Should be </a:t>
            </a:r>
            <a:r>
              <a:rPr lang="en-US" dirty="0"/>
              <a:t>~10 mins, give them 5 mins to think to themselves about answering the questions and then discuss terms together</a:t>
            </a:r>
          </a:p>
        </p:txBody>
      </p:sp>
    </p:spTree>
    <p:extLst>
      <p:ext uri="{BB962C8B-B14F-4D97-AF65-F5344CB8AC3E}">
        <p14:creationId xmlns:p14="http://schemas.microsoft.com/office/powerpoint/2010/main" val="5971157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~10 minutes for this section (REALLY)</a:t>
            </a:r>
          </a:p>
        </p:txBody>
      </p:sp>
    </p:spTree>
    <p:extLst>
      <p:ext uri="{BB962C8B-B14F-4D97-AF65-F5344CB8AC3E}">
        <p14:creationId xmlns:p14="http://schemas.microsoft.com/office/powerpoint/2010/main" val="26272913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Flash up these examples, but the content isn’t super relevant, just showing that you can/should think of lots of options to get a better sense of the problem</a:t>
            </a:r>
          </a:p>
        </p:txBody>
      </p:sp>
    </p:spTree>
    <p:extLst>
      <p:ext uri="{BB962C8B-B14F-4D97-AF65-F5344CB8AC3E}">
        <p14:creationId xmlns:p14="http://schemas.microsoft.com/office/powerpoint/2010/main" val="38644948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Talk through, should be like ~2 mins at most</a:t>
            </a:r>
          </a:p>
        </p:txBody>
      </p:sp>
    </p:spTree>
    <p:extLst>
      <p:ext uri="{BB962C8B-B14F-4D97-AF65-F5344CB8AC3E}">
        <p14:creationId xmlns:p14="http://schemas.microsoft.com/office/powerpoint/2010/main" val="40886434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10 mins, really</a:t>
            </a:r>
          </a:p>
        </p:txBody>
      </p:sp>
    </p:spTree>
    <p:extLst>
      <p:ext uri="{BB962C8B-B14F-4D97-AF65-F5344CB8AC3E}">
        <p14:creationId xmlns:p14="http://schemas.microsoft.com/office/powerpoint/2010/main" val="2767675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~5-8 minutes at least for them to think and discuss, MAKE SURE they actually brainstorm </a:t>
            </a:r>
          </a:p>
        </p:txBody>
      </p:sp>
    </p:spTree>
    <p:extLst>
      <p:ext uri="{BB962C8B-B14F-4D97-AF65-F5344CB8AC3E}">
        <p14:creationId xmlns:p14="http://schemas.microsoft.com/office/powerpoint/2010/main" val="14378933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&lt;5 mins, just you showing them the tips and the algorithm for the greedy rule that we saw was correct</a:t>
            </a:r>
          </a:p>
        </p:txBody>
      </p:sp>
    </p:spTree>
    <p:extLst>
      <p:ext uri="{BB962C8B-B14F-4D97-AF65-F5344CB8AC3E}">
        <p14:creationId xmlns:p14="http://schemas.microsoft.com/office/powerpoint/2010/main" val="10047538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~10 mins</a:t>
            </a:r>
          </a:p>
        </p:txBody>
      </p:sp>
    </p:spTree>
    <p:extLst>
      <p:ext uri="{BB962C8B-B14F-4D97-AF65-F5344CB8AC3E}">
        <p14:creationId xmlns:p14="http://schemas.microsoft.com/office/powerpoint/2010/main" val="31264006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~5-8 minutes at least for them to think and discuss, MAKE SURE they actually brainstorm </a:t>
            </a:r>
          </a:p>
        </p:txBody>
      </p:sp>
    </p:spTree>
    <p:extLst>
      <p:ext uri="{BB962C8B-B14F-4D97-AF65-F5344CB8AC3E}">
        <p14:creationId xmlns:p14="http://schemas.microsoft.com/office/powerpoint/2010/main" val="12833358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Probably won’t have time for this, but remind them this will be in the solutions so they can use it when they’re working on homework</a:t>
            </a:r>
          </a:p>
        </p:txBody>
      </p:sp>
    </p:spTree>
    <p:extLst>
      <p:ext uri="{BB962C8B-B14F-4D97-AF65-F5344CB8AC3E}">
        <p14:creationId xmlns:p14="http://schemas.microsoft.com/office/powerpoint/2010/main" val="2378129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~5-8 minutes at least for them to think and discuss, MAKE SURE they actually brainstorm </a:t>
            </a:r>
          </a:p>
        </p:txBody>
      </p:sp>
    </p:spTree>
    <p:extLst>
      <p:ext uri="{BB962C8B-B14F-4D97-AF65-F5344CB8AC3E}">
        <p14:creationId xmlns:p14="http://schemas.microsoft.com/office/powerpoint/2010/main" val="2398995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Give them ~5 mins to work on it, may want to flip to next slide to show what the 4 questions are</a:t>
            </a:r>
          </a:p>
        </p:txBody>
      </p:sp>
    </p:spTree>
    <p:extLst>
      <p:ext uri="{BB962C8B-B14F-4D97-AF65-F5344CB8AC3E}">
        <p14:creationId xmlns:p14="http://schemas.microsoft.com/office/powerpoint/2010/main" val="1302613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~10 minutes for this section (REALLY)</a:t>
            </a:r>
          </a:p>
        </p:txBody>
      </p:sp>
    </p:spTree>
    <p:extLst>
      <p:ext uri="{BB962C8B-B14F-4D97-AF65-F5344CB8AC3E}">
        <p14:creationId xmlns:p14="http://schemas.microsoft.com/office/powerpoint/2010/main" val="1214540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~10 minutes for this section, MAKE SURE they actually brainstorm </a:t>
            </a:r>
          </a:p>
        </p:txBody>
      </p:sp>
    </p:spTree>
    <p:extLst>
      <p:ext uri="{BB962C8B-B14F-4D97-AF65-F5344CB8AC3E}">
        <p14:creationId xmlns:p14="http://schemas.microsoft.com/office/powerpoint/2010/main" val="1989059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~5-8 minutes at least for them to think and discuss, MAKE SURE they actually brainstorm </a:t>
            </a:r>
          </a:p>
        </p:txBody>
      </p:sp>
    </p:spTree>
    <p:extLst>
      <p:ext uri="{BB962C8B-B14F-4D97-AF65-F5344CB8AC3E}">
        <p14:creationId xmlns:p14="http://schemas.microsoft.com/office/powerpoint/2010/main" val="3187722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Talk through, should be like ~2 mins at most</a:t>
            </a:r>
          </a:p>
        </p:txBody>
      </p:sp>
    </p:spTree>
    <p:extLst>
      <p:ext uri="{BB962C8B-B14F-4D97-AF65-F5344CB8AC3E}">
        <p14:creationId xmlns:p14="http://schemas.microsoft.com/office/powerpoint/2010/main" val="2021111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10 mins, really</a:t>
            </a:r>
          </a:p>
        </p:txBody>
      </p:sp>
    </p:spTree>
    <p:extLst>
      <p:ext uri="{BB962C8B-B14F-4D97-AF65-F5344CB8AC3E}">
        <p14:creationId xmlns:p14="http://schemas.microsoft.com/office/powerpoint/2010/main" val="3267498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5"/>
        <p:cNvGrpSpPr/>
        <p:nvPr/>
      </p:nvGrpSpPr>
      <p:grpSpPr>
        <a:xfrm>
          <a:off x="0" y="0"/>
          <a:ext cx="0" cy="0"/>
          <a:chOff x="0" y="0"/>
          <a:chExt cx="0" cy="0"/>
        </a:xfrm>
      </p:grpSpPr>
      <p:sp>
        <p:nvSpPr>
          <p:cNvPr id="16" name="Google Shape;16;p17"/>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7"/>
          <p:cNvSpPr txBox="1">
            <a:spLocks noGrp="1"/>
          </p:cNvSpPr>
          <p:nvPr>
            <p:ph type="title"/>
          </p:nvPr>
        </p:nvSpPr>
        <p:spPr>
          <a:xfrm>
            <a:off x="485875" y="426720"/>
            <a:ext cx="8183700" cy="1164742"/>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400"/>
              <a:buNone/>
              <a:defRPr sz="44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r>
              <a:rPr lang="en-US"/>
              <a:t>Click to edit Master title style</a:t>
            </a:r>
            <a:endParaRPr dirty="0"/>
          </a:p>
        </p:txBody>
      </p:sp>
      <p:sp>
        <p:nvSpPr>
          <p:cNvPr id="18" name="Google Shape;18;p17"/>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smtClean="0"/>
              <a:t>‹#›</a:t>
            </a:fld>
            <a:endParaRPr lang="en"/>
          </a:p>
        </p:txBody>
      </p:sp>
      <p:sp>
        <p:nvSpPr>
          <p:cNvPr id="19" name="Google Shape;19;p17"/>
          <p:cNvSpPr txBox="1">
            <a:spLocks noGrp="1"/>
          </p:cNvSpPr>
          <p:nvPr>
            <p:ph type="subTitle" idx="1"/>
          </p:nvPr>
        </p:nvSpPr>
        <p:spPr>
          <a:xfrm>
            <a:off x="485875" y="3083888"/>
            <a:ext cx="8183700" cy="8610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000"/>
              <a:buNone/>
              <a:defRPr sz="2800" b="1">
                <a:solidFill>
                  <a:schemeClr val="l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r>
              <a:rPr lang="en-US"/>
              <a:t>Click to edit Master subtitle style</a:t>
            </a:r>
            <a:endParaRPr dirty="0"/>
          </a:p>
        </p:txBody>
      </p:sp>
    </p:spTree>
    <p:extLst>
      <p:ext uri="{BB962C8B-B14F-4D97-AF65-F5344CB8AC3E}">
        <p14:creationId xmlns:p14="http://schemas.microsoft.com/office/powerpoint/2010/main" val="135933140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65"/>
        <p:cNvGrpSpPr/>
        <p:nvPr/>
      </p:nvGrpSpPr>
      <p:grpSpPr>
        <a:xfrm>
          <a:off x="0" y="0"/>
          <a:ext cx="0" cy="0"/>
          <a:chOff x="0" y="0"/>
          <a:chExt cx="0" cy="0"/>
        </a:xfrm>
      </p:grpSpPr>
      <p:sp>
        <p:nvSpPr>
          <p:cNvPr id="66" name="Google Shape;66;p29"/>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dirty="0"/>
          </a:p>
        </p:txBody>
      </p:sp>
      <p:sp>
        <p:nvSpPr>
          <p:cNvPr id="67" name="Google Shape;67;p29"/>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8146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6"/>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3955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reserve="1">
  <p:cSld name="1_Section header">
    <p:spTree>
      <p:nvGrpSpPr>
        <p:cNvPr id="1" name="Shape 15"/>
        <p:cNvGrpSpPr/>
        <p:nvPr/>
      </p:nvGrpSpPr>
      <p:grpSpPr>
        <a:xfrm>
          <a:off x="0" y="0"/>
          <a:ext cx="0" cy="0"/>
          <a:chOff x="0" y="0"/>
          <a:chExt cx="0" cy="0"/>
        </a:xfrm>
      </p:grpSpPr>
      <p:sp>
        <p:nvSpPr>
          <p:cNvPr id="16" name="Google Shape;16;p17"/>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7"/>
          <p:cNvSpPr txBox="1">
            <a:spLocks noGrp="1"/>
          </p:cNvSpPr>
          <p:nvPr>
            <p:ph type="title"/>
          </p:nvPr>
        </p:nvSpPr>
        <p:spPr>
          <a:xfrm>
            <a:off x="485875" y="1714500"/>
            <a:ext cx="8183700" cy="78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3400"/>
              <a:buNone/>
              <a:defRPr sz="34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r>
              <a:rPr lang="en-US"/>
              <a:t>Click to edit Master title style</a:t>
            </a:r>
            <a:endParaRPr dirty="0"/>
          </a:p>
        </p:txBody>
      </p:sp>
      <p:sp>
        <p:nvSpPr>
          <p:cNvPr id="18" name="Google Shape;18;p17"/>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
        <p:nvSpPr>
          <p:cNvPr id="19" name="Google Shape;19;p17"/>
          <p:cNvSpPr txBox="1">
            <a:spLocks noGrp="1"/>
          </p:cNvSpPr>
          <p:nvPr>
            <p:ph type="subTitle" idx="1"/>
          </p:nvPr>
        </p:nvSpPr>
        <p:spPr>
          <a:xfrm>
            <a:off x="485875" y="3083888"/>
            <a:ext cx="8183700" cy="8610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000"/>
              <a:buNone/>
              <a:defRPr sz="2000" b="1">
                <a:solidFill>
                  <a:schemeClr val="l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r>
              <a:rPr lang="en-US"/>
              <a:t>Click to edit Master subtitle style</a:t>
            </a:r>
            <a:endParaRPr/>
          </a:p>
        </p:txBody>
      </p:sp>
    </p:spTree>
    <p:extLst>
      <p:ext uri="{BB962C8B-B14F-4D97-AF65-F5344CB8AC3E}">
        <p14:creationId xmlns:p14="http://schemas.microsoft.com/office/powerpoint/2010/main" val="871115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reserve="1">
  <p:cSld name="1_Section header">
    <p:spTree>
      <p:nvGrpSpPr>
        <p:cNvPr id="1" name="Shape 15"/>
        <p:cNvGrpSpPr/>
        <p:nvPr/>
      </p:nvGrpSpPr>
      <p:grpSpPr>
        <a:xfrm>
          <a:off x="0" y="0"/>
          <a:ext cx="0" cy="0"/>
          <a:chOff x="0" y="0"/>
          <a:chExt cx="0" cy="0"/>
        </a:xfrm>
      </p:grpSpPr>
      <p:sp>
        <p:nvSpPr>
          <p:cNvPr id="16" name="Google Shape;16;p17"/>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7"/>
          <p:cNvSpPr txBox="1">
            <a:spLocks noGrp="1"/>
          </p:cNvSpPr>
          <p:nvPr>
            <p:ph type="title"/>
          </p:nvPr>
        </p:nvSpPr>
        <p:spPr>
          <a:xfrm>
            <a:off x="485875" y="1714500"/>
            <a:ext cx="8183700" cy="78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3400"/>
              <a:buNone/>
              <a:defRPr sz="34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a:r>
              <a:rPr lang="en-US"/>
              <a:t>Click to edit Master title style</a:t>
            </a:r>
            <a:endParaRPr/>
          </a:p>
        </p:txBody>
      </p:sp>
      <p:sp>
        <p:nvSpPr>
          <p:cNvPr id="18" name="Google Shape;18;p17"/>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7505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1" name="Google Shape;21;p18"/>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22" name="Google Shape;22;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chemeClr val="tx2"/>
              </a:buClr>
              <a:buSzPts val="1800"/>
              <a:buChar char="●"/>
              <a:defRPr>
                <a:solidFill>
                  <a:schemeClr val="tx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
        <p:nvSpPr>
          <p:cNvPr id="23" name="Google Shape;23;p1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606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preserve="1">
  <p:cSld name="1_Title and body">
    <p:spTree>
      <p:nvGrpSpPr>
        <p:cNvPr id="1" name="Shape 20"/>
        <p:cNvGrpSpPr/>
        <p:nvPr/>
      </p:nvGrpSpPr>
      <p:grpSpPr>
        <a:xfrm>
          <a:off x="0" y="0"/>
          <a:ext cx="0" cy="0"/>
          <a:chOff x="0" y="0"/>
          <a:chExt cx="0" cy="0"/>
        </a:xfrm>
      </p:grpSpPr>
      <p:sp>
        <p:nvSpPr>
          <p:cNvPr id="21" name="Google Shape;21;p18"/>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23" name="Google Shape;23;p1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smtClean="0"/>
              <a:t>‹#›</a:t>
            </a:fld>
            <a:endParaRPr lang="en"/>
          </a:p>
        </p:txBody>
      </p:sp>
      <p:sp>
        <p:nvSpPr>
          <p:cNvPr id="3" name="Google Shape;22;p18">
            <a:extLst>
              <a:ext uri="{FF2B5EF4-FFF2-40B4-BE49-F238E27FC236}">
                <a16:creationId xmlns:a16="http://schemas.microsoft.com/office/drawing/2014/main" id="{041592D7-81D6-1AA4-D3E1-697EB4BB86F1}"/>
              </a:ext>
            </a:extLst>
          </p:cNvPr>
          <p:cNvSpPr txBox="1">
            <a:spLocks noGrp="1"/>
          </p:cNvSpPr>
          <p:nvPr>
            <p:ph type="body" idx="14"/>
          </p:nvPr>
        </p:nvSpPr>
        <p:spPr>
          <a:xfrm>
            <a:off x="311699" y="1152475"/>
            <a:ext cx="4173215"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chemeClr val="tx2"/>
              </a:buClr>
              <a:buSzPts val="1800"/>
              <a:buChar char="●"/>
              <a:defRPr>
                <a:solidFill>
                  <a:schemeClr val="tx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
        <p:nvSpPr>
          <p:cNvPr id="4" name="Google Shape;22;p18">
            <a:extLst>
              <a:ext uri="{FF2B5EF4-FFF2-40B4-BE49-F238E27FC236}">
                <a16:creationId xmlns:a16="http://schemas.microsoft.com/office/drawing/2014/main" id="{BDD46E82-00E6-2209-E938-0F4A74AB8B53}"/>
              </a:ext>
            </a:extLst>
          </p:cNvPr>
          <p:cNvSpPr txBox="1">
            <a:spLocks noGrp="1"/>
          </p:cNvSpPr>
          <p:nvPr>
            <p:ph type="body" idx="15"/>
          </p:nvPr>
        </p:nvSpPr>
        <p:spPr>
          <a:xfrm>
            <a:off x="4659087" y="1152475"/>
            <a:ext cx="4173215"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chemeClr val="tx2"/>
              </a:buClr>
              <a:buSzPts val="1800"/>
              <a:buChar char="●"/>
              <a:defRPr>
                <a:solidFill>
                  <a:schemeClr val="tx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Tree>
    <p:extLst>
      <p:ext uri="{BB962C8B-B14F-4D97-AF65-F5344CB8AC3E}">
        <p14:creationId xmlns:p14="http://schemas.microsoft.com/office/powerpoint/2010/main" val="194792886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preserve="1">
  <p:cSld name="1_Title and body">
    <p:spTree>
      <p:nvGrpSpPr>
        <p:cNvPr id="1" name="Shape 20"/>
        <p:cNvGrpSpPr/>
        <p:nvPr/>
      </p:nvGrpSpPr>
      <p:grpSpPr>
        <a:xfrm>
          <a:off x="0" y="0"/>
          <a:ext cx="0" cy="0"/>
          <a:chOff x="0" y="0"/>
          <a:chExt cx="0" cy="0"/>
        </a:xfrm>
      </p:grpSpPr>
      <p:sp>
        <p:nvSpPr>
          <p:cNvPr id="21" name="Google Shape;21;p18"/>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23" name="Google Shape;23;p1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
        <p:nvSpPr>
          <p:cNvPr id="3" name="Google Shape;22;p18">
            <a:extLst>
              <a:ext uri="{FF2B5EF4-FFF2-40B4-BE49-F238E27FC236}">
                <a16:creationId xmlns:a16="http://schemas.microsoft.com/office/drawing/2014/main" id="{041592D7-81D6-1AA4-D3E1-697EB4BB86F1}"/>
              </a:ext>
            </a:extLst>
          </p:cNvPr>
          <p:cNvSpPr txBox="1">
            <a:spLocks noGrp="1"/>
          </p:cNvSpPr>
          <p:nvPr>
            <p:ph type="body" idx="14"/>
          </p:nvPr>
        </p:nvSpPr>
        <p:spPr>
          <a:xfrm>
            <a:off x="311699" y="1152475"/>
            <a:ext cx="4173215"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chemeClr val="tx2"/>
              </a:buClr>
              <a:buSzPts val="1800"/>
              <a:buFont typeface="+mj-lt"/>
              <a:buAutoNum type="alphaLcParenR"/>
              <a:defRPr>
                <a:solidFill>
                  <a:schemeClr val="tx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
        <p:nvSpPr>
          <p:cNvPr id="4" name="Google Shape;22;p18">
            <a:extLst>
              <a:ext uri="{FF2B5EF4-FFF2-40B4-BE49-F238E27FC236}">
                <a16:creationId xmlns:a16="http://schemas.microsoft.com/office/drawing/2014/main" id="{BDD46E82-00E6-2209-E938-0F4A74AB8B53}"/>
              </a:ext>
            </a:extLst>
          </p:cNvPr>
          <p:cNvSpPr txBox="1">
            <a:spLocks noGrp="1"/>
          </p:cNvSpPr>
          <p:nvPr>
            <p:ph type="body" idx="15"/>
          </p:nvPr>
        </p:nvSpPr>
        <p:spPr>
          <a:xfrm>
            <a:off x="4659087" y="1152475"/>
            <a:ext cx="4173215" cy="3416400"/>
          </a:xfrm>
          <a:prstGeom prst="rect">
            <a:avLst/>
          </a:prstGeom>
          <a:noFill/>
          <a:ln>
            <a:noFill/>
          </a:ln>
        </p:spPr>
        <p:txBody>
          <a:bodyPr spcFirstLastPara="1" wrap="square" lIns="91425" tIns="91425" rIns="91425" bIns="91425" anchor="t" anchorCtr="0">
            <a:normAutofit/>
          </a:bodyPr>
          <a:lstStyle>
            <a:lvl1pPr marL="114300" lvl="0" indent="0" algn="l">
              <a:lnSpc>
                <a:spcPct val="115000"/>
              </a:lnSpc>
              <a:spcBef>
                <a:spcPts val="0"/>
              </a:spcBef>
              <a:spcAft>
                <a:spcPts val="0"/>
              </a:spcAft>
              <a:buClr>
                <a:schemeClr val="bg2"/>
              </a:buClr>
              <a:buSzPts val="1800"/>
              <a:buNone/>
              <a:defRPr>
                <a:solidFill>
                  <a:schemeClr val="accent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Tree>
    <p:extLst>
      <p:ext uri="{BB962C8B-B14F-4D97-AF65-F5344CB8AC3E}">
        <p14:creationId xmlns:p14="http://schemas.microsoft.com/office/powerpoint/2010/main" val="151190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reserve="1">
  <p:cSld name="1_Title and body">
    <p:spTree>
      <p:nvGrpSpPr>
        <p:cNvPr id="1" name="Shape 20"/>
        <p:cNvGrpSpPr/>
        <p:nvPr/>
      </p:nvGrpSpPr>
      <p:grpSpPr>
        <a:xfrm>
          <a:off x="0" y="0"/>
          <a:ext cx="0" cy="0"/>
          <a:chOff x="0" y="0"/>
          <a:chExt cx="0" cy="0"/>
        </a:xfrm>
      </p:grpSpPr>
      <p:sp>
        <p:nvSpPr>
          <p:cNvPr id="21" name="Google Shape;21;p18"/>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22" name="Google Shape;22;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114300" lvl="0" indent="0" algn="l">
              <a:lnSpc>
                <a:spcPct val="115000"/>
              </a:lnSpc>
              <a:spcBef>
                <a:spcPts val="0"/>
              </a:spcBef>
              <a:spcAft>
                <a:spcPts val="0"/>
              </a:spcAft>
              <a:buClr>
                <a:schemeClr val="bg2"/>
              </a:buClr>
              <a:buSzPts val="1800"/>
              <a:buNone/>
              <a:defRPr b="1">
                <a:solidFill>
                  <a:schemeClr val="accent3"/>
                </a:solidFill>
                <a:latin typeface="Source Code Pro" panose="020B0509030403020204" pitchFamily="49" charset="0"/>
                <a:ea typeface="Source Code Pro" panose="020B0509030403020204" pitchFamily="49" charset="0"/>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
        <p:nvSpPr>
          <p:cNvPr id="23" name="Google Shape;23;p1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966825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preserve="1">
  <p:cSld name="1_Title and body">
    <p:spTree>
      <p:nvGrpSpPr>
        <p:cNvPr id="1" name="Shape 20"/>
        <p:cNvGrpSpPr/>
        <p:nvPr/>
      </p:nvGrpSpPr>
      <p:grpSpPr>
        <a:xfrm>
          <a:off x="0" y="0"/>
          <a:ext cx="0" cy="0"/>
          <a:chOff x="0" y="0"/>
          <a:chExt cx="0" cy="0"/>
        </a:xfrm>
      </p:grpSpPr>
      <p:sp>
        <p:nvSpPr>
          <p:cNvPr id="21" name="Google Shape;21;p18"/>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23" name="Google Shape;23;p1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
        <p:nvSpPr>
          <p:cNvPr id="3" name="Google Shape;22;p18">
            <a:extLst>
              <a:ext uri="{FF2B5EF4-FFF2-40B4-BE49-F238E27FC236}">
                <a16:creationId xmlns:a16="http://schemas.microsoft.com/office/drawing/2014/main" id="{041592D7-81D6-1AA4-D3E1-697EB4BB86F1}"/>
              </a:ext>
            </a:extLst>
          </p:cNvPr>
          <p:cNvSpPr txBox="1">
            <a:spLocks noGrp="1"/>
          </p:cNvSpPr>
          <p:nvPr>
            <p:ph type="body" idx="14"/>
          </p:nvPr>
        </p:nvSpPr>
        <p:spPr>
          <a:xfrm>
            <a:off x="311699" y="1152475"/>
            <a:ext cx="4173215" cy="3416400"/>
          </a:xfrm>
          <a:prstGeom prst="rect">
            <a:avLst/>
          </a:prstGeom>
          <a:noFill/>
          <a:ln>
            <a:noFill/>
          </a:ln>
        </p:spPr>
        <p:txBody>
          <a:bodyPr spcFirstLastPara="1" wrap="square" lIns="91425" tIns="91425" rIns="91425" bIns="91425" anchor="t" anchorCtr="0">
            <a:normAutofit/>
          </a:bodyPr>
          <a:lstStyle>
            <a:lvl1pPr marL="114300" lvl="0" indent="0" algn="l">
              <a:lnSpc>
                <a:spcPct val="115000"/>
              </a:lnSpc>
              <a:spcBef>
                <a:spcPts val="0"/>
              </a:spcBef>
              <a:spcAft>
                <a:spcPts val="0"/>
              </a:spcAft>
              <a:buClr>
                <a:schemeClr val="bg2"/>
              </a:buClr>
              <a:buSzPts val="1800"/>
              <a:buNone/>
              <a:defRPr b="1">
                <a:solidFill>
                  <a:schemeClr val="accent3"/>
                </a:solidFill>
                <a:latin typeface="Source Code Pro" panose="020B0509030403020204" pitchFamily="49" charset="0"/>
                <a:ea typeface="Source Code Pro" panose="020B0509030403020204" pitchFamily="49" charset="0"/>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
        <p:nvSpPr>
          <p:cNvPr id="4" name="Google Shape;22;p18">
            <a:extLst>
              <a:ext uri="{FF2B5EF4-FFF2-40B4-BE49-F238E27FC236}">
                <a16:creationId xmlns:a16="http://schemas.microsoft.com/office/drawing/2014/main" id="{BDD46E82-00E6-2209-E938-0F4A74AB8B53}"/>
              </a:ext>
            </a:extLst>
          </p:cNvPr>
          <p:cNvSpPr txBox="1">
            <a:spLocks noGrp="1"/>
          </p:cNvSpPr>
          <p:nvPr>
            <p:ph type="body" idx="15"/>
          </p:nvPr>
        </p:nvSpPr>
        <p:spPr>
          <a:xfrm>
            <a:off x="4659087" y="1152475"/>
            <a:ext cx="4173215"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chemeClr val="tx2"/>
              </a:buClr>
              <a:buSzPts val="1800"/>
              <a:buChar char="●"/>
              <a:defRPr>
                <a:solidFill>
                  <a:schemeClr val="tx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Tree>
    <p:extLst>
      <p:ext uri="{BB962C8B-B14F-4D97-AF65-F5344CB8AC3E}">
        <p14:creationId xmlns:p14="http://schemas.microsoft.com/office/powerpoint/2010/main" val="238327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able and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99315F7-CA91-04E6-19F6-41A92EC56C55}"/>
              </a:ext>
            </a:extLst>
          </p:cNvPr>
          <p:cNvSpPr>
            <a:spLocks noGrp="1"/>
          </p:cNvSpPr>
          <p:nvPr>
            <p:ph type="sldNum" idx="10"/>
          </p:nvPr>
        </p:nvSpPr>
        <p:spPr/>
        <p:txBody>
          <a:bodyPr/>
          <a:lstStyle/>
          <a:p>
            <a:pPr marL="0" lvl="0" indent="0" algn="r" rtl="0">
              <a:spcBef>
                <a:spcPts val="0"/>
              </a:spcBef>
              <a:spcAft>
                <a:spcPts val="0"/>
              </a:spcAft>
              <a:buNone/>
            </a:pPr>
            <a:fld id="{00000000-1234-1234-1234-123412341234}" type="slidenum">
              <a:rPr lang="en" smtClean="0"/>
              <a:t>‹#›</a:t>
            </a:fld>
            <a:endParaRPr lang="en"/>
          </a:p>
        </p:txBody>
      </p:sp>
      <p:graphicFrame>
        <p:nvGraphicFramePr>
          <p:cNvPr id="4" name="Table 4">
            <a:extLst>
              <a:ext uri="{FF2B5EF4-FFF2-40B4-BE49-F238E27FC236}">
                <a16:creationId xmlns:a16="http://schemas.microsoft.com/office/drawing/2014/main" id="{2CDAB10E-F124-265F-8BF3-43078CD2A6FD}"/>
              </a:ext>
            </a:extLst>
          </p:cNvPr>
          <p:cNvGraphicFramePr>
            <a:graphicFrameLocks noGrp="1"/>
          </p:cNvGraphicFramePr>
          <p:nvPr>
            <p:extLst>
              <p:ext uri="{D42A27DB-BD31-4B8C-83A1-F6EECF244321}">
                <p14:modId xmlns:p14="http://schemas.microsoft.com/office/powerpoint/2010/main" val="3595142306"/>
              </p:ext>
            </p:extLst>
          </p:nvPr>
        </p:nvGraphicFramePr>
        <p:xfrm>
          <a:off x="312557" y="1863905"/>
          <a:ext cx="3999044" cy="1993540"/>
        </p:xfrm>
        <a:graphic>
          <a:graphicData uri="http://schemas.openxmlformats.org/drawingml/2006/table">
            <a:tbl>
              <a:tblPr firstRow="1"/>
              <a:tblGrid>
                <a:gridCol w="999761">
                  <a:extLst>
                    <a:ext uri="{9D8B030D-6E8A-4147-A177-3AD203B41FA5}">
                      <a16:colId xmlns:a16="http://schemas.microsoft.com/office/drawing/2014/main" val="78087362"/>
                    </a:ext>
                  </a:extLst>
                </a:gridCol>
                <a:gridCol w="999761">
                  <a:extLst>
                    <a:ext uri="{9D8B030D-6E8A-4147-A177-3AD203B41FA5}">
                      <a16:colId xmlns:a16="http://schemas.microsoft.com/office/drawing/2014/main" val="3122919584"/>
                    </a:ext>
                  </a:extLst>
                </a:gridCol>
                <a:gridCol w="999761">
                  <a:extLst>
                    <a:ext uri="{9D8B030D-6E8A-4147-A177-3AD203B41FA5}">
                      <a16:colId xmlns:a16="http://schemas.microsoft.com/office/drawing/2014/main" val="3074147335"/>
                    </a:ext>
                  </a:extLst>
                </a:gridCol>
                <a:gridCol w="999761">
                  <a:extLst>
                    <a:ext uri="{9D8B030D-6E8A-4147-A177-3AD203B41FA5}">
                      <a16:colId xmlns:a16="http://schemas.microsoft.com/office/drawing/2014/main" val="2906008278"/>
                    </a:ext>
                  </a:extLst>
                </a:gridCol>
              </a:tblGrid>
              <a:tr h="498385">
                <a:tc>
                  <a:txBody>
                    <a:bodyPr/>
                    <a:lstStyle/>
                    <a:p>
                      <a:endParaRPr lang="en-US" b="1" dirty="0">
                        <a:solidFill>
                          <a:schemeClr val="bg1"/>
                        </a:solidFill>
                        <a:latin typeface="Raleway" pitchFamily="2" charset="0"/>
                      </a:endParaRPr>
                    </a:p>
                  </a:txBody>
                  <a:tcPr>
                    <a:lnL w="6350" cap="flat" cmpd="sng" algn="ctr">
                      <a:solidFill>
                        <a:schemeClr val="accent2"/>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solidFill>
                      <a:schemeClr val="accent2"/>
                    </a:solidFill>
                  </a:tcPr>
                </a:tc>
                <a:tc>
                  <a:txBody>
                    <a:bodyPr/>
                    <a:lstStyle/>
                    <a:p>
                      <a:endParaRPr lang="en-US" b="1" dirty="0">
                        <a:solidFill>
                          <a:schemeClr val="bg1"/>
                        </a:solidFill>
                        <a:latin typeface="Raleway" pitchFamily="2"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solidFill>
                      <a:schemeClr val="accent2"/>
                    </a:solidFill>
                  </a:tcPr>
                </a:tc>
                <a:tc>
                  <a:txBody>
                    <a:bodyPr/>
                    <a:lstStyle/>
                    <a:p>
                      <a:endParaRPr lang="en-US" b="1" dirty="0">
                        <a:solidFill>
                          <a:schemeClr val="bg1"/>
                        </a:solidFill>
                        <a:latin typeface="Raleway" pitchFamily="2" charset="0"/>
                      </a:endParaRPr>
                    </a:p>
                  </a:txBody>
                  <a:tcP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solidFill>
                      <a:schemeClr val="accent2"/>
                    </a:solidFill>
                  </a:tcPr>
                </a:tc>
                <a:tc>
                  <a:txBody>
                    <a:bodyPr/>
                    <a:lstStyle/>
                    <a:p>
                      <a:endParaRPr lang="en-US" b="1" dirty="0">
                        <a:solidFill>
                          <a:schemeClr val="bg1"/>
                        </a:solidFill>
                        <a:latin typeface="Raleway" pitchFamily="2" charset="0"/>
                      </a:endParaRPr>
                    </a:p>
                  </a:txBody>
                  <a:tcPr>
                    <a:lnL w="6350" cap="flat" cmpd="sng" algn="ctr">
                      <a:solidFill>
                        <a:schemeClr val="bg1"/>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1629085639"/>
                  </a:ext>
                </a:extLst>
              </a:tr>
              <a:tr h="498385">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706457945"/>
                  </a:ext>
                </a:extLst>
              </a:tr>
              <a:tr h="498385">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96653565"/>
                  </a:ext>
                </a:extLst>
              </a:tr>
              <a:tr h="498385">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tc>
                  <a:txBody>
                    <a:bodyPr/>
                    <a:lstStyle/>
                    <a:p>
                      <a:endParaRPr lang="en-US" dirty="0">
                        <a:solidFill>
                          <a:schemeClr val="tx2"/>
                        </a:solidFill>
                        <a:latin typeface="Source Sans Pro" panose="020B0503030403020204" pitchFamily="34" charset="0"/>
                        <a:ea typeface="Source Sans Pro" panose="020B0503030403020204" pitchFamily="34" charset="0"/>
                      </a:endParaRPr>
                    </a:p>
                  </a:txBody>
                  <a:tcPr>
                    <a:lnL w="6350" cap="flat" cmpd="sng" algn="ctr">
                      <a:solidFill>
                        <a:schemeClr val="accent2"/>
                      </a:solidFill>
                      <a:prstDash val="solid"/>
                      <a:round/>
                      <a:headEnd type="none" w="med" len="med"/>
                      <a:tailEnd type="none" w="med" len="med"/>
                    </a:lnL>
                    <a:lnR w="6350" cap="flat" cmpd="sng" algn="ctr">
                      <a:solidFill>
                        <a:schemeClr val="accent2"/>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678225758"/>
                  </a:ext>
                </a:extLst>
              </a:tr>
            </a:tbl>
          </a:graphicData>
        </a:graphic>
      </p:graphicFrame>
      <p:sp>
        <p:nvSpPr>
          <p:cNvPr id="6" name="Google Shape;21;p18">
            <a:extLst>
              <a:ext uri="{FF2B5EF4-FFF2-40B4-BE49-F238E27FC236}">
                <a16:creationId xmlns:a16="http://schemas.microsoft.com/office/drawing/2014/main" id="{6A4678DB-24FE-AF7D-CB86-CAD7A9EA483C}"/>
              </a:ext>
            </a:extLst>
          </p:cNvPr>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r>
              <a:rPr lang="en-US"/>
              <a:t>Click to edit Master title style</a:t>
            </a:r>
            <a:endParaRPr/>
          </a:p>
        </p:txBody>
      </p:sp>
      <p:sp>
        <p:nvSpPr>
          <p:cNvPr id="7" name="Google Shape;22;p18">
            <a:extLst>
              <a:ext uri="{FF2B5EF4-FFF2-40B4-BE49-F238E27FC236}">
                <a16:creationId xmlns:a16="http://schemas.microsoft.com/office/drawing/2014/main" id="{867381C4-A322-02C9-1DA1-D62843A5A40C}"/>
              </a:ext>
            </a:extLst>
          </p:cNvPr>
          <p:cNvSpPr txBox="1">
            <a:spLocks noGrp="1"/>
          </p:cNvSpPr>
          <p:nvPr>
            <p:ph type="body" idx="15"/>
          </p:nvPr>
        </p:nvSpPr>
        <p:spPr>
          <a:xfrm>
            <a:off x="4659087" y="1152475"/>
            <a:ext cx="4173215"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Clr>
                <a:schemeClr val="tx2"/>
              </a:buClr>
              <a:buSzPts val="1800"/>
              <a:buChar char="●"/>
              <a:defRPr>
                <a:solidFill>
                  <a:schemeClr val="tx2"/>
                </a:solidFill>
              </a:defRPr>
            </a:lvl1pPr>
            <a:lvl2pPr marL="914400" lvl="1" indent="-317500" algn="l">
              <a:lnSpc>
                <a:spcPct val="115000"/>
              </a:lnSpc>
              <a:spcBef>
                <a:spcPts val="0"/>
              </a:spcBef>
              <a:spcAft>
                <a:spcPts val="0"/>
              </a:spcAft>
              <a:buClr>
                <a:schemeClr val="accent1"/>
              </a:buClr>
              <a:buSzPts val="1400"/>
              <a:buChar char="○"/>
              <a:defRPr>
                <a:solidFill>
                  <a:schemeClr val="accent1"/>
                </a:solidFill>
              </a:defRPr>
            </a:lvl2pPr>
            <a:lvl3pPr marL="1371600" lvl="2" indent="-317500" algn="l">
              <a:lnSpc>
                <a:spcPct val="115000"/>
              </a:lnSpc>
              <a:spcBef>
                <a:spcPts val="0"/>
              </a:spcBef>
              <a:spcAft>
                <a:spcPts val="0"/>
              </a:spcAft>
              <a:buClr>
                <a:schemeClr val="accent1"/>
              </a:buClr>
              <a:buSzPts val="1400"/>
              <a:buChar char="■"/>
              <a:defRPr>
                <a:solidFill>
                  <a:schemeClr val="accent1"/>
                </a:solidFill>
              </a:defRPr>
            </a:lvl3pPr>
            <a:lvl4pPr marL="1828800" lvl="3" indent="-317500" algn="l">
              <a:lnSpc>
                <a:spcPct val="115000"/>
              </a:lnSpc>
              <a:spcBef>
                <a:spcPts val="0"/>
              </a:spcBef>
              <a:spcAft>
                <a:spcPts val="0"/>
              </a:spcAft>
              <a:buClr>
                <a:schemeClr val="accent1"/>
              </a:buClr>
              <a:buSzPts val="1400"/>
              <a:buChar char="●"/>
              <a:defRPr>
                <a:solidFill>
                  <a:schemeClr val="accent1"/>
                </a:solidFill>
              </a:defRPr>
            </a:lvl4pPr>
            <a:lvl5pPr marL="2286000" lvl="4" indent="-317500" algn="l">
              <a:lnSpc>
                <a:spcPct val="115000"/>
              </a:lnSpc>
              <a:spcBef>
                <a:spcPts val="0"/>
              </a:spcBef>
              <a:spcAft>
                <a:spcPts val="0"/>
              </a:spcAft>
              <a:buClr>
                <a:schemeClr val="accent1"/>
              </a:buClr>
              <a:buSzPts val="1400"/>
              <a:buChar char="○"/>
              <a:defRPr>
                <a:solidFill>
                  <a:schemeClr val="accent1"/>
                </a:solidFill>
              </a:defRPr>
            </a:lvl5pPr>
            <a:lvl6pPr marL="2743200" lvl="5" indent="-317500" algn="l">
              <a:lnSpc>
                <a:spcPct val="115000"/>
              </a:lnSpc>
              <a:spcBef>
                <a:spcPts val="0"/>
              </a:spcBef>
              <a:spcAft>
                <a:spcPts val="0"/>
              </a:spcAft>
              <a:buClr>
                <a:schemeClr val="accent1"/>
              </a:buClr>
              <a:buSzPts val="1400"/>
              <a:buChar char="■"/>
              <a:defRPr>
                <a:solidFill>
                  <a:schemeClr val="accent1"/>
                </a:solidFill>
              </a:defRPr>
            </a:lvl6pPr>
            <a:lvl7pPr marL="3200400" lvl="6" indent="-317500" algn="l">
              <a:lnSpc>
                <a:spcPct val="115000"/>
              </a:lnSpc>
              <a:spcBef>
                <a:spcPts val="0"/>
              </a:spcBef>
              <a:spcAft>
                <a:spcPts val="0"/>
              </a:spcAft>
              <a:buClr>
                <a:schemeClr val="accent1"/>
              </a:buClr>
              <a:buSzPts val="1400"/>
              <a:buChar char="●"/>
              <a:defRPr>
                <a:solidFill>
                  <a:schemeClr val="accent1"/>
                </a:solidFill>
              </a:defRPr>
            </a:lvl7pPr>
            <a:lvl8pPr marL="3657600" lvl="7" indent="-317500" algn="l">
              <a:lnSpc>
                <a:spcPct val="115000"/>
              </a:lnSpc>
              <a:spcBef>
                <a:spcPts val="0"/>
              </a:spcBef>
              <a:spcAft>
                <a:spcPts val="0"/>
              </a:spcAft>
              <a:buClr>
                <a:schemeClr val="accent1"/>
              </a:buClr>
              <a:buSzPts val="1400"/>
              <a:buChar char="○"/>
              <a:defRPr>
                <a:solidFill>
                  <a:schemeClr val="accent1"/>
                </a:solidFill>
              </a:defRPr>
            </a:lvl8pPr>
            <a:lvl9pPr marL="4114800" lvl="8" indent="-317500" algn="l">
              <a:lnSpc>
                <a:spcPct val="115000"/>
              </a:lnSpc>
              <a:spcBef>
                <a:spcPts val="0"/>
              </a:spcBef>
              <a:spcAft>
                <a:spcPts val="0"/>
              </a:spcAft>
              <a:buClr>
                <a:schemeClr val="accent1"/>
              </a:buClr>
              <a:buSzPts val="1400"/>
              <a:buChar char="■"/>
              <a:defRPr>
                <a:solidFill>
                  <a:schemeClr val="accent1"/>
                </a:solidFill>
              </a:defRPr>
            </a:lvl9pPr>
          </a:lstStyle>
          <a:p>
            <a:pPr lvl="0"/>
            <a:r>
              <a:rPr lang="en-US"/>
              <a:t>Click to edit Master text styles</a:t>
            </a:r>
          </a:p>
        </p:txBody>
      </p:sp>
    </p:spTree>
    <p:extLst>
      <p:ext uri="{BB962C8B-B14F-4D97-AF65-F5344CB8AC3E}">
        <p14:creationId xmlns:p14="http://schemas.microsoft.com/office/powerpoint/2010/main" val="29429783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6D0359-C26F-8303-FC3E-E85746C3EF15}"/>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3A90C4-5061-D204-A1E3-66AC67CCA4C7}"/>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E6EB5255-7E8C-8982-FA06-315ACC32D8E4}"/>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964317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lnSpc>
          <a:spcPct val="90000"/>
        </a:lnSpc>
        <a:spcBef>
          <a:spcPct val="0"/>
        </a:spcBef>
        <a:buNone/>
        <a:defRPr sz="3000" b="1" kern="1200">
          <a:solidFill>
            <a:schemeClr val="tx2"/>
          </a:solidFill>
          <a:latin typeface="Raleway" pitchFamily="2" charset="0"/>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Arial" panose="020B0604020202020204" pitchFamily="34" charset="0"/>
        <a:buChar char="•"/>
        <a:defRPr sz="1800" kern="1200">
          <a:solidFill>
            <a:schemeClr val="tx2"/>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Clr>
          <a:schemeClr val="tx2"/>
        </a:buClr>
        <a:buFont typeface="Courier New" panose="02070309020205020404" pitchFamily="49" charset="0"/>
        <a:buChar char="o"/>
        <a:defRPr sz="1600" kern="1200">
          <a:solidFill>
            <a:schemeClr val="tx2"/>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Clr>
          <a:schemeClr val="tx2"/>
        </a:buClr>
        <a:buFont typeface="Courier New" panose="02070309020205020404" pitchFamily="49" charset="0"/>
        <a:buChar char="o"/>
        <a:defRPr sz="1600" kern="1200">
          <a:solidFill>
            <a:schemeClr val="tx2"/>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2"/>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95F0D5-F9BB-C05C-55B2-ADFAE05F08BB}"/>
              </a:ext>
            </a:extLst>
          </p:cNvPr>
          <p:cNvSpPr>
            <a:spLocks noGrp="1"/>
          </p:cNvSpPr>
          <p:nvPr>
            <p:ph type="title"/>
          </p:nvPr>
        </p:nvSpPr>
        <p:spPr/>
        <p:txBody>
          <a:bodyPr/>
          <a:lstStyle/>
          <a:p>
            <a:r>
              <a:rPr lang="en-US" dirty="0"/>
              <a:t>CSE 421 Section 3</a:t>
            </a:r>
          </a:p>
        </p:txBody>
      </p:sp>
      <p:sp>
        <p:nvSpPr>
          <p:cNvPr id="5" name="Subtitle 4">
            <a:extLst>
              <a:ext uri="{FF2B5EF4-FFF2-40B4-BE49-F238E27FC236}">
                <a16:creationId xmlns:a16="http://schemas.microsoft.com/office/drawing/2014/main" id="{C419559E-BC6B-F314-EF98-FFEA019D0FD3}"/>
              </a:ext>
            </a:extLst>
          </p:cNvPr>
          <p:cNvSpPr>
            <a:spLocks noGrp="1"/>
          </p:cNvSpPr>
          <p:nvPr>
            <p:ph type="subTitle" idx="1"/>
          </p:nvPr>
        </p:nvSpPr>
        <p:spPr/>
        <p:txBody>
          <a:bodyPr/>
          <a:lstStyle/>
          <a:p>
            <a:r>
              <a:rPr lang="en-US" dirty="0"/>
              <a:t>Greedy Algorithms</a:t>
            </a:r>
          </a:p>
        </p:txBody>
      </p:sp>
    </p:spTree>
    <p:extLst>
      <p:ext uri="{BB962C8B-B14F-4D97-AF65-F5344CB8AC3E}">
        <p14:creationId xmlns:p14="http://schemas.microsoft.com/office/powerpoint/2010/main" val="2084633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1 – Line Covering</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6"/>
                <a:ext cx="8520600" cy="3763066"/>
              </a:xfrm>
            </p:spPr>
            <p:txBody>
              <a:bodyPr>
                <a:normAutofit/>
              </a:bodyPr>
              <a:lstStyle/>
              <a:p>
                <a:pPr marL="114300" indent="0">
                  <a:buNone/>
                </a:pPr>
                <a:r>
                  <a:rPr lang="en-US" sz="1600" dirty="0"/>
                  <a:t>Your new tow-truck company wants to be prepared to help along the highway during the next snowstorm. You have a list of </a:t>
                </a:r>
                <a14:m>
                  <m:oMath xmlns:m="http://schemas.openxmlformats.org/officeDocument/2006/math">
                    <m:r>
                      <a:rPr lang="en-US" sz="1600" i="1" dirty="0" smtClean="0">
                        <a:latin typeface="Cambria Math" panose="02040503050406030204" pitchFamily="18" charset="0"/>
                      </a:rPr>
                      <m:t>𝑛</m:t>
                    </m:r>
                  </m:oMath>
                </a14:m>
                <a:r>
                  <a:rPr lang="en-US" sz="1600" dirty="0"/>
                  <a:t> </a:t>
                </a:r>
                <a:r>
                  <a:rPr lang="en-US" sz="1600" dirty="0">
                    <a:latin typeface="Source Code Pro" panose="020B0509030403020204" pitchFamily="49" charset="0"/>
                    <a:ea typeface="Source Code Pro" panose="020B0509030403020204" pitchFamily="49" charset="0"/>
                  </a:rPr>
                  <a:t>double</a:t>
                </a:r>
                <a:r>
                  <a:rPr lang="en-US" sz="1600" dirty="0"/>
                  <a:t>s, representing mile markers on the highway where you think it is likely someone will need a tow (entrances/exits, merges, rest stops, etc.). To ensure you can help quickly, you want to place your tow-trucks so one is at most 3 miles from </a:t>
                </a:r>
                <a:r>
                  <a:rPr lang="en-US" sz="1600" b="1" dirty="0"/>
                  <a:t>every</a:t>
                </a:r>
                <a:r>
                  <a:rPr lang="en-US" sz="1600" dirty="0"/>
                  <a:t> marked location. Find the locations which will allow you to place the minimal number of trucks while covering every marked location.</a:t>
                </a:r>
              </a:p>
              <a:p>
                <a:pPr marL="114300" indent="0">
                  <a:buNone/>
                </a:pPr>
                <a:endParaRPr lang="en-US" sz="1600" dirty="0"/>
              </a:p>
              <a:p>
                <a:pPr marL="114300" indent="0">
                  <a:buNone/>
                </a:pPr>
                <a:r>
                  <a:rPr lang="en-US" sz="1600" dirty="0"/>
                  <a:t>More formally, you will be given an array </a:t>
                </a:r>
                <a14:m>
                  <m:oMath xmlns:m="http://schemas.openxmlformats.org/officeDocument/2006/math">
                    <m:r>
                      <a:rPr lang="en-US" sz="1600" i="1" dirty="0" smtClean="0">
                        <a:latin typeface="Cambria Math" panose="02040503050406030204" pitchFamily="18" charset="0"/>
                      </a:rPr>
                      <m:t>𝐴</m:t>
                    </m:r>
                    <m:r>
                      <a:rPr lang="en-US" sz="1600" i="1" dirty="0" smtClean="0">
                        <a:latin typeface="Cambria Math" panose="02040503050406030204" pitchFamily="18" charset="0"/>
                      </a:rPr>
                      <m:t>[]</m:t>
                    </m:r>
                  </m:oMath>
                </a14:m>
                <a:r>
                  <a:rPr lang="en-US" sz="1600" dirty="0"/>
                  <a:t>, containing </a:t>
                </a:r>
                <a14:m>
                  <m:oMath xmlns:m="http://schemas.openxmlformats.org/officeDocument/2006/math">
                    <m:r>
                      <a:rPr lang="en-US" sz="1600" i="1" dirty="0" smtClean="0">
                        <a:latin typeface="Cambria Math" panose="02040503050406030204" pitchFamily="18" charset="0"/>
                      </a:rPr>
                      <m:t>𝑛</m:t>
                    </m:r>
                  </m:oMath>
                </a14:m>
                <a:r>
                  <a:rPr lang="en-US" sz="1600" dirty="0"/>
                  <a:t> </a:t>
                </a:r>
                <a:r>
                  <a:rPr lang="en-US" sz="1600" dirty="0">
                    <a:latin typeface="Source Code Pro" panose="020B0509030403020204" pitchFamily="49" charset="0"/>
                    <a:ea typeface="Source Code Pro" panose="020B0509030403020204" pitchFamily="49" charset="0"/>
                  </a:rPr>
                  <a:t>double</a:t>
                </a:r>
                <a:r>
                  <a:rPr lang="en-US" sz="1600" dirty="0"/>
                  <a:t>s (in increasing order), representing the locations to cover.</a:t>
                </a:r>
              </a:p>
              <a:p>
                <a:pPr marL="114300" indent="0">
                  <a:buNone/>
                </a:pPr>
                <a:endParaRPr lang="en-US" sz="1600" dirty="0"/>
              </a:p>
              <a:p>
                <a:pPr marL="114300" indent="0">
                  <a:buNone/>
                </a:pPr>
                <a:r>
                  <a:rPr lang="en-US" sz="1600" dirty="0"/>
                  <a:t>Your task is to produce a list </a:t>
                </a:r>
                <a:r>
                  <a:rPr lang="en-US" sz="1600" dirty="0">
                    <a:latin typeface="Source Code Pro" panose="020B0509030403020204" pitchFamily="49" charset="0"/>
                    <a:ea typeface="Source Code Pro" panose="020B0509030403020204" pitchFamily="49" charset="0"/>
                  </a:rPr>
                  <a:t>sites</a:t>
                </a:r>
                <a:r>
                  <a:rPr lang="en-US" sz="1600" dirty="0"/>
                  <a:t> containing as few </a:t>
                </a:r>
                <a:r>
                  <a:rPr lang="en-US" sz="1600" dirty="0">
                    <a:latin typeface="Source Code Pro" panose="020B0509030403020204" pitchFamily="49" charset="0"/>
                    <a:ea typeface="Source Code Pro" panose="020B0509030403020204" pitchFamily="49" charset="0"/>
                  </a:rPr>
                  <a:t>double</a:t>
                </a:r>
                <a:r>
                  <a:rPr lang="en-US" sz="1600" dirty="0"/>
                  <a:t>s as possible, such that for all </a:t>
                </a:r>
                <a14:m>
                  <m:oMath xmlns:m="http://schemas.openxmlformats.org/officeDocument/2006/math">
                    <m:r>
                      <a:rPr lang="en-US" sz="1600" i="1" dirty="0" smtClean="0">
                        <a:latin typeface="Cambria Math" panose="02040503050406030204" pitchFamily="18" charset="0"/>
                      </a:rPr>
                      <m:t>𝑖</m:t>
                    </m:r>
                  </m:oMath>
                </a14:m>
                <a:r>
                  <a:rPr lang="en-US" sz="1600" dirty="0"/>
                  <a:t> from </a:t>
                </a:r>
                <a14:m>
                  <m:oMath xmlns:m="http://schemas.openxmlformats.org/officeDocument/2006/math">
                    <m:r>
                      <a:rPr lang="en-US" sz="1600" i="1" dirty="0" smtClean="0">
                        <a:latin typeface="Cambria Math" panose="02040503050406030204" pitchFamily="18" charset="0"/>
                      </a:rPr>
                      <m:t>1</m:t>
                    </m:r>
                  </m:oMath>
                </a14:m>
                <a:r>
                  <a:rPr lang="en-US" sz="1600" dirty="0"/>
                  <a:t> to </a:t>
                </a:r>
                <a14:m>
                  <m:oMath xmlns:m="http://schemas.openxmlformats.org/officeDocument/2006/math">
                    <m:r>
                      <a:rPr lang="en-US" sz="1600" i="1" dirty="0" smtClean="0">
                        <a:latin typeface="Cambria Math" panose="02040503050406030204" pitchFamily="18" charset="0"/>
                      </a:rPr>
                      <m:t>𝑛</m:t>
                    </m:r>
                  </m:oMath>
                </a14:m>
                <a:r>
                  <a:rPr lang="en-US" sz="1600" dirty="0"/>
                  <a:t> there is a </a:t>
                </a:r>
                <a14:m>
                  <m:oMath xmlns:m="http://schemas.openxmlformats.org/officeDocument/2006/math">
                    <m:r>
                      <a:rPr lang="en-US" sz="1600" i="1" dirty="0" smtClean="0">
                        <a:latin typeface="Cambria Math" panose="02040503050406030204" pitchFamily="18" charset="0"/>
                      </a:rPr>
                      <m:t>𝑗</m:t>
                    </m:r>
                  </m:oMath>
                </a14:m>
                <a:r>
                  <a:rPr lang="en-US" sz="1600" dirty="0"/>
                  <a:t> such that </a:t>
                </a:r>
                <a14:m>
                  <m:oMath xmlns:m="http://schemas.openxmlformats.org/officeDocument/2006/math">
                    <m:r>
                      <a:rPr lang="en-US" sz="1600" i="1" dirty="0" smtClean="0">
                        <a:latin typeface="Cambria Math" panose="02040503050406030204" pitchFamily="18" charset="0"/>
                      </a:rPr>
                      <m:t>|</m:t>
                    </m:r>
                    <m:r>
                      <a:rPr lang="en-US" sz="1600" i="1" dirty="0" smtClean="0">
                        <a:latin typeface="Cambria Math" panose="02040503050406030204" pitchFamily="18" charset="0"/>
                      </a:rPr>
                      <m:t>𝐴</m:t>
                    </m:r>
                    <m:r>
                      <a:rPr lang="en-US" sz="1600" i="1" dirty="0" smtClean="0">
                        <a:latin typeface="Cambria Math" panose="02040503050406030204" pitchFamily="18" charset="0"/>
                      </a:rPr>
                      <m:t>[</m:t>
                    </m:r>
                    <m:r>
                      <a:rPr lang="en-US" sz="1600" i="1" dirty="0" err="1">
                        <a:latin typeface="Cambria Math" panose="02040503050406030204" pitchFamily="18" charset="0"/>
                      </a:rPr>
                      <m:t>𝑖</m:t>
                    </m:r>
                    <m:r>
                      <a:rPr lang="en-US" sz="1600" i="1" dirty="0">
                        <a:latin typeface="Cambria Math" panose="02040503050406030204" pitchFamily="18" charset="0"/>
                      </a:rPr>
                      <m:t>]−</m:t>
                    </m:r>
                  </m:oMath>
                </a14:m>
                <a:r>
                  <a:rPr lang="en-US" sz="1600" i="0" dirty="0">
                    <a:latin typeface="Source Code Pro" panose="020B0509030403020204" pitchFamily="49" charset="0"/>
                    <a:ea typeface="Source Code Pro" panose="020B0509030403020204" pitchFamily="49" charset="0"/>
                  </a:rPr>
                  <a:t>sites</a:t>
                </a:r>
                <a14:m>
                  <m:oMath xmlns:m="http://schemas.openxmlformats.org/officeDocument/2006/math">
                    <m:r>
                      <a:rPr lang="en-US" sz="1600" i="1" dirty="0">
                        <a:latin typeface="Cambria Math" panose="02040503050406030204" pitchFamily="18" charset="0"/>
                      </a:rPr>
                      <m:t>[</m:t>
                    </m:r>
                    <m:r>
                      <a:rPr lang="en-US" sz="1600" i="1" dirty="0">
                        <a:latin typeface="Cambria Math" panose="02040503050406030204" pitchFamily="18" charset="0"/>
                      </a:rPr>
                      <m:t>𝑗</m:t>
                    </m:r>
                    <m:r>
                      <a:rPr lang="en-US" sz="1600" i="1" dirty="0">
                        <a:latin typeface="Cambria Math" panose="02040503050406030204" pitchFamily="18" charset="0"/>
                      </a:rPr>
                      <m:t>]|≤3</m:t>
                    </m:r>
                  </m:oMath>
                </a14:m>
                <a:r>
                  <a:rPr lang="en-US" sz="1600" dirty="0"/>
                  <a:t>.</a:t>
                </a:r>
              </a:p>
            </p:txBody>
          </p:sp>
        </mc:Choice>
        <mc:Fallback xmlns="">
          <p:sp>
            <p:nvSpPr>
              <p:cNvPr id="3" name="Text Placeholder 2">
                <a:extLst>
                  <a:ext uri="{FF2B5EF4-FFF2-40B4-BE49-F238E27FC236}">
                    <a16:creationId xmlns:a16="http://schemas.microsoft.com/office/drawing/2014/main" id="{714E8F8E-0237-C91D-E4B9-D4BB69AFA996}"/>
                  </a:ext>
                </a:extLst>
              </p:cNvPr>
              <p:cNvSpPr>
                <a:spLocks noGrp="1" noRot="1" noChangeAspect="1" noMove="1" noResize="1" noEditPoints="1" noAdjustHandles="1" noChangeArrowheads="1" noChangeShapeType="1" noTextEdit="1"/>
              </p:cNvSpPr>
              <p:nvPr>
                <p:ph type="body" idx="1"/>
              </p:nvPr>
            </p:nvSpPr>
            <p:spPr>
              <a:xfrm>
                <a:off x="311700" y="1068426"/>
                <a:ext cx="8520600" cy="3763066"/>
              </a:xfrm>
              <a:blipFill>
                <a:blip r:embed="rId3"/>
                <a:stretch>
                  <a:fillRect r="-715"/>
                </a:stretch>
              </a:blipFill>
            </p:spPr>
            <p:txBody>
              <a:bodyPr/>
              <a:lstStyle/>
              <a:p>
                <a:r>
                  <a:rPr lang="en-US">
                    <a:noFill/>
                  </a:rPr>
                  <a:t> </a:t>
                </a:r>
              </a:p>
            </p:txBody>
          </p:sp>
        </mc:Fallback>
      </mc:AlternateContent>
    </p:spTree>
    <p:extLst>
      <p:ext uri="{BB962C8B-B14F-4D97-AF65-F5344CB8AC3E}">
        <p14:creationId xmlns:p14="http://schemas.microsoft.com/office/powerpoint/2010/main" val="3856435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1.1 – Line Covering</a:t>
            </a:r>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r>
              <a:rPr lang="en-US" sz="1400" dirty="0"/>
              <a:t>Are there any </a:t>
            </a:r>
            <a:r>
              <a:rPr lang="en-US" sz="1400" b="1" dirty="0">
                <a:solidFill>
                  <a:schemeClr val="bg2"/>
                </a:solidFill>
              </a:rPr>
              <a:t>technical terms</a:t>
            </a:r>
            <a:r>
              <a:rPr lang="en-US" sz="1400" dirty="0"/>
              <a:t> in the problem you don’t understand? </a:t>
            </a:r>
            <a:br>
              <a:rPr lang="en-US" sz="1400" dirty="0"/>
            </a:br>
            <a:br>
              <a:rPr lang="en-US" sz="1400" dirty="0"/>
            </a:br>
            <a:endParaRPr lang="en-US" sz="1400" dirty="0"/>
          </a:p>
          <a:p>
            <a:r>
              <a:rPr lang="en-US" sz="1400" dirty="0"/>
              <a:t>What is the </a:t>
            </a:r>
            <a:r>
              <a:rPr lang="en-US" sz="1400" b="1" dirty="0">
                <a:solidFill>
                  <a:schemeClr val="bg2"/>
                </a:solidFill>
              </a:rPr>
              <a:t>input type</a:t>
            </a:r>
            <a:r>
              <a:rPr lang="en-US" sz="1400" dirty="0"/>
              <a:t>? (Array? Graph? Integer? Something else?) </a:t>
            </a:r>
            <a:br>
              <a:rPr lang="en-US" sz="1400" dirty="0"/>
            </a:br>
            <a:br>
              <a:rPr lang="en-US" sz="1400" dirty="0"/>
            </a:br>
            <a:endParaRPr lang="en-US" sz="1400" dirty="0"/>
          </a:p>
          <a:p>
            <a:r>
              <a:rPr lang="en-US" sz="1400" dirty="0"/>
              <a:t>What is your </a:t>
            </a:r>
            <a:r>
              <a:rPr lang="en-US" sz="1400" b="1" dirty="0">
                <a:solidFill>
                  <a:schemeClr val="bg2"/>
                </a:solidFill>
              </a:rPr>
              <a:t>return type</a:t>
            </a:r>
            <a:r>
              <a:rPr lang="en-US" sz="1400" dirty="0"/>
              <a:t>? (Integer? List?) </a:t>
            </a:r>
            <a:br>
              <a:rPr lang="en-US" sz="1400" dirty="0"/>
            </a:br>
            <a:br>
              <a:rPr lang="en-US" sz="1400" dirty="0"/>
            </a:br>
            <a:endParaRPr lang="en-US" sz="1400" dirty="0"/>
          </a:p>
          <a:p>
            <a:r>
              <a:rPr lang="en-US" sz="1400" dirty="0"/>
              <a:t>Are there any words that look like normal words, but are </a:t>
            </a:r>
            <a:r>
              <a:rPr lang="en-US" sz="1400" b="1" dirty="0">
                <a:solidFill>
                  <a:schemeClr val="bg2"/>
                </a:solidFill>
              </a:rPr>
              <a:t>secretly technical terms </a:t>
            </a:r>
            <a:r>
              <a:rPr lang="en-US" sz="1400" dirty="0"/>
              <a:t>(like “subsequence” or “list”)? These words sometimes subtly add restrictions to the problem and can be easily missed.</a:t>
            </a:r>
          </a:p>
        </p:txBody>
      </p:sp>
      <p:sp>
        <p:nvSpPr>
          <p:cNvPr id="8" name="Google Shape;160;p35">
            <a:extLst>
              <a:ext uri="{FF2B5EF4-FFF2-40B4-BE49-F238E27FC236}">
                <a16:creationId xmlns:a16="http://schemas.microsoft.com/office/drawing/2014/main" id="{36C83BD8-087A-63EA-0AF9-D1253C9873B4}"/>
              </a:ext>
            </a:extLst>
          </p:cNvPr>
          <p:cNvSpPr txBox="1"/>
          <p:nvPr/>
        </p:nvSpPr>
        <p:spPr>
          <a:xfrm>
            <a:off x="1055234" y="4230336"/>
            <a:ext cx="7149763" cy="677078"/>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chemeClr val="accent1"/>
                </a:solidFill>
                <a:latin typeface="Source Sans Pro"/>
                <a:ea typeface="Source Sans Pro"/>
                <a:cs typeface="Source Sans Pro"/>
                <a:sym typeface="Source Sans Pro"/>
              </a:rPr>
              <a:t>Work reading through this</a:t>
            </a:r>
            <a:r>
              <a:rPr lang="en" sz="1600" b="0" i="0" u="none" strike="noStrike" cap="none" dirty="0">
                <a:solidFill>
                  <a:schemeClr val="accent1"/>
                </a:solidFill>
                <a:latin typeface="Source Sans Pro"/>
                <a:ea typeface="Source Sans Pro"/>
                <a:cs typeface="Source Sans Pro"/>
                <a:sym typeface="Source Sans Pro"/>
              </a:rPr>
              <a:t> problem with the people around you and answering the four questions, and then we’ll go over it together!</a:t>
            </a:r>
            <a:endParaRPr sz="1600" b="0" i="0" u="none" strike="noStrike" cap="none" dirty="0">
              <a:solidFill>
                <a:schemeClr val="accent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2714155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0A17D1-FE6E-8ED6-C993-1491DE368FBE}"/>
              </a:ext>
            </a:extLst>
          </p:cNvPr>
          <p:cNvSpPr>
            <a:spLocks noGrp="1"/>
          </p:cNvSpPr>
          <p:nvPr>
            <p:ph type="title"/>
          </p:nvPr>
        </p:nvSpPr>
        <p:spPr/>
        <p:txBody>
          <a:bodyPr/>
          <a:lstStyle/>
          <a:p>
            <a:r>
              <a:rPr lang="en-US" dirty="0"/>
              <a:t>1.2. Generate Examples</a:t>
            </a:r>
          </a:p>
        </p:txBody>
      </p:sp>
    </p:spTree>
    <p:extLst>
      <p:ext uri="{BB962C8B-B14F-4D97-AF65-F5344CB8AC3E}">
        <p14:creationId xmlns:p14="http://schemas.microsoft.com/office/powerpoint/2010/main" val="2965659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DC80AF-7605-F39C-C1B6-CFDF9DA97BFA}"/>
              </a:ext>
            </a:extLst>
          </p:cNvPr>
          <p:cNvSpPr>
            <a:spLocks noGrp="1"/>
          </p:cNvSpPr>
          <p:nvPr>
            <p:ph type="title"/>
          </p:nvPr>
        </p:nvSpPr>
        <p:spPr/>
        <p:txBody>
          <a:bodyPr>
            <a:normAutofit fontScale="90000"/>
          </a:bodyPr>
          <a:lstStyle/>
          <a:p>
            <a:r>
              <a:rPr lang="en-US" dirty="0"/>
              <a:t>Examples Help us Understand!</a:t>
            </a:r>
          </a:p>
        </p:txBody>
      </p:sp>
      <p:sp>
        <p:nvSpPr>
          <p:cNvPr id="4" name="Text Placeholder 3">
            <a:extLst>
              <a:ext uri="{FF2B5EF4-FFF2-40B4-BE49-F238E27FC236}">
                <a16:creationId xmlns:a16="http://schemas.microsoft.com/office/drawing/2014/main" id="{8AA90DDA-E375-8B74-5298-67717879B083}"/>
              </a:ext>
            </a:extLst>
          </p:cNvPr>
          <p:cNvSpPr>
            <a:spLocks noGrp="1"/>
          </p:cNvSpPr>
          <p:nvPr>
            <p:ph type="body" idx="1"/>
          </p:nvPr>
        </p:nvSpPr>
        <p:spPr>
          <a:xfrm>
            <a:off x="311700" y="1068425"/>
            <a:ext cx="8520600" cy="3500450"/>
          </a:xfrm>
        </p:spPr>
        <p:txBody>
          <a:bodyPr>
            <a:normAutofit fontScale="92500" lnSpcReduction="20000"/>
          </a:bodyPr>
          <a:lstStyle/>
          <a:p>
            <a:r>
              <a:rPr lang="en-US" sz="1900" dirty="0"/>
              <a:t>You should generate two or three sample instances and the correct associated outputs. </a:t>
            </a:r>
            <a:br>
              <a:rPr lang="en-US" sz="1900" dirty="0"/>
            </a:br>
            <a:endParaRPr lang="en-US" sz="1900" dirty="0"/>
          </a:p>
          <a:p>
            <a:r>
              <a:rPr lang="en-US" sz="1900" dirty="0"/>
              <a:t>If you’re working with others, these instances help make sure you’ve all interpreted the problem the same way. </a:t>
            </a:r>
          </a:p>
          <a:p>
            <a:endParaRPr lang="en-US" sz="1900" dirty="0"/>
          </a:p>
          <a:p>
            <a:r>
              <a:rPr lang="en-US" sz="1900" dirty="0"/>
              <a:t>Your second goal is to get better intuition on the problem. You’ll have to find the right answer to these instances. In doing so you might notice some patterns that will help you later</a:t>
            </a:r>
            <a:br>
              <a:rPr lang="en-US" dirty="0"/>
            </a:br>
            <a:endParaRPr lang="en-US" dirty="0"/>
          </a:p>
          <a:p>
            <a:r>
              <a:rPr lang="en-US" sz="1500" i="1" dirty="0"/>
              <a:t>Note</a:t>
            </a:r>
            <a:r>
              <a:rPr lang="en-US" sz="1500" dirty="0"/>
              <a:t>: You should not think of these examples as debugging examples – null or the empty list is not a good example for this step. You can worry about edge cases at the end, once you have the main algorithm idea. You should be focused on the “normal” (not edge) case.</a:t>
            </a:r>
          </a:p>
        </p:txBody>
      </p:sp>
    </p:spTree>
    <p:extLst>
      <p:ext uri="{BB962C8B-B14F-4D97-AF65-F5344CB8AC3E}">
        <p14:creationId xmlns:p14="http://schemas.microsoft.com/office/powerpoint/2010/main" val="1327010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1.2 – Line Covering</a:t>
            </a:r>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pPr marL="114300" indent="0">
              <a:buNone/>
            </a:pPr>
            <a:r>
              <a:rPr lang="en-US" sz="1600" dirty="0"/>
              <a:t>Generate two examples with their associated outputs. Put some effort into these! The more different from each other they are, the more likely you are to catch mistakes later.</a:t>
            </a:r>
          </a:p>
        </p:txBody>
      </p:sp>
      <p:sp>
        <p:nvSpPr>
          <p:cNvPr id="4" name="Google Shape;160;p35">
            <a:extLst>
              <a:ext uri="{FF2B5EF4-FFF2-40B4-BE49-F238E27FC236}">
                <a16:creationId xmlns:a16="http://schemas.microsoft.com/office/drawing/2014/main" id="{A7E38F59-40AE-9E82-BE47-A6DE994BDFBD}"/>
              </a:ext>
            </a:extLst>
          </p:cNvPr>
          <p:cNvSpPr txBox="1"/>
          <p:nvPr/>
        </p:nvSpPr>
        <p:spPr>
          <a:xfrm>
            <a:off x="1055234" y="4230336"/>
            <a:ext cx="7149763" cy="677078"/>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chemeClr val="accent1"/>
                </a:solidFill>
                <a:latin typeface="Source Sans Pro"/>
                <a:ea typeface="Source Sans Pro"/>
                <a:cs typeface="Source Sans Pro"/>
                <a:sym typeface="Source Sans Pro"/>
              </a:rPr>
              <a:t>Work through reading this</a:t>
            </a:r>
            <a:r>
              <a:rPr lang="en" sz="1600" b="0" i="0" u="none" strike="noStrike" cap="none" dirty="0">
                <a:solidFill>
                  <a:schemeClr val="accent1"/>
                </a:solidFill>
                <a:latin typeface="Source Sans Pro"/>
                <a:ea typeface="Source Sans Pro"/>
                <a:cs typeface="Source Sans Pro"/>
                <a:sym typeface="Source Sans Pro"/>
              </a:rPr>
              <a:t> problem with the people around you and answering the four questions, and then we’ll go over it together!</a:t>
            </a:r>
            <a:endParaRPr sz="1600" b="0" i="0" u="none" strike="noStrike" cap="none" dirty="0">
              <a:solidFill>
                <a:schemeClr val="accent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371594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6235C-5B84-1F14-1B40-143720A2630B}"/>
              </a:ext>
            </a:extLst>
          </p:cNvPr>
          <p:cNvSpPr>
            <a:spLocks noGrp="1"/>
          </p:cNvSpPr>
          <p:nvPr>
            <p:ph type="title"/>
          </p:nvPr>
        </p:nvSpPr>
        <p:spPr/>
        <p:txBody>
          <a:bodyPr/>
          <a:lstStyle/>
          <a:p>
            <a:r>
              <a:rPr lang="en-US" dirty="0"/>
              <a:t>1.3. Come Up with a Baseline</a:t>
            </a:r>
          </a:p>
        </p:txBody>
      </p:sp>
    </p:spTree>
    <p:extLst>
      <p:ext uri="{BB962C8B-B14F-4D97-AF65-F5344CB8AC3E}">
        <p14:creationId xmlns:p14="http://schemas.microsoft.com/office/powerpoint/2010/main" val="1710384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3F4436-F7CF-AA52-0A9D-824F1F0335AD}"/>
              </a:ext>
            </a:extLst>
          </p:cNvPr>
          <p:cNvSpPr>
            <a:spLocks noGrp="1"/>
          </p:cNvSpPr>
          <p:nvPr>
            <p:ph type="title"/>
          </p:nvPr>
        </p:nvSpPr>
        <p:spPr/>
        <p:txBody>
          <a:bodyPr>
            <a:normAutofit fontScale="90000"/>
          </a:bodyPr>
          <a:lstStyle/>
          <a:p>
            <a:r>
              <a:rPr lang="en-US" dirty="0"/>
              <a:t>Inefficient but Effective First Attempt</a:t>
            </a:r>
          </a:p>
        </p:txBody>
      </p:sp>
      <p:sp>
        <p:nvSpPr>
          <p:cNvPr id="4" name="Text Placeholder 3">
            <a:extLst>
              <a:ext uri="{FF2B5EF4-FFF2-40B4-BE49-F238E27FC236}">
                <a16:creationId xmlns:a16="http://schemas.microsoft.com/office/drawing/2014/main" id="{D80F2126-340C-5A8E-A90E-4F10914A5EED}"/>
              </a:ext>
            </a:extLst>
          </p:cNvPr>
          <p:cNvSpPr>
            <a:spLocks noGrp="1"/>
          </p:cNvSpPr>
          <p:nvPr>
            <p:ph type="body" idx="1"/>
          </p:nvPr>
        </p:nvSpPr>
        <p:spPr>
          <a:xfrm>
            <a:off x="311700" y="1065007"/>
            <a:ext cx="8520600" cy="3503868"/>
          </a:xfrm>
        </p:spPr>
        <p:txBody>
          <a:bodyPr/>
          <a:lstStyle/>
          <a:p>
            <a:r>
              <a:rPr lang="en-US" dirty="0"/>
              <a:t>In a time-constrained setting (like a </a:t>
            </a:r>
            <a:r>
              <a:rPr lang="en-US" b="1" dirty="0">
                <a:solidFill>
                  <a:schemeClr val="bg2"/>
                </a:solidFill>
              </a:rPr>
              <a:t>technical interview</a:t>
            </a:r>
            <a:r>
              <a:rPr lang="en-US" dirty="0">
                <a:solidFill>
                  <a:schemeClr val="bg2"/>
                </a:solidFill>
              </a:rPr>
              <a:t> </a:t>
            </a:r>
            <a:r>
              <a:rPr lang="en-US" dirty="0"/>
              <a:t>or an </a:t>
            </a:r>
            <a:r>
              <a:rPr lang="en-US" b="1" dirty="0">
                <a:solidFill>
                  <a:schemeClr val="bg2"/>
                </a:solidFill>
              </a:rPr>
              <a:t>exam</a:t>
            </a:r>
            <a:r>
              <a:rPr lang="en-US" dirty="0"/>
              <a:t>) you often want a “baseline” algorithm. </a:t>
            </a:r>
          </a:p>
          <a:p>
            <a:endParaRPr lang="en-US" dirty="0"/>
          </a:p>
          <a:p>
            <a:r>
              <a:rPr lang="en-US" dirty="0"/>
              <a:t>This should be an algorithm that you can implement and will give you the right answer, </a:t>
            </a:r>
            <a:r>
              <a:rPr lang="en-US" b="1" dirty="0"/>
              <a:t>even if it might be slow</a:t>
            </a:r>
            <a:r>
              <a:rPr lang="en-US" dirty="0"/>
              <a:t>. </a:t>
            </a:r>
          </a:p>
          <a:p>
            <a:endParaRPr lang="en-US" dirty="0"/>
          </a:p>
          <a:p>
            <a:r>
              <a:rPr lang="en-US" dirty="0"/>
              <a:t>We’re going to skip this step in this question, but you’ll see it in future examples and in lectures.</a:t>
            </a:r>
          </a:p>
        </p:txBody>
      </p:sp>
    </p:spTree>
    <p:extLst>
      <p:ext uri="{BB962C8B-B14F-4D97-AF65-F5344CB8AC3E}">
        <p14:creationId xmlns:p14="http://schemas.microsoft.com/office/powerpoint/2010/main" val="1033413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C96CF-D91B-BB0E-FE1C-502450AAA998}"/>
              </a:ext>
            </a:extLst>
          </p:cNvPr>
          <p:cNvSpPr>
            <a:spLocks noGrp="1"/>
          </p:cNvSpPr>
          <p:nvPr>
            <p:ph type="title"/>
          </p:nvPr>
        </p:nvSpPr>
        <p:spPr/>
        <p:txBody>
          <a:bodyPr>
            <a:noAutofit/>
          </a:bodyPr>
          <a:lstStyle/>
          <a:p>
            <a:r>
              <a:rPr lang="en-US" dirty="0"/>
              <a:t>1.4. Brainstorm and Analyze </a:t>
            </a:r>
            <a:br>
              <a:rPr lang="en-US" dirty="0"/>
            </a:br>
            <a:r>
              <a:rPr lang="en-US" dirty="0"/>
              <a:t>Possible Algorithms</a:t>
            </a:r>
          </a:p>
        </p:txBody>
      </p:sp>
    </p:spTree>
    <p:extLst>
      <p:ext uri="{BB962C8B-B14F-4D97-AF65-F5344CB8AC3E}">
        <p14:creationId xmlns:p14="http://schemas.microsoft.com/office/powerpoint/2010/main" val="3914323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2AB4BF-348D-DAD1-182B-D2973B98F0C5}"/>
              </a:ext>
            </a:extLst>
          </p:cNvPr>
          <p:cNvSpPr>
            <a:spLocks noGrp="1"/>
          </p:cNvSpPr>
          <p:nvPr>
            <p:ph type="title"/>
          </p:nvPr>
        </p:nvSpPr>
        <p:spPr/>
        <p:txBody>
          <a:bodyPr>
            <a:normAutofit fontScale="90000"/>
          </a:bodyPr>
          <a:lstStyle/>
          <a:p>
            <a:r>
              <a:rPr lang="en-US" dirty="0"/>
              <a:t>Think about Algorithm Possibilities</a:t>
            </a:r>
          </a:p>
        </p:txBody>
      </p:sp>
      <p:sp>
        <p:nvSpPr>
          <p:cNvPr id="4" name="Text Placeholder 3">
            <a:extLst>
              <a:ext uri="{FF2B5EF4-FFF2-40B4-BE49-F238E27FC236}">
                <a16:creationId xmlns:a16="http://schemas.microsoft.com/office/drawing/2014/main" id="{70568AEC-814C-99AE-5955-259B6F6E6D71}"/>
              </a:ext>
            </a:extLst>
          </p:cNvPr>
          <p:cNvSpPr>
            <a:spLocks noGrp="1"/>
          </p:cNvSpPr>
          <p:nvPr>
            <p:ph type="body" idx="1"/>
          </p:nvPr>
        </p:nvSpPr>
        <p:spPr>
          <a:xfrm>
            <a:off x="311700" y="1068425"/>
            <a:ext cx="8520600" cy="3772516"/>
          </a:xfrm>
        </p:spPr>
        <p:txBody>
          <a:bodyPr>
            <a:normAutofit fontScale="92500" lnSpcReduction="20000"/>
          </a:bodyPr>
          <a:lstStyle/>
          <a:p>
            <a:r>
              <a:rPr lang="en-US" dirty="0"/>
              <a:t>It sometimes helps to ask, </a:t>
            </a:r>
            <a:r>
              <a:rPr lang="en-US" b="1" dirty="0">
                <a:solidFill>
                  <a:schemeClr val="bg2"/>
                </a:solidFill>
              </a:rPr>
              <a:t>“what kind of algorithm could I design?” </a:t>
            </a:r>
            <a:br>
              <a:rPr lang="en-US" dirty="0"/>
            </a:br>
            <a:r>
              <a:rPr lang="en-US" dirty="0"/>
              <a:t>(This week the answer is going to be “a greedy algorithm” because we’re learning about greedy algorithms)</a:t>
            </a:r>
          </a:p>
          <a:p>
            <a:endParaRPr lang="en-US" dirty="0"/>
          </a:p>
          <a:p>
            <a:r>
              <a:rPr lang="en-US" dirty="0"/>
              <a:t>By the end of the quarter, you’ll have a list of possible techniques. </a:t>
            </a:r>
          </a:p>
          <a:p>
            <a:endParaRPr lang="en-US" dirty="0"/>
          </a:p>
          <a:p>
            <a:r>
              <a:rPr lang="en-US" dirty="0"/>
              <a:t>Questions to help you pick:</a:t>
            </a:r>
          </a:p>
          <a:p>
            <a:pPr lvl="1">
              <a:buClr>
                <a:schemeClr val="tx2"/>
              </a:buClr>
            </a:pPr>
            <a:r>
              <a:rPr lang="en-US" sz="1900" dirty="0">
                <a:solidFill>
                  <a:schemeClr val="tx2"/>
                </a:solidFill>
              </a:rPr>
              <a:t>Does this problem remind me of any algorithms from class? What technique did we use there? </a:t>
            </a:r>
          </a:p>
          <a:p>
            <a:pPr lvl="1">
              <a:buClr>
                <a:schemeClr val="tx2"/>
              </a:buClr>
            </a:pPr>
            <a:r>
              <a:rPr lang="en-US" sz="1900" dirty="0">
                <a:solidFill>
                  <a:schemeClr val="tx2"/>
                </a:solidFill>
              </a:rPr>
              <a:t>Do I see a modeling opportunity (say a graph we could run an algorithm on, or a stable matching instance we could write)? </a:t>
            </a:r>
          </a:p>
          <a:p>
            <a:pPr lvl="1">
              <a:buClr>
                <a:schemeClr val="tx2"/>
              </a:buClr>
            </a:pPr>
            <a:r>
              <a:rPr lang="en-US" sz="1900" dirty="0">
                <a:solidFill>
                  <a:schemeClr val="tx2"/>
                </a:solidFill>
              </a:rPr>
              <a:t>Is there a way to improve the baseline algorithm (if you have one) to something faster?</a:t>
            </a:r>
          </a:p>
        </p:txBody>
      </p:sp>
    </p:spTree>
    <p:extLst>
      <p:ext uri="{BB962C8B-B14F-4D97-AF65-F5344CB8AC3E}">
        <p14:creationId xmlns:p14="http://schemas.microsoft.com/office/powerpoint/2010/main" val="1434768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2AB4BF-348D-DAD1-182B-D2973B98F0C5}"/>
              </a:ext>
            </a:extLst>
          </p:cNvPr>
          <p:cNvSpPr>
            <a:spLocks noGrp="1"/>
          </p:cNvSpPr>
          <p:nvPr>
            <p:ph type="title"/>
          </p:nvPr>
        </p:nvSpPr>
        <p:spPr/>
        <p:txBody>
          <a:bodyPr>
            <a:normAutofit fontScale="90000"/>
          </a:bodyPr>
          <a:lstStyle/>
          <a:p>
            <a:r>
              <a:rPr lang="en-US" dirty="0"/>
              <a:t>Remember: Your First Guess Might Not Be Right!</a:t>
            </a:r>
          </a:p>
        </p:txBody>
      </p:sp>
      <p:sp>
        <p:nvSpPr>
          <p:cNvPr id="4" name="Text Placeholder 3">
            <a:extLst>
              <a:ext uri="{FF2B5EF4-FFF2-40B4-BE49-F238E27FC236}">
                <a16:creationId xmlns:a16="http://schemas.microsoft.com/office/drawing/2014/main" id="{70568AEC-814C-99AE-5955-259B6F6E6D71}"/>
              </a:ext>
            </a:extLst>
          </p:cNvPr>
          <p:cNvSpPr>
            <a:spLocks noGrp="1"/>
          </p:cNvSpPr>
          <p:nvPr>
            <p:ph type="body" idx="1"/>
          </p:nvPr>
        </p:nvSpPr>
        <p:spPr>
          <a:xfrm>
            <a:off x="311700" y="1068425"/>
            <a:ext cx="8520600" cy="3500450"/>
          </a:xfrm>
        </p:spPr>
        <p:txBody>
          <a:bodyPr>
            <a:normAutofit/>
          </a:bodyPr>
          <a:lstStyle/>
          <a:p>
            <a:r>
              <a:rPr lang="en-US" dirty="0"/>
              <a:t>You may want to </a:t>
            </a:r>
            <a:r>
              <a:rPr lang="en-US" b="1" dirty="0"/>
              <a:t>try multiple different algorithm paradigms</a:t>
            </a:r>
            <a:r>
              <a:rPr lang="en-US" dirty="0"/>
              <a:t> if you’re not sure what might work best / be fastest</a:t>
            </a:r>
          </a:p>
          <a:p>
            <a:endParaRPr lang="en-US" dirty="0"/>
          </a:p>
          <a:p>
            <a:r>
              <a:rPr lang="en-US" dirty="0"/>
              <a:t>Even if you’re pretty sure of the algorithm type you want to use, it helps to </a:t>
            </a:r>
            <a:r>
              <a:rPr lang="en-US" b="1" dirty="0"/>
              <a:t>brainstorm multiple different possibilities</a:t>
            </a:r>
          </a:p>
          <a:p>
            <a:endParaRPr lang="en-US" dirty="0"/>
          </a:p>
          <a:p>
            <a:r>
              <a:rPr lang="en-US" dirty="0"/>
              <a:t>Then, we can test these possibilities, using the examples we came up with in part 2, to see which choice gives the correct output</a:t>
            </a:r>
          </a:p>
        </p:txBody>
      </p:sp>
    </p:spTree>
    <p:extLst>
      <p:ext uri="{BB962C8B-B14F-4D97-AF65-F5344CB8AC3E}">
        <p14:creationId xmlns:p14="http://schemas.microsoft.com/office/powerpoint/2010/main" val="2036467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7"/>
          <p:cNvSpPr txBox="1">
            <a:spLocks noGrp="1"/>
          </p:cNvSpPr>
          <p:nvPr>
            <p:ph type="title"/>
          </p:nvPr>
        </p:nvSpPr>
        <p:spPr/>
        <p:txBody>
          <a:bodyPr spcFirstLastPara="1" wrap="square" lIns="68575" tIns="34275" rIns="68575" bIns="34275" anchor="b" anchorCtr="0">
            <a:normAutofit/>
          </a:bodyPr>
          <a:lstStyle/>
          <a:p>
            <a:pPr marL="0" lvl="0" indent="0" rtl="0">
              <a:lnSpc>
                <a:spcPct val="90000"/>
              </a:lnSpc>
              <a:spcBef>
                <a:spcPts val="0"/>
              </a:spcBef>
              <a:spcAft>
                <a:spcPts val="0"/>
              </a:spcAft>
              <a:buClr>
                <a:srgbClr val="0C0C0C"/>
              </a:buClr>
              <a:buSzPts val="3800"/>
              <a:buFont typeface="Quattrocento Sans"/>
              <a:buNone/>
            </a:pPr>
            <a:r>
              <a:rPr lang="en-US" dirty="0"/>
              <a:t>Administrivia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1.4 – Line Covering</a:t>
            </a:r>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pPr marL="114300" indent="0">
              <a:buNone/>
            </a:pPr>
            <a:r>
              <a:rPr lang="en-US" sz="1600" dirty="0"/>
              <a:t>For this problem today, you should use a greedy algorithm. </a:t>
            </a:r>
          </a:p>
          <a:p>
            <a:pPr marL="114300" indent="0">
              <a:buNone/>
            </a:pPr>
            <a:endParaRPr lang="en-US" sz="1600" dirty="0"/>
          </a:p>
          <a:p>
            <a:pPr marL="114300" indent="0">
              <a:buNone/>
            </a:pPr>
            <a:r>
              <a:rPr lang="en-US" sz="1600" dirty="0"/>
              <a:t>Come up with at least two greedy ideas (which may or may not work). Run each of your ideas through the examples you generated in part 2.</a:t>
            </a:r>
          </a:p>
        </p:txBody>
      </p:sp>
      <p:sp>
        <p:nvSpPr>
          <p:cNvPr id="4" name="Google Shape;160;p35">
            <a:extLst>
              <a:ext uri="{FF2B5EF4-FFF2-40B4-BE49-F238E27FC236}">
                <a16:creationId xmlns:a16="http://schemas.microsoft.com/office/drawing/2014/main" id="{A7E38F59-40AE-9E82-BE47-A6DE994BDFBD}"/>
              </a:ext>
            </a:extLst>
          </p:cNvPr>
          <p:cNvSpPr txBox="1"/>
          <p:nvPr/>
        </p:nvSpPr>
        <p:spPr>
          <a:xfrm>
            <a:off x="1055234" y="4230336"/>
            <a:ext cx="7149763" cy="677078"/>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chemeClr val="accent1"/>
                </a:solidFill>
                <a:latin typeface="Source Sans Pro"/>
                <a:ea typeface="Source Sans Pro"/>
                <a:cs typeface="Source Sans Pro"/>
                <a:sym typeface="Source Sans Pro"/>
              </a:rPr>
              <a:t>Think of some greedy ideas</a:t>
            </a:r>
            <a:r>
              <a:rPr lang="en" sz="1600" b="0" i="0" u="none" strike="noStrike" cap="none" dirty="0">
                <a:solidFill>
                  <a:schemeClr val="accent1"/>
                </a:solidFill>
                <a:latin typeface="Source Sans Pro"/>
                <a:ea typeface="Source Sans Pro"/>
                <a:cs typeface="Source Sans Pro"/>
                <a:sym typeface="Source Sans Pro"/>
              </a:rPr>
              <a:t> with the people around you, and then we’ll go over it together!</a:t>
            </a:r>
            <a:endParaRPr sz="1600" b="0" i="0" u="none" strike="noStrike" cap="none" dirty="0">
              <a:solidFill>
                <a:schemeClr val="accent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496003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2AB4BF-348D-DAD1-182B-D2973B98F0C5}"/>
              </a:ext>
            </a:extLst>
          </p:cNvPr>
          <p:cNvSpPr>
            <a:spLocks noGrp="1"/>
          </p:cNvSpPr>
          <p:nvPr>
            <p:ph type="title"/>
          </p:nvPr>
        </p:nvSpPr>
        <p:spPr/>
        <p:txBody>
          <a:bodyPr>
            <a:normAutofit fontScale="90000"/>
          </a:bodyPr>
          <a:lstStyle/>
          <a:p>
            <a:r>
              <a:rPr lang="en-US" dirty="0"/>
              <a:t>Try your Algorithm Ideas on your Examples</a:t>
            </a:r>
          </a:p>
        </p:txBody>
      </p:sp>
      <p:sp>
        <p:nvSpPr>
          <p:cNvPr id="4" name="Text Placeholder 3">
            <a:extLst>
              <a:ext uri="{FF2B5EF4-FFF2-40B4-BE49-F238E27FC236}">
                <a16:creationId xmlns:a16="http://schemas.microsoft.com/office/drawing/2014/main" id="{70568AEC-814C-99AE-5955-259B6F6E6D71}"/>
              </a:ext>
            </a:extLst>
          </p:cNvPr>
          <p:cNvSpPr>
            <a:spLocks noGrp="1"/>
          </p:cNvSpPr>
          <p:nvPr>
            <p:ph type="body" idx="1"/>
          </p:nvPr>
        </p:nvSpPr>
        <p:spPr>
          <a:xfrm>
            <a:off x="311700" y="1068425"/>
            <a:ext cx="8520600" cy="3500450"/>
          </a:xfrm>
        </p:spPr>
        <p:txBody>
          <a:bodyPr>
            <a:normAutofit/>
          </a:bodyPr>
          <a:lstStyle/>
          <a:p>
            <a:r>
              <a:rPr lang="en-US" dirty="0"/>
              <a:t>Now that you have some (hopefully) good ideas, you want to test them out on actual example inputs and see if you get the expected output</a:t>
            </a:r>
          </a:p>
          <a:p>
            <a:endParaRPr lang="en-US" dirty="0"/>
          </a:p>
          <a:p>
            <a:r>
              <a:rPr lang="en-US" dirty="0"/>
              <a:t>Generate a few more instances and narrow down to just one possibility:</a:t>
            </a:r>
          </a:p>
          <a:p>
            <a:pPr lvl="1">
              <a:buClr>
                <a:schemeClr val="tx2"/>
              </a:buClr>
            </a:pPr>
            <a:r>
              <a:rPr lang="en-US" dirty="0">
                <a:solidFill>
                  <a:schemeClr val="tx2"/>
                </a:solidFill>
              </a:rPr>
              <a:t>If you eliminate all of your ideas, go back to the last step and generate a new rule</a:t>
            </a:r>
          </a:p>
          <a:p>
            <a:pPr lvl="1">
              <a:buClr>
                <a:schemeClr val="tx2"/>
              </a:buClr>
            </a:pPr>
            <a:r>
              <a:rPr lang="en-US" dirty="0">
                <a:solidFill>
                  <a:schemeClr val="tx2"/>
                </a:solidFill>
              </a:rPr>
              <a:t>If you can’t eliminate down to one choice after multiple examples, try specifically to create an instance where they should behave differently</a:t>
            </a:r>
          </a:p>
          <a:p>
            <a:pPr lvl="1">
              <a:buClr>
                <a:schemeClr val="tx2"/>
              </a:buClr>
            </a:pPr>
            <a:r>
              <a:rPr lang="en-US" dirty="0">
                <a:solidFill>
                  <a:schemeClr val="tx2"/>
                </a:solidFill>
              </a:rPr>
              <a:t>If you still can’t make them behave differently, just pick one to try</a:t>
            </a:r>
          </a:p>
          <a:p>
            <a:endParaRPr lang="en-US" dirty="0"/>
          </a:p>
          <a:p>
            <a:r>
              <a:rPr lang="en-US" dirty="0"/>
              <a:t>This will help you determine which algorithm to pursue!</a:t>
            </a:r>
          </a:p>
        </p:txBody>
      </p:sp>
    </p:spTree>
    <p:extLst>
      <p:ext uri="{BB962C8B-B14F-4D97-AF65-F5344CB8AC3E}">
        <p14:creationId xmlns:p14="http://schemas.microsoft.com/office/powerpoint/2010/main" val="207095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19E7-0A5B-FF1F-6003-9CB34D93FB50}"/>
              </a:ext>
            </a:extLst>
          </p:cNvPr>
          <p:cNvSpPr>
            <a:spLocks noGrp="1"/>
          </p:cNvSpPr>
          <p:nvPr>
            <p:ph type="title"/>
          </p:nvPr>
        </p:nvSpPr>
        <p:spPr/>
        <p:txBody>
          <a:bodyPr/>
          <a:lstStyle/>
          <a:p>
            <a:r>
              <a:rPr lang="en-US" dirty="0"/>
              <a:t>1.5. Write an Algorithm</a:t>
            </a:r>
          </a:p>
        </p:txBody>
      </p:sp>
    </p:spTree>
    <p:extLst>
      <p:ext uri="{BB962C8B-B14F-4D97-AF65-F5344CB8AC3E}">
        <p14:creationId xmlns:p14="http://schemas.microsoft.com/office/powerpoint/2010/main" val="1112226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C310A4-FB4A-51A9-6667-98E76492085C}"/>
              </a:ext>
            </a:extLst>
          </p:cNvPr>
          <p:cNvSpPr>
            <a:spLocks noGrp="1"/>
          </p:cNvSpPr>
          <p:nvPr>
            <p:ph type="title"/>
          </p:nvPr>
        </p:nvSpPr>
        <p:spPr/>
        <p:txBody>
          <a:bodyPr>
            <a:normAutofit fontScale="90000"/>
          </a:bodyPr>
          <a:lstStyle/>
          <a:p>
            <a:r>
              <a:rPr lang="en-US" dirty="0"/>
              <a:t>Write That Pseudocode!</a:t>
            </a:r>
          </a:p>
        </p:txBody>
      </p:sp>
      <p:sp>
        <p:nvSpPr>
          <p:cNvPr id="4" name="Text Placeholder 3">
            <a:extLst>
              <a:ext uri="{FF2B5EF4-FFF2-40B4-BE49-F238E27FC236}">
                <a16:creationId xmlns:a16="http://schemas.microsoft.com/office/drawing/2014/main" id="{BB5E5A0F-1A95-0A7F-3ACC-88E9676F62FE}"/>
              </a:ext>
            </a:extLst>
          </p:cNvPr>
          <p:cNvSpPr>
            <a:spLocks noGrp="1"/>
          </p:cNvSpPr>
          <p:nvPr>
            <p:ph type="body" idx="1"/>
          </p:nvPr>
        </p:nvSpPr>
        <p:spPr>
          <a:xfrm>
            <a:off x="311700" y="1068425"/>
            <a:ext cx="8520600" cy="3783274"/>
          </a:xfrm>
        </p:spPr>
        <p:txBody>
          <a:bodyPr>
            <a:normAutofit/>
          </a:bodyPr>
          <a:lstStyle/>
          <a:p>
            <a:r>
              <a:rPr lang="en-US" dirty="0"/>
              <a:t>Now that you’ve determined which of your ideas is (probably) correct, you need to formalize your algorithm into pseudocode</a:t>
            </a:r>
          </a:p>
          <a:p>
            <a:endParaRPr lang="en-US" dirty="0"/>
          </a:p>
          <a:p>
            <a:r>
              <a:rPr lang="en-US" dirty="0"/>
              <a:t>Some pseudocode tips:</a:t>
            </a:r>
          </a:p>
          <a:p>
            <a:pPr lvl="1">
              <a:buClr>
                <a:schemeClr val="tx2"/>
              </a:buClr>
            </a:pPr>
            <a:r>
              <a:rPr lang="en-US" dirty="0">
                <a:solidFill>
                  <a:schemeClr val="tx2"/>
                </a:solidFill>
              </a:rPr>
              <a:t>Pseudocode should be somewhere </a:t>
            </a:r>
            <a:r>
              <a:rPr lang="en-US" b="1" dirty="0">
                <a:solidFill>
                  <a:schemeClr val="tx2"/>
                </a:solidFill>
              </a:rPr>
              <a:t>between</a:t>
            </a:r>
            <a:r>
              <a:rPr lang="en-US" dirty="0">
                <a:solidFill>
                  <a:schemeClr val="tx2"/>
                </a:solidFill>
              </a:rPr>
              <a:t> a paragraph and actual (java/python/c/whatever) code</a:t>
            </a:r>
          </a:p>
          <a:p>
            <a:pPr lvl="1">
              <a:buClr>
                <a:schemeClr val="tx2"/>
              </a:buClr>
            </a:pPr>
            <a:r>
              <a:rPr lang="en-US" dirty="0">
                <a:solidFill>
                  <a:schemeClr val="tx2"/>
                </a:solidFill>
              </a:rPr>
              <a:t>You can have English phrases and sentences in your pseudocode!</a:t>
            </a:r>
          </a:p>
          <a:p>
            <a:pPr lvl="1">
              <a:buClr>
                <a:schemeClr val="tx2"/>
              </a:buClr>
            </a:pPr>
            <a:r>
              <a:rPr lang="en-US" dirty="0">
                <a:solidFill>
                  <a:schemeClr val="tx2"/>
                </a:solidFill>
              </a:rPr>
              <a:t>It can be helpful to name the variables you want to use in a paragraph before your actual pseudocode</a:t>
            </a:r>
          </a:p>
          <a:p>
            <a:pPr lvl="1">
              <a:buClr>
                <a:schemeClr val="tx2"/>
              </a:buClr>
            </a:pPr>
            <a:r>
              <a:rPr lang="en-US" dirty="0">
                <a:solidFill>
                  <a:schemeClr val="tx2"/>
                </a:solidFill>
              </a:rPr>
              <a:t>You don’t need to be very specific about data structures</a:t>
            </a:r>
          </a:p>
          <a:p>
            <a:pPr lvl="1">
              <a:buClr>
                <a:schemeClr val="tx2"/>
              </a:buClr>
            </a:pPr>
            <a:r>
              <a:rPr lang="en-US" dirty="0">
                <a:solidFill>
                  <a:schemeClr val="tx2"/>
                </a:solidFill>
              </a:rPr>
              <a:t>You should (sparingly) add comments to help explain anything that may be confusing</a:t>
            </a:r>
          </a:p>
        </p:txBody>
      </p:sp>
    </p:spTree>
    <p:extLst>
      <p:ext uri="{BB962C8B-B14F-4D97-AF65-F5344CB8AC3E}">
        <p14:creationId xmlns:p14="http://schemas.microsoft.com/office/powerpoint/2010/main" val="39006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28E62-0BC3-D867-BF5C-44B0A9876334}"/>
              </a:ext>
            </a:extLst>
          </p:cNvPr>
          <p:cNvSpPr>
            <a:spLocks noGrp="1"/>
          </p:cNvSpPr>
          <p:nvPr>
            <p:ph type="title"/>
          </p:nvPr>
        </p:nvSpPr>
        <p:spPr/>
        <p:txBody>
          <a:bodyPr/>
          <a:lstStyle/>
          <a:p>
            <a:r>
              <a:rPr lang="en-US" dirty="0"/>
              <a:t>1.6. Show Your Algorithm is Correct</a:t>
            </a:r>
          </a:p>
        </p:txBody>
      </p:sp>
    </p:spTree>
    <p:extLst>
      <p:ext uri="{BB962C8B-B14F-4D97-AF65-F5344CB8AC3E}">
        <p14:creationId xmlns:p14="http://schemas.microsoft.com/office/powerpoint/2010/main" val="1322811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578775A-3F80-0EB1-07E5-32F8E93E6D5C}"/>
              </a:ext>
            </a:extLst>
          </p:cNvPr>
          <p:cNvSpPr>
            <a:spLocks noGrp="1"/>
          </p:cNvSpPr>
          <p:nvPr>
            <p:ph type="title"/>
          </p:nvPr>
        </p:nvSpPr>
        <p:spPr/>
        <p:txBody>
          <a:bodyPr>
            <a:normAutofit fontScale="90000"/>
          </a:bodyPr>
          <a:lstStyle/>
          <a:p>
            <a:r>
              <a:rPr lang="en-US" dirty="0"/>
              <a:t>Writing the Algo isn’t Enough… </a:t>
            </a:r>
            <a:br>
              <a:rPr lang="en-US" dirty="0"/>
            </a:br>
            <a:r>
              <a:rPr lang="en-US" dirty="0"/>
              <a:t>We Need to Prove that it Works!</a:t>
            </a:r>
          </a:p>
        </p:txBody>
      </p:sp>
      <p:sp>
        <p:nvSpPr>
          <p:cNvPr id="4" name="Text Placeholder 3">
            <a:extLst>
              <a:ext uri="{FF2B5EF4-FFF2-40B4-BE49-F238E27FC236}">
                <a16:creationId xmlns:a16="http://schemas.microsoft.com/office/drawing/2014/main" id="{3BBFA69A-3B19-07CC-407E-6A923DF7564B}"/>
              </a:ext>
            </a:extLst>
          </p:cNvPr>
          <p:cNvSpPr>
            <a:spLocks noGrp="1"/>
          </p:cNvSpPr>
          <p:nvPr>
            <p:ph type="body" idx="1"/>
          </p:nvPr>
        </p:nvSpPr>
        <p:spPr>
          <a:xfrm>
            <a:off x="311700" y="1506071"/>
            <a:ext cx="8520600" cy="3062804"/>
          </a:xfrm>
        </p:spPr>
        <p:txBody>
          <a:bodyPr/>
          <a:lstStyle/>
          <a:p>
            <a:r>
              <a:rPr lang="en-US" dirty="0"/>
              <a:t>In general, you’ll be often writing some kind of induction proof, or proving some implications to show that your algorithm is correct</a:t>
            </a:r>
          </a:p>
          <a:p>
            <a:pPr marL="114300" indent="0">
              <a:buNone/>
            </a:pPr>
            <a:endParaRPr lang="en-US" dirty="0"/>
          </a:p>
          <a:p>
            <a:r>
              <a:rPr lang="en-US" dirty="0"/>
              <a:t>For greedy algorithms specifically, we have three common proof strategies:</a:t>
            </a:r>
          </a:p>
          <a:p>
            <a:pPr lvl="1">
              <a:buClr>
                <a:schemeClr val="tx2"/>
              </a:buClr>
            </a:pPr>
            <a:r>
              <a:rPr lang="en-US" dirty="0">
                <a:solidFill>
                  <a:schemeClr val="tx2"/>
                </a:solidFill>
              </a:rPr>
              <a:t>greedy stays ahead</a:t>
            </a:r>
          </a:p>
          <a:p>
            <a:pPr lvl="1">
              <a:buClr>
                <a:schemeClr val="tx2"/>
              </a:buClr>
            </a:pPr>
            <a:r>
              <a:rPr lang="en-US" dirty="0">
                <a:solidFill>
                  <a:schemeClr val="tx2"/>
                </a:solidFill>
              </a:rPr>
              <a:t>exchange arguments</a:t>
            </a:r>
          </a:p>
          <a:p>
            <a:pPr lvl="1">
              <a:buClr>
                <a:schemeClr val="tx2"/>
              </a:buClr>
            </a:pPr>
            <a:r>
              <a:rPr lang="en-US" dirty="0">
                <a:solidFill>
                  <a:schemeClr val="tx2"/>
                </a:solidFill>
              </a:rPr>
              <a:t>structural arguments</a:t>
            </a:r>
          </a:p>
        </p:txBody>
      </p:sp>
    </p:spTree>
    <p:extLst>
      <p:ext uri="{BB962C8B-B14F-4D97-AF65-F5344CB8AC3E}">
        <p14:creationId xmlns:p14="http://schemas.microsoft.com/office/powerpoint/2010/main" val="1406101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1.6 – Line Covering</a:t>
            </a:r>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pPr marL="114300" indent="0">
              <a:buNone/>
            </a:pPr>
            <a:r>
              <a:rPr lang="en-US" sz="1600" dirty="0"/>
              <a:t>Write a proof of correctness.</a:t>
            </a:r>
          </a:p>
        </p:txBody>
      </p:sp>
      <p:sp>
        <p:nvSpPr>
          <p:cNvPr id="4" name="Google Shape;160;p35">
            <a:extLst>
              <a:ext uri="{FF2B5EF4-FFF2-40B4-BE49-F238E27FC236}">
                <a16:creationId xmlns:a16="http://schemas.microsoft.com/office/drawing/2014/main" id="{A7E38F59-40AE-9E82-BE47-A6DE994BDFBD}"/>
              </a:ext>
            </a:extLst>
          </p:cNvPr>
          <p:cNvSpPr txBox="1"/>
          <p:nvPr/>
        </p:nvSpPr>
        <p:spPr>
          <a:xfrm>
            <a:off x="1055234" y="4230336"/>
            <a:ext cx="7149763" cy="677078"/>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chemeClr val="accent1"/>
                </a:solidFill>
                <a:latin typeface="Source Sans Pro"/>
                <a:ea typeface="Source Sans Pro"/>
                <a:cs typeface="Source Sans Pro"/>
                <a:sym typeface="Source Sans Pro"/>
              </a:rPr>
              <a:t>Try to use one of those greedy proof techniques with the people around you</a:t>
            </a:r>
            <a:r>
              <a:rPr lang="en" sz="1600" b="0" i="0" u="none" strike="noStrike" cap="none" dirty="0">
                <a:solidFill>
                  <a:schemeClr val="accent1"/>
                </a:solidFill>
                <a:latin typeface="Source Sans Pro"/>
                <a:ea typeface="Source Sans Pro"/>
                <a:cs typeface="Source Sans Pro"/>
                <a:sym typeface="Source Sans Pro"/>
              </a:rPr>
              <a:t>, and then we’ll go over it together!</a:t>
            </a:r>
            <a:endParaRPr sz="1600" b="0" i="0" u="none" strike="noStrike" cap="none" dirty="0">
              <a:solidFill>
                <a:schemeClr val="accent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2964501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BDF7-15CF-0476-5978-8298A5D40498}"/>
              </a:ext>
            </a:extLst>
          </p:cNvPr>
          <p:cNvSpPr>
            <a:spLocks noGrp="1"/>
          </p:cNvSpPr>
          <p:nvPr>
            <p:ph type="title"/>
          </p:nvPr>
        </p:nvSpPr>
        <p:spPr/>
        <p:txBody>
          <a:bodyPr>
            <a:normAutofit fontScale="90000"/>
          </a:bodyPr>
          <a:lstStyle/>
          <a:p>
            <a:r>
              <a:rPr lang="en-US" dirty="0"/>
              <a:t>1.7. Optimize and Analyze the Run Time</a:t>
            </a:r>
          </a:p>
        </p:txBody>
      </p:sp>
    </p:spTree>
    <p:extLst>
      <p:ext uri="{BB962C8B-B14F-4D97-AF65-F5344CB8AC3E}">
        <p14:creationId xmlns:p14="http://schemas.microsoft.com/office/powerpoint/2010/main" val="1060962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A5EE38-A135-4393-36E6-0348058FEFE7}"/>
              </a:ext>
            </a:extLst>
          </p:cNvPr>
          <p:cNvSpPr>
            <a:spLocks noGrp="1"/>
          </p:cNvSpPr>
          <p:nvPr>
            <p:ph type="title"/>
          </p:nvPr>
        </p:nvSpPr>
        <p:spPr/>
        <p:txBody>
          <a:bodyPr>
            <a:normAutofit fontScale="90000"/>
          </a:bodyPr>
          <a:lstStyle/>
          <a:p>
            <a:r>
              <a:rPr lang="en-US" dirty="0"/>
              <a:t>Just Like Back in 332…</a:t>
            </a:r>
          </a:p>
        </p:txBody>
      </p:sp>
      <p:sp>
        <p:nvSpPr>
          <p:cNvPr id="4" name="Text Placeholder 3">
            <a:extLst>
              <a:ext uri="{FF2B5EF4-FFF2-40B4-BE49-F238E27FC236}">
                <a16:creationId xmlns:a16="http://schemas.microsoft.com/office/drawing/2014/main" id="{89BF708D-06C5-85C8-129B-D1690D261936}"/>
              </a:ext>
            </a:extLst>
          </p:cNvPr>
          <p:cNvSpPr>
            <a:spLocks noGrp="1"/>
          </p:cNvSpPr>
          <p:nvPr>
            <p:ph type="body" idx="1"/>
          </p:nvPr>
        </p:nvSpPr>
        <p:spPr>
          <a:xfrm>
            <a:off x="311700" y="1068425"/>
            <a:ext cx="8520600" cy="3500450"/>
          </a:xfrm>
        </p:spPr>
        <p:txBody>
          <a:bodyPr/>
          <a:lstStyle/>
          <a:p>
            <a:r>
              <a:rPr lang="en-US" dirty="0"/>
              <a:t>Make your algorithm as efficient as possible. </a:t>
            </a:r>
          </a:p>
          <a:p>
            <a:endParaRPr lang="en-US" dirty="0"/>
          </a:p>
          <a:p>
            <a:r>
              <a:rPr lang="en-US" dirty="0"/>
              <a:t>Flesh out any pseudocode you’ve written with enough detail to analyze the running time (do you need particular data structures?). </a:t>
            </a:r>
          </a:p>
          <a:p>
            <a:endParaRPr lang="en-US" dirty="0"/>
          </a:p>
          <a:p>
            <a:r>
              <a:rPr lang="en-US" dirty="0"/>
              <a:t>Write and justify the big-O running time. </a:t>
            </a:r>
          </a:p>
          <a:p>
            <a:pPr lvl="1">
              <a:buClr>
                <a:schemeClr val="tx2"/>
              </a:buClr>
            </a:pPr>
            <a:r>
              <a:rPr lang="en-US" dirty="0">
                <a:solidFill>
                  <a:schemeClr val="tx2"/>
                </a:solidFill>
              </a:rPr>
              <a:t>Can you make your code more efficient? </a:t>
            </a:r>
          </a:p>
          <a:p>
            <a:pPr lvl="1">
              <a:buClr>
                <a:schemeClr val="tx2"/>
              </a:buClr>
            </a:pPr>
            <a:r>
              <a:rPr lang="en-US" dirty="0">
                <a:solidFill>
                  <a:schemeClr val="tx2"/>
                </a:solidFill>
              </a:rPr>
              <a:t>Can you give a reason why you shouldn’t expect the code to be any faster?</a:t>
            </a:r>
          </a:p>
        </p:txBody>
      </p:sp>
    </p:spTree>
    <p:extLst>
      <p:ext uri="{BB962C8B-B14F-4D97-AF65-F5344CB8AC3E}">
        <p14:creationId xmlns:p14="http://schemas.microsoft.com/office/powerpoint/2010/main" val="4098920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1.7 – Line Covering</a:t>
            </a:r>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pPr marL="114300" indent="0">
              <a:buNone/>
            </a:pPr>
            <a:r>
              <a:rPr lang="en-US" sz="1600" dirty="0"/>
              <a:t>Write the big-O of your code and justify the running time with a few sentences. </a:t>
            </a:r>
          </a:p>
        </p:txBody>
      </p:sp>
    </p:spTree>
    <p:extLst>
      <p:ext uri="{BB962C8B-B14F-4D97-AF65-F5344CB8AC3E}">
        <p14:creationId xmlns:p14="http://schemas.microsoft.com/office/powerpoint/2010/main" val="266638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14FE6-A5DA-94F7-0C52-75C507DEF2A2}"/>
              </a:ext>
            </a:extLst>
          </p:cNvPr>
          <p:cNvSpPr>
            <a:spLocks noGrp="1"/>
          </p:cNvSpPr>
          <p:nvPr>
            <p:ph type="title"/>
          </p:nvPr>
        </p:nvSpPr>
        <p:spPr/>
        <p:txBody>
          <a:bodyPr>
            <a:normAutofit fontScale="90000"/>
          </a:bodyPr>
          <a:lstStyle/>
          <a:p>
            <a:r>
              <a:rPr lang="en-US" dirty="0"/>
              <a:t>Announcements &amp; Reminders</a:t>
            </a:r>
          </a:p>
        </p:txBody>
      </p:sp>
      <p:sp>
        <p:nvSpPr>
          <p:cNvPr id="3" name="Text Placeholder 2">
            <a:extLst>
              <a:ext uri="{FF2B5EF4-FFF2-40B4-BE49-F238E27FC236}">
                <a16:creationId xmlns:a16="http://schemas.microsoft.com/office/drawing/2014/main" id="{40357285-116C-D9E9-8114-1A4EC2B59A7E}"/>
              </a:ext>
            </a:extLst>
          </p:cNvPr>
          <p:cNvSpPr>
            <a:spLocks noGrp="1"/>
          </p:cNvSpPr>
          <p:nvPr>
            <p:ph type="body" idx="1"/>
          </p:nvPr>
        </p:nvSpPr>
        <p:spPr>
          <a:xfrm>
            <a:off x="311700" y="1068425"/>
            <a:ext cx="8520600" cy="3500450"/>
          </a:xfrm>
        </p:spPr>
        <p:txBody>
          <a:bodyPr>
            <a:normAutofit/>
          </a:bodyPr>
          <a:lstStyle/>
          <a:p>
            <a:pPr marL="457200" lvl="0" indent="-342900" algn="l" rtl="0">
              <a:spcBef>
                <a:spcPts val="0"/>
              </a:spcBef>
              <a:spcAft>
                <a:spcPts val="0"/>
              </a:spcAft>
              <a:buClr>
                <a:schemeClr val="dk1"/>
              </a:buClr>
              <a:buSzPts val="1800"/>
              <a:buFont typeface="Source Sans Pro"/>
              <a:buChar char="●"/>
            </a:pPr>
            <a:r>
              <a:rPr lang="en-US" dirty="0">
                <a:solidFill>
                  <a:schemeClr val="dk1"/>
                </a:solidFill>
                <a:latin typeface="Source Sans Pro"/>
                <a:ea typeface="Source Sans Pro"/>
                <a:cs typeface="Source Sans Pro"/>
                <a:sym typeface="Source Sans Pro"/>
              </a:rPr>
              <a:t>HW1 </a:t>
            </a:r>
          </a:p>
          <a:p>
            <a:pPr marL="914400" lvl="1" indent="-317500" algn="l" rtl="0">
              <a:spcBef>
                <a:spcPts val="0"/>
              </a:spcBef>
              <a:spcAft>
                <a:spcPts val="0"/>
              </a:spcAft>
              <a:buClr>
                <a:schemeClr val="dk1"/>
              </a:buClr>
              <a:buSzPts val="1400"/>
              <a:buFont typeface="Source Sans Pro"/>
              <a:buChar char="○"/>
            </a:pPr>
            <a:r>
              <a:rPr lang="en-US" dirty="0">
                <a:solidFill>
                  <a:schemeClr val="dk1"/>
                </a:solidFill>
                <a:latin typeface="Source Sans Pro"/>
                <a:ea typeface="Source Sans Pro"/>
                <a:cs typeface="Source Sans Pro"/>
                <a:sym typeface="Source Sans Pro"/>
              </a:rPr>
              <a:t>If you feel something was graded incorrectly, submit a regrade request!</a:t>
            </a:r>
          </a:p>
          <a:p>
            <a:pPr marL="457200" lvl="0" indent="-342900" algn="l" rtl="0">
              <a:spcBef>
                <a:spcPts val="0"/>
              </a:spcBef>
              <a:spcAft>
                <a:spcPts val="0"/>
              </a:spcAft>
              <a:buClr>
                <a:schemeClr val="dk1"/>
              </a:buClr>
              <a:buSzPts val="1800"/>
              <a:buFont typeface="Source Sans Pro"/>
              <a:buChar char="●"/>
            </a:pPr>
            <a:r>
              <a:rPr lang="en-US" dirty="0">
                <a:solidFill>
                  <a:schemeClr val="dk1"/>
                </a:solidFill>
                <a:latin typeface="Source Sans Pro"/>
                <a:ea typeface="Source Sans Pro"/>
                <a:cs typeface="Source Sans Pro"/>
                <a:sym typeface="Source Sans Pro"/>
              </a:rPr>
              <a:t>HW2 </a:t>
            </a:r>
          </a:p>
          <a:p>
            <a:pPr marL="914400" lvl="1" indent="-317500" algn="l" rtl="0">
              <a:spcBef>
                <a:spcPts val="0"/>
              </a:spcBef>
              <a:spcAft>
                <a:spcPts val="0"/>
              </a:spcAft>
              <a:buClr>
                <a:schemeClr val="dk1"/>
              </a:buClr>
              <a:buSzPts val="1400"/>
              <a:buFont typeface="Source Sans Pro"/>
              <a:buChar char="○"/>
            </a:pPr>
            <a:r>
              <a:rPr lang="en-US" dirty="0">
                <a:solidFill>
                  <a:schemeClr val="dk1"/>
                </a:solidFill>
                <a:latin typeface="Source Sans Pro"/>
                <a:ea typeface="Source Sans Pro"/>
                <a:cs typeface="Source Sans Pro"/>
                <a:sym typeface="Source Sans Pro"/>
              </a:rPr>
              <a:t>Was due yesterday, 1/17</a:t>
            </a:r>
          </a:p>
          <a:p>
            <a:pPr marL="914400" lvl="1" indent="-317500" algn="l" rtl="0">
              <a:spcBef>
                <a:spcPts val="0"/>
              </a:spcBef>
              <a:spcAft>
                <a:spcPts val="0"/>
              </a:spcAft>
              <a:buClr>
                <a:schemeClr val="dk1"/>
              </a:buClr>
              <a:buSzPts val="1400"/>
              <a:buFont typeface="Source Sans Pro"/>
              <a:buChar char="○"/>
            </a:pPr>
            <a:r>
              <a:rPr lang="en-US" dirty="0">
                <a:solidFill>
                  <a:schemeClr val="tx2"/>
                </a:solidFill>
                <a:latin typeface="Source Sans Pro"/>
                <a:ea typeface="Source Sans Pro"/>
                <a:cs typeface="Source Sans Pro"/>
                <a:sym typeface="Source Sans Pro"/>
              </a:rPr>
              <a:t>5 late days total</a:t>
            </a:r>
            <a:endParaRPr lang="en-US" dirty="0">
              <a:solidFill>
                <a:schemeClr val="dk1"/>
              </a:solidFill>
              <a:latin typeface="Source Sans Pro"/>
              <a:ea typeface="Source Sans Pro"/>
              <a:cs typeface="Source Sans Pro"/>
              <a:sym typeface="Source Sans Pro"/>
            </a:endParaRPr>
          </a:p>
          <a:p>
            <a:pPr marL="457200" lvl="0" indent="-342900" algn="l" rtl="0">
              <a:spcBef>
                <a:spcPts val="0"/>
              </a:spcBef>
              <a:spcAft>
                <a:spcPts val="0"/>
              </a:spcAft>
              <a:buClr>
                <a:schemeClr val="dk1"/>
              </a:buClr>
              <a:buSzPts val="1800"/>
              <a:buFont typeface="Source Sans Pro"/>
              <a:buChar char="●"/>
            </a:pPr>
            <a:r>
              <a:rPr lang="en-US" dirty="0">
                <a:solidFill>
                  <a:schemeClr val="dk1"/>
                </a:solidFill>
                <a:latin typeface="Source Sans Pro"/>
                <a:ea typeface="Source Sans Pro"/>
                <a:cs typeface="Source Sans Pro"/>
                <a:sym typeface="Source Sans Pro"/>
              </a:rPr>
              <a:t>HW3 </a:t>
            </a:r>
          </a:p>
          <a:p>
            <a:pPr marL="914400" lvl="1" indent="-317500" algn="l" rtl="0">
              <a:spcBef>
                <a:spcPts val="0"/>
              </a:spcBef>
              <a:spcAft>
                <a:spcPts val="0"/>
              </a:spcAft>
              <a:buClr>
                <a:schemeClr val="dk1"/>
              </a:buClr>
              <a:buSzPts val="1400"/>
              <a:buFont typeface="Source Sans Pro"/>
              <a:buChar char="○"/>
            </a:pPr>
            <a:r>
              <a:rPr lang="en-US" dirty="0">
                <a:solidFill>
                  <a:schemeClr val="dk1"/>
                </a:solidFill>
                <a:latin typeface="Source Sans Pro"/>
                <a:ea typeface="Source Sans Pro"/>
                <a:cs typeface="Source Sans Pro"/>
                <a:sym typeface="Source Sans Pro"/>
              </a:rPr>
              <a:t>Due Wednesday, 1/24</a:t>
            </a:r>
          </a:p>
        </p:txBody>
      </p:sp>
    </p:spTree>
    <p:extLst>
      <p:ext uri="{BB962C8B-B14F-4D97-AF65-F5344CB8AC3E}">
        <p14:creationId xmlns:p14="http://schemas.microsoft.com/office/powerpoint/2010/main" val="2235408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8BA5E0-1029-3E20-C453-0634DE9D0524}"/>
              </a:ext>
            </a:extLst>
          </p:cNvPr>
          <p:cNvSpPr>
            <a:spLocks noGrp="1"/>
          </p:cNvSpPr>
          <p:nvPr>
            <p:ph type="title"/>
          </p:nvPr>
        </p:nvSpPr>
        <p:spPr/>
        <p:txBody>
          <a:bodyPr>
            <a:normAutofit/>
          </a:bodyPr>
          <a:lstStyle/>
          <a:p>
            <a:r>
              <a:rPr lang="en-US" dirty="0"/>
              <a:t>2.1. Read and Understand the Problem</a:t>
            </a:r>
          </a:p>
        </p:txBody>
      </p:sp>
    </p:spTree>
    <p:extLst>
      <p:ext uri="{BB962C8B-B14F-4D97-AF65-F5344CB8AC3E}">
        <p14:creationId xmlns:p14="http://schemas.microsoft.com/office/powerpoint/2010/main" val="42302055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2 – Another Greedy Algorithm</a:t>
            </a:r>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6"/>
            <a:ext cx="8520600" cy="3763066"/>
          </a:xfrm>
        </p:spPr>
        <p:txBody>
          <a:bodyPr>
            <a:normAutofit/>
          </a:bodyPr>
          <a:lstStyle/>
          <a:p>
            <a:pPr marL="114300" indent="0">
              <a:buNone/>
            </a:pPr>
            <a:r>
              <a:rPr lang="en-US" sz="1600" dirty="0"/>
              <a:t>You have a set, A , of (possibly overlapping) intervals. You wish to choose a subset B of the intervals to cover the full set. Here, cover means every interval X in A is contained in some interval Y in B. </a:t>
            </a:r>
          </a:p>
          <a:p>
            <a:pPr marL="114300" indent="0">
              <a:buNone/>
            </a:pPr>
            <a:endParaRPr lang="en-US" sz="1600" dirty="0"/>
          </a:p>
          <a:p>
            <a:pPr marL="114300" indent="0">
              <a:buNone/>
            </a:pPr>
            <a:r>
              <a:rPr lang="en-US" sz="1600" dirty="0"/>
              <a:t>Describe (and prove correct) an algorithm which gives you a cover with the fewest intervals. </a:t>
            </a:r>
          </a:p>
        </p:txBody>
      </p:sp>
    </p:spTree>
    <p:extLst>
      <p:ext uri="{BB962C8B-B14F-4D97-AF65-F5344CB8AC3E}">
        <p14:creationId xmlns:p14="http://schemas.microsoft.com/office/powerpoint/2010/main" val="2282985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2.1 – Another Greedy Algorithm</a:t>
            </a:r>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r>
              <a:rPr lang="en-US" sz="1400" dirty="0"/>
              <a:t>Are there any </a:t>
            </a:r>
            <a:r>
              <a:rPr lang="en-US" sz="1400" b="1" dirty="0">
                <a:solidFill>
                  <a:schemeClr val="bg2"/>
                </a:solidFill>
              </a:rPr>
              <a:t>technical terms</a:t>
            </a:r>
            <a:r>
              <a:rPr lang="en-US" sz="1400" dirty="0"/>
              <a:t> in the problem you don’t understand? </a:t>
            </a:r>
            <a:br>
              <a:rPr lang="en-US" sz="1400" dirty="0"/>
            </a:br>
            <a:br>
              <a:rPr lang="en-US" sz="1400" dirty="0"/>
            </a:br>
            <a:endParaRPr lang="en-US" sz="1400" dirty="0"/>
          </a:p>
          <a:p>
            <a:r>
              <a:rPr lang="en-US" sz="1400" dirty="0"/>
              <a:t>What is the </a:t>
            </a:r>
            <a:r>
              <a:rPr lang="en-US" sz="1400" b="1" dirty="0">
                <a:solidFill>
                  <a:schemeClr val="bg2"/>
                </a:solidFill>
              </a:rPr>
              <a:t>input type</a:t>
            </a:r>
            <a:r>
              <a:rPr lang="en-US" sz="1400" dirty="0"/>
              <a:t>? (Array? Graph? Integer? Something else?) </a:t>
            </a:r>
            <a:br>
              <a:rPr lang="en-US" sz="1400" dirty="0"/>
            </a:br>
            <a:br>
              <a:rPr lang="en-US" sz="1400" dirty="0"/>
            </a:br>
            <a:endParaRPr lang="en-US" sz="1400" dirty="0"/>
          </a:p>
          <a:p>
            <a:r>
              <a:rPr lang="en-US" sz="1400" dirty="0"/>
              <a:t>What is your </a:t>
            </a:r>
            <a:r>
              <a:rPr lang="en-US" sz="1400" b="1" dirty="0">
                <a:solidFill>
                  <a:schemeClr val="bg2"/>
                </a:solidFill>
              </a:rPr>
              <a:t>return type</a:t>
            </a:r>
            <a:r>
              <a:rPr lang="en-US" sz="1400" dirty="0"/>
              <a:t>? (Integer? List?) </a:t>
            </a:r>
            <a:br>
              <a:rPr lang="en-US" sz="1400" dirty="0"/>
            </a:br>
            <a:endParaRPr lang="en-US" sz="1400" dirty="0"/>
          </a:p>
        </p:txBody>
      </p:sp>
      <p:sp>
        <p:nvSpPr>
          <p:cNvPr id="8" name="Google Shape;160;p35">
            <a:extLst>
              <a:ext uri="{FF2B5EF4-FFF2-40B4-BE49-F238E27FC236}">
                <a16:creationId xmlns:a16="http://schemas.microsoft.com/office/drawing/2014/main" id="{36C83BD8-087A-63EA-0AF9-D1253C9873B4}"/>
              </a:ext>
            </a:extLst>
          </p:cNvPr>
          <p:cNvSpPr txBox="1"/>
          <p:nvPr/>
        </p:nvSpPr>
        <p:spPr>
          <a:xfrm>
            <a:off x="1055234" y="4230336"/>
            <a:ext cx="7149763" cy="677078"/>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chemeClr val="accent1"/>
                </a:solidFill>
                <a:latin typeface="Source Sans Pro"/>
                <a:ea typeface="Source Sans Pro"/>
                <a:cs typeface="Source Sans Pro"/>
                <a:sym typeface="Source Sans Pro"/>
              </a:rPr>
              <a:t>Work reading through this</a:t>
            </a:r>
            <a:r>
              <a:rPr lang="en" sz="1600" b="0" i="0" u="none" strike="noStrike" cap="none" dirty="0">
                <a:solidFill>
                  <a:schemeClr val="accent1"/>
                </a:solidFill>
                <a:latin typeface="Source Sans Pro"/>
                <a:ea typeface="Source Sans Pro"/>
                <a:cs typeface="Source Sans Pro"/>
                <a:sym typeface="Source Sans Pro"/>
              </a:rPr>
              <a:t> problem with the people around you and answering the questions, and then we’ll go over it together!</a:t>
            </a:r>
            <a:endParaRPr sz="1600" b="0" i="0" u="none" strike="noStrike" cap="none" dirty="0">
              <a:solidFill>
                <a:schemeClr val="accent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2181266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0A17D1-FE6E-8ED6-C993-1491DE368FBE}"/>
              </a:ext>
            </a:extLst>
          </p:cNvPr>
          <p:cNvSpPr>
            <a:spLocks noGrp="1"/>
          </p:cNvSpPr>
          <p:nvPr>
            <p:ph type="title"/>
          </p:nvPr>
        </p:nvSpPr>
        <p:spPr/>
        <p:txBody>
          <a:bodyPr/>
          <a:lstStyle/>
          <a:p>
            <a:r>
              <a:rPr lang="en-US" dirty="0"/>
              <a:t>2.2. Generate Examples</a:t>
            </a:r>
          </a:p>
        </p:txBody>
      </p:sp>
    </p:spTree>
    <p:extLst>
      <p:ext uri="{BB962C8B-B14F-4D97-AF65-F5344CB8AC3E}">
        <p14:creationId xmlns:p14="http://schemas.microsoft.com/office/powerpoint/2010/main" val="3370189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2.2 – Another Greedy Algorithm</a:t>
            </a:r>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pPr marL="114300" indent="0">
              <a:buNone/>
            </a:pPr>
            <a:r>
              <a:rPr lang="en-US" sz="1600" dirty="0"/>
              <a:t>Generate two examples with their associated outputs. Put some effort into these! The more different from each other they are, the more likely you are to catch mistakes later.</a:t>
            </a:r>
          </a:p>
        </p:txBody>
      </p:sp>
    </p:spTree>
    <p:extLst>
      <p:ext uri="{BB962C8B-B14F-4D97-AF65-F5344CB8AC3E}">
        <p14:creationId xmlns:p14="http://schemas.microsoft.com/office/powerpoint/2010/main" val="642899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6235C-5B84-1F14-1B40-143720A2630B}"/>
              </a:ext>
            </a:extLst>
          </p:cNvPr>
          <p:cNvSpPr>
            <a:spLocks noGrp="1"/>
          </p:cNvSpPr>
          <p:nvPr>
            <p:ph type="title"/>
          </p:nvPr>
        </p:nvSpPr>
        <p:spPr/>
        <p:txBody>
          <a:bodyPr/>
          <a:lstStyle/>
          <a:p>
            <a:r>
              <a:rPr lang="en-US" dirty="0"/>
              <a:t>2.3. Come Up with a Baseline</a:t>
            </a:r>
          </a:p>
        </p:txBody>
      </p:sp>
    </p:spTree>
    <p:extLst>
      <p:ext uri="{BB962C8B-B14F-4D97-AF65-F5344CB8AC3E}">
        <p14:creationId xmlns:p14="http://schemas.microsoft.com/office/powerpoint/2010/main" val="407309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3F4436-F7CF-AA52-0A9D-824F1F0335AD}"/>
              </a:ext>
            </a:extLst>
          </p:cNvPr>
          <p:cNvSpPr>
            <a:spLocks noGrp="1"/>
          </p:cNvSpPr>
          <p:nvPr>
            <p:ph type="title"/>
          </p:nvPr>
        </p:nvSpPr>
        <p:spPr/>
        <p:txBody>
          <a:bodyPr>
            <a:normAutofit fontScale="90000"/>
          </a:bodyPr>
          <a:lstStyle/>
          <a:p>
            <a:r>
              <a:rPr lang="en-US" dirty="0"/>
              <a:t>Inefficient but Effective First Attempt</a:t>
            </a:r>
          </a:p>
        </p:txBody>
      </p:sp>
      <p:sp>
        <p:nvSpPr>
          <p:cNvPr id="4" name="Text Placeholder 3">
            <a:extLst>
              <a:ext uri="{FF2B5EF4-FFF2-40B4-BE49-F238E27FC236}">
                <a16:creationId xmlns:a16="http://schemas.microsoft.com/office/drawing/2014/main" id="{D80F2126-340C-5A8E-A90E-4F10914A5EED}"/>
              </a:ext>
            </a:extLst>
          </p:cNvPr>
          <p:cNvSpPr>
            <a:spLocks noGrp="1"/>
          </p:cNvSpPr>
          <p:nvPr>
            <p:ph type="body" idx="1"/>
          </p:nvPr>
        </p:nvSpPr>
        <p:spPr>
          <a:xfrm>
            <a:off x="311700" y="1065007"/>
            <a:ext cx="8520600" cy="3503868"/>
          </a:xfrm>
        </p:spPr>
        <p:txBody>
          <a:bodyPr/>
          <a:lstStyle/>
          <a:p>
            <a:r>
              <a:rPr lang="en-US" dirty="0"/>
              <a:t>In a time-constrained setting (like a </a:t>
            </a:r>
            <a:r>
              <a:rPr lang="en-US" b="1" dirty="0">
                <a:solidFill>
                  <a:schemeClr val="bg2"/>
                </a:solidFill>
              </a:rPr>
              <a:t>technical interview</a:t>
            </a:r>
            <a:r>
              <a:rPr lang="en-US" dirty="0">
                <a:solidFill>
                  <a:schemeClr val="bg2"/>
                </a:solidFill>
              </a:rPr>
              <a:t> </a:t>
            </a:r>
            <a:r>
              <a:rPr lang="en-US" dirty="0"/>
              <a:t>or an </a:t>
            </a:r>
            <a:r>
              <a:rPr lang="en-US" b="1" dirty="0">
                <a:solidFill>
                  <a:schemeClr val="bg2"/>
                </a:solidFill>
              </a:rPr>
              <a:t>exam</a:t>
            </a:r>
            <a:r>
              <a:rPr lang="en-US" dirty="0"/>
              <a:t>) you often want a “baseline” algorithm. </a:t>
            </a:r>
          </a:p>
          <a:p>
            <a:endParaRPr lang="en-US" dirty="0"/>
          </a:p>
          <a:p>
            <a:r>
              <a:rPr lang="en-US" dirty="0"/>
              <a:t>This should be an algorithm that you can implement and will give you the right answer, </a:t>
            </a:r>
            <a:r>
              <a:rPr lang="en-US" b="1" dirty="0"/>
              <a:t>even if it might be slow</a:t>
            </a:r>
            <a:r>
              <a:rPr lang="en-US" dirty="0"/>
              <a:t>. </a:t>
            </a:r>
          </a:p>
          <a:p>
            <a:endParaRPr lang="en-US" dirty="0"/>
          </a:p>
          <a:p>
            <a:r>
              <a:rPr lang="en-US" dirty="0"/>
              <a:t>What would be a baseline for this question?</a:t>
            </a:r>
          </a:p>
        </p:txBody>
      </p:sp>
    </p:spTree>
    <p:extLst>
      <p:ext uri="{BB962C8B-B14F-4D97-AF65-F5344CB8AC3E}">
        <p14:creationId xmlns:p14="http://schemas.microsoft.com/office/powerpoint/2010/main" val="2010866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C96CF-D91B-BB0E-FE1C-502450AAA998}"/>
              </a:ext>
            </a:extLst>
          </p:cNvPr>
          <p:cNvSpPr>
            <a:spLocks noGrp="1"/>
          </p:cNvSpPr>
          <p:nvPr>
            <p:ph type="title"/>
          </p:nvPr>
        </p:nvSpPr>
        <p:spPr/>
        <p:txBody>
          <a:bodyPr>
            <a:noAutofit/>
          </a:bodyPr>
          <a:lstStyle/>
          <a:p>
            <a:r>
              <a:rPr lang="en-US" dirty="0"/>
              <a:t>2.4. Brainstorm and Analyze </a:t>
            </a:r>
            <a:br>
              <a:rPr lang="en-US" dirty="0"/>
            </a:br>
            <a:r>
              <a:rPr lang="en-US" dirty="0"/>
              <a:t>Possible Algorithms</a:t>
            </a:r>
          </a:p>
        </p:txBody>
      </p:sp>
    </p:spTree>
    <p:extLst>
      <p:ext uri="{BB962C8B-B14F-4D97-AF65-F5344CB8AC3E}">
        <p14:creationId xmlns:p14="http://schemas.microsoft.com/office/powerpoint/2010/main" val="215805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2.4 – Another Greedy Algorithm</a:t>
            </a:r>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pPr marL="114300" indent="0">
              <a:buNone/>
            </a:pPr>
            <a:r>
              <a:rPr lang="en-US" sz="1600" dirty="0"/>
              <a:t>For this problem today, you should use a greedy algorithm. </a:t>
            </a:r>
          </a:p>
          <a:p>
            <a:pPr marL="114300" indent="0">
              <a:buNone/>
            </a:pPr>
            <a:endParaRPr lang="en-US" sz="1600" dirty="0"/>
          </a:p>
          <a:p>
            <a:pPr marL="114300" indent="0">
              <a:buNone/>
            </a:pPr>
            <a:r>
              <a:rPr lang="en-US" sz="1600" dirty="0"/>
              <a:t>Come up with at least two greedy ideas (which may or may not work). Run each of your ideas through the examples you generated in part 2.</a:t>
            </a:r>
          </a:p>
        </p:txBody>
      </p:sp>
      <p:sp>
        <p:nvSpPr>
          <p:cNvPr id="4" name="Google Shape;160;p35">
            <a:extLst>
              <a:ext uri="{FF2B5EF4-FFF2-40B4-BE49-F238E27FC236}">
                <a16:creationId xmlns:a16="http://schemas.microsoft.com/office/drawing/2014/main" id="{A7E38F59-40AE-9E82-BE47-A6DE994BDFBD}"/>
              </a:ext>
            </a:extLst>
          </p:cNvPr>
          <p:cNvSpPr txBox="1"/>
          <p:nvPr/>
        </p:nvSpPr>
        <p:spPr>
          <a:xfrm>
            <a:off x="1055234" y="4230336"/>
            <a:ext cx="7149763" cy="677078"/>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chemeClr val="accent1"/>
                </a:solidFill>
                <a:latin typeface="Source Sans Pro"/>
                <a:ea typeface="Source Sans Pro"/>
                <a:cs typeface="Source Sans Pro"/>
                <a:sym typeface="Source Sans Pro"/>
              </a:rPr>
              <a:t>Think of some greedy ideas</a:t>
            </a:r>
            <a:r>
              <a:rPr lang="en" sz="1600" b="0" i="0" u="none" strike="noStrike" cap="none" dirty="0">
                <a:solidFill>
                  <a:schemeClr val="accent1"/>
                </a:solidFill>
                <a:latin typeface="Source Sans Pro"/>
                <a:ea typeface="Source Sans Pro"/>
                <a:cs typeface="Source Sans Pro"/>
                <a:sym typeface="Source Sans Pro"/>
              </a:rPr>
              <a:t> with the people around you, and then we’ll go over it together!</a:t>
            </a:r>
            <a:endParaRPr sz="1600" b="0" i="0" u="none" strike="noStrike" cap="none" dirty="0">
              <a:solidFill>
                <a:schemeClr val="accent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39729625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19E7-0A5B-FF1F-6003-9CB34D93FB50}"/>
              </a:ext>
            </a:extLst>
          </p:cNvPr>
          <p:cNvSpPr>
            <a:spLocks noGrp="1"/>
          </p:cNvSpPr>
          <p:nvPr>
            <p:ph type="title"/>
          </p:nvPr>
        </p:nvSpPr>
        <p:spPr/>
        <p:txBody>
          <a:bodyPr/>
          <a:lstStyle/>
          <a:p>
            <a:r>
              <a:rPr lang="en-US" dirty="0"/>
              <a:t>2.5. Write an Algorithm</a:t>
            </a:r>
          </a:p>
        </p:txBody>
      </p:sp>
    </p:spTree>
    <p:extLst>
      <p:ext uri="{BB962C8B-B14F-4D97-AF65-F5344CB8AC3E}">
        <p14:creationId xmlns:p14="http://schemas.microsoft.com/office/powerpoint/2010/main" val="1390566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7"/>
          <p:cNvSpPr txBox="1">
            <a:spLocks noGrp="1"/>
          </p:cNvSpPr>
          <p:nvPr>
            <p:ph type="title"/>
          </p:nvPr>
        </p:nvSpPr>
        <p:spPr/>
        <p:txBody>
          <a:bodyPr spcFirstLastPara="1" wrap="square" lIns="68575" tIns="34275" rIns="68575" bIns="34275" anchor="b" anchorCtr="0">
            <a:normAutofit/>
          </a:bodyPr>
          <a:lstStyle/>
          <a:p>
            <a:pPr marL="0" lvl="0" indent="0" rtl="0">
              <a:lnSpc>
                <a:spcPct val="90000"/>
              </a:lnSpc>
              <a:spcBef>
                <a:spcPts val="0"/>
              </a:spcBef>
              <a:spcAft>
                <a:spcPts val="0"/>
              </a:spcAft>
              <a:buClr>
                <a:srgbClr val="0C0C0C"/>
              </a:buClr>
              <a:buSzPts val="3800"/>
              <a:buFont typeface="Quattrocento Sans"/>
              <a:buNone/>
            </a:pPr>
            <a:r>
              <a:rPr lang="en-US" dirty="0"/>
              <a:t>How to Approach Writing an Algorithm</a:t>
            </a:r>
          </a:p>
        </p:txBody>
      </p:sp>
    </p:spTree>
    <p:extLst>
      <p:ext uri="{BB962C8B-B14F-4D97-AF65-F5344CB8AC3E}">
        <p14:creationId xmlns:p14="http://schemas.microsoft.com/office/powerpoint/2010/main" val="18910489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C310A4-FB4A-51A9-6667-98E76492085C}"/>
              </a:ext>
            </a:extLst>
          </p:cNvPr>
          <p:cNvSpPr>
            <a:spLocks noGrp="1"/>
          </p:cNvSpPr>
          <p:nvPr>
            <p:ph type="title"/>
          </p:nvPr>
        </p:nvSpPr>
        <p:spPr/>
        <p:txBody>
          <a:bodyPr>
            <a:normAutofit fontScale="90000"/>
          </a:bodyPr>
          <a:lstStyle/>
          <a:p>
            <a:r>
              <a:rPr lang="en-US" dirty="0"/>
              <a:t>Write That Pseudocode!</a:t>
            </a:r>
          </a:p>
        </p:txBody>
      </p:sp>
      <p:sp>
        <p:nvSpPr>
          <p:cNvPr id="4" name="Text Placeholder 3">
            <a:extLst>
              <a:ext uri="{FF2B5EF4-FFF2-40B4-BE49-F238E27FC236}">
                <a16:creationId xmlns:a16="http://schemas.microsoft.com/office/drawing/2014/main" id="{BB5E5A0F-1A95-0A7F-3ACC-88E9676F62FE}"/>
              </a:ext>
            </a:extLst>
          </p:cNvPr>
          <p:cNvSpPr>
            <a:spLocks noGrp="1"/>
          </p:cNvSpPr>
          <p:nvPr>
            <p:ph type="body" idx="1"/>
          </p:nvPr>
        </p:nvSpPr>
        <p:spPr>
          <a:xfrm>
            <a:off x="311700" y="1068425"/>
            <a:ext cx="8520600" cy="3783274"/>
          </a:xfrm>
        </p:spPr>
        <p:txBody>
          <a:bodyPr>
            <a:normAutofit/>
          </a:bodyPr>
          <a:lstStyle/>
          <a:p>
            <a:r>
              <a:rPr lang="en-US" dirty="0"/>
              <a:t>Now that you’ve determined which of your ideas is (probably) correct, you need to formalize your algorithm into pseudocode</a:t>
            </a:r>
          </a:p>
          <a:p>
            <a:endParaRPr lang="en-US" dirty="0"/>
          </a:p>
          <a:p>
            <a:r>
              <a:rPr lang="en-US" dirty="0"/>
              <a:t>Some pseudocode tips:</a:t>
            </a:r>
          </a:p>
          <a:p>
            <a:pPr lvl="1">
              <a:buClr>
                <a:schemeClr val="tx2"/>
              </a:buClr>
            </a:pPr>
            <a:r>
              <a:rPr lang="en-US" dirty="0">
                <a:solidFill>
                  <a:schemeClr val="tx2"/>
                </a:solidFill>
              </a:rPr>
              <a:t>Pseudocode should be somewhere </a:t>
            </a:r>
            <a:r>
              <a:rPr lang="en-US" b="1" dirty="0">
                <a:solidFill>
                  <a:schemeClr val="tx2"/>
                </a:solidFill>
              </a:rPr>
              <a:t>between</a:t>
            </a:r>
            <a:r>
              <a:rPr lang="en-US" dirty="0">
                <a:solidFill>
                  <a:schemeClr val="tx2"/>
                </a:solidFill>
              </a:rPr>
              <a:t> a paragraph and actual (java/python/c/whatever) code</a:t>
            </a:r>
          </a:p>
          <a:p>
            <a:pPr lvl="1">
              <a:buClr>
                <a:schemeClr val="tx2"/>
              </a:buClr>
            </a:pPr>
            <a:r>
              <a:rPr lang="en-US" dirty="0">
                <a:solidFill>
                  <a:schemeClr val="tx2"/>
                </a:solidFill>
              </a:rPr>
              <a:t>You can have English phrases and sentences in your pseudocode!</a:t>
            </a:r>
          </a:p>
          <a:p>
            <a:pPr lvl="1">
              <a:buClr>
                <a:schemeClr val="tx2"/>
              </a:buClr>
            </a:pPr>
            <a:r>
              <a:rPr lang="en-US" dirty="0">
                <a:solidFill>
                  <a:schemeClr val="tx2"/>
                </a:solidFill>
              </a:rPr>
              <a:t>It can be helpful to name the variables you want to use in a paragraph before your actual pseudocode</a:t>
            </a:r>
          </a:p>
          <a:p>
            <a:pPr lvl="1">
              <a:buClr>
                <a:schemeClr val="tx2"/>
              </a:buClr>
            </a:pPr>
            <a:r>
              <a:rPr lang="en-US" dirty="0">
                <a:solidFill>
                  <a:schemeClr val="tx2"/>
                </a:solidFill>
              </a:rPr>
              <a:t>You don’t need to be very specific about data structures</a:t>
            </a:r>
          </a:p>
          <a:p>
            <a:pPr lvl="1">
              <a:buClr>
                <a:schemeClr val="tx2"/>
              </a:buClr>
            </a:pPr>
            <a:r>
              <a:rPr lang="en-US" dirty="0">
                <a:solidFill>
                  <a:schemeClr val="tx2"/>
                </a:solidFill>
              </a:rPr>
              <a:t>You should (sparingly) add comments to help explain anything that may be confusing</a:t>
            </a:r>
          </a:p>
        </p:txBody>
      </p:sp>
    </p:spTree>
    <p:extLst>
      <p:ext uri="{BB962C8B-B14F-4D97-AF65-F5344CB8AC3E}">
        <p14:creationId xmlns:p14="http://schemas.microsoft.com/office/powerpoint/2010/main" val="95818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28E62-0BC3-D867-BF5C-44B0A9876334}"/>
              </a:ext>
            </a:extLst>
          </p:cNvPr>
          <p:cNvSpPr>
            <a:spLocks noGrp="1"/>
          </p:cNvSpPr>
          <p:nvPr>
            <p:ph type="title"/>
          </p:nvPr>
        </p:nvSpPr>
        <p:spPr/>
        <p:txBody>
          <a:bodyPr/>
          <a:lstStyle/>
          <a:p>
            <a:r>
              <a:rPr lang="en-US" dirty="0"/>
              <a:t>2.6. Show Your Algorithm is Correct</a:t>
            </a:r>
          </a:p>
        </p:txBody>
      </p:sp>
    </p:spTree>
    <p:extLst>
      <p:ext uri="{BB962C8B-B14F-4D97-AF65-F5344CB8AC3E}">
        <p14:creationId xmlns:p14="http://schemas.microsoft.com/office/powerpoint/2010/main" val="36066774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2.6 – Another Greedy Algorithm</a:t>
            </a:r>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pPr marL="114300" indent="0">
              <a:buNone/>
            </a:pPr>
            <a:r>
              <a:rPr lang="en-US" sz="1600" dirty="0"/>
              <a:t>Write a proof of correctness.</a:t>
            </a:r>
          </a:p>
        </p:txBody>
      </p:sp>
      <p:sp>
        <p:nvSpPr>
          <p:cNvPr id="4" name="Google Shape;160;p35">
            <a:extLst>
              <a:ext uri="{FF2B5EF4-FFF2-40B4-BE49-F238E27FC236}">
                <a16:creationId xmlns:a16="http://schemas.microsoft.com/office/drawing/2014/main" id="{A7E38F59-40AE-9E82-BE47-A6DE994BDFBD}"/>
              </a:ext>
            </a:extLst>
          </p:cNvPr>
          <p:cNvSpPr txBox="1"/>
          <p:nvPr/>
        </p:nvSpPr>
        <p:spPr>
          <a:xfrm>
            <a:off x="1055234" y="4230336"/>
            <a:ext cx="7149763" cy="677078"/>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chemeClr val="accent1"/>
                </a:solidFill>
                <a:latin typeface="Source Sans Pro"/>
                <a:ea typeface="Source Sans Pro"/>
                <a:cs typeface="Source Sans Pro"/>
                <a:sym typeface="Source Sans Pro"/>
              </a:rPr>
              <a:t>Try to use one of those greedy proof techniques with the people around you</a:t>
            </a:r>
            <a:r>
              <a:rPr lang="en" sz="1600" b="0" i="0" u="none" strike="noStrike" cap="none" dirty="0">
                <a:solidFill>
                  <a:schemeClr val="accent1"/>
                </a:solidFill>
                <a:latin typeface="Source Sans Pro"/>
                <a:ea typeface="Source Sans Pro"/>
                <a:cs typeface="Source Sans Pro"/>
                <a:sym typeface="Source Sans Pro"/>
              </a:rPr>
              <a:t>, and then we’ll go over it together!</a:t>
            </a:r>
            <a:endParaRPr sz="1600" b="0" i="0" u="none" strike="noStrike" cap="none" dirty="0">
              <a:solidFill>
                <a:schemeClr val="accent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7882649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BDF7-15CF-0476-5978-8298A5D40498}"/>
              </a:ext>
            </a:extLst>
          </p:cNvPr>
          <p:cNvSpPr>
            <a:spLocks noGrp="1"/>
          </p:cNvSpPr>
          <p:nvPr>
            <p:ph type="title"/>
          </p:nvPr>
        </p:nvSpPr>
        <p:spPr/>
        <p:txBody>
          <a:bodyPr>
            <a:normAutofit fontScale="90000"/>
          </a:bodyPr>
          <a:lstStyle/>
          <a:p>
            <a:r>
              <a:rPr lang="en-US" dirty="0"/>
              <a:t>2.7. Optimize and Analyze the Run Time</a:t>
            </a:r>
          </a:p>
        </p:txBody>
      </p:sp>
    </p:spTree>
    <p:extLst>
      <p:ext uri="{BB962C8B-B14F-4D97-AF65-F5344CB8AC3E}">
        <p14:creationId xmlns:p14="http://schemas.microsoft.com/office/powerpoint/2010/main" val="2781644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2.7 – Another Greedy Algorithm</a:t>
            </a:r>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pPr marL="114300" indent="0">
              <a:buNone/>
            </a:pPr>
            <a:r>
              <a:rPr lang="en-US" sz="1600" dirty="0"/>
              <a:t>Write the big-O of your code and justify the running time with a few sentences. </a:t>
            </a:r>
          </a:p>
        </p:txBody>
      </p:sp>
    </p:spTree>
    <p:extLst>
      <p:ext uri="{BB962C8B-B14F-4D97-AF65-F5344CB8AC3E}">
        <p14:creationId xmlns:p14="http://schemas.microsoft.com/office/powerpoint/2010/main" val="12591735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8BA5E0-1029-3E20-C453-0634DE9D0524}"/>
              </a:ext>
            </a:extLst>
          </p:cNvPr>
          <p:cNvSpPr>
            <a:spLocks noGrp="1"/>
          </p:cNvSpPr>
          <p:nvPr>
            <p:ph type="title"/>
          </p:nvPr>
        </p:nvSpPr>
        <p:spPr/>
        <p:txBody>
          <a:bodyPr>
            <a:normAutofit/>
          </a:bodyPr>
          <a:lstStyle/>
          <a:p>
            <a:r>
              <a:rPr lang="en-US" dirty="0"/>
              <a:t>3.1. Read and Understand the Problem</a:t>
            </a:r>
          </a:p>
        </p:txBody>
      </p:sp>
    </p:spTree>
    <p:extLst>
      <p:ext uri="{BB962C8B-B14F-4D97-AF65-F5344CB8AC3E}">
        <p14:creationId xmlns:p14="http://schemas.microsoft.com/office/powerpoint/2010/main" val="233995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3 – Art </a:t>
            </a:r>
            <a:r>
              <a:rPr lang="en-US" dirty="0" err="1"/>
              <a:t>Comissions</a:t>
            </a:r>
            <a:endParaRPr lang="en-US" dirty="0"/>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6"/>
            <a:ext cx="8520600" cy="3763066"/>
          </a:xfrm>
        </p:spPr>
        <p:txBody>
          <a:bodyPr>
            <a:normAutofit/>
          </a:bodyPr>
          <a:lstStyle/>
          <a:p>
            <a:pPr marL="114300" indent="0">
              <a:buNone/>
            </a:pPr>
            <a:r>
              <a:rPr lang="en-US" sz="1600" dirty="0"/>
              <a:t>You’ve just started a new one-person art company. You’ve convinced n of your friends to each put $c of their current money to supporting your dreams by commissioning you to make art. It takes you one month to finish a commissioned piece (you are only working in your limited free-time). One of your friends will pay you at the beginning of the month to make their artwork. While waiting for you to start their commission, your friends are going to place their money into bank accounts, which earn small (and varying!) rates of interest. </a:t>
            </a:r>
          </a:p>
          <a:p>
            <a:pPr marL="114300" indent="0">
              <a:buNone/>
            </a:pPr>
            <a:endParaRPr lang="en-US" sz="1600" dirty="0"/>
          </a:p>
          <a:p>
            <a:pPr marL="114300" indent="0">
              <a:buNone/>
            </a:pPr>
            <a:r>
              <a:rPr lang="en-US" sz="1600" dirty="0"/>
              <a:t>Friend </a:t>
            </a:r>
            <a:r>
              <a:rPr lang="en-US" sz="1600" dirty="0" err="1"/>
              <a:t>i</a:t>
            </a:r>
            <a:r>
              <a:rPr lang="en-US" sz="1600" dirty="0"/>
              <a:t> earns interest at the rate of </a:t>
            </a:r>
            <a:r>
              <a:rPr lang="en-US" sz="1600" dirty="0" err="1"/>
              <a:t>ri</a:t>
            </a:r>
            <a:r>
              <a:rPr lang="en-US" sz="1600" dirty="0"/>
              <a:t> , compounding monthly. I.e., the amount in their bank account is </a:t>
            </a:r>
            <a:r>
              <a:rPr lang="en-US" sz="1600" dirty="0" err="1"/>
              <a:t>ri</a:t>
            </a:r>
            <a:r>
              <a:rPr lang="en-US" sz="1600" dirty="0"/>
              <a:t> times what it was at the start of the last month (until they withdraw their money; </a:t>
            </a:r>
            <a:r>
              <a:rPr lang="en-US" sz="1600" dirty="0" err="1"/>
              <a:t>ri</a:t>
            </a:r>
            <a:r>
              <a:rPr lang="en-US" sz="1600" dirty="0"/>
              <a:t> &gt; 1). Your friends generously decide to pay you both the principal and the interest earned at the time you start their commission. Describe an ordering to take the commissions that will maximize the amount you are paid (you may assume you know the </a:t>
            </a:r>
            <a:r>
              <a:rPr lang="en-US" sz="1600" dirty="0" err="1"/>
              <a:t>ri</a:t>
            </a:r>
            <a:r>
              <a:rPr lang="en-US" sz="1600" dirty="0"/>
              <a:t> for each of your friends).</a:t>
            </a:r>
          </a:p>
        </p:txBody>
      </p:sp>
    </p:spTree>
    <p:extLst>
      <p:ext uri="{BB962C8B-B14F-4D97-AF65-F5344CB8AC3E}">
        <p14:creationId xmlns:p14="http://schemas.microsoft.com/office/powerpoint/2010/main" val="6358188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2.1 – Another Greedy Algorithm</a:t>
            </a:r>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r>
              <a:rPr lang="en-US" sz="1400" dirty="0"/>
              <a:t>Are there any </a:t>
            </a:r>
            <a:r>
              <a:rPr lang="en-US" sz="1400" b="1" dirty="0">
                <a:solidFill>
                  <a:schemeClr val="bg2"/>
                </a:solidFill>
              </a:rPr>
              <a:t>technical terms</a:t>
            </a:r>
            <a:r>
              <a:rPr lang="en-US" sz="1400" dirty="0"/>
              <a:t> in the problem you don’t understand? </a:t>
            </a:r>
            <a:br>
              <a:rPr lang="en-US" sz="1400" dirty="0"/>
            </a:br>
            <a:br>
              <a:rPr lang="en-US" sz="1400" dirty="0"/>
            </a:br>
            <a:endParaRPr lang="en-US" sz="1400" dirty="0"/>
          </a:p>
          <a:p>
            <a:r>
              <a:rPr lang="en-US" sz="1400" dirty="0"/>
              <a:t>What is the </a:t>
            </a:r>
            <a:r>
              <a:rPr lang="en-US" sz="1400" b="1" dirty="0">
                <a:solidFill>
                  <a:schemeClr val="bg2"/>
                </a:solidFill>
              </a:rPr>
              <a:t>input type</a:t>
            </a:r>
            <a:r>
              <a:rPr lang="en-US" sz="1400" dirty="0"/>
              <a:t>? (Array? Graph? Integer? Something else?) </a:t>
            </a:r>
            <a:br>
              <a:rPr lang="en-US" sz="1400" dirty="0"/>
            </a:br>
            <a:br>
              <a:rPr lang="en-US" sz="1400" dirty="0"/>
            </a:br>
            <a:endParaRPr lang="en-US" sz="1400" dirty="0"/>
          </a:p>
          <a:p>
            <a:r>
              <a:rPr lang="en-US" sz="1400" dirty="0"/>
              <a:t>What is your </a:t>
            </a:r>
            <a:r>
              <a:rPr lang="en-US" sz="1400" b="1" dirty="0">
                <a:solidFill>
                  <a:schemeClr val="bg2"/>
                </a:solidFill>
              </a:rPr>
              <a:t>return type</a:t>
            </a:r>
            <a:r>
              <a:rPr lang="en-US" sz="1400" dirty="0"/>
              <a:t>? (Integer? List?) </a:t>
            </a:r>
            <a:br>
              <a:rPr lang="en-US" sz="1400" dirty="0"/>
            </a:br>
            <a:endParaRPr lang="en-US" sz="1400" dirty="0"/>
          </a:p>
        </p:txBody>
      </p:sp>
      <p:sp>
        <p:nvSpPr>
          <p:cNvPr id="8" name="Google Shape;160;p35">
            <a:extLst>
              <a:ext uri="{FF2B5EF4-FFF2-40B4-BE49-F238E27FC236}">
                <a16:creationId xmlns:a16="http://schemas.microsoft.com/office/drawing/2014/main" id="{36C83BD8-087A-63EA-0AF9-D1253C9873B4}"/>
              </a:ext>
            </a:extLst>
          </p:cNvPr>
          <p:cNvSpPr txBox="1"/>
          <p:nvPr/>
        </p:nvSpPr>
        <p:spPr>
          <a:xfrm>
            <a:off x="1055234" y="4230336"/>
            <a:ext cx="7149763" cy="677078"/>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chemeClr val="accent1"/>
                </a:solidFill>
                <a:latin typeface="Source Sans Pro"/>
                <a:ea typeface="Source Sans Pro"/>
                <a:cs typeface="Source Sans Pro"/>
                <a:sym typeface="Source Sans Pro"/>
              </a:rPr>
              <a:t>Work reading through this</a:t>
            </a:r>
            <a:r>
              <a:rPr lang="en" sz="1600" b="0" i="0" u="none" strike="noStrike" cap="none" dirty="0">
                <a:solidFill>
                  <a:schemeClr val="accent1"/>
                </a:solidFill>
                <a:latin typeface="Source Sans Pro"/>
                <a:ea typeface="Source Sans Pro"/>
                <a:cs typeface="Source Sans Pro"/>
                <a:sym typeface="Source Sans Pro"/>
              </a:rPr>
              <a:t> problem with the people around you and answering the questions, and then we’ll go over it together!</a:t>
            </a:r>
            <a:endParaRPr sz="1600" b="0" i="0" u="none" strike="noStrike" cap="none" dirty="0">
              <a:solidFill>
                <a:schemeClr val="accent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6004770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0A17D1-FE6E-8ED6-C993-1491DE368FBE}"/>
              </a:ext>
            </a:extLst>
          </p:cNvPr>
          <p:cNvSpPr>
            <a:spLocks noGrp="1"/>
          </p:cNvSpPr>
          <p:nvPr>
            <p:ph type="title"/>
          </p:nvPr>
        </p:nvSpPr>
        <p:spPr/>
        <p:txBody>
          <a:bodyPr/>
          <a:lstStyle/>
          <a:p>
            <a:r>
              <a:rPr lang="en-US" dirty="0"/>
              <a:t>3.2. Generate Examples</a:t>
            </a:r>
          </a:p>
        </p:txBody>
      </p:sp>
    </p:spTree>
    <p:extLst>
      <p:ext uri="{BB962C8B-B14F-4D97-AF65-F5344CB8AC3E}">
        <p14:creationId xmlns:p14="http://schemas.microsoft.com/office/powerpoint/2010/main" val="33379246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3.2 – Art </a:t>
            </a:r>
            <a:r>
              <a:rPr lang="en-US" dirty="0" err="1"/>
              <a:t>Comissions</a:t>
            </a:r>
            <a:endParaRPr lang="en-US" dirty="0"/>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pPr marL="114300" indent="0">
              <a:buNone/>
            </a:pPr>
            <a:r>
              <a:rPr lang="en-US" sz="1600" dirty="0"/>
              <a:t>Generate two examples with their associated outputs. Put some effort into these! The more different from each other they are, the more likely you are to catch mistakes later.</a:t>
            </a:r>
          </a:p>
        </p:txBody>
      </p:sp>
    </p:spTree>
    <p:extLst>
      <p:ext uri="{BB962C8B-B14F-4D97-AF65-F5344CB8AC3E}">
        <p14:creationId xmlns:p14="http://schemas.microsoft.com/office/powerpoint/2010/main" val="971510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933AF3-2C9D-E2D7-E802-2A8F14B0D2E2}"/>
              </a:ext>
            </a:extLst>
          </p:cNvPr>
          <p:cNvSpPr>
            <a:spLocks noGrp="1"/>
          </p:cNvSpPr>
          <p:nvPr>
            <p:ph type="title"/>
          </p:nvPr>
        </p:nvSpPr>
        <p:spPr/>
        <p:txBody>
          <a:bodyPr>
            <a:normAutofit fontScale="90000"/>
          </a:bodyPr>
          <a:lstStyle/>
          <a:p>
            <a:r>
              <a:rPr lang="en-US" dirty="0"/>
              <a:t>Writing an Algorithm</a:t>
            </a:r>
          </a:p>
        </p:txBody>
      </p:sp>
      <p:sp>
        <p:nvSpPr>
          <p:cNvPr id="6" name="Text Placeholder 5">
            <a:extLst>
              <a:ext uri="{FF2B5EF4-FFF2-40B4-BE49-F238E27FC236}">
                <a16:creationId xmlns:a16="http://schemas.microsoft.com/office/drawing/2014/main" id="{BECDCE37-2355-B3F9-4538-8A8697D9ED4F}"/>
              </a:ext>
            </a:extLst>
          </p:cNvPr>
          <p:cNvSpPr>
            <a:spLocks noGrp="1"/>
          </p:cNvSpPr>
          <p:nvPr>
            <p:ph type="body" idx="1"/>
          </p:nvPr>
        </p:nvSpPr>
        <p:spPr>
          <a:xfrm>
            <a:off x="311700" y="1068425"/>
            <a:ext cx="8520600" cy="3500450"/>
          </a:xfrm>
        </p:spPr>
        <p:txBody>
          <a:bodyPr/>
          <a:lstStyle/>
          <a:p>
            <a:r>
              <a:rPr lang="en-US" dirty="0"/>
              <a:t>Throughout this course, you will learn how to write several different kinds of algorithms. </a:t>
            </a:r>
            <a:br>
              <a:rPr lang="en-US" dirty="0"/>
            </a:br>
            <a:r>
              <a:rPr lang="en-US" dirty="0"/>
              <a:t>(Ex: greedy algorithms, more kinds to come)</a:t>
            </a:r>
            <a:br>
              <a:rPr lang="en-US" dirty="0"/>
            </a:br>
            <a:endParaRPr lang="en-US" dirty="0"/>
          </a:p>
          <a:p>
            <a:r>
              <a:rPr lang="en-US" dirty="0"/>
              <a:t>It can be difficult to understand what a problem actually needs you to do, which makes picking what kind of algorithm might solve the problem challenging as well!</a:t>
            </a:r>
            <a:br>
              <a:rPr lang="en-US" dirty="0"/>
            </a:br>
            <a:endParaRPr lang="en-US" dirty="0"/>
          </a:p>
          <a:p>
            <a:r>
              <a:rPr lang="en-US" dirty="0"/>
              <a:t>Today, we will work through a problem using an algorithm-writing strategy that you can apply to all the problems throughout this course and beyond</a:t>
            </a:r>
          </a:p>
        </p:txBody>
      </p:sp>
    </p:spTree>
    <p:extLst>
      <p:ext uri="{BB962C8B-B14F-4D97-AF65-F5344CB8AC3E}">
        <p14:creationId xmlns:p14="http://schemas.microsoft.com/office/powerpoint/2010/main" val="6817835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6235C-5B84-1F14-1B40-143720A2630B}"/>
              </a:ext>
            </a:extLst>
          </p:cNvPr>
          <p:cNvSpPr>
            <a:spLocks noGrp="1"/>
          </p:cNvSpPr>
          <p:nvPr>
            <p:ph type="title"/>
          </p:nvPr>
        </p:nvSpPr>
        <p:spPr/>
        <p:txBody>
          <a:bodyPr/>
          <a:lstStyle/>
          <a:p>
            <a:r>
              <a:rPr lang="en-US" dirty="0"/>
              <a:t>3.3. Come Up with a Baseline</a:t>
            </a:r>
          </a:p>
        </p:txBody>
      </p:sp>
    </p:spTree>
    <p:extLst>
      <p:ext uri="{BB962C8B-B14F-4D97-AF65-F5344CB8AC3E}">
        <p14:creationId xmlns:p14="http://schemas.microsoft.com/office/powerpoint/2010/main" val="568149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3F4436-F7CF-AA52-0A9D-824F1F0335AD}"/>
              </a:ext>
            </a:extLst>
          </p:cNvPr>
          <p:cNvSpPr>
            <a:spLocks noGrp="1"/>
          </p:cNvSpPr>
          <p:nvPr>
            <p:ph type="title"/>
          </p:nvPr>
        </p:nvSpPr>
        <p:spPr/>
        <p:txBody>
          <a:bodyPr>
            <a:normAutofit fontScale="90000"/>
          </a:bodyPr>
          <a:lstStyle/>
          <a:p>
            <a:r>
              <a:rPr lang="en-US" dirty="0"/>
              <a:t>Inefficient but Effective First Attempt</a:t>
            </a:r>
          </a:p>
        </p:txBody>
      </p:sp>
      <p:sp>
        <p:nvSpPr>
          <p:cNvPr id="4" name="Text Placeholder 3">
            <a:extLst>
              <a:ext uri="{FF2B5EF4-FFF2-40B4-BE49-F238E27FC236}">
                <a16:creationId xmlns:a16="http://schemas.microsoft.com/office/drawing/2014/main" id="{D80F2126-340C-5A8E-A90E-4F10914A5EED}"/>
              </a:ext>
            </a:extLst>
          </p:cNvPr>
          <p:cNvSpPr>
            <a:spLocks noGrp="1"/>
          </p:cNvSpPr>
          <p:nvPr>
            <p:ph type="body" idx="1"/>
          </p:nvPr>
        </p:nvSpPr>
        <p:spPr>
          <a:xfrm>
            <a:off x="311700" y="1065007"/>
            <a:ext cx="8520600" cy="3503868"/>
          </a:xfrm>
        </p:spPr>
        <p:txBody>
          <a:bodyPr/>
          <a:lstStyle/>
          <a:p>
            <a:r>
              <a:rPr lang="en-US" dirty="0"/>
              <a:t>In a time-constrained setting (like a </a:t>
            </a:r>
            <a:r>
              <a:rPr lang="en-US" b="1" dirty="0">
                <a:solidFill>
                  <a:schemeClr val="bg2"/>
                </a:solidFill>
              </a:rPr>
              <a:t>technical interview</a:t>
            </a:r>
            <a:r>
              <a:rPr lang="en-US" dirty="0">
                <a:solidFill>
                  <a:schemeClr val="bg2"/>
                </a:solidFill>
              </a:rPr>
              <a:t> </a:t>
            </a:r>
            <a:r>
              <a:rPr lang="en-US" dirty="0"/>
              <a:t>or an </a:t>
            </a:r>
            <a:r>
              <a:rPr lang="en-US" b="1" dirty="0">
                <a:solidFill>
                  <a:schemeClr val="bg2"/>
                </a:solidFill>
              </a:rPr>
              <a:t>exam</a:t>
            </a:r>
            <a:r>
              <a:rPr lang="en-US" dirty="0"/>
              <a:t>) you often want a “baseline” algorithm. </a:t>
            </a:r>
          </a:p>
          <a:p>
            <a:endParaRPr lang="en-US" dirty="0"/>
          </a:p>
          <a:p>
            <a:r>
              <a:rPr lang="en-US" dirty="0"/>
              <a:t>This should be an algorithm that you can implement and will give you the right answer, </a:t>
            </a:r>
            <a:r>
              <a:rPr lang="en-US" b="1" dirty="0"/>
              <a:t>even if it might be slow</a:t>
            </a:r>
            <a:r>
              <a:rPr lang="en-US" dirty="0"/>
              <a:t>. </a:t>
            </a:r>
          </a:p>
          <a:p>
            <a:endParaRPr lang="en-US" dirty="0"/>
          </a:p>
          <a:p>
            <a:r>
              <a:rPr lang="en-US" dirty="0"/>
              <a:t>What would be a baseline for this question?</a:t>
            </a:r>
          </a:p>
        </p:txBody>
      </p:sp>
    </p:spTree>
    <p:extLst>
      <p:ext uri="{BB962C8B-B14F-4D97-AF65-F5344CB8AC3E}">
        <p14:creationId xmlns:p14="http://schemas.microsoft.com/office/powerpoint/2010/main" val="22675423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C96CF-D91B-BB0E-FE1C-502450AAA998}"/>
              </a:ext>
            </a:extLst>
          </p:cNvPr>
          <p:cNvSpPr>
            <a:spLocks noGrp="1"/>
          </p:cNvSpPr>
          <p:nvPr>
            <p:ph type="title"/>
          </p:nvPr>
        </p:nvSpPr>
        <p:spPr/>
        <p:txBody>
          <a:bodyPr>
            <a:noAutofit/>
          </a:bodyPr>
          <a:lstStyle/>
          <a:p>
            <a:r>
              <a:rPr lang="en-US" dirty="0"/>
              <a:t>3.4. Brainstorm and Analyze </a:t>
            </a:r>
            <a:br>
              <a:rPr lang="en-US" dirty="0"/>
            </a:br>
            <a:r>
              <a:rPr lang="en-US" dirty="0"/>
              <a:t>Possible Algorithms</a:t>
            </a:r>
          </a:p>
        </p:txBody>
      </p:sp>
    </p:spTree>
    <p:extLst>
      <p:ext uri="{BB962C8B-B14F-4D97-AF65-F5344CB8AC3E}">
        <p14:creationId xmlns:p14="http://schemas.microsoft.com/office/powerpoint/2010/main" val="17174785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3.4 – Art </a:t>
            </a:r>
            <a:r>
              <a:rPr lang="en-US" dirty="0" err="1"/>
              <a:t>Comissions</a:t>
            </a:r>
            <a:endParaRPr lang="en-US" dirty="0"/>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pPr marL="114300" indent="0">
              <a:buNone/>
            </a:pPr>
            <a:r>
              <a:rPr lang="en-US" sz="1600" dirty="0"/>
              <a:t>For this problem today, you should use a greedy algorithm. </a:t>
            </a:r>
          </a:p>
          <a:p>
            <a:pPr marL="114300" indent="0">
              <a:buNone/>
            </a:pPr>
            <a:endParaRPr lang="en-US" sz="1600" dirty="0"/>
          </a:p>
          <a:p>
            <a:pPr marL="114300" indent="0">
              <a:buNone/>
            </a:pPr>
            <a:r>
              <a:rPr lang="en-US" sz="1600" dirty="0"/>
              <a:t>Come up with at least two greedy ideas (which may or may not work). Run each of your ideas through the examples you generated in part 2.</a:t>
            </a:r>
          </a:p>
        </p:txBody>
      </p:sp>
      <p:sp>
        <p:nvSpPr>
          <p:cNvPr id="4" name="Google Shape;160;p35">
            <a:extLst>
              <a:ext uri="{FF2B5EF4-FFF2-40B4-BE49-F238E27FC236}">
                <a16:creationId xmlns:a16="http://schemas.microsoft.com/office/drawing/2014/main" id="{A7E38F59-40AE-9E82-BE47-A6DE994BDFBD}"/>
              </a:ext>
            </a:extLst>
          </p:cNvPr>
          <p:cNvSpPr txBox="1"/>
          <p:nvPr/>
        </p:nvSpPr>
        <p:spPr>
          <a:xfrm>
            <a:off x="1055234" y="4230336"/>
            <a:ext cx="7149763" cy="677078"/>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chemeClr val="accent1"/>
                </a:solidFill>
                <a:latin typeface="Source Sans Pro"/>
                <a:ea typeface="Source Sans Pro"/>
                <a:cs typeface="Source Sans Pro"/>
                <a:sym typeface="Source Sans Pro"/>
              </a:rPr>
              <a:t>Think of some greedy ideas</a:t>
            </a:r>
            <a:r>
              <a:rPr lang="en" sz="1600" b="0" i="0" u="none" strike="noStrike" cap="none" dirty="0">
                <a:solidFill>
                  <a:schemeClr val="accent1"/>
                </a:solidFill>
                <a:latin typeface="Source Sans Pro"/>
                <a:ea typeface="Source Sans Pro"/>
                <a:cs typeface="Source Sans Pro"/>
                <a:sym typeface="Source Sans Pro"/>
              </a:rPr>
              <a:t> with the people around you, and then we’ll go over it together!</a:t>
            </a:r>
            <a:endParaRPr sz="1600" b="0" i="0" u="none" strike="noStrike" cap="none" dirty="0">
              <a:solidFill>
                <a:schemeClr val="accent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3798347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19E7-0A5B-FF1F-6003-9CB34D93FB50}"/>
              </a:ext>
            </a:extLst>
          </p:cNvPr>
          <p:cNvSpPr>
            <a:spLocks noGrp="1"/>
          </p:cNvSpPr>
          <p:nvPr>
            <p:ph type="title"/>
          </p:nvPr>
        </p:nvSpPr>
        <p:spPr/>
        <p:txBody>
          <a:bodyPr/>
          <a:lstStyle/>
          <a:p>
            <a:r>
              <a:rPr lang="en-US" dirty="0"/>
              <a:t>3.5. Write an Algorithm</a:t>
            </a:r>
          </a:p>
        </p:txBody>
      </p:sp>
    </p:spTree>
    <p:extLst>
      <p:ext uri="{BB962C8B-B14F-4D97-AF65-F5344CB8AC3E}">
        <p14:creationId xmlns:p14="http://schemas.microsoft.com/office/powerpoint/2010/main" val="11092092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C310A4-FB4A-51A9-6667-98E76492085C}"/>
              </a:ext>
            </a:extLst>
          </p:cNvPr>
          <p:cNvSpPr>
            <a:spLocks noGrp="1"/>
          </p:cNvSpPr>
          <p:nvPr>
            <p:ph type="title"/>
          </p:nvPr>
        </p:nvSpPr>
        <p:spPr/>
        <p:txBody>
          <a:bodyPr>
            <a:normAutofit fontScale="90000"/>
          </a:bodyPr>
          <a:lstStyle/>
          <a:p>
            <a:r>
              <a:rPr lang="en-US" dirty="0"/>
              <a:t>Write That Pseudocode!</a:t>
            </a:r>
          </a:p>
        </p:txBody>
      </p:sp>
      <p:sp>
        <p:nvSpPr>
          <p:cNvPr id="4" name="Text Placeholder 3">
            <a:extLst>
              <a:ext uri="{FF2B5EF4-FFF2-40B4-BE49-F238E27FC236}">
                <a16:creationId xmlns:a16="http://schemas.microsoft.com/office/drawing/2014/main" id="{BB5E5A0F-1A95-0A7F-3ACC-88E9676F62FE}"/>
              </a:ext>
            </a:extLst>
          </p:cNvPr>
          <p:cNvSpPr>
            <a:spLocks noGrp="1"/>
          </p:cNvSpPr>
          <p:nvPr>
            <p:ph type="body" idx="1"/>
          </p:nvPr>
        </p:nvSpPr>
        <p:spPr>
          <a:xfrm>
            <a:off x="311700" y="1068425"/>
            <a:ext cx="8520600" cy="3783274"/>
          </a:xfrm>
        </p:spPr>
        <p:txBody>
          <a:bodyPr>
            <a:normAutofit/>
          </a:bodyPr>
          <a:lstStyle/>
          <a:p>
            <a:r>
              <a:rPr lang="en-US" dirty="0"/>
              <a:t>Now that you’ve determined which of your ideas is (probably) correct, you need to formalize your algorithm into pseudocode</a:t>
            </a:r>
          </a:p>
          <a:p>
            <a:endParaRPr lang="en-US" dirty="0"/>
          </a:p>
          <a:p>
            <a:r>
              <a:rPr lang="en-US" dirty="0"/>
              <a:t>Some pseudocode tips:</a:t>
            </a:r>
          </a:p>
          <a:p>
            <a:pPr lvl="1">
              <a:buClr>
                <a:schemeClr val="tx2"/>
              </a:buClr>
            </a:pPr>
            <a:r>
              <a:rPr lang="en-US" dirty="0">
                <a:solidFill>
                  <a:schemeClr val="tx2"/>
                </a:solidFill>
              </a:rPr>
              <a:t>Pseudocode should be somewhere </a:t>
            </a:r>
            <a:r>
              <a:rPr lang="en-US" b="1" dirty="0">
                <a:solidFill>
                  <a:schemeClr val="tx2"/>
                </a:solidFill>
              </a:rPr>
              <a:t>between</a:t>
            </a:r>
            <a:r>
              <a:rPr lang="en-US" dirty="0">
                <a:solidFill>
                  <a:schemeClr val="tx2"/>
                </a:solidFill>
              </a:rPr>
              <a:t> a paragraph and actual (java/python/c/whatever) code</a:t>
            </a:r>
          </a:p>
          <a:p>
            <a:pPr lvl="1">
              <a:buClr>
                <a:schemeClr val="tx2"/>
              </a:buClr>
            </a:pPr>
            <a:r>
              <a:rPr lang="en-US" dirty="0">
                <a:solidFill>
                  <a:schemeClr val="tx2"/>
                </a:solidFill>
              </a:rPr>
              <a:t>You can have English phrases and sentences in your pseudocode!</a:t>
            </a:r>
          </a:p>
          <a:p>
            <a:pPr lvl="1">
              <a:buClr>
                <a:schemeClr val="tx2"/>
              </a:buClr>
            </a:pPr>
            <a:r>
              <a:rPr lang="en-US" dirty="0">
                <a:solidFill>
                  <a:schemeClr val="tx2"/>
                </a:solidFill>
              </a:rPr>
              <a:t>It can be helpful to name the variables you want to use in a paragraph before your actual pseudocode</a:t>
            </a:r>
          </a:p>
          <a:p>
            <a:pPr lvl="1">
              <a:buClr>
                <a:schemeClr val="tx2"/>
              </a:buClr>
            </a:pPr>
            <a:r>
              <a:rPr lang="en-US" dirty="0">
                <a:solidFill>
                  <a:schemeClr val="tx2"/>
                </a:solidFill>
              </a:rPr>
              <a:t>You don’t need to be very specific about data structures</a:t>
            </a:r>
          </a:p>
          <a:p>
            <a:pPr lvl="1">
              <a:buClr>
                <a:schemeClr val="tx2"/>
              </a:buClr>
            </a:pPr>
            <a:r>
              <a:rPr lang="en-US" dirty="0">
                <a:solidFill>
                  <a:schemeClr val="tx2"/>
                </a:solidFill>
              </a:rPr>
              <a:t>You should (sparingly) add comments to help explain anything that may be confusing</a:t>
            </a:r>
          </a:p>
        </p:txBody>
      </p:sp>
    </p:spTree>
    <p:extLst>
      <p:ext uri="{BB962C8B-B14F-4D97-AF65-F5344CB8AC3E}">
        <p14:creationId xmlns:p14="http://schemas.microsoft.com/office/powerpoint/2010/main" val="403646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28E62-0BC3-D867-BF5C-44B0A9876334}"/>
              </a:ext>
            </a:extLst>
          </p:cNvPr>
          <p:cNvSpPr>
            <a:spLocks noGrp="1"/>
          </p:cNvSpPr>
          <p:nvPr>
            <p:ph type="title"/>
          </p:nvPr>
        </p:nvSpPr>
        <p:spPr/>
        <p:txBody>
          <a:bodyPr/>
          <a:lstStyle/>
          <a:p>
            <a:r>
              <a:rPr lang="en-US" dirty="0"/>
              <a:t>3.6. Show Your Algorithm is Correct</a:t>
            </a:r>
          </a:p>
        </p:txBody>
      </p:sp>
    </p:spTree>
    <p:extLst>
      <p:ext uri="{BB962C8B-B14F-4D97-AF65-F5344CB8AC3E}">
        <p14:creationId xmlns:p14="http://schemas.microsoft.com/office/powerpoint/2010/main" val="26305592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3.6 – Art </a:t>
            </a:r>
            <a:r>
              <a:rPr lang="en-US" dirty="0" err="1"/>
              <a:t>Comissions</a:t>
            </a:r>
            <a:endParaRPr lang="en-US" dirty="0"/>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pPr marL="114300" indent="0">
              <a:buNone/>
            </a:pPr>
            <a:r>
              <a:rPr lang="en-US" sz="1600" dirty="0"/>
              <a:t>Write a proof of correctness.</a:t>
            </a:r>
          </a:p>
        </p:txBody>
      </p:sp>
      <p:sp>
        <p:nvSpPr>
          <p:cNvPr id="4" name="Google Shape;160;p35">
            <a:extLst>
              <a:ext uri="{FF2B5EF4-FFF2-40B4-BE49-F238E27FC236}">
                <a16:creationId xmlns:a16="http://schemas.microsoft.com/office/drawing/2014/main" id="{A7E38F59-40AE-9E82-BE47-A6DE994BDFBD}"/>
              </a:ext>
            </a:extLst>
          </p:cNvPr>
          <p:cNvSpPr txBox="1"/>
          <p:nvPr/>
        </p:nvSpPr>
        <p:spPr>
          <a:xfrm>
            <a:off x="1055234" y="4230336"/>
            <a:ext cx="7149763" cy="677078"/>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600" dirty="0">
                <a:solidFill>
                  <a:schemeClr val="accent1"/>
                </a:solidFill>
                <a:latin typeface="Source Sans Pro"/>
                <a:ea typeface="Source Sans Pro"/>
                <a:cs typeface="Source Sans Pro"/>
                <a:sym typeface="Source Sans Pro"/>
              </a:rPr>
              <a:t>Try to use one of those greedy proof techniques with the people around you</a:t>
            </a:r>
            <a:r>
              <a:rPr lang="en" sz="1600" b="0" i="0" u="none" strike="noStrike" cap="none" dirty="0">
                <a:solidFill>
                  <a:schemeClr val="accent1"/>
                </a:solidFill>
                <a:latin typeface="Source Sans Pro"/>
                <a:ea typeface="Source Sans Pro"/>
                <a:cs typeface="Source Sans Pro"/>
                <a:sym typeface="Source Sans Pro"/>
              </a:rPr>
              <a:t>, and then we’ll go over it together!</a:t>
            </a:r>
            <a:endParaRPr sz="1600" b="0" i="0" u="none" strike="noStrike" cap="none" dirty="0">
              <a:solidFill>
                <a:schemeClr val="accent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23832061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BDF7-15CF-0476-5978-8298A5D40498}"/>
              </a:ext>
            </a:extLst>
          </p:cNvPr>
          <p:cNvSpPr>
            <a:spLocks noGrp="1"/>
          </p:cNvSpPr>
          <p:nvPr>
            <p:ph type="title"/>
          </p:nvPr>
        </p:nvSpPr>
        <p:spPr/>
        <p:txBody>
          <a:bodyPr>
            <a:normAutofit fontScale="90000"/>
          </a:bodyPr>
          <a:lstStyle/>
          <a:p>
            <a:r>
              <a:rPr lang="en-US" dirty="0"/>
              <a:t>3.7. Optimize and Analyze the Run Time</a:t>
            </a:r>
          </a:p>
        </p:txBody>
      </p:sp>
    </p:spTree>
    <p:extLst>
      <p:ext uri="{BB962C8B-B14F-4D97-AF65-F5344CB8AC3E}">
        <p14:creationId xmlns:p14="http://schemas.microsoft.com/office/powerpoint/2010/main" val="5420729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46C8-7FA2-3B4D-D7A9-8583D091B473}"/>
              </a:ext>
            </a:extLst>
          </p:cNvPr>
          <p:cNvSpPr>
            <a:spLocks noGrp="1"/>
          </p:cNvSpPr>
          <p:nvPr>
            <p:ph type="title"/>
          </p:nvPr>
        </p:nvSpPr>
        <p:spPr/>
        <p:txBody>
          <a:bodyPr>
            <a:normAutofit fontScale="90000"/>
          </a:bodyPr>
          <a:lstStyle/>
          <a:p>
            <a:r>
              <a:rPr lang="en-US" dirty="0"/>
              <a:t>Problem 3.7 – Art </a:t>
            </a:r>
            <a:r>
              <a:rPr lang="en-US" dirty="0" err="1"/>
              <a:t>Comissions</a:t>
            </a:r>
            <a:endParaRPr lang="en-US" dirty="0"/>
          </a:p>
        </p:txBody>
      </p:sp>
      <p:sp>
        <p:nvSpPr>
          <p:cNvPr id="3" name="Text Placeholder 2">
            <a:extLst>
              <a:ext uri="{FF2B5EF4-FFF2-40B4-BE49-F238E27FC236}">
                <a16:creationId xmlns:a16="http://schemas.microsoft.com/office/drawing/2014/main" id="{714E8F8E-0237-C91D-E4B9-D4BB69AFA996}"/>
              </a:ext>
            </a:extLst>
          </p:cNvPr>
          <p:cNvSpPr>
            <a:spLocks noGrp="1"/>
          </p:cNvSpPr>
          <p:nvPr>
            <p:ph type="body" idx="1"/>
          </p:nvPr>
        </p:nvSpPr>
        <p:spPr>
          <a:xfrm>
            <a:off x="311700" y="1068425"/>
            <a:ext cx="8520600" cy="3500450"/>
          </a:xfrm>
        </p:spPr>
        <p:txBody>
          <a:bodyPr>
            <a:normAutofit/>
          </a:bodyPr>
          <a:lstStyle/>
          <a:p>
            <a:pPr marL="114300" indent="0">
              <a:buNone/>
            </a:pPr>
            <a:r>
              <a:rPr lang="en-US" sz="1600" dirty="0"/>
              <a:t>Write the big-O of your code and justify the running time with a few sentences. </a:t>
            </a:r>
          </a:p>
        </p:txBody>
      </p:sp>
    </p:spTree>
    <p:extLst>
      <p:ext uri="{BB962C8B-B14F-4D97-AF65-F5344CB8AC3E}">
        <p14:creationId xmlns:p14="http://schemas.microsoft.com/office/powerpoint/2010/main" val="3146563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6711D-1C07-ED95-BBB2-5F0139A0A7ED}"/>
              </a:ext>
            </a:extLst>
          </p:cNvPr>
          <p:cNvSpPr>
            <a:spLocks noGrp="1"/>
          </p:cNvSpPr>
          <p:nvPr>
            <p:ph type="title"/>
          </p:nvPr>
        </p:nvSpPr>
        <p:spPr/>
        <p:txBody>
          <a:bodyPr>
            <a:normAutofit fontScale="90000"/>
          </a:bodyPr>
          <a:lstStyle/>
          <a:p>
            <a:r>
              <a:rPr lang="en-US" dirty="0"/>
              <a:t>The Strategy</a:t>
            </a:r>
          </a:p>
        </p:txBody>
      </p:sp>
      <p:sp>
        <p:nvSpPr>
          <p:cNvPr id="3" name="Text Placeholder 2">
            <a:extLst>
              <a:ext uri="{FF2B5EF4-FFF2-40B4-BE49-F238E27FC236}">
                <a16:creationId xmlns:a16="http://schemas.microsoft.com/office/drawing/2014/main" id="{815E63B7-CC55-BDB7-1332-D2479E1DA011}"/>
              </a:ext>
            </a:extLst>
          </p:cNvPr>
          <p:cNvSpPr>
            <a:spLocks noGrp="1"/>
          </p:cNvSpPr>
          <p:nvPr>
            <p:ph type="body" idx="1"/>
          </p:nvPr>
        </p:nvSpPr>
        <p:spPr>
          <a:xfrm>
            <a:off x="311700" y="1068425"/>
            <a:ext cx="8520600" cy="3500450"/>
          </a:xfrm>
        </p:spPr>
        <p:txBody>
          <a:bodyPr>
            <a:normAutofit/>
          </a:bodyPr>
          <a:lstStyle/>
          <a:p>
            <a:pPr marL="571500" indent="-457200">
              <a:buSzPct val="100000"/>
              <a:buFont typeface="+mj-lt"/>
              <a:buAutoNum type="arabicPeriod"/>
            </a:pPr>
            <a:r>
              <a:rPr lang="en-US" sz="2400" dirty="0"/>
              <a:t>Read and Understand the Problem</a:t>
            </a:r>
          </a:p>
          <a:p>
            <a:pPr marL="571500" indent="-457200">
              <a:buSzPct val="100000"/>
              <a:buFont typeface="+mj-lt"/>
              <a:buAutoNum type="arabicPeriod"/>
            </a:pPr>
            <a:r>
              <a:rPr lang="en-US" sz="2400" dirty="0"/>
              <a:t>Generate Examples</a:t>
            </a:r>
          </a:p>
          <a:p>
            <a:pPr marL="571500" indent="-457200">
              <a:buSzPct val="100000"/>
              <a:buFont typeface="+mj-lt"/>
              <a:buAutoNum type="arabicPeriod"/>
            </a:pPr>
            <a:r>
              <a:rPr lang="en-US" sz="2400" dirty="0"/>
              <a:t>Come Up with a Baseline</a:t>
            </a:r>
          </a:p>
          <a:p>
            <a:pPr marL="571500" indent="-457200">
              <a:buSzPct val="100000"/>
              <a:buFont typeface="+mj-lt"/>
              <a:buAutoNum type="arabicPeriod"/>
            </a:pPr>
            <a:r>
              <a:rPr lang="en-US" sz="2400" dirty="0"/>
              <a:t>Brainstorm and Analyze Possible Algorithms</a:t>
            </a:r>
          </a:p>
          <a:p>
            <a:pPr marL="571500" indent="-457200">
              <a:buSzPct val="100000"/>
              <a:buFont typeface="+mj-lt"/>
              <a:buAutoNum type="arabicPeriod"/>
            </a:pPr>
            <a:r>
              <a:rPr lang="en-US" sz="2400" dirty="0"/>
              <a:t>Write an Algorithm</a:t>
            </a:r>
          </a:p>
          <a:p>
            <a:pPr marL="571500" indent="-457200">
              <a:buSzPct val="100000"/>
              <a:buFont typeface="+mj-lt"/>
              <a:buAutoNum type="arabicPeriod"/>
            </a:pPr>
            <a:r>
              <a:rPr lang="en-US" sz="2400" dirty="0"/>
              <a:t>Show Your Algorithm is Correct</a:t>
            </a:r>
          </a:p>
          <a:p>
            <a:pPr marL="571500" indent="-457200">
              <a:buSzPct val="100000"/>
              <a:buFont typeface="+mj-lt"/>
              <a:buAutoNum type="arabicPeriod"/>
            </a:pPr>
            <a:r>
              <a:rPr lang="en-US" sz="2400" dirty="0"/>
              <a:t>Optimize and Analyze the Run Time</a:t>
            </a:r>
          </a:p>
        </p:txBody>
      </p:sp>
    </p:spTree>
    <p:extLst>
      <p:ext uri="{BB962C8B-B14F-4D97-AF65-F5344CB8AC3E}">
        <p14:creationId xmlns:p14="http://schemas.microsoft.com/office/powerpoint/2010/main" val="12488149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8B6EA-1B42-06FD-715A-3BA7E2EB4F3A}"/>
              </a:ext>
            </a:extLst>
          </p:cNvPr>
          <p:cNvSpPr>
            <a:spLocks noGrp="1"/>
          </p:cNvSpPr>
          <p:nvPr>
            <p:ph type="title"/>
          </p:nvPr>
        </p:nvSpPr>
        <p:spPr/>
        <p:txBody>
          <a:bodyPr/>
          <a:lstStyle/>
          <a:p>
            <a:r>
              <a:rPr lang="en-US" dirty="0"/>
              <a:t>That’s All, Folks!</a:t>
            </a:r>
          </a:p>
        </p:txBody>
      </p:sp>
      <p:sp>
        <p:nvSpPr>
          <p:cNvPr id="3" name="Subtitle 2">
            <a:extLst>
              <a:ext uri="{FF2B5EF4-FFF2-40B4-BE49-F238E27FC236}">
                <a16:creationId xmlns:a16="http://schemas.microsoft.com/office/drawing/2014/main" id="{A9F2599B-EB0D-9A39-C0EB-4705F2350AED}"/>
              </a:ext>
            </a:extLst>
          </p:cNvPr>
          <p:cNvSpPr>
            <a:spLocks noGrp="1"/>
          </p:cNvSpPr>
          <p:nvPr>
            <p:ph type="subTitle" idx="1"/>
          </p:nvPr>
        </p:nvSpPr>
        <p:spPr/>
        <p:txBody>
          <a:bodyPr/>
          <a:lstStyle/>
          <a:p>
            <a:r>
              <a:rPr lang="en-US" dirty="0"/>
              <a:t>Thanks for coming to section this week!</a:t>
            </a:r>
          </a:p>
          <a:p>
            <a:r>
              <a:rPr lang="en-US" dirty="0"/>
              <a:t>Any questions?</a:t>
            </a:r>
          </a:p>
          <a:p>
            <a:endParaRPr lang="en-US" dirty="0"/>
          </a:p>
        </p:txBody>
      </p:sp>
    </p:spTree>
    <p:extLst>
      <p:ext uri="{BB962C8B-B14F-4D97-AF65-F5344CB8AC3E}">
        <p14:creationId xmlns:p14="http://schemas.microsoft.com/office/powerpoint/2010/main" val="425530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8BA5E0-1029-3E20-C453-0634DE9D0524}"/>
              </a:ext>
            </a:extLst>
          </p:cNvPr>
          <p:cNvSpPr>
            <a:spLocks noGrp="1"/>
          </p:cNvSpPr>
          <p:nvPr>
            <p:ph type="title"/>
          </p:nvPr>
        </p:nvSpPr>
        <p:spPr/>
        <p:txBody>
          <a:bodyPr>
            <a:normAutofit/>
          </a:bodyPr>
          <a:lstStyle/>
          <a:p>
            <a:r>
              <a:rPr lang="en-US" dirty="0"/>
              <a:t>1.1. Read and Understand the Problem</a:t>
            </a:r>
          </a:p>
        </p:txBody>
      </p:sp>
    </p:spTree>
    <p:extLst>
      <p:ext uri="{BB962C8B-B14F-4D97-AF65-F5344CB8AC3E}">
        <p14:creationId xmlns:p14="http://schemas.microsoft.com/office/powerpoint/2010/main" val="945326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242698-441E-0F30-F192-01677ABA54D0}"/>
              </a:ext>
            </a:extLst>
          </p:cNvPr>
          <p:cNvSpPr>
            <a:spLocks noGrp="1"/>
          </p:cNvSpPr>
          <p:nvPr>
            <p:ph type="title"/>
          </p:nvPr>
        </p:nvSpPr>
        <p:spPr/>
        <p:txBody>
          <a:bodyPr>
            <a:normAutofit fontScale="90000"/>
          </a:bodyPr>
          <a:lstStyle/>
          <a:p>
            <a:r>
              <a:rPr lang="en-US" dirty="0"/>
              <a:t>No really, we mean it!</a:t>
            </a:r>
          </a:p>
        </p:txBody>
      </p:sp>
      <p:sp>
        <p:nvSpPr>
          <p:cNvPr id="4" name="Text Placeholder 3">
            <a:extLst>
              <a:ext uri="{FF2B5EF4-FFF2-40B4-BE49-F238E27FC236}">
                <a16:creationId xmlns:a16="http://schemas.microsoft.com/office/drawing/2014/main" id="{EAAA43C9-C88B-DEDF-0C52-FFB81329C2BC}"/>
              </a:ext>
            </a:extLst>
          </p:cNvPr>
          <p:cNvSpPr>
            <a:spLocks noGrp="1"/>
          </p:cNvSpPr>
          <p:nvPr>
            <p:ph type="body" idx="1"/>
          </p:nvPr>
        </p:nvSpPr>
        <p:spPr>
          <a:xfrm>
            <a:off x="311700" y="1068425"/>
            <a:ext cx="8520600" cy="3500450"/>
          </a:xfrm>
        </p:spPr>
        <p:txBody>
          <a:bodyPr/>
          <a:lstStyle/>
          <a:p>
            <a:r>
              <a:rPr lang="en-US" dirty="0"/>
              <a:t>You can’t solve a problem if you don’t know what you’re supposed to do! </a:t>
            </a:r>
            <a:br>
              <a:rPr lang="en-US" dirty="0"/>
            </a:br>
            <a:endParaRPr lang="en-US" dirty="0"/>
          </a:p>
          <a:p>
            <a:r>
              <a:rPr lang="en-US" dirty="0"/>
              <a:t>Remember that problems are written in </a:t>
            </a:r>
            <a:r>
              <a:rPr lang="en-US" b="1" dirty="0"/>
              <a:t>mathematical English, </a:t>
            </a:r>
            <a:r>
              <a:rPr lang="en-US" dirty="0"/>
              <a:t>which is likely to be </a:t>
            </a:r>
            <a:r>
              <a:rPr lang="en-US" b="1" dirty="0"/>
              <a:t>much more dense </a:t>
            </a:r>
            <a:r>
              <a:rPr lang="en-US" dirty="0"/>
              <a:t>than, say, a paragraph from a novel. You’ll have to read more slowly (this advice still applies for our ridiculous word problems). </a:t>
            </a:r>
            <a:br>
              <a:rPr lang="en-US" dirty="0"/>
            </a:br>
            <a:endParaRPr lang="en-US" dirty="0"/>
          </a:p>
          <a:p>
            <a:r>
              <a:rPr lang="en-US" dirty="0"/>
              <a:t>As you’re reading, </a:t>
            </a:r>
            <a:r>
              <a:rPr lang="en-US" b="1" dirty="0"/>
              <a:t>underline anything you don’t understand</a:t>
            </a:r>
            <a:r>
              <a:rPr lang="en-US" dirty="0"/>
              <a:t>. </a:t>
            </a:r>
            <a:br>
              <a:rPr lang="en-US" dirty="0"/>
            </a:br>
            <a:endParaRPr lang="en-US" dirty="0"/>
          </a:p>
          <a:p>
            <a:r>
              <a:rPr lang="en-US" b="1" dirty="0"/>
              <a:t>Rereading the problem </a:t>
            </a:r>
            <a:r>
              <a:rPr lang="en-US" dirty="0"/>
              <a:t>a few times can often help (it’s easier to understand details once you have the big picture in your brain).</a:t>
            </a:r>
          </a:p>
        </p:txBody>
      </p:sp>
    </p:spTree>
    <p:extLst>
      <p:ext uri="{BB962C8B-B14F-4D97-AF65-F5344CB8AC3E}">
        <p14:creationId xmlns:p14="http://schemas.microsoft.com/office/powerpoint/2010/main" val="3654869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0AD5D-74B1-F015-52C7-15890FB09A2C}"/>
              </a:ext>
            </a:extLst>
          </p:cNvPr>
          <p:cNvSpPr>
            <a:spLocks noGrp="1"/>
          </p:cNvSpPr>
          <p:nvPr>
            <p:ph type="title"/>
          </p:nvPr>
        </p:nvSpPr>
        <p:spPr/>
        <p:txBody>
          <a:bodyPr>
            <a:normAutofit fontScale="90000"/>
          </a:bodyPr>
          <a:lstStyle/>
          <a:p>
            <a:r>
              <a:rPr lang="en-US" dirty="0"/>
              <a:t>Ask Yourself some Questions:</a:t>
            </a:r>
          </a:p>
        </p:txBody>
      </p:sp>
      <p:sp>
        <p:nvSpPr>
          <p:cNvPr id="3" name="Text Placeholder 2">
            <a:extLst>
              <a:ext uri="{FF2B5EF4-FFF2-40B4-BE49-F238E27FC236}">
                <a16:creationId xmlns:a16="http://schemas.microsoft.com/office/drawing/2014/main" id="{E47B7597-98B9-8B54-D390-A26CBCB4B5E5}"/>
              </a:ext>
            </a:extLst>
          </p:cNvPr>
          <p:cNvSpPr>
            <a:spLocks noGrp="1"/>
          </p:cNvSpPr>
          <p:nvPr>
            <p:ph type="body" idx="1"/>
          </p:nvPr>
        </p:nvSpPr>
        <p:spPr>
          <a:xfrm>
            <a:off x="311700" y="1068425"/>
            <a:ext cx="8520600" cy="3500450"/>
          </a:xfrm>
        </p:spPr>
        <p:txBody>
          <a:bodyPr/>
          <a:lstStyle/>
          <a:p>
            <a:r>
              <a:rPr lang="en-US" dirty="0"/>
              <a:t>Are there any </a:t>
            </a:r>
            <a:r>
              <a:rPr lang="en-US" b="1" dirty="0">
                <a:solidFill>
                  <a:schemeClr val="bg2"/>
                </a:solidFill>
              </a:rPr>
              <a:t>technical terms</a:t>
            </a:r>
            <a:r>
              <a:rPr lang="en-US" dirty="0"/>
              <a:t> in the problem you don’t understand? </a:t>
            </a:r>
            <a:br>
              <a:rPr lang="en-US" dirty="0"/>
            </a:br>
            <a:endParaRPr lang="en-US" dirty="0"/>
          </a:p>
          <a:p>
            <a:r>
              <a:rPr lang="en-US" dirty="0"/>
              <a:t>What is the </a:t>
            </a:r>
            <a:r>
              <a:rPr lang="en-US" b="1" dirty="0">
                <a:solidFill>
                  <a:schemeClr val="bg2"/>
                </a:solidFill>
              </a:rPr>
              <a:t>input type</a:t>
            </a:r>
            <a:r>
              <a:rPr lang="en-US" dirty="0"/>
              <a:t>? (Array? Graph? Integer? Something else?) </a:t>
            </a:r>
            <a:br>
              <a:rPr lang="en-US" dirty="0"/>
            </a:br>
            <a:endParaRPr lang="en-US" dirty="0"/>
          </a:p>
          <a:p>
            <a:r>
              <a:rPr lang="en-US" dirty="0"/>
              <a:t>What is your </a:t>
            </a:r>
            <a:r>
              <a:rPr lang="en-US" b="1" dirty="0">
                <a:solidFill>
                  <a:schemeClr val="bg2"/>
                </a:solidFill>
              </a:rPr>
              <a:t>return type</a:t>
            </a:r>
            <a:r>
              <a:rPr lang="en-US" dirty="0"/>
              <a:t>? (Integer? List?) </a:t>
            </a:r>
            <a:br>
              <a:rPr lang="en-US" dirty="0"/>
            </a:br>
            <a:endParaRPr lang="en-US" dirty="0"/>
          </a:p>
          <a:p>
            <a:r>
              <a:rPr lang="en-US" dirty="0"/>
              <a:t>Are there any words that look like normal words, but are </a:t>
            </a:r>
            <a:r>
              <a:rPr lang="en-US" b="1" dirty="0">
                <a:solidFill>
                  <a:schemeClr val="bg2"/>
                </a:solidFill>
              </a:rPr>
              <a:t>secretly technical terms </a:t>
            </a:r>
            <a:r>
              <a:rPr lang="en-US" dirty="0"/>
              <a:t>(like “subsequence” or “list”)? These words sometimes subtly add restrictions to the problem and can be easily missed.</a:t>
            </a:r>
          </a:p>
        </p:txBody>
      </p:sp>
    </p:spTree>
    <p:extLst>
      <p:ext uri="{BB962C8B-B14F-4D97-AF65-F5344CB8AC3E}">
        <p14:creationId xmlns:p14="http://schemas.microsoft.com/office/powerpoint/2010/main" val="503375607"/>
      </p:ext>
    </p:extLst>
  </p:cSld>
  <p:clrMapOvr>
    <a:masterClrMapping/>
  </p:clrMapOvr>
</p:sld>
</file>

<file path=ppt/theme/theme1.xml><?xml version="1.0" encoding="utf-8"?>
<a:theme xmlns:a="http://schemas.openxmlformats.org/drawingml/2006/main" name="uw-slides">
  <a:themeElements>
    <a:clrScheme name="Custom 6">
      <a:dk1>
        <a:srgbClr val="000000"/>
      </a:dk1>
      <a:lt1>
        <a:srgbClr val="FFFFFF"/>
      </a:lt1>
      <a:dk2>
        <a:srgbClr val="333333"/>
      </a:dk2>
      <a:lt2>
        <a:srgbClr val="154DBD"/>
      </a:lt2>
      <a:accent1>
        <a:srgbClr val="D50CEA"/>
      </a:accent1>
      <a:accent2>
        <a:srgbClr val="5E2B97"/>
      </a:accent2>
      <a:accent3>
        <a:srgbClr val="0B975E"/>
      </a:accent3>
      <a:accent4>
        <a:srgbClr val="BB5D23"/>
      </a:accent4>
      <a:accent5>
        <a:srgbClr val="EDC709"/>
      </a:accent5>
      <a:accent6>
        <a:srgbClr val="A3A3A3"/>
      </a:accent6>
      <a:hlink>
        <a:srgbClr val="D63236"/>
      </a:hlink>
      <a:folHlink>
        <a:srgbClr val="A3212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w-slides" id="{0D97CF38-E52B-4851-A69D-7EE004AC6267}" vid="{68DEA4A6-4387-4F6D-8395-4017875E5F2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9999</TotalTime>
  <Words>3386</Words>
  <Application>Microsoft Office PowerPoint</Application>
  <PresentationFormat>On-screen Show (16:9)</PresentationFormat>
  <Paragraphs>252</Paragraphs>
  <Slides>60</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Cambria Math</vt:lpstr>
      <vt:lpstr>Raleway</vt:lpstr>
      <vt:lpstr>Source Code Pro</vt:lpstr>
      <vt:lpstr>Arial</vt:lpstr>
      <vt:lpstr>Courier New</vt:lpstr>
      <vt:lpstr>Source Sans Pro</vt:lpstr>
      <vt:lpstr>Quattrocento Sans</vt:lpstr>
      <vt:lpstr>uw-slides</vt:lpstr>
      <vt:lpstr>CSE 421 Section 3</vt:lpstr>
      <vt:lpstr>Administrivia</vt:lpstr>
      <vt:lpstr>Announcements &amp; Reminders</vt:lpstr>
      <vt:lpstr>How to Approach Writing an Algorithm</vt:lpstr>
      <vt:lpstr>Writing an Algorithm</vt:lpstr>
      <vt:lpstr>The Strategy</vt:lpstr>
      <vt:lpstr>1.1. Read and Understand the Problem</vt:lpstr>
      <vt:lpstr>No really, we mean it!</vt:lpstr>
      <vt:lpstr>Ask Yourself some Questions:</vt:lpstr>
      <vt:lpstr>Problem 1 – Line Covering</vt:lpstr>
      <vt:lpstr>Problem 1.1 – Line Covering</vt:lpstr>
      <vt:lpstr>1.2. Generate Examples</vt:lpstr>
      <vt:lpstr>Examples Help us Understand!</vt:lpstr>
      <vt:lpstr>Problem 1.2 – Line Covering</vt:lpstr>
      <vt:lpstr>1.3. Come Up with a Baseline</vt:lpstr>
      <vt:lpstr>Inefficient but Effective First Attempt</vt:lpstr>
      <vt:lpstr>1.4. Brainstorm and Analyze  Possible Algorithms</vt:lpstr>
      <vt:lpstr>Think about Algorithm Possibilities</vt:lpstr>
      <vt:lpstr>Remember: Your First Guess Might Not Be Right!</vt:lpstr>
      <vt:lpstr>Problem 1.4 – Line Covering</vt:lpstr>
      <vt:lpstr>Try your Algorithm Ideas on your Examples</vt:lpstr>
      <vt:lpstr>1.5. Write an Algorithm</vt:lpstr>
      <vt:lpstr>Write That Pseudocode!</vt:lpstr>
      <vt:lpstr>1.6. Show Your Algorithm is Correct</vt:lpstr>
      <vt:lpstr>Writing the Algo isn’t Enough…  We Need to Prove that it Works!</vt:lpstr>
      <vt:lpstr>Problem 1.6 – Line Covering</vt:lpstr>
      <vt:lpstr>1.7. Optimize and Analyze the Run Time</vt:lpstr>
      <vt:lpstr>Just Like Back in 332…</vt:lpstr>
      <vt:lpstr>Problem 1.7 – Line Covering</vt:lpstr>
      <vt:lpstr>2.1. Read and Understand the Problem</vt:lpstr>
      <vt:lpstr>Problem 2 – Another Greedy Algorithm</vt:lpstr>
      <vt:lpstr>Problem 2.1 – Another Greedy Algorithm</vt:lpstr>
      <vt:lpstr>2.2. Generate Examples</vt:lpstr>
      <vt:lpstr>Problem 2.2 – Another Greedy Algorithm</vt:lpstr>
      <vt:lpstr>2.3. Come Up with a Baseline</vt:lpstr>
      <vt:lpstr>Inefficient but Effective First Attempt</vt:lpstr>
      <vt:lpstr>2.4. Brainstorm and Analyze  Possible Algorithms</vt:lpstr>
      <vt:lpstr>Problem 2.4 – Another Greedy Algorithm</vt:lpstr>
      <vt:lpstr>2.5. Write an Algorithm</vt:lpstr>
      <vt:lpstr>Write That Pseudocode!</vt:lpstr>
      <vt:lpstr>2.6. Show Your Algorithm is Correct</vt:lpstr>
      <vt:lpstr>Problem 2.6 – Another Greedy Algorithm</vt:lpstr>
      <vt:lpstr>2.7. Optimize and Analyze the Run Time</vt:lpstr>
      <vt:lpstr>Problem 2.7 – Another Greedy Algorithm</vt:lpstr>
      <vt:lpstr>3.1. Read and Understand the Problem</vt:lpstr>
      <vt:lpstr>Problem 3 – Art Comissions</vt:lpstr>
      <vt:lpstr>Problem 2.1 – Another Greedy Algorithm</vt:lpstr>
      <vt:lpstr>3.2. Generate Examples</vt:lpstr>
      <vt:lpstr>Problem 3.2 – Art Comissions</vt:lpstr>
      <vt:lpstr>3.3. Come Up with a Baseline</vt:lpstr>
      <vt:lpstr>Inefficient but Effective First Attempt</vt:lpstr>
      <vt:lpstr>3.4. Brainstorm and Analyze  Possible Algorithms</vt:lpstr>
      <vt:lpstr>Problem 3.4 – Art Comissions</vt:lpstr>
      <vt:lpstr>3.5. Write an Algorithm</vt:lpstr>
      <vt:lpstr>Write That Pseudocode!</vt:lpstr>
      <vt:lpstr>3.6. Show Your Algorithm is Correct</vt:lpstr>
      <vt:lpstr>Problem 3.6 – Art Comissions</vt:lpstr>
      <vt:lpstr>3.7. Optimize and Analyze the Run Time</vt:lpstr>
      <vt:lpstr>Problem 3.7 – Art Comissions</vt:lpstr>
      <vt:lpstr>That’s All, Folks!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421 Section 2</dc:title>
  <cp:lastModifiedBy>Albert Weng</cp:lastModifiedBy>
  <cp:revision>10</cp:revision>
  <cp:lastPrinted>2023-10-08T19:58:02Z</cp:lastPrinted>
  <dcterms:modified xsi:type="dcterms:W3CDTF">2024-01-19T07:01:40Z</dcterms:modified>
</cp:coreProperties>
</file>