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5"/>
  </p:notesMasterIdLst>
  <p:sldIdLst>
    <p:sldId id="256" r:id="rId2"/>
    <p:sldId id="257" r:id="rId3"/>
    <p:sldId id="292" r:id="rId4"/>
    <p:sldId id="293" r:id="rId5"/>
    <p:sldId id="294" r:id="rId6"/>
    <p:sldId id="314" r:id="rId7"/>
    <p:sldId id="327" r:id="rId8"/>
    <p:sldId id="328" r:id="rId9"/>
    <p:sldId id="316" r:id="rId10"/>
    <p:sldId id="317" r:id="rId11"/>
    <p:sldId id="318" r:id="rId12"/>
    <p:sldId id="319" r:id="rId13"/>
    <p:sldId id="320" r:id="rId14"/>
    <p:sldId id="321" r:id="rId15"/>
    <p:sldId id="322" r:id="rId16"/>
    <p:sldId id="323" r:id="rId17"/>
    <p:sldId id="324" r:id="rId18"/>
    <p:sldId id="325" r:id="rId19"/>
    <p:sldId id="329" r:id="rId20"/>
    <p:sldId id="332" r:id="rId21"/>
    <p:sldId id="330" r:id="rId22"/>
    <p:sldId id="333" r:id="rId23"/>
    <p:sldId id="331" r:id="rId24"/>
    <p:sldId id="347" r:id="rId25"/>
    <p:sldId id="348" r:id="rId26"/>
    <p:sldId id="349" r:id="rId27"/>
    <p:sldId id="350" r:id="rId28"/>
    <p:sldId id="295" r:id="rId29"/>
    <p:sldId id="296" r:id="rId30"/>
    <p:sldId id="339" r:id="rId31"/>
    <p:sldId id="340" r:id="rId32"/>
    <p:sldId id="341" r:id="rId33"/>
    <p:sldId id="342" r:id="rId34"/>
    <p:sldId id="343" r:id="rId35"/>
    <p:sldId id="345" r:id="rId36"/>
    <p:sldId id="344" r:id="rId37"/>
    <p:sldId id="346" r:id="rId38"/>
    <p:sldId id="334" r:id="rId39"/>
    <p:sldId id="336" r:id="rId40"/>
    <p:sldId id="335" r:id="rId41"/>
    <p:sldId id="338" r:id="rId42"/>
    <p:sldId id="337" r:id="rId43"/>
    <p:sldId id="326" r:id="rId44"/>
  </p:sldIdLst>
  <p:sldSz cx="9144000" cy="5143500" type="screen16x9"/>
  <p:notesSz cx="7315200" cy="9601200"/>
  <p:embeddedFontLst>
    <p:embeddedFont>
      <p:font typeface="Cambria Math" panose="02040503050406030204" pitchFamily="18" charset="0"/>
      <p:regular r:id="rId46"/>
    </p:embeddedFont>
    <p:embeddedFont>
      <p:font typeface="Quattrocento Sans" panose="020B0502050000020003" pitchFamily="34" charset="0"/>
      <p:regular r:id="rId47"/>
      <p:bold r:id="rId48"/>
      <p:italic r:id="rId49"/>
      <p:boldItalic r:id="rId50"/>
    </p:embeddedFont>
    <p:embeddedFont>
      <p:font typeface="Raleway" pitchFamily="2" charset="0"/>
      <p:regular r:id="rId51"/>
      <p:bold r:id="rId52"/>
      <p:italic r:id="rId53"/>
      <p:boldItalic r:id="rId54"/>
    </p:embeddedFont>
    <p:embeddedFont>
      <p:font typeface="Source Code Pro" panose="020B0509030403020204" pitchFamily="49" charset="0"/>
      <p:regular r:id="rId55"/>
      <p:bold r:id="rId56"/>
      <p:italic r:id="rId57"/>
      <p:boldItalic r:id="rId58"/>
    </p:embeddedFont>
    <p:embeddedFont>
      <p:font typeface="Source Sans Pro" panose="020B050303040302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 id="{2B7C58F6-1052-4366-8E6C-070E3F3F58CA}">
          <p14:sldIdLst>
            <p14:sldId id="256"/>
          </p14:sldIdLst>
        </p14:section>
        <p14:section name="Administrivia" id="{9BF8FA3C-CAFC-478C-AFD8-E5226CFAE564}">
          <p14:sldIdLst>
            <p14:sldId id="257"/>
            <p14:sldId id="292"/>
            <p14:sldId id="293"/>
            <p14:sldId id="294"/>
          </p14:sldIdLst>
        </p14:section>
        <p14:section name="Stable Matching" id="{6BF1E0CE-3FA1-42C8-8780-61A71908197D}">
          <p14:sldIdLst>
            <p14:sldId id="314"/>
            <p14:sldId id="327"/>
            <p14:sldId id="328"/>
            <p14:sldId id="316"/>
            <p14:sldId id="317"/>
            <p14:sldId id="318"/>
            <p14:sldId id="319"/>
            <p14:sldId id="320"/>
            <p14:sldId id="321"/>
            <p14:sldId id="322"/>
            <p14:sldId id="323"/>
            <p14:sldId id="324"/>
            <p14:sldId id="325"/>
            <p14:sldId id="329"/>
            <p14:sldId id="332"/>
            <p14:sldId id="330"/>
            <p14:sldId id="333"/>
            <p14:sldId id="331"/>
            <p14:sldId id="347"/>
            <p14:sldId id="348"/>
            <p14:sldId id="349"/>
            <p14:sldId id="350"/>
          </p14:sldIdLst>
        </p14:section>
        <p14:section name="Induction" id="{B99011F3-24B7-44EB-BD3B-5D51D459FAAB}">
          <p14:sldIdLst>
            <p14:sldId id="295"/>
            <p14:sldId id="296"/>
            <p14:sldId id="339"/>
            <p14:sldId id="340"/>
            <p14:sldId id="341"/>
            <p14:sldId id="342"/>
            <p14:sldId id="343"/>
            <p14:sldId id="345"/>
            <p14:sldId id="344"/>
            <p14:sldId id="346"/>
          </p14:sldIdLst>
        </p14:section>
        <p14:section name="Counterexample" id="{FA647CE6-6655-43A1-AD05-24FEE04E3C5D}">
          <p14:sldIdLst>
            <p14:sldId id="334"/>
            <p14:sldId id="336"/>
            <p14:sldId id="335"/>
            <p14:sldId id="338"/>
            <p14:sldId id="337"/>
          </p14:sldIdLst>
        </p14:section>
        <p14:section name="Outro" id="{FDC0C43D-8378-4B8B-834B-B1CA59F00CD1}">
          <p14:sldIdLst>
            <p14:sldId id="32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F50375-AE86-4BE0-96B2-37B4133806C9}">
  <a:tblStyle styleId="{BBF50375-AE86-4BE0-96B2-37B4133806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19138"/>
            <a:ext cx="6402388"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37" tIns="96637" rIns="96637" bIns="96637"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37be2e0bd6_0_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137be2e0bd6_0_0:notes"/>
          <p:cNvSpPr txBox="1">
            <a:spLocks noGrp="1"/>
          </p:cNvSpPr>
          <p:nvPr>
            <p:ph type="body" idx="1"/>
          </p:nvPr>
        </p:nvSpPr>
        <p:spPr>
          <a:xfrm>
            <a:off x="731520" y="4560570"/>
            <a:ext cx="5852160" cy="4320540"/>
          </a:xfrm>
          <a:prstGeom prst="rect">
            <a:avLst/>
          </a:prstGeom>
          <a:noFill/>
          <a:ln>
            <a:noFill/>
          </a:ln>
        </p:spPr>
        <p:txBody>
          <a:bodyPr spcFirstLastPara="1" wrap="square" lIns="96637" tIns="96637" rIns="96637" bIns="96637"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7be2e0bd6_0_278:notes"/>
          <p:cNvSpPr txBox="1">
            <a:spLocks noGrp="1"/>
          </p:cNvSpPr>
          <p:nvPr>
            <p:ph type="body" idx="1"/>
          </p:nvPr>
        </p:nvSpPr>
        <p:spPr>
          <a:xfrm>
            <a:off x="731520" y="4560570"/>
            <a:ext cx="5852160" cy="4320540"/>
          </a:xfrm>
          <a:prstGeom prst="rect">
            <a:avLst/>
          </a:prstGeom>
          <a:noFill/>
          <a:ln>
            <a:noFill/>
          </a:ln>
        </p:spPr>
        <p:txBody>
          <a:bodyPr spcFirstLastPara="1" wrap="square" lIns="96637" tIns="96637" rIns="96637" bIns="96637" anchor="t" anchorCtr="0">
            <a:noAutofit/>
          </a:bodyPr>
          <a:lstStyle/>
          <a:p>
            <a:pPr marL="0" indent="0">
              <a:buNone/>
            </a:pPr>
            <a:endParaRPr/>
          </a:p>
        </p:txBody>
      </p:sp>
      <p:sp>
        <p:nvSpPr>
          <p:cNvPr id="109" name="Google Shape;109;g137be2e0bd6_0_27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426720"/>
            <a:ext cx="8183700" cy="1164742"/>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400"/>
              <a:buNone/>
              <a:defRPr sz="4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8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dirty="0"/>
          </a:p>
        </p:txBody>
      </p:sp>
    </p:spTree>
    <p:extLst>
      <p:ext uri="{BB962C8B-B14F-4D97-AF65-F5344CB8AC3E}">
        <p14:creationId xmlns:p14="http://schemas.microsoft.com/office/powerpoint/2010/main" val="405153910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dirty="0"/>
          </a:p>
        </p:txBody>
      </p:sp>
      <p:sp>
        <p:nvSpPr>
          <p:cNvPr id="67" name="Google Shape;67;p2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36912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89501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1680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0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a:p>
        </p:txBody>
      </p:sp>
    </p:spTree>
    <p:extLst>
      <p:ext uri="{BB962C8B-B14F-4D97-AF65-F5344CB8AC3E}">
        <p14:creationId xmlns:p14="http://schemas.microsoft.com/office/powerpoint/2010/main" val="241738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7574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0225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56248411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Font typeface="+mj-lt"/>
              <a:buAutoNum type="alphaLcParen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a:solidFill>
                  <a:schemeClr val="accent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386981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1847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497848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9315F7-CA91-04E6-19F6-41A92EC56C55}"/>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graphicFrame>
        <p:nvGraphicFramePr>
          <p:cNvPr id="4" name="Table 4">
            <a:extLst>
              <a:ext uri="{FF2B5EF4-FFF2-40B4-BE49-F238E27FC236}">
                <a16:creationId xmlns:a16="http://schemas.microsoft.com/office/drawing/2014/main" id="{2CDAB10E-F124-265F-8BF3-43078CD2A6FD}"/>
              </a:ext>
            </a:extLst>
          </p:cNvPr>
          <p:cNvGraphicFramePr>
            <a:graphicFrameLocks noGrp="1"/>
          </p:cNvGraphicFramePr>
          <p:nvPr>
            <p:extLst>
              <p:ext uri="{D42A27DB-BD31-4B8C-83A1-F6EECF244321}">
                <p14:modId xmlns:p14="http://schemas.microsoft.com/office/powerpoint/2010/main" val="3595142306"/>
              </p:ext>
            </p:extLst>
          </p:nvPr>
        </p:nvGraphicFramePr>
        <p:xfrm>
          <a:off x="312557" y="1863905"/>
          <a:ext cx="3999044" cy="1993540"/>
        </p:xfrm>
        <a:graphic>
          <a:graphicData uri="http://schemas.openxmlformats.org/drawingml/2006/table">
            <a:tbl>
              <a:tblPr firstRow="1"/>
              <a:tblGrid>
                <a:gridCol w="999761">
                  <a:extLst>
                    <a:ext uri="{9D8B030D-6E8A-4147-A177-3AD203B41FA5}">
                      <a16:colId xmlns:a16="http://schemas.microsoft.com/office/drawing/2014/main" val="78087362"/>
                    </a:ext>
                  </a:extLst>
                </a:gridCol>
                <a:gridCol w="999761">
                  <a:extLst>
                    <a:ext uri="{9D8B030D-6E8A-4147-A177-3AD203B41FA5}">
                      <a16:colId xmlns:a16="http://schemas.microsoft.com/office/drawing/2014/main" val="3122919584"/>
                    </a:ext>
                  </a:extLst>
                </a:gridCol>
                <a:gridCol w="999761">
                  <a:extLst>
                    <a:ext uri="{9D8B030D-6E8A-4147-A177-3AD203B41FA5}">
                      <a16:colId xmlns:a16="http://schemas.microsoft.com/office/drawing/2014/main" val="3074147335"/>
                    </a:ext>
                  </a:extLst>
                </a:gridCol>
                <a:gridCol w="999761">
                  <a:extLst>
                    <a:ext uri="{9D8B030D-6E8A-4147-A177-3AD203B41FA5}">
                      <a16:colId xmlns:a16="http://schemas.microsoft.com/office/drawing/2014/main" val="2906008278"/>
                    </a:ext>
                  </a:extLst>
                </a:gridCol>
              </a:tblGrid>
              <a:tr h="498385">
                <a:tc>
                  <a:txBody>
                    <a:bodyPr/>
                    <a:lstStyle/>
                    <a:p>
                      <a:endParaRPr lang="en-US" b="1" dirty="0">
                        <a:solidFill>
                          <a:schemeClr val="bg1"/>
                        </a:solidFill>
                        <a:latin typeface="Raleway" pitchFamily="2" charset="0"/>
                      </a:endParaRPr>
                    </a:p>
                  </a:txBody>
                  <a:tcPr>
                    <a:lnL w="6350" cap="flat" cmpd="sng" algn="ctr">
                      <a:solidFill>
                        <a:schemeClr val="accent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629085639"/>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0645794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9665356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78225758"/>
                  </a:ext>
                </a:extLst>
              </a:tr>
            </a:tbl>
          </a:graphicData>
        </a:graphic>
      </p:graphicFrame>
      <p:sp>
        <p:nvSpPr>
          <p:cNvPr id="6" name="Google Shape;21;p18">
            <a:extLst>
              <a:ext uri="{FF2B5EF4-FFF2-40B4-BE49-F238E27FC236}">
                <a16:creationId xmlns:a16="http://schemas.microsoft.com/office/drawing/2014/main" id="{6A4678DB-24FE-AF7D-CB86-CAD7A9EA483C}"/>
              </a:ext>
            </a:extLst>
          </p:cNvPr>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7" name="Google Shape;22;p18">
            <a:extLst>
              <a:ext uri="{FF2B5EF4-FFF2-40B4-BE49-F238E27FC236}">
                <a16:creationId xmlns:a16="http://schemas.microsoft.com/office/drawing/2014/main" id="{867381C4-A322-02C9-1DA1-D62843A5A40C}"/>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384961086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6D0359-C26F-8303-FC3E-E85746C3EF1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3A90C4-5061-D204-A1E3-66AC67CCA4C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EB5255-7E8C-8982-FA06-315ACC32D8E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06045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914400" rtl="0" eaLnBrk="1" latinLnBrk="0" hangingPunct="1">
        <a:lnSpc>
          <a:spcPct val="90000"/>
        </a:lnSpc>
        <a:spcBef>
          <a:spcPct val="0"/>
        </a:spcBef>
        <a:buNone/>
        <a:defRPr sz="3000" b="1" kern="1200">
          <a:solidFill>
            <a:schemeClr val="tx2"/>
          </a:solidFill>
          <a:latin typeface="Raleway" pitchFamily="2" charset="0"/>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 name="Title 9">
            <a:extLst>
              <a:ext uri="{FF2B5EF4-FFF2-40B4-BE49-F238E27FC236}">
                <a16:creationId xmlns:a16="http://schemas.microsoft.com/office/drawing/2014/main" id="{0C7CAE74-E604-5FBC-9B8B-6F130B705171}"/>
              </a:ext>
            </a:extLst>
          </p:cNvPr>
          <p:cNvSpPr>
            <a:spLocks noGrp="1"/>
          </p:cNvSpPr>
          <p:nvPr>
            <p:ph type="title"/>
          </p:nvPr>
        </p:nvSpPr>
        <p:spPr/>
        <p:txBody>
          <a:bodyPr/>
          <a:lstStyle/>
          <a:p>
            <a:r>
              <a:rPr lang="en-US" dirty="0"/>
              <a:t>CSE 421 Section 1</a:t>
            </a:r>
          </a:p>
        </p:txBody>
      </p:sp>
      <p:sp>
        <p:nvSpPr>
          <p:cNvPr id="11" name="Subtitle 10">
            <a:extLst>
              <a:ext uri="{FF2B5EF4-FFF2-40B4-BE49-F238E27FC236}">
                <a16:creationId xmlns:a16="http://schemas.microsoft.com/office/drawing/2014/main" id="{A47D2BBD-16AF-190D-D60F-F25B6FB85F84}"/>
              </a:ext>
            </a:extLst>
          </p:cNvPr>
          <p:cNvSpPr>
            <a:spLocks noGrp="1"/>
          </p:cNvSpPr>
          <p:nvPr>
            <p:ph type="subTitle" idx="1"/>
          </p:nvPr>
        </p:nvSpPr>
        <p:spPr/>
        <p:txBody>
          <a:bodyPr/>
          <a:lstStyle/>
          <a:p>
            <a:r>
              <a:rPr lang="en-US" dirty="0"/>
              <a:t>Stable Matching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lvl="0">
              <a:buClr>
                <a:srgbClr val="333333"/>
              </a:buClr>
              <a:buSzPct val="100000"/>
              <a:buFont typeface="+mj-lt"/>
              <a:buAutoNum type="alphaLcParenR"/>
            </a:pPr>
            <a:r>
              <a:rPr lang="en" sz="1600" dirty="0">
                <a:solidFill>
                  <a:srgbClr val="333333"/>
                </a:solidFill>
                <a:latin typeface="Source Sans Pro"/>
                <a:ea typeface="Source Sans Pro"/>
                <a:cs typeface="Source Sans Pro"/>
                <a:sym typeface="Source Sans Pro"/>
              </a:rPr>
              <a:t>Run the Gale-Shapley Algorithm on the instance above. When choosing which free m in </a:t>
            </a:r>
            <a:r>
              <a:rPr lang="en" sz="1600" b="1" dirty="0">
                <a:solidFill>
                  <a:srgbClr val="333333"/>
                </a:solidFill>
                <a:latin typeface="Source Sans Pro"/>
                <a:ea typeface="Source Sans Pro"/>
                <a:cs typeface="Source Sans Pro"/>
                <a:sym typeface="Source Sans Pro"/>
              </a:rPr>
              <a:t>M</a:t>
            </a:r>
            <a:r>
              <a:rPr lang="en" sz="1600" dirty="0">
                <a:solidFill>
                  <a:srgbClr val="333333"/>
                </a:solidFill>
                <a:latin typeface="Source Sans Pro"/>
                <a:ea typeface="Source Sans Pro"/>
                <a:cs typeface="Source Sans Pro"/>
                <a:sym typeface="Source Sans Pro"/>
              </a:rPr>
              <a:t> to propose next, always choose the one with the smallest index (e.g., if m</a:t>
            </a:r>
            <a:r>
              <a:rPr lang="en" sz="1600" baseline="-25000" dirty="0">
                <a:solidFill>
                  <a:srgbClr val="333333"/>
                </a:solidFill>
                <a:latin typeface="Source Sans Pro"/>
                <a:ea typeface="Source Sans Pro"/>
                <a:cs typeface="Source Sans Pro"/>
                <a:sym typeface="Source Sans Pro"/>
              </a:rPr>
              <a:t>1</a:t>
            </a:r>
            <a:r>
              <a:rPr lang="en" sz="1600" dirty="0">
                <a:solidFill>
                  <a:srgbClr val="333333"/>
                </a:solidFill>
                <a:latin typeface="Source Sans Pro"/>
                <a:ea typeface="Source Sans Pro"/>
                <a:cs typeface="Source Sans Pro"/>
                <a:sym typeface="Source Sans Pro"/>
              </a:rPr>
              <a:t> and m</a:t>
            </a:r>
            <a:r>
              <a:rPr lang="en" sz="1600" baseline="-25000" dirty="0">
                <a:solidFill>
                  <a:srgbClr val="333333"/>
                </a:solidFill>
                <a:latin typeface="Source Sans Pro"/>
                <a:ea typeface="Source Sans Pro"/>
                <a:cs typeface="Source Sans Pro"/>
                <a:sym typeface="Source Sans Pro"/>
              </a:rPr>
              <a:t>2</a:t>
            </a:r>
            <a:r>
              <a:rPr lang="en" sz="1600" dirty="0">
                <a:solidFill>
                  <a:srgbClr val="333333"/>
                </a:solidFill>
                <a:latin typeface="Source Sans Pro"/>
                <a:ea typeface="Source Sans Pro"/>
                <a:cs typeface="Source Sans Pro"/>
                <a:sym typeface="Source Sans Pro"/>
              </a:rPr>
              <a:t> are both free, always choose m</a:t>
            </a:r>
            <a:r>
              <a:rPr lang="en" sz="1600" baseline="-25000" dirty="0">
                <a:solidFill>
                  <a:srgbClr val="333333"/>
                </a:solidFill>
                <a:latin typeface="Source Sans Pro"/>
                <a:ea typeface="Source Sans Pro"/>
                <a:cs typeface="Source Sans Pro"/>
                <a:sym typeface="Source Sans Pro"/>
              </a:rPr>
              <a:t>1</a:t>
            </a:r>
            <a:r>
              <a:rPr lang="en" sz="1600" dirty="0">
                <a:solidFill>
                  <a:srgbClr val="333333"/>
                </a:solidFill>
                <a:latin typeface="Source Sans Pro"/>
                <a:ea typeface="Source Sans Pro"/>
                <a:cs typeface="Source Sans Pro"/>
                <a:sym typeface="Source Sans Pro"/>
              </a:rPr>
              <a:t>).</a:t>
            </a:r>
            <a:endParaRPr lang="en-US" sz="1600" dirty="0">
              <a:solidFill>
                <a:srgbClr val="333333"/>
              </a:solidFill>
            </a:endParaRPr>
          </a:p>
        </p:txBody>
      </p:sp>
      <p:sp>
        <p:nvSpPr>
          <p:cNvPr id="2" name="Google Shape;333;p60">
            <a:extLst>
              <a:ext uri="{FF2B5EF4-FFF2-40B4-BE49-F238E27FC236}">
                <a16:creationId xmlns:a16="http://schemas.microsoft.com/office/drawing/2014/main" id="{D5CC4D02-CB98-4CAE-F95A-8513DDF6E9C1}"/>
              </a:ext>
            </a:extLst>
          </p:cNvPr>
          <p:cNvSpPr txBox="1"/>
          <p:nvPr/>
        </p:nvSpPr>
        <p:spPr>
          <a:xfrm>
            <a:off x="3303562" y="2390151"/>
            <a:ext cx="4157476"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800"/>
              <a:buFont typeface="Arial"/>
              <a:buNone/>
            </a:pPr>
            <a:r>
              <a:rPr lang="en" dirty="0">
                <a:solidFill>
                  <a:srgbClr val="9900FF"/>
                </a:solidFill>
                <a:latin typeface="Source Sans Pro"/>
                <a:ea typeface="Source Sans Pro"/>
                <a:cs typeface="Source Sans Pro"/>
                <a:sym typeface="Source Sans Pro"/>
              </a:rPr>
              <a:t>m</a:t>
            </a:r>
            <a:r>
              <a:rPr lang="en" baseline="-25000" dirty="0">
                <a:solidFill>
                  <a:srgbClr val="9900FF"/>
                </a:solidFill>
                <a:latin typeface="Source Sans Pro"/>
                <a:ea typeface="Source Sans Pro"/>
                <a:cs typeface="Source Sans Pro"/>
                <a:sym typeface="Source Sans Pro"/>
              </a:rPr>
              <a:t>1</a:t>
            </a:r>
            <a:r>
              <a:rPr lang="en" dirty="0">
                <a:solidFill>
                  <a:srgbClr val="9900FF"/>
                </a:solidFill>
                <a:latin typeface="Source Sans Pro"/>
                <a:ea typeface="Source Sans Pro"/>
                <a:cs typeface="Source Sans Pro"/>
                <a:sym typeface="Source Sans Pro"/>
              </a:rPr>
              <a:t> chooses w</a:t>
            </a:r>
            <a:r>
              <a:rPr lang="en" baseline="-25000" dirty="0">
                <a:solidFill>
                  <a:srgbClr val="9900FF"/>
                </a:solidFill>
                <a:latin typeface="Source Sans Pro"/>
                <a:ea typeface="Source Sans Pro"/>
                <a:cs typeface="Source Sans Pro"/>
                <a:sym typeface="Source Sans Pro"/>
              </a:rPr>
              <a:t>3</a:t>
            </a:r>
            <a:r>
              <a:rPr lang="en" dirty="0">
                <a:solidFill>
                  <a:srgbClr val="9900FF"/>
                </a:solidFill>
                <a:latin typeface="Source Sans Pro"/>
                <a:ea typeface="Source Sans Pro"/>
                <a:cs typeface="Source Sans Pro"/>
                <a:sym typeface="Source Sans Pro"/>
              </a:rPr>
              <a:t> 	(m</a:t>
            </a:r>
            <a:r>
              <a:rPr lang="en" baseline="-25000" dirty="0">
                <a:solidFill>
                  <a:srgbClr val="9900FF"/>
                </a:solidFill>
                <a:latin typeface="Source Sans Pro"/>
                <a:ea typeface="Source Sans Pro"/>
                <a:cs typeface="Source Sans Pro"/>
                <a:sym typeface="Source Sans Pro"/>
              </a:rPr>
              <a:t>1</a:t>
            </a:r>
            <a:r>
              <a:rPr lang="en" dirty="0">
                <a:solidFill>
                  <a:srgbClr val="9900FF"/>
                </a:solidFill>
                <a:latin typeface="Source Sans Pro"/>
                <a:ea typeface="Source Sans Pro"/>
                <a:cs typeface="Source Sans Pro"/>
                <a:sym typeface="Source Sans Pro"/>
              </a:rPr>
              <a:t>, w</a:t>
            </a:r>
            <a:r>
              <a:rPr lang="en" baseline="-25000" dirty="0">
                <a:solidFill>
                  <a:srgbClr val="9900FF"/>
                </a:solidFill>
                <a:latin typeface="Source Sans Pro"/>
                <a:ea typeface="Source Sans Pro"/>
                <a:cs typeface="Source Sans Pro"/>
                <a:sym typeface="Source Sans Pro"/>
              </a:rPr>
              <a:t>3</a:t>
            </a:r>
            <a:r>
              <a:rPr lang="en" dirty="0">
                <a:solidFill>
                  <a:srgbClr val="9900FF"/>
                </a:solidFill>
                <a:latin typeface="Source Sans Pro"/>
                <a:ea typeface="Source Sans Pro"/>
                <a:cs typeface="Source Sans Pro"/>
                <a:sym typeface="Source Sans Pro"/>
              </a:rPr>
              <a:t>)</a:t>
            </a:r>
            <a:endParaRPr strike="sngStrike"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endParaRPr dirty="0">
              <a:solidFill>
                <a:srgbClr val="9900FF"/>
              </a:solidFill>
              <a:latin typeface="Source Sans Pro"/>
              <a:ea typeface="Source Sans Pro"/>
              <a:cs typeface="Source Sans Pro"/>
              <a:sym typeface="Source Sans Pro"/>
            </a:endParaRPr>
          </a:p>
        </p:txBody>
      </p:sp>
      <p:sp>
        <p:nvSpPr>
          <p:cNvPr id="6" name="TextBox 5">
            <a:extLst>
              <a:ext uri="{FF2B5EF4-FFF2-40B4-BE49-F238E27FC236}">
                <a16:creationId xmlns:a16="http://schemas.microsoft.com/office/drawing/2014/main" id="{95FCF328-81CA-462D-89BE-3B0E4F438B74}"/>
              </a:ext>
            </a:extLst>
          </p:cNvPr>
          <p:cNvSpPr txBox="1"/>
          <p:nvPr/>
        </p:nvSpPr>
        <p:spPr>
          <a:xfrm>
            <a:off x="444700" y="2261507"/>
            <a:ext cx="2161780"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05485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lvl="0">
              <a:buClr>
                <a:srgbClr val="333333"/>
              </a:buClr>
              <a:buSzPct val="100000"/>
              <a:buFont typeface="+mj-lt"/>
              <a:buAutoNum type="alphaLcParenR"/>
            </a:pPr>
            <a:r>
              <a:rPr lang="en" sz="1600" dirty="0">
                <a:solidFill>
                  <a:srgbClr val="333333"/>
                </a:solidFill>
                <a:latin typeface="Source Sans Pro"/>
                <a:ea typeface="Source Sans Pro"/>
                <a:cs typeface="Source Sans Pro"/>
                <a:sym typeface="Source Sans Pro"/>
              </a:rPr>
              <a:t>Run the Gale-Shapley Algorithm on the instance above. When choosing which free m in </a:t>
            </a:r>
            <a:r>
              <a:rPr lang="en" sz="1600" b="1" dirty="0">
                <a:solidFill>
                  <a:srgbClr val="333333"/>
                </a:solidFill>
                <a:latin typeface="Source Sans Pro"/>
                <a:ea typeface="Source Sans Pro"/>
                <a:cs typeface="Source Sans Pro"/>
                <a:sym typeface="Source Sans Pro"/>
              </a:rPr>
              <a:t>M</a:t>
            </a:r>
            <a:r>
              <a:rPr lang="en" sz="1600" dirty="0">
                <a:solidFill>
                  <a:srgbClr val="333333"/>
                </a:solidFill>
                <a:latin typeface="Source Sans Pro"/>
                <a:ea typeface="Source Sans Pro"/>
                <a:cs typeface="Source Sans Pro"/>
                <a:sym typeface="Source Sans Pro"/>
              </a:rPr>
              <a:t> to propose next, always choose the one with the smallest index (e.g., if m</a:t>
            </a:r>
            <a:r>
              <a:rPr lang="en" sz="1600" baseline="-25000" dirty="0">
                <a:solidFill>
                  <a:srgbClr val="333333"/>
                </a:solidFill>
                <a:latin typeface="Source Sans Pro"/>
                <a:ea typeface="Source Sans Pro"/>
                <a:cs typeface="Source Sans Pro"/>
                <a:sym typeface="Source Sans Pro"/>
              </a:rPr>
              <a:t>1</a:t>
            </a:r>
            <a:r>
              <a:rPr lang="en" sz="1600" dirty="0">
                <a:solidFill>
                  <a:srgbClr val="333333"/>
                </a:solidFill>
                <a:latin typeface="Source Sans Pro"/>
                <a:ea typeface="Source Sans Pro"/>
                <a:cs typeface="Source Sans Pro"/>
                <a:sym typeface="Source Sans Pro"/>
              </a:rPr>
              <a:t> and m</a:t>
            </a:r>
            <a:r>
              <a:rPr lang="en" sz="1600" baseline="-25000" dirty="0">
                <a:solidFill>
                  <a:srgbClr val="333333"/>
                </a:solidFill>
                <a:latin typeface="Source Sans Pro"/>
                <a:ea typeface="Source Sans Pro"/>
                <a:cs typeface="Source Sans Pro"/>
                <a:sym typeface="Source Sans Pro"/>
              </a:rPr>
              <a:t>2</a:t>
            </a:r>
            <a:r>
              <a:rPr lang="en" sz="1600" dirty="0">
                <a:solidFill>
                  <a:srgbClr val="333333"/>
                </a:solidFill>
                <a:latin typeface="Source Sans Pro"/>
                <a:ea typeface="Source Sans Pro"/>
                <a:cs typeface="Source Sans Pro"/>
                <a:sym typeface="Source Sans Pro"/>
              </a:rPr>
              <a:t> are both free, always choose m</a:t>
            </a:r>
            <a:r>
              <a:rPr lang="en" sz="1600" baseline="-25000" dirty="0">
                <a:solidFill>
                  <a:srgbClr val="333333"/>
                </a:solidFill>
                <a:latin typeface="Source Sans Pro"/>
                <a:ea typeface="Source Sans Pro"/>
                <a:cs typeface="Source Sans Pro"/>
                <a:sym typeface="Source Sans Pro"/>
              </a:rPr>
              <a:t>1</a:t>
            </a:r>
            <a:r>
              <a:rPr lang="en" sz="1600" dirty="0">
                <a:solidFill>
                  <a:srgbClr val="333333"/>
                </a:solidFill>
                <a:latin typeface="Source Sans Pro"/>
                <a:ea typeface="Source Sans Pro"/>
                <a:cs typeface="Source Sans Pro"/>
                <a:sym typeface="Source Sans Pro"/>
              </a:rPr>
              <a:t>).</a:t>
            </a:r>
            <a:endParaRPr lang="en-US" sz="1600" dirty="0">
              <a:solidFill>
                <a:srgbClr val="333333"/>
              </a:solidFill>
            </a:endParaRPr>
          </a:p>
        </p:txBody>
      </p:sp>
      <p:sp>
        <p:nvSpPr>
          <p:cNvPr id="2" name="Google Shape;333;p60">
            <a:extLst>
              <a:ext uri="{FF2B5EF4-FFF2-40B4-BE49-F238E27FC236}">
                <a16:creationId xmlns:a16="http://schemas.microsoft.com/office/drawing/2014/main" id="{D5CC4D02-CB98-4CAE-F95A-8513DDF6E9C1}"/>
              </a:ext>
            </a:extLst>
          </p:cNvPr>
          <p:cNvSpPr txBox="1"/>
          <p:nvPr/>
        </p:nvSpPr>
        <p:spPr>
          <a:xfrm>
            <a:off x="3303562" y="2390151"/>
            <a:ext cx="4157476"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endParaRPr lang="pt-BR"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p:txBody>
      </p:sp>
      <p:sp>
        <p:nvSpPr>
          <p:cNvPr id="6" name="TextBox 5">
            <a:extLst>
              <a:ext uri="{FF2B5EF4-FFF2-40B4-BE49-F238E27FC236}">
                <a16:creationId xmlns:a16="http://schemas.microsoft.com/office/drawing/2014/main" id="{52860C5C-9A1A-4274-BBDB-E0217FB70605}"/>
              </a:ext>
            </a:extLst>
          </p:cNvPr>
          <p:cNvSpPr txBox="1"/>
          <p:nvPr/>
        </p:nvSpPr>
        <p:spPr>
          <a:xfrm>
            <a:off x="444700" y="2261507"/>
            <a:ext cx="2161780"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243318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lvl="0">
              <a:buClr>
                <a:srgbClr val="333333"/>
              </a:buClr>
              <a:buSzPct val="100000"/>
              <a:buFont typeface="+mj-lt"/>
              <a:buAutoNum type="alphaLcParenR"/>
            </a:pPr>
            <a:r>
              <a:rPr lang="en" sz="1600" dirty="0">
                <a:solidFill>
                  <a:srgbClr val="333333"/>
                </a:solidFill>
                <a:latin typeface="Source Sans Pro"/>
                <a:ea typeface="Source Sans Pro"/>
                <a:cs typeface="Source Sans Pro"/>
                <a:sym typeface="Source Sans Pro"/>
              </a:rPr>
              <a:t>Run the Gale-Shapley Algorithm on the instance above. When choosing which free m in </a:t>
            </a:r>
            <a:r>
              <a:rPr lang="en" sz="1600" b="1" dirty="0">
                <a:solidFill>
                  <a:srgbClr val="333333"/>
                </a:solidFill>
                <a:latin typeface="Source Sans Pro"/>
                <a:ea typeface="Source Sans Pro"/>
                <a:cs typeface="Source Sans Pro"/>
                <a:sym typeface="Source Sans Pro"/>
              </a:rPr>
              <a:t>M</a:t>
            </a:r>
            <a:r>
              <a:rPr lang="en" sz="1600" dirty="0">
                <a:solidFill>
                  <a:srgbClr val="333333"/>
                </a:solidFill>
                <a:latin typeface="Source Sans Pro"/>
                <a:ea typeface="Source Sans Pro"/>
                <a:cs typeface="Source Sans Pro"/>
                <a:sym typeface="Source Sans Pro"/>
              </a:rPr>
              <a:t> to propose next, always choose the one with the smallest index (e.g., if m</a:t>
            </a:r>
            <a:r>
              <a:rPr lang="en" sz="1600" baseline="-25000" dirty="0">
                <a:solidFill>
                  <a:srgbClr val="333333"/>
                </a:solidFill>
                <a:latin typeface="Source Sans Pro"/>
                <a:ea typeface="Source Sans Pro"/>
                <a:cs typeface="Source Sans Pro"/>
                <a:sym typeface="Source Sans Pro"/>
              </a:rPr>
              <a:t>1</a:t>
            </a:r>
            <a:r>
              <a:rPr lang="en" sz="1600" dirty="0">
                <a:solidFill>
                  <a:srgbClr val="333333"/>
                </a:solidFill>
                <a:latin typeface="Source Sans Pro"/>
                <a:ea typeface="Source Sans Pro"/>
                <a:cs typeface="Source Sans Pro"/>
                <a:sym typeface="Source Sans Pro"/>
              </a:rPr>
              <a:t> and m</a:t>
            </a:r>
            <a:r>
              <a:rPr lang="en" sz="1600" baseline="-25000" dirty="0">
                <a:solidFill>
                  <a:srgbClr val="333333"/>
                </a:solidFill>
                <a:latin typeface="Source Sans Pro"/>
                <a:ea typeface="Source Sans Pro"/>
                <a:cs typeface="Source Sans Pro"/>
                <a:sym typeface="Source Sans Pro"/>
              </a:rPr>
              <a:t>2</a:t>
            </a:r>
            <a:r>
              <a:rPr lang="en" sz="1600" dirty="0">
                <a:solidFill>
                  <a:srgbClr val="333333"/>
                </a:solidFill>
                <a:latin typeface="Source Sans Pro"/>
                <a:ea typeface="Source Sans Pro"/>
                <a:cs typeface="Source Sans Pro"/>
                <a:sym typeface="Source Sans Pro"/>
              </a:rPr>
              <a:t> are both free, always choose m</a:t>
            </a:r>
            <a:r>
              <a:rPr lang="en" sz="1600" baseline="-25000" dirty="0">
                <a:solidFill>
                  <a:srgbClr val="333333"/>
                </a:solidFill>
                <a:latin typeface="Source Sans Pro"/>
                <a:ea typeface="Source Sans Pro"/>
                <a:cs typeface="Source Sans Pro"/>
                <a:sym typeface="Source Sans Pro"/>
              </a:rPr>
              <a:t>1</a:t>
            </a:r>
            <a:r>
              <a:rPr lang="en" sz="1600" dirty="0">
                <a:solidFill>
                  <a:srgbClr val="333333"/>
                </a:solidFill>
                <a:latin typeface="Source Sans Pro"/>
                <a:ea typeface="Source Sans Pro"/>
                <a:cs typeface="Source Sans Pro"/>
                <a:sym typeface="Source Sans Pro"/>
              </a:rPr>
              <a:t>).</a:t>
            </a:r>
            <a:endParaRPr lang="en-US" sz="1600" dirty="0">
              <a:solidFill>
                <a:srgbClr val="333333"/>
              </a:solidFill>
            </a:endParaRPr>
          </a:p>
        </p:txBody>
      </p:sp>
      <p:sp>
        <p:nvSpPr>
          <p:cNvPr id="2" name="Google Shape;333;p60">
            <a:extLst>
              <a:ext uri="{FF2B5EF4-FFF2-40B4-BE49-F238E27FC236}">
                <a16:creationId xmlns:a16="http://schemas.microsoft.com/office/drawing/2014/main" id="{D5CC4D02-CB98-4CAE-F95A-8513DDF6E9C1}"/>
              </a:ext>
            </a:extLst>
          </p:cNvPr>
          <p:cNvSpPr txBox="1"/>
          <p:nvPr/>
        </p:nvSpPr>
        <p:spPr>
          <a:xfrm>
            <a:off x="3291763" y="2390151"/>
            <a:ext cx="4157476"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a:p>
            <a:pPr marL="0" lvl="0" indent="0" algn="l" rtl="0">
              <a:spcBef>
                <a:spcPts val="0"/>
              </a:spcBef>
              <a:spcAft>
                <a:spcPts val="0"/>
              </a:spcAft>
              <a:buClr>
                <a:schemeClr val="dk1"/>
              </a:buClr>
              <a:buSzPts val="1800"/>
              <a:buFont typeface="Arial"/>
              <a:buNone/>
            </a:pPr>
            <a:endParaRPr lang="pt-BR"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a:t>
            </a:r>
            <a:r>
              <a:rPr lang="pt-BR" b="1" dirty="0">
                <a:solidFill>
                  <a:srgbClr val="9900FF"/>
                </a:solidFill>
                <a:latin typeface="Source Sans Pro"/>
                <a:ea typeface="Source Sans Pro"/>
                <a:cs typeface="Source Sans Pro"/>
                <a:sym typeface="Source Sans Pro"/>
              </a:rPr>
              <a:t>(m</a:t>
            </a:r>
            <a:r>
              <a:rPr lang="pt-BR" b="1" baseline="-25000" dirty="0">
                <a:solidFill>
                  <a:srgbClr val="9900FF"/>
                </a:solidFill>
                <a:latin typeface="Source Sans Pro"/>
                <a:ea typeface="Source Sans Pro"/>
                <a:cs typeface="Source Sans Pro"/>
                <a:sym typeface="Source Sans Pro"/>
              </a:rPr>
              <a:t>2</a:t>
            </a:r>
            <a:r>
              <a:rPr lang="pt-BR" b="1" dirty="0">
                <a:solidFill>
                  <a:srgbClr val="9900FF"/>
                </a:solidFill>
                <a:latin typeface="Source Sans Pro"/>
                <a:ea typeface="Source Sans Pro"/>
                <a:cs typeface="Source Sans Pro"/>
                <a:sym typeface="Source Sans Pro"/>
              </a:rPr>
              <a:t>, w</a:t>
            </a:r>
            <a:r>
              <a:rPr lang="pt-BR" b="1" baseline="-25000" dirty="0">
                <a:solidFill>
                  <a:srgbClr val="9900FF"/>
                </a:solidFill>
                <a:latin typeface="Source Sans Pro"/>
                <a:ea typeface="Source Sans Pro"/>
                <a:cs typeface="Source Sans Pro"/>
                <a:sym typeface="Source Sans Pro"/>
              </a:rPr>
              <a:t>2</a:t>
            </a:r>
            <a:r>
              <a:rPr lang="pt-BR" b="1" dirty="0">
                <a:solidFill>
                  <a:srgbClr val="9900FF"/>
                </a:solidFill>
                <a:latin typeface="Source Sans Pro"/>
                <a:ea typeface="Source Sans Pro"/>
                <a:cs typeface="Source Sans Pro"/>
                <a:sym typeface="Source Sans Pro"/>
              </a:rPr>
              <a:t>)</a:t>
            </a:r>
            <a:r>
              <a:rPr lang="pt-BR" dirty="0">
                <a:solidFill>
                  <a:srgbClr val="7030A0"/>
                </a:solidFill>
                <a:latin typeface="Source Sans Pro"/>
                <a:ea typeface="Source Sans Pro"/>
                <a:cs typeface="Source Sans Pro"/>
                <a:sym typeface="Source Sans Pro"/>
              </a:rPr>
              <a:t>,</a:t>
            </a:r>
            <a:r>
              <a:rPr lang="pt-BR" b="1" dirty="0">
                <a:solidFill>
                  <a:srgbClr val="7030A0"/>
                </a:solidFill>
                <a:latin typeface="Source Sans Pro"/>
                <a:ea typeface="Source Sans Pro"/>
                <a:cs typeface="Source Sans Pro"/>
                <a:sym typeface="Source Sans Pro"/>
              </a:rPr>
              <a:t> (m</a:t>
            </a:r>
            <a:r>
              <a:rPr lang="pt-BR" b="1" baseline="-25000" dirty="0">
                <a:solidFill>
                  <a:srgbClr val="7030A0"/>
                </a:solidFill>
                <a:latin typeface="Source Sans Pro"/>
                <a:ea typeface="Source Sans Pro"/>
                <a:cs typeface="Source Sans Pro"/>
                <a:sym typeface="Source Sans Pro"/>
              </a:rPr>
              <a:t>3</a:t>
            </a:r>
            <a:r>
              <a:rPr lang="pt-BR" b="1" dirty="0">
                <a:solidFill>
                  <a:srgbClr val="7030A0"/>
                </a:solidFill>
                <a:latin typeface="Source Sans Pro"/>
                <a:ea typeface="Source Sans Pro"/>
                <a:cs typeface="Source Sans Pro"/>
                <a:sym typeface="Source Sans Pro"/>
              </a:rPr>
              <a:t>, w</a:t>
            </a:r>
            <a:r>
              <a:rPr lang="pt-BR" b="1" baseline="-25000" dirty="0">
                <a:solidFill>
                  <a:srgbClr val="7030A0"/>
                </a:solidFill>
                <a:latin typeface="Source Sans Pro"/>
                <a:ea typeface="Source Sans Pro"/>
                <a:cs typeface="Source Sans Pro"/>
                <a:sym typeface="Source Sans Pro"/>
              </a:rPr>
              <a:t>2</a:t>
            </a:r>
            <a:r>
              <a:rPr lang="pt-BR" b="1" dirty="0">
                <a:solidFill>
                  <a:srgbClr val="7030A0"/>
                </a:solidFill>
                <a:latin typeface="Source Sans Pro"/>
                <a:ea typeface="Source Sans Pro"/>
                <a:cs typeface="Source Sans Pro"/>
                <a:sym typeface="Source Sans Pro"/>
              </a:rPr>
              <a:t>)?</a:t>
            </a:r>
            <a:endParaRPr lang="pt-BR" b="1" strike="sngStrike" dirty="0">
              <a:solidFill>
                <a:srgbClr val="7030A0"/>
              </a:solidFill>
              <a:latin typeface="Source Sans Pro"/>
              <a:ea typeface="Source Sans Pro"/>
              <a:cs typeface="Source Sans Pro"/>
              <a:sym typeface="Source Sans Pro"/>
            </a:endParaRPr>
          </a:p>
        </p:txBody>
      </p:sp>
      <p:sp>
        <p:nvSpPr>
          <p:cNvPr id="6" name="TextBox 5">
            <a:extLst>
              <a:ext uri="{FF2B5EF4-FFF2-40B4-BE49-F238E27FC236}">
                <a16:creationId xmlns:a16="http://schemas.microsoft.com/office/drawing/2014/main" id="{7D7792A1-0420-45ED-BC9C-1E09D6936069}"/>
              </a:ext>
            </a:extLst>
          </p:cNvPr>
          <p:cNvSpPr txBox="1"/>
          <p:nvPr/>
        </p:nvSpPr>
        <p:spPr>
          <a:xfrm>
            <a:off x="444700" y="2261507"/>
            <a:ext cx="2161780"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80086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lvl="0">
              <a:buClr>
                <a:srgbClr val="333333"/>
              </a:buClr>
              <a:buSzPct val="100000"/>
              <a:buFont typeface="+mj-lt"/>
              <a:buAutoNum type="alphaLcParenR"/>
            </a:pPr>
            <a:r>
              <a:rPr lang="en" sz="1600" dirty="0">
                <a:solidFill>
                  <a:srgbClr val="333333"/>
                </a:solidFill>
                <a:latin typeface="Source Sans Pro"/>
                <a:ea typeface="Source Sans Pro"/>
                <a:cs typeface="Source Sans Pro"/>
                <a:sym typeface="Source Sans Pro"/>
              </a:rPr>
              <a:t>Run the Gale-Shapley Algorithm on the instance above. When choosing which free m in </a:t>
            </a:r>
            <a:r>
              <a:rPr lang="en" sz="1600" b="1" dirty="0">
                <a:solidFill>
                  <a:srgbClr val="333333"/>
                </a:solidFill>
                <a:latin typeface="Source Sans Pro"/>
                <a:ea typeface="Source Sans Pro"/>
                <a:cs typeface="Source Sans Pro"/>
                <a:sym typeface="Source Sans Pro"/>
              </a:rPr>
              <a:t>M</a:t>
            </a:r>
            <a:r>
              <a:rPr lang="en" sz="1600" dirty="0">
                <a:solidFill>
                  <a:srgbClr val="333333"/>
                </a:solidFill>
                <a:latin typeface="Source Sans Pro"/>
                <a:ea typeface="Source Sans Pro"/>
                <a:cs typeface="Source Sans Pro"/>
                <a:sym typeface="Source Sans Pro"/>
              </a:rPr>
              <a:t> to propose next, always choose the one with the smallest index (e.g., if m</a:t>
            </a:r>
            <a:r>
              <a:rPr lang="en" sz="1600" baseline="-25000" dirty="0">
                <a:solidFill>
                  <a:srgbClr val="333333"/>
                </a:solidFill>
                <a:latin typeface="Source Sans Pro"/>
                <a:ea typeface="Source Sans Pro"/>
                <a:cs typeface="Source Sans Pro"/>
                <a:sym typeface="Source Sans Pro"/>
              </a:rPr>
              <a:t>1</a:t>
            </a:r>
            <a:r>
              <a:rPr lang="en" sz="1600" dirty="0">
                <a:solidFill>
                  <a:srgbClr val="333333"/>
                </a:solidFill>
                <a:latin typeface="Source Sans Pro"/>
                <a:ea typeface="Source Sans Pro"/>
                <a:cs typeface="Source Sans Pro"/>
                <a:sym typeface="Source Sans Pro"/>
              </a:rPr>
              <a:t> and m</a:t>
            </a:r>
            <a:r>
              <a:rPr lang="en" sz="1600" baseline="-25000" dirty="0">
                <a:solidFill>
                  <a:srgbClr val="333333"/>
                </a:solidFill>
                <a:latin typeface="Source Sans Pro"/>
                <a:ea typeface="Source Sans Pro"/>
                <a:cs typeface="Source Sans Pro"/>
                <a:sym typeface="Source Sans Pro"/>
              </a:rPr>
              <a:t>2</a:t>
            </a:r>
            <a:r>
              <a:rPr lang="en" sz="1600" dirty="0">
                <a:solidFill>
                  <a:srgbClr val="333333"/>
                </a:solidFill>
                <a:latin typeface="Source Sans Pro"/>
                <a:ea typeface="Source Sans Pro"/>
                <a:cs typeface="Source Sans Pro"/>
                <a:sym typeface="Source Sans Pro"/>
              </a:rPr>
              <a:t> are both free, always choose m</a:t>
            </a:r>
            <a:r>
              <a:rPr lang="en" sz="1600" baseline="-25000" dirty="0">
                <a:solidFill>
                  <a:srgbClr val="333333"/>
                </a:solidFill>
                <a:latin typeface="Source Sans Pro"/>
                <a:ea typeface="Source Sans Pro"/>
                <a:cs typeface="Source Sans Pro"/>
                <a:sym typeface="Source Sans Pro"/>
              </a:rPr>
              <a:t>1</a:t>
            </a:r>
            <a:r>
              <a:rPr lang="en" sz="1600" dirty="0">
                <a:solidFill>
                  <a:srgbClr val="333333"/>
                </a:solidFill>
                <a:latin typeface="Source Sans Pro"/>
                <a:ea typeface="Source Sans Pro"/>
                <a:cs typeface="Source Sans Pro"/>
                <a:sym typeface="Source Sans Pro"/>
              </a:rPr>
              <a:t>).</a:t>
            </a:r>
            <a:endParaRPr lang="en-US" sz="1600" dirty="0">
              <a:solidFill>
                <a:srgbClr val="333333"/>
              </a:solidFill>
            </a:endParaRPr>
          </a:p>
        </p:txBody>
      </p:sp>
      <p:sp>
        <p:nvSpPr>
          <p:cNvPr id="6" name="Google Shape;333;p60">
            <a:extLst>
              <a:ext uri="{FF2B5EF4-FFF2-40B4-BE49-F238E27FC236}">
                <a16:creationId xmlns:a16="http://schemas.microsoft.com/office/drawing/2014/main" id="{D5CC4D02-CB98-4CAE-F95A-8513DDF6E9C1}"/>
              </a:ext>
            </a:extLst>
          </p:cNvPr>
          <p:cNvSpPr txBox="1"/>
          <p:nvPr/>
        </p:nvSpPr>
        <p:spPr>
          <a:xfrm>
            <a:off x="3303562" y="2390151"/>
            <a:ext cx="4157476"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a:p>
            <a:pPr marL="0" lvl="0" indent="0" algn="l" rtl="0">
              <a:spcBef>
                <a:spcPts val="0"/>
              </a:spcBef>
              <a:spcAft>
                <a:spcPts val="0"/>
              </a:spcAft>
              <a:buClr>
                <a:schemeClr val="dk1"/>
              </a:buClr>
              <a:buSzPts val="1800"/>
              <a:buFont typeface="Arial"/>
              <a:buNone/>
            </a:pPr>
            <a:endParaRPr lang="pt-BR"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a:t>
            </a:r>
            <a:r>
              <a:rPr lang="pt-BR" dirty="0">
                <a:solidFill>
                  <a:schemeClr val="tx1"/>
                </a:solidFill>
                <a:latin typeface="Source Sans Pro"/>
                <a:ea typeface="Source Sans Pro"/>
                <a:cs typeface="Source Sans Pro"/>
                <a:sym typeface="Source Sans Pro"/>
              </a:rPr>
              <a:t>(m</a:t>
            </a:r>
            <a:r>
              <a:rPr lang="pt-BR" baseline="-25000" dirty="0">
                <a:solidFill>
                  <a:schemeClr val="tx1"/>
                </a:solidFill>
                <a:latin typeface="Source Sans Pro"/>
                <a:ea typeface="Source Sans Pro"/>
                <a:cs typeface="Source Sans Pro"/>
                <a:sym typeface="Source Sans Pro"/>
              </a:rPr>
              <a:t>2</a:t>
            </a:r>
            <a:r>
              <a:rPr lang="pt-BR" dirty="0">
                <a:solidFill>
                  <a:schemeClr val="tx1"/>
                </a:solidFill>
                <a:latin typeface="Source Sans Pro"/>
                <a:ea typeface="Source Sans Pro"/>
                <a:cs typeface="Source Sans Pro"/>
                <a:sym typeface="Source Sans Pro"/>
              </a:rPr>
              <a:t>, w</a:t>
            </a:r>
            <a:r>
              <a:rPr lang="pt-BR" baseline="-25000" dirty="0">
                <a:solidFill>
                  <a:schemeClr val="tx1"/>
                </a:solidFill>
                <a:latin typeface="Source Sans Pro"/>
                <a:ea typeface="Source Sans Pro"/>
                <a:cs typeface="Source Sans Pro"/>
                <a:sym typeface="Source Sans Pro"/>
              </a:rPr>
              <a:t>2</a:t>
            </a:r>
            <a:r>
              <a:rPr lang="pt-BR" dirty="0">
                <a:solidFill>
                  <a:schemeClr val="tx1"/>
                </a:solidFill>
                <a:latin typeface="Source Sans Pro"/>
                <a:ea typeface="Source Sans Pro"/>
                <a:cs typeface="Source Sans Pro"/>
                <a:sym typeface="Source Sans Pro"/>
              </a:rPr>
              <a:t>), </a:t>
            </a: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p:txBody>
      </p:sp>
      <p:cxnSp>
        <p:nvCxnSpPr>
          <p:cNvPr id="8" name="Straight Connector 7"/>
          <p:cNvCxnSpPr/>
          <p:nvPr/>
        </p:nvCxnSpPr>
        <p:spPr>
          <a:xfrm flipV="1">
            <a:off x="5919756" y="3246986"/>
            <a:ext cx="501445" cy="58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03E549A-9C29-4043-AB42-97EC7C8B93D8}"/>
              </a:ext>
            </a:extLst>
          </p:cNvPr>
          <p:cNvSpPr txBox="1"/>
          <p:nvPr/>
        </p:nvSpPr>
        <p:spPr>
          <a:xfrm>
            <a:off x="444700" y="2261507"/>
            <a:ext cx="2161780"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684109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lvl="0">
              <a:buClr>
                <a:srgbClr val="333333"/>
              </a:buClr>
              <a:buSzPct val="100000"/>
              <a:buFont typeface="+mj-lt"/>
              <a:buAutoNum type="alphaLcParenR"/>
            </a:pPr>
            <a:r>
              <a:rPr lang="en" sz="1600" dirty="0">
                <a:solidFill>
                  <a:srgbClr val="333333"/>
                </a:solidFill>
                <a:latin typeface="Source Sans Pro"/>
                <a:ea typeface="Source Sans Pro"/>
                <a:cs typeface="Source Sans Pro"/>
                <a:sym typeface="Source Sans Pro"/>
              </a:rPr>
              <a:t>Run the Gale-Shapley Algorithm on the instance above. When choosing which free m in </a:t>
            </a:r>
            <a:r>
              <a:rPr lang="en" sz="1600" b="1" dirty="0">
                <a:solidFill>
                  <a:srgbClr val="333333"/>
                </a:solidFill>
                <a:latin typeface="Source Sans Pro"/>
                <a:ea typeface="Source Sans Pro"/>
                <a:cs typeface="Source Sans Pro"/>
                <a:sym typeface="Source Sans Pro"/>
              </a:rPr>
              <a:t>M</a:t>
            </a:r>
            <a:r>
              <a:rPr lang="en" sz="1600" dirty="0">
                <a:solidFill>
                  <a:srgbClr val="333333"/>
                </a:solidFill>
                <a:latin typeface="Source Sans Pro"/>
                <a:ea typeface="Source Sans Pro"/>
                <a:cs typeface="Source Sans Pro"/>
                <a:sym typeface="Source Sans Pro"/>
              </a:rPr>
              <a:t> to propose next, always choose the one with the smallest index (e.g., if m</a:t>
            </a:r>
            <a:r>
              <a:rPr lang="en" sz="1600" baseline="-25000" dirty="0">
                <a:solidFill>
                  <a:srgbClr val="333333"/>
                </a:solidFill>
                <a:latin typeface="Source Sans Pro"/>
                <a:ea typeface="Source Sans Pro"/>
                <a:cs typeface="Source Sans Pro"/>
                <a:sym typeface="Source Sans Pro"/>
              </a:rPr>
              <a:t>1</a:t>
            </a:r>
            <a:r>
              <a:rPr lang="en" sz="1600" dirty="0">
                <a:solidFill>
                  <a:srgbClr val="333333"/>
                </a:solidFill>
                <a:latin typeface="Source Sans Pro"/>
                <a:ea typeface="Source Sans Pro"/>
                <a:cs typeface="Source Sans Pro"/>
                <a:sym typeface="Source Sans Pro"/>
              </a:rPr>
              <a:t> and m</a:t>
            </a:r>
            <a:r>
              <a:rPr lang="en" sz="1600" baseline="-25000" dirty="0">
                <a:solidFill>
                  <a:srgbClr val="333333"/>
                </a:solidFill>
                <a:latin typeface="Source Sans Pro"/>
                <a:ea typeface="Source Sans Pro"/>
                <a:cs typeface="Source Sans Pro"/>
                <a:sym typeface="Source Sans Pro"/>
              </a:rPr>
              <a:t>2</a:t>
            </a:r>
            <a:r>
              <a:rPr lang="en" sz="1600" dirty="0">
                <a:solidFill>
                  <a:srgbClr val="333333"/>
                </a:solidFill>
                <a:latin typeface="Source Sans Pro"/>
                <a:ea typeface="Source Sans Pro"/>
                <a:cs typeface="Source Sans Pro"/>
                <a:sym typeface="Source Sans Pro"/>
              </a:rPr>
              <a:t> are both free, always choose m</a:t>
            </a:r>
            <a:r>
              <a:rPr lang="en" sz="1600" baseline="-25000" dirty="0">
                <a:solidFill>
                  <a:srgbClr val="333333"/>
                </a:solidFill>
                <a:latin typeface="Source Sans Pro"/>
                <a:ea typeface="Source Sans Pro"/>
                <a:cs typeface="Source Sans Pro"/>
                <a:sym typeface="Source Sans Pro"/>
              </a:rPr>
              <a:t>1</a:t>
            </a:r>
            <a:r>
              <a:rPr lang="en" sz="1600" dirty="0">
                <a:solidFill>
                  <a:srgbClr val="333333"/>
                </a:solidFill>
                <a:latin typeface="Source Sans Pro"/>
                <a:ea typeface="Source Sans Pro"/>
                <a:cs typeface="Source Sans Pro"/>
                <a:sym typeface="Source Sans Pro"/>
              </a:rPr>
              <a:t>).</a:t>
            </a:r>
            <a:endParaRPr lang="en-US" sz="1600" dirty="0">
              <a:solidFill>
                <a:srgbClr val="333333"/>
              </a:solidFill>
            </a:endParaRPr>
          </a:p>
        </p:txBody>
      </p:sp>
      <p:sp>
        <p:nvSpPr>
          <p:cNvPr id="2" name="Google Shape;333;p60">
            <a:extLst>
              <a:ext uri="{FF2B5EF4-FFF2-40B4-BE49-F238E27FC236}">
                <a16:creationId xmlns:a16="http://schemas.microsoft.com/office/drawing/2014/main" id="{D5CC4D02-CB98-4CAE-F95A-8513DDF6E9C1}"/>
              </a:ext>
            </a:extLst>
          </p:cNvPr>
          <p:cNvSpPr txBox="1"/>
          <p:nvPr/>
        </p:nvSpPr>
        <p:spPr>
          <a:xfrm>
            <a:off x="3303562" y="2390151"/>
            <a:ext cx="4157476" cy="1261854"/>
          </a:xfrm>
          <a:prstGeom prst="rect">
            <a:avLst/>
          </a:prstGeom>
          <a:noFill/>
          <a:ln>
            <a:noFill/>
          </a:ln>
        </p:spPr>
        <p:txBody>
          <a:bodyPr spcFirstLastPara="1" wrap="square" lIns="91425" tIns="91425" rIns="91425" bIns="91425" anchor="t" anchorCtr="0">
            <a:spAutoFit/>
          </a:bodyPr>
          <a:lstStyle/>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a:t>
            </a:r>
            <a:r>
              <a:rPr lang="pt-BR" dirty="0">
                <a:latin typeface="Source Sans Pro"/>
                <a:ea typeface="Source Sans Pro"/>
                <a:cs typeface="Source Sans Pro"/>
                <a:sym typeface="Source Sans Pro"/>
              </a:rPr>
              <a:t>(m</a:t>
            </a:r>
            <a:r>
              <a:rPr lang="pt-BR" baseline="-25000" dirty="0">
                <a:latin typeface="Source Sans Pro"/>
                <a:ea typeface="Source Sans Pro"/>
                <a:cs typeface="Source Sans Pro"/>
                <a:sym typeface="Source Sans Pro"/>
              </a:rPr>
              <a:t>2</a:t>
            </a:r>
            <a:r>
              <a:rPr lang="pt-BR" dirty="0">
                <a:latin typeface="Source Sans Pro"/>
                <a:ea typeface="Source Sans Pro"/>
                <a:cs typeface="Source Sans Pro"/>
                <a:sym typeface="Source Sans Pro"/>
              </a:rPr>
              <a:t>, w</a:t>
            </a:r>
            <a:r>
              <a:rPr lang="pt-BR" baseline="-25000" dirty="0">
                <a:latin typeface="Source Sans Pro"/>
                <a:ea typeface="Source Sans Pro"/>
                <a:cs typeface="Source Sans Pro"/>
                <a:sym typeface="Source Sans Pro"/>
              </a:rPr>
              <a:t>2</a:t>
            </a:r>
            <a:r>
              <a:rPr lang="pt-BR" dirty="0">
                <a:latin typeface="Source Sans Pro"/>
                <a:ea typeface="Source Sans Pro"/>
                <a:cs typeface="Source Sans Pro"/>
                <a:sym typeface="Source Sans Pro"/>
              </a:rPr>
              <a:t>), </a:t>
            </a: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endParaRPr lang="pt-BR" strike="sngStrike"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p:txBody>
      </p:sp>
      <p:cxnSp>
        <p:nvCxnSpPr>
          <p:cNvPr id="6" name="Straight Connector 5"/>
          <p:cNvCxnSpPr/>
          <p:nvPr/>
        </p:nvCxnSpPr>
        <p:spPr>
          <a:xfrm flipV="1">
            <a:off x="5910940" y="3021078"/>
            <a:ext cx="501445" cy="58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6866832-A3FF-4F6E-934B-332FC57344D9}"/>
              </a:ext>
            </a:extLst>
          </p:cNvPr>
          <p:cNvSpPr txBox="1"/>
          <p:nvPr/>
        </p:nvSpPr>
        <p:spPr>
          <a:xfrm>
            <a:off x="444700" y="2261507"/>
            <a:ext cx="2161780"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83137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lvl="0">
              <a:buClr>
                <a:srgbClr val="333333"/>
              </a:buClr>
              <a:buSzPct val="100000"/>
              <a:buFont typeface="+mj-lt"/>
              <a:buAutoNum type="alphaLcParenR"/>
            </a:pPr>
            <a:r>
              <a:rPr lang="en" sz="1600" dirty="0">
                <a:solidFill>
                  <a:srgbClr val="333333"/>
                </a:solidFill>
                <a:latin typeface="Source Sans Pro"/>
                <a:ea typeface="Source Sans Pro"/>
                <a:cs typeface="Source Sans Pro"/>
                <a:sym typeface="Source Sans Pro"/>
              </a:rPr>
              <a:t>Run the Gale-Shapley Algorithm on the instance above. When choosing which free m in </a:t>
            </a:r>
            <a:r>
              <a:rPr lang="en" sz="1600" b="1" dirty="0">
                <a:solidFill>
                  <a:srgbClr val="333333"/>
                </a:solidFill>
                <a:latin typeface="Source Sans Pro"/>
                <a:ea typeface="Source Sans Pro"/>
                <a:cs typeface="Source Sans Pro"/>
                <a:sym typeface="Source Sans Pro"/>
              </a:rPr>
              <a:t>M</a:t>
            </a:r>
            <a:r>
              <a:rPr lang="en" sz="1600" dirty="0">
                <a:solidFill>
                  <a:srgbClr val="333333"/>
                </a:solidFill>
                <a:latin typeface="Source Sans Pro"/>
                <a:ea typeface="Source Sans Pro"/>
                <a:cs typeface="Source Sans Pro"/>
                <a:sym typeface="Source Sans Pro"/>
              </a:rPr>
              <a:t> to propose next, always choose the one with the smallest index (e.g., if m</a:t>
            </a:r>
            <a:r>
              <a:rPr lang="en" sz="1600" baseline="-25000" dirty="0">
                <a:solidFill>
                  <a:srgbClr val="333333"/>
                </a:solidFill>
                <a:latin typeface="Source Sans Pro"/>
                <a:ea typeface="Source Sans Pro"/>
                <a:cs typeface="Source Sans Pro"/>
                <a:sym typeface="Source Sans Pro"/>
              </a:rPr>
              <a:t>1</a:t>
            </a:r>
            <a:r>
              <a:rPr lang="en" sz="1600" dirty="0">
                <a:solidFill>
                  <a:srgbClr val="333333"/>
                </a:solidFill>
                <a:latin typeface="Source Sans Pro"/>
                <a:ea typeface="Source Sans Pro"/>
                <a:cs typeface="Source Sans Pro"/>
                <a:sym typeface="Source Sans Pro"/>
              </a:rPr>
              <a:t> and m</a:t>
            </a:r>
            <a:r>
              <a:rPr lang="en" sz="1600" baseline="-25000" dirty="0">
                <a:solidFill>
                  <a:srgbClr val="333333"/>
                </a:solidFill>
                <a:latin typeface="Source Sans Pro"/>
                <a:ea typeface="Source Sans Pro"/>
                <a:cs typeface="Source Sans Pro"/>
                <a:sym typeface="Source Sans Pro"/>
              </a:rPr>
              <a:t>2</a:t>
            </a:r>
            <a:r>
              <a:rPr lang="en" sz="1600" dirty="0">
                <a:solidFill>
                  <a:srgbClr val="333333"/>
                </a:solidFill>
                <a:latin typeface="Source Sans Pro"/>
                <a:ea typeface="Source Sans Pro"/>
                <a:cs typeface="Source Sans Pro"/>
                <a:sym typeface="Source Sans Pro"/>
              </a:rPr>
              <a:t> are both free, always choose m</a:t>
            </a:r>
            <a:r>
              <a:rPr lang="en" sz="1600" baseline="-25000" dirty="0">
                <a:solidFill>
                  <a:srgbClr val="333333"/>
                </a:solidFill>
                <a:latin typeface="Source Sans Pro"/>
                <a:ea typeface="Source Sans Pro"/>
                <a:cs typeface="Source Sans Pro"/>
                <a:sym typeface="Source Sans Pro"/>
              </a:rPr>
              <a:t>1</a:t>
            </a:r>
            <a:r>
              <a:rPr lang="en" sz="1600" dirty="0">
                <a:solidFill>
                  <a:srgbClr val="333333"/>
                </a:solidFill>
                <a:latin typeface="Source Sans Pro"/>
                <a:ea typeface="Source Sans Pro"/>
                <a:cs typeface="Source Sans Pro"/>
                <a:sym typeface="Source Sans Pro"/>
              </a:rPr>
              <a:t>).</a:t>
            </a:r>
            <a:endParaRPr lang="en-US" sz="1600" dirty="0">
              <a:solidFill>
                <a:srgbClr val="333333"/>
              </a:solidFill>
            </a:endParaRPr>
          </a:p>
        </p:txBody>
      </p:sp>
      <p:sp>
        <p:nvSpPr>
          <p:cNvPr id="2" name="Google Shape;333;p60">
            <a:extLst>
              <a:ext uri="{FF2B5EF4-FFF2-40B4-BE49-F238E27FC236}">
                <a16:creationId xmlns:a16="http://schemas.microsoft.com/office/drawing/2014/main" id="{D5CC4D02-CB98-4CAE-F95A-8513DDF6E9C1}"/>
              </a:ext>
            </a:extLst>
          </p:cNvPr>
          <p:cNvSpPr txBox="1"/>
          <p:nvPr/>
        </p:nvSpPr>
        <p:spPr>
          <a:xfrm>
            <a:off x="3303561" y="2390151"/>
            <a:ext cx="4921326" cy="1477297"/>
          </a:xfrm>
          <a:prstGeom prst="rect">
            <a:avLst/>
          </a:prstGeom>
          <a:noFill/>
          <a:ln>
            <a:noFill/>
          </a:ln>
        </p:spPr>
        <p:txBody>
          <a:bodyPr spcFirstLastPara="1" wrap="square" lIns="91425" tIns="91425" rIns="91425" bIns="91425" anchor="t" anchorCtr="0">
            <a:spAutoFit/>
          </a:bodyPr>
          <a:lstStyle/>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a:t>
            </a:r>
            <a:r>
              <a:rPr lang="pt-BR" dirty="0">
                <a:latin typeface="Source Sans Pro"/>
                <a:ea typeface="Source Sans Pro"/>
                <a:cs typeface="Source Sans Pro"/>
                <a:sym typeface="Source Sans Pro"/>
              </a:rPr>
              <a:t>(m</a:t>
            </a:r>
            <a:r>
              <a:rPr lang="pt-BR" baseline="-25000" dirty="0">
                <a:latin typeface="Source Sans Pro"/>
                <a:ea typeface="Source Sans Pro"/>
                <a:cs typeface="Source Sans Pro"/>
                <a:sym typeface="Source Sans Pro"/>
              </a:rPr>
              <a:t>2</a:t>
            </a:r>
            <a:r>
              <a:rPr lang="pt-BR" dirty="0">
                <a:latin typeface="Source Sans Pro"/>
                <a:ea typeface="Source Sans Pro"/>
                <a:cs typeface="Source Sans Pro"/>
                <a:sym typeface="Source Sans Pro"/>
              </a:rPr>
              <a:t>, w</a:t>
            </a:r>
            <a:r>
              <a:rPr lang="pt-BR" baseline="-25000" dirty="0">
                <a:latin typeface="Source Sans Pro"/>
                <a:ea typeface="Source Sans Pro"/>
                <a:cs typeface="Source Sans Pro"/>
                <a:sym typeface="Source Sans Pro"/>
              </a:rPr>
              <a:t>2</a:t>
            </a:r>
            <a:r>
              <a:rPr lang="pt-BR" dirty="0">
                <a:latin typeface="Source Sans Pro"/>
                <a:ea typeface="Source Sans Pro"/>
                <a:cs typeface="Source Sans Pro"/>
                <a:sym typeface="Source Sans Pro"/>
              </a:rPr>
              <a:t>), </a:t>
            </a: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a:p>
            <a:pPr marL="0" lvl="0" indent="0" algn="l" rtl="0">
              <a:spcBef>
                <a:spcPts val="0"/>
              </a:spcBef>
              <a:spcAft>
                <a:spcPts val="0"/>
              </a:spcAft>
              <a:buClr>
                <a:schemeClr val="dk1"/>
              </a:buClr>
              <a:buSzPts val="1800"/>
              <a:buFont typeface="Arial"/>
              <a:buNone/>
            </a:pPr>
            <a:endParaRPr lang="pt-BR" dirty="0">
              <a:solidFill>
                <a:srgbClr val="9900FF"/>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800"/>
              <a:buFont typeface="Arial"/>
              <a:buNone/>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3    </a:t>
            </a:r>
            <a:r>
              <a:rPr lang="pt-BR" dirty="0">
                <a:solidFill>
                  <a:srgbClr val="9900FF"/>
                </a:solidFill>
                <a:latin typeface="Source Sans Pro"/>
                <a:ea typeface="Source Sans Pro"/>
                <a:cs typeface="Source Sans Pro"/>
                <a:sym typeface="Source Sans Pro"/>
              </a:rPr>
              <a:t>	</a:t>
            </a:r>
            <a:r>
              <a:rPr lang="pt-BR" b="1" dirty="0">
                <a:solidFill>
                  <a:srgbClr val="9900FF"/>
                </a:solidFill>
                <a:latin typeface="Source Sans Pro"/>
                <a:ea typeface="Source Sans Pro"/>
                <a:cs typeface="Source Sans Pro"/>
                <a:sym typeface="Source Sans Pro"/>
              </a:rPr>
              <a:t>(m</a:t>
            </a:r>
            <a:r>
              <a:rPr lang="pt-BR" b="1" baseline="-25000" dirty="0">
                <a:solidFill>
                  <a:srgbClr val="9900FF"/>
                </a:solidFill>
                <a:latin typeface="Source Sans Pro"/>
                <a:ea typeface="Source Sans Pro"/>
                <a:cs typeface="Source Sans Pro"/>
                <a:sym typeface="Source Sans Pro"/>
              </a:rPr>
              <a:t>1</a:t>
            </a:r>
            <a:r>
              <a:rPr lang="pt-BR" b="1" dirty="0">
                <a:solidFill>
                  <a:srgbClr val="9900FF"/>
                </a:solidFill>
                <a:latin typeface="Source Sans Pro"/>
                <a:ea typeface="Source Sans Pro"/>
                <a:cs typeface="Source Sans Pro"/>
                <a:sym typeface="Source Sans Pro"/>
              </a:rPr>
              <a:t>, w</a:t>
            </a:r>
            <a:r>
              <a:rPr lang="pt-BR" b="1" baseline="-25000" dirty="0">
                <a:solidFill>
                  <a:srgbClr val="9900FF"/>
                </a:solidFill>
                <a:latin typeface="Source Sans Pro"/>
                <a:ea typeface="Source Sans Pro"/>
                <a:cs typeface="Source Sans Pro"/>
                <a:sym typeface="Source Sans Pro"/>
              </a:rPr>
              <a:t>3</a:t>
            </a:r>
            <a:r>
              <a:rPr lang="pt-BR" b="1" dirty="0">
                <a:solidFill>
                  <a:srgbClr val="9900FF"/>
                </a:solidFill>
                <a:latin typeface="Source Sans Pro"/>
                <a:ea typeface="Source Sans Pro"/>
                <a:cs typeface="Source Sans Pro"/>
                <a:sym typeface="Source Sans Pro"/>
              </a:rPr>
              <a:t>)</a:t>
            </a:r>
            <a:r>
              <a:rPr lang="pt-BR" dirty="0">
                <a:solidFill>
                  <a:srgbClr val="9900FF"/>
                </a:solidFill>
                <a:latin typeface="Source Sans Pro"/>
                <a:ea typeface="Source Sans Pro"/>
                <a:cs typeface="Source Sans Pro"/>
                <a:sym typeface="Source Sans Pro"/>
              </a:rPr>
              <a:t>,</a:t>
            </a:r>
            <a:r>
              <a:rPr lang="pt-BR" b="1" dirty="0">
                <a:solidFill>
                  <a:srgbClr val="9900FF"/>
                </a:solidFill>
                <a:latin typeface="Source Sans Pro"/>
                <a:ea typeface="Source Sans Pro"/>
                <a:cs typeface="Source Sans Pro"/>
                <a:sym typeface="Source Sans Pro"/>
              </a:rPr>
              <a:t> </a:t>
            </a: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a:t>
            </a:r>
            <a:r>
              <a:rPr lang="pt-BR" b="1" dirty="0">
                <a:solidFill>
                  <a:srgbClr val="7030A0"/>
                </a:solidFill>
                <a:latin typeface="Source Sans Pro"/>
                <a:ea typeface="Source Sans Pro"/>
                <a:cs typeface="Source Sans Pro"/>
                <a:sym typeface="Source Sans Pro"/>
              </a:rPr>
              <a:t>(m</a:t>
            </a:r>
            <a:r>
              <a:rPr lang="pt-BR" b="1" baseline="-25000" dirty="0">
                <a:solidFill>
                  <a:srgbClr val="7030A0"/>
                </a:solidFill>
                <a:latin typeface="Source Sans Pro"/>
                <a:ea typeface="Source Sans Pro"/>
                <a:cs typeface="Source Sans Pro"/>
                <a:sym typeface="Source Sans Pro"/>
              </a:rPr>
              <a:t>4</a:t>
            </a:r>
            <a:r>
              <a:rPr lang="pt-BR" b="1" dirty="0">
                <a:solidFill>
                  <a:srgbClr val="7030A0"/>
                </a:solidFill>
                <a:latin typeface="Source Sans Pro"/>
                <a:ea typeface="Source Sans Pro"/>
                <a:cs typeface="Source Sans Pro"/>
                <a:sym typeface="Source Sans Pro"/>
              </a:rPr>
              <a:t>, w</a:t>
            </a:r>
            <a:r>
              <a:rPr lang="pt-BR" b="1" baseline="-25000" dirty="0">
                <a:solidFill>
                  <a:srgbClr val="7030A0"/>
                </a:solidFill>
                <a:latin typeface="Source Sans Pro"/>
                <a:ea typeface="Source Sans Pro"/>
                <a:cs typeface="Source Sans Pro"/>
                <a:sym typeface="Source Sans Pro"/>
              </a:rPr>
              <a:t>3</a:t>
            </a:r>
            <a:r>
              <a:rPr lang="pt-BR" b="1" dirty="0">
                <a:solidFill>
                  <a:srgbClr val="7030A0"/>
                </a:solidFill>
                <a:latin typeface="Source Sans Pro"/>
                <a:ea typeface="Source Sans Pro"/>
                <a:cs typeface="Source Sans Pro"/>
                <a:sym typeface="Source Sans Pro"/>
              </a:rPr>
              <a:t>)?</a:t>
            </a:r>
          </a:p>
        </p:txBody>
      </p:sp>
      <p:cxnSp>
        <p:nvCxnSpPr>
          <p:cNvPr id="6" name="Straight Connector 5"/>
          <p:cNvCxnSpPr/>
          <p:nvPr/>
        </p:nvCxnSpPr>
        <p:spPr>
          <a:xfrm flipV="1">
            <a:off x="5919181" y="3026977"/>
            <a:ext cx="501445" cy="58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3024967-E7C0-4041-906F-25818C10D359}"/>
              </a:ext>
            </a:extLst>
          </p:cNvPr>
          <p:cNvSpPr txBox="1"/>
          <p:nvPr/>
        </p:nvSpPr>
        <p:spPr>
          <a:xfrm>
            <a:off x="444700" y="2261507"/>
            <a:ext cx="2161780"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263961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lvl="0">
              <a:buClr>
                <a:srgbClr val="333333"/>
              </a:buClr>
              <a:buSzPct val="100000"/>
              <a:buFont typeface="+mj-lt"/>
              <a:buAutoNum type="alphaLcParenR"/>
            </a:pPr>
            <a:r>
              <a:rPr lang="en" sz="1600" dirty="0">
                <a:solidFill>
                  <a:srgbClr val="333333"/>
                </a:solidFill>
                <a:latin typeface="Source Sans Pro"/>
                <a:ea typeface="Source Sans Pro"/>
                <a:cs typeface="Source Sans Pro"/>
                <a:sym typeface="Source Sans Pro"/>
              </a:rPr>
              <a:t>Run the Gale-Shapley Algorithm on the instance above. When choosing which free m in </a:t>
            </a:r>
            <a:r>
              <a:rPr lang="en" sz="1600" b="1" dirty="0">
                <a:solidFill>
                  <a:srgbClr val="333333"/>
                </a:solidFill>
                <a:latin typeface="Source Sans Pro"/>
                <a:ea typeface="Source Sans Pro"/>
                <a:cs typeface="Source Sans Pro"/>
                <a:sym typeface="Source Sans Pro"/>
              </a:rPr>
              <a:t>M</a:t>
            </a:r>
            <a:r>
              <a:rPr lang="en" sz="1600" dirty="0">
                <a:solidFill>
                  <a:srgbClr val="333333"/>
                </a:solidFill>
                <a:latin typeface="Source Sans Pro"/>
                <a:ea typeface="Source Sans Pro"/>
                <a:cs typeface="Source Sans Pro"/>
                <a:sym typeface="Source Sans Pro"/>
              </a:rPr>
              <a:t> to propose next, always choose the one with the smallest index (e.g., if m</a:t>
            </a:r>
            <a:r>
              <a:rPr lang="en" sz="1600" baseline="-25000" dirty="0">
                <a:solidFill>
                  <a:srgbClr val="333333"/>
                </a:solidFill>
                <a:latin typeface="Source Sans Pro"/>
                <a:ea typeface="Source Sans Pro"/>
                <a:cs typeface="Source Sans Pro"/>
                <a:sym typeface="Source Sans Pro"/>
              </a:rPr>
              <a:t>1</a:t>
            </a:r>
            <a:r>
              <a:rPr lang="en" sz="1600" dirty="0">
                <a:solidFill>
                  <a:srgbClr val="333333"/>
                </a:solidFill>
                <a:latin typeface="Source Sans Pro"/>
                <a:ea typeface="Source Sans Pro"/>
                <a:cs typeface="Source Sans Pro"/>
                <a:sym typeface="Source Sans Pro"/>
              </a:rPr>
              <a:t> and m</a:t>
            </a:r>
            <a:r>
              <a:rPr lang="en" sz="1600" baseline="-25000" dirty="0">
                <a:solidFill>
                  <a:srgbClr val="333333"/>
                </a:solidFill>
                <a:latin typeface="Source Sans Pro"/>
                <a:ea typeface="Source Sans Pro"/>
                <a:cs typeface="Source Sans Pro"/>
                <a:sym typeface="Source Sans Pro"/>
              </a:rPr>
              <a:t>2</a:t>
            </a:r>
            <a:r>
              <a:rPr lang="en" sz="1600" dirty="0">
                <a:solidFill>
                  <a:srgbClr val="333333"/>
                </a:solidFill>
                <a:latin typeface="Source Sans Pro"/>
                <a:ea typeface="Source Sans Pro"/>
                <a:cs typeface="Source Sans Pro"/>
                <a:sym typeface="Source Sans Pro"/>
              </a:rPr>
              <a:t> are both free, always choose m</a:t>
            </a:r>
            <a:r>
              <a:rPr lang="en" sz="1600" baseline="-25000" dirty="0">
                <a:solidFill>
                  <a:srgbClr val="333333"/>
                </a:solidFill>
                <a:latin typeface="Source Sans Pro"/>
                <a:ea typeface="Source Sans Pro"/>
                <a:cs typeface="Source Sans Pro"/>
                <a:sym typeface="Source Sans Pro"/>
              </a:rPr>
              <a:t>1</a:t>
            </a:r>
            <a:r>
              <a:rPr lang="en" sz="1600" dirty="0">
                <a:solidFill>
                  <a:srgbClr val="333333"/>
                </a:solidFill>
                <a:latin typeface="Source Sans Pro"/>
                <a:ea typeface="Source Sans Pro"/>
                <a:cs typeface="Source Sans Pro"/>
                <a:sym typeface="Source Sans Pro"/>
              </a:rPr>
              <a:t>).</a:t>
            </a:r>
            <a:endParaRPr lang="en-US" sz="1600" dirty="0">
              <a:solidFill>
                <a:srgbClr val="333333"/>
              </a:solidFill>
            </a:endParaRPr>
          </a:p>
        </p:txBody>
      </p:sp>
      <p:cxnSp>
        <p:nvCxnSpPr>
          <p:cNvPr id="6" name="Straight Connector 5"/>
          <p:cNvCxnSpPr/>
          <p:nvPr/>
        </p:nvCxnSpPr>
        <p:spPr>
          <a:xfrm flipV="1">
            <a:off x="5857896" y="3371050"/>
            <a:ext cx="501445" cy="58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B3C99DB-827F-4258-8320-5BFD6C1E1FF8}"/>
              </a:ext>
            </a:extLst>
          </p:cNvPr>
          <p:cNvSpPr txBox="1"/>
          <p:nvPr/>
        </p:nvSpPr>
        <p:spPr>
          <a:xfrm>
            <a:off x="444700" y="2261507"/>
            <a:ext cx="2161780"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
        <p:nvSpPr>
          <p:cNvPr id="8" name="Google Shape;333;p60">
            <a:extLst>
              <a:ext uri="{FF2B5EF4-FFF2-40B4-BE49-F238E27FC236}">
                <a16:creationId xmlns:a16="http://schemas.microsoft.com/office/drawing/2014/main" id="{1BA8A495-8D52-47DD-8ACB-07130BA83230}"/>
              </a:ext>
            </a:extLst>
          </p:cNvPr>
          <p:cNvSpPr txBox="1"/>
          <p:nvPr/>
        </p:nvSpPr>
        <p:spPr>
          <a:xfrm>
            <a:off x="3245360" y="2724799"/>
            <a:ext cx="5453940" cy="1908184"/>
          </a:xfrm>
          <a:prstGeom prst="rect">
            <a:avLst/>
          </a:prstGeom>
          <a:noFill/>
          <a:ln>
            <a:noFill/>
          </a:ln>
        </p:spPr>
        <p:txBody>
          <a:bodyPr spcFirstLastPara="1" wrap="square" lIns="91425" tIns="91425" rIns="91425" bIns="91425" anchor="t" anchorCtr="0">
            <a:spAutoFit/>
          </a:bodyPr>
          <a:lstStyle/>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a:t>
            </a:r>
            <a:r>
              <a:rPr lang="pt-BR" dirty="0">
                <a:latin typeface="Source Sans Pro"/>
                <a:ea typeface="Source Sans Pro"/>
                <a:cs typeface="Source Sans Pro"/>
                <a:sym typeface="Source Sans Pro"/>
              </a:rPr>
              <a:t>(m</a:t>
            </a:r>
            <a:r>
              <a:rPr lang="pt-BR" baseline="-25000" dirty="0">
                <a:latin typeface="Source Sans Pro"/>
                <a:ea typeface="Source Sans Pro"/>
                <a:cs typeface="Source Sans Pro"/>
                <a:sym typeface="Source Sans Pro"/>
              </a:rPr>
              <a:t>2</a:t>
            </a:r>
            <a:r>
              <a:rPr lang="pt-BR" dirty="0">
                <a:latin typeface="Source Sans Pro"/>
                <a:ea typeface="Source Sans Pro"/>
                <a:cs typeface="Source Sans Pro"/>
                <a:sym typeface="Source Sans Pro"/>
              </a:rPr>
              <a:t>, w</a:t>
            </a:r>
            <a:r>
              <a:rPr lang="pt-BR" baseline="-25000" dirty="0">
                <a:latin typeface="Source Sans Pro"/>
                <a:ea typeface="Source Sans Pro"/>
                <a:cs typeface="Source Sans Pro"/>
                <a:sym typeface="Source Sans Pro"/>
              </a:rPr>
              <a:t>2</a:t>
            </a:r>
            <a:r>
              <a:rPr lang="pt-BR" dirty="0">
                <a:latin typeface="Source Sans Pro"/>
                <a:ea typeface="Source Sans Pro"/>
                <a:cs typeface="Source Sans Pro"/>
                <a:sym typeface="Source Sans Pro"/>
              </a:rPr>
              <a:t>), </a:t>
            </a: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a:p>
            <a:pPr lvl="0">
              <a:buSzPts val="1800"/>
            </a:pPr>
            <a:endParaRPr lang="pt-BR" dirty="0">
              <a:solidFill>
                <a:srgbClr val="9900FF"/>
              </a:solidFill>
              <a:latin typeface="Source Sans Pro"/>
              <a:ea typeface="Source Sans Pro"/>
              <a:cs typeface="Source Sans Pro"/>
              <a:sym typeface="Source Sans Pro"/>
            </a:endParaRPr>
          </a:p>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3    </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a:t>
            </a:r>
            <a:r>
              <a:rPr lang="pt-BR" dirty="0">
                <a:latin typeface="Source Sans Pro"/>
                <a:ea typeface="Source Sans Pro"/>
                <a:cs typeface="Source Sans Pro"/>
                <a:sym typeface="Source Sans Pro"/>
              </a:rPr>
              <a:t>(m</a:t>
            </a:r>
            <a:r>
              <a:rPr lang="pt-BR" baseline="-25000" dirty="0">
                <a:latin typeface="Source Sans Pro"/>
                <a:ea typeface="Source Sans Pro"/>
                <a:cs typeface="Source Sans Pro"/>
                <a:sym typeface="Source Sans Pro"/>
              </a:rPr>
              <a:t>4</a:t>
            </a:r>
            <a:r>
              <a:rPr lang="pt-BR" dirty="0">
                <a:latin typeface="Source Sans Pro"/>
                <a:ea typeface="Source Sans Pro"/>
                <a:cs typeface="Source Sans Pro"/>
                <a:sym typeface="Source Sans Pro"/>
              </a:rPr>
              <a:t>, w</a:t>
            </a:r>
            <a:r>
              <a:rPr lang="pt-BR" baseline="-25000" dirty="0">
                <a:latin typeface="Source Sans Pro"/>
                <a:ea typeface="Source Sans Pro"/>
                <a:cs typeface="Source Sans Pro"/>
                <a:sym typeface="Source Sans Pro"/>
              </a:rPr>
              <a:t>3</a:t>
            </a:r>
            <a:r>
              <a:rPr lang="pt-BR" dirty="0">
                <a:latin typeface="Source Sans Pro"/>
                <a:ea typeface="Source Sans Pro"/>
                <a:cs typeface="Source Sans Pro"/>
                <a:sym typeface="Source Sans Pro"/>
              </a:rPr>
              <a:t>)  failed</a:t>
            </a:r>
          </a:p>
          <a:p>
            <a:pPr lvl="0">
              <a:buSzPts val="1800"/>
            </a:pPr>
            <a:endParaRPr lang="pt-BR" dirty="0">
              <a:latin typeface="Source Sans Pro"/>
              <a:ea typeface="Source Sans Pro"/>
              <a:cs typeface="Source Sans Pro"/>
              <a:sym typeface="Source Sans Pro"/>
            </a:endParaRPr>
          </a:p>
          <a:p>
            <a:pPr lvl="0">
              <a:buSzPts val="1800"/>
            </a:pPr>
            <a:r>
              <a:rPr lang="pt-BR" dirty="0">
                <a:solidFill>
                  <a:srgbClr val="9900FF"/>
                </a:solidFill>
                <a:latin typeface="Source Sans Pro"/>
                <a:ea typeface="Source Sans Pro"/>
                <a:cs typeface="Source Sans Pro"/>
                <a:sym typeface="Source Sans Pro"/>
              </a:rPr>
              <a:t> </a:t>
            </a:r>
          </a:p>
        </p:txBody>
      </p:sp>
    </p:spTree>
    <p:extLst>
      <p:ext uri="{BB962C8B-B14F-4D97-AF65-F5344CB8AC3E}">
        <p14:creationId xmlns:p14="http://schemas.microsoft.com/office/powerpoint/2010/main" val="3036359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lvl="0">
              <a:buClr>
                <a:srgbClr val="333333"/>
              </a:buClr>
              <a:buSzPct val="100000"/>
              <a:buFont typeface="+mj-lt"/>
              <a:buAutoNum type="alphaLcParenR"/>
            </a:pPr>
            <a:r>
              <a:rPr lang="en" sz="1600" dirty="0">
                <a:solidFill>
                  <a:srgbClr val="333333"/>
                </a:solidFill>
                <a:latin typeface="Source Sans Pro"/>
                <a:ea typeface="Source Sans Pro"/>
                <a:cs typeface="Source Sans Pro"/>
                <a:sym typeface="Source Sans Pro"/>
              </a:rPr>
              <a:t>Run the Gale-Shapley Algorithm on the instance above. When choosing which free m in </a:t>
            </a:r>
            <a:r>
              <a:rPr lang="en" sz="1600" b="1" dirty="0">
                <a:solidFill>
                  <a:srgbClr val="333333"/>
                </a:solidFill>
                <a:latin typeface="Source Sans Pro"/>
                <a:ea typeface="Source Sans Pro"/>
                <a:cs typeface="Source Sans Pro"/>
                <a:sym typeface="Source Sans Pro"/>
              </a:rPr>
              <a:t>M</a:t>
            </a:r>
            <a:r>
              <a:rPr lang="en" sz="1600" dirty="0">
                <a:solidFill>
                  <a:srgbClr val="333333"/>
                </a:solidFill>
                <a:latin typeface="Source Sans Pro"/>
                <a:ea typeface="Source Sans Pro"/>
                <a:cs typeface="Source Sans Pro"/>
                <a:sym typeface="Source Sans Pro"/>
              </a:rPr>
              <a:t> to propose next, always choose the one with the smallest index (e.g., if m</a:t>
            </a:r>
            <a:r>
              <a:rPr lang="en" sz="1600" baseline="-25000" dirty="0">
                <a:solidFill>
                  <a:srgbClr val="333333"/>
                </a:solidFill>
                <a:latin typeface="Source Sans Pro"/>
                <a:ea typeface="Source Sans Pro"/>
                <a:cs typeface="Source Sans Pro"/>
                <a:sym typeface="Source Sans Pro"/>
              </a:rPr>
              <a:t>1</a:t>
            </a:r>
            <a:r>
              <a:rPr lang="en" sz="1600" dirty="0">
                <a:solidFill>
                  <a:srgbClr val="333333"/>
                </a:solidFill>
                <a:latin typeface="Source Sans Pro"/>
                <a:ea typeface="Source Sans Pro"/>
                <a:cs typeface="Source Sans Pro"/>
                <a:sym typeface="Source Sans Pro"/>
              </a:rPr>
              <a:t> and m</a:t>
            </a:r>
            <a:r>
              <a:rPr lang="en" sz="1600" baseline="-25000" dirty="0">
                <a:solidFill>
                  <a:srgbClr val="333333"/>
                </a:solidFill>
                <a:latin typeface="Source Sans Pro"/>
                <a:ea typeface="Source Sans Pro"/>
                <a:cs typeface="Source Sans Pro"/>
                <a:sym typeface="Source Sans Pro"/>
              </a:rPr>
              <a:t>2</a:t>
            </a:r>
            <a:r>
              <a:rPr lang="en" sz="1600" dirty="0">
                <a:solidFill>
                  <a:srgbClr val="333333"/>
                </a:solidFill>
                <a:latin typeface="Source Sans Pro"/>
                <a:ea typeface="Source Sans Pro"/>
                <a:cs typeface="Source Sans Pro"/>
                <a:sym typeface="Source Sans Pro"/>
              </a:rPr>
              <a:t> are both free, always choose m</a:t>
            </a:r>
            <a:r>
              <a:rPr lang="en" sz="1600" baseline="-25000" dirty="0">
                <a:solidFill>
                  <a:srgbClr val="333333"/>
                </a:solidFill>
                <a:latin typeface="Source Sans Pro"/>
                <a:ea typeface="Source Sans Pro"/>
                <a:cs typeface="Source Sans Pro"/>
                <a:sym typeface="Source Sans Pro"/>
              </a:rPr>
              <a:t>1</a:t>
            </a:r>
            <a:r>
              <a:rPr lang="en" sz="1600" dirty="0">
                <a:solidFill>
                  <a:srgbClr val="333333"/>
                </a:solidFill>
                <a:latin typeface="Source Sans Pro"/>
                <a:ea typeface="Source Sans Pro"/>
                <a:cs typeface="Source Sans Pro"/>
                <a:sym typeface="Source Sans Pro"/>
              </a:rPr>
              <a:t>).</a:t>
            </a:r>
            <a:endParaRPr lang="en-US" sz="1600" dirty="0">
              <a:solidFill>
                <a:srgbClr val="333333"/>
              </a:solidFill>
            </a:endParaRPr>
          </a:p>
        </p:txBody>
      </p:sp>
      <p:cxnSp>
        <p:nvCxnSpPr>
          <p:cNvPr id="7" name="Straight Connector 6"/>
          <p:cNvCxnSpPr/>
          <p:nvPr/>
        </p:nvCxnSpPr>
        <p:spPr>
          <a:xfrm flipV="1">
            <a:off x="5740071" y="3026977"/>
            <a:ext cx="501445" cy="58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9711A63-07B2-453A-9D62-9666C1B20EAF}"/>
              </a:ext>
            </a:extLst>
          </p:cNvPr>
          <p:cNvSpPr txBox="1"/>
          <p:nvPr/>
        </p:nvSpPr>
        <p:spPr>
          <a:xfrm>
            <a:off x="444700" y="2261507"/>
            <a:ext cx="2161780"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
        <p:nvSpPr>
          <p:cNvPr id="9" name="Google Shape;333;p60">
            <a:extLst>
              <a:ext uri="{FF2B5EF4-FFF2-40B4-BE49-F238E27FC236}">
                <a16:creationId xmlns:a16="http://schemas.microsoft.com/office/drawing/2014/main" id="{DFAE31B7-5161-4597-B958-6828E97EC312}"/>
              </a:ext>
            </a:extLst>
          </p:cNvPr>
          <p:cNvSpPr txBox="1"/>
          <p:nvPr/>
        </p:nvSpPr>
        <p:spPr>
          <a:xfrm>
            <a:off x="3115025" y="2399574"/>
            <a:ext cx="5453940" cy="1692741"/>
          </a:xfrm>
          <a:prstGeom prst="rect">
            <a:avLst/>
          </a:prstGeom>
          <a:noFill/>
          <a:ln>
            <a:noFill/>
          </a:ln>
        </p:spPr>
        <p:txBody>
          <a:bodyPr spcFirstLastPara="1" wrap="square" lIns="91425" tIns="91425" rIns="91425" bIns="91425" anchor="t" anchorCtr="0">
            <a:spAutoFit/>
          </a:bodyPr>
          <a:lstStyle/>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a:t>
            </a:r>
            <a:r>
              <a:rPr lang="pt-BR" dirty="0">
                <a:latin typeface="Source Sans Pro"/>
                <a:ea typeface="Source Sans Pro"/>
                <a:cs typeface="Source Sans Pro"/>
                <a:sym typeface="Source Sans Pro"/>
              </a:rPr>
              <a:t>(m</a:t>
            </a:r>
            <a:r>
              <a:rPr lang="pt-BR" baseline="-25000" dirty="0">
                <a:latin typeface="Source Sans Pro"/>
                <a:ea typeface="Source Sans Pro"/>
                <a:cs typeface="Source Sans Pro"/>
                <a:sym typeface="Source Sans Pro"/>
              </a:rPr>
              <a:t>2</a:t>
            </a:r>
            <a:r>
              <a:rPr lang="pt-BR" dirty="0">
                <a:latin typeface="Source Sans Pro"/>
                <a:ea typeface="Source Sans Pro"/>
                <a:cs typeface="Source Sans Pro"/>
                <a:sym typeface="Source Sans Pro"/>
              </a:rPr>
              <a:t>, w</a:t>
            </a:r>
            <a:r>
              <a:rPr lang="pt-BR" baseline="-25000" dirty="0">
                <a:latin typeface="Source Sans Pro"/>
                <a:ea typeface="Source Sans Pro"/>
                <a:cs typeface="Source Sans Pro"/>
                <a:sym typeface="Source Sans Pro"/>
              </a:rPr>
              <a:t>2</a:t>
            </a:r>
            <a:r>
              <a:rPr lang="pt-BR" dirty="0">
                <a:latin typeface="Source Sans Pro"/>
                <a:ea typeface="Source Sans Pro"/>
                <a:cs typeface="Source Sans Pro"/>
                <a:sym typeface="Source Sans Pro"/>
              </a:rPr>
              <a:t>), </a:t>
            </a: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3    </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a:t>
            </a:r>
            <a:r>
              <a:rPr lang="pt-BR" dirty="0">
                <a:latin typeface="Source Sans Pro"/>
                <a:ea typeface="Source Sans Pro"/>
                <a:cs typeface="Source Sans Pro"/>
                <a:sym typeface="Source Sans Pro"/>
              </a:rPr>
              <a:t>(m</a:t>
            </a:r>
            <a:r>
              <a:rPr lang="pt-BR" baseline="-25000" dirty="0">
                <a:latin typeface="Source Sans Pro"/>
                <a:ea typeface="Source Sans Pro"/>
                <a:cs typeface="Source Sans Pro"/>
                <a:sym typeface="Source Sans Pro"/>
              </a:rPr>
              <a:t>4</a:t>
            </a:r>
            <a:r>
              <a:rPr lang="pt-BR" dirty="0">
                <a:latin typeface="Source Sans Pro"/>
                <a:ea typeface="Source Sans Pro"/>
                <a:cs typeface="Source Sans Pro"/>
                <a:sym typeface="Source Sans Pro"/>
              </a:rPr>
              <a:t>, w</a:t>
            </a:r>
            <a:r>
              <a:rPr lang="pt-BR" baseline="-25000" dirty="0">
                <a:latin typeface="Source Sans Pro"/>
                <a:ea typeface="Source Sans Pro"/>
                <a:cs typeface="Source Sans Pro"/>
                <a:sym typeface="Source Sans Pro"/>
              </a:rPr>
              <a:t>3</a:t>
            </a:r>
            <a:r>
              <a:rPr lang="pt-BR" dirty="0">
                <a:latin typeface="Source Sans Pro"/>
                <a:ea typeface="Source Sans Pro"/>
                <a:cs typeface="Source Sans Pro"/>
                <a:sym typeface="Source Sans Pro"/>
              </a:rPr>
              <a:t>)  failed</a:t>
            </a:r>
          </a:p>
          <a:p>
            <a:pPr lvl="0">
              <a:buSzPts val="1800"/>
            </a:pPr>
            <a:endParaRPr lang="pt-BR" dirty="0">
              <a:latin typeface="Source Sans Pro"/>
              <a:ea typeface="Source Sans Pro"/>
              <a:cs typeface="Source Sans Pro"/>
              <a:sym typeface="Source Sans Pro"/>
            </a:endParaRPr>
          </a:p>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4    </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a:t>
            </a:r>
          </a:p>
        </p:txBody>
      </p:sp>
    </p:spTree>
    <p:extLst>
      <p:ext uri="{BB962C8B-B14F-4D97-AF65-F5344CB8AC3E}">
        <p14:creationId xmlns:p14="http://schemas.microsoft.com/office/powerpoint/2010/main" val="2215748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lvl="0">
              <a:buClr>
                <a:srgbClr val="333333"/>
              </a:buClr>
              <a:buSzPct val="100000"/>
              <a:buFont typeface="+mj-lt"/>
              <a:buAutoNum type="alphaLcParenR"/>
            </a:pPr>
            <a:r>
              <a:rPr lang="en" sz="1600" dirty="0">
                <a:solidFill>
                  <a:srgbClr val="333333"/>
                </a:solidFill>
                <a:latin typeface="Source Sans Pro"/>
                <a:ea typeface="Source Sans Pro"/>
                <a:cs typeface="Source Sans Pro"/>
                <a:sym typeface="Source Sans Pro"/>
              </a:rPr>
              <a:t>Run the Gale-Shapley Algorithm on the instance above. When choosing which free m in </a:t>
            </a:r>
            <a:r>
              <a:rPr lang="en" sz="1600" b="1" dirty="0">
                <a:solidFill>
                  <a:srgbClr val="333333"/>
                </a:solidFill>
                <a:latin typeface="Source Sans Pro"/>
                <a:ea typeface="Source Sans Pro"/>
                <a:cs typeface="Source Sans Pro"/>
                <a:sym typeface="Source Sans Pro"/>
              </a:rPr>
              <a:t>M</a:t>
            </a:r>
            <a:r>
              <a:rPr lang="en" sz="1600" dirty="0">
                <a:solidFill>
                  <a:srgbClr val="333333"/>
                </a:solidFill>
                <a:latin typeface="Source Sans Pro"/>
                <a:ea typeface="Source Sans Pro"/>
                <a:cs typeface="Source Sans Pro"/>
                <a:sym typeface="Source Sans Pro"/>
              </a:rPr>
              <a:t> to propose next, always choose the one with the smallest index (e.g., if m</a:t>
            </a:r>
            <a:r>
              <a:rPr lang="en" sz="1600" baseline="-25000" dirty="0">
                <a:solidFill>
                  <a:srgbClr val="333333"/>
                </a:solidFill>
                <a:latin typeface="Source Sans Pro"/>
                <a:ea typeface="Source Sans Pro"/>
                <a:cs typeface="Source Sans Pro"/>
                <a:sym typeface="Source Sans Pro"/>
              </a:rPr>
              <a:t>1</a:t>
            </a:r>
            <a:r>
              <a:rPr lang="en" sz="1600" dirty="0">
                <a:solidFill>
                  <a:srgbClr val="333333"/>
                </a:solidFill>
                <a:latin typeface="Source Sans Pro"/>
                <a:ea typeface="Source Sans Pro"/>
                <a:cs typeface="Source Sans Pro"/>
                <a:sym typeface="Source Sans Pro"/>
              </a:rPr>
              <a:t> and m</a:t>
            </a:r>
            <a:r>
              <a:rPr lang="en" sz="1600" baseline="-25000" dirty="0">
                <a:solidFill>
                  <a:srgbClr val="333333"/>
                </a:solidFill>
                <a:latin typeface="Source Sans Pro"/>
                <a:ea typeface="Source Sans Pro"/>
                <a:cs typeface="Source Sans Pro"/>
                <a:sym typeface="Source Sans Pro"/>
              </a:rPr>
              <a:t>2</a:t>
            </a:r>
            <a:r>
              <a:rPr lang="en" sz="1600" dirty="0">
                <a:solidFill>
                  <a:srgbClr val="333333"/>
                </a:solidFill>
                <a:latin typeface="Source Sans Pro"/>
                <a:ea typeface="Source Sans Pro"/>
                <a:cs typeface="Source Sans Pro"/>
                <a:sym typeface="Source Sans Pro"/>
              </a:rPr>
              <a:t> are both free, always choose m</a:t>
            </a:r>
            <a:r>
              <a:rPr lang="en" sz="1600" baseline="-25000" dirty="0">
                <a:solidFill>
                  <a:srgbClr val="333333"/>
                </a:solidFill>
                <a:latin typeface="Source Sans Pro"/>
                <a:ea typeface="Source Sans Pro"/>
                <a:cs typeface="Source Sans Pro"/>
                <a:sym typeface="Source Sans Pro"/>
              </a:rPr>
              <a:t>1</a:t>
            </a:r>
            <a:r>
              <a:rPr lang="en" sz="1600" dirty="0">
                <a:solidFill>
                  <a:srgbClr val="333333"/>
                </a:solidFill>
                <a:latin typeface="Source Sans Pro"/>
                <a:ea typeface="Source Sans Pro"/>
                <a:cs typeface="Source Sans Pro"/>
                <a:sym typeface="Source Sans Pro"/>
              </a:rPr>
              <a:t>).</a:t>
            </a:r>
            <a:endParaRPr lang="en-US" sz="1600" dirty="0">
              <a:solidFill>
                <a:srgbClr val="333333"/>
              </a:solidFill>
            </a:endParaRPr>
          </a:p>
        </p:txBody>
      </p:sp>
      <p:sp>
        <p:nvSpPr>
          <p:cNvPr id="2" name="Google Shape;333;p60">
            <a:extLst>
              <a:ext uri="{FF2B5EF4-FFF2-40B4-BE49-F238E27FC236}">
                <a16:creationId xmlns:a16="http://schemas.microsoft.com/office/drawing/2014/main" id="{D5CC4D02-CB98-4CAE-F95A-8513DDF6E9C1}"/>
              </a:ext>
            </a:extLst>
          </p:cNvPr>
          <p:cNvSpPr txBox="1"/>
          <p:nvPr/>
        </p:nvSpPr>
        <p:spPr>
          <a:xfrm>
            <a:off x="3303561" y="2390151"/>
            <a:ext cx="5453940" cy="1477297"/>
          </a:xfrm>
          <a:prstGeom prst="rect">
            <a:avLst/>
          </a:prstGeom>
          <a:noFill/>
          <a:ln>
            <a:noFill/>
          </a:ln>
        </p:spPr>
        <p:txBody>
          <a:bodyPr spcFirstLastPara="1" wrap="square" lIns="91425" tIns="91425" rIns="91425" bIns="91425" anchor="t" anchorCtr="0">
            <a:spAutoFit/>
          </a:bodyPr>
          <a:lstStyle/>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a:t>
            </a:r>
            <a:r>
              <a:rPr lang="pt-BR" dirty="0">
                <a:latin typeface="Source Sans Pro"/>
                <a:ea typeface="Source Sans Pro"/>
                <a:cs typeface="Source Sans Pro"/>
                <a:sym typeface="Source Sans Pro"/>
              </a:rPr>
              <a:t>(m</a:t>
            </a:r>
            <a:r>
              <a:rPr lang="pt-BR" baseline="-25000" dirty="0">
                <a:latin typeface="Source Sans Pro"/>
                <a:ea typeface="Source Sans Pro"/>
                <a:cs typeface="Source Sans Pro"/>
                <a:sym typeface="Source Sans Pro"/>
              </a:rPr>
              <a:t>2</a:t>
            </a:r>
            <a:r>
              <a:rPr lang="pt-BR" dirty="0">
                <a:latin typeface="Source Sans Pro"/>
                <a:ea typeface="Source Sans Pro"/>
                <a:cs typeface="Source Sans Pro"/>
                <a:sym typeface="Source Sans Pro"/>
              </a:rPr>
              <a:t>, w</a:t>
            </a:r>
            <a:r>
              <a:rPr lang="pt-BR" baseline="-25000" dirty="0">
                <a:latin typeface="Source Sans Pro"/>
                <a:ea typeface="Source Sans Pro"/>
                <a:cs typeface="Source Sans Pro"/>
                <a:sym typeface="Source Sans Pro"/>
              </a:rPr>
              <a:t>2</a:t>
            </a:r>
            <a:r>
              <a:rPr lang="pt-BR" dirty="0">
                <a:latin typeface="Source Sans Pro"/>
                <a:ea typeface="Source Sans Pro"/>
                <a:cs typeface="Source Sans Pro"/>
                <a:sym typeface="Source Sans Pro"/>
              </a:rPr>
              <a:t>), </a:t>
            </a: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endParaRPr lang="pt-BR" strike="sngStrike" dirty="0">
              <a:solidFill>
                <a:srgbClr val="9900FF"/>
              </a:solidFill>
              <a:latin typeface="Source Sans Pro"/>
              <a:ea typeface="Source Sans Pro"/>
              <a:cs typeface="Source Sans Pro"/>
              <a:sym typeface="Source Sans Pro"/>
            </a:endParaRPr>
          </a:p>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a:t>
            </a:r>
          </a:p>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3    </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a:t>
            </a:r>
            <a:r>
              <a:rPr lang="pt-BR" dirty="0">
                <a:latin typeface="Source Sans Pro"/>
                <a:ea typeface="Source Sans Pro"/>
                <a:cs typeface="Source Sans Pro"/>
                <a:sym typeface="Source Sans Pro"/>
              </a:rPr>
              <a:t>(m</a:t>
            </a:r>
            <a:r>
              <a:rPr lang="pt-BR" baseline="-25000" dirty="0">
                <a:latin typeface="Source Sans Pro"/>
                <a:ea typeface="Source Sans Pro"/>
                <a:cs typeface="Source Sans Pro"/>
                <a:sym typeface="Source Sans Pro"/>
              </a:rPr>
              <a:t>4</a:t>
            </a:r>
            <a:r>
              <a:rPr lang="pt-BR" dirty="0">
                <a:latin typeface="Source Sans Pro"/>
                <a:ea typeface="Source Sans Pro"/>
                <a:cs typeface="Source Sans Pro"/>
                <a:sym typeface="Source Sans Pro"/>
              </a:rPr>
              <a:t>, w</a:t>
            </a:r>
            <a:r>
              <a:rPr lang="pt-BR" baseline="-25000" dirty="0">
                <a:latin typeface="Source Sans Pro"/>
                <a:ea typeface="Source Sans Pro"/>
                <a:cs typeface="Source Sans Pro"/>
                <a:sym typeface="Source Sans Pro"/>
              </a:rPr>
              <a:t>3</a:t>
            </a:r>
            <a:r>
              <a:rPr lang="pt-BR" dirty="0">
                <a:latin typeface="Source Sans Pro"/>
                <a:ea typeface="Source Sans Pro"/>
                <a:cs typeface="Source Sans Pro"/>
                <a:sym typeface="Source Sans Pro"/>
              </a:rPr>
              <a:t>)  failed</a:t>
            </a:r>
          </a:p>
          <a:p>
            <a:pPr lvl="0">
              <a:buSzPts val="1800"/>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chooses w</a:t>
            </a:r>
            <a:r>
              <a:rPr lang="pt-BR" baseline="-25000" dirty="0">
                <a:solidFill>
                  <a:srgbClr val="9900FF"/>
                </a:solidFill>
                <a:latin typeface="Source Sans Pro"/>
                <a:ea typeface="Source Sans Pro"/>
                <a:cs typeface="Source Sans Pro"/>
                <a:sym typeface="Source Sans Pro"/>
              </a:rPr>
              <a:t>4    </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a:t>
            </a:r>
          </a:p>
        </p:txBody>
      </p:sp>
      <p:sp>
        <p:nvSpPr>
          <p:cNvPr id="7" name="TextBox 6">
            <a:extLst>
              <a:ext uri="{FF2B5EF4-FFF2-40B4-BE49-F238E27FC236}">
                <a16:creationId xmlns:a16="http://schemas.microsoft.com/office/drawing/2014/main" id="{4AB93F5A-87D3-DE07-5142-EE9A2DA273F3}"/>
              </a:ext>
            </a:extLst>
          </p:cNvPr>
          <p:cNvSpPr txBox="1"/>
          <p:nvPr/>
        </p:nvSpPr>
        <p:spPr>
          <a:xfrm>
            <a:off x="3529459" y="4199543"/>
            <a:ext cx="4572000" cy="369332"/>
          </a:xfrm>
          <a:prstGeom prst="rect">
            <a:avLst/>
          </a:prstGeom>
          <a:noFill/>
        </p:spPr>
        <p:txBody>
          <a:bodyPr wrap="square">
            <a:spAutoFit/>
          </a:bodyPr>
          <a:lstStyle/>
          <a:p>
            <a:r>
              <a:rPr lang="pt-BR" sz="1800" b="1" dirty="0">
                <a:solidFill>
                  <a:srgbClr val="9900FF"/>
                </a:solidFill>
                <a:latin typeface="Source Sans Pro"/>
                <a:ea typeface="Source Sans Pro"/>
                <a:cs typeface="Source Sans Pro"/>
                <a:sym typeface="Source Sans Pro"/>
              </a:rPr>
              <a:t>(m</a:t>
            </a:r>
            <a:r>
              <a:rPr lang="pt-BR" sz="1800" b="1" baseline="-25000" dirty="0">
                <a:solidFill>
                  <a:srgbClr val="9900FF"/>
                </a:solidFill>
                <a:latin typeface="Source Sans Pro"/>
                <a:ea typeface="Source Sans Pro"/>
                <a:cs typeface="Source Sans Pro"/>
                <a:sym typeface="Source Sans Pro"/>
              </a:rPr>
              <a:t>1</a:t>
            </a:r>
            <a:r>
              <a:rPr lang="pt-BR" sz="1800" b="1" dirty="0">
                <a:solidFill>
                  <a:srgbClr val="9900FF"/>
                </a:solidFill>
                <a:latin typeface="Source Sans Pro"/>
                <a:ea typeface="Source Sans Pro"/>
                <a:cs typeface="Source Sans Pro"/>
                <a:sym typeface="Source Sans Pro"/>
              </a:rPr>
              <a:t>, r</a:t>
            </a:r>
            <a:r>
              <a:rPr lang="pt-BR" sz="1800" b="1" baseline="-25000" dirty="0">
                <a:solidFill>
                  <a:srgbClr val="9900FF"/>
                </a:solidFill>
                <a:latin typeface="Source Sans Pro"/>
                <a:ea typeface="Source Sans Pro"/>
                <a:cs typeface="Source Sans Pro"/>
                <a:sym typeface="Source Sans Pro"/>
              </a:rPr>
              <a:t>3</a:t>
            </a:r>
            <a:r>
              <a:rPr lang="pt-BR" sz="1800" b="1" dirty="0">
                <a:solidFill>
                  <a:srgbClr val="9900FF"/>
                </a:solidFill>
                <a:latin typeface="Source Sans Pro"/>
                <a:ea typeface="Source Sans Pro"/>
                <a:cs typeface="Source Sans Pro"/>
                <a:sym typeface="Source Sans Pro"/>
              </a:rPr>
              <a:t>), (m</a:t>
            </a:r>
            <a:r>
              <a:rPr lang="pt-BR" sz="1800" b="1" baseline="-25000" dirty="0">
                <a:solidFill>
                  <a:srgbClr val="9900FF"/>
                </a:solidFill>
                <a:latin typeface="Source Sans Pro"/>
                <a:ea typeface="Source Sans Pro"/>
                <a:cs typeface="Source Sans Pro"/>
                <a:sym typeface="Source Sans Pro"/>
              </a:rPr>
              <a:t>2</a:t>
            </a:r>
            <a:r>
              <a:rPr lang="pt-BR" sz="1800" b="1" dirty="0">
                <a:solidFill>
                  <a:srgbClr val="9900FF"/>
                </a:solidFill>
                <a:latin typeface="Source Sans Pro"/>
                <a:ea typeface="Source Sans Pro"/>
                <a:cs typeface="Source Sans Pro"/>
                <a:sym typeface="Source Sans Pro"/>
              </a:rPr>
              <a:t>, r</a:t>
            </a:r>
            <a:r>
              <a:rPr lang="pt-BR" sz="1800" b="1" baseline="-25000" dirty="0">
                <a:solidFill>
                  <a:srgbClr val="9900FF"/>
                </a:solidFill>
                <a:latin typeface="Source Sans Pro"/>
                <a:ea typeface="Source Sans Pro"/>
                <a:cs typeface="Source Sans Pro"/>
                <a:sym typeface="Source Sans Pro"/>
              </a:rPr>
              <a:t>1</a:t>
            </a:r>
            <a:r>
              <a:rPr lang="pt-BR" sz="1800" b="1" dirty="0">
                <a:solidFill>
                  <a:srgbClr val="9900FF"/>
                </a:solidFill>
                <a:latin typeface="Source Sans Pro"/>
                <a:ea typeface="Source Sans Pro"/>
                <a:cs typeface="Source Sans Pro"/>
                <a:sym typeface="Source Sans Pro"/>
              </a:rPr>
              <a:t>), (m</a:t>
            </a:r>
            <a:r>
              <a:rPr lang="pt-BR" sz="1800" b="1" baseline="-25000" dirty="0">
                <a:solidFill>
                  <a:srgbClr val="9900FF"/>
                </a:solidFill>
                <a:latin typeface="Source Sans Pro"/>
                <a:ea typeface="Source Sans Pro"/>
                <a:cs typeface="Source Sans Pro"/>
                <a:sym typeface="Source Sans Pro"/>
              </a:rPr>
              <a:t>3</a:t>
            </a:r>
            <a:r>
              <a:rPr lang="pt-BR" sz="1800" b="1" dirty="0">
                <a:solidFill>
                  <a:srgbClr val="9900FF"/>
                </a:solidFill>
                <a:latin typeface="Source Sans Pro"/>
                <a:ea typeface="Source Sans Pro"/>
                <a:cs typeface="Source Sans Pro"/>
                <a:sym typeface="Source Sans Pro"/>
              </a:rPr>
              <a:t>, r</a:t>
            </a:r>
            <a:r>
              <a:rPr lang="pt-BR" sz="1800" b="1" baseline="-25000" dirty="0">
                <a:solidFill>
                  <a:srgbClr val="9900FF"/>
                </a:solidFill>
                <a:latin typeface="Source Sans Pro"/>
                <a:ea typeface="Source Sans Pro"/>
                <a:cs typeface="Source Sans Pro"/>
                <a:sym typeface="Source Sans Pro"/>
              </a:rPr>
              <a:t>2</a:t>
            </a:r>
            <a:r>
              <a:rPr lang="pt-BR" sz="1800" b="1" dirty="0">
                <a:solidFill>
                  <a:srgbClr val="9900FF"/>
                </a:solidFill>
                <a:latin typeface="Source Sans Pro"/>
                <a:ea typeface="Source Sans Pro"/>
                <a:cs typeface="Source Sans Pro"/>
                <a:sym typeface="Source Sans Pro"/>
              </a:rPr>
              <a:t>), (m</a:t>
            </a:r>
            <a:r>
              <a:rPr lang="pt-BR" sz="1800" b="1" baseline="-25000" dirty="0">
                <a:solidFill>
                  <a:srgbClr val="9900FF"/>
                </a:solidFill>
                <a:latin typeface="Source Sans Pro"/>
                <a:ea typeface="Source Sans Pro"/>
                <a:cs typeface="Source Sans Pro"/>
                <a:sym typeface="Source Sans Pro"/>
              </a:rPr>
              <a:t>4</a:t>
            </a:r>
            <a:r>
              <a:rPr lang="pt-BR" sz="1800" b="1" dirty="0">
                <a:solidFill>
                  <a:srgbClr val="9900FF"/>
                </a:solidFill>
                <a:latin typeface="Source Sans Pro"/>
                <a:ea typeface="Source Sans Pro"/>
                <a:cs typeface="Source Sans Pro"/>
                <a:sym typeface="Source Sans Pro"/>
              </a:rPr>
              <a:t>, r</a:t>
            </a:r>
            <a:r>
              <a:rPr lang="pt-BR" sz="1800" b="1" baseline="-25000" dirty="0">
                <a:solidFill>
                  <a:srgbClr val="9900FF"/>
                </a:solidFill>
                <a:latin typeface="Source Sans Pro"/>
                <a:ea typeface="Source Sans Pro"/>
                <a:cs typeface="Source Sans Pro"/>
                <a:sym typeface="Source Sans Pro"/>
              </a:rPr>
              <a:t>4</a:t>
            </a:r>
            <a:r>
              <a:rPr lang="pt-BR" sz="1800" b="1" dirty="0">
                <a:solidFill>
                  <a:srgbClr val="9900FF"/>
                </a:solidFill>
                <a:latin typeface="Source Sans Pro"/>
                <a:ea typeface="Source Sans Pro"/>
                <a:cs typeface="Source Sans Pro"/>
                <a:sym typeface="Source Sans Pro"/>
              </a:rPr>
              <a:t>)</a:t>
            </a:r>
            <a:endParaRPr lang="en-US" sz="1800" b="1" dirty="0"/>
          </a:p>
        </p:txBody>
      </p:sp>
      <p:cxnSp>
        <p:nvCxnSpPr>
          <p:cNvPr id="8" name="Straight Connector 7"/>
          <p:cNvCxnSpPr/>
          <p:nvPr/>
        </p:nvCxnSpPr>
        <p:spPr>
          <a:xfrm flipV="1">
            <a:off x="5928607" y="3045830"/>
            <a:ext cx="501445" cy="58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A784518-91C6-46E8-BFD5-B5C760F28898}"/>
              </a:ext>
            </a:extLst>
          </p:cNvPr>
          <p:cNvSpPr txBox="1"/>
          <p:nvPr/>
        </p:nvSpPr>
        <p:spPr>
          <a:xfrm>
            <a:off x="444700" y="2261507"/>
            <a:ext cx="2161780"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334827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lvl="0">
              <a:buClr>
                <a:srgbClr val="333333"/>
              </a:buClr>
              <a:buSzPct val="100000"/>
              <a:buFont typeface="+mj-lt"/>
              <a:buAutoNum type="alphaLcParenR" startAt="2"/>
            </a:pPr>
            <a:r>
              <a:rPr lang="en" sz="1600" dirty="0">
                <a:solidFill>
                  <a:srgbClr val="333333"/>
                </a:solidFill>
                <a:latin typeface="Source Sans Pro"/>
                <a:ea typeface="Source Sans Pro"/>
                <a:cs typeface="Source Sans Pro"/>
                <a:sym typeface="Source Sans Pro"/>
              </a:rPr>
              <a:t>Run the Gale-Shapley Algorithm on the instance above. When choosing which free m in </a:t>
            </a:r>
            <a:r>
              <a:rPr lang="en" sz="1600" b="1" dirty="0">
                <a:solidFill>
                  <a:srgbClr val="333333"/>
                </a:solidFill>
                <a:latin typeface="Source Sans Pro"/>
                <a:ea typeface="Source Sans Pro"/>
                <a:cs typeface="Source Sans Pro"/>
                <a:sym typeface="Source Sans Pro"/>
              </a:rPr>
              <a:t>M</a:t>
            </a:r>
            <a:r>
              <a:rPr lang="en" sz="1600" dirty="0">
                <a:solidFill>
                  <a:srgbClr val="333333"/>
                </a:solidFill>
                <a:latin typeface="Source Sans Pro"/>
                <a:ea typeface="Source Sans Pro"/>
                <a:cs typeface="Source Sans Pro"/>
                <a:sym typeface="Source Sans Pro"/>
              </a:rPr>
              <a:t> to propose next, always choose the one with the </a:t>
            </a:r>
            <a:r>
              <a:rPr lang="en" sz="1600" i="1" dirty="0">
                <a:solidFill>
                  <a:srgbClr val="333333"/>
                </a:solidFill>
                <a:latin typeface="Source Sans Pro"/>
                <a:ea typeface="Source Sans Pro"/>
                <a:cs typeface="Source Sans Pro"/>
                <a:sym typeface="Source Sans Pro"/>
              </a:rPr>
              <a:t>largest</a:t>
            </a:r>
            <a:r>
              <a:rPr lang="en" sz="1600" dirty="0">
                <a:solidFill>
                  <a:srgbClr val="333333"/>
                </a:solidFill>
                <a:latin typeface="Source Sans Pro"/>
                <a:ea typeface="Source Sans Pro"/>
                <a:cs typeface="Source Sans Pro"/>
                <a:sym typeface="Source Sans Pro"/>
              </a:rPr>
              <a:t> index (e.g., if m</a:t>
            </a:r>
            <a:r>
              <a:rPr lang="en" sz="1600" baseline="-25000" dirty="0">
                <a:solidFill>
                  <a:srgbClr val="333333"/>
                </a:solidFill>
                <a:latin typeface="Source Sans Pro"/>
                <a:ea typeface="Source Sans Pro"/>
                <a:cs typeface="Source Sans Pro"/>
                <a:sym typeface="Source Sans Pro"/>
              </a:rPr>
              <a:t>1</a:t>
            </a:r>
            <a:r>
              <a:rPr lang="en" sz="1600" dirty="0">
                <a:solidFill>
                  <a:srgbClr val="333333"/>
                </a:solidFill>
                <a:latin typeface="Source Sans Pro"/>
                <a:ea typeface="Source Sans Pro"/>
                <a:cs typeface="Source Sans Pro"/>
                <a:sym typeface="Source Sans Pro"/>
              </a:rPr>
              <a:t> and m</a:t>
            </a:r>
            <a:r>
              <a:rPr lang="en" sz="1600" baseline="-25000" dirty="0">
                <a:solidFill>
                  <a:srgbClr val="333333"/>
                </a:solidFill>
                <a:latin typeface="Source Sans Pro"/>
                <a:ea typeface="Source Sans Pro"/>
                <a:cs typeface="Source Sans Pro"/>
                <a:sym typeface="Source Sans Pro"/>
              </a:rPr>
              <a:t>2</a:t>
            </a:r>
            <a:r>
              <a:rPr lang="en" sz="1600" dirty="0">
                <a:solidFill>
                  <a:srgbClr val="333333"/>
                </a:solidFill>
                <a:latin typeface="Source Sans Pro"/>
                <a:ea typeface="Source Sans Pro"/>
                <a:cs typeface="Source Sans Pro"/>
                <a:sym typeface="Source Sans Pro"/>
              </a:rPr>
              <a:t> are both free, always choose m</a:t>
            </a:r>
            <a:r>
              <a:rPr lang="en" sz="1600" baseline="-25000" dirty="0">
                <a:solidFill>
                  <a:srgbClr val="333333"/>
                </a:solidFill>
                <a:latin typeface="Source Sans Pro"/>
                <a:ea typeface="Source Sans Pro"/>
                <a:cs typeface="Source Sans Pro"/>
                <a:sym typeface="Source Sans Pro"/>
              </a:rPr>
              <a:t>2</a:t>
            </a:r>
            <a:r>
              <a:rPr lang="en" sz="1600" dirty="0">
                <a:solidFill>
                  <a:srgbClr val="333333"/>
                </a:solidFill>
                <a:latin typeface="Source Sans Pro"/>
                <a:ea typeface="Source Sans Pro"/>
                <a:cs typeface="Source Sans Pro"/>
                <a:sym typeface="Source Sans Pro"/>
              </a:rPr>
              <a:t>).  Do you get the same result?</a:t>
            </a:r>
            <a:endParaRPr lang="en-US" sz="1600" dirty="0">
              <a:solidFill>
                <a:srgbClr val="333333"/>
              </a:solidFill>
            </a:endParaRPr>
          </a:p>
          <a:p>
            <a:pPr lvl="0">
              <a:buClr>
                <a:srgbClr val="333333"/>
              </a:buClr>
              <a:buSzPct val="100000"/>
              <a:buFont typeface="+mj-lt"/>
              <a:buAutoNum type="alphaLcParenR" startAt="2"/>
            </a:pPr>
            <a:endParaRPr lang="en-US" sz="1600" dirty="0">
              <a:solidFill>
                <a:srgbClr val="333333"/>
              </a:solidFill>
            </a:endParaRPr>
          </a:p>
        </p:txBody>
      </p:sp>
      <p:sp>
        <p:nvSpPr>
          <p:cNvPr id="5" name="Google Shape;160;p35">
            <a:extLst>
              <a:ext uri="{FF2B5EF4-FFF2-40B4-BE49-F238E27FC236}">
                <a16:creationId xmlns:a16="http://schemas.microsoft.com/office/drawing/2014/main" id="{29B86F8B-E3CF-E196-80AC-E0B6E08EE425}"/>
              </a:ext>
            </a:extLst>
          </p:cNvPr>
          <p:cNvSpPr txBox="1"/>
          <p:nvPr/>
        </p:nvSpPr>
        <p:spPr>
          <a:xfrm>
            <a:off x="2827090" y="3975825"/>
            <a:ext cx="5780015"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rgbClr val="9900FF"/>
                </a:solidFill>
                <a:latin typeface="Source Sans Pro"/>
                <a:ea typeface="Source Sans Pro"/>
                <a:cs typeface="Source Sans Pro"/>
                <a:sym typeface="Source Sans Pro"/>
              </a:rPr>
              <a:t>Work on </a:t>
            </a:r>
            <a:r>
              <a:rPr lang="en" sz="1600" b="0" i="0" u="none" strike="noStrike" cap="none" dirty="0">
                <a:solidFill>
                  <a:srgbClr val="9900FF"/>
                </a:solidFill>
                <a:latin typeface="Source Sans Pro"/>
                <a:ea typeface="Source Sans Pro"/>
                <a:cs typeface="Source Sans Pro"/>
                <a:sym typeface="Source Sans Pro"/>
              </a:rPr>
              <a:t>parts b and c of this problem with the people around you, and then we’ll go over it together!</a:t>
            </a:r>
            <a:endParaRPr sz="1600" b="0" i="0" u="none" strike="noStrike" cap="none" dirty="0">
              <a:solidFill>
                <a:srgbClr val="9900FF"/>
              </a:solidFill>
              <a:latin typeface="Source Sans Pro"/>
              <a:ea typeface="Source Sans Pro"/>
              <a:cs typeface="Source Sans Pro"/>
              <a:sym typeface="Source Sans Pro"/>
            </a:endParaRPr>
          </a:p>
        </p:txBody>
      </p:sp>
      <p:sp>
        <p:nvSpPr>
          <p:cNvPr id="6" name="Text Placeholder 3">
            <a:extLst>
              <a:ext uri="{FF2B5EF4-FFF2-40B4-BE49-F238E27FC236}">
                <a16:creationId xmlns:a16="http://schemas.microsoft.com/office/drawing/2014/main" id="{E90759E9-38A4-5667-8A3E-EB4BF4C1C814}"/>
              </a:ext>
            </a:extLst>
          </p:cNvPr>
          <p:cNvSpPr txBox="1">
            <a:spLocks/>
          </p:cNvSpPr>
          <p:nvPr/>
        </p:nvSpPr>
        <p:spPr>
          <a:xfrm>
            <a:off x="2538482" y="2267625"/>
            <a:ext cx="6293818" cy="2430850"/>
          </a:xfrm>
          <a:prstGeom prst="rect">
            <a:avLst/>
          </a:prstGeom>
          <a:noFill/>
          <a:ln>
            <a:noFill/>
          </a:ln>
        </p:spPr>
        <p:txBody>
          <a:bodyPr spcFirstLastPara="1" vert="horz" wrap="square" lIns="91425" tIns="91425" rIns="91425" bIns="91425" rtlCol="0" anchor="t" anchorCtr="0">
            <a:norm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a:buSzPct val="100000"/>
              <a:buFont typeface="+mj-lt"/>
              <a:buAutoNum type="alphaLcParenR" startAt="3"/>
            </a:pPr>
            <a:r>
              <a:rPr lang="en-US" sz="1600" dirty="0"/>
              <a:t>Now run the algorithm with the same preferences but with the roles of </a:t>
            </a:r>
            <a:r>
              <a:rPr lang="en" sz="1600" b="1" dirty="0">
                <a:solidFill>
                  <a:srgbClr val="333333"/>
                </a:solidFill>
                <a:latin typeface="Source Sans Pro"/>
                <a:ea typeface="Source Sans Pro"/>
                <a:cs typeface="Source Sans Pro"/>
                <a:sym typeface="Source Sans Pro"/>
              </a:rPr>
              <a:t>M</a:t>
            </a:r>
            <a:r>
              <a:rPr lang="en-US" sz="1600" dirty="0"/>
              <a:t> and </a:t>
            </a:r>
            <a:r>
              <a:rPr lang="en" sz="1600" b="1" dirty="0">
                <a:solidFill>
                  <a:srgbClr val="333333"/>
                </a:solidFill>
                <a:latin typeface="Source Sans Pro"/>
                <a:ea typeface="Source Sans Pro"/>
                <a:cs typeface="Source Sans Pro"/>
                <a:sym typeface="Source Sans Pro"/>
              </a:rPr>
              <a:t>W</a:t>
            </a:r>
            <a:r>
              <a:rPr lang="en-US" sz="1600" dirty="0"/>
              <a:t> reversed (that is the </a:t>
            </a:r>
            <a:r>
              <a:rPr lang="en-US" kern="0" dirty="0" err="1">
                <a:solidFill>
                  <a:srgbClr val="000000"/>
                </a:solidFill>
                <a:cs typeface="Arial"/>
              </a:rPr>
              <a:t>w</a:t>
            </a:r>
            <a:r>
              <a:rPr lang="en-US" kern="0" baseline="-25000" dirty="0" err="1">
                <a:solidFill>
                  <a:srgbClr val="000000"/>
                </a:solidFill>
                <a:cs typeface="Arial"/>
              </a:rPr>
              <a:t>i</a:t>
            </a:r>
            <a:r>
              <a:rPr lang="en-US" sz="1600" dirty="0"/>
              <a:t> do the proposing) breaking ties by taking the free </a:t>
            </a:r>
            <a:r>
              <a:rPr lang="en-US" sz="1400" kern="0" dirty="0" err="1">
                <a:solidFill>
                  <a:srgbClr val="000000"/>
                </a:solidFill>
                <a:latin typeface="Arial"/>
                <a:cs typeface="Arial"/>
              </a:rPr>
              <a:t>w</a:t>
            </a:r>
            <a:r>
              <a:rPr lang="en-US" sz="1400" kern="0" baseline="-25000" dirty="0" err="1">
                <a:solidFill>
                  <a:srgbClr val="000000"/>
                </a:solidFill>
                <a:latin typeface="Arial"/>
                <a:cs typeface="Arial"/>
              </a:rPr>
              <a:t>i</a:t>
            </a:r>
            <a:r>
              <a:rPr lang="en-US" sz="1600" dirty="0"/>
              <a:t> with the smallest index i.  Do you get the same result? </a:t>
            </a:r>
          </a:p>
        </p:txBody>
      </p:sp>
      <p:sp>
        <p:nvSpPr>
          <p:cNvPr id="7" name="TextBox 6">
            <a:extLst>
              <a:ext uri="{FF2B5EF4-FFF2-40B4-BE49-F238E27FC236}">
                <a16:creationId xmlns:a16="http://schemas.microsoft.com/office/drawing/2014/main" id="{4A5DA61F-9E78-49F3-8A86-8682039317C3}"/>
              </a:ext>
            </a:extLst>
          </p:cNvPr>
          <p:cNvSpPr txBox="1"/>
          <p:nvPr/>
        </p:nvSpPr>
        <p:spPr>
          <a:xfrm>
            <a:off x="444700" y="2261507"/>
            <a:ext cx="2161780"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165980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p:txBody>
          <a:bodyPr spcFirstLastPara="1" wrap="square" lIns="68575" tIns="34275" rIns="68575" bIns="34275" anchor="b" anchorCtr="0">
            <a:normAutofit/>
          </a:bodyPr>
          <a:lstStyle/>
          <a:p>
            <a:pPr marL="0" lvl="0" indent="0" rtl="0">
              <a:lnSpc>
                <a:spcPct val="90000"/>
              </a:lnSpc>
              <a:spcBef>
                <a:spcPts val="0"/>
              </a:spcBef>
              <a:spcAft>
                <a:spcPts val="0"/>
              </a:spcAft>
              <a:buClr>
                <a:srgbClr val="0C0C0C"/>
              </a:buClr>
              <a:buSzPts val="3800"/>
              <a:buFont typeface="Quattrocento Sans"/>
              <a:buNone/>
            </a:pPr>
            <a:r>
              <a:rPr lang="en-US" sz="2600" dirty="0"/>
              <a:t>Administrivia &amp; Introductions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lvl="0">
              <a:buClr>
                <a:srgbClr val="333333"/>
              </a:buClr>
              <a:buSzPct val="100000"/>
              <a:buFont typeface="+mj-lt"/>
              <a:buAutoNum type="alphaLcParenR" startAt="2"/>
            </a:pPr>
            <a:r>
              <a:rPr lang="en" sz="1600" dirty="0">
                <a:solidFill>
                  <a:srgbClr val="333333"/>
                </a:solidFill>
                <a:latin typeface="Source Sans Pro"/>
                <a:ea typeface="Source Sans Pro"/>
                <a:cs typeface="Source Sans Pro"/>
                <a:sym typeface="Source Sans Pro"/>
              </a:rPr>
              <a:t>Run the Gale-Shapley Algorithm on the instance above. When choosing which free m in </a:t>
            </a:r>
            <a:r>
              <a:rPr lang="en" sz="1600" b="1" dirty="0">
                <a:solidFill>
                  <a:srgbClr val="333333"/>
                </a:solidFill>
                <a:latin typeface="Source Sans Pro"/>
                <a:ea typeface="Source Sans Pro"/>
                <a:cs typeface="Source Sans Pro"/>
                <a:sym typeface="Source Sans Pro"/>
              </a:rPr>
              <a:t>M</a:t>
            </a:r>
            <a:r>
              <a:rPr lang="en" sz="1600" dirty="0">
                <a:solidFill>
                  <a:srgbClr val="333333"/>
                </a:solidFill>
                <a:latin typeface="Source Sans Pro"/>
                <a:ea typeface="Source Sans Pro"/>
                <a:cs typeface="Source Sans Pro"/>
                <a:sym typeface="Source Sans Pro"/>
              </a:rPr>
              <a:t> to propose next, always choose the one with the </a:t>
            </a:r>
            <a:r>
              <a:rPr lang="en" sz="1600" i="1" dirty="0">
                <a:solidFill>
                  <a:srgbClr val="333333"/>
                </a:solidFill>
                <a:latin typeface="Source Sans Pro"/>
                <a:ea typeface="Source Sans Pro"/>
                <a:cs typeface="Source Sans Pro"/>
                <a:sym typeface="Source Sans Pro"/>
              </a:rPr>
              <a:t>largest</a:t>
            </a:r>
            <a:r>
              <a:rPr lang="en" sz="1600" dirty="0">
                <a:solidFill>
                  <a:srgbClr val="333333"/>
                </a:solidFill>
                <a:latin typeface="Source Sans Pro"/>
                <a:ea typeface="Source Sans Pro"/>
                <a:cs typeface="Source Sans Pro"/>
                <a:sym typeface="Source Sans Pro"/>
              </a:rPr>
              <a:t> index (e.g., if m</a:t>
            </a:r>
            <a:r>
              <a:rPr lang="en" sz="1600" baseline="-25000" dirty="0">
                <a:solidFill>
                  <a:srgbClr val="333333"/>
                </a:solidFill>
                <a:latin typeface="Source Sans Pro"/>
                <a:ea typeface="Source Sans Pro"/>
                <a:cs typeface="Source Sans Pro"/>
                <a:sym typeface="Source Sans Pro"/>
              </a:rPr>
              <a:t>1</a:t>
            </a:r>
            <a:r>
              <a:rPr lang="en" sz="1600" dirty="0">
                <a:solidFill>
                  <a:srgbClr val="333333"/>
                </a:solidFill>
                <a:latin typeface="Source Sans Pro"/>
                <a:ea typeface="Source Sans Pro"/>
                <a:cs typeface="Source Sans Pro"/>
                <a:sym typeface="Source Sans Pro"/>
              </a:rPr>
              <a:t> and m</a:t>
            </a:r>
            <a:r>
              <a:rPr lang="en" sz="1600" baseline="-25000" dirty="0">
                <a:solidFill>
                  <a:srgbClr val="333333"/>
                </a:solidFill>
                <a:latin typeface="Source Sans Pro"/>
                <a:ea typeface="Source Sans Pro"/>
                <a:cs typeface="Source Sans Pro"/>
                <a:sym typeface="Source Sans Pro"/>
              </a:rPr>
              <a:t>2</a:t>
            </a:r>
            <a:r>
              <a:rPr lang="en" sz="1600" dirty="0">
                <a:solidFill>
                  <a:srgbClr val="333333"/>
                </a:solidFill>
                <a:latin typeface="Source Sans Pro"/>
                <a:ea typeface="Source Sans Pro"/>
                <a:cs typeface="Source Sans Pro"/>
                <a:sym typeface="Source Sans Pro"/>
              </a:rPr>
              <a:t> are both free, always choose m</a:t>
            </a:r>
            <a:r>
              <a:rPr lang="en" sz="1600" baseline="-25000" dirty="0">
                <a:solidFill>
                  <a:srgbClr val="333333"/>
                </a:solidFill>
                <a:latin typeface="Source Sans Pro"/>
                <a:ea typeface="Source Sans Pro"/>
                <a:cs typeface="Source Sans Pro"/>
                <a:sym typeface="Source Sans Pro"/>
              </a:rPr>
              <a:t>2</a:t>
            </a:r>
            <a:r>
              <a:rPr lang="en" sz="1600" dirty="0">
                <a:solidFill>
                  <a:srgbClr val="333333"/>
                </a:solidFill>
                <a:latin typeface="Source Sans Pro"/>
                <a:ea typeface="Source Sans Pro"/>
                <a:cs typeface="Source Sans Pro"/>
                <a:sym typeface="Source Sans Pro"/>
              </a:rPr>
              <a:t>).  Do you get the same result?</a:t>
            </a:r>
            <a:endParaRPr lang="en-US" sz="1600" dirty="0">
              <a:solidFill>
                <a:srgbClr val="333333"/>
              </a:solidFill>
            </a:endParaRPr>
          </a:p>
          <a:p>
            <a:pPr lvl="0">
              <a:buClr>
                <a:srgbClr val="333333"/>
              </a:buClr>
              <a:buSzPct val="100000"/>
              <a:buFont typeface="+mj-lt"/>
              <a:buAutoNum type="alphaLcParenR" startAt="2"/>
            </a:pPr>
            <a:endParaRPr lang="en-US" sz="1600" dirty="0">
              <a:solidFill>
                <a:srgbClr val="333333"/>
              </a:solidFill>
            </a:endParaRPr>
          </a:p>
        </p:txBody>
      </p:sp>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5" name="TextBox 4">
            <a:extLst>
              <a:ext uri="{FF2B5EF4-FFF2-40B4-BE49-F238E27FC236}">
                <a16:creationId xmlns:a16="http://schemas.microsoft.com/office/drawing/2014/main" id="{209F6F33-6DA0-4A95-9E2D-216E1CB6FB5B}"/>
              </a:ext>
            </a:extLst>
          </p:cNvPr>
          <p:cNvSpPr txBox="1"/>
          <p:nvPr/>
        </p:nvSpPr>
        <p:spPr>
          <a:xfrm>
            <a:off x="444700" y="2261507"/>
            <a:ext cx="2161780"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294123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lvl="0">
              <a:buClr>
                <a:srgbClr val="333333"/>
              </a:buClr>
              <a:buSzPct val="100000"/>
              <a:buFont typeface="+mj-lt"/>
              <a:buAutoNum type="alphaLcParenR" startAt="2"/>
            </a:pPr>
            <a:r>
              <a:rPr lang="en" sz="1600" dirty="0">
                <a:solidFill>
                  <a:srgbClr val="333333"/>
                </a:solidFill>
                <a:latin typeface="Source Sans Pro"/>
                <a:ea typeface="Source Sans Pro"/>
                <a:cs typeface="Source Sans Pro"/>
                <a:sym typeface="Source Sans Pro"/>
              </a:rPr>
              <a:t>Run the Gale-Shapley Algorithm on the instance above. When choosing which free m in </a:t>
            </a:r>
            <a:r>
              <a:rPr lang="en" sz="1600" b="1" dirty="0">
                <a:solidFill>
                  <a:srgbClr val="333333"/>
                </a:solidFill>
                <a:latin typeface="Source Sans Pro"/>
                <a:ea typeface="Source Sans Pro"/>
                <a:cs typeface="Source Sans Pro"/>
                <a:sym typeface="Source Sans Pro"/>
              </a:rPr>
              <a:t>M</a:t>
            </a:r>
            <a:r>
              <a:rPr lang="en" sz="1600" dirty="0">
                <a:solidFill>
                  <a:srgbClr val="333333"/>
                </a:solidFill>
                <a:latin typeface="Source Sans Pro"/>
                <a:ea typeface="Source Sans Pro"/>
                <a:cs typeface="Source Sans Pro"/>
                <a:sym typeface="Source Sans Pro"/>
              </a:rPr>
              <a:t> to propose next, always choose the one with the </a:t>
            </a:r>
            <a:r>
              <a:rPr lang="en" sz="1600" i="1" dirty="0">
                <a:solidFill>
                  <a:srgbClr val="333333"/>
                </a:solidFill>
                <a:latin typeface="Source Sans Pro"/>
                <a:ea typeface="Source Sans Pro"/>
                <a:cs typeface="Source Sans Pro"/>
                <a:sym typeface="Source Sans Pro"/>
              </a:rPr>
              <a:t>largest</a:t>
            </a:r>
            <a:r>
              <a:rPr lang="en" sz="1600" dirty="0">
                <a:solidFill>
                  <a:srgbClr val="333333"/>
                </a:solidFill>
                <a:latin typeface="Source Sans Pro"/>
                <a:ea typeface="Source Sans Pro"/>
                <a:cs typeface="Source Sans Pro"/>
                <a:sym typeface="Source Sans Pro"/>
              </a:rPr>
              <a:t> index (e.g., if m</a:t>
            </a:r>
            <a:r>
              <a:rPr lang="en" sz="1600" baseline="-25000" dirty="0">
                <a:solidFill>
                  <a:srgbClr val="333333"/>
                </a:solidFill>
                <a:latin typeface="Source Sans Pro"/>
                <a:ea typeface="Source Sans Pro"/>
                <a:cs typeface="Source Sans Pro"/>
                <a:sym typeface="Source Sans Pro"/>
              </a:rPr>
              <a:t>1</a:t>
            </a:r>
            <a:r>
              <a:rPr lang="en" sz="1600" dirty="0">
                <a:solidFill>
                  <a:srgbClr val="333333"/>
                </a:solidFill>
                <a:latin typeface="Source Sans Pro"/>
                <a:ea typeface="Source Sans Pro"/>
                <a:cs typeface="Source Sans Pro"/>
                <a:sym typeface="Source Sans Pro"/>
              </a:rPr>
              <a:t> and m</a:t>
            </a:r>
            <a:r>
              <a:rPr lang="en" sz="1600" baseline="-25000" dirty="0">
                <a:solidFill>
                  <a:srgbClr val="333333"/>
                </a:solidFill>
                <a:latin typeface="Source Sans Pro"/>
                <a:ea typeface="Source Sans Pro"/>
                <a:cs typeface="Source Sans Pro"/>
                <a:sym typeface="Source Sans Pro"/>
              </a:rPr>
              <a:t>2</a:t>
            </a:r>
            <a:r>
              <a:rPr lang="en" sz="1600" dirty="0">
                <a:solidFill>
                  <a:srgbClr val="333333"/>
                </a:solidFill>
                <a:latin typeface="Source Sans Pro"/>
                <a:ea typeface="Source Sans Pro"/>
                <a:cs typeface="Source Sans Pro"/>
                <a:sym typeface="Source Sans Pro"/>
              </a:rPr>
              <a:t> are both free, always choose m</a:t>
            </a:r>
            <a:r>
              <a:rPr lang="en" sz="1600" baseline="-25000" dirty="0">
                <a:solidFill>
                  <a:srgbClr val="333333"/>
                </a:solidFill>
                <a:latin typeface="Source Sans Pro"/>
                <a:ea typeface="Source Sans Pro"/>
                <a:cs typeface="Source Sans Pro"/>
                <a:sym typeface="Source Sans Pro"/>
              </a:rPr>
              <a:t>2</a:t>
            </a:r>
            <a:r>
              <a:rPr lang="en" sz="1600" dirty="0">
                <a:solidFill>
                  <a:srgbClr val="333333"/>
                </a:solidFill>
                <a:latin typeface="Source Sans Pro"/>
                <a:ea typeface="Source Sans Pro"/>
                <a:cs typeface="Source Sans Pro"/>
                <a:sym typeface="Source Sans Pro"/>
              </a:rPr>
              <a:t>).  Do you get the same result?</a:t>
            </a:r>
            <a:endParaRPr lang="en-US" sz="1600" dirty="0">
              <a:solidFill>
                <a:srgbClr val="333333"/>
              </a:solidFill>
            </a:endParaRPr>
          </a:p>
        </p:txBody>
      </p:sp>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5" name="Google Shape;160;p35">
            <a:extLst>
              <a:ext uri="{FF2B5EF4-FFF2-40B4-BE49-F238E27FC236}">
                <a16:creationId xmlns:a16="http://schemas.microsoft.com/office/drawing/2014/main" id="{29B86F8B-E3CF-E196-80AC-E0B6E08EE425}"/>
              </a:ext>
            </a:extLst>
          </p:cNvPr>
          <p:cNvSpPr txBox="1"/>
          <p:nvPr/>
        </p:nvSpPr>
        <p:spPr>
          <a:xfrm>
            <a:off x="2672148" y="2060205"/>
            <a:ext cx="6160152" cy="2893069"/>
          </a:xfrm>
          <a:prstGeom prst="rect">
            <a:avLst/>
          </a:prstGeom>
          <a:noFill/>
          <a:ln>
            <a:noFill/>
          </a:ln>
        </p:spPr>
        <p:txBody>
          <a:bodyPr spcFirstLastPara="1" wrap="square" lIns="91425" tIns="91425" rIns="91425" bIns="91425" anchor="t" anchorCtr="0">
            <a:spAutoFit/>
          </a:bodyPr>
          <a:lstStyle/>
          <a:p>
            <a:pPr lvl="0">
              <a:buSzPts val="1800"/>
            </a:pPr>
            <a:r>
              <a:rPr lang="pt-BR" sz="1600" dirty="0">
                <a:solidFill>
                  <a:srgbClr val="9900FF"/>
                </a:solidFill>
                <a:latin typeface="Source Sans Pro"/>
                <a:ea typeface="Source Sans Pro"/>
                <a:cs typeface="Source Sans Pro"/>
                <a:sym typeface="Source Sans Pro"/>
              </a:rPr>
              <a:t>The steps of the Gale-Shapley Algorithm with the free </a:t>
            </a:r>
            <a:r>
              <a:rPr lang="en" sz="1600" kern="1200" dirty="0">
                <a:solidFill>
                  <a:srgbClr val="9900FF"/>
                </a:solidFill>
                <a:latin typeface="Source Sans Pro"/>
                <a:ea typeface="Source Sans Pro"/>
                <a:cs typeface="Source Sans Pro"/>
                <a:sym typeface="Source Sans Pro"/>
              </a:rPr>
              <a:t>m in </a:t>
            </a:r>
            <a:r>
              <a:rPr lang="en" sz="1600" b="1" kern="1200" dirty="0">
                <a:solidFill>
                  <a:srgbClr val="9900FF"/>
                </a:solidFill>
                <a:latin typeface="Source Sans Pro"/>
                <a:ea typeface="Source Sans Pro"/>
                <a:cs typeface="Source Sans Pro"/>
                <a:sym typeface="Source Sans Pro"/>
              </a:rPr>
              <a:t>M</a:t>
            </a:r>
            <a:r>
              <a:rPr lang="pt-BR" sz="1600" dirty="0">
                <a:solidFill>
                  <a:srgbClr val="9900FF"/>
                </a:solidFill>
                <a:latin typeface="Source Sans Pro"/>
                <a:ea typeface="Source Sans Pro"/>
                <a:cs typeface="Source Sans Pro"/>
                <a:sym typeface="Source Sans Pro"/>
              </a:rPr>
              <a:t> with largest index proposing first:</a:t>
            </a:r>
          </a:p>
          <a:p>
            <a:pPr marL="0" marR="0" lvl="0" indent="0" algn="l" rtl="0">
              <a:lnSpc>
                <a:spcPct val="100000"/>
              </a:lnSpc>
              <a:spcBef>
                <a:spcPts val="0"/>
              </a:spcBef>
              <a:spcAft>
                <a:spcPts val="0"/>
              </a:spcAft>
              <a:buClr>
                <a:srgbClr val="000000"/>
              </a:buClr>
              <a:buSzPts val="1800"/>
              <a:buFont typeface="Arial"/>
              <a:buNone/>
            </a:pPr>
            <a:endParaRPr lang="pt-BR" sz="16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chooses w</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(m</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chooses w</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 	(m</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a:t>
            </a:r>
          </a:p>
          <a:p>
            <a:pPr lvl="0">
              <a:buSzPts val="1800"/>
            </a:pP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 chooses w</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 	(m</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a:t>
            </a:r>
            <a:r>
              <a:rPr lang="pt-BR" sz="1600" dirty="0">
                <a:latin typeface="Source Sans Pro"/>
                <a:ea typeface="Source Sans Pro"/>
                <a:cs typeface="Source Sans Pro"/>
                <a:sym typeface="Source Sans Pro"/>
              </a:rPr>
              <a:t>(m</a:t>
            </a:r>
            <a:r>
              <a:rPr lang="pt-BR" sz="1600" baseline="-25000" dirty="0">
                <a:latin typeface="Source Sans Pro"/>
                <a:ea typeface="Source Sans Pro"/>
                <a:cs typeface="Source Sans Pro"/>
                <a:sym typeface="Source Sans Pro"/>
              </a:rPr>
              <a:t>2</a:t>
            </a:r>
            <a:r>
              <a:rPr lang="pt-BR" sz="1600" dirty="0">
                <a:latin typeface="Source Sans Pro"/>
                <a:ea typeface="Source Sans Pro"/>
                <a:cs typeface="Source Sans Pro"/>
                <a:sym typeface="Source Sans Pro"/>
              </a:rPr>
              <a:t>, w</a:t>
            </a:r>
            <a:r>
              <a:rPr lang="pt-BR" sz="1600" baseline="-25000" dirty="0">
                <a:latin typeface="Source Sans Pro"/>
                <a:ea typeface="Source Sans Pro"/>
                <a:cs typeface="Source Sans Pro"/>
                <a:sym typeface="Source Sans Pro"/>
              </a:rPr>
              <a:t>2</a:t>
            </a:r>
            <a:r>
              <a:rPr lang="pt-BR" sz="1600" dirty="0">
                <a:latin typeface="Source Sans Pro"/>
                <a:ea typeface="Source Sans Pro"/>
                <a:cs typeface="Source Sans Pro"/>
                <a:sym typeface="Source Sans Pro"/>
              </a:rPr>
              <a:t>) failed </a:t>
            </a:r>
            <a:endParaRPr lang="pt-BR" sz="16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 chooses w</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(m</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a:t>
            </a:r>
          </a:p>
          <a:p>
            <a:pPr lvl="0">
              <a:buSzPts val="1800"/>
            </a:pP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chooses w</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(m</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a:t>
            </a:r>
            <a:r>
              <a:rPr lang="pt-BR" sz="1600" dirty="0">
                <a:solidFill>
                  <a:schemeClr val="tx1"/>
                </a:solidFill>
                <a:latin typeface="Source Sans Pro"/>
                <a:ea typeface="Source Sans Pro"/>
                <a:cs typeface="Source Sans Pro"/>
                <a:sym typeface="Source Sans Pro"/>
              </a:rPr>
              <a:t>,(m</a:t>
            </a:r>
            <a:r>
              <a:rPr lang="pt-BR" sz="1600" baseline="-25000" dirty="0">
                <a:solidFill>
                  <a:schemeClr val="tx1"/>
                </a:solidFill>
                <a:latin typeface="Source Sans Pro"/>
                <a:ea typeface="Source Sans Pro"/>
                <a:cs typeface="Source Sans Pro"/>
                <a:sym typeface="Source Sans Pro"/>
              </a:rPr>
              <a:t>4</a:t>
            </a:r>
            <a:r>
              <a:rPr lang="pt-BR" sz="1600" dirty="0">
                <a:solidFill>
                  <a:schemeClr val="tx1"/>
                </a:solidFill>
                <a:latin typeface="Source Sans Pro"/>
                <a:ea typeface="Source Sans Pro"/>
                <a:cs typeface="Source Sans Pro"/>
                <a:sym typeface="Source Sans Pro"/>
              </a:rPr>
              <a:t>, w</a:t>
            </a:r>
            <a:r>
              <a:rPr lang="pt-BR" sz="1600" baseline="-25000" dirty="0">
                <a:solidFill>
                  <a:schemeClr val="tx1"/>
                </a:solidFill>
                <a:latin typeface="Source Sans Pro"/>
                <a:ea typeface="Source Sans Pro"/>
                <a:cs typeface="Source Sans Pro"/>
                <a:sym typeface="Source Sans Pro"/>
              </a:rPr>
              <a:t>3</a:t>
            </a:r>
            <a:r>
              <a:rPr lang="pt-BR" sz="1600" dirty="0">
                <a:solidFill>
                  <a:schemeClr val="tx1"/>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chooses w</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(m</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endParaRPr lang="pt-BR" sz="16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We ended up with the same result!</a:t>
            </a:r>
          </a:p>
        </p:txBody>
      </p:sp>
      <p:cxnSp>
        <p:nvCxnSpPr>
          <p:cNvPr id="7" name="Straight Connector 6"/>
          <p:cNvCxnSpPr/>
          <p:nvPr/>
        </p:nvCxnSpPr>
        <p:spPr>
          <a:xfrm flipV="1">
            <a:off x="6841598" y="4001301"/>
            <a:ext cx="501445" cy="58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0167901-F9CC-4D13-BF5A-6699CA046394}"/>
              </a:ext>
            </a:extLst>
          </p:cNvPr>
          <p:cNvSpPr txBox="1"/>
          <p:nvPr/>
        </p:nvSpPr>
        <p:spPr>
          <a:xfrm>
            <a:off x="444700" y="2261507"/>
            <a:ext cx="2161780"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29486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a:buSzPct val="100000"/>
              <a:buFont typeface="+mj-lt"/>
              <a:buAutoNum type="alphaLcParenR" startAt="3"/>
            </a:pPr>
            <a:r>
              <a:rPr lang="en-US" sz="1600" dirty="0"/>
              <a:t>Now run the algorithm with the people </a:t>
            </a:r>
            <a:r>
              <a:rPr lang="en" sz="1600" dirty="0">
                <a:solidFill>
                  <a:srgbClr val="333333"/>
                </a:solidFill>
                <a:latin typeface="Source Sans Pro"/>
                <a:ea typeface="Source Sans Pro"/>
                <a:cs typeface="Source Sans Pro"/>
                <a:sym typeface="Source Sans Pro"/>
              </a:rPr>
              <a:t>in </a:t>
            </a:r>
            <a:r>
              <a:rPr lang="en-US" sz="1600" b="1" dirty="0">
                <a:solidFill>
                  <a:srgbClr val="333333"/>
                </a:solidFill>
                <a:latin typeface="Source Sans Pro"/>
                <a:ea typeface="Source Sans Pro"/>
                <a:cs typeface="Source Sans Pro"/>
                <a:sym typeface="Source Sans Pro"/>
              </a:rPr>
              <a:t>W </a:t>
            </a:r>
            <a:r>
              <a:rPr lang="en-US" sz="1600" dirty="0"/>
              <a:t>proposing, breaking ties by taking the free </a:t>
            </a:r>
            <a:r>
              <a:rPr lang="en-US" sz="1600" dirty="0" err="1"/>
              <a:t>w</a:t>
            </a:r>
            <a:r>
              <a:rPr lang="en-US" sz="1600" baseline="-25000" dirty="0" err="1"/>
              <a:t>i</a:t>
            </a:r>
            <a:r>
              <a:rPr lang="en-US" sz="1600" dirty="0"/>
              <a:t> with the smallest index. Do you get the same result? </a:t>
            </a:r>
          </a:p>
        </p:txBody>
      </p:sp>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5" name="TextBox 4">
            <a:extLst>
              <a:ext uri="{FF2B5EF4-FFF2-40B4-BE49-F238E27FC236}">
                <a16:creationId xmlns:a16="http://schemas.microsoft.com/office/drawing/2014/main" id="{12C330BC-C2CF-4F86-996F-849B2902F984}"/>
              </a:ext>
            </a:extLst>
          </p:cNvPr>
          <p:cNvSpPr txBox="1"/>
          <p:nvPr/>
        </p:nvSpPr>
        <p:spPr>
          <a:xfrm>
            <a:off x="444700" y="2261507"/>
            <a:ext cx="2161780"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88522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311700" y="1068425"/>
            <a:ext cx="8520600" cy="3500450"/>
          </a:xfrm>
        </p:spPr>
        <p:txBody>
          <a:bodyPr>
            <a:normAutofit/>
          </a:bodyPr>
          <a:lstStyle/>
          <a:p>
            <a:pPr lvl="0">
              <a:buClr>
                <a:srgbClr val="333333"/>
              </a:buClr>
              <a:buSzPct val="100000"/>
              <a:buFont typeface="+mj-lt"/>
              <a:buAutoNum type="alphaLcParenR" startAt="3"/>
            </a:pPr>
            <a:r>
              <a:rPr lang="en-US" sz="1600" dirty="0">
                <a:solidFill>
                  <a:srgbClr val="333333"/>
                </a:solidFill>
              </a:rPr>
              <a:t>Now run the algorithm with the people</a:t>
            </a:r>
            <a:r>
              <a:rPr lang="en" sz="1600" dirty="0">
                <a:solidFill>
                  <a:srgbClr val="333333"/>
                </a:solidFill>
                <a:latin typeface="Source Sans Pro"/>
                <a:ea typeface="Source Sans Pro"/>
                <a:cs typeface="Source Sans Pro"/>
                <a:sym typeface="Source Sans Pro"/>
              </a:rPr>
              <a:t> in </a:t>
            </a:r>
            <a:r>
              <a:rPr lang="en" sz="1600" b="1" dirty="0">
                <a:solidFill>
                  <a:srgbClr val="333333"/>
                </a:solidFill>
                <a:latin typeface="Source Sans Pro"/>
                <a:ea typeface="Source Sans Pro"/>
                <a:cs typeface="Source Sans Pro"/>
                <a:sym typeface="Source Sans Pro"/>
              </a:rPr>
              <a:t>W</a:t>
            </a:r>
            <a:r>
              <a:rPr lang="en" sz="1600" dirty="0">
                <a:solidFill>
                  <a:srgbClr val="333333"/>
                </a:solidFill>
                <a:latin typeface="Source Sans Pro"/>
                <a:ea typeface="Source Sans Pro"/>
                <a:cs typeface="Source Sans Pro"/>
                <a:sym typeface="Source Sans Pro"/>
              </a:rPr>
              <a:t> </a:t>
            </a:r>
            <a:r>
              <a:rPr lang="en-US" sz="1600" dirty="0">
                <a:solidFill>
                  <a:srgbClr val="333333"/>
                </a:solidFill>
              </a:rPr>
              <a:t>proposing, breaking ties by taking the free </a:t>
            </a:r>
            <a:r>
              <a:rPr lang="en-US" sz="1600" dirty="0" err="1">
                <a:solidFill>
                  <a:srgbClr val="333333"/>
                </a:solidFill>
              </a:rPr>
              <a:t>w</a:t>
            </a:r>
            <a:r>
              <a:rPr lang="en-US" sz="1600" baseline="-25000" dirty="0" err="1">
                <a:solidFill>
                  <a:srgbClr val="333333"/>
                </a:solidFill>
              </a:rPr>
              <a:t>i</a:t>
            </a:r>
            <a:r>
              <a:rPr lang="en-US" sz="1600" dirty="0">
                <a:solidFill>
                  <a:srgbClr val="333333"/>
                </a:solidFill>
              </a:rPr>
              <a:t> with the smallest index. Do you get the same result? </a:t>
            </a:r>
          </a:p>
        </p:txBody>
      </p:sp>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9" name="Google Shape;160;p35">
            <a:extLst>
              <a:ext uri="{FF2B5EF4-FFF2-40B4-BE49-F238E27FC236}">
                <a16:creationId xmlns:a16="http://schemas.microsoft.com/office/drawing/2014/main" id="{0A3E3A3E-F771-ED6C-EC25-3EA7A22DE794}"/>
              </a:ext>
            </a:extLst>
          </p:cNvPr>
          <p:cNvSpPr txBox="1"/>
          <p:nvPr/>
        </p:nvSpPr>
        <p:spPr>
          <a:xfrm>
            <a:off x="2672148" y="1825427"/>
            <a:ext cx="6160152" cy="3139291"/>
          </a:xfrm>
          <a:prstGeom prst="rect">
            <a:avLst/>
          </a:prstGeom>
          <a:noFill/>
          <a:ln>
            <a:noFill/>
          </a:ln>
        </p:spPr>
        <p:txBody>
          <a:bodyPr spcFirstLastPara="1" wrap="square" lIns="91425" tIns="91425" rIns="91425" bIns="91425" anchor="t" anchorCtr="0">
            <a:spAutoFit/>
          </a:bodyPr>
          <a:lstStyle/>
          <a:p>
            <a:pPr lvl="0">
              <a:buSzPts val="1800"/>
            </a:pPr>
            <a:r>
              <a:rPr lang="pt-BR" sz="1600" dirty="0">
                <a:solidFill>
                  <a:srgbClr val="9900FF"/>
                </a:solidFill>
                <a:latin typeface="Source Sans Pro"/>
                <a:ea typeface="Source Sans Pro"/>
                <a:cs typeface="Source Sans Pro"/>
                <a:sym typeface="Source Sans Pro"/>
              </a:rPr>
              <a:t>The steps of the Gale-Shapley Algorithm with the w in </a:t>
            </a:r>
            <a:r>
              <a:rPr lang="pt-BR" sz="1600" b="1" dirty="0">
                <a:solidFill>
                  <a:srgbClr val="9900FF"/>
                </a:solidFill>
                <a:latin typeface="Source Sans Pro"/>
                <a:ea typeface="Source Sans Pro"/>
                <a:cs typeface="Source Sans Pro"/>
                <a:sym typeface="Source Sans Pro"/>
              </a:rPr>
              <a:t>W</a:t>
            </a:r>
            <a:r>
              <a:rPr lang="pt-BR" sz="1600" dirty="0">
                <a:solidFill>
                  <a:srgbClr val="9900FF"/>
                </a:solidFill>
                <a:latin typeface="Source Sans Pro"/>
                <a:ea typeface="Source Sans Pro"/>
                <a:cs typeface="Source Sans Pro"/>
                <a:sym typeface="Source Sans Pro"/>
              </a:rPr>
              <a:t> proposing:</a:t>
            </a:r>
          </a:p>
          <a:p>
            <a:pPr marL="0" marR="0" lvl="0" indent="0" algn="l" rtl="0">
              <a:lnSpc>
                <a:spcPct val="100000"/>
              </a:lnSpc>
              <a:spcBef>
                <a:spcPts val="0"/>
              </a:spcBef>
              <a:spcAft>
                <a:spcPts val="0"/>
              </a:spcAft>
              <a:buClr>
                <a:srgbClr val="000000"/>
              </a:buClr>
              <a:buSzPts val="1800"/>
              <a:buFont typeface="Arial"/>
              <a:buNone/>
            </a:pPr>
            <a:endParaRPr lang="pt-BR" sz="16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w</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chooses p</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(m</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w</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 chooses p</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(m</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a:t>
            </a:r>
          </a:p>
          <a:p>
            <a:pPr lvl="0">
              <a:buSzPts val="1800"/>
            </a:pPr>
            <a:r>
              <a:rPr lang="pt-BR" sz="1600" dirty="0">
                <a:solidFill>
                  <a:srgbClr val="9900FF"/>
                </a:solidFill>
                <a:latin typeface="Source Sans Pro"/>
                <a:ea typeface="Source Sans Pro"/>
                <a:cs typeface="Source Sans Pro"/>
                <a:sym typeface="Source Sans Pro"/>
              </a:rPr>
              <a:t>w</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chooses p</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(m</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a:t>
            </a:r>
            <a:r>
              <a:rPr lang="pt-BR" sz="1600" dirty="0">
                <a:solidFill>
                  <a:schemeClr val="tx1"/>
                </a:solidFill>
                <a:latin typeface="Source Sans Pro"/>
                <a:ea typeface="Source Sans Pro"/>
                <a:cs typeface="Source Sans Pro"/>
                <a:sym typeface="Source Sans Pro"/>
              </a:rPr>
              <a:t>,(m</a:t>
            </a:r>
            <a:r>
              <a:rPr lang="pt-BR" sz="1600" baseline="-25000" dirty="0">
                <a:solidFill>
                  <a:schemeClr val="tx1"/>
                </a:solidFill>
                <a:latin typeface="Source Sans Pro"/>
                <a:ea typeface="Source Sans Pro"/>
                <a:cs typeface="Source Sans Pro"/>
                <a:sym typeface="Source Sans Pro"/>
              </a:rPr>
              <a:t>1</a:t>
            </a:r>
            <a:r>
              <a:rPr lang="pt-BR" sz="1600" dirty="0">
                <a:solidFill>
                  <a:schemeClr val="tx1"/>
                </a:solidFill>
                <a:latin typeface="Source Sans Pro"/>
                <a:ea typeface="Source Sans Pro"/>
                <a:cs typeface="Source Sans Pro"/>
                <a:sym typeface="Source Sans Pro"/>
              </a:rPr>
              <a:t>, w</a:t>
            </a:r>
            <a:r>
              <a:rPr lang="pt-BR" sz="1600" baseline="-25000" dirty="0">
                <a:solidFill>
                  <a:schemeClr val="tx1"/>
                </a:solidFill>
                <a:latin typeface="Source Sans Pro"/>
                <a:ea typeface="Source Sans Pro"/>
                <a:cs typeface="Source Sans Pro"/>
                <a:sym typeface="Source Sans Pro"/>
              </a:rPr>
              <a:t>2</a:t>
            </a:r>
            <a:r>
              <a:rPr lang="pt-BR" sz="1600" dirty="0">
                <a:solidFill>
                  <a:schemeClr val="tx1"/>
                </a:solidFill>
                <a:latin typeface="Source Sans Pro"/>
                <a:ea typeface="Source Sans Pro"/>
                <a:cs typeface="Source Sans Pro"/>
                <a:sym typeface="Source Sans Pro"/>
              </a:rPr>
              <a:t>)</a:t>
            </a: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w</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 chooses p</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(m</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a:t>
            </a:r>
          </a:p>
          <a:p>
            <a:pPr lvl="0">
              <a:buSzPts val="1800"/>
            </a:pPr>
            <a:r>
              <a:rPr lang="pt-BR" sz="1600" dirty="0">
                <a:solidFill>
                  <a:srgbClr val="9900FF"/>
                </a:solidFill>
                <a:latin typeface="Source Sans Pro"/>
                <a:ea typeface="Source Sans Pro"/>
                <a:cs typeface="Source Sans Pro"/>
                <a:sym typeface="Source Sans Pro"/>
              </a:rPr>
              <a:t>w</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chooses p</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(m</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a:t>
            </a:r>
            <a:r>
              <a:rPr lang="pt-BR" sz="1600" dirty="0">
                <a:solidFill>
                  <a:schemeClr val="tx1"/>
                </a:solidFill>
                <a:latin typeface="Source Sans Pro"/>
                <a:ea typeface="Source Sans Pro"/>
                <a:cs typeface="Source Sans Pro"/>
                <a:sym typeface="Source Sans Pro"/>
              </a:rPr>
              <a:t>(m</a:t>
            </a:r>
            <a:r>
              <a:rPr lang="pt-BR" sz="1600" baseline="-25000" dirty="0">
                <a:solidFill>
                  <a:schemeClr val="tx1"/>
                </a:solidFill>
                <a:latin typeface="Source Sans Pro"/>
                <a:ea typeface="Source Sans Pro"/>
                <a:cs typeface="Source Sans Pro"/>
                <a:sym typeface="Source Sans Pro"/>
              </a:rPr>
              <a:t>3</a:t>
            </a:r>
            <a:r>
              <a:rPr lang="pt-BR" sz="1600" dirty="0">
                <a:solidFill>
                  <a:schemeClr val="tx1"/>
                </a:solidFill>
                <a:latin typeface="Source Sans Pro"/>
                <a:ea typeface="Source Sans Pro"/>
                <a:cs typeface="Source Sans Pro"/>
                <a:sym typeface="Source Sans Pro"/>
              </a:rPr>
              <a:t>, w</a:t>
            </a:r>
            <a:r>
              <a:rPr lang="pt-BR" sz="1600" baseline="-25000" dirty="0">
                <a:solidFill>
                  <a:schemeClr val="tx1"/>
                </a:solidFill>
                <a:latin typeface="Source Sans Pro"/>
                <a:ea typeface="Source Sans Pro"/>
                <a:cs typeface="Source Sans Pro"/>
                <a:sym typeface="Source Sans Pro"/>
              </a:rPr>
              <a:t>4</a:t>
            </a:r>
            <a:r>
              <a:rPr lang="pt-BR" sz="1600" dirty="0">
                <a:solidFill>
                  <a:schemeClr val="tx1"/>
                </a:solidFill>
                <a:latin typeface="Source Sans Pro"/>
                <a:ea typeface="Source Sans Pro"/>
                <a:cs typeface="Source Sans Pro"/>
                <a:sym typeface="Source Sans Pro"/>
              </a:rPr>
              <a:t>) failed </a:t>
            </a:r>
          </a:p>
          <a:p>
            <a:pPr lvl="0">
              <a:buSzPts val="1800"/>
            </a:pPr>
            <a:r>
              <a:rPr lang="pt-BR" sz="1600" dirty="0">
                <a:solidFill>
                  <a:srgbClr val="9900FF"/>
                </a:solidFill>
                <a:latin typeface="Source Sans Pro"/>
                <a:ea typeface="Source Sans Pro"/>
                <a:cs typeface="Source Sans Pro"/>
                <a:sym typeface="Source Sans Pro"/>
              </a:rPr>
              <a:t>w</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chooses p</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(m</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a:t>
            </a:r>
            <a:r>
              <a:rPr lang="pt-BR" sz="1600" dirty="0">
                <a:latin typeface="Source Sans Pro"/>
                <a:ea typeface="Source Sans Pro"/>
                <a:cs typeface="Source Sans Pro"/>
                <a:sym typeface="Source Sans Pro"/>
              </a:rPr>
              <a:t>(m</a:t>
            </a:r>
            <a:r>
              <a:rPr lang="pt-BR" sz="1600" baseline="-25000" dirty="0">
                <a:latin typeface="Source Sans Pro"/>
                <a:ea typeface="Source Sans Pro"/>
                <a:cs typeface="Source Sans Pro"/>
                <a:sym typeface="Source Sans Pro"/>
              </a:rPr>
              <a:t>1</a:t>
            </a:r>
            <a:r>
              <a:rPr lang="pt-BR" sz="1600" dirty="0">
                <a:latin typeface="Source Sans Pro"/>
                <a:ea typeface="Source Sans Pro"/>
                <a:cs typeface="Source Sans Pro"/>
                <a:sym typeface="Source Sans Pro"/>
              </a:rPr>
              <a:t>, w</a:t>
            </a:r>
            <a:r>
              <a:rPr lang="pt-BR" sz="1600" baseline="-25000" dirty="0">
                <a:latin typeface="Source Sans Pro"/>
                <a:ea typeface="Source Sans Pro"/>
                <a:cs typeface="Source Sans Pro"/>
                <a:sym typeface="Source Sans Pro"/>
              </a:rPr>
              <a:t>4</a:t>
            </a:r>
            <a:r>
              <a:rPr lang="pt-BR" sz="1600" dirty="0">
                <a:latin typeface="Source Sans Pro"/>
                <a:ea typeface="Source Sans Pro"/>
                <a:cs typeface="Source Sans Pro"/>
                <a:sym typeface="Source Sans Pro"/>
              </a:rPr>
              <a:t>) failed </a:t>
            </a:r>
            <a:endParaRPr lang="pt-BR" sz="16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pt-BR" sz="1600" dirty="0">
                <a:solidFill>
                  <a:srgbClr val="9900FF"/>
                </a:solidFill>
                <a:latin typeface="Source Sans Pro"/>
                <a:ea typeface="Source Sans Pro"/>
                <a:cs typeface="Source Sans Pro"/>
                <a:sym typeface="Source Sans Pro"/>
              </a:rPr>
              <a:t>w</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chooses p</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 	(m</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3</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2</a:t>
            </a:r>
            <a:r>
              <a:rPr lang="pt-BR" sz="1600" dirty="0">
                <a:solidFill>
                  <a:srgbClr val="9900FF"/>
                </a:solidFill>
                <a:latin typeface="Source Sans Pro"/>
                <a:ea typeface="Source Sans Pro"/>
                <a:cs typeface="Source Sans Pro"/>
                <a:sym typeface="Source Sans Pro"/>
              </a:rPr>
              <a:t>),(m</a:t>
            </a:r>
            <a:r>
              <a:rPr lang="pt-BR" sz="1600" baseline="-25000" dirty="0">
                <a:solidFill>
                  <a:srgbClr val="9900FF"/>
                </a:solidFill>
                <a:latin typeface="Source Sans Pro"/>
                <a:ea typeface="Source Sans Pro"/>
                <a:cs typeface="Source Sans Pro"/>
                <a:sym typeface="Source Sans Pro"/>
              </a:rPr>
              <a:t>4</a:t>
            </a:r>
            <a:r>
              <a:rPr lang="pt-BR" sz="1600" dirty="0">
                <a:solidFill>
                  <a:srgbClr val="9900FF"/>
                </a:solidFill>
                <a:latin typeface="Source Sans Pro"/>
                <a:ea typeface="Source Sans Pro"/>
                <a:cs typeface="Source Sans Pro"/>
                <a:sym typeface="Source Sans Pro"/>
              </a:rPr>
              <a:t>, w</a:t>
            </a:r>
            <a:r>
              <a:rPr lang="pt-BR" sz="1600" baseline="-25000" dirty="0">
                <a:solidFill>
                  <a:srgbClr val="9900FF"/>
                </a:solidFill>
                <a:latin typeface="Source Sans Pro"/>
                <a:ea typeface="Source Sans Pro"/>
                <a:cs typeface="Source Sans Pro"/>
                <a:sym typeface="Source Sans Pro"/>
              </a:rPr>
              <a:t>1</a:t>
            </a:r>
            <a:r>
              <a:rPr lang="pt-BR" sz="1600"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endParaRPr lang="pt-BR" sz="1600" dirty="0">
              <a:solidFill>
                <a:srgbClr val="9900FF"/>
              </a:solidFill>
              <a:latin typeface="Source Sans Pro"/>
              <a:ea typeface="Source Sans Pro"/>
              <a:cs typeface="Source Sans Pro"/>
              <a:sym typeface="Source Sans Pro"/>
            </a:endParaRPr>
          </a:p>
          <a:p>
            <a:pPr lvl="0">
              <a:buSzPts val="1800"/>
            </a:pPr>
            <a:r>
              <a:rPr lang="pt-BR" sz="1600" b="1" dirty="0">
                <a:solidFill>
                  <a:srgbClr val="9900FF"/>
                </a:solidFill>
                <a:latin typeface="Source Sans Pro"/>
                <a:ea typeface="Source Sans Pro"/>
                <a:cs typeface="Source Sans Pro"/>
                <a:sym typeface="Source Sans Pro"/>
              </a:rPr>
              <a:t>No</a:t>
            </a:r>
            <a:r>
              <a:rPr lang="pt-BR" sz="1600" dirty="0">
                <a:solidFill>
                  <a:srgbClr val="9900FF"/>
                </a:solidFill>
                <a:latin typeface="Source Sans Pro"/>
                <a:ea typeface="Source Sans Pro"/>
                <a:cs typeface="Source Sans Pro"/>
                <a:sym typeface="Source Sans Pro"/>
              </a:rPr>
              <a:t>, the result is different when we have the w in </a:t>
            </a:r>
            <a:r>
              <a:rPr lang="pt-BR" sz="1600" b="1" dirty="0">
                <a:solidFill>
                  <a:srgbClr val="9900FF"/>
                </a:solidFill>
                <a:latin typeface="Source Sans Pro"/>
                <a:ea typeface="Source Sans Pro"/>
                <a:cs typeface="Source Sans Pro"/>
                <a:sym typeface="Source Sans Pro"/>
              </a:rPr>
              <a:t>W</a:t>
            </a:r>
            <a:r>
              <a:rPr lang="pt-BR" sz="1600" dirty="0">
                <a:solidFill>
                  <a:srgbClr val="9900FF"/>
                </a:solidFill>
                <a:latin typeface="Source Sans Pro"/>
                <a:ea typeface="Source Sans Pro"/>
                <a:cs typeface="Source Sans Pro"/>
                <a:sym typeface="Source Sans Pro"/>
              </a:rPr>
              <a:t> propose as opposed to the m in </a:t>
            </a:r>
            <a:r>
              <a:rPr lang="pt-BR" sz="1600" b="1" dirty="0">
                <a:solidFill>
                  <a:srgbClr val="9900FF"/>
                </a:solidFill>
                <a:latin typeface="Source Sans Pro"/>
                <a:ea typeface="Source Sans Pro"/>
                <a:cs typeface="Source Sans Pro"/>
                <a:sym typeface="Source Sans Pro"/>
              </a:rPr>
              <a:t>M</a:t>
            </a:r>
            <a:r>
              <a:rPr lang="pt-BR" sz="1600" dirty="0">
                <a:solidFill>
                  <a:srgbClr val="9900FF"/>
                </a:solidFill>
                <a:latin typeface="Source Sans Pro"/>
                <a:ea typeface="Source Sans Pro"/>
                <a:cs typeface="Source Sans Pro"/>
                <a:sym typeface="Source Sans Pro"/>
              </a:rPr>
              <a:t>.</a:t>
            </a:r>
          </a:p>
        </p:txBody>
      </p:sp>
      <p:cxnSp>
        <p:nvCxnSpPr>
          <p:cNvPr id="6" name="Straight Connector 5"/>
          <p:cNvCxnSpPr/>
          <p:nvPr/>
        </p:nvCxnSpPr>
        <p:spPr>
          <a:xfrm flipV="1">
            <a:off x="5359897" y="3046589"/>
            <a:ext cx="501445" cy="58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E2F8E62-7F09-483D-AECB-9D55A5C6EE6F}"/>
              </a:ext>
            </a:extLst>
          </p:cNvPr>
          <p:cNvSpPr txBox="1"/>
          <p:nvPr/>
        </p:nvSpPr>
        <p:spPr>
          <a:xfrm>
            <a:off x="444700" y="2261507"/>
            <a:ext cx="2161780"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529734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0004-37C8-74D2-0C2D-F6D83844417B}"/>
              </a:ext>
            </a:extLst>
          </p:cNvPr>
          <p:cNvSpPr>
            <a:spLocks noGrp="1"/>
          </p:cNvSpPr>
          <p:nvPr>
            <p:ph type="title"/>
          </p:nvPr>
        </p:nvSpPr>
        <p:spPr/>
        <p:txBody>
          <a:bodyPr>
            <a:normAutofit fontScale="90000"/>
          </a:bodyPr>
          <a:lstStyle/>
          <a:p>
            <a:r>
              <a:rPr lang="en-IN" dirty="0"/>
              <a:t>Problem 2 – True/False</a:t>
            </a:r>
          </a:p>
        </p:txBody>
      </p:sp>
      <p:sp>
        <p:nvSpPr>
          <p:cNvPr id="3" name="Text Placeholder 2">
            <a:extLst>
              <a:ext uri="{FF2B5EF4-FFF2-40B4-BE49-F238E27FC236}">
                <a16:creationId xmlns:a16="http://schemas.microsoft.com/office/drawing/2014/main" id="{1C909A01-A874-024D-D9A2-625ABC01B726}"/>
              </a:ext>
            </a:extLst>
          </p:cNvPr>
          <p:cNvSpPr>
            <a:spLocks noGrp="1"/>
          </p:cNvSpPr>
          <p:nvPr>
            <p:ph type="body" idx="1"/>
          </p:nvPr>
        </p:nvSpPr>
        <p:spPr/>
        <p:txBody>
          <a:bodyPr/>
          <a:lstStyle/>
          <a:p>
            <a:pPr marL="114300" indent="0">
              <a:buNone/>
            </a:pPr>
            <a:r>
              <a:rPr lang="en-IN" dirty="0"/>
              <a:t>Determine if the following statements are true or false:</a:t>
            </a:r>
          </a:p>
          <a:p>
            <a:pPr marL="114300" indent="0">
              <a:buNone/>
            </a:pPr>
            <a:endParaRPr lang="en-IN" dirty="0"/>
          </a:p>
          <a:p>
            <a:pPr>
              <a:buAutoNum type="alphaLcParenR"/>
            </a:pPr>
            <a:r>
              <a:rPr lang="en-US" dirty="0"/>
              <a:t>True or false?  In every instance of the stable matching problem, there is a stable matching containing a pair (</a:t>
            </a:r>
            <a:r>
              <a:rPr lang="en-US" dirty="0" err="1"/>
              <a:t>m,w</a:t>
            </a:r>
            <a:r>
              <a:rPr lang="en-US" dirty="0"/>
              <a:t>) such that m is ranked first on the preference list of w and w is ranked first on the preference list of m.</a:t>
            </a:r>
          </a:p>
          <a:p>
            <a:pPr marL="114300" indent="0">
              <a:buNone/>
            </a:pPr>
            <a:endParaRPr lang="en-IN" dirty="0"/>
          </a:p>
        </p:txBody>
      </p:sp>
      <p:sp>
        <p:nvSpPr>
          <p:cNvPr id="4" name="Google Shape;160;p35">
            <a:extLst>
              <a:ext uri="{FF2B5EF4-FFF2-40B4-BE49-F238E27FC236}">
                <a16:creationId xmlns:a16="http://schemas.microsoft.com/office/drawing/2014/main" id="{00F53335-7F95-2B41-018E-7331F68532A2}"/>
              </a:ext>
            </a:extLst>
          </p:cNvPr>
          <p:cNvSpPr txBox="1"/>
          <p:nvPr/>
        </p:nvSpPr>
        <p:spPr>
          <a:xfrm>
            <a:off x="887767" y="4210225"/>
            <a:ext cx="7368466"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rgbClr val="9900FF"/>
                </a:solidFill>
                <a:latin typeface="Source Sans Pro"/>
                <a:ea typeface="Source Sans Pro"/>
                <a:cs typeface="Source Sans Pro"/>
                <a:sym typeface="Source Sans Pro"/>
              </a:rPr>
              <a:t>Work on </a:t>
            </a:r>
            <a:r>
              <a:rPr lang="en" sz="1600" b="0" i="0" u="none" strike="noStrike" cap="none" dirty="0">
                <a:solidFill>
                  <a:srgbClr val="9900FF"/>
                </a:solidFill>
                <a:latin typeface="Source Sans Pro"/>
                <a:ea typeface="Source Sans Pro"/>
                <a:cs typeface="Source Sans Pro"/>
                <a:sym typeface="Source Sans Pro"/>
              </a:rPr>
              <a:t>this problem with the people around you, and then we’ll go over it together!</a:t>
            </a:r>
            <a:endParaRPr sz="1600" b="0" i="0" u="none" strike="noStrike" cap="none" dirty="0">
              <a:solidFill>
                <a:srgbClr val="9900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96565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0004-37C8-74D2-0C2D-F6D83844417B}"/>
              </a:ext>
            </a:extLst>
          </p:cNvPr>
          <p:cNvSpPr>
            <a:spLocks noGrp="1"/>
          </p:cNvSpPr>
          <p:nvPr>
            <p:ph type="title"/>
          </p:nvPr>
        </p:nvSpPr>
        <p:spPr/>
        <p:txBody>
          <a:bodyPr>
            <a:normAutofit fontScale="90000"/>
          </a:bodyPr>
          <a:lstStyle/>
          <a:p>
            <a:r>
              <a:rPr lang="en-IN" dirty="0"/>
              <a:t>Problem 2 – True/False</a:t>
            </a:r>
          </a:p>
        </p:txBody>
      </p:sp>
      <p:sp>
        <p:nvSpPr>
          <p:cNvPr id="3" name="Text Placeholder 2">
            <a:extLst>
              <a:ext uri="{FF2B5EF4-FFF2-40B4-BE49-F238E27FC236}">
                <a16:creationId xmlns:a16="http://schemas.microsoft.com/office/drawing/2014/main" id="{1C909A01-A874-024D-D9A2-625ABC01B726}"/>
              </a:ext>
            </a:extLst>
          </p:cNvPr>
          <p:cNvSpPr>
            <a:spLocks noGrp="1"/>
          </p:cNvSpPr>
          <p:nvPr>
            <p:ph type="body" idx="1"/>
          </p:nvPr>
        </p:nvSpPr>
        <p:spPr/>
        <p:txBody>
          <a:bodyPr/>
          <a:lstStyle/>
          <a:p>
            <a:pPr marL="114300" indent="0">
              <a:buNone/>
            </a:pPr>
            <a:r>
              <a:rPr lang="en-IN" dirty="0"/>
              <a:t>Determine if the following statements are true or false:</a:t>
            </a:r>
          </a:p>
          <a:p>
            <a:pPr marL="114300" indent="0">
              <a:buNone/>
            </a:pPr>
            <a:endParaRPr lang="en-IN" dirty="0"/>
          </a:p>
          <a:p>
            <a:pPr>
              <a:buAutoNum type="alphaLcParenR"/>
            </a:pPr>
            <a:r>
              <a:rPr lang="en-US" dirty="0"/>
              <a:t>True or false?  In every instance of the stable matching problem, there is a stable matching containing a pair (</a:t>
            </a:r>
            <a:r>
              <a:rPr lang="en-US" dirty="0" err="1"/>
              <a:t>m,w</a:t>
            </a:r>
            <a:r>
              <a:rPr lang="en-US" dirty="0"/>
              <a:t>) such that m is ranked first on the preference list of w and w is ranked first on the preference list of m.</a:t>
            </a:r>
          </a:p>
          <a:p>
            <a:pPr>
              <a:buAutoNum type="alphaLcParenR"/>
            </a:pPr>
            <a:endParaRPr lang="en-US" dirty="0"/>
          </a:p>
          <a:p>
            <a:pPr marL="114300" indent="0">
              <a:buNone/>
            </a:pPr>
            <a:r>
              <a:rPr lang="en-IN" dirty="0">
                <a:solidFill>
                  <a:srgbClr val="9900FF"/>
                </a:solidFill>
              </a:rPr>
              <a:t>False. Note the following counterexample. In both purple and green matchings, this pair does not exist: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038901D-9971-5314-50B0-C9C0D0C420DF}"/>
                  </a:ext>
                </a:extLst>
              </p:cNvPr>
              <p:cNvSpPr txBox="1"/>
              <p:nvPr/>
            </p:nvSpPr>
            <p:spPr>
              <a:xfrm>
                <a:off x="2140526" y="3934905"/>
                <a:ext cx="10070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𝑚</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𝑤</m:t>
                          </m:r>
                        </m:e>
                        <m:sub>
                          <m:r>
                            <a:rPr lang="en-IN" b="0" i="1" smtClean="0">
                              <a:latin typeface="Cambria Math" panose="02040503050406030204" pitchFamily="18" charset="0"/>
                            </a:rPr>
                            <m:t>1</m:t>
                          </m:r>
                        </m:sub>
                      </m:sSub>
                      <m:r>
                        <a:rPr lang="en-IN" b="0" i="1" smtClean="0">
                          <a:latin typeface="Cambria Math" panose="02040503050406030204" pitchFamily="18" charset="0"/>
                        </a:rPr>
                        <m:t>&gt;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𝑤</m:t>
                          </m:r>
                        </m:e>
                        <m:sub>
                          <m:r>
                            <a:rPr lang="en-IN" b="0" i="1" smtClean="0">
                              <a:latin typeface="Cambria Math" panose="02040503050406030204" pitchFamily="18" charset="0"/>
                            </a:rPr>
                            <m:t>2</m:t>
                          </m:r>
                        </m:sub>
                      </m:sSub>
                    </m:oMath>
                  </m:oMathPara>
                </a14:m>
                <a:endParaRPr lang="en-IN" dirty="0"/>
              </a:p>
            </p:txBody>
          </p:sp>
        </mc:Choice>
        <mc:Fallback xmlns="">
          <p:sp>
            <p:nvSpPr>
              <p:cNvPr id="5" name="TextBox 4">
                <a:extLst>
                  <a:ext uri="{FF2B5EF4-FFF2-40B4-BE49-F238E27FC236}">
                    <a16:creationId xmlns:a16="http://schemas.microsoft.com/office/drawing/2014/main" id="{D038901D-9971-5314-50B0-C9C0D0C420DF}"/>
                  </a:ext>
                </a:extLst>
              </p:cNvPr>
              <p:cNvSpPr txBox="1">
                <a:spLocks noRot="1" noChangeAspect="1" noMove="1" noResize="1" noEditPoints="1" noAdjustHandles="1" noChangeArrowheads="1" noChangeShapeType="1" noTextEdit="1"/>
              </p:cNvSpPr>
              <p:nvPr/>
            </p:nvSpPr>
            <p:spPr>
              <a:xfrm>
                <a:off x="2140526" y="3934905"/>
                <a:ext cx="1007007" cy="215444"/>
              </a:xfrm>
              <a:prstGeom prst="rect">
                <a:avLst/>
              </a:prstGeom>
              <a:blipFill>
                <a:blip r:embed="rId2"/>
                <a:stretch>
                  <a:fillRect l="-1212" b="-1388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EB46374-EA7C-8B8B-8B99-7755BB7EB405}"/>
                  </a:ext>
                </a:extLst>
              </p:cNvPr>
              <p:cNvSpPr txBox="1"/>
              <p:nvPr/>
            </p:nvSpPr>
            <p:spPr>
              <a:xfrm>
                <a:off x="2140526" y="4482160"/>
                <a:ext cx="101117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𝑚</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𝑤</m:t>
                          </m:r>
                        </m:e>
                        <m:sub>
                          <m:r>
                            <a:rPr lang="en-IN" b="0" i="1" smtClean="0">
                              <a:latin typeface="Cambria Math" panose="02040503050406030204" pitchFamily="18" charset="0"/>
                            </a:rPr>
                            <m:t>2</m:t>
                          </m:r>
                        </m:sub>
                      </m:sSub>
                      <m:r>
                        <a:rPr lang="en-IN" b="0" i="1" smtClean="0">
                          <a:latin typeface="Cambria Math" panose="02040503050406030204" pitchFamily="18" charset="0"/>
                        </a:rPr>
                        <m:t>&gt;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𝑤</m:t>
                          </m:r>
                        </m:e>
                        <m:sub>
                          <m:r>
                            <a:rPr lang="en-IN" b="0" i="1" smtClean="0">
                              <a:latin typeface="Cambria Math" panose="02040503050406030204" pitchFamily="18" charset="0"/>
                            </a:rPr>
                            <m:t>1</m:t>
                          </m:r>
                        </m:sub>
                      </m:sSub>
                    </m:oMath>
                  </m:oMathPara>
                </a14:m>
                <a:endParaRPr lang="en-IN" dirty="0"/>
              </a:p>
            </p:txBody>
          </p:sp>
        </mc:Choice>
        <mc:Fallback xmlns="">
          <p:sp>
            <p:nvSpPr>
              <p:cNvPr id="6" name="TextBox 5">
                <a:extLst>
                  <a:ext uri="{FF2B5EF4-FFF2-40B4-BE49-F238E27FC236}">
                    <a16:creationId xmlns:a16="http://schemas.microsoft.com/office/drawing/2014/main" id="{8EB46374-EA7C-8B8B-8B99-7755BB7EB405}"/>
                  </a:ext>
                </a:extLst>
              </p:cNvPr>
              <p:cNvSpPr txBox="1">
                <a:spLocks noRot="1" noChangeAspect="1" noMove="1" noResize="1" noEditPoints="1" noAdjustHandles="1" noChangeArrowheads="1" noChangeShapeType="1" noTextEdit="1"/>
              </p:cNvSpPr>
              <p:nvPr/>
            </p:nvSpPr>
            <p:spPr>
              <a:xfrm>
                <a:off x="2140526" y="4482160"/>
                <a:ext cx="1011174" cy="215444"/>
              </a:xfrm>
              <a:prstGeom prst="rect">
                <a:avLst/>
              </a:prstGeom>
              <a:blipFill>
                <a:blip r:embed="rId3"/>
                <a:stretch>
                  <a:fillRect l="-1205" b="-1388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9D8FAB4-57DF-8262-BDDF-539DE3078FCB}"/>
                  </a:ext>
                </a:extLst>
              </p:cNvPr>
              <p:cNvSpPr txBox="1"/>
              <p:nvPr/>
            </p:nvSpPr>
            <p:spPr>
              <a:xfrm>
                <a:off x="5250871" y="3934905"/>
                <a:ext cx="103060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𝑤</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𝑚</m:t>
                          </m:r>
                        </m:e>
                        <m:sub>
                          <m:r>
                            <a:rPr lang="en-IN" b="0" i="1" smtClean="0">
                              <a:latin typeface="Cambria Math" panose="02040503050406030204" pitchFamily="18" charset="0"/>
                            </a:rPr>
                            <m:t>2</m:t>
                          </m:r>
                        </m:sub>
                      </m:sSub>
                      <m:r>
                        <a:rPr lang="en-IN" b="0" i="1" smtClean="0">
                          <a:latin typeface="Cambria Math" panose="02040503050406030204" pitchFamily="18" charset="0"/>
                        </a:rPr>
                        <m:t>&gt;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𝑚</m:t>
                          </m:r>
                        </m:e>
                        <m:sub>
                          <m:r>
                            <a:rPr lang="en-IN" b="0" i="1" smtClean="0">
                              <a:latin typeface="Cambria Math" panose="02040503050406030204" pitchFamily="18" charset="0"/>
                            </a:rPr>
                            <m:t>1</m:t>
                          </m:r>
                        </m:sub>
                      </m:sSub>
                    </m:oMath>
                  </m:oMathPara>
                </a14:m>
                <a:endParaRPr lang="en-IN" dirty="0"/>
              </a:p>
            </p:txBody>
          </p:sp>
        </mc:Choice>
        <mc:Fallback xmlns="">
          <p:sp>
            <p:nvSpPr>
              <p:cNvPr id="7" name="TextBox 6">
                <a:extLst>
                  <a:ext uri="{FF2B5EF4-FFF2-40B4-BE49-F238E27FC236}">
                    <a16:creationId xmlns:a16="http://schemas.microsoft.com/office/drawing/2014/main" id="{E9D8FAB4-57DF-8262-BDDF-539DE3078FCB}"/>
                  </a:ext>
                </a:extLst>
              </p:cNvPr>
              <p:cNvSpPr txBox="1">
                <a:spLocks noRot="1" noChangeAspect="1" noMove="1" noResize="1" noEditPoints="1" noAdjustHandles="1" noChangeArrowheads="1" noChangeShapeType="1" noTextEdit="1"/>
              </p:cNvSpPr>
              <p:nvPr/>
            </p:nvSpPr>
            <p:spPr>
              <a:xfrm>
                <a:off x="5250871" y="3934905"/>
                <a:ext cx="1030602" cy="215444"/>
              </a:xfrm>
              <a:prstGeom prst="rect">
                <a:avLst/>
              </a:prstGeom>
              <a:blipFill>
                <a:blip r:embed="rId4"/>
                <a:stretch>
                  <a:fillRect l="-1183" b="-1388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F7C44FC-0982-51A1-5071-4E05C432338B}"/>
                  </a:ext>
                </a:extLst>
              </p:cNvPr>
              <p:cNvSpPr txBox="1"/>
              <p:nvPr/>
            </p:nvSpPr>
            <p:spPr>
              <a:xfrm>
                <a:off x="5250871" y="4482160"/>
                <a:ext cx="103477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𝑤</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𝑚</m:t>
                          </m:r>
                        </m:e>
                        <m:sub>
                          <m:r>
                            <a:rPr lang="en-IN" b="0" i="1" smtClean="0">
                              <a:latin typeface="Cambria Math" panose="02040503050406030204" pitchFamily="18" charset="0"/>
                            </a:rPr>
                            <m:t>1</m:t>
                          </m:r>
                        </m:sub>
                      </m:sSub>
                      <m:r>
                        <a:rPr lang="en-IN" b="0" i="1" smtClean="0">
                          <a:latin typeface="Cambria Math" panose="02040503050406030204" pitchFamily="18" charset="0"/>
                        </a:rPr>
                        <m:t>&gt;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𝑚</m:t>
                          </m:r>
                        </m:e>
                        <m:sub>
                          <m:r>
                            <a:rPr lang="en-IN" b="0" i="1" smtClean="0">
                              <a:latin typeface="Cambria Math" panose="02040503050406030204" pitchFamily="18" charset="0"/>
                            </a:rPr>
                            <m:t>2</m:t>
                          </m:r>
                        </m:sub>
                      </m:sSub>
                    </m:oMath>
                  </m:oMathPara>
                </a14:m>
                <a:endParaRPr lang="en-IN" dirty="0"/>
              </a:p>
            </p:txBody>
          </p:sp>
        </mc:Choice>
        <mc:Fallback xmlns="">
          <p:sp>
            <p:nvSpPr>
              <p:cNvPr id="8" name="TextBox 7">
                <a:extLst>
                  <a:ext uri="{FF2B5EF4-FFF2-40B4-BE49-F238E27FC236}">
                    <a16:creationId xmlns:a16="http://schemas.microsoft.com/office/drawing/2014/main" id="{6F7C44FC-0982-51A1-5071-4E05C432338B}"/>
                  </a:ext>
                </a:extLst>
              </p:cNvPr>
              <p:cNvSpPr txBox="1">
                <a:spLocks noRot="1" noChangeAspect="1" noMove="1" noResize="1" noEditPoints="1" noAdjustHandles="1" noChangeArrowheads="1" noChangeShapeType="1" noTextEdit="1"/>
              </p:cNvSpPr>
              <p:nvPr/>
            </p:nvSpPr>
            <p:spPr>
              <a:xfrm>
                <a:off x="5250871" y="4482160"/>
                <a:ext cx="1034770" cy="215444"/>
              </a:xfrm>
              <a:prstGeom prst="rect">
                <a:avLst/>
              </a:prstGeom>
              <a:blipFill>
                <a:blip r:embed="rId5"/>
                <a:stretch>
                  <a:fillRect l="-1176" b="-13889"/>
                </a:stretch>
              </a:blipFill>
            </p:spPr>
            <p:txBody>
              <a:bodyPr/>
              <a:lstStyle/>
              <a:p>
                <a:r>
                  <a:rPr lang="en-IN">
                    <a:noFill/>
                  </a:rPr>
                  <a:t> </a:t>
                </a:r>
              </a:p>
            </p:txBody>
          </p:sp>
        </mc:Fallback>
      </mc:AlternateContent>
      <p:cxnSp>
        <p:nvCxnSpPr>
          <p:cNvPr id="10" name="Straight Arrow Connector 9">
            <a:extLst>
              <a:ext uri="{FF2B5EF4-FFF2-40B4-BE49-F238E27FC236}">
                <a16:creationId xmlns:a16="http://schemas.microsoft.com/office/drawing/2014/main" id="{C36D46E8-0C7C-2ED2-9BDF-CB22B1C6789C}"/>
              </a:ext>
            </a:extLst>
          </p:cNvPr>
          <p:cNvCxnSpPr/>
          <p:nvPr/>
        </p:nvCxnSpPr>
        <p:spPr>
          <a:xfrm>
            <a:off x="3228109" y="4042627"/>
            <a:ext cx="18703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671D5E3-8480-FC36-2DDB-61DC06FE1A17}"/>
              </a:ext>
            </a:extLst>
          </p:cNvPr>
          <p:cNvCxnSpPr/>
          <p:nvPr/>
        </p:nvCxnSpPr>
        <p:spPr>
          <a:xfrm>
            <a:off x="3228109" y="4589882"/>
            <a:ext cx="18703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BE8C1A-3D57-A199-CEE7-1C42C92A652D}"/>
              </a:ext>
            </a:extLst>
          </p:cNvPr>
          <p:cNvCxnSpPr/>
          <p:nvPr/>
        </p:nvCxnSpPr>
        <p:spPr>
          <a:xfrm>
            <a:off x="3352800" y="4150349"/>
            <a:ext cx="1517073" cy="33181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a:extLst>
              <a:ext uri="{FF2B5EF4-FFF2-40B4-BE49-F238E27FC236}">
                <a16:creationId xmlns:a16="http://schemas.microsoft.com/office/drawing/2014/main" id="{0BB73782-C230-2213-1CF2-B55CD16905B5}"/>
              </a:ext>
            </a:extLst>
          </p:cNvPr>
          <p:cNvCxnSpPr>
            <a:cxnSpLocks/>
          </p:cNvCxnSpPr>
          <p:nvPr/>
        </p:nvCxnSpPr>
        <p:spPr>
          <a:xfrm flipV="1">
            <a:off x="3348633" y="4150349"/>
            <a:ext cx="1521240" cy="33181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460826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0004-37C8-74D2-0C2D-F6D83844417B}"/>
              </a:ext>
            </a:extLst>
          </p:cNvPr>
          <p:cNvSpPr>
            <a:spLocks noGrp="1"/>
          </p:cNvSpPr>
          <p:nvPr>
            <p:ph type="title"/>
          </p:nvPr>
        </p:nvSpPr>
        <p:spPr/>
        <p:txBody>
          <a:bodyPr>
            <a:normAutofit fontScale="90000"/>
          </a:bodyPr>
          <a:lstStyle/>
          <a:p>
            <a:r>
              <a:rPr lang="en-IN" dirty="0"/>
              <a:t>Problem 2 – True/False</a:t>
            </a:r>
          </a:p>
        </p:txBody>
      </p:sp>
      <p:sp>
        <p:nvSpPr>
          <p:cNvPr id="3" name="Text Placeholder 2">
            <a:extLst>
              <a:ext uri="{FF2B5EF4-FFF2-40B4-BE49-F238E27FC236}">
                <a16:creationId xmlns:a16="http://schemas.microsoft.com/office/drawing/2014/main" id="{1C909A01-A874-024D-D9A2-625ABC01B726}"/>
              </a:ext>
            </a:extLst>
          </p:cNvPr>
          <p:cNvSpPr>
            <a:spLocks noGrp="1"/>
          </p:cNvSpPr>
          <p:nvPr>
            <p:ph type="body" idx="1"/>
          </p:nvPr>
        </p:nvSpPr>
        <p:spPr/>
        <p:txBody>
          <a:bodyPr/>
          <a:lstStyle/>
          <a:p>
            <a:pPr marL="114300" indent="0">
              <a:buNone/>
            </a:pPr>
            <a:r>
              <a:rPr lang="en-IN" dirty="0"/>
              <a:t>Determine if the following statements are true or false:</a:t>
            </a:r>
          </a:p>
          <a:p>
            <a:pPr marL="114300" indent="0">
              <a:buNone/>
            </a:pPr>
            <a:endParaRPr lang="en-IN" dirty="0"/>
          </a:p>
          <a:p>
            <a:pPr>
              <a:buFont typeface="+mj-lt"/>
              <a:buAutoNum type="alphaLcParenR" startAt="2"/>
            </a:pPr>
            <a:r>
              <a:rPr lang="en-US" dirty="0"/>
              <a:t>Consider an instance of the stable matching problem in which there exists a man m and a woman w such that m is ranked first on the preference list of w and w is ranked first on the preference list of m.  Then in every stable matching S for this instance, the pair (</a:t>
            </a:r>
            <a:r>
              <a:rPr lang="en-US" dirty="0" err="1"/>
              <a:t>m,w</a:t>
            </a:r>
            <a:r>
              <a:rPr lang="en-US" dirty="0"/>
              <a:t>) belong to S.</a:t>
            </a:r>
          </a:p>
        </p:txBody>
      </p:sp>
      <p:sp>
        <p:nvSpPr>
          <p:cNvPr id="4" name="Google Shape;160;p35">
            <a:extLst>
              <a:ext uri="{FF2B5EF4-FFF2-40B4-BE49-F238E27FC236}">
                <a16:creationId xmlns:a16="http://schemas.microsoft.com/office/drawing/2014/main" id="{00F53335-7F95-2B41-018E-7331F68532A2}"/>
              </a:ext>
            </a:extLst>
          </p:cNvPr>
          <p:cNvSpPr txBox="1"/>
          <p:nvPr/>
        </p:nvSpPr>
        <p:spPr>
          <a:xfrm>
            <a:off x="887767" y="4210225"/>
            <a:ext cx="7368466"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rgbClr val="9900FF"/>
                </a:solidFill>
                <a:latin typeface="Source Sans Pro"/>
                <a:ea typeface="Source Sans Pro"/>
                <a:cs typeface="Source Sans Pro"/>
                <a:sym typeface="Source Sans Pro"/>
              </a:rPr>
              <a:t>Work on </a:t>
            </a:r>
            <a:r>
              <a:rPr lang="en" sz="1600" b="0" i="0" u="none" strike="noStrike" cap="none" dirty="0">
                <a:solidFill>
                  <a:srgbClr val="9900FF"/>
                </a:solidFill>
                <a:latin typeface="Source Sans Pro"/>
                <a:ea typeface="Source Sans Pro"/>
                <a:cs typeface="Source Sans Pro"/>
                <a:sym typeface="Source Sans Pro"/>
              </a:rPr>
              <a:t>this problem with the people around you, and then we’ll go over it together!</a:t>
            </a:r>
            <a:endParaRPr sz="1600" b="0" i="0" u="none" strike="noStrike" cap="none" dirty="0">
              <a:solidFill>
                <a:srgbClr val="9900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854052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0004-37C8-74D2-0C2D-F6D83844417B}"/>
              </a:ext>
            </a:extLst>
          </p:cNvPr>
          <p:cNvSpPr>
            <a:spLocks noGrp="1"/>
          </p:cNvSpPr>
          <p:nvPr>
            <p:ph type="title"/>
          </p:nvPr>
        </p:nvSpPr>
        <p:spPr/>
        <p:txBody>
          <a:bodyPr>
            <a:normAutofit fontScale="90000"/>
          </a:bodyPr>
          <a:lstStyle/>
          <a:p>
            <a:r>
              <a:rPr lang="en-IN" dirty="0"/>
              <a:t>Problem 2 – True/False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1C909A01-A874-024D-D9A2-625ABC01B726}"/>
                  </a:ext>
                </a:extLst>
              </p:cNvPr>
              <p:cNvSpPr>
                <a:spLocks noGrp="1"/>
              </p:cNvSpPr>
              <p:nvPr>
                <p:ph type="body" idx="1"/>
              </p:nvPr>
            </p:nvSpPr>
            <p:spPr/>
            <p:txBody>
              <a:bodyPr/>
              <a:lstStyle/>
              <a:p>
                <a:pPr marL="114300" indent="0">
                  <a:buNone/>
                </a:pPr>
                <a:r>
                  <a:rPr lang="en-IN" dirty="0"/>
                  <a:t>Determine if the following statements are true or false:</a:t>
                </a:r>
              </a:p>
              <a:p>
                <a:pPr marL="114300" indent="0">
                  <a:buNone/>
                </a:pPr>
                <a:endParaRPr lang="en-IN" dirty="0"/>
              </a:p>
              <a:p>
                <a:pPr>
                  <a:buFont typeface="+mj-lt"/>
                  <a:buAutoNum type="alphaLcParenR" startAt="2"/>
                </a:pPr>
                <a:r>
                  <a:rPr lang="en-US" dirty="0"/>
                  <a:t>Consider an instance of the stable matching problem in which there exists a man m and a woman w such that m is ranked first on the preference list of w and w is ranked first on the preference list of m.  Then in every stable matching S for this instance, the pair (</a:t>
                </a:r>
                <a:r>
                  <a:rPr lang="en-US" dirty="0" err="1"/>
                  <a:t>m,w</a:t>
                </a:r>
                <a:r>
                  <a:rPr lang="en-US" dirty="0"/>
                  <a:t>) belong to S.</a:t>
                </a:r>
              </a:p>
              <a:p>
                <a:pPr>
                  <a:buFont typeface="+mj-lt"/>
                  <a:buAutoNum type="alphaLcParenR" startAt="2"/>
                </a:pPr>
                <a:endParaRPr lang="en-US" dirty="0"/>
              </a:p>
              <a:p>
                <a:pPr marL="114300" indent="0">
                  <a:buNone/>
                </a:pPr>
                <a:r>
                  <a:rPr lang="en-US" dirty="0">
                    <a:solidFill>
                      <a:srgbClr val="9900FF"/>
                    </a:solidFill>
                  </a:rPr>
                  <a:t>True. Let </a:t>
                </a:r>
                <a14:m>
                  <m:oMath xmlns:m="http://schemas.openxmlformats.org/officeDocument/2006/math">
                    <m:r>
                      <a:rPr lang="en-US" i="1" dirty="0" smtClean="0">
                        <a:solidFill>
                          <a:srgbClr val="9900FF"/>
                        </a:solidFill>
                        <a:latin typeface="Cambria Math" panose="02040503050406030204" pitchFamily="18" charset="0"/>
                      </a:rPr>
                      <m:t>𝑚</m:t>
                    </m:r>
                  </m:oMath>
                </a14:m>
                <a:r>
                  <a:rPr lang="en-US" dirty="0">
                    <a:solidFill>
                      <a:srgbClr val="9900FF"/>
                    </a:solidFill>
                  </a:rPr>
                  <a:t> be matched to </a:t>
                </a:r>
                <a14:m>
                  <m:oMath xmlns:m="http://schemas.openxmlformats.org/officeDocument/2006/math">
                    <m:r>
                      <a:rPr lang="en-IN" b="0" i="1" smtClean="0">
                        <a:solidFill>
                          <a:srgbClr val="9900FF"/>
                        </a:solidFill>
                        <a:latin typeface="Cambria Math" panose="02040503050406030204" pitchFamily="18" charset="0"/>
                      </a:rPr>
                      <m:t>𝑝</m:t>
                    </m:r>
                    <m:r>
                      <a:rPr lang="en-IN" b="0" i="1" smtClean="0">
                        <a:solidFill>
                          <a:srgbClr val="9900FF"/>
                        </a:solidFill>
                        <a:latin typeface="Cambria Math" panose="02040503050406030204" pitchFamily="18" charset="0"/>
                      </a:rPr>
                      <m:t>≠</m:t>
                    </m:r>
                    <m:r>
                      <a:rPr lang="en-IN" b="0" i="1" smtClean="0">
                        <a:solidFill>
                          <a:srgbClr val="9900FF"/>
                        </a:solidFill>
                        <a:latin typeface="Cambria Math" panose="02040503050406030204" pitchFamily="18" charset="0"/>
                      </a:rPr>
                      <m:t>𝑤</m:t>
                    </m:r>
                  </m:oMath>
                </a14:m>
                <a:r>
                  <a:rPr lang="en-US" dirty="0">
                    <a:solidFill>
                      <a:srgbClr val="9900FF"/>
                    </a:solidFill>
                  </a:rPr>
                  <a:t> and </a:t>
                </a:r>
                <a14:m>
                  <m:oMath xmlns:m="http://schemas.openxmlformats.org/officeDocument/2006/math">
                    <m:r>
                      <a:rPr lang="en-US" i="1" dirty="0" smtClean="0">
                        <a:solidFill>
                          <a:srgbClr val="9900FF"/>
                        </a:solidFill>
                        <a:latin typeface="Cambria Math" panose="02040503050406030204" pitchFamily="18" charset="0"/>
                      </a:rPr>
                      <m:t>𝑤</m:t>
                    </m:r>
                  </m:oMath>
                </a14:m>
                <a:r>
                  <a:rPr lang="en-US" dirty="0">
                    <a:solidFill>
                      <a:srgbClr val="9900FF"/>
                    </a:solidFill>
                  </a:rPr>
                  <a:t> be matched to </a:t>
                </a:r>
                <a14:m>
                  <m:oMath xmlns:m="http://schemas.openxmlformats.org/officeDocument/2006/math">
                    <m:r>
                      <a:rPr lang="en-IN" b="0" i="1" smtClean="0">
                        <a:solidFill>
                          <a:srgbClr val="9900FF"/>
                        </a:solidFill>
                        <a:latin typeface="Cambria Math" panose="02040503050406030204" pitchFamily="18" charset="0"/>
                      </a:rPr>
                      <m:t>𝑞</m:t>
                    </m:r>
                    <m:r>
                      <a:rPr lang="en-IN" b="0" i="1" smtClean="0">
                        <a:solidFill>
                          <a:srgbClr val="9900FF"/>
                        </a:solidFill>
                        <a:latin typeface="Cambria Math" panose="02040503050406030204" pitchFamily="18" charset="0"/>
                      </a:rPr>
                      <m:t>≠</m:t>
                    </m:r>
                    <m:r>
                      <a:rPr lang="en-IN" b="0" i="1" smtClean="0">
                        <a:solidFill>
                          <a:srgbClr val="9900FF"/>
                        </a:solidFill>
                        <a:latin typeface="Cambria Math" panose="02040503050406030204" pitchFamily="18" charset="0"/>
                      </a:rPr>
                      <m:t>𝑚</m:t>
                    </m:r>
                  </m:oMath>
                </a14:m>
                <a:r>
                  <a:rPr lang="en-US" dirty="0">
                    <a:solidFill>
                      <a:srgbClr val="9900FF"/>
                    </a:solidFill>
                  </a:rPr>
                  <a:t> in an arbitrary stable matching S. We see then that </a:t>
                </a:r>
                <a14:m>
                  <m:oMath xmlns:m="http://schemas.openxmlformats.org/officeDocument/2006/math">
                    <m:d>
                      <m:dPr>
                        <m:ctrlPr>
                          <a:rPr lang="en-IN" b="0" i="1" smtClean="0">
                            <a:solidFill>
                              <a:srgbClr val="9900FF"/>
                            </a:solidFill>
                            <a:latin typeface="Cambria Math" panose="02040503050406030204" pitchFamily="18" charset="0"/>
                          </a:rPr>
                        </m:ctrlPr>
                      </m:dPr>
                      <m:e>
                        <m:r>
                          <a:rPr lang="en-IN" b="0" i="1" smtClean="0">
                            <a:solidFill>
                              <a:srgbClr val="9900FF"/>
                            </a:solidFill>
                            <a:latin typeface="Cambria Math" panose="02040503050406030204" pitchFamily="18" charset="0"/>
                          </a:rPr>
                          <m:t>𝑚</m:t>
                        </m:r>
                        <m:r>
                          <a:rPr lang="en-IN" b="0" i="1" smtClean="0">
                            <a:solidFill>
                              <a:srgbClr val="9900FF"/>
                            </a:solidFill>
                            <a:latin typeface="Cambria Math" panose="02040503050406030204" pitchFamily="18" charset="0"/>
                          </a:rPr>
                          <m:t>, </m:t>
                        </m:r>
                        <m:r>
                          <a:rPr lang="en-IN" b="0" i="1" smtClean="0">
                            <a:solidFill>
                              <a:srgbClr val="9900FF"/>
                            </a:solidFill>
                            <a:latin typeface="Cambria Math" panose="02040503050406030204" pitchFamily="18" charset="0"/>
                          </a:rPr>
                          <m:t>𝑤</m:t>
                        </m:r>
                      </m:e>
                    </m:d>
                  </m:oMath>
                </a14:m>
                <a:r>
                  <a:rPr lang="en-US" dirty="0">
                    <a:solidFill>
                      <a:srgbClr val="9900FF"/>
                    </a:solidFill>
                  </a:rPr>
                  <a:t> is instable for S. Hence </a:t>
                </a:r>
                <a14:m>
                  <m:oMath xmlns:m="http://schemas.openxmlformats.org/officeDocument/2006/math">
                    <m:r>
                      <a:rPr lang="en-IN" b="0" i="1" smtClean="0">
                        <a:solidFill>
                          <a:srgbClr val="9900FF"/>
                        </a:solidFill>
                        <a:latin typeface="Cambria Math" panose="02040503050406030204" pitchFamily="18" charset="0"/>
                      </a:rPr>
                      <m:t>(</m:t>
                    </m:r>
                    <m:r>
                      <a:rPr lang="en-IN" b="0" i="1" smtClean="0">
                        <a:solidFill>
                          <a:srgbClr val="9900FF"/>
                        </a:solidFill>
                        <a:latin typeface="Cambria Math" panose="02040503050406030204" pitchFamily="18" charset="0"/>
                      </a:rPr>
                      <m:t>𝑚</m:t>
                    </m:r>
                    <m:r>
                      <a:rPr lang="en-IN" b="0" i="1" smtClean="0">
                        <a:solidFill>
                          <a:srgbClr val="9900FF"/>
                        </a:solidFill>
                        <a:latin typeface="Cambria Math" panose="02040503050406030204" pitchFamily="18" charset="0"/>
                      </a:rPr>
                      <m:t>, </m:t>
                    </m:r>
                    <m:r>
                      <a:rPr lang="en-IN" b="0" i="1" smtClean="0">
                        <a:solidFill>
                          <a:srgbClr val="9900FF"/>
                        </a:solidFill>
                        <a:latin typeface="Cambria Math" panose="02040503050406030204" pitchFamily="18" charset="0"/>
                      </a:rPr>
                      <m:t>𝑤</m:t>
                    </m:r>
                    <m:r>
                      <a:rPr lang="en-IN" b="0" i="1" smtClean="0">
                        <a:solidFill>
                          <a:srgbClr val="9900FF"/>
                        </a:solidFill>
                        <a:latin typeface="Cambria Math" panose="02040503050406030204" pitchFamily="18" charset="0"/>
                      </a:rPr>
                      <m:t>)</m:t>
                    </m:r>
                  </m:oMath>
                </a14:m>
                <a:r>
                  <a:rPr lang="en-US" dirty="0">
                    <a:solidFill>
                      <a:srgbClr val="9900FF"/>
                    </a:solidFill>
                  </a:rPr>
                  <a:t> always belongs to a stable matching S.</a:t>
                </a:r>
              </a:p>
            </p:txBody>
          </p:sp>
        </mc:Choice>
        <mc:Fallback xmlns="">
          <p:sp>
            <p:nvSpPr>
              <p:cNvPr id="3" name="Text Placeholder 2">
                <a:extLst>
                  <a:ext uri="{FF2B5EF4-FFF2-40B4-BE49-F238E27FC236}">
                    <a16:creationId xmlns:a16="http://schemas.microsoft.com/office/drawing/2014/main" id="{1C909A01-A874-024D-D9A2-625ABC01B726}"/>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758715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50BBBC-9312-A04F-B298-28EF8380290C}"/>
              </a:ext>
            </a:extLst>
          </p:cNvPr>
          <p:cNvSpPr>
            <a:spLocks noGrp="1"/>
          </p:cNvSpPr>
          <p:nvPr>
            <p:ph type="title"/>
          </p:nvPr>
        </p:nvSpPr>
        <p:spPr/>
        <p:txBody>
          <a:bodyPr/>
          <a:lstStyle/>
          <a:p>
            <a:r>
              <a:rPr lang="en-US" dirty="0"/>
              <a:t>Induction</a:t>
            </a:r>
          </a:p>
        </p:txBody>
      </p:sp>
    </p:spTree>
    <p:extLst>
      <p:ext uri="{BB962C8B-B14F-4D97-AF65-F5344CB8AC3E}">
        <p14:creationId xmlns:p14="http://schemas.microsoft.com/office/powerpoint/2010/main" val="3485205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1FCB01-53C6-E50A-567A-BAF2970EA2A3}"/>
              </a:ext>
            </a:extLst>
          </p:cNvPr>
          <p:cNvSpPr>
            <a:spLocks noGrp="1"/>
          </p:cNvSpPr>
          <p:nvPr>
            <p:ph type="title"/>
          </p:nvPr>
        </p:nvSpPr>
        <p:spPr/>
        <p:txBody>
          <a:bodyPr>
            <a:normAutofit fontScale="90000"/>
          </a:bodyPr>
          <a:lstStyle/>
          <a:p>
            <a:r>
              <a:rPr lang="en-US" dirty="0"/>
              <a:t>Induction</a:t>
            </a:r>
          </a:p>
        </p:txBody>
      </p:sp>
      <p:sp>
        <p:nvSpPr>
          <p:cNvPr id="4" name="Text Placeholder 3">
            <a:extLst>
              <a:ext uri="{FF2B5EF4-FFF2-40B4-BE49-F238E27FC236}">
                <a16:creationId xmlns:a16="http://schemas.microsoft.com/office/drawing/2014/main" id="{8877AD4C-974B-3470-830F-04D5CF99B05D}"/>
              </a:ext>
            </a:extLst>
          </p:cNvPr>
          <p:cNvSpPr>
            <a:spLocks noGrp="1"/>
          </p:cNvSpPr>
          <p:nvPr>
            <p:ph type="body" idx="1"/>
          </p:nvPr>
        </p:nvSpPr>
        <p:spPr>
          <a:xfrm>
            <a:off x="311700" y="1068425"/>
            <a:ext cx="8520600" cy="3500450"/>
          </a:xfrm>
        </p:spPr>
        <p:txBody>
          <a:bodyPr/>
          <a:lstStyle/>
          <a:p>
            <a:r>
              <a:rPr lang="en-US" dirty="0"/>
              <a:t>You will be writing induction proofs in this class.</a:t>
            </a:r>
          </a:p>
          <a:p>
            <a:endParaRPr lang="en-US" dirty="0"/>
          </a:p>
          <a:p>
            <a:r>
              <a:rPr lang="en-US" dirty="0"/>
              <a:t>The style requirements for proofs in this class are less stringent than the style requirements from 311.</a:t>
            </a:r>
          </a:p>
        </p:txBody>
      </p:sp>
    </p:spTree>
    <p:extLst>
      <p:ext uri="{BB962C8B-B14F-4D97-AF65-F5344CB8AC3E}">
        <p14:creationId xmlns:p14="http://schemas.microsoft.com/office/powerpoint/2010/main" val="3083502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B12370-BF45-9755-59D0-C9D7FADA694A}"/>
              </a:ext>
            </a:extLst>
          </p:cNvPr>
          <p:cNvSpPr>
            <a:spLocks noGrp="1"/>
          </p:cNvSpPr>
          <p:nvPr>
            <p:ph type="title"/>
          </p:nvPr>
        </p:nvSpPr>
        <p:spPr/>
        <p:txBody>
          <a:bodyPr>
            <a:normAutofit fontScale="90000"/>
          </a:bodyPr>
          <a:lstStyle/>
          <a:p>
            <a:r>
              <a:rPr lang="en-US" dirty="0"/>
              <a:t>Your Section TAs</a:t>
            </a:r>
          </a:p>
        </p:txBody>
      </p:sp>
      <p:sp>
        <p:nvSpPr>
          <p:cNvPr id="4" name="Text Placeholder 3">
            <a:extLst>
              <a:ext uri="{FF2B5EF4-FFF2-40B4-BE49-F238E27FC236}">
                <a16:creationId xmlns:a16="http://schemas.microsoft.com/office/drawing/2014/main" id="{15AA6353-77D8-1E66-DFDD-9519D715965D}"/>
              </a:ext>
            </a:extLst>
          </p:cNvPr>
          <p:cNvSpPr>
            <a:spLocks noGrp="1"/>
          </p:cNvSpPr>
          <p:nvPr>
            <p:ph type="body" idx="1"/>
          </p:nvPr>
        </p:nvSpPr>
        <p:spPr>
          <a:xfrm>
            <a:off x="311700" y="1068425"/>
            <a:ext cx="8520600" cy="3500450"/>
          </a:xfrm>
        </p:spPr>
        <p:txBody>
          <a:bodyPr/>
          <a:lstStyle/>
          <a:p>
            <a:pPr rtl="0" fontAlgn="base">
              <a:spcBef>
                <a:spcPts val="0"/>
              </a:spcBef>
              <a:spcAft>
                <a:spcPts val="0"/>
              </a:spcAft>
              <a:buFont typeface="Arial" panose="020B0604020202020204" pitchFamily="34" charset="0"/>
              <a:buChar char="•"/>
            </a:pPr>
            <a:r>
              <a:rPr lang="en-US" sz="1800" b="0" i="0" u="none" strike="noStrike" dirty="0">
                <a:effectLst/>
              </a:rPr>
              <a:t>TA 1</a:t>
            </a:r>
          </a:p>
          <a:p>
            <a:pPr marL="742950" lvl="1" indent="-285750" rtl="0" fontAlgn="base">
              <a:spcBef>
                <a:spcPts val="0"/>
              </a:spcBef>
              <a:spcAft>
                <a:spcPts val="0"/>
              </a:spcAft>
              <a:buClr>
                <a:schemeClr val="tx2"/>
              </a:buClr>
              <a:buSzPct val="100000"/>
              <a:buFont typeface="Arial" panose="020B0604020202020204" pitchFamily="34" charset="0"/>
              <a:buChar char="•"/>
            </a:pPr>
            <a:r>
              <a:rPr lang="en-US" dirty="0">
                <a:solidFill>
                  <a:schemeClr val="tx2"/>
                </a:solidFill>
              </a:rPr>
              <a:t>Anything you want to say about yourself</a:t>
            </a:r>
          </a:p>
          <a:p>
            <a:pPr rtl="0" fontAlgn="base">
              <a:spcBef>
                <a:spcPts val="0"/>
              </a:spcBef>
              <a:spcAft>
                <a:spcPts val="0"/>
              </a:spcAft>
              <a:buFont typeface="Arial" panose="020B0604020202020204" pitchFamily="34" charset="0"/>
              <a:buChar char="•"/>
            </a:pPr>
            <a:r>
              <a:rPr lang="en-US" dirty="0"/>
              <a:t>TA 2</a:t>
            </a:r>
            <a:endParaRPr lang="en-US" sz="1800" b="0" i="0" u="none" strike="noStrike" dirty="0">
              <a:effectLst/>
            </a:endParaRPr>
          </a:p>
          <a:p>
            <a:pPr marL="742950" lvl="1" indent="-285750" rtl="0" fontAlgn="base">
              <a:spcBef>
                <a:spcPts val="0"/>
              </a:spcBef>
              <a:spcAft>
                <a:spcPts val="0"/>
              </a:spcAft>
              <a:buClr>
                <a:schemeClr val="tx2"/>
              </a:buClr>
              <a:buSzPct val="100000"/>
              <a:buFont typeface="Arial" panose="020B0604020202020204" pitchFamily="34" charset="0"/>
              <a:buChar char="•"/>
            </a:pPr>
            <a:r>
              <a:rPr lang="en-US" sz="1600" b="0" i="0" u="none" strike="noStrike" dirty="0">
                <a:solidFill>
                  <a:schemeClr val="tx2"/>
                </a:solidFill>
                <a:effectLst/>
              </a:rPr>
              <a:t>content</a:t>
            </a:r>
            <a:endParaRPr lang="en-US" sz="1400" b="0" i="0" u="none" strike="noStrike" dirty="0">
              <a:solidFill>
                <a:schemeClr val="tx2"/>
              </a:solidFill>
              <a:effectLst/>
            </a:endParaRPr>
          </a:p>
          <a:p>
            <a:pPr marL="742950" lvl="1" indent="-285750" rtl="0" fontAlgn="base">
              <a:spcBef>
                <a:spcPts val="0"/>
              </a:spcBef>
              <a:spcAft>
                <a:spcPts val="0"/>
              </a:spcAft>
              <a:buClr>
                <a:schemeClr val="tx2"/>
              </a:buClr>
              <a:buSzPct val="100000"/>
              <a:buFont typeface="Arial" panose="020B0604020202020204" pitchFamily="34" charset="0"/>
              <a:buChar char="•"/>
            </a:pPr>
            <a:endParaRPr lang="en-US" sz="1400" b="1" i="0" u="none" strike="noStrike" dirty="0">
              <a:solidFill>
                <a:schemeClr val="tx2"/>
              </a:solidFill>
              <a:effectLst/>
            </a:endParaRPr>
          </a:p>
        </p:txBody>
      </p:sp>
    </p:spTree>
    <p:extLst>
      <p:ext uri="{BB962C8B-B14F-4D97-AF65-F5344CB8AC3E}">
        <p14:creationId xmlns:p14="http://schemas.microsoft.com/office/powerpoint/2010/main" val="2496863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1FCB01-53C6-E50A-567A-BAF2970EA2A3}"/>
              </a:ext>
            </a:extLst>
          </p:cNvPr>
          <p:cNvSpPr>
            <a:spLocks noGrp="1"/>
          </p:cNvSpPr>
          <p:nvPr>
            <p:ph type="title"/>
          </p:nvPr>
        </p:nvSpPr>
        <p:spPr/>
        <p:txBody>
          <a:bodyPr>
            <a:normAutofit fontScale="90000"/>
          </a:bodyPr>
          <a:lstStyle/>
          <a:p>
            <a:r>
              <a:rPr lang="en-US" dirty="0"/>
              <a:t>Induction Template</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877AD4C-974B-3470-830F-04D5CF99B05D}"/>
                  </a:ext>
                </a:extLst>
              </p:cNvPr>
              <p:cNvSpPr>
                <a:spLocks noGrp="1"/>
              </p:cNvSpPr>
              <p:nvPr>
                <p:ph type="body" idx="1"/>
              </p:nvPr>
            </p:nvSpPr>
            <p:spPr>
              <a:xfrm>
                <a:off x="311700" y="1068425"/>
                <a:ext cx="8520600" cy="3500450"/>
              </a:xfrm>
            </p:spPr>
            <p: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latin typeface="Source Sans Pro"/>
                    <a:ea typeface="Source Sans Pro"/>
                    <a:cs typeface="Source Sans Pro"/>
                    <a:sym typeface="Source Sans Pro"/>
                  </a:rPr>
                  <a:t>Let </a:t>
                </a:r>
                <a14:m>
                  <m:oMath xmlns:m="http://schemas.openxmlformats.org/officeDocument/2006/math">
                    <m:r>
                      <a:rPr lang="en-US" sz="1800" b="0" i="1" u="none" strike="noStrike" cap="none" dirty="0" smtClean="0">
                        <a:latin typeface="Cambria Math" panose="02040503050406030204" pitchFamily="18" charset="0"/>
                        <a:ea typeface="Source Sans Pro"/>
                        <a:cs typeface="Source Sans Pro"/>
                        <a:sym typeface="Source Sans Pro"/>
                      </a:rPr>
                      <m:t>𝑃</m:t>
                    </m:r>
                    <m:r>
                      <a:rPr lang="en-US" sz="1800" b="0" i="1" u="none" strike="noStrike" cap="none" dirty="0" smtClean="0">
                        <a:latin typeface="Cambria Math" panose="02040503050406030204" pitchFamily="18" charset="0"/>
                        <a:ea typeface="Source Sans Pro"/>
                        <a:cs typeface="Source Sans Pro"/>
                        <a:sym typeface="Source Sans Pro"/>
                      </a:rPr>
                      <m:t>(</m:t>
                    </m:r>
                    <m:r>
                      <a:rPr lang="en-US" sz="1800" b="0" i="1" u="none" strike="noStrike" cap="none" dirty="0" smtClean="0">
                        <a:latin typeface="Cambria Math" panose="02040503050406030204" pitchFamily="18" charset="0"/>
                        <a:ea typeface="Source Sans Pro"/>
                        <a:cs typeface="Source Sans Pro"/>
                        <a:sym typeface="Source Sans Pro"/>
                      </a:rPr>
                      <m:t>𝑛</m:t>
                    </m:r>
                    <m:r>
                      <a:rPr lang="en-US" sz="1800" b="0" i="1" u="none" strike="noStrike" cap="none" dirty="0" smtClean="0">
                        <a:latin typeface="Cambria Math" panose="02040503050406030204" pitchFamily="18" charset="0"/>
                        <a:ea typeface="Source Sans Pro"/>
                        <a:cs typeface="Source Sans Pro"/>
                        <a:sym typeface="Source Sans Pro"/>
                      </a:rPr>
                      <m:t>)</m:t>
                    </m:r>
                  </m:oMath>
                </a14:m>
                <a:r>
                  <a:rPr lang="en-US" sz="1800" u="none" strike="noStrike" cap="none" dirty="0">
                    <a:latin typeface="Source Sans Pro"/>
                    <a:ea typeface="Source Sans Pro"/>
                    <a:cs typeface="Source Sans Pro"/>
                    <a:sym typeface="Source Sans Pro"/>
                  </a:rPr>
                  <a:t> be “(whatever you’re trying to prove)”. </a:t>
                </a:r>
              </a:p>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latin typeface="Source Sans Pro"/>
                    <a:ea typeface="Source Sans Pro"/>
                    <a:cs typeface="Source Sans Pro"/>
                    <a:sym typeface="Source Sans Pro"/>
                  </a:rPr>
                  <a:t>We show </a:t>
                </a:r>
                <a14:m>
                  <m:oMath xmlns:m="http://schemas.openxmlformats.org/officeDocument/2006/math">
                    <m:r>
                      <a:rPr lang="en-US" sz="1800" i="1" u="none" strike="noStrike" cap="none" dirty="0" smtClean="0">
                        <a:latin typeface="Cambria Math" panose="02040503050406030204" pitchFamily="18" charset="0"/>
                        <a:ea typeface="Source Sans Pro"/>
                        <a:cs typeface="Source Sans Pro"/>
                        <a:sym typeface="Source Sans Pro"/>
                      </a:rPr>
                      <m:t>𝑃</m:t>
                    </m:r>
                    <m:r>
                      <a:rPr lang="en-US" sz="1800" i="1" u="none" strike="noStrike" cap="none" dirty="0" smtClean="0">
                        <a:latin typeface="Cambria Math" panose="02040503050406030204" pitchFamily="18" charset="0"/>
                        <a:ea typeface="Source Sans Pro"/>
                        <a:cs typeface="Source Sans Pro"/>
                        <a:sym typeface="Source Sans Pro"/>
                      </a:rPr>
                      <m:t>(</m:t>
                    </m:r>
                    <m:r>
                      <a:rPr lang="en-US" sz="1800" i="1" u="none" strike="noStrike" cap="none" dirty="0" smtClean="0">
                        <a:latin typeface="Cambria Math" panose="02040503050406030204" pitchFamily="18" charset="0"/>
                        <a:ea typeface="Source Sans Pro"/>
                        <a:cs typeface="Source Sans Pro"/>
                        <a:sym typeface="Source Sans Pro"/>
                      </a:rPr>
                      <m:t>𝑛</m:t>
                    </m:r>
                    <m:r>
                      <a:rPr lang="en-US" sz="1800" i="1" u="none" strike="noStrike" cap="none" dirty="0" smtClean="0">
                        <a:latin typeface="Cambria Math" panose="02040503050406030204" pitchFamily="18" charset="0"/>
                        <a:ea typeface="Source Sans Pro"/>
                        <a:cs typeface="Source Sans Pro"/>
                        <a:sym typeface="Source Sans Pro"/>
                      </a:rPr>
                      <m:t>)</m:t>
                    </m:r>
                  </m:oMath>
                </a14:m>
                <a:r>
                  <a:rPr lang="en-US" sz="1800" u="none" strike="noStrike" cap="none" dirty="0">
                    <a:latin typeface="Source Sans Pro"/>
                    <a:ea typeface="Source Sans Pro"/>
                    <a:cs typeface="Source Sans Pro"/>
                    <a:sym typeface="Source Sans Pro"/>
                  </a:rPr>
                  <a:t> holds for all </a:t>
                </a:r>
                <a14:m>
                  <m:oMath xmlns:m="http://schemas.openxmlformats.org/officeDocument/2006/math">
                    <m:r>
                      <a:rPr lang="en-US" sz="1800" i="1" u="none" strike="noStrike" cap="none" dirty="0" smtClean="0">
                        <a:latin typeface="Cambria Math" panose="02040503050406030204" pitchFamily="18" charset="0"/>
                        <a:ea typeface="Source Sans Pro"/>
                        <a:cs typeface="Source Sans Pro"/>
                        <a:sym typeface="Source Sans Pro"/>
                      </a:rPr>
                      <m:t>𝑛</m:t>
                    </m:r>
                  </m:oMath>
                </a14:m>
                <a:r>
                  <a:rPr lang="en-US" sz="1800" u="none" strike="noStrike" cap="none" dirty="0">
                    <a:latin typeface="Source Sans Pro"/>
                    <a:ea typeface="Source Sans Pro"/>
                    <a:cs typeface="Source Sans Pro"/>
                    <a:sym typeface="Source Sans Pro"/>
                  </a:rPr>
                  <a:t> by induction on </a:t>
                </a:r>
                <a14:m>
                  <m:oMath xmlns:m="http://schemas.openxmlformats.org/officeDocument/2006/math">
                    <m:r>
                      <a:rPr lang="en-US" sz="1800" i="1" u="none" strike="noStrike" cap="none" dirty="0" smtClean="0">
                        <a:latin typeface="Cambria Math" panose="02040503050406030204" pitchFamily="18" charset="0"/>
                        <a:ea typeface="Source Sans Pro"/>
                        <a:cs typeface="Source Sans Pro"/>
                        <a:sym typeface="Source Sans Pro"/>
                      </a:rPr>
                      <m:t>𝑛</m:t>
                    </m:r>
                  </m:oMath>
                </a14:m>
                <a:r>
                  <a:rPr lang="en-US" sz="1800" u="none" strike="noStrike" cap="none" dirty="0">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endParaRPr lang="en-US" sz="1800" u="none" strike="noStrike" cap="none" dirty="0">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800" u="sng" strike="noStrike" cap="none" dirty="0">
                    <a:latin typeface="Source Sans Pro"/>
                    <a:ea typeface="Source Sans Pro"/>
                    <a:cs typeface="Source Sans Pro"/>
                    <a:sym typeface="Source Sans Pro"/>
                  </a:rPr>
                  <a:t>Base Case:</a:t>
                </a:r>
                <a:r>
                  <a:rPr lang="en-US" sz="1800" u="none" strike="noStrike" cap="none" dirty="0">
                    <a:latin typeface="Source Sans Pro"/>
                    <a:ea typeface="Source Sans Pro"/>
                    <a:cs typeface="Source Sans Pro"/>
                    <a:sym typeface="Source Sans Pro"/>
                  </a:rPr>
                  <a:t> Show </a:t>
                </a:r>
                <a14:m>
                  <m:oMath xmlns:m="http://schemas.openxmlformats.org/officeDocument/2006/math">
                    <m:r>
                      <a:rPr lang="en-US" sz="1800" i="1" u="none" strike="noStrike" cap="none" dirty="0" smtClean="0">
                        <a:latin typeface="Cambria Math" panose="02040503050406030204" pitchFamily="18" charset="0"/>
                        <a:ea typeface="Source Sans Pro"/>
                        <a:cs typeface="Source Sans Pro"/>
                        <a:sym typeface="Source Sans Pro"/>
                      </a:rPr>
                      <m:t>𝑃</m:t>
                    </m:r>
                    <m:r>
                      <a:rPr lang="en-US" sz="1800" i="1" u="none" strike="noStrike" cap="none" dirty="0" smtClean="0">
                        <a:latin typeface="Cambria Math" panose="02040503050406030204" pitchFamily="18" charset="0"/>
                        <a:ea typeface="Source Sans Pro"/>
                        <a:cs typeface="Source Sans Pro"/>
                        <a:sym typeface="Source Sans Pro"/>
                      </a:rPr>
                      <m:t>(</m:t>
                    </m:r>
                    <m:r>
                      <a:rPr lang="en-US" sz="1800" i="1" u="none" strike="noStrike" cap="none" dirty="0" smtClean="0">
                        <a:latin typeface="Cambria Math" panose="02040503050406030204" pitchFamily="18" charset="0"/>
                        <a:ea typeface="Source Sans Pro"/>
                        <a:cs typeface="Source Sans Pro"/>
                        <a:sym typeface="Source Sans Pro"/>
                      </a:rPr>
                      <m:t>𝑏</m:t>
                    </m:r>
                    <m:r>
                      <a:rPr lang="en-US" sz="1800" i="1" u="none" strike="noStrike" cap="none" dirty="0" smtClean="0">
                        <a:latin typeface="Cambria Math" panose="02040503050406030204" pitchFamily="18" charset="0"/>
                        <a:ea typeface="Source Sans Pro"/>
                        <a:cs typeface="Source Sans Pro"/>
                        <a:sym typeface="Source Sans Pro"/>
                      </a:rPr>
                      <m:t>)</m:t>
                    </m:r>
                  </m:oMath>
                </a14:m>
                <a:r>
                  <a:rPr lang="en-US" sz="1800" u="none" strike="noStrike" cap="none" dirty="0">
                    <a:latin typeface="Source Sans Pro"/>
                    <a:ea typeface="Source Sans Pro"/>
                    <a:cs typeface="Source Sans Pro"/>
                    <a:sym typeface="Source Sans Pro"/>
                  </a:rPr>
                  <a:t> is true.</a:t>
                </a:r>
              </a:p>
              <a:p>
                <a:pPr marL="0" marR="0" lvl="0" indent="0" algn="l" rtl="0">
                  <a:lnSpc>
                    <a:spcPct val="100000"/>
                  </a:lnSpc>
                  <a:spcBef>
                    <a:spcPts val="0"/>
                  </a:spcBef>
                  <a:spcAft>
                    <a:spcPts val="0"/>
                  </a:spcAft>
                  <a:buClr>
                    <a:srgbClr val="000000"/>
                  </a:buClr>
                  <a:buSzPts val="1800"/>
                  <a:buFont typeface="Arial"/>
                  <a:buNone/>
                </a:pPr>
                <a:endParaRPr lang="en-US" sz="1800" u="none" strike="noStrike" cap="none" dirty="0">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800" u="sng" strike="noStrike" cap="none" dirty="0">
                    <a:latin typeface="Source Sans Pro"/>
                    <a:ea typeface="Source Sans Pro"/>
                    <a:cs typeface="Source Sans Pro"/>
                    <a:sym typeface="Source Sans Pro"/>
                  </a:rPr>
                  <a:t>Inductive Hypothesis:</a:t>
                </a:r>
                <a:r>
                  <a:rPr lang="en-US" sz="1800" u="none" strike="noStrike" cap="none" dirty="0">
                    <a:latin typeface="Source Sans Pro"/>
                    <a:ea typeface="Source Sans Pro"/>
                    <a:cs typeface="Source Sans Pro"/>
                    <a:sym typeface="Source Sans Pro"/>
                  </a:rPr>
                  <a:t> Suppose </a:t>
                </a:r>
                <a14:m>
                  <m:oMath xmlns:m="http://schemas.openxmlformats.org/officeDocument/2006/math">
                    <m:r>
                      <a:rPr lang="en-US" sz="1800" i="1" u="none" strike="noStrike" cap="none" dirty="0" smtClean="0">
                        <a:latin typeface="Cambria Math" panose="02040503050406030204" pitchFamily="18" charset="0"/>
                        <a:ea typeface="Source Sans Pro"/>
                        <a:cs typeface="Source Sans Pro"/>
                        <a:sym typeface="Source Sans Pro"/>
                      </a:rPr>
                      <m:t>𝑃</m:t>
                    </m:r>
                    <m:r>
                      <a:rPr lang="en-US" sz="1800" i="1" u="none" strike="noStrike" cap="none" dirty="0" smtClean="0">
                        <a:latin typeface="Cambria Math" panose="02040503050406030204" pitchFamily="18" charset="0"/>
                        <a:ea typeface="Source Sans Pro"/>
                        <a:cs typeface="Source Sans Pro"/>
                        <a:sym typeface="Source Sans Pro"/>
                      </a:rPr>
                      <m:t>(</m:t>
                    </m:r>
                    <m:r>
                      <a:rPr lang="en-US" sz="1800" i="1" u="none" strike="noStrike" cap="none" dirty="0" smtClean="0">
                        <a:latin typeface="Cambria Math" panose="02040503050406030204" pitchFamily="18" charset="0"/>
                        <a:ea typeface="Source Sans Pro"/>
                        <a:cs typeface="Source Sans Pro"/>
                        <a:sym typeface="Source Sans Pro"/>
                      </a:rPr>
                      <m:t>𝑘</m:t>
                    </m:r>
                    <m:r>
                      <a:rPr lang="en-US" sz="1800" i="1" u="none" strike="noStrike" cap="none" dirty="0" smtClean="0">
                        <a:latin typeface="Cambria Math" panose="02040503050406030204" pitchFamily="18" charset="0"/>
                        <a:ea typeface="Source Sans Pro"/>
                        <a:cs typeface="Source Sans Pro"/>
                        <a:sym typeface="Source Sans Pro"/>
                      </a:rPr>
                      <m:t>)</m:t>
                    </m:r>
                  </m:oMath>
                </a14:m>
                <a:r>
                  <a:rPr lang="en-US" sz="1800" u="none" strike="noStrike" cap="none" dirty="0">
                    <a:latin typeface="Source Sans Pro"/>
                    <a:ea typeface="Source Sans Pro"/>
                    <a:cs typeface="Source Sans Pro"/>
                    <a:sym typeface="Source Sans Pro"/>
                  </a:rPr>
                  <a:t> holds for an arbitrary </a:t>
                </a:r>
                <a14:m>
                  <m:oMath xmlns:m="http://schemas.openxmlformats.org/officeDocument/2006/math">
                    <m:r>
                      <a:rPr lang="en-US" sz="1800" i="1" u="none" strike="noStrike" cap="none" dirty="0" smtClean="0">
                        <a:latin typeface="Cambria Math" panose="02040503050406030204" pitchFamily="18" charset="0"/>
                        <a:ea typeface="Source Sans Pro"/>
                        <a:cs typeface="Source Sans Pro"/>
                        <a:sym typeface="Source Sans Pro"/>
                      </a:rPr>
                      <m:t>𝑘</m:t>
                    </m:r>
                    <m:r>
                      <a:rPr lang="en-US" sz="1800" i="1" u="none" strike="noStrike" cap="none" dirty="0" smtClean="0">
                        <a:latin typeface="Cambria Math" panose="02040503050406030204" pitchFamily="18" charset="0"/>
                        <a:ea typeface="Source Sans Pro"/>
                        <a:cs typeface="Source Sans Pro"/>
                        <a:sym typeface="Source Sans Pro"/>
                      </a:rPr>
                      <m:t>≥</m:t>
                    </m:r>
                    <m:r>
                      <a:rPr lang="en-US" sz="1800" i="1" u="none" strike="noStrike" cap="none" dirty="0" smtClean="0">
                        <a:latin typeface="Cambria Math" panose="02040503050406030204" pitchFamily="18" charset="0"/>
                        <a:ea typeface="Source Sans Pro"/>
                        <a:cs typeface="Source Sans Pro"/>
                        <a:sym typeface="Source Sans Pro"/>
                      </a:rPr>
                      <m:t>𝑏</m:t>
                    </m:r>
                  </m:oMath>
                </a14:m>
                <a:endParaRPr lang="en-US" sz="1800" u="none" strike="noStrike" cap="none" dirty="0">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lang="en-US" sz="1800" u="none" strike="noStrike" cap="none" dirty="0">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800" u="sng" strike="noStrike" cap="none" dirty="0">
                    <a:latin typeface="Source Sans Pro"/>
                    <a:ea typeface="Source Sans Pro"/>
                    <a:cs typeface="Source Sans Pro"/>
                    <a:sym typeface="Source Sans Pro"/>
                  </a:rPr>
                  <a:t>Inductive Step:</a:t>
                </a:r>
                <a:r>
                  <a:rPr lang="en-US" sz="1800" u="none" strike="noStrike" cap="none" dirty="0">
                    <a:latin typeface="Source Sans Pro"/>
                    <a:ea typeface="Source Sans Pro"/>
                    <a:cs typeface="Source Sans Pro"/>
                    <a:sym typeface="Source Sans Pro"/>
                  </a:rPr>
                  <a:t> Show </a:t>
                </a:r>
                <a14:m>
                  <m:oMath xmlns:m="http://schemas.openxmlformats.org/officeDocument/2006/math">
                    <m:r>
                      <a:rPr lang="en-US" sz="1800" i="1" u="none" strike="noStrike" cap="none" dirty="0" smtClean="0">
                        <a:latin typeface="Cambria Math" panose="02040503050406030204" pitchFamily="18" charset="0"/>
                        <a:ea typeface="Source Sans Pro"/>
                        <a:cs typeface="Source Sans Pro"/>
                        <a:sym typeface="Source Sans Pro"/>
                      </a:rPr>
                      <m:t>𝑃</m:t>
                    </m:r>
                    <m:r>
                      <a:rPr lang="en-US" sz="1800" i="1" u="none" strike="noStrike" cap="none" dirty="0" smtClean="0">
                        <a:latin typeface="Cambria Math" panose="02040503050406030204" pitchFamily="18" charset="0"/>
                        <a:ea typeface="Source Sans Pro"/>
                        <a:cs typeface="Source Sans Pro"/>
                        <a:sym typeface="Source Sans Pro"/>
                      </a:rPr>
                      <m:t>(</m:t>
                    </m:r>
                    <m:r>
                      <a:rPr lang="en-US" sz="1800" i="1" u="none" strike="noStrike" cap="none" dirty="0" smtClean="0">
                        <a:latin typeface="Cambria Math" panose="02040503050406030204" pitchFamily="18" charset="0"/>
                        <a:ea typeface="Source Sans Pro"/>
                        <a:cs typeface="Source Sans Pro"/>
                        <a:sym typeface="Source Sans Pro"/>
                      </a:rPr>
                      <m:t>𝑘</m:t>
                    </m:r>
                    <m:r>
                      <a:rPr lang="en-US" sz="1800" i="1" u="none" strike="noStrike" cap="none" dirty="0" smtClean="0">
                        <a:latin typeface="Cambria Math" panose="02040503050406030204" pitchFamily="18" charset="0"/>
                        <a:ea typeface="Source Sans Pro"/>
                        <a:cs typeface="Source Sans Pro"/>
                        <a:sym typeface="Source Sans Pro"/>
                      </a:rPr>
                      <m:t>+1)</m:t>
                    </m:r>
                  </m:oMath>
                </a14:m>
                <a:r>
                  <a:rPr lang="en-US" sz="1800" u="none" strike="noStrike" cap="none" dirty="0">
                    <a:latin typeface="Source Sans Pro"/>
                    <a:ea typeface="Source Sans Pro"/>
                    <a:cs typeface="Source Sans Pro"/>
                    <a:sym typeface="Source Sans Pro"/>
                  </a:rPr>
                  <a:t> (i.e. get </a:t>
                </a:r>
                <a14:m>
                  <m:oMath xmlns:m="http://schemas.openxmlformats.org/officeDocument/2006/math">
                    <m:r>
                      <a:rPr lang="en-US" sz="1800" i="1" u="none" strike="noStrike" cap="none" dirty="0" smtClean="0">
                        <a:latin typeface="Cambria Math" panose="02040503050406030204" pitchFamily="18" charset="0"/>
                        <a:ea typeface="Source Sans Pro"/>
                        <a:cs typeface="Source Sans Pro"/>
                        <a:sym typeface="Source Sans Pro"/>
                      </a:rPr>
                      <m:t>𝑃</m:t>
                    </m:r>
                    <m:r>
                      <a:rPr lang="en-US" sz="1800" i="1" u="none" strike="noStrike" cap="none" dirty="0" smtClean="0">
                        <a:latin typeface="Cambria Math" panose="02040503050406030204" pitchFamily="18" charset="0"/>
                        <a:ea typeface="Source Sans Pro"/>
                        <a:cs typeface="Source Sans Pro"/>
                        <a:sym typeface="Source Sans Pro"/>
                      </a:rPr>
                      <m:t>(</m:t>
                    </m:r>
                    <m:r>
                      <a:rPr lang="en-US" sz="1800" i="1" u="none" strike="noStrike" cap="none" dirty="0" smtClean="0">
                        <a:latin typeface="Cambria Math" panose="02040503050406030204" pitchFamily="18" charset="0"/>
                        <a:ea typeface="Source Sans Pro"/>
                        <a:cs typeface="Source Sans Pro"/>
                        <a:sym typeface="Source Sans Pro"/>
                      </a:rPr>
                      <m:t>𝑘</m:t>
                    </m:r>
                    <m:r>
                      <a:rPr lang="en-US" sz="1800" i="1" u="none" strike="noStrike" cap="none" dirty="0" smtClean="0">
                        <a:latin typeface="Cambria Math" panose="02040503050406030204" pitchFamily="18" charset="0"/>
                        <a:ea typeface="Source Sans Pro"/>
                        <a:cs typeface="Source Sans Pro"/>
                        <a:sym typeface="Source Sans Pro"/>
                      </a:rPr>
                      <m:t>) → </m:t>
                    </m:r>
                    <m:r>
                      <a:rPr lang="en-US" sz="1800" i="1" u="none" strike="noStrike" cap="none" dirty="0" smtClean="0">
                        <a:latin typeface="Cambria Math" panose="02040503050406030204" pitchFamily="18" charset="0"/>
                        <a:ea typeface="Source Sans Pro"/>
                        <a:cs typeface="Source Sans Pro"/>
                        <a:sym typeface="Source Sans Pro"/>
                      </a:rPr>
                      <m:t>𝑃</m:t>
                    </m:r>
                    <m:r>
                      <a:rPr lang="en-US" sz="1800" i="1" u="none" strike="noStrike" cap="none" dirty="0" smtClean="0">
                        <a:latin typeface="Cambria Math" panose="02040503050406030204" pitchFamily="18" charset="0"/>
                        <a:ea typeface="Source Sans Pro"/>
                        <a:cs typeface="Source Sans Pro"/>
                        <a:sym typeface="Source Sans Pro"/>
                      </a:rPr>
                      <m:t>(</m:t>
                    </m:r>
                    <m:r>
                      <a:rPr lang="en-US" sz="1800" i="1" u="none" strike="noStrike" cap="none" dirty="0" smtClean="0">
                        <a:latin typeface="Cambria Math" panose="02040503050406030204" pitchFamily="18" charset="0"/>
                        <a:ea typeface="Source Sans Pro"/>
                        <a:cs typeface="Source Sans Pro"/>
                        <a:sym typeface="Source Sans Pro"/>
                      </a:rPr>
                      <m:t>𝑘</m:t>
                    </m:r>
                    <m:r>
                      <a:rPr lang="en-US" sz="1800" i="1" u="none" strike="noStrike" cap="none" dirty="0" smtClean="0">
                        <a:latin typeface="Cambria Math" panose="02040503050406030204" pitchFamily="18" charset="0"/>
                        <a:ea typeface="Source Sans Pro"/>
                        <a:cs typeface="Source Sans Pro"/>
                        <a:sym typeface="Source Sans Pro"/>
                      </a:rPr>
                      <m:t>+1)</m:t>
                    </m:r>
                  </m:oMath>
                </a14:m>
                <a:r>
                  <a:rPr lang="en-US" sz="1800" u="none" strike="noStrike" cap="none" dirty="0">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800"/>
                  <a:buFont typeface="Arial"/>
                  <a:buNone/>
                </a:pPr>
                <a:endParaRPr lang="en-US" sz="1800" u="none" strike="noStrike" cap="none" dirty="0">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800" u="sng" strike="noStrike" cap="none" dirty="0">
                    <a:latin typeface="Source Sans Pro"/>
                    <a:ea typeface="Source Sans Pro"/>
                    <a:cs typeface="Source Sans Pro"/>
                    <a:sym typeface="Source Sans Pro"/>
                  </a:rPr>
                  <a:t>Conclusion:</a:t>
                </a:r>
                <a:r>
                  <a:rPr lang="en-US" sz="1800" u="none" strike="noStrike" cap="none" dirty="0">
                    <a:latin typeface="Source Sans Pro"/>
                    <a:ea typeface="Source Sans Pro"/>
                    <a:cs typeface="Source Sans Pro"/>
                    <a:sym typeface="Source Sans Pro"/>
                  </a:rPr>
                  <a:t> Therefore, </a:t>
                </a:r>
                <a14:m>
                  <m:oMath xmlns:m="http://schemas.openxmlformats.org/officeDocument/2006/math">
                    <m:r>
                      <a:rPr lang="en-US" sz="1800" i="1" u="none" strike="noStrike" cap="none" dirty="0" smtClean="0">
                        <a:latin typeface="Cambria Math" panose="02040503050406030204" pitchFamily="18" charset="0"/>
                        <a:ea typeface="Source Sans Pro"/>
                        <a:cs typeface="Source Sans Pro"/>
                        <a:sym typeface="Source Sans Pro"/>
                      </a:rPr>
                      <m:t>𝑃</m:t>
                    </m:r>
                    <m:r>
                      <a:rPr lang="en-US" sz="1800" i="1" u="none" strike="noStrike" cap="none" dirty="0" smtClean="0">
                        <a:latin typeface="Cambria Math" panose="02040503050406030204" pitchFamily="18" charset="0"/>
                        <a:ea typeface="Source Sans Pro"/>
                        <a:cs typeface="Source Sans Pro"/>
                        <a:sym typeface="Source Sans Pro"/>
                      </a:rPr>
                      <m:t>(</m:t>
                    </m:r>
                    <m:r>
                      <a:rPr lang="en-US" sz="1800" i="1" u="none" strike="noStrike" cap="none" dirty="0" smtClean="0">
                        <a:latin typeface="Cambria Math" panose="02040503050406030204" pitchFamily="18" charset="0"/>
                        <a:ea typeface="Source Sans Pro"/>
                        <a:cs typeface="Source Sans Pro"/>
                        <a:sym typeface="Source Sans Pro"/>
                      </a:rPr>
                      <m:t>𝑛</m:t>
                    </m:r>
                    <m:r>
                      <a:rPr lang="en-US" sz="1800" i="1" u="none" strike="noStrike" cap="none" dirty="0" smtClean="0">
                        <a:latin typeface="Cambria Math" panose="02040503050406030204" pitchFamily="18" charset="0"/>
                        <a:ea typeface="Source Sans Pro"/>
                        <a:cs typeface="Source Sans Pro"/>
                        <a:sym typeface="Source Sans Pro"/>
                      </a:rPr>
                      <m:t>)</m:t>
                    </m:r>
                  </m:oMath>
                </a14:m>
                <a:r>
                  <a:rPr lang="en-US" sz="1800" u="none" strike="noStrike" cap="none" dirty="0">
                    <a:latin typeface="Source Sans Pro"/>
                    <a:ea typeface="Source Sans Pro"/>
                    <a:cs typeface="Source Sans Pro"/>
                    <a:sym typeface="Source Sans Pro"/>
                  </a:rPr>
                  <a:t> holds for all </a:t>
                </a:r>
                <a14:m>
                  <m:oMath xmlns:m="http://schemas.openxmlformats.org/officeDocument/2006/math">
                    <m:r>
                      <a:rPr lang="en-US" sz="1800" i="1" u="none" strike="noStrike" cap="none" dirty="0" smtClean="0">
                        <a:latin typeface="Cambria Math" panose="02040503050406030204" pitchFamily="18" charset="0"/>
                        <a:ea typeface="Source Sans Pro"/>
                        <a:cs typeface="Source Sans Pro"/>
                        <a:sym typeface="Source Sans Pro"/>
                      </a:rPr>
                      <m:t>𝑛</m:t>
                    </m:r>
                  </m:oMath>
                </a14:m>
                <a:r>
                  <a:rPr lang="en-US" sz="1800" u="none" strike="noStrike" cap="none" dirty="0">
                    <a:latin typeface="Source Sans Pro"/>
                    <a:ea typeface="Source Sans Pro"/>
                    <a:cs typeface="Source Sans Pro"/>
                    <a:sym typeface="Source Sans Pro"/>
                  </a:rPr>
                  <a:t> by the principle of induction.</a:t>
                </a:r>
              </a:p>
              <a:p>
                <a:pPr marL="0" marR="0" lvl="0" indent="0" algn="l" rtl="0">
                  <a:lnSpc>
                    <a:spcPct val="100000"/>
                  </a:lnSpc>
                  <a:spcBef>
                    <a:spcPts val="0"/>
                  </a:spcBef>
                  <a:spcAft>
                    <a:spcPts val="0"/>
                  </a:spcAft>
                  <a:buClr>
                    <a:srgbClr val="000000"/>
                  </a:buClr>
                  <a:buSzPts val="1800"/>
                  <a:buFont typeface="Arial"/>
                  <a:buNone/>
                </a:pPr>
                <a:endParaRPr lang="en-US" sz="1800" u="none" strike="noStrike" cap="none" dirty="0">
                  <a:latin typeface="Source Sans Pro"/>
                  <a:ea typeface="Source Sans Pro"/>
                  <a:cs typeface="Source Sans Pro"/>
                  <a:sym typeface="Source Sans Pro"/>
                </a:endParaRPr>
              </a:p>
            </p:txBody>
          </p:sp>
        </mc:Choice>
        <mc:Fallback xmlns="">
          <p:sp>
            <p:nvSpPr>
              <p:cNvPr id="4" name="Text Placeholder 3">
                <a:extLst>
                  <a:ext uri="{FF2B5EF4-FFF2-40B4-BE49-F238E27FC236}">
                    <a16:creationId xmlns:a16="http://schemas.microsoft.com/office/drawing/2014/main" id="{8877AD4C-974B-3470-830F-04D5CF99B05D}"/>
                  </a:ext>
                </a:extLst>
              </p:cNvPr>
              <p:cNvSpPr>
                <a:spLocks noGrp="1" noRot="1" noChangeAspect="1" noMove="1" noResize="1" noEditPoints="1" noAdjustHandles="1" noChangeArrowheads="1" noChangeShapeType="1" noTextEdit="1"/>
              </p:cNvSpPr>
              <p:nvPr>
                <p:ph type="body" idx="1"/>
              </p:nvPr>
            </p:nvSpPr>
            <p:spPr>
              <a:xfrm>
                <a:off x="311700" y="1068425"/>
                <a:ext cx="8520600" cy="3500450"/>
              </a:xfrm>
              <a:blipFill>
                <a:blip r:embed="rId2"/>
                <a:stretch>
                  <a:fillRect l="-572"/>
                </a:stretch>
              </a:blipFill>
            </p:spPr>
            <p:txBody>
              <a:bodyPr/>
              <a:lstStyle/>
              <a:p>
                <a:r>
                  <a:rPr lang="en-US">
                    <a:noFill/>
                  </a:rPr>
                  <a:t> </a:t>
                </a:r>
              </a:p>
            </p:txBody>
          </p:sp>
        </mc:Fallback>
      </mc:AlternateContent>
    </p:spTree>
    <p:extLst>
      <p:ext uri="{BB962C8B-B14F-4D97-AF65-F5344CB8AC3E}">
        <p14:creationId xmlns:p14="http://schemas.microsoft.com/office/powerpoint/2010/main" val="543444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3 – Induction Review</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3933066"/>
              </a:xfrm>
            </p:spPr>
            <p:txBody>
              <a:bodyPr>
                <a:normAutofit/>
              </a:bodyPr>
              <a:lstStyle/>
              <a:p>
                <a:pPr marL="114300" indent="0">
                  <a:spcAft>
                    <a:spcPts val="600"/>
                  </a:spcAft>
                  <a:buNone/>
                </a:pPr>
                <a:r>
                  <a:rPr lang="en-US" dirty="0"/>
                  <a:t>Consider the following claim:</a:t>
                </a:r>
              </a:p>
              <a:p>
                <a:pPr marL="114300" indent="0">
                  <a:spcAft>
                    <a:spcPts val="600"/>
                  </a:spcAft>
                  <a:buNone/>
                </a:pPr>
                <a:r>
                  <a:rPr lang="en-US" dirty="0"/>
                  <a:t>Let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be “Every tree with </a:t>
                </a:r>
                <a14:m>
                  <m:oMath xmlns:m="http://schemas.openxmlformats.org/officeDocument/2006/math">
                    <m:r>
                      <a:rPr lang="en-US" i="1" dirty="0" smtClean="0">
                        <a:latin typeface="Cambria Math" panose="02040503050406030204" pitchFamily="18" charset="0"/>
                      </a:rPr>
                      <m:t>𝑛</m:t>
                    </m:r>
                  </m:oMath>
                </a14:m>
                <a:r>
                  <a:rPr lang="en-US" dirty="0"/>
                  <a:t> nodes has </a:t>
                </a:r>
                <a14:m>
                  <m:oMath xmlns:m="http://schemas.openxmlformats.org/officeDocument/2006/math">
                    <m:r>
                      <a:rPr lang="en-IN" b="0" i="1" smtClean="0">
                        <a:latin typeface="Cambria Math" panose="02040503050406030204" pitchFamily="18" charset="0"/>
                      </a:rPr>
                      <m:t>𝑛</m:t>
                    </m:r>
                    <m:r>
                      <a:rPr lang="en-IN" b="0" i="1" smtClean="0">
                        <a:latin typeface="Cambria Math" panose="02040503050406030204" pitchFamily="18" charset="0"/>
                      </a:rPr>
                      <m:t>−1</m:t>
                    </m:r>
                  </m:oMath>
                </a14:m>
                <a:r>
                  <a:rPr lang="en-US" dirty="0"/>
                  <a:t> edges.”</a:t>
                </a:r>
              </a:p>
              <a:p>
                <a:pPr marL="114300" indent="0">
                  <a:spcAft>
                    <a:spcPts val="600"/>
                  </a:spcAft>
                  <a:buNone/>
                </a:pPr>
                <a:endParaRPr lang="en-US" dirty="0"/>
              </a:p>
              <a:p>
                <a:pPr>
                  <a:spcAft>
                    <a:spcPts val="600"/>
                  </a:spcAft>
                  <a:buSzPct val="100000"/>
                  <a:buAutoNum type="alphaLcParenR"/>
                </a:pPr>
                <a:r>
                  <a:rPr lang="en-US" dirty="0"/>
                  <a:t>What is the correct “skeleton” of the inductive step (i.e., the right things to assume and the right target)?</a:t>
                </a:r>
              </a:p>
              <a:p>
                <a:pPr>
                  <a:spcAft>
                    <a:spcPts val="600"/>
                  </a:spcAft>
                  <a:buSzPct val="100000"/>
                  <a:buAutoNum type="alphaLcParenR"/>
                </a:pPr>
                <a:endParaRPr lang="en-US" dirty="0"/>
              </a:p>
              <a:p>
                <a:pPr>
                  <a:spcAft>
                    <a:spcPts val="600"/>
                  </a:spcAft>
                  <a:buSzPct val="100000"/>
                  <a:buAutoNum type="alphaLcParenR"/>
                </a:pPr>
                <a:r>
                  <a:rPr lang="en-US" dirty="0"/>
                  <a:t>Prove the claim by induction.</a:t>
                </a:r>
              </a:p>
            </p:txBody>
          </p:sp>
        </mc:Choice>
        <mc:Fallback xmlns="">
          <p:sp>
            <p:nvSpPr>
              <p:cNvPr id="3" name="Text Placeholder 2">
                <a:extLst>
                  <a:ext uri="{FF2B5EF4-FFF2-40B4-BE49-F238E27FC236}">
                    <a16:creationId xmlns:a16="http://schemas.microsoft.com/office/drawing/2014/main" id="{0417D5D2-C1F7-5FA5-0368-6326B91E97AD}"/>
                  </a:ext>
                </a:extLst>
              </p:cNvPr>
              <p:cNvSpPr>
                <a:spLocks noGrp="1" noRot="1" noChangeAspect="1" noMove="1" noResize="1" noEditPoints="1" noAdjustHandles="1" noChangeArrowheads="1" noChangeShapeType="1" noTextEdit="1"/>
              </p:cNvSpPr>
              <p:nvPr>
                <p:ph type="body" idx="1"/>
              </p:nvPr>
            </p:nvSpPr>
            <p:spPr>
              <a:xfrm>
                <a:off x="311700" y="1068425"/>
                <a:ext cx="8520600" cy="3933066"/>
              </a:xfrm>
              <a:blipFill>
                <a:blip r:embed="rId2"/>
                <a:stretch>
                  <a:fillRect r="-358"/>
                </a:stretch>
              </a:blipFill>
            </p:spPr>
            <p:txBody>
              <a:bodyPr/>
              <a:lstStyle/>
              <a:p>
                <a:r>
                  <a:rPr lang="en-IN">
                    <a:noFill/>
                  </a:rPr>
                  <a:t> </a:t>
                </a:r>
              </a:p>
            </p:txBody>
          </p:sp>
        </mc:Fallback>
      </mc:AlternateContent>
    </p:spTree>
    <p:extLst>
      <p:ext uri="{BB962C8B-B14F-4D97-AF65-F5344CB8AC3E}">
        <p14:creationId xmlns:p14="http://schemas.microsoft.com/office/powerpoint/2010/main" val="3436164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3 – Induction Review</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3933066"/>
              </a:xfrm>
            </p:spPr>
            <p:txBody>
              <a:bodyPr>
                <a:normAutofit/>
              </a:bodyPr>
              <a:lstStyle/>
              <a:p>
                <a:pPr marL="114300" indent="0">
                  <a:spcAft>
                    <a:spcPts val="600"/>
                  </a:spcAft>
                  <a:buNone/>
                </a:pPr>
                <a:r>
                  <a:rPr lang="en-US" dirty="0"/>
                  <a:t>Consider the following claim:</a:t>
                </a:r>
              </a:p>
              <a:p>
                <a:pPr marL="114300" indent="0">
                  <a:spcAft>
                    <a:spcPts val="600"/>
                  </a:spcAft>
                  <a:buNone/>
                </a:pPr>
                <a:r>
                  <a:rPr lang="en-US" dirty="0"/>
                  <a:t>Let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be “Every tree with </a:t>
                </a:r>
                <a14:m>
                  <m:oMath xmlns:m="http://schemas.openxmlformats.org/officeDocument/2006/math">
                    <m:r>
                      <a:rPr lang="en-US" i="1" dirty="0">
                        <a:latin typeface="Cambria Math" panose="02040503050406030204" pitchFamily="18" charset="0"/>
                      </a:rPr>
                      <m:t>𝑛</m:t>
                    </m:r>
                  </m:oMath>
                </a14:m>
                <a:r>
                  <a:rPr lang="en-US" dirty="0"/>
                  <a:t> nodes has </a:t>
                </a:r>
                <a14:m>
                  <m:oMath xmlns:m="http://schemas.openxmlformats.org/officeDocument/2006/math">
                    <m:r>
                      <a:rPr lang="en-IN" i="1">
                        <a:latin typeface="Cambria Math" panose="02040503050406030204" pitchFamily="18" charset="0"/>
                      </a:rPr>
                      <m:t>𝑛</m:t>
                    </m:r>
                    <m:r>
                      <a:rPr lang="en-IN" i="1">
                        <a:latin typeface="Cambria Math" panose="02040503050406030204" pitchFamily="18" charset="0"/>
                      </a:rPr>
                      <m:t>−1</m:t>
                    </m:r>
                  </m:oMath>
                </a14:m>
                <a:r>
                  <a:rPr lang="en-US" dirty="0"/>
                  <a:t> edges.”</a:t>
                </a:r>
              </a:p>
              <a:p>
                <a:pPr>
                  <a:spcAft>
                    <a:spcPts val="600"/>
                  </a:spcAft>
                  <a:buSzPct val="100000"/>
                  <a:buAutoNum type="alphaLcParenR"/>
                </a:pPr>
                <a:r>
                  <a:rPr lang="en-US" dirty="0"/>
                  <a:t>What is the correct “skeleton” of the inductive step (i.e., the right things to assume and the right target)?</a:t>
                </a:r>
              </a:p>
            </p:txBody>
          </p:sp>
        </mc:Choice>
        <mc:Fallback xmlns="">
          <p:sp>
            <p:nvSpPr>
              <p:cNvPr id="3" name="Text Placeholder 2">
                <a:extLst>
                  <a:ext uri="{FF2B5EF4-FFF2-40B4-BE49-F238E27FC236}">
                    <a16:creationId xmlns:a16="http://schemas.microsoft.com/office/drawing/2014/main" id="{0417D5D2-C1F7-5FA5-0368-6326B91E97AD}"/>
                  </a:ext>
                </a:extLst>
              </p:cNvPr>
              <p:cNvSpPr>
                <a:spLocks noGrp="1" noRot="1" noChangeAspect="1" noMove="1" noResize="1" noEditPoints="1" noAdjustHandles="1" noChangeArrowheads="1" noChangeShapeType="1" noTextEdit="1"/>
              </p:cNvSpPr>
              <p:nvPr>
                <p:ph type="body" idx="1"/>
              </p:nvPr>
            </p:nvSpPr>
            <p:spPr>
              <a:xfrm>
                <a:off x="311700" y="1068425"/>
                <a:ext cx="8520600" cy="3933066"/>
              </a:xfrm>
              <a:blipFill>
                <a:blip r:embed="rId2"/>
                <a:stretch>
                  <a:fillRect r="-358"/>
                </a:stretch>
              </a:blipFill>
            </p:spPr>
            <p:txBody>
              <a:bodyPr/>
              <a:lstStyle/>
              <a:p>
                <a:r>
                  <a:rPr lang="en-IN">
                    <a:noFill/>
                  </a:rPr>
                  <a:t> </a:t>
                </a:r>
              </a:p>
            </p:txBody>
          </p:sp>
        </mc:Fallback>
      </mc:AlternateContent>
      <p:sp>
        <p:nvSpPr>
          <p:cNvPr id="5" name="Google Shape;160;p35">
            <a:extLst>
              <a:ext uri="{FF2B5EF4-FFF2-40B4-BE49-F238E27FC236}">
                <a16:creationId xmlns:a16="http://schemas.microsoft.com/office/drawing/2014/main" id="{2DEB7CBB-C6A6-2ACC-731C-B9CD73B8F718}"/>
              </a:ext>
            </a:extLst>
          </p:cNvPr>
          <p:cNvSpPr txBox="1"/>
          <p:nvPr/>
        </p:nvSpPr>
        <p:spPr>
          <a:xfrm>
            <a:off x="887767" y="4210225"/>
            <a:ext cx="7368466"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rgbClr val="9900FF"/>
                </a:solidFill>
                <a:latin typeface="Source Sans Pro"/>
                <a:ea typeface="Source Sans Pro"/>
                <a:cs typeface="Source Sans Pro"/>
                <a:sym typeface="Source Sans Pro"/>
              </a:rPr>
              <a:t>Work on </a:t>
            </a:r>
            <a:r>
              <a:rPr lang="en" sz="1600" b="0" i="0" u="none" strike="noStrike" cap="none" dirty="0">
                <a:solidFill>
                  <a:srgbClr val="9900FF"/>
                </a:solidFill>
                <a:latin typeface="Source Sans Pro"/>
                <a:ea typeface="Source Sans Pro"/>
                <a:cs typeface="Source Sans Pro"/>
                <a:sym typeface="Source Sans Pro"/>
              </a:rPr>
              <a:t>this problem with the people around you, and then we’ll go over it together!</a:t>
            </a:r>
            <a:endParaRPr sz="1600" b="0" i="0" u="none" strike="noStrike" cap="none" dirty="0">
              <a:solidFill>
                <a:srgbClr val="9900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49703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3 – Induction Review</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3933066"/>
              </a:xfrm>
            </p:spPr>
            <p:txBody>
              <a:bodyPr>
                <a:normAutofit/>
              </a:bodyPr>
              <a:lstStyle/>
              <a:p>
                <a:pPr marL="114300" indent="0">
                  <a:spcAft>
                    <a:spcPts val="600"/>
                  </a:spcAft>
                  <a:buNone/>
                </a:pPr>
                <a:r>
                  <a:rPr lang="en-US" dirty="0"/>
                  <a:t>Consider the following claim:</a:t>
                </a:r>
              </a:p>
              <a:p>
                <a:pPr marL="114300" indent="0">
                  <a:spcAft>
                    <a:spcPts val="600"/>
                  </a:spcAft>
                  <a:buNone/>
                </a:pPr>
                <a:r>
                  <a:rPr lang="en-US" dirty="0"/>
                  <a:t>Let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be “Every tree with </a:t>
                </a:r>
                <a14:m>
                  <m:oMath xmlns:m="http://schemas.openxmlformats.org/officeDocument/2006/math">
                    <m:r>
                      <a:rPr lang="en-US" i="1" dirty="0">
                        <a:latin typeface="Cambria Math" panose="02040503050406030204" pitchFamily="18" charset="0"/>
                      </a:rPr>
                      <m:t>𝑛</m:t>
                    </m:r>
                  </m:oMath>
                </a14:m>
                <a:r>
                  <a:rPr lang="en-US" dirty="0"/>
                  <a:t> nodes has </a:t>
                </a:r>
                <a14:m>
                  <m:oMath xmlns:m="http://schemas.openxmlformats.org/officeDocument/2006/math">
                    <m:r>
                      <a:rPr lang="en-IN" i="1">
                        <a:latin typeface="Cambria Math" panose="02040503050406030204" pitchFamily="18" charset="0"/>
                      </a:rPr>
                      <m:t>𝑛</m:t>
                    </m:r>
                    <m:r>
                      <a:rPr lang="en-IN" i="1">
                        <a:latin typeface="Cambria Math" panose="02040503050406030204" pitchFamily="18" charset="0"/>
                      </a:rPr>
                      <m:t>−1</m:t>
                    </m:r>
                  </m:oMath>
                </a14:m>
                <a:r>
                  <a:rPr lang="en-US" dirty="0"/>
                  <a:t> edges.”</a:t>
                </a:r>
              </a:p>
              <a:p>
                <a:pPr>
                  <a:spcAft>
                    <a:spcPts val="600"/>
                  </a:spcAft>
                  <a:buSzPct val="100000"/>
                  <a:buAutoNum type="alphaLcParenR"/>
                </a:pPr>
                <a:r>
                  <a:rPr lang="en-US" dirty="0"/>
                  <a:t>What is the correct “skeleton” of the inductive step (i.e., the right things to assume and the right target)?</a:t>
                </a:r>
              </a:p>
            </p:txBody>
          </p:sp>
        </mc:Choice>
        <mc:Fallback xmlns="">
          <p:sp>
            <p:nvSpPr>
              <p:cNvPr id="3" name="Text Placeholder 2">
                <a:extLst>
                  <a:ext uri="{FF2B5EF4-FFF2-40B4-BE49-F238E27FC236}">
                    <a16:creationId xmlns:a16="http://schemas.microsoft.com/office/drawing/2014/main" id="{0417D5D2-C1F7-5FA5-0368-6326B91E97AD}"/>
                  </a:ext>
                </a:extLst>
              </p:cNvPr>
              <p:cNvSpPr>
                <a:spLocks noGrp="1" noRot="1" noChangeAspect="1" noMove="1" noResize="1" noEditPoints="1" noAdjustHandles="1" noChangeArrowheads="1" noChangeShapeType="1" noTextEdit="1"/>
              </p:cNvSpPr>
              <p:nvPr>
                <p:ph type="body" idx="1"/>
              </p:nvPr>
            </p:nvSpPr>
            <p:spPr>
              <a:xfrm>
                <a:off x="311700" y="1068425"/>
                <a:ext cx="8520600" cy="3933066"/>
              </a:xfrm>
              <a:blipFill>
                <a:blip r:embed="rId2"/>
                <a:stretch>
                  <a:fillRect r="-358"/>
                </a:stretch>
              </a:blipFill>
            </p:spPr>
            <p:txBody>
              <a:bodyPr/>
              <a:lstStyle/>
              <a:p>
                <a:r>
                  <a:rPr lang="en-IN">
                    <a:noFill/>
                  </a:rPr>
                  <a:t> </a:t>
                </a:r>
              </a:p>
            </p:txBody>
          </p:sp>
        </mc:Fallback>
      </mc:AlternateContent>
    </p:spTree>
    <p:extLst>
      <p:ext uri="{BB962C8B-B14F-4D97-AF65-F5344CB8AC3E}">
        <p14:creationId xmlns:p14="http://schemas.microsoft.com/office/powerpoint/2010/main" val="410781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3 – Induction Review</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3933066"/>
              </a:xfrm>
            </p:spPr>
            <p:txBody>
              <a:bodyPr>
                <a:normAutofit/>
              </a:bodyPr>
              <a:lstStyle/>
              <a:p>
                <a:pPr marL="114300" indent="0">
                  <a:spcAft>
                    <a:spcPts val="600"/>
                  </a:spcAft>
                  <a:buNone/>
                </a:pPr>
                <a:r>
                  <a:rPr lang="en-US" dirty="0"/>
                  <a:t>Consider the following claim:</a:t>
                </a:r>
              </a:p>
              <a:p>
                <a:pPr marL="114300" indent="0">
                  <a:spcAft>
                    <a:spcPts val="600"/>
                  </a:spcAft>
                  <a:buNone/>
                </a:pPr>
                <a:r>
                  <a:rPr lang="en-US" dirty="0"/>
                  <a:t>Let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be “Every tree with </a:t>
                </a:r>
                <a14:m>
                  <m:oMath xmlns:m="http://schemas.openxmlformats.org/officeDocument/2006/math">
                    <m:r>
                      <a:rPr lang="en-US" i="1" dirty="0">
                        <a:latin typeface="Cambria Math" panose="02040503050406030204" pitchFamily="18" charset="0"/>
                      </a:rPr>
                      <m:t>𝑛</m:t>
                    </m:r>
                  </m:oMath>
                </a14:m>
                <a:r>
                  <a:rPr lang="en-US" dirty="0"/>
                  <a:t> nodes has </a:t>
                </a:r>
                <a14:m>
                  <m:oMath xmlns:m="http://schemas.openxmlformats.org/officeDocument/2006/math">
                    <m:r>
                      <a:rPr lang="en-IN" i="1">
                        <a:latin typeface="Cambria Math" panose="02040503050406030204" pitchFamily="18" charset="0"/>
                      </a:rPr>
                      <m:t>𝑛</m:t>
                    </m:r>
                    <m:r>
                      <a:rPr lang="en-IN" i="1">
                        <a:latin typeface="Cambria Math" panose="02040503050406030204" pitchFamily="18" charset="0"/>
                      </a:rPr>
                      <m:t>−1</m:t>
                    </m:r>
                  </m:oMath>
                </a14:m>
                <a:r>
                  <a:rPr lang="en-US" dirty="0"/>
                  <a:t> edges.”</a:t>
                </a:r>
              </a:p>
              <a:p>
                <a:pPr>
                  <a:spcAft>
                    <a:spcPts val="600"/>
                  </a:spcAft>
                  <a:buSzPct val="100000"/>
                  <a:buAutoNum type="alphaLcParenR"/>
                </a:pPr>
                <a:r>
                  <a:rPr lang="en-US" dirty="0"/>
                  <a:t>What is the correct “skeleton” of the inductive step (i.e., the right things to assume and the right target)?</a:t>
                </a:r>
              </a:p>
            </p:txBody>
          </p:sp>
        </mc:Choice>
        <mc:Fallback xmlns="">
          <p:sp>
            <p:nvSpPr>
              <p:cNvPr id="3" name="Text Placeholder 2">
                <a:extLst>
                  <a:ext uri="{FF2B5EF4-FFF2-40B4-BE49-F238E27FC236}">
                    <a16:creationId xmlns:a16="http://schemas.microsoft.com/office/drawing/2014/main" id="{0417D5D2-C1F7-5FA5-0368-6326B91E97AD}"/>
                  </a:ext>
                </a:extLst>
              </p:cNvPr>
              <p:cNvSpPr>
                <a:spLocks noGrp="1" noRot="1" noChangeAspect="1" noMove="1" noResize="1" noEditPoints="1" noAdjustHandles="1" noChangeArrowheads="1" noChangeShapeType="1" noTextEdit="1"/>
              </p:cNvSpPr>
              <p:nvPr>
                <p:ph type="body" idx="1"/>
              </p:nvPr>
            </p:nvSpPr>
            <p:spPr>
              <a:xfrm>
                <a:off x="311700" y="1068425"/>
                <a:ext cx="8520600" cy="3933066"/>
              </a:xfrm>
              <a:blipFill>
                <a:blip r:embed="rId2"/>
                <a:stretch>
                  <a:fillRect r="-35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Google Shape;160;p35">
                <a:extLst>
                  <a:ext uri="{FF2B5EF4-FFF2-40B4-BE49-F238E27FC236}">
                    <a16:creationId xmlns:a16="http://schemas.microsoft.com/office/drawing/2014/main" id="{1718A202-121C-E24E-D148-0F0474C8F54F}"/>
                  </a:ext>
                </a:extLst>
              </p:cNvPr>
              <p:cNvSpPr txBox="1"/>
              <p:nvPr/>
            </p:nvSpPr>
            <p:spPr>
              <a:xfrm>
                <a:off x="746694" y="2672839"/>
                <a:ext cx="7368466"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rgbClr val="9900FF"/>
                    </a:solidFill>
                    <a:latin typeface="Source Sans Pro"/>
                    <a:ea typeface="Source Sans Pro"/>
                    <a:cs typeface="Source Sans Pro"/>
                    <a:sym typeface="Source Sans Pro"/>
                  </a:rPr>
                  <a:t>We must start with “Let </a:t>
                </a:r>
                <a14:m>
                  <m:oMath xmlns:m="http://schemas.openxmlformats.org/officeDocument/2006/math">
                    <m:r>
                      <a:rPr lang="en-US" sz="1600" b="0" i="1" smtClean="0">
                        <a:solidFill>
                          <a:srgbClr val="9900FF"/>
                        </a:solidFill>
                        <a:latin typeface="Cambria Math" panose="02040503050406030204" pitchFamily="18" charset="0"/>
                        <a:ea typeface="Source Sans Pro"/>
                        <a:cs typeface="Source Sans Pro"/>
                        <a:sym typeface="Source Sans Pro"/>
                      </a:rPr>
                      <m:t>𝑇</m:t>
                    </m:r>
                    <m:r>
                      <a:rPr lang="en-US" sz="1600" b="0" i="1"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be an arbitrary tree with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𝑘</m:t>
                    </m:r>
                    <m:r>
                      <a:rPr lang="en-US" sz="1600" i="1" dirty="0" smtClean="0">
                        <a:solidFill>
                          <a:srgbClr val="9900FF"/>
                        </a:solidFill>
                        <a:latin typeface="Cambria Math" panose="02040503050406030204" pitchFamily="18" charset="0"/>
                        <a:ea typeface="Source Sans Pro"/>
                        <a:cs typeface="Source Sans Pro"/>
                        <a:sym typeface="Source Sans Pro"/>
                      </a:rPr>
                      <m:t>+1</m:t>
                    </m:r>
                  </m:oMath>
                </a14:m>
                <a:r>
                  <a:rPr lang="en-US" sz="1600" dirty="0">
                    <a:solidFill>
                      <a:srgbClr val="9900FF"/>
                    </a:solidFill>
                    <a:latin typeface="Source Sans Pro"/>
                    <a:ea typeface="Source Sans Pro"/>
                    <a:cs typeface="Source Sans Pro"/>
                    <a:sym typeface="Source Sans Pro"/>
                  </a:rPr>
                  <a:t> nodes.”</a:t>
                </a:r>
              </a:p>
              <a:p>
                <a:pPr marL="0" marR="0" lvl="0" indent="0" algn="l" rtl="0">
                  <a:lnSpc>
                    <a:spcPct val="100000"/>
                  </a:lnSpc>
                  <a:spcBef>
                    <a:spcPts val="0"/>
                  </a:spcBef>
                  <a:spcAft>
                    <a:spcPts val="0"/>
                  </a:spcAft>
                  <a:buClr>
                    <a:srgbClr val="000000"/>
                  </a:buClr>
                  <a:buSzPts val="1800"/>
                  <a:buFont typeface="Arial"/>
                  <a:buNone/>
                </a:pPr>
                <a:r>
                  <a:rPr lang="en-US" sz="1600" dirty="0">
                    <a:solidFill>
                      <a:srgbClr val="9900FF"/>
                    </a:solidFill>
                    <a:latin typeface="Source Sans Pro"/>
                    <a:ea typeface="Source Sans Pro"/>
                    <a:cs typeface="Source Sans Pro"/>
                    <a:sym typeface="Source Sans Pro"/>
                  </a:rPr>
                  <a:t>Our conclusion will be that </a:t>
                </a:r>
                <a14:m>
                  <m:oMath xmlns:m="http://schemas.openxmlformats.org/officeDocument/2006/math">
                    <m:r>
                      <a:rPr lang="en-US" sz="1600" b="0" i="1" smtClean="0">
                        <a:solidFill>
                          <a:srgbClr val="9900FF"/>
                        </a:solidFill>
                        <a:latin typeface="Cambria Math" panose="02040503050406030204" pitchFamily="18" charset="0"/>
                        <a:ea typeface="Source Sans Pro"/>
                        <a:cs typeface="Source Sans Pro"/>
                        <a:sym typeface="Source Sans Pro"/>
                      </a:rPr>
                      <m:t>𝑇</m:t>
                    </m:r>
                    <m:r>
                      <a:rPr lang="en-US" sz="1600" b="0" i="1"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has at least two nodes of degree-one, so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𝑃</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smtClean="0">
                        <a:solidFill>
                          <a:srgbClr val="9900FF"/>
                        </a:solidFill>
                        <a:latin typeface="Cambria Math" panose="02040503050406030204" pitchFamily="18" charset="0"/>
                        <a:ea typeface="Source Sans Pro"/>
                        <a:cs typeface="Source Sans Pro"/>
                        <a:sym typeface="Source Sans Pro"/>
                      </a:rPr>
                      <m:t>𝑘</m:t>
                    </m:r>
                    <m:r>
                      <a:rPr lang="en-US" sz="1600" i="1" dirty="0" smtClean="0">
                        <a:solidFill>
                          <a:srgbClr val="9900FF"/>
                        </a:solidFill>
                        <a:latin typeface="Cambria Math" panose="02040503050406030204" pitchFamily="18" charset="0"/>
                        <a:ea typeface="Source Sans Pro"/>
                        <a:cs typeface="Source Sans Pro"/>
                        <a:sym typeface="Source Sans Pro"/>
                      </a:rPr>
                      <m:t>+1)</m:t>
                    </m:r>
                  </m:oMath>
                </a14:m>
                <a:r>
                  <a:rPr lang="en-US" sz="1600" dirty="0">
                    <a:solidFill>
                      <a:srgbClr val="9900FF"/>
                    </a:solidFill>
                    <a:latin typeface="Source Sans Pro"/>
                    <a:ea typeface="Source Sans Pro"/>
                    <a:cs typeface="Source Sans Pro"/>
                    <a:sym typeface="Source Sans Pro"/>
                  </a:rPr>
                  <a:t> holds.</a:t>
                </a:r>
              </a:p>
            </p:txBody>
          </p:sp>
        </mc:Choice>
        <mc:Fallback xmlns="">
          <p:sp>
            <p:nvSpPr>
              <p:cNvPr id="4" name="Google Shape;160;p35">
                <a:extLst>
                  <a:ext uri="{FF2B5EF4-FFF2-40B4-BE49-F238E27FC236}">
                    <a16:creationId xmlns:a16="http://schemas.microsoft.com/office/drawing/2014/main" id="{1718A202-121C-E24E-D148-0F0474C8F54F}"/>
                  </a:ext>
                </a:extLst>
              </p:cNvPr>
              <p:cNvSpPr txBox="1">
                <a:spLocks noRot="1" noChangeAspect="1" noMove="1" noResize="1" noEditPoints="1" noAdjustHandles="1" noChangeArrowheads="1" noChangeShapeType="1" noTextEdit="1"/>
              </p:cNvSpPr>
              <p:nvPr/>
            </p:nvSpPr>
            <p:spPr>
              <a:xfrm>
                <a:off x="746694" y="2672839"/>
                <a:ext cx="7368466" cy="923299"/>
              </a:xfrm>
              <a:prstGeom prst="rect">
                <a:avLst/>
              </a:prstGeom>
              <a:blipFill>
                <a:blip r:embed="rId3"/>
                <a:stretch>
                  <a:fillRect l="-414" b="-263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816708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1FCB01-53C6-E50A-567A-BAF2970EA2A3}"/>
              </a:ext>
            </a:extLst>
          </p:cNvPr>
          <p:cNvSpPr>
            <a:spLocks noGrp="1"/>
          </p:cNvSpPr>
          <p:nvPr>
            <p:ph type="title"/>
          </p:nvPr>
        </p:nvSpPr>
        <p:spPr/>
        <p:txBody>
          <a:bodyPr>
            <a:normAutofit fontScale="90000"/>
          </a:bodyPr>
          <a:lstStyle/>
          <a:p>
            <a:r>
              <a:rPr lang="en-US" dirty="0"/>
              <a:t>KEY Induction Concept</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877AD4C-974B-3470-830F-04D5CF99B05D}"/>
                  </a:ext>
                </a:extLst>
              </p:cNvPr>
              <p:cNvSpPr>
                <a:spLocks noGrp="1"/>
              </p:cNvSpPr>
              <p:nvPr>
                <p:ph type="body" idx="1"/>
              </p:nvPr>
            </p:nvSpPr>
            <p:spPr>
              <a:xfrm>
                <a:off x="311700" y="1068425"/>
                <a:ext cx="8520600" cy="3500450"/>
              </a:xfrm>
            </p:spPr>
            <p: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Source Sans Pro"/>
                    <a:ea typeface="Source Sans Pro"/>
                    <a:cs typeface="Source Sans Pro"/>
                    <a:sym typeface="Source Sans Pro"/>
                  </a:rPr>
                  <a:t>It might be really tempting to structure the inductive step of this problem as something like, “start with an arbitrary tree </a:t>
                </a:r>
                <a14:m>
                  <m:oMath xmlns:m="http://schemas.openxmlformats.org/officeDocument/2006/math">
                    <m:r>
                      <a:rPr lang="en-US" sz="1600" i="1" u="none" strike="noStrike" cap="none" dirty="0" smtClean="0">
                        <a:latin typeface="Cambria Math" panose="02040503050406030204" pitchFamily="18" charset="0"/>
                        <a:ea typeface="Source Sans Pro"/>
                        <a:cs typeface="Source Sans Pro"/>
                        <a:sym typeface="Source Sans Pro"/>
                      </a:rPr>
                      <m:t>𝑇</m:t>
                    </m:r>
                  </m:oMath>
                </a14:m>
                <a:r>
                  <a:rPr lang="en-US" sz="1600" u="none" strike="noStrike" cap="none" dirty="0">
                    <a:latin typeface="Source Sans Pro"/>
                    <a:ea typeface="Source Sans Pro"/>
                    <a:cs typeface="Source Sans Pro"/>
                    <a:sym typeface="Source Sans Pro"/>
                  </a:rPr>
                  <a:t> of size </a:t>
                </a:r>
                <a14:m>
                  <m:oMath xmlns:m="http://schemas.openxmlformats.org/officeDocument/2006/math">
                    <m:r>
                      <a:rPr lang="en-US" sz="1600" i="1" u="none" strike="noStrike" cap="none" dirty="0" smtClean="0">
                        <a:latin typeface="Cambria Math" panose="02040503050406030204" pitchFamily="18" charset="0"/>
                        <a:ea typeface="Source Sans Pro"/>
                        <a:cs typeface="Source Sans Pro"/>
                        <a:sym typeface="Source Sans Pro"/>
                      </a:rPr>
                      <m:t>𝑘</m:t>
                    </m:r>
                  </m:oMath>
                </a14:m>
                <a:r>
                  <a:rPr lang="en-US" sz="1600" u="none" strike="noStrike" cap="none" dirty="0">
                    <a:latin typeface="Source Sans Pro"/>
                    <a:ea typeface="Source Sans Pro"/>
                    <a:cs typeface="Source Sans Pro"/>
                    <a:sym typeface="Source Sans Pro"/>
                  </a:rPr>
                  <a:t> nodes, and then add a node to it, making tree </a:t>
                </a:r>
                <a14:m>
                  <m:oMath xmlns:m="http://schemas.openxmlformats.org/officeDocument/2006/math">
                    <m:r>
                      <a:rPr lang="en-US" sz="1600" i="1" u="none" strike="noStrike" cap="none" dirty="0" smtClean="0">
                        <a:latin typeface="Cambria Math" panose="02040503050406030204" pitchFamily="18" charset="0"/>
                        <a:ea typeface="Source Sans Pro"/>
                        <a:cs typeface="Source Sans Pro"/>
                        <a:sym typeface="Source Sans Pro"/>
                      </a:rPr>
                      <m:t>𝑇</m:t>
                    </m:r>
                    <m:r>
                      <a:rPr lang="en-US" sz="1600" b="0" i="1" u="none" strike="noStrike" cap="none" dirty="0" smtClean="0">
                        <a:latin typeface="Cambria Math" panose="02040503050406030204" pitchFamily="18" charset="0"/>
                        <a:ea typeface="Source Sans Pro"/>
                        <a:cs typeface="Source Sans Pro"/>
                        <a:sym typeface="Source Sans Pro"/>
                      </a:rPr>
                      <m:t>′</m:t>
                    </m:r>
                  </m:oMath>
                </a14:m>
                <a:r>
                  <a:rPr lang="en-US" sz="1600" u="none" strike="noStrike" cap="none" dirty="0">
                    <a:latin typeface="Source Sans Pro"/>
                    <a:ea typeface="Source Sans Pro"/>
                    <a:cs typeface="Source Sans Pro"/>
                    <a:sym typeface="Source Sans Pro"/>
                  </a:rPr>
                  <a:t> with </a:t>
                </a:r>
                <a14:m>
                  <m:oMath xmlns:m="http://schemas.openxmlformats.org/officeDocument/2006/math">
                    <m:r>
                      <a:rPr lang="en-US" sz="1600" i="1" u="none" strike="noStrike" cap="none" dirty="0" smtClean="0">
                        <a:latin typeface="Cambria Math" panose="02040503050406030204" pitchFamily="18" charset="0"/>
                        <a:ea typeface="Source Sans Pro"/>
                        <a:cs typeface="Source Sans Pro"/>
                        <a:sym typeface="Source Sans Pro"/>
                      </a:rPr>
                      <m:t>𝑘</m:t>
                    </m:r>
                    <m:r>
                      <a:rPr lang="en-US" sz="1600" i="1" u="none" strike="noStrike" cap="none" dirty="0" smtClean="0">
                        <a:latin typeface="Cambria Math" panose="02040503050406030204" pitchFamily="18" charset="0"/>
                        <a:ea typeface="Source Sans Pro"/>
                        <a:cs typeface="Source Sans Pro"/>
                        <a:sym typeface="Source Sans Pro"/>
                      </a:rPr>
                      <m:t>+1</m:t>
                    </m:r>
                  </m:oMath>
                </a14:m>
                <a:r>
                  <a:rPr lang="en-US" sz="1600" u="none" strike="noStrike" cap="none" dirty="0">
                    <a:latin typeface="Source Sans Pro"/>
                    <a:ea typeface="Source Sans Pro"/>
                    <a:cs typeface="Source Sans Pro"/>
                    <a:sym typeface="Source Sans Pro"/>
                  </a:rPr>
                  <a:t> nodes.” </a:t>
                </a:r>
              </a:p>
              <a:p>
                <a:pPr marL="0" marR="0" lvl="0" indent="0" algn="l" rtl="0">
                  <a:lnSpc>
                    <a:spcPct val="100000"/>
                  </a:lnSpc>
                  <a:spcBef>
                    <a:spcPts val="0"/>
                  </a:spcBef>
                  <a:spcAft>
                    <a:spcPts val="0"/>
                  </a:spcAft>
                  <a:buClr>
                    <a:srgbClr val="000000"/>
                  </a:buClr>
                  <a:buSzPts val="1800"/>
                  <a:buFont typeface="Arial"/>
                  <a:buNone/>
                </a:pPr>
                <a:endParaRPr lang="en-US" sz="1600" dirty="0">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Source Sans Pro"/>
                    <a:ea typeface="Source Sans Pro"/>
                    <a:cs typeface="Source Sans Pro"/>
                    <a:sym typeface="Source Sans Pro"/>
                  </a:rPr>
                  <a:t>This is a </a:t>
                </a:r>
                <a:r>
                  <a:rPr lang="en-US" sz="1600" b="1" i="1" u="none" strike="noStrike" cap="none" dirty="0">
                    <a:latin typeface="Source Sans Pro"/>
                    <a:ea typeface="Source Sans Pro"/>
                    <a:cs typeface="Source Sans Pro"/>
                    <a:sym typeface="Source Sans Pro"/>
                  </a:rPr>
                  <a:t>BAD</a:t>
                </a:r>
                <a:r>
                  <a:rPr lang="en-US" sz="1600" u="none" strike="noStrike" cap="none" dirty="0">
                    <a:latin typeface="Source Sans Pro"/>
                    <a:ea typeface="Source Sans Pro"/>
                    <a:cs typeface="Source Sans Pro"/>
                    <a:sym typeface="Source Sans Pro"/>
                  </a:rPr>
                  <a:t> idea! Then we’d have to cover every possible way to add on a node (and prove that we had actually dealt with every possible case), making the overall proof way more complicated and unwieldly.</a:t>
                </a:r>
              </a:p>
              <a:p>
                <a:pPr marL="0" marR="0" lvl="0" indent="0" algn="l" rtl="0">
                  <a:lnSpc>
                    <a:spcPct val="100000"/>
                  </a:lnSpc>
                  <a:spcBef>
                    <a:spcPts val="0"/>
                  </a:spcBef>
                  <a:spcAft>
                    <a:spcPts val="0"/>
                  </a:spcAft>
                  <a:buClr>
                    <a:srgbClr val="000000"/>
                  </a:buClr>
                  <a:buSzPts val="1800"/>
                  <a:buFont typeface="Arial"/>
                  <a:buNone/>
                </a:pPr>
                <a:endParaRPr lang="en-US" dirty="0">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2400" u="none" strike="noStrike" cap="none" dirty="0">
                    <a:latin typeface="Source Sans Pro"/>
                    <a:ea typeface="Source Sans Pro"/>
                    <a:cs typeface="Source Sans Pro"/>
                    <a:sym typeface="Source Sans Pro"/>
                  </a:rPr>
                  <a:t>Instead, we </a:t>
                </a:r>
                <a:r>
                  <a:rPr lang="en-US" sz="2400" b="1" i="1" u="none" strike="noStrike" cap="none" dirty="0">
                    <a:latin typeface="Source Sans Pro"/>
                    <a:ea typeface="Source Sans Pro"/>
                    <a:cs typeface="Source Sans Pro"/>
                    <a:sym typeface="Source Sans Pro"/>
                  </a:rPr>
                  <a:t>ALWAYS</a:t>
                </a:r>
                <a:r>
                  <a:rPr lang="en-US" sz="2400" u="none" strike="noStrike" cap="none" dirty="0">
                    <a:latin typeface="Source Sans Pro"/>
                    <a:ea typeface="Source Sans Pro"/>
                    <a:cs typeface="Source Sans Pro"/>
                    <a:sym typeface="Source Sans Pro"/>
                  </a:rPr>
                  <a:t> want to start with the bigger thing (in this case, with the arbitrary tree </a:t>
                </a:r>
                <a14:m>
                  <m:oMath xmlns:m="http://schemas.openxmlformats.org/officeDocument/2006/math">
                    <m:r>
                      <a:rPr lang="en-US" sz="2400" i="1" u="none" strike="noStrike" cap="none" dirty="0" smtClean="0">
                        <a:latin typeface="Cambria Math" panose="02040503050406030204" pitchFamily="18" charset="0"/>
                        <a:ea typeface="Source Sans Pro"/>
                        <a:cs typeface="Source Sans Pro"/>
                        <a:sym typeface="Source Sans Pro"/>
                      </a:rPr>
                      <m:t>𝑇</m:t>
                    </m:r>
                    <m:r>
                      <a:rPr lang="en-US" sz="2400" b="0" i="1" u="none" strike="noStrike" cap="none" dirty="0" smtClean="0">
                        <a:latin typeface="Cambria Math" panose="02040503050406030204" pitchFamily="18" charset="0"/>
                        <a:ea typeface="Source Sans Pro"/>
                        <a:cs typeface="Source Sans Pro"/>
                        <a:sym typeface="Source Sans Pro"/>
                      </a:rPr>
                      <m:t>′</m:t>
                    </m:r>
                  </m:oMath>
                </a14:m>
                <a:r>
                  <a:rPr lang="en-US" sz="2400" u="none" strike="noStrike" cap="none" dirty="0">
                    <a:latin typeface="Source Sans Pro"/>
                    <a:ea typeface="Source Sans Pro"/>
                    <a:cs typeface="Source Sans Pro"/>
                    <a:sym typeface="Source Sans Pro"/>
                  </a:rPr>
                  <a:t> of size </a:t>
                </a:r>
                <a14:m>
                  <m:oMath xmlns:m="http://schemas.openxmlformats.org/officeDocument/2006/math">
                    <m:r>
                      <a:rPr lang="en-US" sz="2400" i="1" u="none" strike="noStrike" cap="none" dirty="0" smtClean="0">
                        <a:latin typeface="Cambria Math" panose="02040503050406030204" pitchFamily="18" charset="0"/>
                        <a:ea typeface="Source Sans Pro"/>
                        <a:cs typeface="Source Sans Pro"/>
                        <a:sym typeface="Source Sans Pro"/>
                      </a:rPr>
                      <m:t>𝑘</m:t>
                    </m:r>
                    <m:r>
                      <a:rPr lang="en-US" sz="2400" i="1" u="none" strike="noStrike" cap="none" dirty="0" smtClean="0">
                        <a:latin typeface="Cambria Math" panose="02040503050406030204" pitchFamily="18" charset="0"/>
                        <a:ea typeface="Source Sans Pro"/>
                        <a:cs typeface="Source Sans Pro"/>
                        <a:sym typeface="Source Sans Pro"/>
                      </a:rPr>
                      <m:t>+1</m:t>
                    </m:r>
                  </m:oMath>
                </a14:m>
                <a:r>
                  <a:rPr lang="en-US" sz="2400" u="none" strike="noStrike" cap="none" dirty="0">
                    <a:latin typeface="Source Sans Pro"/>
                    <a:ea typeface="Source Sans Pro"/>
                    <a:cs typeface="Source Sans Pro"/>
                    <a:sym typeface="Source Sans Pro"/>
                  </a:rPr>
                  <a:t>) and find the smaller thing inside of it. </a:t>
                </a:r>
              </a:p>
              <a:p>
                <a:pPr marL="0" marR="0" lvl="0" indent="0" algn="l" rtl="0">
                  <a:lnSpc>
                    <a:spcPct val="100000"/>
                  </a:lnSpc>
                  <a:spcBef>
                    <a:spcPts val="0"/>
                  </a:spcBef>
                  <a:spcAft>
                    <a:spcPts val="0"/>
                  </a:spcAft>
                  <a:buClr>
                    <a:srgbClr val="000000"/>
                  </a:buClr>
                  <a:buSzPts val="1800"/>
                  <a:buFont typeface="Arial"/>
                  <a:buNone/>
                </a:pPr>
                <a:endParaRPr lang="en-US" sz="1800" u="none" strike="noStrike" cap="none" dirty="0">
                  <a:latin typeface="Source Sans Pro"/>
                  <a:ea typeface="Source Sans Pro"/>
                  <a:cs typeface="Source Sans Pro"/>
                  <a:sym typeface="Source Sans Pro"/>
                </a:endParaRPr>
              </a:p>
            </p:txBody>
          </p:sp>
        </mc:Choice>
        <mc:Fallback xmlns="">
          <p:sp>
            <p:nvSpPr>
              <p:cNvPr id="4" name="Text Placeholder 3">
                <a:extLst>
                  <a:ext uri="{FF2B5EF4-FFF2-40B4-BE49-F238E27FC236}">
                    <a16:creationId xmlns:a16="http://schemas.microsoft.com/office/drawing/2014/main" id="{8877AD4C-974B-3470-830F-04D5CF99B05D}"/>
                  </a:ext>
                </a:extLst>
              </p:cNvPr>
              <p:cNvSpPr>
                <a:spLocks noGrp="1" noRot="1" noChangeAspect="1" noMove="1" noResize="1" noEditPoints="1" noAdjustHandles="1" noChangeArrowheads="1" noChangeShapeType="1" noTextEdit="1"/>
              </p:cNvSpPr>
              <p:nvPr>
                <p:ph type="body" idx="1"/>
              </p:nvPr>
            </p:nvSpPr>
            <p:spPr>
              <a:xfrm>
                <a:off x="311700" y="1068425"/>
                <a:ext cx="8520600" cy="3500450"/>
              </a:xfrm>
              <a:blipFill>
                <a:blip r:embed="rId2"/>
                <a:stretch>
                  <a:fillRect l="-1073" r="-143"/>
                </a:stretch>
              </a:blipFill>
            </p:spPr>
            <p:txBody>
              <a:bodyPr/>
              <a:lstStyle/>
              <a:p>
                <a:r>
                  <a:rPr lang="en-US">
                    <a:noFill/>
                  </a:rPr>
                  <a:t> </a:t>
                </a:r>
              </a:p>
            </p:txBody>
          </p:sp>
        </mc:Fallback>
      </mc:AlternateContent>
    </p:spTree>
    <p:extLst>
      <p:ext uri="{BB962C8B-B14F-4D97-AF65-F5344CB8AC3E}">
        <p14:creationId xmlns:p14="http://schemas.microsoft.com/office/powerpoint/2010/main" val="2021250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3 – Induction Review</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3933066"/>
              </a:xfrm>
            </p:spPr>
            <p:txBody>
              <a:bodyPr>
                <a:normAutofit/>
              </a:bodyPr>
              <a:lstStyle/>
              <a:p>
                <a:pPr marL="114300" indent="0">
                  <a:spcAft>
                    <a:spcPts val="600"/>
                  </a:spcAft>
                  <a:buNone/>
                </a:pPr>
                <a:r>
                  <a:rPr lang="en-US" dirty="0"/>
                  <a:t>Consider the following claim:</a:t>
                </a:r>
              </a:p>
              <a:p>
                <a:pPr marL="114300" indent="0">
                  <a:spcAft>
                    <a:spcPts val="600"/>
                  </a:spcAft>
                  <a:buNone/>
                </a:pPr>
                <a:r>
                  <a:rPr lang="en-US" dirty="0"/>
                  <a:t>Let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be “Every tree with </a:t>
                </a:r>
                <a14:m>
                  <m:oMath xmlns:m="http://schemas.openxmlformats.org/officeDocument/2006/math">
                    <m:r>
                      <a:rPr lang="en-US" i="1" dirty="0">
                        <a:latin typeface="Cambria Math" panose="02040503050406030204" pitchFamily="18" charset="0"/>
                      </a:rPr>
                      <m:t>𝑛</m:t>
                    </m:r>
                  </m:oMath>
                </a14:m>
                <a:r>
                  <a:rPr lang="en-US" dirty="0"/>
                  <a:t> nodes has </a:t>
                </a:r>
                <a14:m>
                  <m:oMath xmlns:m="http://schemas.openxmlformats.org/officeDocument/2006/math">
                    <m:r>
                      <a:rPr lang="en-IN" i="1">
                        <a:latin typeface="Cambria Math" panose="02040503050406030204" pitchFamily="18" charset="0"/>
                      </a:rPr>
                      <m:t>𝑛</m:t>
                    </m:r>
                    <m:r>
                      <a:rPr lang="en-IN" i="1">
                        <a:latin typeface="Cambria Math" panose="02040503050406030204" pitchFamily="18" charset="0"/>
                      </a:rPr>
                      <m:t>−1</m:t>
                    </m:r>
                  </m:oMath>
                </a14:m>
                <a:r>
                  <a:rPr lang="en-US" dirty="0"/>
                  <a:t> edges.” </a:t>
                </a:r>
              </a:p>
              <a:p>
                <a:pPr marL="114300" indent="0">
                  <a:spcAft>
                    <a:spcPts val="600"/>
                  </a:spcAft>
                  <a:buNone/>
                </a:pPr>
                <a:r>
                  <a:rPr lang="en-US" dirty="0"/>
                  <a:t>Prove the claim by induction.</a:t>
                </a:r>
              </a:p>
            </p:txBody>
          </p:sp>
        </mc:Choice>
        <mc:Fallback xmlns="">
          <p:sp>
            <p:nvSpPr>
              <p:cNvPr id="3" name="Text Placeholder 2">
                <a:extLst>
                  <a:ext uri="{FF2B5EF4-FFF2-40B4-BE49-F238E27FC236}">
                    <a16:creationId xmlns:a16="http://schemas.microsoft.com/office/drawing/2014/main" id="{0417D5D2-C1F7-5FA5-0368-6326B91E97AD}"/>
                  </a:ext>
                </a:extLst>
              </p:cNvPr>
              <p:cNvSpPr>
                <a:spLocks noGrp="1" noRot="1" noChangeAspect="1" noMove="1" noResize="1" noEditPoints="1" noAdjustHandles="1" noChangeArrowheads="1" noChangeShapeType="1" noTextEdit="1"/>
              </p:cNvSpPr>
              <p:nvPr>
                <p:ph type="body" idx="1"/>
              </p:nvPr>
            </p:nvSpPr>
            <p:spPr>
              <a:xfrm>
                <a:off x="311700" y="1068425"/>
                <a:ext cx="8520600" cy="3933066"/>
              </a:xfrm>
              <a:blipFill>
                <a:blip r:embed="rId2"/>
                <a:stretch>
                  <a:fillRect/>
                </a:stretch>
              </a:blipFill>
            </p:spPr>
            <p:txBody>
              <a:bodyPr/>
              <a:lstStyle/>
              <a:p>
                <a:r>
                  <a:rPr lang="en-IN">
                    <a:noFill/>
                  </a:rPr>
                  <a:t> </a:t>
                </a:r>
              </a:p>
            </p:txBody>
          </p:sp>
        </mc:Fallback>
      </mc:AlternateContent>
      <p:sp>
        <p:nvSpPr>
          <p:cNvPr id="5" name="Google Shape;160;p35">
            <a:extLst>
              <a:ext uri="{FF2B5EF4-FFF2-40B4-BE49-F238E27FC236}">
                <a16:creationId xmlns:a16="http://schemas.microsoft.com/office/drawing/2014/main" id="{2DEB7CBB-C6A6-2ACC-731C-B9CD73B8F718}"/>
              </a:ext>
            </a:extLst>
          </p:cNvPr>
          <p:cNvSpPr txBox="1"/>
          <p:nvPr/>
        </p:nvSpPr>
        <p:spPr>
          <a:xfrm>
            <a:off x="887767" y="4210225"/>
            <a:ext cx="7368466"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rgbClr val="9900FF"/>
                </a:solidFill>
                <a:latin typeface="Source Sans Pro"/>
                <a:ea typeface="Source Sans Pro"/>
                <a:cs typeface="Source Sans Pro"/>
                <a:sym typeface="Source Sans Pro"/>
              </a:rPr>
              <a:t>Work on </a:t>
            </a:r>
            <a:r>
              <a:rPr lang="en" sz="1600" b="0" i="0" u="none" strike="noStrike" cap="none" dirty="0">
                <a:solidFill>
                  <a:srgbClr val="9900FF"/>
                </a:solidFill>
                <a:latin typeface="Source Sans Pro"/>
                <a:ea typeface="Source Sans Pro"/>
                <a:cs typeface="Source Sans Pro"/>
                <a:sym typeface="Source Sans Pro"/>
              </a:rPr>
              <a:t>this problem with the people around you, and then we’ll go over it together!</a:t>
            </a:r>
            <a:endParaRPr sz="1600" b="0" i="0" u="none" strike="noStrike" cap="none" dirty="0">
              <a:solidFill>
                <a:srgbClr val="9900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762926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3 – Induction Review</a:t>
            </a:r>
          </a:p>
        </p:txBody>
      </p:sp>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3933066"/>
          </a:xfrm>
        </p:spPr>
        <p:txBody>
          <a:bodyPr>
            <a:normAutofit/>
          </a:bodyPr>
          <a:lstStyle/>
          <a:p>
            <a:pPr>
              <a:spcAft>
                <a:spcPts val="600"/>
              </a:spcAft>
              <a:buSzPct val="100000"/>
              <a:buFont typeface="+mj-lt"/>
              <a:buAutoNum type="alphaLcParenR" startAt="2"/>
            </a:pPr>
            <a:r>
              <a:rPr lang="en-US" dirty="0"/>
              <a:t>Prove the claim by induction.</a:t>
            </a:r>
          </a:p>
        </p:txBody>
      </p:sp>
      <mc:AlternateContent xmlns:mc="http://schemas.openxmlformats.org/markup-compatibility/2006" xmlns:a14="http://schemas.microsoft.com/office/drawing/2010/main">
        <mc:Choice Requires="a14">
          <p:sp>
            <p:nvSpPr>
              <p:cNvPr id="5" name="Google Shape;160;p35">
                <a:extLst>
                  <a:ext uri="{FF2B5EF4-FFF2-40B4-BE49-F238E27FC236}">
                    <a16:creationId xmlns:a16="http://schemas.microsoft.com/office/drawing/2014/main" id="{2DEB7CBB-C6A6-2ACC-731C-B9CD73B8F718}"/>
                  </a:ext>
                </a:extLst>
              </p:cNvPr>
              <p:cNvSpPr txBox="1"/>
              <p:nvPr/>
            </p:nvSpPr>
            <p:spPr>
              <a:xfrm>
                <a:off x="311700" y="1525719"/>
                <a:ext cx="8520600" cy="3631733"/>
              </a:xfrm>
              <a:prstGeom prst="rect">
                <a:avLst/>
              </a:prstGeom>
              <a:noFill/>
              <a:ln>
                <a:noFill/>
              </a:ln>
            </p:spPr>
            <p:txBody>
              <a:bodyPr spcFirstLastPara="1" wrap="square" lIns="91425" tIns="91425" rIns="91425" bIns="91425" anchor="t" anchorCtr="0">
                <a:spAutoFit/>
              </a:bodyPr>
              <a:lstStyle/>
              <a:p>
                <a:pPr lvl="0">
                  <a:buSzPts val="1800"/>
                </a:pPr>
                <a:r>
                  <a:rPr lang="en-US" sz="1600" dirty="0">
                    <a:solidFill>
                      <a:srgbClr val="9900FF"/>
                    </a:solidFill>
                    <a:latin typeface="Source Sans Pro"/>
                    <a:ea typeface="Source Sans Pro"/>
                    <a:cs typeface="Source Sans Pro"/>
                    <a:sym typeface="Source Sans Pro"/>
                  </a:rPr>
                  <a:t>Let P(n) be “Every tree with 𝑛 nodes has 𝑛−1 edges.” We prove the claim by induction on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𝑛</m:t>
                    </m:r>
                  </m:oMath>
                </a14:m>
                <a:r>
                  <a:rPr lang="en-US" sz="1600"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endParaRPr lang="en-US" sz="16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600" u="sng" dirty="0">
                    <a:solidFill>
                      <a:srgbClr val="9900FF"/>
                    </a:solidFill>
                    <a:latin typeface="Source Sans Pro"/>
                    <a:ea typeface="Source Sans Pro"/>
                    <a:cs typeface="Source Sans Pro"/>
                    <a:sym typeface="Source Sans Pro"/>
                  </a:rPr>
                  <a:t>Base Case</a:t>
                </a:r>
                <a:r>
                  <a:rPr lang="en-US" sz="1600" dirty="0">
                    <a:solidFill>
                      <a:srgbClr val="9900FF"/>
                    </a:solidFill>
                    <a:latin typeface="Source Sans Pro"/>
                    <a:ea typeface="Source Sans Pro"/>
                    <a:cs typeface="Source Sans Pro"/>
                    <a:sym typeface="Source Sans Pro"/>
                  </a:rPr>
                  <a:t>: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𝑛</m:t>
                    </m:r>
                    <m:r>
                      <a:rPr lang="en-US" sz="1600" i="1" dirty="0" smtClean="0">
                        <a:solidFill>
                          <a:srgbClr val="9900FF"/>
                        </a:solidFill>
                        <a:latin typeface="Cambria Math" panose="02040503050406030204" pitchFamily="18" charset="0"/>
                        <a:ea typeface="Source Sans Pro"/>
                        <a:cs typeface="Source Sans Pro"/>
                        <a:sym typeface="Source Sans Pro"/>
                      </a:rPr>
                      <m:t>=1</m:t>
                    </m:r>
                  </m:oMath>
                </a14:m>
                <a:r>
                  <a:rPr lang="en-US" sz="1600" dirty="0">
                    <a:solidFill>
                      <a:srgbClr val="9900FF"/>
                    </a:solidFill>
                    <a:latin typeface="Source Sans Pro"/>
                    <a:ea typeface="Source Sans Pro"/>
                    <a:cs typeface="Source Sans Pro"/>
                    <a:sym typeface="Source Sans Pro"/>
                  </a:rPr>
                  <a:t>. This tree clearly has 1 – 1 = 0 edges.</a:t>
                </a:r>
              </a:p>
              <a:p>
                <a:pPr marL="0" marR="0" lvl="0" indent="0" algn="l" rtl="0">
                  <a:lnSpc>
                    <a:spcPct val="100000"/>
                  </a:lnSpc>
                  <a:spcBef>
                    <a:spcPts val="0"/>
                  </a:spcBef>
                  <a:spcAft>
                    <a:spcPts val="0"/>
                  </a:spcAft>
                  <a:buClr>
                    <a:srgbClr val="000000"/>
                  </a:buClr>
                  <a:buSzPts val="1800"/>
                  <a:buFont typeface="Arial"/>
                  <a:buNone/>
                </a:pPr>
                <a:endParaRPr lang="en-US" sz="1600" u="sng"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600" u="sng" dirty="0">
                    <a:solidFill>
                      <a:srgbClr val="9900FF"/>
                    </a:solidFill>
                    <a:latin typeface="Source Sans Pro"/>
                    <a:ea typeface="Source Sans Pro"/>
                    <a:cs typeface="Source Sans Pro"/>
                    <a:sym typeface="Source Sans Pro"/>
                  </a:rPr>
                  <a:t>Inductive Hypothesis</a:t>
                </a:r>
                <a:r>
                  <a:rPr lang="en-US" sz="1600" dirty="0">
                    <a:solidFill>
                      <a:srgbClr val="9900FF"/>
                    </a:solidFill>
                    <a:latin typeface="Source Sans Pro"/>
                    <a:ea typeface="Source Sans Pro"/>
                    <a:cs typeface="Source Sans Pro"/>
                    <a:sym typeface="Source Sans Pro"/>
                  </a:rPr>
                  <a:t>: Suppose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𝑃</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smtClean="0">
                        <a:solidFill>
                          <a:srgbClr val="9900FF"/>
                        </a:solidFill>
                        <a:latin typeface="Cambria Math" panose="02040503050406030204" pitchFamily="18" charset="0"/>
                        <a:ea typeface="Source Sans Pro"/>
                        <a:cs typeface="Source Sans Pro"/>
                        <a:sym typeface="Source Sans Pro"/>
                      </a:rPr>
                      <m:t>𝑛</m:t>
                    </m:r>
                    <m:r>
                      <a:rPr lang="en-US" sz="1600" i="1" dirty="0"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holds for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𝑛</m:t>
                    </m:r>
                    <m:r>
                      <a:rPr lang="en-US" sz="1600" i="1" dirty="0" smtClean="0">
                        <a:solidFill>
                          <a:srgbClr val="9900FF"/>
                        </a:solidFill>
                        <a:latin typeface="Cambria Math" panose="02040503050406030204" pitchFamily="18" charset="0"/>
                        <a:ea typeface="Source Sans Pro"/>
                        <a:cs typeface="Source Sans Pro"/>
                        <a:sym typeface="Source Sans Pro"/>
                      </a:rPr>
                      <m:t>=1, …, </m:t>
                    </m:r>
                    <m:r>
                      <a:rPr lang="en-US" sz="1600" i="1" dirty="0" smtClean="0">
                        <a:solidFill>
                          <a:srgbClr val="9900FF"/>
                        </a:solidFill>
                        <a:latin typeface="Cambria Math" panose="02040503050406030204" pitchFamily="18" charset="0"/>
                        <a:ea typeface="Source Sans Pro"/>
                        <a:cs typeface="Source Sans Pro"/>
                        <a:sym typeface="Source Sans Pro"/>
                      </a:rPr>
                      <m:t>𝑘</m:t>
                    </m:r>
                  </m:oMath>
                </a14:m>
                <a:r>
                  <a:rPr lang="en-US" sz="1600" dirty="0">
                    <a:solidFill>
                      <a:srgbClr val="9900FF"/>
                    </a:solidFill>
                    <a:latin typeface="Source Sans Pro"/>
                    <a:ea typeface="Source Sans Pro"/>
                    <a:cs typeface="Source Sans Pro"/>
                    <a:sym typeface="Source Sans Pro"/>
                  </a:rPr>
                  <a:t> for an arbitrary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𝑘</m:t>
                    </m:r>
                    <m:r>
                      <a:rPr lang="en-US" sz="1600" i="1" dirty="0" smtClean="0">
                        <a:solidFill>
                          <a:srgbClr val="9900FF"/>
                        </a:solidFill>
                        <a:latin typeface="Cambria Math" panose="02040503050406030204" pitchFamily="18" charset="0"/>
                        <a:ea typeface="Source Sans Pro"/>
                        <a:cs typeface="Source Sans Pro"/>
                        <a:sym typeface="Source Sans Pro"/>
                      </a:rPr>
                      <m:t>≥1</m:t>
                    </m:r>
                  </m:oMath>
                </a14:m>
                <a:r>
                  <a:rPr lang="en-US" sz="1600"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endParaRPr lang="en-US" sz="16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600" u="sng" dirty="0">
                    <a:solidFill>
                      <a:srgbClr val="9900FF"/>
                    </a:solidFill>
                    <a:latin typeface="Source Sans Pro"/>
                    <a:ea typeface="Source Sans Pro"/>
                    <a:cs typeface="Source Sans Pro"/>
                    <a:sym typeface="Source Sans Pro"/>
                  </a:rPr>
                  <a:t>Inductive Step:</a:t>
                </a:r>
                <a:r>
                  <a:rPr lang="en-US" sz="1600" dirty="0">
                    <a:solidFill>
                      <a:srgbClr val="9900FF"/>
                    </a:solidFill>
                    <a:latin typeface="Source Sans Pro"/>
                    <a:ea typeface="Source Sans Pro"/>
                    <a:cs typeface="Source Sans Pro"/>
                    <a:sym typeface="Source Sans Pro"/>
                  </a:rPr>
                  <a:t> Let T be a tree with </a:t>
                </a:r>
                <a14:m>
                  <m:oMath xmlns:m="http://schemas.openxmlformats.org/officeDocument/2006/math">
                    <m:r>
                      <a:rPr lang="en-IN" sz="1600" b="0" i="1" smtClean="0">
                        <a:solidFill>
                          <a:srgbClr val="9900FF"/>
                        </a:solidFill>
                        <a:latin typeface="Cambria Math" panose="02040503050406030204" pitchFamily="18" charset="0"/>
                        <a:ea typeface="Source Sans Pro"/>
                        <a:cs typeface="Source Sans Pro"/>
                        <a:sym typeface="Source Sans Pro"/>
                      </a:rPr>
                      <m:t>𝑘</m:t>
                    </m:r>
                    <m:r>
                      <a:rPr lang="en-IN" sz="1600" b="0" i="1" smtClean="0">
                        <a:solidFill>
                          <a:srgbClr val="9900FF"/>
                        </a:solidFill>
                        <a:latin typeface="Cambria Math" panose="02040503050406030204" pitchFamily="18" charset="0"/>
                        <a:ea typeface="Source Sans Pro"/>
                        <a:cs typeface="Source Sans Pro"/>
                        <a:sym typeface="Source Sans Pro"/>
                      </a:rPr>
                      <m:t>+1</m:t>
                    </m:r>
                  </m:oMath>
                </a14:m>
                <a:r>
                  <a:rPr lang="en-US" sz="1600" dirty="0">
                    <a:solidFill>
                      <a:srgbClr val="9900FF"/>
                    </a:solidFill>
                    <a:latin typeface="Source Sans Pro"/>
                    <a:ea typeface="Source Sans Pro"/>
                    <a:cs typeface="Source Sans Pro"/>
                    <a:sym typeface="Source Sans Pro"/>
                  </a:rPr>
                  <a:t> nodes. Let </a:t>
                </a:r>
                <a14:m>
                  <m:oMath xmlns:m="http://schemas.openxmlformats.org/officeDocument/2006/math">
                    <m:r>
                      <a:rPr lang="en-IN" sz="1600" b="0" i="1" smtClean="0">
                        <a:solidFill>
                          <a:srgbClr val="9900FF"/>
                        </a:solidFill>
                        <a:latin typeface="Cambria Math" panose="02040503050406030204" pitchFamily="18" charset="0"/>
                        <a:ea typeface="Source Sans Pro"/>
                        <a:cs typeface="Source Sans Pro"/>
                        <a:sym typeface="Source Sans Pro"/>
                      </a:rPr>
                      <m:t>𝑑</m:t>
                    </m:r>
                  </m:oMath>
                </a14:m>
                <a:r>
                  <a:rPr lang="en-US" sz="1600" dirty="0">
                    <a:solidFill>
                      <a:srgbClr val="9900FF"/>
                    </a:solidFill>
                    <a:latin typeface="Source Sans Pro"/>
                    <a:ea typeface="Source Sans Pro"/>
                    <a:cs typeface="Source Sans Pro"/>
                    <a:sym typeface="Source Sans Pro"/>
                  </a:rPr>
                  <a:t> denote the node that is a leaf in the tree T. Let T’ be the graph we get after we remove </a:t>
                </a:r>
                <a14:m>
                  <m:oMath xmlns:m="http://schemas.openxmlformats.org/officeDocument/2006/math">
                    <m:r>
                      <a:rPr lang="en-IN" sz="1600" b="0" i="1" smtClean="0">
                        <a:solidFill>
                          <a:srgbClr val="9900FF"/>
                        </a:solidFill>
                        <a:latin typeface="Cambria Math" panose="02040503050406030204" pitchFamily="18" charset="0"/>
                        <a:ea typeface="Source Sans Pro"/>
                        <a:cs typeface="Source Sans Pro"/>
                        <a:sym typeface="Source Sans Pro"/>
                      </a:rPr>
                      <m:t>𝑑</m:t>
                    </m:r>
                  </m:oMath>
                </a14:m>
                <a:r>
                  <a:rPr lang="en-US" sz="1600" dirty="0">
                    <a:solidFill>
                      <a:srgbClr val="9900FF"/>
                    </a:solidFill>
                    <a:latin typeface="Source Sans Pro"/>
                    <a:ea typeface="Source Sans Pro"/>
                    <a:cs typeface="Source Sans Pro"/>
                    <a:sym typeface="Source Sans Pro"/>
                  </a:rPr>
                  <a:t> and its connected edges. We see T’ is still connected and undirected, and still acyclic as the removal of the node has not created a cycle. Hence, T’ is a tree.</a:t>
                </a:r>
              </a:p>
              <a:p>
                <a:pPr marL="0" marR="0" lvl="0" indent="0" algn="l" rtl="0">
                  <a:lnSpc>
                    <a:spcPct val="100000"/>
                  </a:lnSpc>
                  <a:spcBef>
                    <a:spcPts val="0"/>
                  </a:spcBef>
                  <a:spcAft>
                    <a:spcPts val="0"/>
                  </a:spcAft>
                  <a:buClr>
                    <a:srgbClr val="000000"/>
                  </a:buClr>
                  <a:buSzPts val="1800"/>
                  <a:buFont typeface="Arial"/>
                  <a:buNone/>
                </a:pPr>
                <a:endParaRPr lang="en-US" sz="16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600" dirty="0">
                    <a:solidFill>
                      <a:srgbClr val="9900FF"/>
                    </a:solidFill>
                    <a:latin typeface="Source Sans Pro"/>
                    <a:ea typeface="Source Sans Pro"/>
                    <a:cs typeface="Source Sans Pro"/>
                    <a:sym typeface="Source Sans Pro"/>
                  </a:rPr>
                  <a:t>By IH, we see that T’ has </a:t>
                </a:r>
                <a14:m>
                  <m:oMath xmlns:m="http://schemas.openxmlformats.org/officeDocument/2006/math">
                    <m:r>
                      <a:rPr lang="en-IN" sz="1600" b="0" i="1" smtClean="0">
                        <a:solidFill>
                          <a:srgbClr val="9900FF"/>
                        </a:solidFill>
                        <a:latin typeface="Cambria Math" panose="02040503050406030204" pitchFamily="18" charset="0"/>
                        <a:ea typeface="Source Sans Pro"/>
                        <a:cs typeface="Source Sans Pro"/>
                        <a:sym typeface="Source Sans Pro"/>
                      </a:rPr>
                      <m:t>𝑘</m:t>
                    </m:r>
                    <m:r>
                      <a:rPr lang="en-IN" sz="1600" b="0" i="1" smtClean="0">
                        <a:solidFill>
                          <a:srgbClr val="9900FF"/>
                        </a:solidFill>
                        <a:latin typeface="Cambria Math" panose="02040503050406030204" pitchFamily="18" charset="0"/>
                        <a:ea typeface="Source Sans Pro"/>
                        <a:cs typeface="Source Sans Pro"/>
                        <a:sym typeface="Source Sans Pro"/>
                      </a:rPr>
                      <m:t>−1</m:t>
                    </m:r>
                  </m:oMath>
                </a14:m>
                <a:r>
                  <a:rPr lang="en-US" sz="1600" dirty="0">
                    <a:solidFill>
                      <a:srgbClr val="9900FF"/>
                    </a:solidFill>
                    <a:latin typeface="Source Sans Pro"/>
                    <a:ea typeface="Source Sans Pro"/>
                    <a:cs typeface="Source Sans Pro"/>
                    <a:sym typeface="Source Sans Pro"/>
                  </a:rPr>
                  <a:t> edges. Let us add the node </a:t>
                </a:r>
                <a14:m>
                  <m:oMath xmlns:m="http://schemas.openxmlformats.org/officeDocument/2006/math">
                    <m:r>
                      <a:rPr lang="en-IN" sz="1600" b="0" i="1" smtClean="0">
                        <a:solidFill>
                          <a:srgbClr val="9900FF"/>
                        </a:solidFill>
                        <a:latin typeface="Cambria Math" panose="02040503050406030204" pitchFamily="18" charset="0"/>
                        <a:ea typeface="Source Sans Pro"/>
                        <a:cs typeface="Source Sans Pro"/>
                        <a:sym typeface="Source Sans Pro"/>
                      </a:rPr>
                      <m:t>𝑑</m:t>
                    </m:r>
                  </m:oMath>
                </a14:m>
                <a:r>
                  <a:rPr lang="en-US" sz="1600" dirty="0">
                    <a:solidFill>
                      <a:srgbClr val="9900FF"/>
                    </a:solidFill>
                    <a:latin typeface="Source Sans Pro"/>
                    <a:ea typeface="Source Sans Pro"/>
                    <a:cs typeface="Source Sans Pro"/>
                    <a:sym typeface="Source Sans Pro"/>
                  </a:rPr>
                  <a:t> back to the tree. Since it is a leaf node, it only has one edge, and therefore T has </a:t>
                </a:r>
                <a14:m>
                  <m:oMath xmlns:m="http://schemas.openxmlformats.org/officeDocument/2006/math">
                    <m:d>
                      <m:dPr>
                        <m:ctrlPr>
                          <a:rPr lang="en-IN" sz="1600" b="0" i="1" smtClean="0">
                            <a:solidFill>
                              <a:srgbClr val="9900FF"/>
                            </a:solidFill>
                            <a:latin typeface="Cambria Math" panose="02040503050406030204" pitchFamily="18" charset="0"/>
                            <a:ea typeface="Source Sans Pro"/>
                            <a:cs typeface="Source Sans Pro"/>
                            <a:sym typeface="Source Sans Pro"/>
                          </a:rPr>
                        </m:ctrlPr>
                      </m:dPr>
                      <m:e>
                        <m:r>
                          <a:rPr lang="en-IN" sz="1600" b="0" i="1" smtClean="0">
                            <a:solidFill>
                              <a:srgbClr val="9900FF"/>
                            </a:solidFill>
                            <a:latin typeface="Cambria Math" panose="02040503050406030204" pitchFamily="18" charset="0"/>
                            <a:ea typeface="Source Sans Pro"/>
                            <a:cs typeface="Source Sans Pro"/>
                            <a:sym typeface="Source Sans Pro"/>
                          </a:rPr>
                          <m:t>𝑘</m:t>
                        </m:r>
                        <m:r>
                          <a:rPr lang="en-IN" sz="1600" b="0" i="1" smtClean="0">
                            <a:solidFill>
                              <a:srgbClr val="9900FF"/>
                            </a:solidFill>
                            <a:latin typeface="Cambria Math" panose="02040503050406030204" pitchFamily="18" charset="0"/>
                            <a:ea typeface="Source Sans Pro"/>
                            <a:cs typeface="Source Sans Pro"/>
                            <a:sym typeface="Source Sans Pro"/>
                          </a:rPr>
                          <m:t>−1</m:t>
                        </m:r>
                      </m:e>
                    </m:d>
                    <m:r>
                      <a:rPr lang="en-IN" sz="1600" b="0" i="1" smtClean="0">
                        <a:solidFill>
                          <a:srgbClr val="9900FF"/>
                        </a:solidFill>
                        <a:latin typeface="Cambria Math" panose="02040503050406030204" pitchFamily="18" charset="0"/>
                        <a:ea typeface="Source Sans Pro"/>
                        <a:cs typeface="Source Sans Pro"/>
                        <a:sym typeface="Source Sans Pro"/>
                      </a:rPr>
                      <m:t>+1=</m:t>
                    </m:r>
                    <m:r>
                      <a:rPr lang="en-IN" sz="1600" b="0" i="1" smtClean="0">
                        <a:solidFill>
                          <a:srgbClr val="9900FF"/>
                        </a:solidFill>
                        <a:latin typeface="Cambria Math" panose="02040503050406030204" pitchFamily="18" charset="0"/>
                        <a:ea typeface="Source Sans Pro"/>
                        <a:cs typeface="Source Sans Pro"/>
                        <a:sym typeface="Source Sans Pro"/>
                      </a:rPr>
                      <m:t>𝑘</m:t>
                    </m:r>
                  </m:oMath>
                </a14:m>
                <a:r>
                  <a:rPr lang="en-US" sz="1600" dirty="0">
                    <a:solidFill>
                      <a:srgbClr val="9900FF"/>
                    </a:solidFill>
                    <a:latin typeface="Source Sans Pro"/>
                    <a:ea typeface="Source Sans Pro"/>
                    <a:cs typeface="Source Sans Pro"/>
                    <a:sym typeface="Source Sans Pro"/>
                  </a:rPr>
                  <a:t> edges.</a:t>
                </a:r>
              </a:p>
              <a:p>
                <a:pPr lvl="0">
                  <a:buSzPts val="1800"/>
                </a:pPr>
                <a:endParaRPr lang="en-US" sz="1600" u="sng" dirty="0">
                  <a:solidFill>
                    <a:srgbClr val="9900FF"/>
                  </a:solidFill>
                  <a:latin typeface="Source Sans Pro"/>
                  <a:ea typeface="Source Sans Pro"/>
                  <a:cs typeface="Source Sans Pro"/>
                  <a:sym typeface="Source Sans Pro"/>
                </a:endParaRPr>
              </a:p>
            </p:txBody>
          </p:sp>
        </mc:Choice>
        <mc:Fallback xmlns="">
          <p:sp>
            <p:nvSpPr>
              <p:cNvPr id="5" name="Google Shape;160;p35">
                <a:extLst>
                  <a:ext uri="{FF2B5EF4-FFF2-40B4-BE49-F238E27FC236}">
                    <a16:creationId xmlns:a16="http://schemas.microsoft.com/office/drawing/2014/main" id="{2DEB7CBB-C6A6-2ACC-731C-B9CD73B8F718}"/>
                  </a:ext>
                </a:extLst>
              </p:cNvPr>
              <p:cNvSpPr txBox="1">
                <a:spLocks noRot="1" noChangeAspect="1" noMove="1" noResize="1" noEditPoints="1" noAdjustHandles="1" noChangeArrowheads="1" noChangeShapeType="1" noTextEdit="1"/>
              </p:cNvSpPr>
              <p:nvPr/>
            </p:nvSpPr>
            <p:spPr>
              <a:xfrm>
                <a:off x="311700" y="1525719"/>
                <a:ext cx="8520600" cy="3631733"/>
              </a:xfrm>
              <a:prstGeom prst="rect">
                <a:avLst/>
              </a:prstGeom>
              <a:blipFill>
                <a:blip r:embed="rId2"/>
                <a:stretch>
                  <a:fillRect l="-358" r="-572"/>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3898918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50BBBC-9312-A04F-B298-28EF8380290C}"/>
              </a:ext>
            </a:extLst>
          </p:cNvPr>
          <p:cNvSpPr>
            <a:spLocks noGrp="1"/>
          </p:cNvSpPr>
          <p:nvPr>
            <p:ph type="title"/>
          </p:nvPr>
        </p:nvSpPr>
        <p:spPr/>
        <p:txBody>
          <a:bodyPr>
            <a:normAutofit/>
          </a:bodyPr>
          <a:lstStyle/>
          <a:p>
            <a:r>
              <a:rPr lang="en-US" dirty="0"/>
              <a:t>Proof or Counterexample?</a:t>
            </a:r>
          </a:p>
        </p:txBody>
      </p:sp>
    </p:spTree>
    <p:extLst>
      <p:ext uri="{BB962C8B-B14F-4D97-AF65-F5344CB8AC3E}">
        <p14:creationId xmlns:p14="http://schemas.microsoft.com/office/powerpoint/2010/main" val="3598458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1FCB01-53C6-E50A-567A-BAF2970EA2A3}"/>
              </a:ext>
            </a:extLst>
          </p:cNvPr>
          <p:cNvSpPr>
            <a:spLocks noGrp="1"/>
          </p:cNvSpPr>
          <p:nvPr>
            <p:ph type="title"/>
          </p:nvPr>
        </p:nvSpPr>
        <p:spPr/>
        <p:txBody>
          <a:bodyPr>
            <a:normAutofit fontScale="90000"/>
          </a:bodyPr>
          <a:lstStyle/>
          <a:p>
            <a:r>
              <a:rPr lang="en-US" dirty="0"/>
              <a:t>Prove or Disprove?</a:t>
            </a:r>
          </a:p>
        </p:txBody>
      </p:sp>
      <p:sp>
        <p:nvSpPr>
          <p:cNvPr id="4" name="Text Placeholder 3">
            <a:extLst>
              <a:ext uri="{FF2B5EF4-FFF2-40B4-BE49-F238E27FC236}">
                <a16:creationId xmlns:a16="http://schemas.microsoft.com/office/drawing/2014/main" id="{8877AD4C-974B-3470-830F-04D5CF99B05D}"/>
              </a:ext>
            </a:extLst>
          </p:cNvPr>
          <p:cNvSpPr>
            <a:spLocks noGrp="1"/>
          </p:cNvSpPr>
          <p:nvPr>
            <p:ph type="body" idx="1"/>
          </p:nvPr>
        </p:nvSpPr>
        <p:spPr>
          <a:xfrm>
            <a:off x="311700" y="1068425"/>
            <a:ext cx="8520600" cy="3630050"/>
          </a:xfrm>
        </p:spPr>
        <p:txBody>
          <a:bodyPr>
            <a:normAutofit lnSpcReduction="10000"/>
          </a:bodyPr>
          <a:lstStyle/>
          <a:p>
            <a:pPr marL="114300" indent="0">
              <a:buNone/>
            </a:pPr>
            <a:r>
              <a:rPr lang="en-US" dirty="0"/>
              <a:t>Often, you will be given a statement, and then asked to either prove or disprove it. This can be stressful! How do you know which you should start with?</a:t>
            </a:r>
          </a:p>
          <a:p>
            <a:pPr marL="114300" indent="0">
              <a:buNone/>
            </a:pPr>
            <a:endParaRPr lang="en-US" dirty="0">
              <a:solidFill>
                <a:schemeClr val="tx2"/>
              </a:solidFill>
            </a:endParaRPr>
          </a:p>
          <a:p>
            <a:pPr marL="114300" indent="0">
              <a:buNone/>
            </a:pPr>
            <a:r>
              <a:rPr lang="en-US" dirty="0"/>
              <a:t>The best way to begin, especially when you don’t know if the claim is even true, is to try to understand it better by producing some examples. This has two main benefits that will help, whether you end up proving or disproving the claim:</a:t>
            </a:r>
          </a:p>
          <a:p>
            <a:pPr marL="114300" indent="0">
              <a:buNone/>
            </a:pPr>
            <a:endParaRPr lang="en-US" dirty="0"/>
          </a:p>
          <a:p>
            <a:pPr>
              <a:buAutoNum type="arabicParenR"/>
            </a:pPr>
            <a:r>
              <a:rPr lang="en-US" dirty="0"/>
              <a:t>You get a better understanding of the statement so now you have a clear method of approach, OR</a:t>
            </a:r>
          </a:p>
          <a:p>
            <a:pPr>
              <a:buAutoNum type="arabicParenR"/>
            </a:pPr>
            <a:r>
              <a:rPr lang="en-US" dirty="0">
                <a:solidFill>
                  <a:schemeClr val="tx2"/>
                </a:solidFill>
              </a:rPr>
              <a:t>You find a counterexample, which allows you to easily write a quick proof that the statement is false!</a:t>
            </a:r>
          </a:p>
        </p:txBody>
      </p:sp>
    </p:spTree>
    <p:extLst>
      <p:ext uri="{BB962C8B-B14F-4D97-AF65-F5344CB8AC3E}">
        <p14:creationId xmlns:p14="http://schemas.microsoft.com/office/powerpoint/2010/main" val="1135632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81851-1B92-8E8E-AA3F-EB624F60253D}"/>
              </a:ext>
            </a:extLst>
          </p:cNvPr>
          <p:cNvSpPr>
            <a:spLocks noGrp="1"/>
          </p:cNvSpPr>
          <p:nvPr>
            <p:ph type="title"/>
          </p:nvPr>
        </p:nvSpPr>
        <p:spPr/>
        <p:txBody>
          <a:bodyPr>
            <a:normAutofit fontScale="90000"/>
          </a:bodyPr>
          <a:lstStyle/>
          <a:p>
            <a:r>
              <a:rPr lang="en-US" dirty="0"/>
              <a:t>Homework</a:t>
            </a:r>
          </a:p>
        </p:txBody>
      </p:sp>
      <p:sp>
        <p:nvSpPr>
          <p:cNvPr id="3" name="Text Placeholder 2">
            <a:extLst>
              <a:ext uri="{FF2B5EF4-FFF2-40B4-BE49-F238E27FC236}">
                <a16:creationId xmlns:a16="http://schemas.microsoft.com/office/drawing/2014/main" id="{1A61AC26-3351-5A70-0EED-576215545511}"/>
              </a:ext>
            </a:extLst>
          </p:cNvPr>
          <p:cNvSpPr>
            <a:spLocks noGrp="1"/>
          </p:cNvSpPr>
          <p:nvPr>
            <p:ph type="body" idx="1"/>
          </p:nvPr>
        </p:nvSpPr>
        <p:spPr>
          <a:xfrm>
            <a:off x="311700" y="1068424"/>
            <a:ext cx="8520600" cy="3905911"/>
          </a:xfrm>
        </p:spPr>
        <p:txBody>
          <a:bodyPr>
            <a:normAutofit/>
          </a:bodyPr>
          <a:lstStyle/>
          <a:p>
            <a:r>
              <a:rPr lang="en-US" dirty="0"/>
              <a:t>Submissions</a:t>
            </a:r>
          </a:p>
          <a:p>
            <a:pPr lvl="1">
              <a:buClr>
                <a:schemeClr val="tx2"/>
              </a:buClr>
            </a:pPr>
            <a:r>
              <a:rPr lang="en-US" dirty="0">
                <a:solidFill>
                  <a:schemeClr val="tx2"/>
                </a:solidFill>
              </a:rPr>
              <a:t>LaTeX </a:t>
            </a:r>
          </a:p>
          <a:p>
            <a:pPr lvl="1">
              <a:buClr>
                <a:schemeClr val="tx2"/>
              </a:buClr>
            </a:pPr>
            <a:r>
              <a:rPr lang="en-US" dirty="0">
                <a:solidFill>
                  <a:schemeClr val="tx2"/>
                </a:solidFill>
              </a:rPr>
              <a:t>Word Editor that supports mathematical equations </a:t>
            </a:r>
          </a:p>
          <a:p>
            <a:r>
              <a:rPr lang="en-US" dirty="0"/>
              <a:t>All </a:t>
            </a:r>
            <a:r>
              <a:rPr lang="en-US" dirty="0" err="1"/>
              <a:t>homeworks</a:t>
            </a:r>
            <a:r>
              <a:rPr lang="en-US" dirty="0"/>
              <a:t> will be turned in via </a:t>
            </a:r>
            <a:r>
              <a:rPr lang="en-US" dirty="0" err="1"/>
              <a:t>Gradescope</a:t>
            </a:r>
            <a:endParaRPr lang="en-US" dirty="0"/>
          </a:p>
          <a:p>
            <a:r>
              <a:rPr lang="en-US" dirty="0" err="1"/>
              <a:t>Homeworks</a:t>
            </a:r>
            <a:r>
              <a:rPr lang="en-US" dirty="0"/>
              <a:t> typically due on Wednesdays at 11:59pm </a:t>
            </a:r>
          </a:p>
          <a:p>
            <a:endParaRPr lang="en-US" dirty="0">
              <a:solidFill>
                <a:schemeClr val="accent1"/>
              </a:solidFill>
            </a:endParaRPr>
          </a:p>
          <a:p>
            <a:r>
              <a:rPr lang="en-US" dirty="0">
                <a:solidFill>
                  <a:schemeClr val="tx2"/>
                </a:solidFill>
                <a:latin typeface="Source Sans Pro"/>
                <a:ea typeface="Source Sans Pro"/>
                <a:cs typeface="Source Sans Pro"/>
                <a:sym typeface="Source Sans Pro"/>
              </a:rPr>
              <a:t>Late day policy – 5 late days.  Maximum 2 days late per assignment. Otherwise 25% per day.</a:t>
            </a:r>
            <a:endParaRPr lang="en-US" dirty="0">
              <a:solidFill>
                <a:schemeClr val="tx1"/>
              </a:solidFill>
              <a:latin typeface="Source Sans Pro"/>
              <a:ea typeface="Source Sans Pro"/>
              <a:cs typeface="Source Sans Pro"/>
              <a:sym typeface="Source Sans Pro"/>
            </a:endParaRPr>
          </a:p>
          <a:p>
            <a:endParaRPr lang="en-US" dirty="0"/>
          </a:p>
          <a:p>
            <a:endParaRPr lang="en-US" dirty="0"/>
          </a:p>
          <a:p>
            <a:endParaRPr lang="en-US" dirty="0"/>
          </a:p>
        </p:txBody>
      </p:sp>
    </p:spTree>
    <p:extLst>
      <p:ext uri="{BB962C8B-B14F-4D97-AF65-F5344CB8AC3E}">
        <p14:creationId xmlns:p14="http://schemas.microsoft.com/office/powerpoint/2010/main" val="723593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2 – A Quick Proof</a:t>
            </a:r>
          </a:p>
        </p:txBody>
      </p:sp>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1313340"/>
          </a:xfrm>
        </p:spPr>
        <p:txBody>
          <a:bodyPr>
            <a:noAutofit/>
          </a:bodyPr>
          <a:lstStyle/>
          <a:p>
            <a:pPr marL="114300" indent="0">
              <a:spcAft>
                <a:spcPts val="600"/>
              </a:spcAft>
              <a:buNone/>
            </a:pPr>
            <a:r>
              <a:rPr lang="en-US" dirty="0"/>
              <a:t>Is it possible to have a stable matching instance with more than 2 stable matchings? If so, give an instance and at least 3 stable matchings. If not, prove that every instance has at most 2 stable matchings.</a:t>
            </a:r>
          </a:p>
        </p:txBody>
      </p:sp>
      <p:sp>
        <p:nvSpPr>
          <p:cNvPr id="5" name="Google Shape;160;p35">
            <a:extLst>
              <a:ext uri="{FF2B5EF4-FFF2-40B4-BE49-F238E27FC236}">
                <a16:creationId xmlns:a16="http://schemas.microsoft.com/office/drawing/2014/main" id="{48C2C007-C6F9-E511-18A1-236A92159F37}"/>
              </a:ext>
            </a:extLst>
          </p:cNvPr>
          <p:cNvSpPr txBox="1"/>
          <p:nvPr/>
        </p:nvSpPr>
        <p:spPr>
          <a:xfrm>
            <a:off x="887767" y="4210225"/>
            <a:ext cx="7368466"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rgbClr val="9900FF"/>
                </a:solidFill>
                <a:latin typeface="Source Sans Pro"/>
                <a:ea typeface="Source Sans Pro"/>
                <a:cs typeface="Source Sans Pro"/>
                <a:sym typeface="Source Sans Pro"/>
              </a:rPr>
              <a:t>Work on </a:t>
            </a:r>
            <a:r>
              <a:rPr lang="en" sz="1600" b="0" i="0" u="none" strike="noStrike" cap="none" dirty="0">
                <a:solidFill>
                  <a:srgbClr val="9900FF"/>
                </a:solidFill>
                <a:latin typeface="Source Sans Pro"/>
                <a:ea typeface="Source Sans Pro"/>
                <a:cs typeface="Source Sans Pro"/>
                <a:sym typeface="Source Sans Pro"/>
              </a:rPr>
              <a:t>this problem with the people around you, and then we’ll go over it together!</a:t>
            </a:r>
            <a:endParaRPr sz="1600" b="0" i="0" u="none" strike="noStrike" cap="none" dirty="0">
              <a:solidFill>
                <a:srgbClr val="9900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929127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2 – A Quick Proof</a:t>
            </a:r>
          </a:p>
        </p:txBody>
      </p:sp>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735661"/>
          </a:xfrm>
        </p:spPr>
        <p:txBody>
          <a:bodyPr>
            <a:noAutofit/>
          </a:bodyPr>
          <a:lstStyle/>
          <a:p>
            <a:pPr marL="114300" indent="0">
              <a:spcAft>
                <a:spcPts val="600"/>
              </a:spcAft>
              <a:buNone/>
            </a:pPr>
            <a:r>
              <a:rPr lang="en-US" sz="1400" dirty="0"/>
              <a:t>Is it possible to have a stable matching instance with more than 2 stable matchings? If so, give an instance and at least 3 stable matchings. If not, prove that every instance has at most 2 stable matchings.</a:t>
            </a:r>
          </a:p>
        </p:txBody>
      </p:sp>
    </p:spTree>
    <p:extLst>
      <p:ext uri="{BB962C8B-B14F-4D97-AF65-F5344CB8AC3E}">
        <p14:creationId xmlns:p14="http://schemas.microsoft.com/office/powerpoint/2010/main" val="4057705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2 – A Quick Proof</a:t>
            </a:r>
          </a:p>
        </p:txBody>
      </p:sp>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735661"/>
          </a:xfrm>
        </p:spPr>
        <p:txBody>
          <a:bodyPr>
            <a:noAutofit/>
          </a:bodyPr>
          <a:lstStyle/>
          <a:p>
            <a:pPr marL="114300" indent="0">
              <a:spcAft>
                <a:spcPts val="600"/>
              </a:spcAft>
              <a:buNone/>
            </a:pPr>
            <a:r>
              <a:rPr lang="en-US" sz="1400" dirty="0"/>
              <a:t>Is it possible to have a stable matching instance with more than 2 stable matchings? If so, give an instance and at least 3 stable matchings. If not, prove that every instance has at most 2 stable matchings.</a:t>
            </a:r>
          </a:p>
        </p:txBody>
      </p:sp>
      <p:sp>
        <p:nvSpPr>
          <p:cNvPr id="5" name="Google Shape;160;p35">
            <a:extLst>
              <a:ext uri="{FF2B5EF4-FFF2-40B4-BE49-F238E27FC236}">
                <a16:creationId xmlns:a16="http://schemas.microsoft.com/office/drawing/2014/main" id="{48C2C007-C6F9-E511-18A1-236A92159F37}"/>
              </a:ext>
            </a:extLst>
          </p:cNvPr>
          <p:cNvSpPr txBox="1"/>
          <p:nvPr/>
        </p:nvSpPr>
        <p:spPr>
          <a:xfrm>
            <a:off x="422912" y="1691825"/>
            <a:ext cx="3645550" cy="2554515"/>
          </a:xfrm>
          <a:prstGeom prst="rect">
            <a:avLst/>
          </a:prstGeom>
          <a:noFill/>
          <a:ln>
            <a:noFill/>
          </a:ln>
        </p:spPr>
        <p:txBody>
          <a:bodyPr spcFirstLastPara="1" wrap="square" lIns="91425" tIns="91425" rIns="91425" bIns="91425" anchor="t" anchorCtr="0">
            <a:spAutoFit/>
          </a:bodyPr>
          <a:lstStyle/>
          <a:p>
            <a:pPr marL="0" marR="0" lvl="0" indent="0" algn="l" defTabSz="457200" rtl="0">
              <a:lnSpc>
                <a:spcPct val="100000"/>
              </a:lnSpc>
              <a:spcBef>
                <a:spcPts val="0"/>
              </a:spcBef>
              <a:spcAft>
                <a:spcPts val="0"/>
              </a:spcAft>
              <a:buClr>
                <a:srgbClr val="000000"/>
              </a:buClr>
              <a:buSzPts val="1800"/>
              <a:buFont typeface="Arial"/>
              <a:buNone/>
            </a:pPr>
            <a:r>
              <a:rPr lang="pt-BR" dirty="0">
                <a:solidFill>
                  <a:srgbClr val="9900FF"/>
                </a:solidFill>
                <a:latin typeface="Source Sans Pro"/>
                <a:ea typeface="Source Sans Pro"/>
                <a:cs typeface="Source Sans Pro"/>
                <a:sym typeface="Source Sans Pro"/>
              </a:rPr>
              <a:t>Consider the following instance:</a:t>
            </a:r>
          </a:p>
          <a:p>
            <a:pPr marL="0" marR="0" lvl="0" indent="0" algn="l" defTabSz="457200" rtl="0">
              <a:lnSpc>
                <a:spcPct val="100000"/>
              </a:lnSpc>
              <a:spcBef>
                <a:spcPts val="0"/>
              </a:spcBef>
              <a:spcAft>
                <a:spcPts val="0"/>
              </a:spcAft>
              <a:buClr>
                <a:srgbClr val="000000"/>
              </a:buClr>
              <a:buSzPts val="1800"/>
              <a:buFont typeface="Arial"/>
              <a:buNone/>
            </a:pPr>
            <a:endParaRPr lang="pt-BR" dirty="0">
              <a:solidFill>
                <a:srgbClr val="9900FF"/>
              </a:solidFill>
              <a:latin typeface="Source Sans Pro"/>
              <a:ea typeface="Source Sans Pro"/>
              <a:cs typeface="Source Sans Pro"/>
              <a:sym typeface="Source Sans Pro"/>
            </a:endParaRPr>
          </a:p>
          <a:p>
            <a:pPr marL="0" marR="0" lvl="0" indent="0" defTabSz="457200" rtl="0">
              <a:lnSpc>
                <a:spcPct val="100000"/>
              </a:lnSpc>
              <a:spcBef>
                <a:spcPts val="0"/>
              </a:spcBef>
              <a:spcAft>
                <a:spcPts val="0"/>
              </a:spcAft>
              <a:buClr>
                <a:srgbClr val="000000"/>
              </a:buClr>
              <a:buSzPts val="1800"/>
              <a:buFont typeface="Arial"/>
              <a:buNone/>
            </a:pPr>
            <a:r>
              <a:rPr lang="pt-BR" dirty="0">
                <a:solidFill>
                  <a:srgbClr val="9900FF"/>
                </a:solidFill>
                <a:latin typeface="Source Sans Pro"/>
                <a:ea typeface="Source Sans Pro"/>
                <a:cs typeface="Source Sans Pro"/>
                <a:sym typeface="Source Sans Pro"/>
              </a:rPr>
              <a:t>	</a:t>
            </a:r>
            <a:r>
              <a:rPr lang="pt-BR" b="1" dirty="0">
                <a:solidFill>
                  <a:srgbClr val="9900FF"/>
                </a:solidFill>
                <a:latin typeface="Source Sans Pro"/>
                <a:ea typeface="Source Sans Pro"/>
                <a:cs typeface="Source Sans Pro"/>
                <a:sym typeface="Source Sans Pro"/>
              </a:rPr>
              <a:t>m</a:t>
            </a:r>
            <a:r>
              <a:rPr lang="pt-BR" b="1"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 w</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4</a:t>
            </a:r>
          </a:p>
          <a:p>
            <a:pPr marL="0" marR="0" lvl="0" indent="0" defTabSz="457200" rtl="0">
              <a:lnSpc>
                <a:spcPct val="100000"/>
              </a:lnSpc>
              <a:spcBef>
                <a:spcPts val="0"/>
              </a:spcBef>
              <a:spcAft>
                <a:spcPts val="0"/>
              </a:spcAft>
              <a:buClr>
                <a:srgbClr val="000000"/>
              </a:buClr>
              <a:buSzPts val="1800"/>
              <a:buFont typeface="Arial"/>
              <a:buNone/>
            </a:pPr>
            <a:r>
              <a:rPr lang="pt-BR" dirty="0">
                <a:solidFill>
                  <a:srgbClr val="9900FF"/>
                </a:solidFill>
                <a:latin typeface="Source Sans Pro"/>
                <a:ea typeface="Source Sans Pro"/>
                <a:cs typeface="Source Sans Pro"/>
                <a:sym typeface="Source Sans Pro"/>
              </a:rPr>
              <a:t>	</a:t>
            </a:r>
            <a:r>
              <a:rPr lang="pt-BR" b="1" dirty="0">
                <a:solidFill>
                  <a:srgbClr val="9900FF"/>
                </a:solidFill>
                <a:latin typeface="Source Sans Pro"/>
                <a:ea typeface="Source Sans Pro"/>
                <a:cs typeface="Source Sans Pro"/>
                <a:sym typeface="Source Sans Pro"/>
              </a:rPr>
              <a:t>m</a:t>
            </a:r>
            <a:r>
              <a:rPr lang="pt-BR" b="1" baseline="-25000" dirty="0">
                <a:solidFill>
                  <a:srgbClr val="9900FF"/>
                </a:solidFill>
                <a:latin typeface="Source Sans Pro"/>
                <a:ea typeface="Source Sans Pro"/>
                <a:cs typeface="Source Sans Pro"/>
                <a:sym typeface="Source Sans Pro"/>
              </a:rPr>
              <a:t>2</a:t>
            </a:r>
            <a:r>
              <a:rPr lang="pt-BR" b="1" dirty="0">
                <a:solidFill>
                  <a:srgbClr val="9900FF"/>
                </a:solidFill>
                <a:latin typeface="Source Sans Pro"/>
                <a:ea typeface="Source Sans Pro"/>
                <a:cs typeface="Source Sans Pro"/>
                <a:sym typeface="Source Sans Pro"/>
              </a:rPr>
              <a:t> </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p>
          <a:p>
            <a:pPr marL="0" marR="0" lvl="0" indent="0" defTabSz="457200" rtl="0">
              <a:lnSpc>
                <a:spcPct val="100000"/>
              </a:lnSpc>
              <a:spcBef>
                <a:spcPts val="0"/>
              </a:spcBef>
              <a:spcAft>
                <a:spcPts val="0"/>
              </a:spcAft>
              <a:buClr>
                <a:srgbClr val="000000"/>
              </a:buClr>
              <a:buSzPts val="1800"/>
              <a:buFont typeface="Arial"/>
              <a:buNone/>
            </a:pPr>
            <a:r>
              <a:rPr lang="pt-BR" dirty="0">
                <a:solidFill>
                  <a:srgbClr val="9900FF"/>
                </a:solidFill>
                <a:latin typeface="Source Sans Pro"/>
                <a:ea typeface="Source Sans Pro"/>
                <a:cs typeface="Source Sans Pro"/>
                <a:sym typeface="Source Sans Pro"/>
              </a:rPr>
              <a:t>	</a:t>
            </a:r>
            <a:r>
              <a:rPr lang="pt-BR" b="1" dirty="0">
                <a:solidFill>
                  <a:srgbClr val="9900FF"/>
                </a:solidFill>
                <a:latin typeface="Source Sans Pro"/>
                <a:ea typeface="Source Sans Pro"/>
                <a:cs typeface="Source Sans Pro"/>
                <a:sym typeface="Source Sans Pro"/>
              </a:rPr>
              <a:t>m</a:t>
            </a:r>
            <a:r>
              <a:rPr lang="pt-BR" b="1" baseline="-25000" dirty="0">
                <a:solidFill>
                  <a:srgbClr val="9900FF"/>
                </a:solidFill>
                <a:latin typeface="Source Sans Pro"/>
                <a:ea typeface="Source Sans Pro"/>
                <a:cs typeface="Source Sans Pro"/>
                <a:sym typeface="Source Sans Pro"/>
              </a:rPr>
              <a:t>3</a:t>
            </a:r>
            <a:r>
              <a:rPr lang="pt-BR" b="1" dirty="0">
                <a:solidFill>
                  <a:srgbClr val="9900FF"/>
                </a:solidFill>
                <a:latin typeface="Source Sans Pro"/>
                <a:ea typeface="Source Sans Pro"/>
                <a:cs typeface="Source Sans Pro"/>
                <a:sym typeface="Source Sans Pro"/>
              </a:rPr>
              <a:t> </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p>
          <a:p>
            <a:pPr marL="0" marR="0" lvl="0" indent="0" defTabSz="457200" rtl="0">
              <a:lnSpc>
                <a:spcPct val="100000"/>
              </a:lnSpc>
              <a:spcBef>
                <a:spcPts val="0"/>
              </a:spcBef>
              <a:spcAft>
                <a:spcPts val="0"/>
              </a:spcAft>
              <a:buClr>
                <a:srgbClr val="000000"/>
              </a:buClr>
              <a:buSzPts val="1800"/>
              <a:buFont typeface="Arial"/>
              <a:buNone/>
            </a:pPr>
            <a:r>
              <a:rPr lang="pt-BR" dirty="0">
                <a:solidFill>
                  <a:srgbClr val="9900FF"/>
                </a:solidFill>
                <a:latin typeface="Source Sans Pro"/>
                <a:ea typeface="Source Sans Pro"/>
                <a:cs typeface="Source Sans Pro"/>
                <a:sym typeface="Source Sans Pro"/>
              </a:rPr>
              <a:t>	</a:t>
            </a:r>
            <a:r>
              <a:rPr lang="pt-BR" b="1" dirty="0">
                <a:solidFill>
                  <a:srgbClr val="9900FF"/>
                </a:solidFill>
                <a:latin typeface="Source Sans Pro"/>
                <a:ea typeface="Source Sans Pro"/>
                <a:cs typeface="Source Sans Pro"/>
                <a:sym typeface="Source Sans Pro"/>
              </a:rPr>
              <a:t>m</a:t>
            </a:r>
            <a:r>
              <a:rPr lang="pt-BR" b="1"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 w</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1</a:t>
            </a:r>
          </a:p>
          <a:p>
            <a:pPr marL="0" marR="0" lvl="0" indent="0" defTabSz="457200" rtl="0">
              <a:lnSpc>
                <a:spcPct val="100000"/>
              </a:lnSpc>
              <a:spcBef>
                <a:spcPts val="0"/>
              </a:spcBef>
              <a:spcAft>
                <a:spcPts val="0"/>
              </a:spcAft>
              <a:buClr>
                <a:srgbClr val="000000"/>
              </a:buClr>
              <a:buSzPts val="1800"/>
              <a:buFont typeface="Arial"/>
              <a:buNone/>
            </a:pPr>
            <a:endParaRPr lang="pt-BR" dirty="0">
              <a:solidFill>
                <a:srgbClr val="9900FF"/>
              </a:solidFill>
              <a:latin typeface="Source Sans Pro"/>
              <a:ea typeface="Source Sans Pro"/>
              <a:cs typeface="Source Sans Pro"/>
              <a:sym typeface="Source Sans Pro"/>
            </a:endParaRPr>
          </a:p>
          <a:p>
            <a:pPr marL="0" marR="0" lvl="0" indent="0" defTabSz="457200" rtl="0">
              <a:lnSpc>
                <a:spcPct val="100000"/>
              </a:lnSpc>
              <a:spcBef>
                <a:spcPts val="0"/>
              </a:spcBef>
              <a:spcAft>
                <a:spcPts val="0"/>
              </a:spcAft>
              <a:buClr>
                <a:srgbClr val="000000"/>
              </a:buClr>
              <a:buSzPts val="1800"/>
              <a:buFont typeface="Arial"/>
              <a:buNone/>
            </a:pPr>
            <a:r>
              <a:rPr lang="pt-BR" dirty="0">
                <a:solidFill>
                  <a:srgbClr val="9900FF"/>
                </a:solidFill>
                <a:latin typeface="Source Sans Pro"/>
                <a:ea typeface="Source Sans Pro"/>
                <a:cs typeface="Source Sans Pro"/>
                <a:sym typeface="Source Sans Pro"/>
              </a:rPr>
              <a:t>	</a:t>
            </a:r>
            <a:r>
              <a:rPr lang="pt-BR" b="1" dirty="0">
                <a:solidFill>
                  <a:srgbClr val="9900FF"/>
                </a:solidFill>
                <a:latin typeface="Source Sans Pro"/>
                <a:ea typeface="Source Sans Pro"/>
                <a:cs typeface="Source Sans Pro"/>
                <a:sym typeface="Source Sans Pro"/>
              </a:rPr>
              <a:t>w</a:t>
            </a:r>
            <a:r>
              <a:rPr lang="pt-BR" b="1"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 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3</a:t>
            </a:r>
          </a:p>
          <a:p>
            <a:pPr marL="0" marR="0" lvl="0" indent="0" defTabSz="457200" rtl="0">
              <a:lnSpc>
                <a:spcPct val="100000"/>
              </a:lnSpc>
              <a:spcBef>
                <a:spcPts val="0"/>
              </a:spcBef>
              <a:spcAft>
                <a:spcPts val="0"/>
              </a:spcAft>
              <a:buClr>
                <a:srgbClr val="000000"/>
              </a:buClr>
              <a:buSzPts val="1800"/>
              <a:buFont typeface="Arial"/>
              <a:buNone/>
            </a:pPr>
            <a:r>
              <a:rPr lang="pt-BR" dirty="0">
                <a:solidFill>
                  <a:srgbClr val="9900FF"/>
                </a:solidFill>
                <a:latin typeface="Source Sans Pro"/>
                <a:ea typeface="Source Sans Pro"/>
                <a:cs typeface="Source Sans Pro"/>
                <a:sym typeface="Source Sans Pro"/>
              </a:rPr>
              <a:t>	</a:t>
            </a:r>
            <a:r>
              <a:rPr lang="pt-BR" b="1" dirty="0">
                <a:solidFill>
                  <a:srgbClr val="9900FF"/>
                </a:solidFill>
                <a:latin typeface="Source Sans Pro"/>
                <a:ea typeface="Source Sans Pro"/>
                <a:cs typeface="Source Sans Pro"/>
                <a:sym typeface="Source Sans Pro"/>
              </a:rPr>
              <a:t>w</a:t>
            </a:r>
            <a:r>
              <a:rPr lang="pt-BR" b="1"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4</a:t>
            </a:r>
          </a:p>
          <a:p>
            <a:pPr marL="0" marR="0" lvl="0" indent="0" defTabSz="457200" rtl="0">
              <a:lnSpc>
                <a:spcPct val="100000"/>
              </a:lnSpc>
              <a:spcBef>
                <a:spcPts val="0"/>
              </a:spcBef>
              <a:spcAft>
                <a:spcPts val="0"/>
              </a:spcAft>
              <a:buClr>
                <a:srgbClr val="000000"/>
              </a:buClr>
              <a:buSzPts val="1800"/>
              <a:buFont typeface="Arial"/>
              <a:buNone/>
            </a:pPr>
            <a:r>
              <a:rPr lang="pt-BR" dirty="0">
                <a:solidFill>
                  <a:srgbClr val="9900FF"/>
                </a:solidFill>
                <a:latin typeface="Source Sans Pro"/>
                <a:ea typeface="Source Sans Pro"/>
                <a:cs typeface="Source Sans Pro"/>
                <a:sym typeface="Source Sans Pro"/>
              </a:rPr>
              <a:t>	</a:t>
            </a:r>
            <a:r>
              <a:rPr lang="pt-BR" b="1" dirty="0">
                <a:solidFill>
                  <a:srgbClr val="9900FF"/>
                </a:solidFill>
                <a:latin typeface="Source Sans Pro"/>
                <a:ea typeface="Source Sans Pro"/>
                <a:cs typeface="Source Sans Pro"/>
                <a:sym typeface="Source Sans Pro"/>
              </a:rPr>
              <a:t>w</a:t>
            </a:r>
            <a:r>
              <a:rPr lang="pt-BR" b="1"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 m</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p>
          <a:p>
            <a:pPr marL="0" marR="0" lvl="0" indent="0" defTabSz="457200" rtl="0">
              <a:lnSpc>
                <a:spcPct val="100000"/>
              </a:lnSpc>
              <a:spcBef>
                <a:spcPts val="0"/>
              </a:spcBef>
              <a:spcAft>
                <a:spcPts val="0"/>
              </a:spcAft>
              <a:buClr>
                <a:srgbClr val="000000"/>
              </a:buClr>
              <a:buSzPts val="1800"/>
              <a:buFont typeface="Arial"/>
              <a:buNone/>
            </a:pPr>
            <a:r>
              <a:rPr lang="pt-BR" dirty="0">
                <a:solidFill>
                  <a:srgbClr val="9900FF"/>
                </a:solidFill>
                <a:latin typeface="Source Sans Pro"/>
                <a:ea typeface="Source Sans Pro"/>
                <a:cs typeface="Source Sans Pro"/>
                <a:sym typeface="Source Sans Pro"/>
              </a:rPr>
              <a:t>	</a:t>
            </a:r>
            <a:r>
              <a:rPr lang="pt-BR" b="1" dirty="0">
                <a:solidFill>
                  <a:srgbClr val="9900FF"/>
                </a:solidFill>
                <a:latin typeface="Source Sans Pro"/>
                <a:ea typeface="Source Sans Pro"/>
                <a:cs typeface="Source Sans Pro"/>
                <a:sym typeface="Source Sans Pro"/>
              </a:rPr>
              <a:t>w</a:t>
            </a:r>
            <a:r>
              <a:rPr lang="pt-BR" b="1"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 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m</a:t>
            </a:r>
            <a:r>
              <a:rPr lang="pt-BR" baseline="-25000" dirty="0">
                <a:solidFill>
                  <a:srgbClr val="9900FF"/>
                </a:solidFill>
                <a:latin typeface="Source Sans Pro"/>
                <a:ea typeface="Source Sans Pro"/>
                <a:cs typeface="Source Sans Pro"/>
                <a:sym typeface="Source Sans Pro"/>
              </a:rPr>
              <a:t>2</a:t>
            </a:r>
          </a:p>
        </p:txBody>
      </p:sp>
      <p:sp>
        <p:nvSpPr>
          <p:cNvPr id="4" name="Google Shape;160;p35">
            <a:extLst>
              <a:ext uri="{FF2B5EF4-FFF2-40B4-BE49-F238E27FC236}">
                <a16:creationId xmlns:a16="http://schemas.microsoft.com/office/drawing/2014/main" id="{8E11991C-C4AC-A604-92D0-429FE93CBFEE}"/>
              </a:ext>
            </a:extLst>
          </p:cNvPr>
          <p:cNvSpPr txBox="1"/>
          <p:nvPr/>
        </p:nvSpPr>
        <p:spPr>
          <a:xfrm>
            <a:off x="4100077" y="1728895"/>
            <a:ext cx="3645550" cy="147729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pt-BR" dirty="0">
                <a:solidFill>
                  <a:srgbClr val="9900FF"/>
                </a:solidFill>
                <a:latin typeface="Source Sans Pro"/>
                <a:ea typeface="Source Sans Pro"/>
                <a:cs typeface="Source Sans Pro"/>
                <a:sym typeface="Source Sans Pro"/>
              </a:rPr>
              <a:t>This instance has four stable matchings:</a:t>
            </a:r>
          </a:p>
          <a:p>
            <a:pPr marL="0" marR="0" lvl="0" indent="0" algn="l" rtl="0">
              <a:lnSpc>
                <a:spcPct val="100000"/>
              </a:lnSpc>
              <a:spcBef>
                <a:spcPts val="0"/>
              </a:spcBef>
              <a:spcAft>
                <a:spcPts val="0"/>
              </a:spcAft>
              <a:buClr>
                <a:srgbClr val="000000"/>
              </a:buClr>
              <a:buSzPts val="1800"/>
              <a:buFont typeface="Arial"/>
              <a:buNone/>
            </a:pPr>
            <a:endParaRPr lang="pt-BR"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a:t>
            </a:r>
          </a:p>
          <a:p>
            <a:pPr marL="0" marR="0" lvl="0" indent="0" algn="l" rtl="0">
              <a:lnSpc>
                <a:spcPct val="100000"/>
              </a:lnSpc>
              <a:spcBef>
                <a:spcPts val="0"/>
              </a:spcBef>
              <a:spcAft>
                <a:spcPts val="0"/>
              </a:spcAft>
              <a:buClr>
                <a:srgbClr val="000000"/>
              </a:buClr>
              <a:buSzPts val="1800"/>
              <a:buFont typeface="Arial"/>
              <a:buNone/>
            </a:pP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2</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1</a:t>
            </a: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),(m</a:t>
            </a:r>
            <a:r>
              <a:rPr lang="pt-BR" baseline="-25000" dirty="0">
                <a:solidFill>
                  <a:srgbClr val="9900FF"/>
                </a:solidFill>
                <a:latin typeface="Source Sans Pro"/>
                <a:ea typeface="Source Sans Pro"/>
                <a:cs typeface="Source Sans Pro"/>
                <a:sym typeface="Source Sans Pro"/>
              </a:rPr>
              <a:t>4</a:t>
            </a:r>
            <a:r>
              <a:rPr lang="pt-BR" dirty="0">
                <a:solidFill>
                  <a:srgbClr val="9900FF"/>
                </a:solidFill>
                <a:latin typeface="Source Sans Pro"/>
                <a:ea typeface="Source Sans Pro"/>
                <a:cs typeface="Source Sans Pro"/>
                <a:sym typeface="Source Sans Pro"/>
              </a:rPr>
              <a:t>, w</a:t>
            </a:r>
            <a:r>
              <a:rPr lang="pt-BR" baseline="-25000" dirty="0">
                <a:solidFill>
                  <a:srgbClr val="9900FF"/>
                </a:solidFill>
                <a:latin typeface="Source Sans Pro"/>
                <a:ea typeface="Source Sans Pro"/>
                <a:cs typeface="Source Sans Pro"/>
                <a:sym typeface="Source Sans Pro"/>
              </a:rPr>
              <a:t>3</a:t>
            </a:r>
            <a:r>
              <a:rPr lang="pt-BR" dirty="0">
                <a:solidFill>
                  <a:srgbClr val="9900FF"/>
                </a:solidFill>
                <a:latin typeface="Source Sans Pro"/>
                <a:ea typeface="Source Sans Pro"/>
                <a:cs typeface="Source Sans Pro"/>
                <a:sym typeface="Source Sans Pro"/>
              </a:rPr>
              <a:t>)</a:t>
            </a:r>
            <a:endParaRPr lang="en-US" b="0" i="0" u="none" strike="noStrike" cap="none" dirty="0">
              <a:solidFill>
                <a:srgbClr val="9900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312242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A1F0DE-8AB1-9B69-6F11-BAABCEBB2FD9}"/>
              </a:ext>
            </a:extLst>
          </p:cNvPr>
          <p:cNvSpPr>
            <a:spLocks noGrp="1"/>
          </p:cNvSpPr>
          <p:nvPr>
            <p:ph type="title"/>
          </p:nvPr>
        </p:nvSpPr>
        <p:spPr/>
        <p:txBody>
          <a:bodyPr/>
          <a:lstStyle/>
          <a:p>
            <a:r>
              <a:rPr lang="en-US" dirty="0"/>
              <a:t>That’s All, Folks!</a:t>
            </a:r>
          </a:p>
        </p:txBody>
      </p:sp>
      <p:sp>
        <p:nvSpPr>
          <p:cNvPr id="5" name="Subtitle 4">
            <a:extLst>
              <a:ext uri="{FF2B5EF4-FFF2-40B4-BE49-F238E27FC236}">
                <a16:creationId xmlns:a16="http://schemas.microsoft.com/office/drawing/2014/main" id="{B384785B-5887-7344-DECC-76A47DB2E1F3}"/>
              </a:ext>
            </a:extLst>
          </p:cNvPr>
          <p:cNvSpPr>
            <a:spLocks noGrp="1"/>
          </p:cNvSpPr>
          <p:nvPr>
            <p:ph type="subTitle" idx="1"/>
          </p:nvPr>
        </p:nvSpPr>
        <p:spPr/>
        <p:txBody>
          <a:bodyPr/>
          <a:lstStyle/>
          <a:p>
            <a:r>
              <a:rPr lang="en-US" dirty="0"/>
              <a:t>Thanks for coming to section this week!</a:t>
            </a:r>
          </a:p>
          <a:p>
            <a:r>
              <a:rPr lang="en-US" dirty="0"/>
              <a:t>Any questions?</a:t>
            </a:r>
          </a:p>
        </p:txBody>
      </p:sp>
    </p:spTree>
    <p:extLst>
      <p:ext uri="{BB962C8B-B14F-4D97-AF65-F5344CB8AC3E}">
        <p14:creationId xmlns:p14="http://schemas.microsoft.com/office/powerpoint/2010/main" val="140104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4FE6-A5DA-94F7-0C52-75C507DEF2A2}"/>
              </a:ext>
            </a:extLst>
          </p:cNvPr>
          <p:cNvSpPr>
            <a:spLocks noGrp="1"/>
          </p:cNvSpPr>
          <p:nvPr>
            <p:ph type="title"/>
          </p:nvPr>
        </p:nvSpPr>
        <p:spPr/>
        <p:txBody>
          <a:bodyPr>
            <a:normAutofit fontScale="90000"/>
          </a:bodyPr>
          <a:lstStyle/>
          <a:p>
            <a:r>
              <a:rPr lang="en-US" dirty="0"/>
              <a:t>Announcements &amp; Reminders</a:t>
            </a:r>
          </a:p>
        </p:txBody>
      </p:sp>
      <p:sp>
        <p:nvSpPr>
          <p:cNvPr id="3" name="Text Placeholder 2">
            <a:extLst>
              <a:ext uri="{FF2B5EF4-FFF2-40B4-BE49-F238E27FC236}">
                <a16:creationId xmlns:a16="http://schemas.microsoft.com/office/drawing/2014/main" id="{40357285-116C-D9E9-8114-1A4EC2B59A7E}"/>
              </a:ext>
            </a:extLst>
          </p:cNvPr>
          <p:cNvSpPr>
            <a:spLocks noGrp="1"/>
          </p:cNvSpPr>
          <p:nvPr>
            <p:ph type="body" idx="1"/>
          </p:nvPr>
        </p:nvSpPr>
        <p:spPr>
          <a:xfrm>
            <a:off x="311700" y="1068425"/>
            <a:ext cx="8520600" cy="3500450"/>
          </a:xfrm>
        </p:spPr>
        <p:txBody>
          <a:bodyPr/>
          <a:lstStyle/>
          <a:p>
            <a:r>
              <a:rPr lang="en-US" dirty="0"/>
              <a:t>Section Materials</a:t>
            </a:r>
          </a:p>
          <a:p>
            <a:pPr lvl="1">
              <a:buClr>
                <a:schemeClr val="tx2"/>
              </a:buClr>
            </a:pPr>
            <a:r>
              <a:rPr lang="en-US" dirty="0">
                <a:solidFill>
                  <a:schemeClr val="tx2"/>
                </a:solidFill>
              </a:rPr>
              <a:t>Handouts will be provided in each section</a:t>
            </a:r>
          </a:p>
          <a:p>
            <a:pPr lvl="1">
              <a:buClr>
                <a:schemeClr val="tx2"/>
              </a:buClr>
            </a:pPr>
            <a:r>
              <a:rPr lang="en-US" dirty="0">
                <a:solidFill>
                  <a:schemeClr val="tx2"/>
                </a:solidFill>
              </a:rPr>
              <a:t>Worksheets and sample solutions will be available on the course calendar later this evening</a:t>
            </a:r>
          </a:p>
          <a:p>
            <a:endParaRPr lang="en-US" dirty="0"/>
          </a:p>
          <a:p>
            <a:r>
              <a:rPr lang="en-US" dirty="0"/>
              <a:t>HW1</a:t>
            </a:r>
          </a:p>
          <a:p>
            <a:pPr lvl="1">
              <a:buClr>
                <a:schemeClr val="tx2"/>
              </a:buClr>
            </a:pPr>
            <a:r>
              <a:rPr lang="en-US" dirty="0">
                <a:solidFill>
                  <a:schemeClr val="tx2"/>
                </a:solidFill>
              </a:rPr>
              <a:t>Due Wednesday 1/10 @ 11:59pm</a:t>
            </a:r>
          </a:p>
          <a:p>
            <a:endParaRPr lang="en-US" dirty="0"/>
          </a:p>
        </p:txBody>
      </p:sp>
    </p:spTree>
    <p:extLst>
      <p:ext uri="{BB962C8B-B14F-4D97-AF65-F5344CB8AC3E}">
        <p14:creationId xmlns:p14="http://schemas.microsoft.com/office/powerpoint/2010/main" val="2235408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F4CA3-DB6C-BFA6-19D5-ACC568E00247}"/>
              </a:ext>
            </a:extLst>
          </p:cNvPr>
          <p:cNvSpPr>
            <a:spLocks noGrp="1"/>
          </p:cNvSpPr>
          <p:nvPr>
            <p:ph type="title"/>
          </p:nvPr>
        </p:nvSpPr>
        <p:spPr/>
        <p:txBody>
          <a:bodyPr/>
          <a:lstStyle/>
          <a:p>
            <a:r>
              <a:rPr lang="en-US" dirty="0"/>
              <a:t>Stable Matching</a:t>
            </a:r>
          </a:p>
        </p:txBody>
      </p:sp>
    </p:spTree>
    <p:extLst>
      <p:ext uri="{BB962C8B-B14F-4D97-AF65-F5344CB8AC3E}">
        <p14:creationId xmlns:p14="http://schemas.microsoft.com/office/powerpoint/2010/main" val="2462515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BDF82E-2FEF-ECEE-5EB7-A9C88DFFD3A2}"/>
              </a:ext>
            </a:extLst>
          </p:cNvPr>
          <p:cNvSpPr>
            <a:spLocks noGrp="1"/>
          </p:cNvSpPr>
          <p:nvPr>
            <p:ph type="title"/>
          </p:nvPr>
        </p:nvSpPr>
        <p:spPr/>
        <p:txBody>
          <a:bodyPr>
            <a:normAutofit fontScale="90000"/>
          </a:bodyPr>
          <a:lstStyle/>
          <a:p>
            <a:r>
              <a:rPr lang="en-US" dirty="0"/>
              <a:t>Stable Matching</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EB60333F-FBC6-7A8F-37A9-DAB818C7B403}"/>
                  </a:ext>
                </a:extLst>
              </p:cNvPr>
              <p:cNvSpPr>
                <a:spLocks noGrp="1"/>
              </p:cNvSpPr>
              <p:nvPr>
                <p:ph type="body" idx="1"/>
              </p:nvPr>
            </p:nvSpPr>
            <p:spPr>
              <a:xfrm>
                <a:off x="311700" y="1068425"/>
                <a:ext cx="8520600" cy="3815209"/>
              </a:xfrm>
            </p:spPr>
            <p:txBody>
              <a:bodyPr>
                <a:normAutofit fontScale="92500" lnSpcReduction="20000"/>
              </a:bodyPr>
              <a:lstStyle/>
              <a:p>
                <a:pPr marL="114300" indent="0">
                  <a:buNone/>
                </a:pPr>
                <a:r>
                  <a:rPr lang="en-US" dirty="0"/>
                  <a:t>Given </a:t>
                </a:r>
                <a14:m>
                  <m:oMath xmlns:m="http://schemas.openxmlformats.org/officeDocument/2006/math">
                    <m:r>
                      <a:rPr lang="en-US" b="0" i="0" dirty="0" smtClean="0">
                        <a:latin typeface="Cambria Math" panose="02040503050406030204" pitchFamily="18" charset="0"/>
                      </a:rPr>
                      <m:t>2</m:t>
                    </m:r>
                    <m:r>
                      <a:rPr lang="en-US" i="1" dirty="0" smtClean="0">
                        <a:latin typeface="Cambria Math" panose="02040503050406030204" pitchFamily="18" charset="0"/>
                      </a:rPr>
                      <m:t>𝑛</m:t>
                    </m:r>
                  </m:oMath>
                </a14:m>
                <a:r>
                  <a:rPr lang="en-US" dirty="0"/>
                  <a:t> people, in two groups, </a:t>
                </a:r>
                <a:r>
                  <a:rPr lang="en-US" b="1" dirty="0"/>
                  <a:t>M</a:t>
                </a:r>
                <a:r>
                  <a:rPr lang="en-US" dirty="0"/>
                  <a:t> and </a:t>
                </a:r>
                <a:r>
                  <a:rPr lang="en-US" b="1" dirty="0"/>
                  <a:t>W</a:t>
                </a:r>
                <a:r>
                  <a:rPr lang="en-US" dirty="0"/>
                  <a:t>, </a:t>
                </a:r>
                <a:r>
                  <a:rPr lang="en-US" dirty="0">
                    <a:solidFill>
                      <a:srgbClr val="333333"/>
                    </a:solidFill>
                  </a:rPr>
                  <a:t>of </a:t>
                </a:r>
                <a14:m>
                  <m:oMath xmlns:m="http://schemas.openxmlformats.org/officeDocument/2006/math">
                    <m:r>
                      <a:rPr lang="en-US" i="1" dirty="0">
                        <a:solidFill>
                          <a:srgbClr val="333333"/>
                        </a:solidFill>
                        <a:latin typeface="Cambria Math" panose="02040503050406030204" pitchFamily="18" charset="0"/>
                      </a:rPr>
                      <m:t>𝑛</m:t>
                    </m:r>
                  </m:oMath>
                </a14:m>
                <a:r>
                  <a:rPr lang="en-US" dirty="0">
                    <a:solidFill>
                      <a:srgbClr val="333333"/>
                    </a:solidFill>
                  </a:rPr>
                  <a:t> people, </a:t>
                </a:r>
                <a:r>
                  <a:rPr lang="en-US" dirty="0"/>
                  <a:t>with each person having a preference list for members of the other group, how can we find a stable matching between them?</a:t>
                </a:r>
              </a:p>
              <a:p>
                <a:pPr marL="114300" indent="0">
                  <a:buNone/>
                </a:pPr>
                <a:endParaRPr lang="en-US" dirty="0"/>
              </a:p>
              <a:p>
                <a:pPr marL="114300" indent="0">
                  <a:buNone/>
                </a:pPr>
                <a:r>
                  <a:rPr lang="en-US" b="1" dirty="0"/>
                  <a:t>Perfect Matching:</a:t>
                </a:r>
              </a:p>
              <a:p>
                <a:r>
                  <a:rPr lang="en-US" dirty="0"/>
                  <a:t>Each person </a:t>
                </a:r>
                <a:r>
                  <a:rPr lang="en-US" b="1" dirty="0"/>
                  <a:t>m</a:t>
                </a:r>
                <a:r>
                  <a:rPr lang="en-US" dirty="0"/>
                  <a:t> in </a:t>
                </a:r>
                <a:r>
                  <a:rPr lang="en-US" b="1" dirty="0">
                    <a:solidFill>
                      <a:srgbClr val="333333"/>
                    </a:solidFill>
                  </a:rPr>
                  <a:t>M</a:t>
                </a:r>
                <a:r>
                  <a:rPr lang="en-US" dirty="0"/>
                  <a:t> is paired with exactly one person </a:t>
                </a:r>
                <a:r>
                  <a:rPr lang="en-US" b="1" dirty="0"/>
                  <a:t>w</a:t>
                </a:r>
                <a:r>
                  <a:rPr lang="en-US" dirty="0"/>
                  <a:t> in </a:t>
                </a:r>
                <a:r>
                  <a:rPr lang="en-US" b="1" dirty="0">
                    <a:solidFill>
                      <a:srgbClr val="333333"/>
                    </a:solidFill>
                  </a:rPr>
                  <a:t>W</a:t>
                </a:r>
                <a:endParaRPr lang="en-US" dirty="0"/>
              </a:p>
              <a:p>
                <a:pPr lvl="0">
                  <a:buClr>
                    <a:srgbClr val="333333"/>
                  </a:buClr>
                </a:pPr>
                <a:r>
                  <a:rPr lang="en-US" dirty="0"/>
                  <a:t>Each </a:t>
                </a:r>
                <a:r>
                  <a:rPr lang="en-US" dirty="0">
                    <a:solidFill>
                      <a:srgbClr val="333333"/>
                    </a:solidFill>
                  </a:rPr>
                  <a:t>person </a:t>
                </a:r>
                <a:r>
                  <a:rPr lang="en-US" b="1" dirty="0">
                    <a:solidFill>
                      <a:srgbClr val="333333"/>
                    </a:solidFill>
                  </a:rPr>
                  <a:t>w</a:t>
                </a:r>
                <a:r>
                  <a:rPr lang="en-US" dirty="0">
                    <a:solidFill>
                      <a:srgbClr val="333333"/>
                    </a:solidFill>
                  </a:rPr>
                  <a:t> in </a:t>
                </a:r>
                <a:r>
                  <a:rPr lang="en-US" b="1" dirty="0">
                    <a:solidFill>
                      <a:srgbClr val="333333"/>
                    </a:solidFill>
                  </a:rPr>
                  <a:t>W</a:t>
                </a:r>
                <a:r>
                  <a:rPr lang="en-US" dirty="0">
                    <a:solidFill>
                      <a:srgbClr val="333333"/>
                    </a:solidFill>
                  </a:rPr>
                  <a:t> is paired with exactly one person </a:t>
                </a:r>
                <a:r>
                  <a:rPr lang="en-US" b="1" dirty="0">
                    <a:solidFill>
                      <a:srgbClr val="333333"/>
                    </a:solidFill>
                  </a:rPr>
                  <a:t>m</a:t>
                </a:r>
                <a:r>
                  <a:rPr lang="en-US" dirty="0">
                    <a:solidFill>
                      <a:srgbClr val="333333"/>
                    </a:solidFill>
                  </a:rPr>
                  <a:t> in </a:t>
                </a:r>
                <a:r>
                  <a:rPr lang="en-US" b="1" dirty="0">
                    <a:solidFill>
                      <a:srgbClr val="333333"/>
                    </a:solidFill>
                  </a:rPr>
                  <a:t>M</a:t>
                </a:r>
                <a:endParaRPr lang="en-US" dirty="0"/>
              </a:p>
              <a:p>
                <a:pPr marL="114300" indent="0">
                  <a:buNone/>
                </a:pPr>
                <a:endParaRPr lang="en-US" dirty="0"/>
              </a:p>
              <a:p>
                <a:pPr marL="114300" indent="0">
                  <a:buNone/>
                </a:pPr>
                <a:r>
                  <a:rPr lang="en-US" b="1" dirty="0"/>
                  <a:t>Stability:</a:t>
                </a:r>
                <a:r>
                  <a:rPr lang="en-US" dirty="0"/>
                  <a:t> No ability to exchange partners</a:t>
                </a:r>
              </a:p>
              <a:p>
                <a:endParaRPr lang="en-US" dirty="0"/>
              </a:p>
              <a:p>
                <a:pPr marL="114300" indent="0">
                  <a:buNone/>
                </a:pPr>
                <a:r>
                  <a:rPr lang="en-US" b="1" dirty="0"/>
                  <a:t>Unstable: </a:t>
                </a:r>
                <a:r>
                  <a:rPr lang="en-US" dirty="0"/>
                  <a:t>An unmatched pair </a:t>
                </a:r>
                <a:r>
                  <a:rPr lang="en-US" b="1" dirty="0"/>
                  <a:t>m-w</a:t>
                </a:r>
                <a:r>
                  <a:rPr lang="en-US" dirty="0"/>
                  <a:t> is unstable if they both prefer each other to current matches</a:t>
                </a:r>
              </a:p>
              <a:p>
                <a:pPr marL="114300" indent="0">
                  <a:buNone/>
                </a:pPr>
                <a:endParaRPr lang="en-US" dirty="0"/>
              </a:p>
              <a:p>
                <a:pPr marL="114300" indent="0">
                  <a:buNone/>
                </a:pPr>
                <a:r>
                  <a:rPr lang="en-US" b="1" i="1" dirty="0">
                    <a:solidFill>
                      <a:schemeClr val="bg2"/>
                    </a:solidFill>
                    <a:latin typeface="Arial" panose="020B0604020202020204" pitchFamily="34" charset="0"/>
                    <a:cs typeface="Arial" panose="020B0604020202020204" pitchFamily="34" charset="0"/>
                  </a:rPr>
                  <a:t>Stable Matching</a:t>
                </a:r>
                <a:r>
                  <a:rPr lang="en-US" dirty="0"/>
                  <a:t>: perfect matching with no unstable pairs</a:t>
                </a:r>
              </a:p>
              <a:p>
                <a:endParaRPr lang="en-US" dirty="0"/>
              </a:p>
              <a:p>
                <a:endParaRPr lang="en-US" dirty="0"/>
              </a:p>
            </p:txBody>
          </p:sp>
        </mc:Choice>
        <mc:Fallback xmlns="">
          <p:sp>
            <p:nvSpPr>
              <p:cNvPr id="4" name="Text Placeholder 3">
                <a:extLst>
                  <a:ext uri="{FF2B5EF4-FFF2-40B4-BE49-F238E27FC236}">
                    <a16:creationId xmlns:a16="http://schemas.microsoft.com/office/drawing/2014/main" id="{EB60333F-FBC6-7A8F-37A9-DAB818C7B403}"/>
                  </a:ext>
                </a:extLst>
              </p:cNvPr>
              <p:cNvSpPr>
                <a:spLocks noGrp="1" noRot="1" noChangeAspect="1" noMove="1" noResize="1" noEditPoints="1" noAdjustHandles="1" noChangeArrowheads="1" noChangeShapeType="1" noTextEdit="1"/>
              </p:cNvSpPr>
              <p:nvPr>
                <p:ph type="body" idx="1"/>
              </p:nvPr>
            </p:nvSpPr>
            <p:spPr>
              <a:xfrm>
                <a:off x="311700" y="1068425"/>
                <a:ext cx="8520600" cy="3815209"/>
              </a:xfrm>
              <a:blipFill>
                <a:blip r:embed="rId2"/>
                <a:stretch>
                  <a:fillRect r="-644"/>
                </a:stretch>
              </a:blipFill>
            </p:spPr>
            <p:txBody>
              <a:bodyPr/>
              <a:lstStyle/>
              <a:p>
                <a:r>
                  <a:rPr lang="en-US">
                    <a:noFill/>
                  </a:rPr>
                  <a:t> </a:t>
                </a:r>
              </a:p>
            </p:txBody>
          </p:sp>
        </mc:Fallback>
      </mc:AlternateContent>
    </p:spTree>
    <p:extLst>
      <p:ext uri="{BB962C8B-B14F-4D97-AF65-F5344CB8AC3E}">
        <p14:creationId xmlns:p14="http://schemas.microsoft.com/office/powerpoint/2010/main" val="2290627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BDF82E-2FEF-ECEE-5EB7-A9C88DFFD3A2}"/>
              </a:ext>
            </a:extLst>
          </p:cNvPr>
          <p:cNvSpPr>
            <a:spLocks noGrp="1"/>
          </p:cNvSpPr>
          <p:nvPr>
            <p:ph type="title"/>
          </p:nvPr>
        </p:nvSpPr>
        <p:spPr/>
        <p:txBody>
          <a:bodyPr>
            <a:normAutofit fontScale="90000"/>
          </a:bodyPr>
          <a:lstStyle/>
          <a:p>
            <a:r>
              <a:rPr lang="en-US" dirty="0"/>
              <a:t>Gale-Shapley Algorithm</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EB60333F-FBC6-7A8F-37A9-DAB818C7B403}"/>
                  </a:ext>
                </a:extLst>
              </p:cNvPr>
              <p:cNvSpPr>
                <a:spLocks noGrp="1"/>
              </p:cNvSpPr>
              <p:nvPr>
                <p:ph type="body" idx="1"/>
              </p:nvPr>
            </p:nvSpPr>
            <p:spPr>
              <a:xfrm>
                <a:off x="311700" y="1068426"/>
                <a:ext cx="8520600" cy="3815208"/>
              </a:xfrm>
            </p:spPr>
            <p:txBody>
              <a:bodyPr>
                <a:normAutofit/>
              </a:bodyPr>
              <a:lstStyle/>
              <a:p>
                <a:pPr marL="114300" indent="0">
                  <a:buNone/>
                </a:pPr>
                <a:r>
                  <a:rPr lang="en-US" dirty="0"/>
                  <a:t>Algorithm to find a stable matching:</a:t>
                </a:r>
              </a:p>
              <a:p>
                <a:pPr marL="114300" indent="0">
                  <a:buNone/>
                </a:pPr>
                <a:endParaRPr lang="en-US" dirty="0"/>
              </a:p>
              <a:p>
                <a:pPr marL="114300" indent="0">
                  <a:buNone/>
                </a:pPr>
                <a:r>
                  <a:rPr lang="en-US" sz="1600" dirty="0">
                    <a:solidFill>
                      <a:schemeClr val="accent3">
                        <a:lumMod val="75000"/>
                      </a:schemeClr>
                    </a:solidFill>
                    <a:latin typeface="Source Code Pro" panose="020B0509030403020204" pitchFamily="49" charset="0"/>
                    <a:ea typeface="Source Code Pro" panose="020B0509030403020204" pitchFamily="49" charset="0"/>
                  </a:rPr>
                  <a:t>Initially all </a:t>
                </a:r>
                <a14:m>
                  <m:oMath xmlns:m="http://schemas.openxmlformats.org/officeDocument/2006/math">
                    <m:r>
                      <a:rPr lang="en-US" sz="1600" b="1" i="1" smtClean="0">
                        <a:solidFill>
                          <a:schemeClr val="accent3">
                            <a:lumMod val="75000"/>
                          </a:schemeClr>
                        </a:solidFill>
                        <a:latin typeface="Cambria Math" panose="02040503050406030204" pitchFamily="18" charset="0"/>
                        <a:ea typeface="Source Code Pro" panose="020B0509030403020204" pitchFamily="49" charset="0"/>
                      </a:rPr>
                      <m:t>𝒎</m:t>
                    </m:r>
                  </m:oMath>
                </a14:m>
                <a:r>
                  <a:rPr lang="en-US" sz="1600" dirty="0">
                    <a:solidFill>
                      <a:schemeClr val="accent3">
                        <a:lumMod val="75000"/>
                      </a:schemeClr>
                    </a:solidFill>
                    <a:latin typeface="Source Code Pro" panose="020B0509030403020204" pitchFamily="49" charset="0"/>
                    <a:ea typeface="Source Code Pro" panose="020B0509030403020204" pitchFamily="49" charset="0"/>
                  </a:rPr>
                  <a:t> in </a:t>
                </a:r>
                <a14:m>
                  <m:oMath xmlns:m="http://schemas.openxmlformats.org/officeDocument/2006/math">
                    <m:r>
                      <a:rPr lang="en-US" sz="1600" b="1" i="1" smtClean="0">
                        <a:solidFill>
                          <a:schemeClr val="accent3">
                            <a:lumMod val="75000"/>
                          </a:schemeClr>
                        </a:solidFill>
                        <a:latin typeface="Cambria Math" panose="02040503050406030204" pitchFamily="18" charset="0"/>
                        <a:ea typeface="Source Code Pro" panose="020B0509030403020204" pitchFamily="49" charset="0"/>
                      </a:rPr>
                      <m:t>𝑴</m:t>
                    </m:r>
                  </m:oMath>
                </a14:m>
                <a:r>
                  <a:rPr lang="en-US" sz="1600" dirty="0">
                    <a:solidFill>
                      <a:schemeClr val="accent3">
                        <a:lumMod val="75000"/>
                      </a:schemeClr>
                    </a:solidFill>
                    <a:latin typeface="Source Code Pro" panose="020B0509030403020204" pitchFamily="49" charset="0"/>
                    <a:ea typeface="Source Code Pro" panose="020B0509030403020204" pitchFamily="49" charset="0"/>
                  </a:rPr>
                  <a:t> and </a:t>
                </a:r>
                <a14:m>
                  <m:oMath xmlns:m="http://schemas.openxmlformats.org/officeDocument/2006/math">
                    <m:r>
                      <a:rPr lang="en-US" sz="1600" b="1" i="1" smtClean="0">
                        <a:solidFill>
                          <a:schemeClr val="accent3">
                            <a:lumMod val="75000"/>
                          </a:schemeClr>
                        </a:solidFill>
                        <a:latin typeface="Cambria Math" panose="02040503050406030204" pitchFamily="18" charset="0"/>
                        <a:ea typeface="Source Code Pro" panose="020B0509030403020204" pitchFamily="49" charset="0"/>
                      </a:rPr>
                      <m:t>𝒘</m:t>
                    </m:r>
                  </m:oMath>
                </a14:m>
                <a:r>
                  <a:rPr lang="en-US" sz="1600" dirty="0">
                    <a:solidFill>
                      <a:schemeClr val="accent3">
                        <a:lumMod val="75000"/>
                      </a:schemeClr>
                    </a:solidFill>
                    <a:latin typeface="Source Code Pro" panose="020B0509030403020204" pitchFamily="49" charset="0"/>
                    <a:ea typeface="Source Code Pro" panose="020B0509030403020204" pitchFamily="49" charset="0"/>
                  </a:rPr>
                  <a:t> in </a:t>
                </a:r>
                <a14:m>
                  <m:oMath xmlns:m="http://schemas.openxmlformats.org/officeDocument/2006/math">
                    <m:r>
                      <a:rPr lang="en-US" sz="1600" b="1" i="1" smtClean="0">
                        <a:solidFill>
                          <a:schemeClr val="accent3">
                            <a:lumMod val="75000"/>
                          </a:schemeClr>
                        </a:solidFill>
                        <a:latin typeface="Cambria Math" panose="02040503050406030204" pitchFamily="18" charset="0"/>
                        <a:ea typeface="Source Code Pro" panose="020B0509030403020204" pitchFamily="49" charset="0"/>
                      </a:rPr>
                      <m:t>𝑾</m:t>
                    </m:r>
                  </m:oMath>
                </a14:m>
                <a:r>
                  <a:rPr lang="en-US" sz="1600" dirty="0">
                    <a:solidFill>
                      <a:schemeClr val="accent3">
                        <a:lumMod val="75000"/>
                      </a:schemeClr>
                    </a:solidFill>
                    <a:latin typeface="Source Code Pro" panose="020B0509030403020204" pitchFamily="49" charset="0"/>
                    <a:ea typeface="Source Code Pro" panose="020B0509030403020204" pitchFamily="49" charset="0"/>
                  </a:rPr>
                  <a:t> are free </a:t>
                </a:r>
              </a:p>
              <a:p>
                <a:pPr marL="114300" indent="0">
                  <a:buNone/>
                </a:pPr>
                <a:r>
                  <a:rPr lang="en-US" sz="1600" dirty="0">
                    <a:solidFill>
                      <a:schemeClr val="accent3">
                        <a:lumMod val="75000"/>
                      </a:schemeClr>
                    </a:solidFill>
                    <a:latin typeface="Source Code Pro" panose="020B0509030403020204" pitchFamily="49" charset="0"/>
                    <a:ea typeface="Source Code Pro" panose="020B0509030403020204" pitchFamily="49" charset="0"/>
                  </a:rPr>
                  <a:t>while there is a free </a:t>
                </a:r>
                <a14:m>
                  <m:oMath xmlns:m="http://schemas.openxmlformats.org/officeDocument/2006/math">
                    <m:r>
                      <a:rPr lang="en-US" sz="1600" b="0" i="1" smtClean="0">
                        <a:solidFill>
                          <a:schemeClr val="accent3">
                            <a:lumMod val="75000"/>
                          </a:schemeClr>
                        </a:solidFill>
                        <a:latin typeface="Cambria Math" panose="02040503050406030204" pitchFamily="18" charset="0"/>
                        <a:ea typeface="Source Code Pro" panose="020B0509030403020204" pitchFamily="49" charset="0"/>
                      </a:rPr>
                      <m:t>𝑚</m:t>
                    </m:r>
                  </m:oMath>
                </a14:m>
                <a:r>
                  <a:rPr lang="en-US" sz="1600" dirty="0">
                    <a:solidFill>
                      <a:schemeClr val="accent3">
                        <a:lumMod val="75000"/>
                      </a:schemeClr>
                    </a:solidFill>
                    <a:latin typeface="Source Code Pro" panose="020B0509030403020204" pitchFamily="49" charset="0"/>
                    <a:ea typeface="Source Code Pro" panose="020B0509030403020204" pitchFamily="49" charset="0"/>
                  </a:rPr>
                  <a:t> </a:t>
                </a:r>
              </a:p>
              <a:p>
                <a:pPr marL="114300" indent="0">
                  <a:buNone/>
                </a:pPr>
                <a:r>
                  <a:rPr lang="en-US" sz="1600" dirty="0">
                    <a:solidFill>
                      <a:schemeClr val="accent3">
                        <a:lumMod val="75000"/>
                      </a:schemeClr>
                    </a:solidFill>
                    <a:latin typeface="Source Code Pro" panose="020B0509030403020204" pitchFamily="49" charset="0"/>
                    <a:ea typeface="Source Code Pro" panose="020B0509030403020204" pitchFamily="49" charset="0"/>
                  </a:rPr>
                  <a:t>	Let </a:t>
                </a:r>
                <a14:m>
                  <m:oMath xmlns:m="http://schemas.openxmlformats.org/officeDocument/2006/math">
                    <m:r>
                      <a:rPr lang="en-US" sz="1600" b="0" i="1" smtClean="0">
                        <a:solidFill>
                          <a:schemeClr val="accent3">
                            <a:lumMod val="75000"/>
                          </a:schemeClr>
                        </a:solidFill>
                        <a:latin typeface="Cambria Math" panose="02040503050406030204" pitchFamily="18" charset="0"/>
                        <a:ea typeface="Source Code Pro" panose="020B0509030403020204" pitchFamily="49" charset="0"/>
                      </a:rPr>
                      <m:t>𝑤</m:t>
                    </m:r>
                  </m:oMath>
                </a14:m>
                <a:r>
                  <a:rPr lang="en-US" sz="1600" dirty="0">
                    <a:solidFill>
                      <a:schemeClr val="accent3">
                        <a:lumMod val="75000"/>
                      </a:schemeClr>
                    </a:solidFill>
                    <a:latin typeface="Source Code Pro" panose="020B0509030403020204" pitchFamily="49" charset="0"/>
                    <a:ea typeface="Source Code Pro" panose="020B0509030403020204" pitchFamily="49" charset="0"/>
                  </a:rPr>
                  <a:t> be highest on </a:t>
                </a:r>
                <a14:m>
                  <m:oMath xmlns:m="http://schemas.openxmlformats.org/officeDocument/2006/math">
                    <m:r>
                      <a:rPr lang="en-US" sz="1600" b="1" i="1" smtClean="0">
                        <a:solidFill>
                          <a:srgbClr val="0B975E">
                            <a:lumMod val="75000"/>
                          </a:srgbClr>
                        </a:solidFill>
                        <a:latin typeface="Cambria Math" panose="02040503050406030204" pitchFamily="18" charset="0"/>
                        <a:ea typeface="Source Code Pro" panose="020B0509030403020204" pitchFamily="49" charset="0"/>
                      </a:rPr>
                      <m:t>𝒎</m:t>
                    </m:r>
                  </m:oMath>
                </a14:m>
                <a:r>
                  <a:rPr lang="en-US" sz="1600" dirty="0">
                    <a:solidFill>
                      <a:schemeClr val="accent3">
                        <a:lumMod val="75000"/>
                      </a:schemeClr>
                    </a:solidFill>
                    <a:latin typeface="Source Code Pro" panose="020B0509030403020204" pitchFamily="49" charset="0"/>
                    <a:ea typeface="Source Code Pro" panose="020B0509030403020204" pitchFamily="49" charset="0"/>
                  </a:rPr>
                  <a:t>’s list that </a:t>
                </a:r>
                <a14:m>
                  <m:oMath xmlns:m="http://schemas.openxmlformats.org/officeDocument/2006/math">
                    <m:r>
                      <a:rPr lang="en-US" sz="1600" b="1" i="1" smtClean="0">
                        <a:solidFill>
                          <a:srgbClr val="0B975E">
                            <a:lumMod val="75000"/>
                          </a:srgbClr>
                        </a:solidFill>
                        <a:latin typeface="Cambria Math" panose="02040503050406030204" pitchFamily="18" charset="0"/>
                        <a:ea typeface="Source Code Pro" panose="020B0509030403020204" pitchFamily="49" charset="0"/>
                      </a:rPr>
                      <m:t>𝒎</m:t>
                    </m:r>
                  </m:oMath>
                </a14:m>
                <a:r>
                  <a:rPr lang="en-US" sz="1600" dirty="0">
                    <a:solidFill>
                      <a:schemeClr val="accent3">
                        <a:lumMod val="75000"/>
                      </a:schemeClr>
                    </a:solidFill>
                    <a:latin typeface="Source Code Pro" panose="020B0509030403020204" pitchFamily="49" charset="0"/>
                    <a:ea typeface="Source Code Pro" panose="020B0509030403020204" pitchFamily="49" charset="0"/>
                  </a:rPr>
                  <a:t> has not proposed to </a:t>
                </a:r>
              </a:p>
              <a:p>
                <a:pPr marL="114300" indent="0">
                  <a:buNone/>
                </a:pPr>
                <a:r>
                  <a:rPr lang="en-US" sz="1600" dirty="0">
                    <a:solidFill>
                      <a:schemeClr val="accent3">
                        <a:lumMod val="75000"/>
                      </a:schemeClr>
                    </a:solidFill>
                    <a:latin typeface="Source Code Pro" panose="020B0509030403020204" pitchFamily="49" charset="0"/>
                    <a:ea typeface="Source Code Pro" panose="020B0509030403020204" pitchFamily="49" charset="0"/>
                  </a:rPr>
                  <a:t>	if </a:t>
                </a:r>
                <a14:m>
                  <m:oMath xmlns:m="http://schemas.openxmlformats.org/officeDocument/2006/math">
                    <m:r>
                      <a:rPr lang="en-US" sz="1600" b="1" i="1" smtClean="0">
                        <a:solidFill>
                          <a:schemeClr val="accent3">
                            <a:lumMod val="75000"/>
                          </a:schemeClr>
                        </a:solidFill>
                        <a:latin typeface="Cambria Math" panose="02040503050406030204" pitchFamily="18" charset="0"/>
                        <a:ea typeface="Source Code Pro" panose="020B0509030403020204" pitchFamily="49" charset="0"/>
                      </a:rPr>
                      <m:t>𝒘</m:t>
                    </m:r>
                  </m:oMath>
                </a14:m>
                <a:r>
                  <a:rPr lang="en-US" sz="1600" dirty="0">
                    <a:solidFill>
                      <a:schemeClr val="accent3">
                        <a:lumMod val="75000"/>
                      </a:schemeClr>
                    </a:solidFill>
                    <a:latin typeface="Source Code Pro" panose="020B0509030403020204" pitchFamily="49" charset="0"/>
                    <a:ea typeface="Source Code Pro" panose="020B0509030403020204" pitchFamily="49" charset="0"/>
                  </a:rPr>
                  <a:t> is free </a:t>
                </a:r>
              </a:p>
              <a:p>
                <a:pPr marL="114300" indent="0">
                  <a:buNone/>
                </a:pPr>
                <a:r>
                  <a:rPr lang="en-US" sz="1600" dirty="0">
                    <a:solidFill>
                      <a:schemeClr val="accent3">
                        <a:lumMod val="75000"/>
                      </a:schemeClr>
                    </a:solidFill>
                    <a:latin typeface="Source Code Pro" panose="020B0509030403020204" pitchFamily="49" charset="0"/>
                    <a:ea typeface="Source Code Pro" panose="020B0509030403020204" pitchFamily="49" charset="0"/>
                  </a:rPr>
                  <a:t>		match </a:t>
                </a:r>
                <a:r>
                  <a:rPr lang="en-US" sz="1600" b="1" dirty="0">
                    <a:solidFill>
                      <a:schemeClr val="accent3">
                        <a:lumMod val="75000"/>
                      </a:schemeClr>
                    </a:solidFill>
                    <a:latin typeface="Source Code Pro" panose="020B0509030403020204" pitchFamily="49" charset="0"/>
                    <a:ea typeface="Source Code Pro" panose="020B0509030403020204" pitchFamily="49" charset="0"/>
                  </a:rPr>
                  <a:t>(</a:t>
                </a:r>
                <a14:m>
                  <m:oMath xmlns:m="http://schemas.openxmlformats.org/officeDocument/2006/math">
                    <m:r>
                      <a:rPr lang="en-US" sz="1600" b="1" i="1" smtClean="0">
                        <a:solidFill>
                          <a:srgbClr val="0B975E">
                            <a:lumMod val="75000"/>
                          </a:srgbClr>
                        </a:solidFill>
                        <a:latin typeface="Cambria Math" panose="02040503050406030204" pitchFamily="18" charset="0"/>
                        <a:ea typeface="Source Code Pro" panose="020B0509030403020204" pitchFamily="49" charset="0"/>
                      </a:rPr>
                      <m:t>𝒎</m:t>
                    </m:r>
                    <m:r>
                      <a:rPr lang="en-US" sz="1600" b="1" i="1" smtClean="0">
                        <a:solidFill>
                          <a:srgbClr val="0B975E">
                            <a:lumMod val="75000"/>
                          </a:srgbClr>
                        </a:solidFill>
                        <a:latin typeface="Cambria Math" panose="02040503050406030204" pitchFamily="18" charset="0"/>
                        <a:ea typeface="Source Code Pro" panose="020B0509030403020204" pitchFamily="49" charset="0"/>
                      </a:rPr>
                      <m:t>, </m:t>
                    </m:r>
                    <m:r>
                      <a:rPr lang="en-US" sz="1600" b="1" i="1" smtClean="0">
                        <a:solidFill>
                          <a:srgbClr val="0B975E">
                            <a:lumMod val="75000"/>
                          </a:srgbClr>
                        </a:solidFill>
                        <a:latin typeface="Cambria Math" panose="02040503050406030204" pitchFamily="18" charset="0"/>
                        <a:ea typeface="Source Code Pro" panose="020B0509030403020204" pitchFamily="49" charset="0"/>
                      </a:rPr>
                      <m:t>𝒘</m:t>
                    </m:r>
                  </m:oMath>
                </a14:m>
                <a:r>
                  <a:rPr lang="en-US" sz="1600" b="1" dirty="0">
                    <a:solidFill>
                      <a:schemeClr val="accent3">
                        <a:lumMod val="75000"/>
                      </a:schemeClr>
                    </a:solidFill>
                    <a:latin typeface="Source Code Pro" panose="020B0509030403020204" pitchFamily="49" charset="0"/>
                    <a:ea typeface="Source Code Pro" panose="020B0509030403020204" pitchFamily="49" charset="0"/>
                  </a:rPr>
                  <a:t>)  </a:t>
                </a:r>
                <a:r>
                  <a:rPr lang="en-US" sz="1600" dirty="0">
                    <a:solidFill>
                      <a:schemeClr val="accent3">
                        <a:lumMod val="75000"/>
                      </a:schemeClr>
                    </a:solidFill>
                    <a:latin typeface="Source Code Pro" panose="020B0509030403020204" pitchFamily="49" charset="0"/>
                    <a:ea typeface="Source Code Pro" panose="020B0509030403020204" pitchFamily="49" charset="0"/>
                  </a:rPr>
                  <a:t> </a:t>
                </a:r>
              </a:p>
              <a:p>
                <a:pPr marL="114300" indent="0">
                  <a:buNone/>
                </a:pPr>
                <a:r>
                  <a:rPr lang="en-US" sz="1600" dirty="0">
                    <a:solidFill>
                      <a:schemeClr val="accent3">
                        <a:lumMod val="75000"/>
                      </a:schemeClr>
                    </a:solidFill>
                    <a:latin typeface="Source Code Pro" panose="020B0509030403020204" pitchFamily="49" charset="0"/>
                    <a:ea typeface="Source Code Pro" panose="020B0509030403020204" pitchFamily="49" charset="0"/>
                  </a:rPr>
                  <a:t>	else </a:t>
                </a:r>
                <a:r>
                  <a:rPr lang="en-US" sz="1600" dirty="0">
                    <a:solidFill>
                      <a:schemeClr val="accent3"/>
                    </a:solidFill>
                    <a:latin typeface="Source Code Pro" panose="020B0509030403020204" pitchFamily="49" charset="0"/>
                    <a:ea typeface="Source Code Pro" panose="020B0509030403020204" pitchFamily="49" charset="0"/>
                  </a:rPr>
                  <a:t>//</a:t>
                </a:r>
                <a:r>
                  <a:rPr lang="en-US" sz="1600" b="1" dirty="0">
                    <a:solidFill>
                      <a:srgbClr val="0B975E">
                        <a:lumMod val="75000"/>
                      </a:srgbClr>
                    </a:solidFill>
                    <a:ea typeface="Source Code Pro" panose="020B0509030403020204" pitchFamily="49" charset="0"/>
                  </a:rPr>
                  <a:t> </a:t>
                </a:r>
                <a14:m>
                  <m:oMath xmlns:m="http://schemas.openxmlformats.org/officeDocument/2006/math">
                    <m:r>
                      <a:rPr lang="en-US" sz="1600" b="1" i="1" smtClean="0">
                        <a:solidFill>
                          <a:srgbClr val="0B975E">
                            <a:lumMod val="75000"/>
                          </a:srgbClr>
                        </a:solidFill>
                        <a:latin typeface="Cambria Math" panose="02040503050406030204" pitchFamily="18" charset="0"/>
                        <a:ea typeface="Source Code Pro" panose="020B0509030403020204" pitchFamily="49" charset="0"/>
                      </a:rPr>
                      <m:t>𝒘</m:t>
                    </m:r>
                  </m:oMath>
                </a14:m>
                <a:r>
                  <a:rPr lang="en-US" sz="1600" dirty="0">
                    <a:solidFill>
                      <a:schemeClr val="accent3"/>
                    </a:solidFill>
                    <a:latin typeface="Source Code Pro" panose="020B0509030403020204" pitchFamily="49" charset="0"/>
                    <a:ea typeface="Source Code Pro" panose="020B0509030403020204" pitchFamily="49" charset="0"/>
                  </a:rPr>
                  <a:t> is not free </a:t>
                </a:r>
              </a:p>
              <a:p>
                <a:pPr marL="114300" indent="0">
                  <a:buNone/>
                </a:pPr>
                <a:r>
                  <a:rPr lang="en-US" sz="1600" dirty="0">
                    <a:solidFill>
                      <a:schemeClr val="accent3">
                        <a:lumMod val="75000"/>
                      </a:schemeClr>
                    </a:solidFill>
                    <a:latin typeface="Source Code Pro" panose="020B0509030403020204" pitchFamily="49" charset="0"/>
                    <a:ea typeface="Source Code Pro" panose="020B0509030403020204" pitchFamily="49" charset="0"/>
                  </a:rPr>
                  <a:t>		Let </a:t>
                </a:r>
                <a:r>
                  <a:rPr lang="en-US" sz="1600" b="1" i="1" dirty="0">
                    <a:solidFill>
                      <a:schemeClr val="accent3">
                        <a:lumMod val="75000"/>
                      </a:schemeClr>
                    </a:solidFill>
                    <a:latin typeface="Cambria Math" panose="02040503050406030204" pitchFamily="18" charset="0"/>
                    <a:ea typeface="Cambria Math" panose="02040503050406030204" pitchFamily="18" charset="0"/>
                  </a:rPr>
                  <a:t>m</a:t>
                </a:r>
                <a14:m>
                  <m:oMath xmlns:m="http://schemas.openxmlformats.org/officeDocument/2006/math">
                    <m:r>
                      <a:rPr lang="en-US" sz="1600" b="1" i="1" smtClean="0">
                        <a:solidFill>
                          <a:srgbClr val="0B975E">
                            <a:lumMod val="75000"/>
                          </a:srgbClr>
                        </a:solidFill>
                        <a:latin typeface="Cambria Math" panose="02040503050406030204" pitchFamily="18" charset="0"/>
                        <a:ea typeface="Source Code Pro" panose="020B0509030403020204" pitchFamily="49" charset="0"/>
                      </a:rPr>
                      <m:t>′</m:t>
                    </m:r>
                  </m:oMath>
                </a14:m>
                <a:r>
                  <a:rPr lang="en-US" sz="1600" dirty="0">
                    <a:solidFill>
                      <a:schemeClr val="accent3">
                        <a:lumMod val="75000"/>
                      </a:schemeClr>
                    </a:solidFill>
                    <a:latin typeface="Source Code Pro" panose="020B0509030403020204" pitchFamily="49" charset="0"/>
                    <a:ea typeface="Source Code Pro" panose="020B0509030403020204" pitchFamily="49" charset="0"/>
                  </a:rPr>
                  <a:t> be the current match of </a:t>
                </a:r>
                <a14:m>
                  <m:oMath xmlns:m="http://schemas.openxmlformats.org/officeDocument/2006/math">
                    <m:r>
                      <a:rPr lang="en-US" sz="1600" b="1" i="1" smtClean="0">
                        <a:solidFill>
                          <a:srgbClr val="0B975E">
                            <a:lumMod val="75000"/>
                          </a:srgbClr>
                        </a:solidFill>
                        <a:latin typeface="Cambria Math" panose="02040503050406030204" pitchFamily="18" charset="0"/>
                        <a:ea typeface="Source Code Pro" panose="020B0509030403020204" pitchFamily="49" charset="0"/>
                      </a:rPr>
                      <m:t>𝒘</m:t>
                    </m:r>
                  </m:oMath>
                </a14:m>
                <a:endParaRPr lang="en-US" sz="1600" b="1" dirty="0">
                  <a:solidFill>
                    <a:schemeClr val="accent3">
                      <a:lumMod val="75000"/>
                    </a:schemeClr>
                  </a:solidFill>
                  <a:latin typeface="Source Code Pro" panose="020B0509030403020204" pitchFamily="49" charset="0"/>
                  <a:ea typeface="Source Code Pro" panose="020B0509030403020204" pitchFamily="49" charset="0"/>
                </a:endParaRPr>
              </a:p>
              <a:p>
                <a:pPr marL="114300" lvl="0" indent="0">
                  <a:buClr>
                    <a:srgbClr val="333333"/>
                  </a:buClr>
                  <a:buNone/>
                </a:pPr>
                <a:r>
                  <a:rPr lang="en-US" sz="1600" dirty="0">
                    <a:solidFill>
                      <a:schemeClr val="accent3">
                        <a:lumMod val="75000"/>
                      </a:schemeClr>
                    </a:solidFill>
                    <a:latin typeface="Source Code Pro" panose="020B0509030403020204" pitchFamily="49" charset="0"/>
                    <a:ea typeface="Source Code Pro" panose="020B0509030403020204" pitchFamily="49" charset="0"/>
                  </a:rPr>
                  <a:t>		if </a:t>
                </a:r>
                <a14:m>
                  <m:oMath xmlns:m="http://schemas.openxmlformats.org/officeDocument/2006/math">
                    <m:r>
                      <a:rPr lang="en-US" sz="1600" b="1" i="1" smtClean="0">
                        <a:solidFill>
                          <a:schemeClr val="accent3">
                            <a:lumMod val="75000"/>
                          </a:schemeClr>
                        </a:solidFill>
                        <a:latin typeface="Cambria Math" panose="02040503050406030204" pitchFamily="18" charset="0"/>
                        <a:ea typeface="Source Code Pro" panose="020B0509030403020204" pitchFamily="49" charset="0"/>
                      </a:rPr>
                      <m:t>𝒘</m:t>
                    </m:r>
                  </m:oMath>
                </a14:m>
                <a:r>
                  <a:rPr lang="en-US" sz="1600" dirty="0">
                    <a:solidFill>
                      <a:schemeClr val="accent3">
                        <a:lumMod val="75000"/>
                      </a:schemeClr>
                    </a:solidFill>
                    <a:latin typeface="Source Code Pro" panose="020B0509030403020204" pitchFamily="49" charset="0"/>
                    <a:ea typeface="Source Code Pro" panose="020B0509030403020204" pitchFamily="49" charset="0"/>
                  </a:rPr>
                  <a:t> prefers </a:t>
                </a:r>
                <a14:m>
                  <m:oMath xmlns:m="http://schemas.openxmlformats.org/officeDocument/2006/math">
                    <m:r>
                      <a:rPr lang="en-US" sz="1600" b="1" i="1" smtClean="0">
                        <a:solidFill>
                          <a:schemeClr val="accent3">
                            <a:lumMod val="75000"/>
                          </a:schemeClr>
                        </a:solidFill>
                        <a:latin typeface="Cambria Math" panose="02040503050406030204" pitchFamily="18" charset="0"/>
                        <a:ea typeface="Source Code Pro" panose="020B0509030403020204" pitchFamily="49" charset="0"/>
                      </a:rPr>
                      <m:t>𝒎</m:t>
                    </m:r>
                  </m:oMath>
                </a14:m>
                <a:r>
                  <a:rPr lang="en-US" sz="1600" dirty="0">
                    <a:solidFill>
                      <a:schemeClr val="accent3">
                        <a:lumMod val="75000"/>
                      </a:schemeClr>
                    </a:solidFill>
                    <a:latin typeface="Source Code Pro" panose="020B0509030403020204" pitchFamily="49" charset="0"/>
                    <a:ea typeface="Source Code Pro" panose="020B0509030403020204" pitchFamily="49" charset="0"/>
                  </a:rPr>
                  <a:t> to </a:t>
                </a:r>
                <a:r>
                  <a:rPr lang="en-US" sz="1600" b="1" i="1" dirty="0">
                    <a:solidFill>
                      <a:schemeClr val="accent3">
                        <a:lumMod val="75000"/>
                      </a:schemeClr>
                    </a:solidFill>
                    <a:latin typeface="Cambria Math" panose="02040503050406030204" pitchFamily="18" charset="0"/>
                    <a:ea typeface="Cambria Math" panose="02040503050406030204" pitchFamily="18" charset="0"/>
                  </a:rPr>
                  <a:t>m</a:t>
                </a:r>
                <a14:m>
                  <m:oMath xmlns:m="http://schemas.openxmlformats.org/officeDocument/2006/math">
                    <m:r>
                      <a:rPr lang="en-US" sz="1600" b="1" i="1">
                        <a:solidFill>
                          <a:srgbClr val="0B975E">
                            <a:lumMod val="75000"/>
                          </a:srgbClr>
                        </a:solidFill>
                        <a:latin typeface="Cambria Math" panose="02040503050406030204" pitchFamily="18" charset="0"/>
                        <a:ea typeface="Source Code Pro" panose="020B0509030403020204" pitchFamily="49" charset="0"/>
                      </a:rPr>
                      <m:t>′</m:t>
                    </m:r>
                  </m:oMath>
                </a14:m>
                <a:r>
                  <a:rPr lang="en-US" sz="1600" dirty="0">
                    <a:solidFill>
                      <a:schemeClr val="accent3">
                        <a:lumMod val="75000"/>
                      </a:schemeClr>
                    </a:solidFill>
                    <a:latin typeface="Source Code Pro" panose="020B0509030403020204" pitchFamily="49" charset="0"/>
                    <a:ea typeface="Source Code Pro" panose="020B0509030403020204" pitchFamily="49" charset="0"/>
                  </a:rPr>
                  <a:t> </a:t>
                </a:r>
              </a:p>
              <a:p>
                <a:pPr marL="114300" lvl="0" indent="0">
                  <a:buClr>
                    <a:srgbClr val="333333"/>
                  </a:buClr>
                  <a:buNone/>
                </a:pPr>
                <a:r>
                  <a:rPr lang="en-US" sz="1600" dirty="0">
                    <a:solidFill>
                      <a:schemeClr val="accent3">
                        <a:lumMod val="75000"/>
                      </a:schemeClr>
                    </a:solidFill>
                    <a:latin typeface="Source Code Pro" panose="020B0509030403020204" pitchFamily="49" charset="0"/>
                    <a:ea typeface="Source Code Pro" panose="020B0509030403020204" pitchFamily="49" charset="0"/>
                  </a:rPr>
                  <a:t>			</a:t>
                </a:r>
                <a:r>
                  <a:rPr lang="en-US" sz="1600" dirty="0" err="1">
                    <a:solidFill>
                      <a:schemeClr val="accent3">
                        <a:lumMod val="75000"/>
                      </a:schemeClr>
                    </a:solidFill>
                    <a:latin typeface="Source Code Pro" panose="020B0509030403020204" pitchFamily="49" charset="0"/>
                    <a:ea typeface="Source Code Pro" panose="020B0509030403020204" pitchFamily="49" charset="0"/>
                  </a:rPr>
                  <a:t>unmatch</a:t>
                </a:r>
                <a:r>
                  <a:rPr lang="en-US" sz="1600" dirty="0">
                    <a:solidFill>
                      <a:schemeClr val="accent3">
                        <a:lumMod val="75000"/>
                      </a:schemeClr>
                    </a:solidFill>
                    <a:latin typeface="Source Code Pro" panose="020B0509030403020204" pitchFamily="49" charset="0"/>
                    <a:ea typeface="Source Code Pro" panose="020B0509030403020204" pitchFamily="49" charset="0"/>
                  </a:rPr>
                  <a:t> </a:t>
                </a:r>
                <a:r>
                  <a:rPr lang="en-US" sz="1600" b="1" dirty="0">
                    <a:solidFill>
                      <a:schemeClr val="accent3">
                        <a:lumMod val="75000"/>
                      </a:schemeClr>
                    </a:solidFill>
                    <a:latin typeface="Source Code Pro" panose="020B0509030403020204" pitchFamily="49" charset="0"/>
                    <a:ea typeface="Source Code Pro" panose="020B0509030403020204" pitchFamily="49" charset="0"/>
                  </a:rPr>
                  <a:t>(</a:t>
                </a:r>
                <a:r>
                  <a:rPr lang="en-US" sz="1600" b="1" i="1" dirty="0">
                    <a:solidFill>
                      <a:schemeClr val="accent3">
                        <a:lumMod val="75000"/>
                      </a:schemeClr>
                    </a:solidFill>
                    <a:latin typeface="Cambria Math" panose="02040503050406030204" pitchFamily="18" charset="0"/>
                    <a:ea typeface="Cambria Math" panose="02040503050406030204" pitchFamily="18" charset="0"/>
                  </a:rPr>
                  <a:t>m</a:t>
                </a:r>
                <a14:m>
                  <m:oMath xmlns:m="http://schemas.openxmlformats.org/officeDocument/2006/math">
                    <m:r>
                      <a:rPr lang="en-US" sz="1600" b="1" i="1">
                        <a:solidFill>
                          <a:srgbClr val="0B975E">
                            <a:lumMod val="75000"/>
                          </a:srgbClr>
                        </a:solidFill>
                        <a:latin typeface="Cambria Math" panose="02040503050406030204" pitchFamily="18" charset="0"/>
                        <a:ea typeface="Source Code Pro" panose="020B0509030403020204" pitchFamily="49" charset="0"/>
                      </a:rPr>
                      <m:t>′</m:t>
                    </m:r>
                  </m:oMath>
                </a14:m>
                <a:r>
                  <a:rPr lang="en-US" sz="1600" dirty="0">
                    <a:solidFill>
                      <a:schemeClr val="accent3">
                        <a:lumMod val="75000"/>
                      </a:schemeClr>
                    </a:solidFill>
                    <a:latin typeface="Source Code Pro" panose="020B0509030403020204" pitchFamily="49" charset="0"/>
                    <a:ea typeface="Source Code Pro" panose="020B0509030403020204" pitchFamily="49" charset="0"/>
                  </a:rPr>
                  <a:t>,</a:t>
                </a:r>
                <a:r>
                  <a:rPr lang="en-US" sz="1600" b="1" dirty="0">
                    <a:solidFill>
                      <a:srgbClr val="0B975E">
                        <a:lumMod val="75000"/>
                      </a:srgbClr>
                    </a:solidFill>
                    <a:ea typeface="Source Code Pro" panose="020B0509030403020204" pitchFamily="49" charset="0"/>
                  </a:rPr>
                  <a:t> </a:t>
                </a:r>
                <a14:m>
                  <m:oMath xmlns:m="http://schemas.openxmlformats.org/officeDocument/2006/math">
                    <m:r>
                      <a:rPr lang="en-US" sz="1600" b="1" i="1" dirty="0" smtClean="0">
                        <a:solidFill>
                          <a:srgbClr val="0B975E">
                            <a:lumMod val="75000"/>
                          </a:srgbClr>
                        </a:solidFill>
                        <a:latin typeface="Cambria Math" panose="02040503050406030204" pitchFamily="18" charset="0"/>
                        <a:ea typeface="Source Code Pro" panose="020B0509030403020204" pitchFamily="49" charset="0"/>
                      </a:rPr>
                      <m:t>𝒘</m:t>
                    </m:r>
                  </m:oMath>
                </a14:m>
                <a:r>
                  <a:rPr lang="en-US" sz="1600" b="1" dirty="0">
                    <a:solidFill>
                      <a:schemeClr val="accent3">
                        <a:lumMod val="75000"/>
                      </a:schemeClr>
                    </a:solidFill>
                    <a:latin typeface="Source Code Pro" panose="020B0509030403020204" pitchFamily="49" charset="0"/>
                    <a:ea typeface="Source Code Pro" panose="020B0509030403020204" pitchFamily="49" charset="0"/>
                  </a:rPr>
                  <a:t>) </a:t>
                </a:r>
              </a:p>
              <a:p>
                <a:pPr marL="114300" lvl="0" indent="0">
                  <a:buClr>
                    <a:srgbClr val="333333"/>
                  </a:buClr>
                  <a:buNone/>
                </a:pPr>
                <a:r>
                  <a:rPr lang="en-US" sz="1600" dirty="0">
                    <a:solidFill>
                      <a:schemeClr val="accent3">
                        <a:lumMod val="75000"/>
                      </a:schemeClr>
                    </a:solidFill>
                    <a:latin typeface="Source Code Pro" panose="020B0509030403020204" pitchFamily="49" charset="0"/>
                    <a:ea typeface="Source Code Pro" panose="020B0509030403020204" pitchFamily="49" charset="0"/>
                  </a:rPr>
                  <a:t>			match </a:t>
                </a:r>
                <a:r>
                  <a:rPr lang="en-US" sz="1600" b="1" dirty="0">
                    <a:solidFill>
                      <a:schemeClr val="accent3">
                        <a:lumMod val="75000"/>
                      </a:schemeClr>
                    </a:solidFill>
                    <a:latin typeface="Source Code Pro" panose="020B0509030403020204" pitchFamily="49" charset="0"/>
                    <a:ea typeface="Source Code Pro" panose="020B0509030403020204" pitchFamily="49" charset="0"/>
                  </a:rPr>
                  <a:t>(</a:t>
                </a:r>
                <a14:m>
                  <m:oMath xmlns:m="http://schemas.openxmlformats.org/officeDocument/2006/math">
                    <m:r>
                      <a:rPr lang="en-US" sz="1600" b="1" i="1" smtClean="0">
                        <a:solidFill>
                          <a:schemeClr val="accent3">
                            <a:lumMod val="75000"/>
                          </a:schemeClr>
                        </a:solidFill>
                        <a:latin typeface="Cambria Math" panose="02040503050406030204" pitchFamily="18" charset="0"/>
                        <a:ea typeface="Source Code Pro" panose="020B0509030403020204" pitchFamily="49" charset="0"/>
                      </a:rPr>
                      <m:t>𝒎</m:t>
                    </m:r>
                  </m:oMath>
                </a14:m>
                <a:r>
                  <a:rPr lang="en-US" sz="1600" dirty="0">
                    <a:solidFill>
                      <a:schemeClr val="accent3">
                        <a:lumMod val="75000"/>
                      </a:schemeClr>
                    </a:solidFill>
                    <a:latin typeface="Source Code Pro" panose="020B0509030403020204" pitchFamily="49" charset="0"/>
                    <a:ea typeface="Source Code Pro" panose="020B0509030403020204" pitchFamily="49" charset="0"/>
                  </a:rPr>
                  <a:t>,</a:t>
                </a:r>
                <a:r>
                  <a:rPr lang="en-US" sz="1600" b="1" dirty="0">
                    <a:solidFill>
                      <a:srgbClr val="0B975E">
                        <a:lumMod val="75000"/>
                      </a:srgbClr>
                    </a:solidFill>
                    <a:ea typeface="Source Code Pro" panose="020B0509030403020204" pitchFamily="49" charset="0"/>
                  </a:rPr>
                  <a:t> </a:t>
                </a:r>
                <a14:m>
                  <m:oMath xmlns:m="http://schemas.openxmlformats.org/officeDocument/2006/math">
                    <m:r>
                      <a:rPr lang="en-US" sz="1600" b="1" i="1" smtClean="0">
                        <a:solidFill>
                          <a:srgbClr val="0B975E">
                            <a:lumMod val="75000"/>
                          </a:srgbClr>
                        </a:solidFill>
                        <a:latin typeface="Cambria Math" panose="02040503050406030204" pitchFamily="18" charset="0"/>
                        <a:ea typeface="Source Code Pro" panose="020B0509030403020204" pitchFamily="49" charset="0"/>
                      </a:rPr>
                      <m:t>𝒘</m:t>
                    </m:r>
                  </m:oMath>
                </a14:m>
                <a:r>
                  <a:rPr lang="en-US" sz="1600" b="1" dirty="0">
                    <a:solidFill>
                      <a:schemeClr val="accent3">
                        <a:lumMod val="75000"/>
                      </a:schemeClr>
                    </a:solidFill>
                    <a:latin typeface="Source Code Pro" panose="020B0509030403020204" pitchFamily="49" charset="0"/>
                    <a:ea typeface="Source Code Pro" panose="020B0509030403020204" pitchFamily="49" charset="0"/>
                  </a:rPr>
                  <a:t>)</a:t>
                </a:r>
              </a:p>
              <a:p>
                <a:endParaRPr lang="en-US" dirty="0"/>
              </a:p>
              <a:p>
                <a:endParaRPr lang="en-US" dirty="0"/>
              </a:p>
            </p:txBody>
          </p:sp>
        </mc:Choice>
        <mc:Fallback xmlns="">
          <p:sp>
            <p:nvSpPr>
              <p:cNvPr id="4" name="Text Placeholder 3">
                <a:extLst>
                  <a:ext uri="{FF2B5EF4-FFF2-40B4-BE49-F238E27FC236}">
                    <a16:creationId xmlns:a16="http://schemas.microsoft.com/office/drawing/2014/main" id="{EB60333F-FBC6-7A8F-37A9-DAB818C7B403}"/>
                  </a:ext>
                </a:extLst>
              </p:cNvPr>
              <p:cNvSpPr>
                <a:spLocks noGrp="1" noRot="1" noChangeAspect="1" noMove="1" noResize="1" noEditPoints="1" noAdjustHandles="1" noChangeArrowheads="1" noChangeShapeType="1" noTextEdit="1"/>
              </p:cNvSpPr>
              <p:nvPr>
                <p:ph type="body" idx="1"/>
              </p:nvPr>
            </p:nvSpPr>
            <p:spPr>
              <a:xfrm>
                <a:off x="311700" y="1068426"/>
                <a:ext cx="8520600" cy="3815208"/>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5971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5197B99-59A0-3D61-4758-34CF2E51808E}"/>
              </a:ext>
            </a:extLst>
          </p:cNvPr>
          <p:cNvSpPr txBox="1">
            <a:spLocks/>
          </p:cNvSpPr>
          <p:nvPr/>
        </p:nvSpPr>
        <p:spPr>
          <a:xfrm>
            <a:off x="311700" y="1068425"/>
            <a:ext cx="8520600" cy="3500450"/>
          </a:xfrm>
          <a:prstGeom prst="rect">
            <a:avLst/>
          </a:prstGeom>
          <a:noFill/>
          <a:ln>
            <a:noFill/>
          </a:ln>
        </p:spPr>
        <p:txBody>
          <a:bodyPr spcFirstLastPara="1" vert="horz" wrap="square" lIns="91425" tIns="91425" rIns="91425" bIns="91425" rtlCol="0" anchor="t" anchorCtr="0">
            <a:norm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buFont typeface="Arial" panose="020B0604020202020204" pitchFamily="34" charset="0"/>
              <a:buNone/>
            </a:pPr>
            <a:r>
              <a:rPr lang="en-US" dirty="0"/>
              <a:t>Consider the following stable matching instance:</a:t>
            </a:r>
          </a:p>
          <a:p>
            <a:pPr marL="114300" indent="0">
              <a:buFont typeface="Arial" panose="020B0604020202020204" pitchFamily="34" charset="0"/>
              <a:buNone/>
            </a:pPr>
            <a:endParaRPr lang="en-US" dirty="0"/>
          </a:p>
        </p:txBody>
      </p:sp>
      <p:sp>
        <p:nvSpPr>
          <p:cNvPr id="3" name="Title 2">
            <a:extLst>
              <a:ext uri="{FF2B5EF4-FFF2-40B4-BE49-F238E27FC236}">
                <a16:creationId xmlns:a16="http://schemas.microsoft.com/office/drawing/2014/main" id="{BD45EF02-EA7A-5ECD-4F18-2090AC5F6146}"/>
              </a:ext>
            </a:extLst>
          </p:cNvPr>
          <p:cNvSpPr>
            <a:spLocks noGrp="1"/>
          </p:cNvSpPr>
          <p:nvPr>
            <p:ph type="title"/>
          </p:nvPr>
        </p:nvSpPr>
        <p:spPr/>
        <p:txBody>
          <a:bodyPr>
            <a:normAutofit fontScale="90000"/>
          </a:bodyPr>
          <a:lstStyle/>
          <a:p>
            <a:r>
              <a:rPr lang="en-US" dirty="0"/>
              <a:t>Problem 1 – Gale-Shapley</a:t>
            </a:r>
          </a:p>
        </p:txBody>
      </p:sp>
      <p:sp>
        <p:nvSpPr>
          <p:cNvPr id="4" name="Text Placeholder 3">
            <a:extLst>
              <a:ext uri="{FF2B5EF4-FFF2-40B4-BE49-F238E27FC236}">
                <a16:creationId xmlns:a16="http://schemas.microsoft.com/office/drawing/2014/main" id="{78295390-0499-F152-2C81-54B532885C3E}"/>
              </a:ext>
            </a:extLst>
          </p:cNvPr>
          <p:cNvSpPr>
            <a:spLocks noGrp="1"/>
          </p:cNvSpPr>
          <p:nvPr>
            <p:ph type="body" idx="1"/>
          </p:nvPr>
        </p:nvSpPr>
        <p:spPr>
          <a:xfrm>
            <a:off x="2713292" y="1771313"/>
            <a:ext cx="6178686" cy="2178724"/>
          </a:xfrm>
        </p:spPr>
        <p:txBody>
          <a:bodyPr>
            <a:normAutofit/>
          </a:bodyPr>
          <a:lstStyle/>
          <a:p>
            <a:pPr>
              <a:buSzPct val="100000"/>
              <a:buFont typeface="+mj-lt"/>
              <a:buAutoNum type="alphaLcParenR"/>
            </a:pPr>
            <a:r>
              <a:rPr lang="en" sz="1600" dirty="0">
                <a:latin typeface="Source Sans Pro"/>
                <a:ea typeface="Source Sans Pro"/>
                <a:cs typeface="Source Sans Pro"/>
                <a:sym typeface="Source Sans Pro"/>
              </a:rPr>
              <a:t>Run the Gale-Shapley Algorithm on the instance above. When choosing which free m in </a:t>
            </a:r>
            <a:r>
              <a:rPr lang="en" sz="1600" b="1" dirty="0">
                <a:latin typeface="Source Sans Pro"/>
                <a:ea typeface="Source Sans Pro"/>
                <a:cs typeface="Source Sans Pro"/>
                <a:sym typeface="Source Sans Pro"/>
              </a:rPr>
              <a:t>M</a:t>
            </a:r>
            <a:r>
              <a:rPr lang="en" sz="1600" dirty="0">
                <a:latin typeface="Source Sans Pro"/>
                <a:ea typeface="Source Sans Pro"/>
                <a:cs typeface="Source Sans Pro"/>
                <a:sym typeface="Source Sans Pro"/>
              </a:rPr>
              <a:t> to propose next, always choose the one with the smallest index (e.g., if m</a:t>
            </a:r>
            <a:r>
              <a:rPr lang="en" sz="1600" baseline="-25000" dirty="0">
                <a:latin typeface="Source Sans Pro"/>
                <a:ea typeface="Source Sans Pro"/>
                <a:cs typeface="Source Sans Pro"/>
                <a:sym typeface="Source Sans Pro"/>
              </a:rPr>
              <a:t>1</a:t>
            </a:r>
            <a:r>
              <a:rPr lang="en" sz="1600" dirty="0">
                <a:latin typeface="Source Sans Pro"/>
                <a:ea typeface="Source Sans Pro"/>
                <a:cs typeface="Source Sans Pro"/>
                <a:sym typeface="Source Sans Pro"/>
              </a:rPr>
              <a:t> and m</a:t>
            </a:r>
            <a:r>
              <a:rPr lang="en" sz="1600" baseline="-25000" dirty="0">
                <a:latin typeface="Source Sans Pro"/>
                <a:ea typeface="Source Sans Pro"/>
                <a:cs typeface="Source Sans Pro"/>
                <a:sym typeface="Source Sans Pro"/>
              </a:rPr>
              <a:t>2</a:t>
            </a:r>
            <a:r>
              <a:rPr lang="en" sz="1600" dirty="0">
                <a:latin typeface="Source Sans Pro"/>
                <a:ea typeface="Source Sans Pro"/>
                <a:cs typeface="Source Sans Pro"/>
                <a:sym typeface="Source Sans Pro"/>
              </a:rPr>
              <a:t> are both free, always choose m</a:t>
            </a:r>
            <a:r>
              <a:rPr lang="en" sz="1600" baseline="-25000" dirty="0">
                <a:latin typeface="Source Sans Pro"/>
                <a:ea typeface="Source Sans Pro"/>
                <a:cs typeface="Source Sans Pro"/>
                <a:sym typeface="Source Sans Pro"/>
              </a:rPr>
              <a:t>1</a:t>
            </a:r>
            <a:r>
              <a:rPr lang="en" sz="1600" dirty="0">
                <a:latin typeface="Source Sans Pro"/>
                <a:ea typeface="Source Sans Pro"/>
                <a:cs typeface="Source Sans Pro"/>
                <a:sym typeface="Source Sans Pro"/>
              </a:rPr>
              <a:t>).</a:t>
            </a:r>
            <a:endParaRPr lang="en-US" sz="1600" dirty="0"/>
          </a:p>
        </p:txBody>
      </p:sp>
      <p:sp>
        <p:nvSpPr>
          <p:cNvPr id="2" name="TextBox 1">
            <a:extLst>
              <a:ext uri="{FF2B5EF4-FFF2-40B4-BE49-F238E27FC236}">
                <a16:creationId xmlns:a16="http://schemas.microsoft.com/office/drawing/2014/main" id="{639A6D7D-D886-5797-CAA3-195C457367F8}"/>
              </a:ext>
            </a:extLst>
          </p:cNvPr>
          <p:cNvSpPr txBox="1"/>
          <p:nvPr/>
        </p:nvSpPr>
        <p:spPr>
          <a:xfrm>
            <a:off x="491834" y="1771313"/>
            <a:ext cx="2161780" cy="2400657"/>
          </a:xfrm>
          <a:prstGeom prst="rect">
            <a:avLst/>
          </a:prstGeom>
          <a:noFill/>
          <a:ln w="12700">
            <a:solidFill>
              <a:schemeClr val="bg2"/>
            </a:solidFill>
          </a:ln>
        </p:spPr>
        <p:txBody>
          <a:bodyPr wrap="square">
            <a:spAutoFit/>
          </a:bodyPr>
          <a:lstStyle/>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m</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w</a:t>
            </a:r>
            <a:r>
              <a:rPr lang="en-US" sz="1800" baseline="-25000" dirty="0">
                <a:latin typeface="Source Sans Pro" panose="020B0503030403020204" pitchFamily="34" charset="0"/>
                <a:ea typeface="Source Sans Pro" panose="020B0503030403020204" pitchFamily="34" charset="0"/>
              </a:rPr>
              <a:t>2</a:t>
            </a:r>
          </a:p>
          <a:p>
            <a:pPr marL="114300" indent="0">
              <a:buNone/>
            </a:pPr>
            <a:endParaRPr lang="en-US" sz="6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endParaRPr lang="en-US" sz="1800" dirty="0">
              <a:latin typeface="Source Sans Pro" panose="020B0503030403020204" pitchFamily="34" charset="0"/>
              <a:ea typeface="Source Sans Pro" panose="020B0503030403020204" pitchFamily="34" charset="0"/>
            </a:endParaRPr>
          </a:p>
          <a:p>
            <a:pPr marL="114300" indent="0">
              <a:buNone/>
            </a:pPr>
            <a:r>
              <a:rPr lang="en-US" sz="1800" b="1" dirty="0">
                <a:latin typeface="Source Sans Pro" panose="020B0503030403020204" pitchFamily="34" charset="0"/>
                <a:ea typeface="Source Sans Pro" panose="020B0503030403020204" pitchFamily="34" charset="0"/>
              </a:rPr>
              <a:t>w</a:t>
            </a:r>
            <a:r>
              <a:rPr lang="en-US" sz="1800" b="1" baseline="-25000" dirty="0">
                <a:latin typeface="Source Sans Pro" panose="020B0503030403020204" pitchFamily="34" charset="0"/>
                <a:ea typeface="Source Sans Pro" panose="020B0503030403020204" pitchFamily="34" charset="0"/>
              </a:rPr>
              <a:t>4</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3</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1</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2</a:t>
            </a:r>
            <a:r>
              <a:rPr lang="en-US" sz="1800" dirty="0">
                <a:latin typeface="Source Sans Pro" panose="020B0503030403020204" pitchFamily="34" charset="0"/>
                <a:ea typeface="Source Sans Pro" panose="020B0503030403020204" pitchFamily="34" charset="0"/>
              </a:rPr>
              <a:t>, m</a:t>
            </a:r>
            <a:r>
              <a:rPr lang="en-US" sz="1800" baseline="-25000" dirty="0">
                <a:latin typeface="Source Sans Pro" panose="020B0503030403020204" pitchFamily="34" charset="0"/>
                <a:ea typeface="Source Sans Pro" panose="020B0503030403020204" pitchFamily="34" charset="0"/>
              </a:rPr>
              <a:t>4</a:t>
            </a:r>
            <a:endParaRPr lang="en-US"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39830849"/>
      </p:ext>
    </p:extLst>
  </p:cSld>
  <p:clrMapOvr>
    <a:masterClrMapping/>
  </p:clrMapOvr>
</p:sld>
</file>

<file path=ppt/theme/theme1.xml><?xml version="1.0" encoding="utf-8"?>
<a:theme xmlns:a="http://schemas.openxmlformats.org/drawingml/2006/main" name="uw-slides">
  <a:themeElements>
    <a:clrScheme name="Custom 6">
      <a:dk1>
        <a:srgbClr val="000000"/>
      </a:dk1>
      <a:lt1>
        <a:srgbClr val="FFFFFF"/>
      </a:lt1>
      <a:dk2>
        <a:srgbClr val="333333"/>
      </a:dk2>
      <a:lt2>
        <a:srgbClr val="154DBD"/>
      </a:lt2>
      <a:accent1>
        <a:srgbClr val="D50CEA"/>
      </a:accent1>
      <a:accent2>
        <a:srgbClr val="5E2B97"/>
      </a:accent2>
      <a:accent3>
        <a:srgbClr val="0B975E"/>
      </a:accent3>
      <a:accent4>
        <a:srgbClr val="BB5D23"/>
      </a:accent4>
      <a:accent5>
        <a:srgbClr val="EDC709"/>
      </a:accent5>
      <a:accent6>
        <a:srgbClr val="A3A3A3"/>
      </a:accent6>
      <a:hlink>
        <a:srgbClr val="D63236"/>
      </a:hlink>
      <a:folHlink>
        <a:srgbClr val="A321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slides" id="{0D97CF38-E52B-4851-A69D-7EE004AC6267}" vid="{68DEA4A6-4387-4F6D-8395-4017875E5F2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10099</TotalTime>
  <Words>4752</Words>
  <Application>Microsoft Office PowerPoint</Application>
  <PresentationFormat>On-screen Show (16:9)</PresentationFormat>
  <Paragraphs>405</Paragraphs>
  <Slides>43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Cambria Math</vt:lpstr>
      <vt:lpstr>Courier New</vt:lpstr>
      <vt:lpstr>Quattrocento Sans</vt:lpstr>
      <vt:lpstr>Raleway</vt:lpstr>
      <vt:lpstr>Source Code Pro</vt:lpstr>
      <vt:lpstr>Arial</vt:lpstr>
      <vt:lpstr>Source Sans Pro</vt:lpstr>
      <vt:lpstr>uw-slides</vt:lpstr>
      <vt:lpstr>CSE 421 Section 1</vt:lpstr>
      <vt:lpstr>Administrivia &amp; Introductions</vt:lpstr>
      <vt:lpstr>Your Section TAs</vt:lpstr>
      <vt:lpstr>Homework</vt:lpstr>
      <vt:lpstr>Announcements &amp; Reminders</vt:lpstr>
      <vt:lpstr>Stable Matching</vt:lpstr>
      <vt:lpstr>Stable Matching</vt:lpstr>
      <vt:lpstr>Gale-Shapley Algorithm</vt:lpstr>
      <vt:lpstr>Problem 1 – Gale-Shapley</vt:lpstr>
      <vt:lpstr>Problem 1 – Gale-Shapley</vt:lpstr>
      <vt:lpstr>Problem 1 – Gale-Shapley</vt:lpstr>
      <vt:lpstr>Problem 1 – Gale-Shapley</vt:lpstr>
      <vt:lpstr>Problem 1 – Gale-Shapley</vt:lpstr>
      <vt:lpstr>Problem 1 – Gale-Shapley</vt:lpstr>
      <vt:lpstr>Problem 1 – Gale-Shapley</vt:lpstr>
      <vt:lpstr>Problem 1 – Gale-Shapley</vt:lpstr>
      <vt:lpstr>Problem 1 – Gale-Shapley</vt:lpstr>
      <vt:lpstr>Problem 1 – Gale-Shapley</vt:lpstr>
      <vt:lpstr>Problem 1 – Gale-Shapley</vt:lpstr>
      <vt:lpstr>Problem 1 – Gale-Shapley</vt:lpstr>
      <vt:lpstr>Problem 1 – Gale-Shapley</vt:lpstr>
      <vt:lpstr>Problem 1 – Gale-Shapley</vt:lpstr>
      <vt:lpstr>Problem 1 – Gale-Shapley</vt:lpstr>
      <vt:lpstr>Problem 2 – True/False</vt:lpstr>
      <vt:lpstr>Problem 2 – True/False</vt:lpstr>
      <vt:lpstr>Problem 2 – True/False</vt:lpstr>
      <vt:lpstr>Problem 2 – True/False</vt:lpstr>
      <vt:lpstr>Induction</vt:lpstr>
      <vt:lpstr>Induction</vt:lpstr>
      <vt:lpstr>Induction Template</vt:lpstr>
      <vt:lpstr>Problem 3 – Induction Review</vt:lpstr>
      <vt:lpstr>Problem 3 – Induction Review</vt:lpstr>
      <vt:lpstr>Problem 3 – Induction Review</vt:lpstr>
      <vt:lpstr>Problem 3 – Induction Review</vt:lpstr>
      <vt:lpstr>KEY Induction Concept</vt:lpstr>
      <vt:lpstr>Problem 3 – Induction Review</vt:lpstr>
      <vt:lpstr>Problem 3 – Induction Review</vt:lpstr>
      <vt:lpstr>Proof or Counterexample?</vt:lpstr>
      <vt:lpstr>Prove or Disprove?</vt:lpstr>
      <vt:lpstr>Problem 2 – A Quick Proof</vt:lpstr>
      <vt:lpstr>Problem 2 – A Quick Proof</vt:lpstr>
      <vt:lpstr>Problem 2 – A Quick Proof</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Beame</dc:creator>
  <cp:lastModifiedBy>Albert Weng</cp:lastModifiedBy>
  <cp:revision>25</cp:revision>
  <cp:lastPrinted>2023-09-19T21:44:44Z</cp:lastPrinted>
  <dcterms:modified xsi:type="dcterms:W3CDTF">2024-01-05T18:41:46Z</dcterms:modified>
</cp:coreProperties>
</file>