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4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0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497" r:id="rId2"/>
    <p:sldId id="501" r:id="rId3"/>
    <p:sldId id="449" r:id="rId4"/>
    <p:sldId id="472" r:id="rId5"/>
    <p:sldId id="445" r:id="rId6"/>
    <p:sldId id="498" r:id="rId7"/>
    <p:sldId id="499" r:id="rId8"/>
    <p:sldId id="500" r:id="rId9"/>
    <p:sldId id="496" r:id="rId10"/>
    <p:sldId id="479" r:id="rId11"/>
    <p:sldId id="480" r:id="rId12"/>
    <p:sldId id="481" r:id="rId13"/>
    <p:sldId id="494" r:id="rId14"/>
    <p:sldId id="482" r:id="rId15"/>
    <p:sldId id="483" r:id="rId16"/>
    <p:sldId id="495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5" autoAdjust="0"/>
    <p:restoredTop sz="94660"/>
  </p:normalViewPr>
  <p:slideViewPr>
    <p:cSldViewPr>
      <p:cViewPr varScale="1">
        <p:scale>
          <a:sx n="90" d="100"/>
          <a:sy n="90" d="100"/>
        </p:scale>
        <p:origin x="141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5866B8F2-47DD-4C13-AE5B-6F9A42FD2151}"/>
    <pc:docChg chg="custSel modSld sldOrd modMainMaster">
      <pc:chgData name="Richard Anderson" userId="4654cc452026b74c" providerId="LiveId" clId="{5866B8F2-47DD-4C13-AE5B-6F9A42FD2151}" dt="2024-02-29T06:50:19.384" v="36" actId="21"/>
      <pc:docMkLst>
        <pc:docMk/>
      </pc:docMkLst>
      <pc:sldChg chg="ord">
        <pc:chgData name="Richard Anderson" userId="4654cc452026b74c" providerId="LiveId" clId="{5866B8F2-47DD-4C13-AE5B-6F9A42FD2151}" dt="2024-02-29T06:29:20.336" v="1"/>
        <pc:sldMkLst>
          <pc:docMk/>
          <pc:sldMk cId="2269655878" sldId="449"/>
        </pc:sldMkLst>
      </pc:sldChg>
      <pc:sldChg chg="delSp mod">
        <pc:chgData name="Richard Anderson" userId="4654cc452026b74c" providerId="LiveId" clId="{5866B8F2-47DD-4C13-AE5B-6F9A42FD2151}" dt="2024-02-29T06:49:55.473" v="35" actId="21"/>
        <pc:sldMkLst>
          <pc:docMk/>
          <pc:sldMk cId="3452957516" sldId="481"/>
        </pc:sldMkLst>
        <pc:spChg chg="del">
          <ac:chgData name="Richard Anderson" userId="4654cc452026b74c" providerId="LiveId" clId="{5866B8F2-47DD-4C13-AE5B-6F9A42FD2151}" dt="2024-02-29T06:49:55.473" v="35" actId="21"/>
          <ac:spMkLst>
            <pc:docMk/>
            <pc:sldMk cId="3452957516" sldId="481"/>
            <ac:spMk id="2" creationId="{302A68BD-10C6-CD0F-7558-64ACCFA5775B}"/>
          </ac:spMkLst>
        </pc:spChg>
      </pc:sldChg>
      <pc:sldChg chg="delSp mod">
        <pc:chgData name="Richard Anderson" userId="4654cc452026b74c" providerId="LiveId" clId="{5866B8F2-47DD-4C13-AE5B-6F9A42FD2151}" dt="2024-02-29T06:50:19.384" v="36" actId="21"/>
        <pc:sldMkLst>
          <pc:docMk/>
          <pc:sldMk cId="3412779978" sldId="491"/>
        </pc:sldMkLst>
        <pc:spChg chg="del">
          <ac:chgData name="Richard Anderson" userId="4654cc452026b74c" providerId="LiveId" clId="{5866B8F2-47DD-4C13-AE5B-6F9A42FD2151}" dt="2024-02-29T06:50:19.384" v="36" actId="21"/>
          <ac:spMkLst>
            <pc:docMk/>
            <pc:sldMk cId="3412779978" sldId="491"/>
            <ac:spMk id="2" creationId="{5A6369B9-B84A-98FA-3F9E-007A846328F6}"/>
          </ac:spMkLst>
        </pc:spChg>
      </pc:sldChg>
      <pc:sldChg chg="delSp modSp mod setBg">
        <pc:chgData name="Richard Anderson" userId="4654cc452026b74c" providerId="LiveId" clId="{5866B8F2-47DD-4C13-AE5B-6F9A42FD2151}" dt="2024-02-29T06:48:41.608" v="33"/>
        <pc:sldMkLst>
          <pc:docMk/>
          <pc:sldMk cId="3459137095" sldId="497"/>
        </pc:sldMkLst>
        <pc:spChg chg="mod">
          <ac:chgData name="Richard Anderson" userId="4654cc452026b74c" providerId="LiveId" clId="{5866B8F2-47DD-4C13-AE5B-6F9A42FD2151}" dt="2024-02-29T06:30:02.550" v="31" actId="1076"/>
          <ac:spMkLst>
            <pc:docMk/>
            <pc:sldMk cId="3459137095" sldId="497"/>
            <ac:spMk id="2050" creationId="{00000000-0000-0000-0000-000000000000}"/>
          </ac:spMkLst>
        </pc:spChg>
        <pc:spChg chg="mod">
          <ac:chgData name="Richard Anderson" userId="4654cc452026b74c" providerId="LiveId" clId="{5866B8F2-47DD-4C13-AE5B-6F9A42FD2151}" dt="2024-02-29T06:29:41.787" v="13" actId="20577"/>
          <ac:spMkLst>
            <pc:docMk/>
            <pc:sldMk cId="3459137095" sldId="497"/>
            <ac:spMk id="2051" creationId="{00000000-0000-0000-0000-000000000000}"/>
          </ac:spMkLst>
        </pc:spChg>
        <pc:picChg chg="del">
          <ac:chgData name="Richard Anderson" userId="4654cc452026b74c" providerId="LiveId" clId="{5866B8F2-47DD-4C13-AE5B-6F9A42FD2151}" dt="2024-02-29T06:29:47.647" v="14" actId="21"/>
          <ac:picMkLst>
            <pc:docMk/>
            <pc:sldMk cId="3459137095" sldId="497"/>
            <ac:picMk id="8" creationId="{00000000-0000-0000-0000-000000000000}"/>
          </ac:picMkLst>
        </pc:picChg>
      </pc:sldChg>
      <pc:sldChg chg="delSp mod">
        <pc:chgData name="Richard Anderson" userId="4654cc452026b74c" providerId="LiveId" clId="{5866B8F2-47DD-4C13-AE5B-6F9A42FD2151}" dt="2024-02-29T06:49:44.591" v="34" actId="21"/>
        <pc:sldMkLst>
          <pc:docMk/>
          <pc:sldMk cId="1035538967" sldId="499"/>
        </pc:sldMkLst>
        <pc:spChg chg="del">
          <ac:chgData name="Richard Anderson" userId="4654cc452026b74c" providerId="LiveId" clId="{5866B8F2-47DD-4C13-AE5B-6F9A42FD2151}" dt="2024-02-29T06:49:44.591" v="34" actId="21"/>
          <ac:spMkLst>
            <pc:docMk/>
            <pc:sldMk cId="1035538967" sldId="499"/>
            <ac:spMk id="2" creationId="{D4DCAC39-E750-29CA-A792-F9BC9D3B6B35}"/>
          </ac:spMkLst>
        </pc:spChg>
      </pc:sldChg>
      <pc:sldMasterChg chg="setBg modSldLayout">
        <pc:chgData name="Richard Anderson" userId="4654cc452026b74c" providerId="LiveId" clId="{5866B8F2-47DD-4C13-AE5B-6F9A42FD2151}" dt="2024-02-29T06:48:41.608" v="33"/>
        <pc:sldMasterMkLst>
          <pc:docMk/>
          <pc:sldMasterMk cId="0" sldId="2147483661"/>
        </pc:sldMasterMkLst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4010539372" sldId="2147483662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1891196703" sldId="2147483663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1831193353" sldId="2147483664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3457155451" sldId="2147483665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1452853724" sldId="2147483666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687482016" sldId="2147483667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3615993119" sldId="2147483668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2097179299" sldId="2147483669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59495239" sldId="2147483670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2681144224" sldId="2147483671"/>
          </pc:sldLayoutMkLst>
        </pc:sldLayoutChg>
        <pc:sldLayoutChg chg="setBg">
          <pc:chgData name="Richard Anderson" userId="4654cc452026b74c" providerId="LiveId" clId="{5866B8F2-47DD-4C13-AE5B-6F9A42FD2151}" dt="2024-02-29T06:48:41.608" v="33"/>
          <pc:sldLayoutMkLst>
            <pc:docMk/>
            <pc:sldMasterMk cId="0" sldId="2147483661"/>
            <pc:sldLayoutMk cId="1295341200" sldId="2147483672"/>
          </pc:sldLayoutMkLst>
        </pc:sldLayoutChg>
      </pc:sldMasterChg>
    </pc:docChg>
  </pc:docChgLst>
  <pc:docChgLst>
    <pc:chgData name="Richard Anderson" userId="4654cc452026b74c" providerId="LiveId" clId="{6C0280A4-C7AB-4447-9ACE-034AD5ECBB05}"/>
    <pc:docChg chg="custSel addSld modSld">
      <pc:chgData name="Richard Anderson" userId="4654cc452026b74c" providerId="LiveId" clId="{6C0280A4-C7AB-4447-9ACE-034AD5ECBB05}" dt="2024-03-01T18:22:49.194" v="271" actId="20577"/>
      <pc:docMkLst>
        <pc:docMk/>
      </pc:docMkLst>
      <pc:sldChg chg="addSp modSp mod">
        <pc:chgData name="Richard Anderson" userId="4654cc452026b74c" providerId="LiveId" clId="{6C0280A4-C7AB-4447-9ACE-034AD5ECBB05}" dt="2024-02-29T18:05:04.507" v="138" actId="1076"/>
        <pc:sldMkLst>
          <pc:docMk/>
          <pc:sldMk cId="87755496" sldId="445"/>
        </pc:sldMkLst>
        <pc:spChg chg="add mod">
          <ac:chgData name="Richard Anderson" userId="4654cc452026b74c" providerId="LiveId" clId="{6C0280A4-C7AB-4447-9ACE-034AD5ECBB05}" dt="2024-02-29T18:05:04.507" v="138" actId="1076"/>
          <ac:spMkLst>
            <pc:docMk/>
            <pc:sldMk cId="87755496" sldId="445"/>
            <ac:spMk id="4" creationId="{63798659-2086-495F-A755-25BC91321BD7}"/>
          </ac:spMkLst>
        </pc:spChg>
      </pc:sldChg>
      <pc:sldChg chg="modSp mod">
        <pc:chgData name="Richard Anderson" userId="4654cc452026b74c" providerId="LiveId" clId="{6C0280A4-C7AB-4447-9ACE-034AD5ECBB05}" dt="2024-03-01T18:22:49.194" v="271" actId="20577"/>
        <pc:sldMkLst>
          <pc:docMk/>
          <pc:sldMk cId="1795849202" sldId="495"/>
        </pc:sldMkLst>
        <pc:spChg chg="mod">
          <ac:chgData name="Richard Anderson" userId="4654cc452026b74c" providerId="LiveId" clId="{6C0280A4-C7AB-4447-9ACE-034AD5ECBB05}" dt="2024-03-01T18:21:51.448" v="210" actId="1076"/>
          <ac:spMkLst>
            <pc:docMk/>
            <pc:sldMk cId="1795849202" sldId="495"/>
            <ac:spMk id="71682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49.194" v="271" actId="20577"/>
          <ac:spMkLst>
            <pc:docMk/>
            <pc:sldMk cId="1795849202" sldId="495"/>
            <ac:spMk id="71683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4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5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6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7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8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89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0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1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2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3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4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5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6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7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8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699" creationId="{00000000-0000-0000-0000-000000000000}"/>
          </ac:spMkLst>
        </pc:spChg>
        <pc:spChg chg="mod">
          <ac:chgData name="Richard Anderson" userId="4654cc452026b74c" providerId="LiveId" clId="{6C0280A4-C7AB-4447-9ACE-034AD5ECBB05}" dt="2024-03-01T18:22:03.249" v="217" actId="1036"/>
          <ac:spMkLst>
            <pc:docMk/>
            <pc:sldMk cId="1795849202" sldId="495"/>
            <ac:spMk id="71700" creationId="{00000000-0000-0000-0000-000000000000}"/>
          </ac:spMkLst>
        </pc:spChg>
      </pc:sldChg>
      <pc:sldChg chg="modSp mod">
        <pc:chgData name="Richard Anderson" userId="4654cc452026b74c" providerId="LiveId" clId="{6C0280A4-C7AB-4447-9ACE-034AD5ECBB05}" dt="2024-03-01T18:15:14.441" v="208" actId="20577"/>
        <pc:sldMkLst>
          <pc:docMk/>
          <pc:sldMk cId="1959139140" sldId="500"/>
        </pc:sldMkLst>
        <pc:spChg chg="mod">
          <ac:chgData name="Richard Anderson" userId="4654cc452026b74c" providerId="LiveId" clId="{6C0280A4-C7AB-4447-9ACE-034AD5ECBB05}" dt="2024-03-01T18:15:14.441" v="208" actId="20577"/>
          <ac:spMkLst>
            <pc:docMk/>
            <pc:sldMk cId="1959139140" sldId="500"/>
            <ac:spMk id="74755" creationId="{00000000-0000-0000-0000-000000000000}"/>
          </ac:spMkLst>
        </pc:spChg>
      </pc:sldChg>
      <pc:sldChg chg="modSp new mod">
        <pc:chgData name="Richard Anderson" userId="4654cc452026b74c" providerId="LiveId" clId="{6C0280A4-C7AB-4447-9ACE-034AD5ECBB05}" dt="2024-02-29T18:00:53.908" v="129" actId="20577"/>
        <pc:sldMkLst>
          <pc:docMk/>
          <pc:sldMk cId="180101758" sldId="501"/>
        </pc:sldMkLst>
        <pc:spChg chg="mod">
          <ac:chgData name="Richard Anderson" userId="4654cc452026b74c" providerId="LiveId" clId="{6C0280A4-C7AB-4447-9ACE-034AD5ECBB05}" dt="2024-02-29T17:58:07.371" v="13" actId="20577"/>
          <ac:spMkLst>
            <pc:docMk/>
            <pc:sldMk cId="180101758" sldId="501"/>
            <ac:spMk id="2" creationId="{11CC3C11-AFB6-4AEC-805B-B21D644C8D6F}"/>
          </ac:spMkLst>
        </pc:spChg>
        <pc:spChg chg="mod">
          <ac:chgData name="Richard Anderson" userId="4654cc452026b74c" providerId="LiveId" clId="{6C0280A4-C7AB-4447-9ACE-034AD5ECBB05}" dt="2024-02-29T18:00:53.908" v="129" actId="20577"/>
          <ac:spMkLst>
            <pc:docMk/>
            <pc:sldMk cId="180101758" sldId="501"/>
            <ac:spMk id="3" creationId="{C8BCFC88-3F33-47CD-8D32-C23FD64C2E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44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243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Any logical formula can be expressed in CNF.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28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8.wmf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16.wmf"/><Relationship Id="rId19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" Type="http://schemas.openxmlformats.org/officeDocument/2006/relationships/tags" Target="../tags/tag117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56.xml"/><Relationship Id="rId34" Type="http://schemas.openxmlformats.org/officeDocument/2006/relationships/tags" Target="../tags/tag169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29" Type="http://schemas.openxmlformats.org/officeDocument/2006/relationships/tags" Target="../tags/tag164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31" Type="http://schemas.openxmlformats.org/officeDocument/2006/relationships/tags" Target="../tags/tag166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8" Type="http://schemas.openxmlformats.org/officeDocument/2006/relationships/tags" Target="../tags/tag143.xml"/><Relationship Id="rId3" Type="http://schemas.openxmlformats.org/officeDocument/2006/relationships/tags" Target="../tags/tag13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3" Type="http://schemas.openxmlformats.org/officeDocument/2006/relationships/tags" Target="../tags/tag176.xml"/><Relationship Id="rId21" Type="http://schemas.openxmlformats.org/officeDocument/2006/relationships/tags" Target="../tags/tag194.xml"/><Relationship Id="rId7" Type="http://schemas.openxmlformats.org/officeDocument/2006/relationships/tags" Target="../tags/tag180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0" Type="http://schemas.openxmlformats.org/officeDocument/2006/relationships/tags" Target="../tags/tag193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" Type="http://schemas.openxmlformats.org/officeDocument/2006/relationships/tags" Target="../tags/tag225.xml"/><Relationship Id="rId21" Type="http://schemas.openxmlformats.org/officeDocument/2006/relationships/tags" Target="../tags/tag243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" Type="http://schemas.openxmlformats.org/officeDocument/2006/relationships/tags" Target="../tags/tag224.xml"/><Relationship Id="rId16" Type="http://schemas.openxmlformats.org/officeDocument/2006/relationships/tags" Target="../tags/tag238.xml"/><Relationship Id="rId20" Type="http://schemas.openxmlformats.org/officeDocument/2006/relationships/tags" Target="../tags/tag242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27.xml"/><Relationship Id="rId15" Type="http://schemas.openxmlformats.org/officeDocument/2006/relationships/tags" Target="../tags/tag237.xml"/><Relationship Id="rId23" Type="http://schemas.openxmlformats.org/officeDocument/2006/relationships/tags" Target="../tags/tag245.xml"/><Relationship Id="rId10" Type="http://schemas.openxmlformats.org/officeDocument/2006/relationships/tags" Target="../tags/tag232.xml"/><Relationship Id="rId19" Type="http://schemas.openxmlformats.org/officeDocument/2006/relationships/tags" Target="../tags/tag241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Relationship Id="rId22" Type="http://schemas.openxmlformats.org/officeDocument/2006/relationships/tags" Target="../tags/tag2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25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3" Type="http://schemas.openxmlformats.org/officeDocument/2006/relationships/tags" Target="../tags/tag284.xml"/><Relationship Id="rId21" Type="http://schemas.openxmlformats.org/officeDocument/2006/relationships/tags" Target="../tags/tag302.xml"/><Relationship Id="rId7" Type="http://schemas.openxmlformats.org/officeDocument/2006/relationships/tags" Target="../tags/tag288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20" Type="http://schemas.openxmlformats.org/officeDocument/2006/relationships/tags" Target="../tags/tag301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tags" Target="../tags/tag29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10" Type="http://schemas.openxmlformats.org/officeDocument/2006/relationships/tags" Target="../tags/tag291.xml"/><Relationship Id="rId19" Type="http://schemas.openxmlformats.org/officeDocument/2006/relationships/tags" Target="../tags/tag300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Relationship Id="rId22" Type="http://schemas.openxmlformats.org/officeDocument/2006/relationships/tags" Target="../tags/tag30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13" Type="http://schemas.openxmlformats.org/officeDocument/2006/relationships/tags" Target="../tags/tag317.xml"/><Relationship Id="rId18" Type="http://schemas.openxmlformats.org/officeDocument/2006/relationships/tags" Target="../tags/tag322.xml"/><Relationship Id="rId3" Type="http://schemas.openxmlformats.org/officeDocument/2006/relationships/tags" Target="../tags/tag307.xml"/><Relationship Id="rId21" Type="http://schemas.openxmlformats.org/officeDocument/2006/relationships/tags" Target="../tags/tag325.xml"/><Relationship Id="rId7" Type="http://schemas.openxmlformats.org/officeDocument/2006/relationships/tags" Target="../tags/tag311.xml"/><Relationship Id="rId12" Type="http://schemas.openxmlformats.org/officeDocument/2006/relationships/tags" Target="../tags/tag316.xml"/><Relationship Id="rId17" Type="http://schemas.openxmlformats.org/officeDocument/2006/relationships/tags" Target="../tags/tag321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06.xml"/><Relationship Id="rId16" Type="http://schemas.openxmlformats.org/officeDocument/2006/relationships/tags" Target="../tags/tag320.xml"/><Relationship Id="rId20" Type="http://schemas.openxmlformats.org/officeDocument/2006/relationships/tags" Target="../tags/tag324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24" Type="http://schemas.openxmlformats.org/officeDocument/2006/relationships/tags" Target="../tags/tag328.xml"/><Relationship Id="rId5" Type="http://schemas.openxmlformats.org/officeDocument/2006/relationships/tags" Target="../tags/tag309.xml"/><Relationship Id="rId15" Type="http://schemas.openxmlformats.org/officeDocument/2006/relationships/tags" Target="../tags/tag319.xml"/><Relationship Id="rId23" Type="http://schemas.openxmlformats.org/officeDocument/2006/relationships/tags" Target="../tags/tag327.xml"/><Relationship Id="rId10" Type="http://schemas.openxmlformats.org/officeDocument/2006/relationships/tags" Target="../tags/tag314.xml"/><Relationship Id="rId19" Type="http://schemas.openxmlformats.org/officeDocument/2006/relationships/tags" Target="../tags/tag323.xml"/><Relationship Id="rId4" Type="http://schemas.openxmlformats.org/officeDocument/2006/relationships/tags" Target="../tags/tag308.xml"/><Relationship Id="rId9" Type="http://schemas.openxmlformats.org/officeDocument/2006/relationships/tags" Target="../tags/tag313.xml"/><Relationship Id="rId14" Type="http://schemas.openxmlformats.org/officeDocument/2006/relationships/tags" Target="../tags/tag318.xml"/><Relationship Id="rId22" Type="http://schemas.openxmlformats.org/officeDocument/2006/relationships/tags" Target="../tags/tag3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48.xml"/><Relationship Id="rId21" Type="http://schemas.openxmlformats.org/officeDocument/2006/relationships/tags" Target="../tags/tag43.xml"/><Relationship Id="rId34" Type="http://schemas.openxmlformats.org/officeDocument/2006/relationships/tags" Target="../tags/tag56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50" Type="http://schemas.openxmlformats.org/officeDocument/2006/relationships/tags" Target="../tags/tag72.xml"/><Relationship Id="rId55" Type="http://schemas.openxmlformats.org/officeDocument/2006/relationships/tags" Target="../tags/tag77.xml"/><Relationship Id="rId63" Type="http://schemas.openxmlformats.org/officeDocument/2006/relationships/tags" Target="../tags/tag8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9" Type="http://schemas.openxmlformats.org/officeDocument/2006/relationships/tags" Target="../tags/tag51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3" Type="http://schemas.openxmlformats.org/officeDocument/2006/relationships/tags" Target="../tags/tag75.xml"/><Relationship Id="rId58" Type="http://schemas.openxmlformats.org/officeDocument/2006/relationships/tags" Target="../tags/tag80.xml"/><Relationship Id="rId5" Type="http://schemas.openxmlformats.org/officeDocument/2006/relationships/tags" Target="../tags/tag27.xml"/><Relationship Id="rId61" Type="http://schemas.openxmlformats.org/officeDocument/2006/relationships/tags" Target="../tags/tag83.xml"/><Relationship Id="rId19" Type="http://schemas.openxmlformats.org/officeDocument/2006/relationships/tags" Target="../tags/tag4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56" Type="http://schemas.openxmlformats.org/officeDocument/2006/relationships/tags" Target="../tags/tag78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30.xml"/><Relationship Id="rId51" Type="http://schemas.openxmlformats.org/officeDocument/2006/relationships/tags" Target="../tags/tag73.xml"/><Relationship Id="rId3" Type="http://schemas.openxmlformats.org/officeDocument/2006/relationships/tags" Target="../tags/tag25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59" Type="http://schemas.openxmlformats.org/officeDocument/2006/relationships/tags" Target="../tags/tag81.xml"/><Relationship Id="rId20" Type="http://schemas.openxmlformats.org/officeDocument/2006/relationships/tags" Target="../tags/tag42.xml"/><Relationship Id="rId41" Type="http://schemas.openxmlformats.org/officeDocument/2006/relationships/tags" Target="../tags/tag63.xml"/><Relationship Id="rId54" Type="http://schemas.openxmlformats.org/officeDocument/2006/relationships/tags" Target="../tags/tag76.xml"/><Relationship Id="rId62" Type="http://schemas.openxmlformats.org/officeDocument/2006/relationships/tags" Target="../tags/tag8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tags" Target="../tags/tag71.xml"/><Relationship Id="rId57" Type="http://schemas.openxmlformats.org/officeDocument/2006/relationships/tags" Target="../tags/tag79.xml"/><Relationship Id="rId10" Type="http://schemas.openxmlformats.org/officeDocument/2006/relationships/tags" Target="../tags/tag32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52" Type="http://schemas.openxmlformats.org/officeDocument/2006/relationships/tags" Target="../tags/tag74.xml"/><Relationship Id="rId60" Type="http://schemas.openxmlformats.org/officeDocument/2006/relationships/tags" Target="../tags/tag82.xml"/><Relationship Id="rId65" Type="http://schemas.openxmlformats.org/officeDocument/2006/relationships/notesSlide" Target="../notesSlides/notesSlide4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9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701355" y="2882072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Lecture 23</a:t>
            </a:r>
          </a:p>
          <a:p>
            <a:pPr eaLnBrk="1" hangingPunct="1"/>
            <a:r>
              <a:rPr lang="en-US" altLang="en-US" dirty="0"/>
              <a:t>NP-Completeness, Part II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090" y="3932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5115" y="21125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890" y="5584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355" y="9379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33715" y="28982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41777" y="1772738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054428-B878-24BA-92C1-4189287A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Circuit Sat &lt;</a:t>
            </a:r>
            <a:r>
              <a:rPr lang="en-US" sz="2400" baseline="-25000"/>
              <a:t>P</a:t>
            </a:r>
            <a:r>
              <a:rPr lang="en-US" sz="240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Independent Set &lt;</a:t>
            </a:r>
            <a:r>
              <a:rPr lang="en-US" sz="2400" baseline="-25000"/>
              <a:t>P</a:t>
            </a:r>
            <a:r>
              <a:rPr lang="en-US" sz="240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Hamiltonian Circuit &lt;</a:t>
            </a:r>
            <a:r>
              <a:rPr lang="en-US" sz="2400" baseline="-25000"/>
              <a:t>P</a:t>
            </a:r>
            <a:r>
              <a:rPr lang="en-US" sz="240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3-SAT &lt;</a:t>
            </a:r>
            <a:r>
              <a:rPr lang="en-US" sz="2400" baseline="-25000"/>
              <a:t>P</a:t>
            </a:r>
            <a:r>
              <a:rPr lang="en-US" sz="240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Subset Sum &lt;</a:t>
            </a:r>
            <a:r>
              <a:rPr lang="en-US" sz="2400" baseline="-25000"/>
              <a:t>P</a:t>
            </a:r>
            <a:r>
              <a:rPr lang="en-US" sz="240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14A7A6-7C6B-B8CC-9CF2-E85B8B61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5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Literal:	</a:t>
            </a:r>
            <a:r>
              <a:rPr lang="en-US" sz="1600" dirty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/>
              <a:t>Clause:	</a:t>
            </a:r>
            <a:r>
              <a:rPr lang="en-US" sz="1600" dirty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/>
              <a:t>Conjunctive normal form:  </a:t>
            </a:r>
            <a:r>
              <a:rPr lang="en-US" sz="1600" dirty="0">
                <a:solidFill>
                  <a:schemeClr val="tx1"/>
                </a:solidFill>
              </a:rPr>
              <a:t>A propositional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formula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/>
              <a:t>SAT:  </a:t>
            </a:r>
            <a:r>
              <a:rPr lang="en-US" sz="1600" dirty="0">
                <a:solidFill>
                  <a:schemeClr val="tx1"/>
                </a:solidFill>
              </a:rPr>
              <a:t>Given CNF formula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/>
              <a:t>3-SAT:  </a:t>
            </a:r>
            <a:r>
              <a:rPr lang="en-US" sz="1600" dirty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/>
              <a:t>ctly </a:t>
            </a:r>
            <a:r>
              <a:rPr lang="en-US" sz="1600" dirty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13377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16100" imgH="317500" progId="Equation.3">
                  <p:embed/>
                </p:oleObj>
              </mc:Choice>
              <mc:Fallback>
                <p:oleObj name="Equation" r:id="rId3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5469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5500" imgH="292100" progId="Equation.3">
                  <p:embed/>
                </p:oleObj>
              </mc:Choice>
              <mc:Fallback>
                <p:oleObj name="Equation" r:id="rId5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10667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60600" imgH="266700" progId="Equation.3">
                  <p:embed/>
                </p:oleObj>
              </mc:Choice>
              <mc:Fallback>
                <p:oleObj name="Equation" r:id="rId7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540500" imgH="355600" progId="Equation.3">
                  <p:embed/>
                </p:oleObj>
              </mc:Choice>
              <mc:Fallback>
                <p:oleObj name="Equation" r:id="rId9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E7E694-5F38-5002-1387-D94D6C82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Theorem.  </a:t>
            </a:r>
            <a:r>
              <a:rPr lang="en-US" sz="1600" dirty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/>
              <a:t>Pf.  </a:t>
            </a:r>
            <a:r>
              <a:rPr lang="en-US" sz="1600" dirty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/>
              <a:t>Let K be any circuit.</a:t>
            </a:r>
          </a:p>
          <a:p>
            <a:pPr lvl="1"/>
            <a:r>
              <a:rPr lang="en-US" sz="1600" dirty="0"/>
              <a:t>Create a 3-SAT variable x</a:t>
            </a:r>
            <a:r>
              <a:rPr lang="en-US" sz="1600" baseline="-25000" dirty="0"/>
              <a:t>i</a:t>
            </a:r>
            <a:r>
              <a:rPr lang="en-US" sz="1600" dirty="0"/>
              <a:t> for each circuit element </a:t>
            </a:r>
            <a:r>
              <a:rPr lang="en-US" sz="1600" dirty="0" err="1"/>
              <a:t>i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Make circuit compute correct values at each node:</a:t>
            </a:r>
          </a:p>
          <a:p>
            <a:pPr lvl="2"/>
            <a:r>
              <a:rPr lang="en-US" sz="1600" dirty="0">
                <a:sym typeface="Symbol" pitchFamily="18" charset="2"/>
              </a:rPr>
              <a:t>x</a:t>
            </a:r>
            <a:r>
              <a:rPr lang="en-US" sz="1600" baseline="-25000" dirty="0">
                <a:sym typeface="Symbol" pitchFamily="18" charset="2"/>
              </a:rPr>
              <a:t>2</a:t>
            </a:r>
            <a:r>
              <a:rPr lang="en-US" sz="1600" dirty="0">
                <a:sym typeface="Symbol" pitchFamily="18" charset="2"/>
              </a:rPr>
              <a:t> =  x</a:t>
            </a:r>
            <a:r>
              <a:rPr lang="en-US" sz="1600" baseline="-25000" dirty="0">
                <a:sym typeface="Symbol" pitchFamily="18" charset="2"/>
              </a:rPr>
              <a:t>3</a:t>
            </a:r>
            <a:r>
              <a:rPr lang="en-US" sz="1600" dirty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>
                <a:sym typeface="Symbol" pitchFamily="18" charset="2"/>
              </a:rPr>
              <a:t>x</a:t>
            </a:r>
            <a:r>
              <a:rPr lang="en-US" sz="1600" baseline="-25000" dirty="0">
                <a:sym typeface="Symbol" pitchFamily="18" charset="2"/>
              </a:rPr>
              <a:t>1</a:t>
            </a:r>
            <a:r>
              <a:rPr lang="en-US" sz="1600" dirty="0">
                <a:sym typeface="Symbol" pitchFamily="18" charset="2"/>
              </a:rPr>
              <a:t> = x</a:t>
            </a:r>
            <a:r>
              <a:rPr lang="en-US" sz="1600" baseline="-25000" dirty="0">
                <a:sym typeface="Symbol" pitchFamily="18" charset="2"/>
              </a:rPr>
              <a:t>4</a:t>
            </a:r>
            <a:r>
              <a:rPr lang="en-US" sz="1600" dirty="0">
                <a:sym typeface="Symbol" pitchFamily="18" charset="2"/>
              </a:rPr>
              <a:t>  x</a:t>
            </a:r>
            <a:r>
              <a:rPr lang="en-US" sz="1600" baseline="-25000" dirty="0">
                <a:sym typeface="Symbol" pitchFamily="18" charset="2"/>
              </a:rPr>
              <a:t>5   </a:t>
            </a:r>
            <a:r>
              <a:rPr lang="en-US" sz="1600" dirty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>
                <a:sym typeface="Symbol" pitchFamily="18" charset="2"/>
              </a:rPr>
              <a:t>x</a:t>
            </a:r>
            <a:r>
              <a:rPr lang="en-US" sz="1600" baseline="-25000" dirty="0">
                <a:sym typeface="Symbol" pitchFamily="18" charset="2"/>
              </a:rPr>
              <a:t>0</a:t>
            </a:r>
            <a:r>
              <a:rPr lang="en-US" sz="1600" dirty="0">
                <a:sym typeface="Symbol" pitchFamily="18" charset="2"/>
              </a:rPr>
              <a:t> = x</a:t>
            </a:r>
            <a:r>
              <a:rPr lang="en-US" sz="1600" baseline="-25000" dirty="0">
                <a:sym typeface="Symbol" pitchFamily="18" charset="2"/>
              </a:rPr>
              <a:t>1</a:t>
            </a:r>
            <a:r>
              <a:rPr lang="en-US" sz="1600" dirty="0">
                <a:sym typeface="Symbol" pitchFamily="18" charset="2"/>
              </a:rPr>
              <a:t>  x</a:t>
            </a:r>
            <a:r>
              <a:rPr lang="en-US" sz="1600" baseline="-25000" dirty="0">
                <a:sym typeface="Symbol" pitchFamily="18" charset="2"/>
              </a:rPr>
              <a:t>2   </a:t>
            </a:r>
            <a:r>
              <a:rPr lang="en-US" sz="1600" dirty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/>
          </a:p>
          <a:p>
            <a:pPr lvl="1"/>
            <a:r>
              <a:rPr lang="en-US" sz="1600" dirty="0"/>
              <a:t>Hard-coded input values and output value.</a:t>
            </a:r>
          </a:p>
          <a:p>
            <a:pPr lvl="2"/>
            <a:r>
              <a:rPr lang="en-US" sz="1600" dirty="0">
                <a:sym typeface="Symbol" pitchFamily="18" charset="2"/>
              </a:rPr>
              <a:t>x</a:t>
            </a:r>
            <a:r>
              <a:rPr lang="en-US" sz="1600" baseline="-25000" dirty="0">
                <a:sym typeface="Symbol" pitchFamily="18" charset="2"/>
              </a:rPr>
              <a:t>5</a:t>
            </a:r>
            <a:r>
              <a:rPr lang="en-US" sz="1600" dirty="0">
                <a:sym typeface="Symbol" pitchFamily="18" charset="2"/>
              </a:rPr>
              <a:t> = 0    add 1 clause:</a:t>
            </a:r>
            <a:endParaRPr lang="en-US" sz="1600" dirty="0"/>
          </a:p>
          <a:p>
            <a:pPr lvl="2"/>
            <a:r>
              <a:rPr lang="en-US" sz="1600" dirty="0">
                <a:sym typeface="Symbol" pitchFamily="18" charset="2"/>
              </a:rPr>
              <a:t>x</a:t>
            </a:r>
            <a:r>
              <a:rPr lang="en-US" sz="1600" baseline="-25000" dirty="0">
                <a:sym typeface="Symbol" pitchFamily="18" charset="2"/>
              </a:rPr>
              <a:t>0</a:t>
            </a:r>
            <a:r>
              <a:rPr lang="en-US" sz="1600" dirty="0">
                <a:sym typeface="Symbol" pitchFamily="18" charset="2"/>
              </a:rPr>
              <a:t> = 1    add 1 clause:</a:t>
            </a:r>
            <a:endParaRPr lang="en-US" sz="1600" dirty="0"/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/>
              <a:t>Final step:  turn clauses of length &lt; 3 into</a:t>
            </a:r>
            <a:br>
              <a:rPr lang="en-US" sz="1600" dirty="0"/>
            </a:br>
            <a:r>
              <a:rPr lang="en-US" sz="1600" dirty="0"/>
              <a:t>clauses of length exactly 3.  </a:t>
            </a:r>
            <a:r>
              <a:rPr lang="en-US" sz="1600" dirty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4306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52600" imgH="292100" progId="Equation.3">
                  <p:embed/>
                </p:oleObj>
              </mc:Choice>
              <mc:Fallback>
                <p:oleObj name="Equation" r:id="rId3" imgW="1752600" imgH="292100" progId="Equation.3">
                  <p:embed/>
                  <p:pic>
                    <p:nvPicPr>
                      <p:cNvPr id="8194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20454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9100" imgH="292100" progId="Equation.3">
                  <p:embed/>
                </p:oleObj>
              </mc:Choice>
              <mc:Fallback>
                <p:oleObj name="Equation" r:id="rId5" imgW="2959100" imgH="292100" progId="Equation.3">
                  <p:embed/>
                  <p:pic>
                    <p:nvPicPr>
                      <p:cNvPr id="819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55254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57500" imgH="292100" progId="Equation.3">
                  <p:embed/>
                </p:oleObj>
              </mc:Choice>
              <mc:Fallback>
                <p:oleObj name="Equation" r:id="rId7" imgW="2857500" imgH="292100" progId="Equation.3">
                  <p:embed/>
                  <p:pic>
                    <p:nvPicPr>
                      <p:cNvPr id="819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98601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300" imgH="292100" progId="Equation.3">
                  <p:embed/>
                </p:oleObj>
              </mc:Choice>
              <mc:Fallback>
                <p:oleObj name="Equation" r:id="rId9" imgW="241300" imgH="292100" progId="Equation.3">
                  <p:embed/>
                  <p:pic>
                    <p:nvPicPr>
                      <p:cNvPr id="8194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5908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900" imgH="266700" progId="Equation.3">
                  <p:embed/>
                </p:oleObj>
              </mc:Choice>
              <mc:Fallback>
                <p:oleObj name="Equation" r:id="rId11" imgW="215900" imgH="266700" progId="Equation.3">
                  <p:embed/>
                  <p:pic>
                    <p:nvPicPr>
                      <p:cNvPr id="8195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95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Independent Set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/>
              <a:t>Independent Set</a:t>
            </a:r>
          </a:p>
          <a:p>
            <a:pPr lvl="1" eaLnBrk="1" hangingPunct="1"/>
            <a:r>
              <a:rPr lang="en-US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08DE36-CB59-0FD1-725B-6DAB90AE3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Claim.  </a:t>
            </a:r>
            <a:r>
              <a:rPr lang="en-US" sz="1600" dirty="0">
                <a:solidFill>
                  <a:schemeClr val="tx1"/>
                </a:solidFill>
              </a:rPr>
              <a:t>3-SAT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/>
              <a:t>Pf. 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900" imgH="266700" progId="Equation.3">
                  <p:embed/>
                </p:oleObj>
              </mc:Choice>
              <mc:Fallback>
                <p:oleObj name="Equation" r:id="rId3" imgW="215900" imgH="266700" progId="Equation.3">
                  <p:embed/>
                  <p:pic>
                    <p:nvPicPr>
                      <p:cNvPr id="10138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794186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29300" imgH="355600" progId="Equation.3">
                  <p:embed/>
                </p:oleObj>
              </mc:Choice>
              <mc:Fallback>
                <p:oleObj name="Equation" r:id="rId5" imgW="5829300" imgH="355600" progId="Equation.3">
                  <p:embed/>
                  <p:pic>
                    <p:nvPicPr>
                      <p:cNvPr id="1013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900" imgH="266700" progId="Equation.3">
                  <p:embed/>
                </p:oleObj>
              </mc:Choice>
              <mc:Fallback>
                <p:oleObj name="Equation" r:id="rId7" imgW="215900" imgH="266700" progId="Equation.3">
                  <p:embed/>
                  <p:pic>
                    <p:nvPicPr>
                      <p:cNvPr id="101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900" imgH="292100" progId="Equation.3">
                  <p:embed/>
                </p:oleObj>
              </mc:Choice>
              <mc:Fallback>
                <p:oleObj name="Equation" r:id="rId9" imgW="215900" imgH="292100" progId="Equation.3">
                  <p:embed/>
                  <p:pic>
                    <p:nvPicPr>
                      <p:cNvPr id="10138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500" imgH="266700" progId="Equation.3">
                  <p:embed/>
                </p:oleObj>
              </mc:Choice>
              <mc:Fallback>
                <p:oleObj name="Equation" r:id="rId11" imgW="190500" imgH="266700" progId="Equation.3">
                  <p:embed/>
                  <p:pic>
                    <p:nvPicPr>
                      <p:cNvPr id="10139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900" imgH="266700" progId="Equation.3">
                  <p:embed/>
                </p:oleObj>
              </mc:Choice>
              <mc:Fallback>
                <p:oleObj name="Equation" r:id="rId13" imgW="215900" imgH="266700" progId="Equation.3">
                  <p:embed/>
                  <p:pic>
                    <p:nvPicPr>
                      <p:cNvPr id="1013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8600" imgH="266700" progId="Equation.3">
                  <p:embed/>
                </p:oleObj>
              </mc:Choice>
              <mc:Fallback>
                <p:oleObj name="Equation" r:id="rId14" imgW="228600" imgH="266700" progId="Equation.3">
                  <p:embed/>
                  <p:pic>
                    <p:nvPicPr>
                      <p:cNvPr id="1013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15900" imgH="292100" progId="Equation.3">
                  <p:embed/>
                </p:oleObj>
              </mc:Choice>
              <mc:Fallback>
                <p:oleObj name="Equation" r:id="rId16" imgW="215900" imgH="292100" progId="Equation.3">
                  <p:embed/>
                  <p:pic>
                    <p:nvPicPr>
                      <p:cNvPr id="1013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41300" imgH="292100" progId="Equation.3">
                  <p:embed/>
                </p:oleObj>
              </mc:Choice>
              <mc:Fallback>
                <p:oleObj name="Equation" r:id="rId17" imgW="241300" imgH="292100" progId="Equation.3">
                  <p:embed/>
                  <p:pic>
                    <p:nvPicPr>
                      <p:cNvPr id="1013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15900" imgH="266700" progId="Equation.3">
                  <p:embed/>
                </p:oleObj>
              </mc:Choice>
              <mc:Fallback>
                <p:oleObj name="Equation" r:id="rId19" imgW="215900" imgH="266700" progId="Equation.3">
                  <p:embed/>
                  <p:pic>
                    <p:nvPicPr>
                      <p:cNvPr id="1014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3A803E-10E6-59FB-AFF5-1884CA89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Claim. 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>
                <a:sym typeface="Symbol" pitchFamily="18" charset="2"/>
              </a:rPr>
              <a:t>Pf.   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/>
              <a:t>Pf  </a:t>
            </a:r>
            <a:r>
              <a:rPr lang="en-US" sz="1600" dirty="0">
                <a:sym typeface="Symbol" pitchFamily="18" charset="2"/>
              </a:rPr>
              <a:t>   </a:t>
            </a:r>
            <a:r>
              <a:rPr lang="en-US" sz="1600" dirty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ym typeface="Symbol" pitchFamily="18" charset="2"/>
            </a:endParaRPr>
          </a:p>
          <a:p>
            <a:pPr marL="0" indent="0"/>
            <a:endParaRPr lang="en-US" dirty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900" imgH="266700" progId="Equation.3">
                  <p:embed/>
                </p:oleObj>
              </mc:Choice>
              <mc:Fallback>
                <p:oleObj name="Equation" r:id="rId3" imgW="215900" imgH="266700" progId="Equation.3">
                  <p:embed/>
                  <p:pic>
                    <p:nvPicPr>
                      <p:cNvPr id="1024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900" imgH="266700" progId="Equation.3">
                  <p:embed/>
                </p:oleObj>
              </mc:Choice>
              <mc:Fallback>
                <p:oleObj name="Equation" r:id="rId5" imgW="215900" imgH="266700" progId="Equation.3">
                  <p:embed/>
                  <p:pic>
                    <p:nvPicPr>
                      <p:cNvPr id="1024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900" imgH="292100" progId="Equation.3">
                  <p:embed/>
                </p:oleObj>
              </mc:Choice>
              <mc:Fallback>
                <p:oleObj name="Equation" r:id="rId7" imgW="215900" imgH="292100" progId="Equation.3">
                  <p:embed/>
                  <p:pic>
                    <p:nvPicPr>
                      <p:cNvPr id="1024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500" imgH="266700" progId="Equation.3">
                  <p:embed/>
                </p:oleObj>
              </mc:Choice>
              <mc:Fallback>
                <p:oleObj name="Equation" r:id="rId9" imgW="190500" imgH="266700" progId="Equation.3">
                  <p:embed/>
                  <p:pic>
                    <p:nvPicPr>
                      <p:cNvPr id="1024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900" imgH="266700" progId="Equation.3">
                  <p:embed/>
                </p:oleObj>
              </mc:Choice>
              <mc:Fallback>
                <p:oleObj name="Equation" r:id="rId11" imgW="215900" imgH="266700" progId="Equation.3">
                  <p:embed/>
                  <p:pic>
                    <p:nvPicPr>
                      <p:cNvPr id="1024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600" imgH="266700" progId="Equation.3">
                  <p:embed/>
                </p:oleObj>
              </mc:Choice>
              <mc:Fallback>
                <p:oleObj name="Equation" r:id="rId12" imgW="228600" imgH="266700" progId="Equation.3">
                  <p:embed/>
                  <p:pic>
                    <p:nvPicPr>
                      <p:cNvPr id="1024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5900" imgH="292100" progId="Equation.3">
                  <p:embed/>
                </p:oleObj>
              </mc:Choice>
              <mc:Fallback>
                <p:oleObj name="Equation" r:id="rId14" imgW="215900" imgH="292100" progId="Equation.3">
                  <p:embed/>
                  <p:pic>
                    <p:nvPicPr>
                      <p:cNvPr id="1024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41300" imgH="292100" progId="Equation.3">
                  <p:embed/>
                </p:oleObj>
              </mc:Choice>
              <mc:Fallback>
                <p:oleObj name="Equation" r:id="rId15" imgW="241300" imgH="292100" progId="Equation.3">
                  <p:embed/>
                  <p:pic>
                    <p:nvPicPr>
                      <p:cNvPr id="1024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15900" imgH="266700" progId="Equation.3">
                  <p:embed/>
                </p:oleObj>
              </mc:Choice>
              <mc:Fallback>
                <p:oleObj name="Equation" r:id="rId17" imgW="215900" imgH="266700" progId="Equation.3">
                  <p:embed/>
                  <p:pic>
                    <p:nvPicPr>
                      <p:cNvPr id="1024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495145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829300" imgH="355600" progId="Equation.3">
                  <p:embed/>
                </p:oleObj>
              </mc:Choice>
              <mc:Fallback>
                <p:oleObj name="Equation" r:id="rId18" imgW="5829300" imgH="355600" progId="Equation.3">
                  <p:embed/>
                  <p:pic>
                    <p:nvPicPr>
                      <p:cNvPr id="1024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1FB65C-6BC0-749E-C201-6BA18F41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69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43694" y="1230865"/>
            <a:ext cx="8229600" cy="2575960"/>
          </a:xfrm>
        </p:spPr>
        <p:txBody>
          <a:bodyPr/>
          <a:lstStyle/>
          <a:p>
            <a:pPr eaLnBrk="1" hangingPunct="1"/>
            <a:r>
              <a:rPr lang="en-US" dirty="0"/>
              <a:t>Vertex Cover</a:t>
            </a:r>
          </a:p>
          <a:p>
            <a:pPr lvl="1" eaLnBrk="1" hangingPunct="1"/>
            <a:r>
              <a:rPr lang="en-US" dirty="0"/>
              <a:t>Graph G = (V, E), a subset S of the vertices is a vertex cover if every edge in E has at least one endpoint in S</a:t>
            </a:r>
          </a:p>
          <a:p>
            <a:pPr lvl="1" eaLnBrk="1" hangingPunct="1"/>
            <a:r>
              <a:rPr lang="en-US" dirty="0"/>
              <a:t>Does G have a vertex cover of size at most k?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43407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532662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3407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63902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4648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540282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532662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644000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491600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644000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720200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644000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706038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555225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541063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782238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706038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A2C89E-FFE8-DFBF-E5B8-14A3C3D4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IS &lt;</a:t>
            </a:r>
            <a:r>
              <a:rPr lang="en-US" baseline="-25000"/>
              <a:t>P</a:t>
            </a:r>
            <a:r>
              <a:rPr lang="en-US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Lemma: A set S is independent iff V-S is a vertex cover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To reduce IS to VC, we show that we can determine if a graph has an independent set of size K by testing for a Vertex cover of size n - 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03C73E-0125-045B-3F9A-CF37DE98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5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IS &lt;</a:t>
            </a:r>
            <a:r>
              <a:rPr lang="en-US" baseline="-25000"/>
              <a:t>P</a:t>
            </a:r>
            <a:r>
              <a:rPr lang="en-US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6085E9-AFC3-7B83-DE9C-87234A42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6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/>
              <a:t>Clique</a:t>
            </a:r>
          </a:p>
          <a:p>
            <a:pPr lvl="1" eaLnBrk="1" hangingPunct="1"/>
            <a:r>
              <a:rPr lang="en-US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0FEBFD-B9C1-F7E2-0C3C-CD8FF8C3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9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3C11-AFB6-4AEC-805B-B21D644C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FC88-3F33-47CD-8D32-C23FD64C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– Chapter 8</a:t>
            </a:r>
          </a:p>
          <a:p>
            <a:pPr lvl="1"/>
            <a:r>
              <a:rPr lang="en-US" dirty="0"/>
              <a:t>Focus 8.1-8.4</a:t>
            </a:r>
          </a:p>
          <a:p>
            <a:pPr lvl="1"/>
            <a:r>
              <a:rPr lang="en-US" dirty="0"/>
              <a:t>Skim 8.5-8.8</a:t>
            </a:r>
          </a:p>
          <a:p>
            <a:r>
              <a:rPr lang="en-US" dirty="0"/>
              <a:t>Homework 9,  Due Friday, March 8</a:t>
            </a:r>
          </a:p>
          <a:p>
            <a:r>
              <a:rPr lang="en-US" dirty="0"/>
              <a:t>Final,  Monday,  March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9755-7118-42FA-B53E-104C58B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1C9F8F-080A-9682-FD3C-2C10BE5B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55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IS &lt;</a:t>
            </a:r>
            <a:r>
              <a:rPr lang="en-US" baseline="-25000"/>
              <a:t>P</a:t>
            </a:r>
            <a:r>
              <a:rPr lang="en-US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Lemma: S is Independent in G iff S is a Clique in the complement of G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To reduce IS to Clique, we compute the complement of the graph.  The complement has a clique of size K iff the original graph has an independent set of size 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FB97D0-1847-92E7-9A69-C90E2E08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58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C5D915-0FF8-6A04-B395-58FB9D98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Reduction from 3-SAT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F4A8DF-E4C9-4850-B827-9CE155B6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1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3412779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Thm:  HC &lt;</a:t>
            </a:r>
            <a:r>
              <a:rPr lang="en-US" baseline="-25000"/>
              <a:t>P</a:t>
            </a:r>
            <a:r>
              <a:rPr lang="en-US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1852AF-9F71-6BA0-CA67-FC976227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1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NP-Complete</a:t>
            </a:r>
          </a:p>
          <a:p>
            <a:pPr lvl="1"/>
            <a:r>
              <a:rPr lang="en-US"/>
              <a:t>Graph K-coloring</a:t>
            </a:r>
          </a:p>
          <a:p>
            <a:pPr lvl="1"/>
            <a:r>
              <a:rPr lang="en-US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Polynomial</a:t>
            </a:r>
          </a:p>
          <a:p>
            <a:pPr lvl="1"/>
            <a:r>
              <a:rPr lang="en-US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67A422-49AB-76F8-D7B3-218A43CB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Background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P: Class of problems that can be solved in polynomial time</a:t>
            </a:r>
          </a:p>
          <a:p>
            <a:pPr eaLnBrk="1" hangingPunct="1"/>
            <a:r>
              <a:rPr lang="en-US" dirty="0"/>
              <a:t>NP: Class of problems that can be solved in non-deterministic polynomial time</a:t>
            </a:r>
          </a:p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/>
              <a:t>Notation: Y &lt;</a:t>
            </a:r>
            <a:r>
              <a:rPr lang="en-US" baseline="-25000" dirty="0"/>
              <a:t>P</a:t>
            </a:r>
            <a:r>
              <a:rPr lang="en-US" dirty="0"/>
              <a:t> X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time</a:t>
            </a:r>
          </a:p>
          <a:p>
            <a:pPr eaLnBrk="1" hangingPunct="1"/>
            <a:r>
              <a:rPr lang="en-US" dirty="0"/>
              <a:t>A problem X is NP-complete if </a:t>
            </a:r>
          </a:p>
          <a:p>
            <a:pPr lvl="1" eaLnBrk="1" hangingPunct="1"/>
            <a:r>
              <a:rPr lang="en-US" dirty="0"/>
              <a:t>X is in NP</a:t>
            </a:r>
          </a:p>
          <a:p>
            <a:pPr lvl="1" eaLnBrk="1" hangingPunct="1"/>
            <a:r>
              <a:rPr lang="en-US" dirty="0"/>
              <a:t>For every Y in NP,  Y &lt;</a:t>
            </a:r>
            <a:r>
              <a:rPr lang="en-US" baseline="-25000" dirty="0"/>
              <a:t>P</a:t>
            </a:r>
            <a:r>
              <a:rPr lang="en-US" dirty="0"/>
              <a:t> X</a:t>
            </a:r>
          </a:p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DA784A-CB12-985F-ECEA-AC6C4FA3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 Question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       NP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FF304-018C-43F2-BBFD-FC3E9B06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NP Completeness:</a:t>
            </a:r>
            <a:br>
              <a:rPr lang="en-US" dirty="0"/>
            </a:br>
            <a:r>
              <a:rPr lang="en-US" dirty="0"/>
              <a:t>The story so far</a:t>
            </a:r>
          </a:p>
        </p:txBody>
      </p:sp>
      <p:pic>
        <p:nvPicPr>
          <p:cNvPr id="6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3542842"/>
            <a:ext cx="3073748" cy="20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612096" y="2594155"/>
            <a:ext cx="2428640" cy="8348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Circuit Satisfiability is NP-Complete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A6BCD4-084F-3982-AE38-85F30C76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798659-2086-495F-A755-25BC91321BD7}"/>
              </a:ext>
            </a:extLst>
          </p:cNvPr>
          <p:cNvSpPr txBox="1"/>
          <p:nvPr/>
        </p:nvSpPr>
        <p:spPr>
          <a:xfrm>
            <a:off x="532686" y="5253453"/>
            <a:ext cx="75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1971</a:t>
            </a:r>
          </a:p>
        </p:txBody>
      </p:sp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Circuit Satisfiability Problem is NP-Complete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Circuit Satisfiability</a:t>
            </a:r>
          </a:p>
          <a:p>
            <a:pPr lvl="1" eaLnBrk="1" hangingPunct="1"/>
            <a:r>
              <a:rPr lang="en-US"/>
              <a:t>Given a boolean circuit, determine if there is an assignment of boolean values to the input to make the output true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411C8A-A24A-596A-5DB0-5EA865C8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4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03553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Reduce an arbitrary problem Y in NP to X</a:t>
            </a:r>
          </a:p>
          <a:p>
            <a:pPr eaLnBrk="1" hangingPunct="1"/>
            <a:r>
              <a:rPr lang="en-US" dirty="0"/>
              <a:t>Let A be a non-deterministic polynomial time algorithm for Y</a:t>
            </a:r>
          </a:p>
          <a:p>
            <a:pPr eaLnBrk="1" hangingPunct="1"/>
            <a:r>
              <a:rPr lang="en-US" dirty="0"/>
              <a:t>Convert A to a circuit, so that Y is a Yes instance </a:t>
            </a:r>
            <a:r>
              <a:rPr lang="en-US" dirty="0" err="1"/>
              <a:t>iff</a:t>
            </a:r>
            <a:r>
              <a:rPr lang="en-US" dirty="0"/>
              <a:t> and only if the circuit is satisfiable</a:t>
            </a:r>
          </a:p>
          <a:p>
            <a:pPr lvl="1" eaLnBrk="1" hangingPunct="1"/>
            <a:r>
              <a:rPr lang="en-US" dirty="0"/>
              <a:t>Non-deterministic choices of A encoded by values of inputs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CE3EEC-AA99-5D11-AC4A-BC628CC9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004934" y="1900993"/>
            <a:ext cx="2808115" cy="12902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There are a whole bunch of other important problems which are NP-Complete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C9C52A-2144-C9E2-DBC1-1914C3E3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35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11881</TotalTime>
  <Words>1246</Words>
  <Application>Microsoft Office PowerPoint</Application>
  <PresentationFormat>On-screen Show (4:3)</PresentationFormat>
  <Paragraphs>284</Paragraphs>
  <Slides>26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Comic Sans MS</vt:lpstr>
      <vt:lpstr>Monotype Sorts</vt:lpstr>
      <vt:lpstr>Times New Roman</vt:lpstr>
      <vt:lpstr>1_Default Design</vt:lpstr>
      <vt:lpstr>Equation</vt:lpstr>
      <vt:lpstr>CSE 421 Introduction to Algorithms</vt:lpstr>
      <vt:lpstr>Announcements</vt:lpstr>
      <vt:lpstr>Background</vt:lpstr>
      <vt:lpstr>P vs. NP Question</vt:lpstr>
      <vt:lpstr>NP Completeness: The story so far</vt:lpstr>
      <vt:lpstr>Cook’s Theorem</vt:lpstr>
      <vt:lpstr>Circuit SAT</vt:lpstr>
      <vt:lpstr>Proof of Cook’s Theorem</vt:lpstr>
      <vt:lpstr>Today</vt:lpstr>
      <vt:lpstr>Populating the NP-Completeness Universe</vt:lpstr>
      <vt:lpstr>Satisfiability</vt:lpstr>
      <vt:lpstr>3-SAT is NP-Complete</vt:lpstr>
      <vt:lpstr>Independent Set</vt:lpstr>
      <vt:lpstr>3 Satisfiability Reduces to 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109</cp:revision>
  <dcterms:created xsi:type="dcterms:W3CDTF">1601-01-01T00:00:00Z</dcterms:created>
  <dcterms:modified xsi:type="dcterms:W3CDTF">2024-03-01T18:24:21Z</dcterms:modified>
</cp:coreProperties>
</file>