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4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6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7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8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9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10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1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12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3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4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5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9" r:id="rId3"/>
    <p:sldId id="275" r:id="rId4"/>
    <p:sldId id="276" r:id="rId5"/>
    <p:sldId id="277" r:id="rId6"/>
    <p:sldId id="280" r:id="rId7"/>
    <p:sldId id="294" r:id="rId8"/>
    <p:sldId id="292" r:id="rId9"/>
    <p:sldId id="293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7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4432A2C-0BF8-4215-9885-AA8063E95661}"/>
    <pc:docChg chg="delSld modSld modMainMaster">
      <pc:chgData name="Richard Anderson" userId="4654cc452026b74c" providerId="LiveId" clId="{14432A2C-0BF8-4215-9885-AA8063E95661}" dt="2024-01-18T18:32:33.937" v="78" actId="20577"/>
      <pc:docMkLst>
        <pc:docMk/>
      </pc:docMkLst>
      <pc:sldChg chg="modSp mod setBg">
        <pc:chgData name="Richard Anderson" userId="4654cc452026b74c" providerId="LiveId" clId="{14432A2C-0BF8-4215-9885-AA8063E95661}" dt="2024-01-18T18:28:17.808" v="51"/>
        <pc:sldMkLst>
          <pc:docMk/>
          <pc:sldMk cId="0" sldId="256"/>
        </pc:sldMkLst>
        <pc:spChg chg="mod">
          <ac:chgData name="Richard Anderson" userId="4654cc452026b74c" providerId="LiveId" clId="{14432A2C-0BF8-4215-9885-AA8063E95661}" dt="2024-01-18T18:19:26.882" v="15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14432A2C-0BF8-4215-9885-AA8063E95661}" dt="2024-01-18T18:19:51.850" v="3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14432A2C-0BF8-4215-9885-AA8063E95661}" dt="2024-01-18T18:32:33.937" v="78" actId="20577"/>
        <pc:sldMkLst>
          <pc:docMk/>
          <pc:sldMk cId="0" sldId="289"/>
        </pc:sldMkLst>
        <pc:spChg chg="mod">
          <ac:chgData name="Richard Anderson" userId="4654cc452026b74c" providerId="LiveId" clId="{14432A2C-0BF8-4215-9885-AA8063E95661}" dt="2024-01-18T18:20:07.977" v="41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4432A2C-0BF8-4215-9885-AA8063E95661}" dt="2024-01-18T18:32:33.937" v="78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4432A2C-0BF8-4215-9885-AA8063E95661}" dt="2024-01-18T18:19:57.506" v="33" actId="2696"/>
        <pc:sldMkLst>
          <pc:docMk/>
          <pc:sldMk cId="0" sldId="290"/>
        </pc:sldMkLst>
      </pc:sldChg>
      <pc:sldMasterChg chg="setBg modSldLayout">
        <pc:chgData name="Richard Anderson" userId="4654cc452026b74c" providerId="LiveId" clId="{14432A2C-0BF8-4215-9885-AA8063E95661}" dt="2024-01-18T18:28:17.808" v="51"/>
        <pc:sldMasterMkLst>
          <pc:docMk/>
          <pc:sldMasterMk cId="2791505155" sldId="2147483673"/>
        </pc:sldMasterMkLst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3937752303" sldId="2147483674"/>
          </pc:sldLayoutMkLst>
        </pc:sldLayoutChg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3910963143" sldId="2147483675"/>
          </pc:sldLayoutMkLst>
        </pc:sldLayoutChg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1995562646" sldId="2147483676"/>
          </pc:sldLayoutMkLst>
        </pc:sldLayoutChg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2708567742" sldId="2147483677"/>
          </pc:sldLayoutMkLst>
        </pc:sldLayoutChg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2310487637" sldId="2147483678"/>
          </pc:sldLayoutMkLst>
        </pc:sldLayoutChg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3584663145" sldId="2147483679"/>
          </pc:sldLayoutMkLst>
        </pc:sldLayoutChg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2680651881" sldId="2147483680"/>
          </pc:sldLayoutMkLst>
        </pc:sldLayoutChg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1124417075" sldId="2147483681"/>
          </pc:sldLayoutMkLst>
        </pc:sldLayoutChg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1231767863" sldId="2147483682"/>
          </pc:sldLayoutMkLst>
        </pc:sldLayoutChg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2361649986" sldId="2147483683"/>
          </pc:sldLayoutMkLst>
        </pc:sldLayoutChg>
        <pc:sldLayoutChg chg="setBg">
          <pc:chgData name="Richard Anderson" userId="4654cc452026b74c" providerId="LiveId" clId="{14432A2C-0BF8-4215-9885-AA8063E95661}" dt="2024-01-18T18:28:17.808" v="51"/>
          <pc:sldLayoutMkLst>
            <pc:docMk/>
            <pc:sldMasterMk cId="2791505155" sldId="2147483673"/>
            <pc:sldLayoutMk cId="1622279038" sldId="214748368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4FAA3-15BE-48D4-89DF-E136FD248444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851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999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656C4-5A2B-4A17-865E-745C5293402A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378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45ED-F21B-4472-A453-4FC26E41272F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2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076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480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874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30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85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38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76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58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C662F-D2A9-4B01-A2A8-59DAD30D38A5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741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835D6-D271-45B4-8B14-6A8609F1AC91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93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2.xml"/><Relationship Id="rId10" Type="http://schemas.openxmlformats.org/officeDocument/2006/relationships/tags" Target="../tags/tag167.xml"/><Relationship Id="rId4" Type="http://schemas.openxmlformats.org/officeDocument/2006/relationships/tags" Target="../tags/tag161.xml"/><Relationship Id="rId9" Type="http://schemas.openxmlformats.org/officeDocument/2006/relationships/tags" Target="../tags/tag16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3" Type="http://schemas.openxmlformats.org/officeDocument/2006/relationships/tags" Target="../tags/tag170.xml"/><Relationship Id="rId7" Type="http://schemas.openxmlformats.org/officeDocument/2006/relationships/tags" Target="../tags/tag174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72.xml"/><Relationship Id="rId10" Type="http://schemas.openxmlformats.org/officeDocument/2006/relationships/tags" Target="../tags/tag177.xml"/><Relationship Id="rId4" Type="http://schemas.openxmlformats.org/officeDocument/2006/relationships/tags" Target="../tags/tag171.xml"/><Relationship Id="rId9" Type="http://schemas.openxmlformats.org/officeDocument/2006/relationships/tags" Target="../tags/tag17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10" Type="http://schemas.openxmlformats.org/officeDocument/2006/relationships/tags" Target="../tags/tag18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10.xml"/><Relationship Id="rId18" Type="http://schemas.openxmlformats.org/officeDocument/2006/relationships/tags" Target="../tags/tag215.xml"/><Relationship Id="rId26" Type="http://schemas.openxmlformats.org/officeDocument/2006/relationships/tags" Target="../tags/tag223.xml"/><Relationship Id="rId39" Type="http://schemas.openxmlformats.org/officeDocument/2006/relationships/tags" Target="../tags/tag236.xml"/><Relationship Id="rId21" Type="http://schemas.openxmlformats.org/officeDocument/2006/relationships/tags" Target="../tags/tag218.xml"/><Relationship Id="rId34" Type="http://schemas.openxmlformats.org/officeDocument/2006/relationships/tags" Target="../tags/tag231.xml"/><Relationship Id="rId42" Type="http://schemas.openxmlformats.org/officeDocument/2006/relationships/tags" Target="../tags/tag239.xml"/><Relationship Id="rId47" Type="http://schemas.openxmlformats.org/officeDocument/2006/relationships/notesSlide" Target="../notesSlides/notesSlide15.xml"/><Relationship Id="rId7" Type="http://schemas.openxmlformats.org/officeDocument/2006/relationships/tags" Target="../tags/tag204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29" Type="http://schemas.openxmlformats.org/officeDocument/2006/relationships/tags" Target="../tags/tag226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24" Type="http://schemas.openxmlformats.org/officeDocument/2006/relationships/tags" Target="../tags/tag221.xml"/><Relationship Id="rId32" Type="http://schemas.openxmlformats.org/officeDocument/2006/relationships/tags" Target="../tags/tag229.xml"/><Relationship Id="rId37" Type="http://schemas.openxmlformats.org/officeDocument/2006/relationships/tags" Target="../tags/tag234.xml"/><Relationship Id="rId40" Type="http://schemas.openxmlformats.org/officeDocument/2006/relationships/tags" Target="../tags/tag237.xml"/><Relationship Id="rId45" Type="http://schemas.openxmlformats.org/officeDocument/2006/relationships/tags" Target="../tags/tag242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23" Type="http://schemas.openxmlformats.org/officeDocument/2006/relationships/tags" Target="../tags/tag220.xml"/><Relationship Id="rId28" Type="http://schemas.openxmlformats.org/officeDocument/2006/relationships/tags" Target="../tags/tag225.xml"/><Relationship Id="rId36" Type="http://schemas.openxmlformats.org/officeDocument/2006/relationships/tags" Target="../tags/tag233.xml"/><Relationship Id="rId10" Type="http://schemas.openxmlformats.org/officeDocument/2006/relationships/tags" Target="../tags/tag207.xml"/><Relationship Id="rId19" Type="http://schemas.openxmlformats.org/officeDocument/2006/relationships/tags" Target="../tags/tag216.xml"/><Relationship Id="rId31" Type="http://schemas.openxmlformats.org/officeDocument/2006/relationships/tags" Target="../tags/tag228.xml"/><Relationship Id="rId44" Type="http://schemas.openxmlformats.org/officeDocument/2006/relationships/tags" Target="../tags/tag241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Relationship Id="rId22" Type="http://schemas.openxmlformats.org/officeDocument/2006/relationships/tags" Target="../tags/tag219.xml"/><Relationship Id="rId27" Type="http://schemas.openxmlformats.org/officeDocument/2006/relationships/tags" Target="../tags/tag224.xml"/><Relationship Id="rId30" Type="http://schemas.openxmlformats.org/officeDocument/2006/relationships/tags" Target="../tags/tag227.xml"/><Relationship Id="rId35" Type="http://schemas.openxmlformats.org/officeDocument/2006/relationships/tags" Target="../tags/tag232.xml"/><Relationship Id="rId43" Type="http://schemas.openxmlformats.org/officeDocument/2006/relationships/tags" Target="../tags/tag240.xml"/><Relationship Id="rId8" Type="http://schemas.openxmlformats.org/officeDocument/2006/relationships/tags" Target="../tags/tag205.xml"/><Relationship Id="rId3" Type="http://schemas.openxmlformats.org/officeDocument/2006/relationships/tags" Target="../tags/tag200.xml"/><Relationship Id="rId12" Type="http://schemas.openxmlformats.org/officeDocument/2006/relationships/tags" Target="../tags/tag209.xml"/><Relationship Id="rId17" Type="http://schemas.openxmlformats.org/officeDocument/2006/relationships/tags" Target="../tags/tag214.xml"/><Relationship Id="rId25" Type="http://schemas.openxmlformats.org/officeDocument/2006/relationships/tags" Target="../tags/tag222.xml"/><Relationship Id="rId33" Type="http://schemas.openxmlformats.org/officeDocument/2006/relationships/tags" Target="../tags/tag230.xml"/><Relationship Id="rId38" Type="http://schemas.openxmlformats.org/officeDocument/2006/relationships/tags" Target="../tags/tag235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217.xml"/><Relationship Id="rId41" Type="http://schemas.openxmlformats.org/officeDocument/2006/relationships/tags" Target="../tags/tag2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9" Type="http://schemas.openxmlformats.org/officeDocument/2006/relationships/tags" Target="../tags/tag70.xml"/><Relationship Id="rId21" Type="http://schemas.openxmlformats.org/officeDocument/2006/relationships/tags" Target="../tags/tag52.xml"/><Relationship Id="rId34" Type="http://schemas.openxmlformats.org/officeDocument/2006/relationships/tags" Target="../tags/tag65.xml"/><Relationship Id="rId42" Type="http://schemas.openxmlformats.org/officeDocument/2006/relationships/tags" Target="../tags/tag73.xml"/><Relationship Id="rId47" Type="http://schemas.openxmlformats.org/officeDocument/2006/relationships/notesSlide" Target="../notesSlides/notesSlide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9" Type="http://schemas.openxmlformats.org/officeDocument/2006/relationships/tags" Target="../tags/tag60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37" Type="http://schemas.openxmlformats.org/officeDocument/2006/relationships/tags" Target="../tags/tag68.xml"/><Relationship Id="rId40" Type="http://schemas.openxmlformats.org/officeDocument/2006/relationships/tags" Target="../tags/tag71.xml"/><Relationship Id="rId45" Type="http://schemas.openxmlformats.org/officeDocument/2006/relationships/tags" Target="../tags/tag76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tags" Target="../tags/tag67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4" Type="http://schemas.openxmlformats.org/officeDocument/2006/relationships/tags" Target="../tags/tag75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tags" Target="../tags/tag66.xml"/><Relationship Id="rId43" Type="http://schemas.openxmlformats.org/officeDocument/2006/relationships/tags" Target="../tags/tag74.xml"/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38" Type="http://schemas.openxmlformats.org/officeDocument/2006/relationships/tags" Target="../tags/tag69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51.xml"/><Relationship Id="rId41" Type="http://schemas.openxmlformats.org/officeDocument/2006/relationships/tags" Target="../tags/tag7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7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" Type="http://schemas.openxmlformats.org/officeDocument/2006/relationships/tags" Target="../tags/tag85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notesSlide" Target="../notesSlides/notesSlide6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tags" Target="../tags/tag113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90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notesSlide" Target="../notesSlides/notesSlide7.xml"/><Relationship Id="rId8" Type="http://schemas.openxmlformats.org/officeDocument/2006/relationships/tags" Target="../tags/tag1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Winter 2024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Dijkstra’s algorithm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0E347E-F7A4-459F-B64D-FB1E917F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Dijkstra’s Algorithm as a greedy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Elements committed to the solution by order of minimum distance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43DD7B-0279-472F-B3FF-0E220B1B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/>
              <a:t>Elements in S have the correct label</a:t>
            </a:r>
          </a:p>
          <a:p>
            <a:pPr eaLnBrk="1" hangingPunct="1"/>
            <a:r>
              <a:rPr lang="en-US" altLang="en-US"/>
              <a:t>Key to proof:  when v is added to S, it has the correct distance label.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57DC70-07BF-4456-A728-45CA96C8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800"/>
              <a:t>Let v be a vertex in V-S with minimum d[v]</a:t>
            </a:r>
          </a:p>
          <a:p>
            <a:pPr eaLnBrk="1" hangingPunct="1"/>
            <a:r>
              <a:rPr lang="en-US" altLang="en-US" sz="2800"/>
              <a:t>Let P</a:t>
            </a:r>
            <a:r>
              <a:rPr lang="en-US" altLang="en-US" sz="2800" baseline="-25000"/>
              <a:t>v</a:t>
            </a:r>
            <a:r>
              <a:rPr lang="en-US" altLang="en-US" sz="2800"/>
              <a:t> be a path of length d[v], with an edge (u,v)</a:t>
            </a:r>
          </a:p>
          <a:p>
            <a:pPr eaLnBrk="1" hangingPunct="1"/>
            <a:r>
              <a:rPr lang="en-US" altLang="en-US" sz="2800"/>
              <a:t>Let P be some other path to v.  Suppose P first leaves S on the edge (x, y)</a:t>
            </a:r>
          </a:p>
          <a:p>
            <a:pPr lvl="1" eaLnBrk="1" hangingPunct="1"/>
            <a:r>
              <a:rPr lang="en-US" altLang="en-US" sz="2400"/>
              <a:t>P = P</a:t>
            </a:r>
            <a:r>
              <a:rPr lang="en-US" altLang="en-US" sz="2400" baseline="-25000"/>
              <a:t>sx</a:t>
            </a:r>
            <a:r>
              <a:rPr lang="en-US" altLang="en-US" sz="2400"/>
              <a:t> + c(x,y) + P</a:t>
            </a:r>
            <a:r>
              <a:rPr lang="en-US" altLang="en-US" sz="2400" baseline="-25000"/>
              <a:t>yv</a:t>
            </a:r>
          </a:p>
          <a:p>
            <a:pPr lvl="1" eaLnBrk="1" hangingPunct="1"/>
            <a:r>
              <a:rPr lang="en-US" altLang="en-US" sz="2400"/>
              <a:t>Len(P</a:t>
            </a:r>
            <a:r>
              <a:rPr lang="en-US" altLang="en-US" sz="2400" baseline="-25000"/>
              <a:t>sx</a:t>
            </a:r>
            <a:r>
              <a:rPr lang="en-US" altLang="en-US" sz="2400"/>
              <a:t>) + c(x,y) &gt;= d[y]</a:t>
            </a:r>
          </a:p>
          <a:p>
            <a:pPr lvl="1" eaLnBrk="1" hangingPunct="1"/>
            <a:r>
              <a:rPr lang="en-US" altLang="en-US" sz="2400"/>
              <a:t>Len(P</a:t>
            </a:r>
            <a:r>
              <a:rPr lang="en-US" altLang="en-US" sz="2400" baseline="-25000"/>
              <a:t>yv</a:t>
            </a:r>
            <a:r>
              <a:rPr lang="en-US" altLang="en-US" sz="2400"/>
              <a:t>) &gt;= 0</a:t>
            </a:r>
          </a:p>
          <a:p>
            <a:pPr lvl="1" eaLnBrk="1" hangingPunct="1"/>
            <a:r>
              <a:rPr lang="en-US" altLang="en-US" sz="2400"/>
              <a:t>Len(P) &gt;= d[y] + 0 &gt;= d[v]</a:t>
            </a:r>
          </a:p>
          <a:p>
            <a:pPr lvl="1" eaLnBrk="1" hangingPunct="1"/>
            <a:endParaRPr lang="en-US" altLang="en-US" sz="2400"/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3886200"/>
            <a:ext cx="24384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2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257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537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2390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543800" y="5410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C38034-63D0-4CCB-A597-B3190DB3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Negative Cost Edges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Draw a small example a negative cost edge and show that </a:t>
            </a:r>
            <a:r>
              <a:rPr lang="en-US" altLang="en-US" dirty="0" err="1"/>
              <a:t>Dijkstra’s</a:t>
            </a:r>
            <a:r>
              <a:rPr lang="en-US" altLang="en-US" dirty="0"/>
              <a:t> algorithm fails on this example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3FA795-9E0A-4F4B-8721-E87972CC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24850A-37A4-454B-97DE-EBDFFB28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CDF00C-E9E5-491D-BDC0-203453E6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the correctness proof still apply?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D882A3-94CC-4614-AD3B-518AD40E6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Readings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Topics</a:t>
            </a:r>
          </a:p>
          <a:p>
            <a:pPr lvl="1" eaLnBrk="1" hangingPunct="1"/>
            <a:r>
              <a:rPr lang="en-US" altLang="en-US" dirty="0"/>
              <a:t>Dijkstra’s Algorithm (Section 4.4)</a:t>
            </a:r>
          </a:p>
          <a:p>
            <a:pPr lvl="1" eaLnBrk="1" hangingPunct="1"/>
            <a:r>
              <a:rPr lang="en-US" altLang="en-US" dirty="0"/>
              <a:t>Monday: Minimum Spanning Trees</a:t>
            </a:r>
          </a:p>
          <a:p>
            <a:pPr lvl="1" eaLnBrk="1" hangingPunct="1"/>
            <a:r>
              <a:rPr lang="en-US" altLang="en-US" dirty="0"/>
              <a:t>Wednesday: Divide and Conquer</a:t>
            </a:r>
          </a:p>
          <a:p>
            <a:pPr eaLnBrk="1" hangingPunct="1"/>
            <a:r>
              <a:rPr lang="en-US" altLang="en-US" dirty="0"/>
              <a:t>Reading</a:t>
            </a:r>
          </a:p>
          <a:p>
            <a:pPr lvl="1" eaLnBrk="1" hangingPunct="1"/>
            <a:r>
              <a:rPr lang="en-US" altLang="en-US" dirty="0"/>
              <a:t>4.4, 4.5, 4.7, 4.8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14A663-CF66-4B52-AEF0-04AB1887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5A62CD-7D96-40F6-A08E-083FB598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Construct Shortest Path Tree </a:t>
            </a:r>
            <a:br>
              <a:rPr lang="en-US" altLang="en-US" sz="4000"/>
            </a:br>
            <a:r>
              <a:rPr lang="en-US" altLang="en-US" sz="400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F202D9-4FAF-4459-A0DA-AD182E86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C0E81E-C0C5-4F7C-B657-6BF56F64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475F02-FFEF-480C-84DC-8723B0F9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Simulate </a:t>
            </a:r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 (starting </a:t>
            </a:r>
            <a:r>
              <a:rPr lang="en-US" altLang="en-US" sz="4000" dirty="0"/>
              <a:t>from s) on the graph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5790704"/>
              </p:ext>
            </p:extLst>
          </p:nvPr>
        </p:nvGraphicFramePr>
        <p:xfrm>
          <a:off x="4648201" y="2689166"/>
          <a:ext cx="3960362" cy="317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66">
                  <a:extLst>
                    <a:ext uri="{9D8B030D-6E8A-4147-A177-3AD203B41FA5}">
                      <a16:colId xmlns:a16="http://schemas.microsoft.com/office/drawing/2014/main" val="1308810191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652322265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2687170053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4248874324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873732672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545860929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244559666"/>
                    </a:ext>
                  </a:extLst>
                </a:gridCol>
              </a:tblGrid>
              <a:tr h="52970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045400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2108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17107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0180316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3094974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68359"/>
                  </a:ext>
                </a:extLst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060434-E576-43C4-9959-6EF78FB1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4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Who was Dijkstra?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were his major contributions?</a:t>
            </a:r>
          </a:p>
        </p:txBody>
      </p:sp>
      <p:pic>
        <p:nvPicPr>
          <p:cNvPr id="11268" name="Picture 2" descr="http://www.citidel.org/bitstream/10117/333/2/edsger_dijkstr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3F0B57-A9B7-4C14-88EC-38F319F5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chemeClr val="tx1"/>
                </a:solidFill>
              </a:rPr>
              <a:t>http://www.cs.utexas.edu/users/EWD/</a:t>
            </a:r>
          </a:p>
        </p:txBody>
      </p:sp>
      <p:pic>
        <p:nvPicPr>
          <p:cNvPr id="12292" name="Picture 4" descr="EWDwww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962400"/>
            <a:ext cx="2171700" cy="2895600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Edsger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Wybe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Dijkstra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/>
              <a:t>was one of the most influential members of computing science's founding generation. Among the domains in which his scientific contributions are fundamental 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algorithm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programming languages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program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operating systems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distributed processing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formal specification and verification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design of mathematical arguments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40DC0-DCFF-40B2-B5F5-C9440F43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3251</TotalTime>
  <Words>683</Words>
  <Application>Microsoft Office PowerPoint</Application>
  <PresentationFormat>On-screen Show (4:3)</PresentationFormat>
  <Paragraphs>241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CSE 421 Introduction to Algorithms</vt:lpstr>
      <vt:lpstr>Readings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  <vt:lpstr>Who was Dijkstra?</vt:lpstr>
      <vt:lpstr>http://www.cs.utexas.edu/users/EWD/</vt:lpstr>
      <vt:lpstr>Dijkstra’s Algorithm as a greedy algorithm</vt:lpstr>
      <vt:lpstr>Correctness Proof</vt:lpstr>
      <vt:lpstr>Proof</vt:lpstr>
      <vt:lpstr>Negative Cost Edges</vt:lpstr>
      <vt:lpstr>Bottleneck Shortest Path</vt:lpstr>
      <vt:lpstr>Compute the bottleneck shortest paths</vt:lpstr>
      <vt:lpstr>How do you adapt Dijkstra’s algorithm  to handle bottleneck distances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62</cp:revision>
  <dcterms:created xsi:type="dcterms:W3CDTF">1601-01-01T00:00:00Z</dcterms:created>
  <dcterms:modified xsi:type="dcterms:W3CDTF">2024-01-18T18:33:27Z</dcterms:modified>
</cp:coreProperties>
</file>