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341" r:id="rId4"/>
    <p:sldId id="316" r:id="rId5"/>
    <p:sldId id="317" r:id="rId6"/>
    <p:sldId id="318" r:id="rId7"/>
    <p:sldId id="344" r:id="rId8"/>
    <p:sldId id="455" r:id="rId9"/>
    <p:sldId id="456" r:id="rId10"/>
    <p:sldId id="457" r:id="rId11"/>
    <p:sldId id="467" r:id="rId12"/>
    <p:sldId id="458" r:id="rId13"/>
    <p:sldId id="470" r:id="rId14"/>
    <p:sldId id="451" r:id="rId15"/>
    <p:sldId id="450" r:id="rId16"/>
    <p:sldId id="452" r:id="rId17"/>
    <p:sldId id="453" r:id="rId18"/>
    <p:sldId id="494" r:id="rId19"/>
    <p:sldId id="493" r:id="rId20"/>
    <p:sldId id="495" r:id="rId21"/>
    <p:sldId id="469" r:id="rId22"/>
    <p:sldId id="383" r:id="rId23"/>
    <p:sldId id="384" r:id="rId24"/>
    <p:sldId id="385" r:id="rId25"/>
    <p:sldId id="388" r:id="rId26"/>
    <p:sldId id="387" r:id="rId27"/>
    <p:sldId id="389" r:id="rId28"/>
    <p:sldId id="391" r:id="rId29"/>
    <p:sldId id="392" r:id="rId30"/>
    <p:sldId id="393" r:id="rId31"/>
    <p:sldId id="386" r:id="rId32"/>
    <p:sldId id="394" r:id="rId33"/>
    <p:sldId id="3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C8C8B8-7EB1-43D9-9DFE-CD716223B57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E7EA-48EC-40BE-B236-A32EF170E23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23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C8B8-7EB1-43D9-9DFE-CD716223B57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E7EA-48EC-40BE-B236-A32EF170E2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0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65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31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C8B8-7EB1-43D9-9DFE-CD716223B57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E7EA-48EC-40BE-B236-A32EF170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0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C8B8-7EB1-43D9-9DFE-CD716223B57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E7EA-48EC-40BE-B236-A32EF170E2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04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C8B8-7EB1-43D9-9DFE-CD716223B57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E7EA-48EC-40BE-B236-A32EF170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9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C8B8-7EB1-43D9-9DFE-CD716223B57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E7EA-48EC-40BE-B236-A32EF170E2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2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C8B8-7EB1-43D9-9DFE-CD716223B57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E7EA-48EC-40BE-B236-A32EF170E23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8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C8B8-7EB1-43D9-9DFE-CD716223B57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E7EA-48EC-40BE-B236-A32EF170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1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C8B8-7EB1-43D9-9DFE-CD716223B57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E7EA-48EC-40BE-B236-A32EF170E23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23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C8B8-7EB1-43D9-9DFE-CD716223B57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E7EA-48EC-40BE-B236-A32EF170E23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C8C8B8-7EB1-43D9-9DFE-CD716223B57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E2BE7EA-48EC-40BE-B236-A32EF170E23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6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CCA2-31C8-43E6-9B1C-B66D0890A2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Approximation Algorithms</a:t>
            </a:r>
            <a:br>
              <a:rPr lang="en-US" dirty="0"/>
            </a:br>
            <a:r>
              <a:rPr lang="en-US" dirty="0"/>
              <a:t>and Victory Lap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9D5B9-1607-4959-BB98-2DED3D1838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2023</a:t>
            </a:r>
          </a:p>
          <a:p>
            <a:r>
              <a:rPr lang="en-US" dirty="0"/>
              <a:t>Lecture 26</a:t>
            </a:r>
          </a:p>
        </p:txBody>
      </p:sp>
    </p:spTree>
    <p:extLst>
      <p:ext uri="{BB962C8B-B14F-4D97-AF65-F5344CB8AC3E}">
        <p14:creationId xmlns:p14="http://schemas.microsoft.com/office/powerpoint/2010/main" val="428147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4BA6-BE64-41CB-81E2-033C52D6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of an approximation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FDE42-62DD-499D-A04D-AEA376CD95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Well, we might have doubled the value of the LP when we rounded. But we definitely didn’t do any more than that.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the value of the LP is definitely not bigger than the true size of the vertex cover (because otherwise the LP would have found that).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Combining: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we’re safe in calling this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FDE42-62DD-499D-A04D-AEA376CD9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7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10B6-99AF-4BE9-9292-D3D0DF3A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to the LP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7EE34-0E5E-4A7C-9358-A891A75C3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did a weird thing on that last slide.</a:t>
            </a:r>
          </a:p>
          <a:p>
            <a:r>
              <a:rPr lang="en-US" dirty="0"/>
              <a:t>We were supposed to compare the value of our vertex cover to the best vertex cover.</a:t>
            </a:r>
          </a:p>
          <a:p>
            <a:r>
              <a:rPr lang="en-US" dirty="0"/>
              <a:t>But instead we compared it to the value of the LP…which we know isn’t always the value of the vertex cover!</a:t>
            </a:r>
          </a:p>
          <a:p>
            <a:r>
              <a:rPr lang="en-US" dirty="0"/>
              <a:t>That wasn’t laziness, it’s a very common technique. We know very little about the true value of the vertex cover (if we knew what it looked like VERY </a:t>
            </a:r>
            <a:r>
              <a:rPr lang="en-US" dirty="0" err="1"/>
              <a:t>VERY</a:t>
            </a:r>
            <a:r>
              <a:rPr lang="en-US" dirty="0"/>
              <a:t> precisely, why couldn’t we just write an algorithm to find it? We actually won’t know much). So we start with what the algorithm gave us (that we do understand).</a:t>
            </a:r>
          </a:p>
        </p:txBody>
      </p:sp>
    </p:spTree>
    <p:extLst>
      <p:ext uri="{BB962C8B-B14F-4D97-AF65-F5344CB8AC3E}">
        <p14:creationId xmlns:p14="http://schemas.microsoft.com/office/powerpoint/2010/main" val="97770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FA5F-4C59-479E-8F4A-DB220C35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1A4FD-498F-4D08-A1EA-6E37F37A19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Could we do better?</a:t>
                </a:r>
              </a:p>
              <a:p>
                <a:endParaRPr lang="en-US" dirty="0"/>
              </a:p>
              <a:p>
                <a:r>
                  <a:rPr lang="en-US" dirty="0"/>
                  <a:t>Not just with the LP.</a:t>
                </a:r>
              </a:p>
              <a:p>
                <a:r>
                  <a:rPr lang="en-US" dirty="0"/>
                  <a:t>If you take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and every possible edge, the LP’s minimum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, the true minimum vertex cover is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ratio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So if we don’t at least double the value </a:t>
                </a:r>
                <a:r>
                  <a:rPr lang="en-US" b="1" dirty="0"/>
                  <a:t>sometimes </a:t>
                </a:r>
                <a:r>
                  <a:rPr lang="en-US" dirty="0"/>
                  <a:t>we won’t get a vertex cover at all. </a:t>
                </a:r>
              </a:p>
              <a:p>
                <a:endParaRPr lang="en-US" b="1" dirty="0"/>
              </a:p>
              <a:p>
                <a:r>
                  <a:rPr lang="en-US" dirty="0"/>
                  <a:t>Getting a 1.9999999 approximation is an open problem!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1A4FD-498F-4D08-A1EA-6E37F37A1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02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946845-F0E1-4B4E-A10D-6B8CA03C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054613" cy="590415"/>
          </a:xfrm>
        </p:spPr>
        <p:txBody>
          <a:bodyPr/>
          <a:lstStyle/>
          <a:p>
            <a:r>
              <a:rPr lang="en-US" dirty="0"/>
              <a:t>Another Approximation Algorithm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99F5F-9F74-43AB-B5B8-0C5FBC0E6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0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72B6-4719-403B-91D7-852DF13E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Recall: Finding an approximation for VC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edge,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minimum vertex cover.</a:t>
                </a:r>
              </a:p>
              <a:p>
                <a:r>
                  <a:rPr lang="en-US" dirty="0"/>
                  <a:t>But instead of checking which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 good idea to add, just add them both!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While(G still has edges)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Choose any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Add u to VC, and v to VC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Delete u v and any edges touching them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EndWhile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75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796B-04FE-47E6-BBC3-49AD5C1D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4449-4FE4-434C-86BF-3106C733C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find a vertex cover?</a:t>
            </a:r>
          </a:p>
          <a:p>
            <a:r>
              <a:rPr lang="en-US" dirty="0"/>
              <a:t>Is it close to the smallest one?</a:t>
            </a:r>
          </a:p>
          <a:p>
            <a:r>
              <a:rPr lang="en-US" dirty="0"/>
              <a:t>Does it run in polynomial time?</a:t>
            </a:r>
          </a:p>
        </p:txBody>
      </p:sp>
    </p:spTree>
    <p:extLst>
      <p:ext uri="{BB962C8B-B14F-4D97-AF65-F5344CB8AC3E}">
        <p14:creationId xmlns:p14="http://schemas.microsoft.com/office/powerpoint/2010/main" val="229426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5D36-EFC2-44F1-9980-C103AF42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find a vertex cover?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9D308-ACFE-4BFF-8414-554205B0B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delete an edge, it is covered (because we added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And we only stop the algorithm when every edge has been deleted. So every edge is covered (i.e. we really have a vertex cover).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9D308-ACFE-4BFF-8414-554205B0B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66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E3A6-8C6A-48A9-B94C-38339767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minimum </a:t>
                </a:r>
                <a:r>
                  <a:rPr lang="en-US" dirty="0"/>
                  <a:t>vertex cover.</a:t>
                </a:r>
              </a:p>
              <a:p>
                <a:endParaRPr lang="en-US" dirty="0"/>
              </a:p>
              <a:p>
                <a:r>
                  <a:rPr lang="en-US" dirty="0"/>
                  <a:t>Key idea: when we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our vertex cover (in the same step),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an edge!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covers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at least one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So how big is our vertex cover? At most twice as big!</a:t>
                </a:r>
              </a:p>
              <a:p>
                <a:endParaRPr lang="en-US" dirty="0"/>
              </a:p>
              <a:p>
                <a:r>
                  <a:rPr lang="en-US" dirty="0"/>
                  <a:t>This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for vertex cover!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786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100D4C-618E-4D2F-AC52-5500FAE8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to approximate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2C90F-66A3-4715-81F5-9D8BFC15D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1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822E-20EF-4D24-A327-CA063BEC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Inapproximability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E8973-EA64-4493-860A-3C11F60DA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get pretty darn close to finding the best vertex cover.</a:t>
                </a:r>
              </a:p>
              <a:p>
                <a:r>
                  <a:rPr lang="en-US" dirty="0"/>
                  <a:t>Other problems, we can’t get close at all. And importantly we know why.</a:t>
                </a:r>
              </a:p>
              <a:p>
                <a:endParaRPr lang="en-US" dirty="0"/>
              </a:p>
              <a:p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there is not a poly-time approximation algorithm for MAX-CLIQUE with approximation ratio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Unless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are reductions from NP-complete problems to “finding a halfway-decent MAX-CLIQUE approximation”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E8973-EA64-4493-860A-3C11F60DA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8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7F71-F890-4CE0-80C7-8F198181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Linear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46E4-BEC1-4E56-9895-59B11AABB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linear program is defined by:</a:t>
            </a:r>
          </a:p>
          <a:p>
            <a:endParaRPr lang="en-US" dirty="0"/>
          </a:p>
          <a:p>
            <a:r>
              <a:rPr lang="en-US" dirty="0"/>
              <a:t>Real-valued </a:t>
            </a:r>
            <a:r>
              <a:rPr lang="en-US" b="1" dirty="0"/>
              <a:t>variables</a:t>
            </a:r>
          </a:p>
          <a:p>
            <a:r>
              <a:rPr lang="en-US" dirty="0"/>
              <a:t>Subject to satisfying </a:t>
            </a:r>
            <a:r>
              <a:rPr lang="en-US" b="1" dirty="0"/>
              <a:t>everything</a:t>
            </a:r>
            <a:r>
              <a:rPr lang="en-US" dirty="0"/>
              <a:t> in a list of </a:t>
            </a:r>
            <a:r>
              <a:rPr lang="en-US" b="1" dirty="0"/>
              <a:t>linear constraints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Maximizing or minimizing a linear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/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constraint is a statement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a constant.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blipFill>
                <a:blip r:embed="rId2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/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objective function is a function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blipFill>
                <a:blip r:embed="rId3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391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4BC9-980F-4DCE-BDFE-44289209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C6B29-EBA5-44D0-A6E9-FB67A93BCB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does the world look like?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finding the exact maximum clique is polynomial-time solvable.</a:t>
                </a:r>
              </a:p>
              <a:p>
                <a:r>
                  <a:rPr lang="en-US" dirty="0"/>
                  <a:t>So is finding a minimum vertex cover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-coloring. They’re all easy.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then these problems are fundamentally different.</a:t>
                </a:r>
              </a:p>
              <a:p>
                <a:pPr lvl="1"/>
                <a:r>
                  <a:rPr lang="en-US" dirty="0"/>
                  <a:t>Max-clique is REALLY </a:t>
                </a:r>
                <a:r>
                  <a:rPr lang="en-US" dirty="0" err="1"/>
                  <a:t>REALLY</a:t>
                </a:r>
                <a:r>
                  <a:rPr lang="en-US" dirty="0"/>
                  <a:t> difficult; don’t even expect to get close.</a:t>
                </a:r>
              </a:p>
              <a:p>
                <a:pPr lvl="1"/>
                <a:r>
                  <a:rPr lang="en-US" dirty="0"/>
                  <a:t>Min Vertex Cover is difficult, but if you’re willing to settle for ok, you’re in really good shape.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-coloring can be exactly solved.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C6B29-EBA5-44D0-A6E9-FB67A93BC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523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946845-F0E1-4B4E-A10D-6B8CA03C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Victory Lap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99F5F-9F74-43AB-B5B8-0C5FBC0E6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C871-F074-49A6-8327-C69DBBDC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seen this quarter?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2DF54-11D2-4417-9C2A-05AB6A9C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211364" cy="4845504"/>
          </a:xfrm>
        </p:spPr>
        <p:txBody>
          <a:bodyPr/>
          <a:lstStyle/>
          <a:p>
            <a:r>
              <a:rPr lang="en-US" dirty="0"/>
              <a:t>Stable Matchings</a:t>
            </a:r>
          </a:p>
          <a:p>
            <a:r>
              <a:rPr lang="en-US" dirty="0"/>
              <a:t>Graph Search</a:t>
            </a:r>
          </a:p>
          <a:p>
            <a:pPr lvl="1"/>
            <a:r>
              <a:rPr lang="en-US" dirty="0"/>
              <a:t>BFS/DFS</a:t>
            </a:r>
          </a:p>
          <a:p>
            <a:pPr lvl="1"/>
            <a:r>
              <a:rPr lang="en-US" dirty="0"/>
              <a:t>Graph modeling</a:t>
            </a:r>
          </a:p>
          <a:p>
            <a:r>
              <a:rPr lang="en-US" dirty="0"/>
              <a:t>Greedy Algorithms</a:t>
            </a:r>
          </a:p>
          <a:p>
            <a:r>
              <a:rPr lang="en-US" dirty="0"/>
              <a:t>Divide and Conquer</a:t>
            </a:r>
          </a:p>
          <a:p>
            <a:r>
              <a:rPr lang="en-US" dirty="0"/>
              <a:t>Dynamic Programming</a:t>
            </a:r>
          </a:p>
          <a:p>
            <a:pPr lvl="1"/>
            <a:r>
              <a:rPr lang="en-US" dirty="0"/>
              <a:t>DP on arrays</a:t>
            </a:r>
          </a:p>
          <a:p>
            <a:pPr lvl="1"/>
            <a:r>
              <a:rPr lang="en-US" dirty="0"/>
              <a:t>Adding parameters</a:t>
            </a:r>
          </a:p>
          <a:p>
            <a:pPr lvl="1"/>
            <a:r>
              <a:rPr lang="en-US" dirty="0"/>
              <a:t>DP on trees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C510B9-B880-45B2-9FE3-177551C575A5}"/>
              </a:ext>
            </a:extLst>
          </p:cNvPr>
          <p:cNvSpPr txBox="1">
            <a:spLocks/>
          </p:cNvSpPr>
          <p:nvPr/>
        </p:nvSpPr>
        <p:spPr>
          <a:xfrm>
            <a:off x="4893757" y="1463857"/>
            <a:ext cx="5416569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Network Flow</a:t>
            </a:r>
          </a:p>
          <a:p>
            <a:pPr lvl="1"/>
            <a:r>
              <a:rPr lang="en-US" dirty="0"/>
              <a:t>Using Max-Flow</a:t>
            </a:r>
          </a:p>
          <a:p>
            <a:pPr lvl="1"/>
            <a:r>
              <a:rPr lang="en-US" dirty="0"/>
              <a:t>Using Min Cuts</a:t>
            </a:r>
          </a:p>
          <a:p>
            <a:pPr lvl="1"/>
            <a:r>
              <a:rPr lang="en-US" dirty="0"/>
              <a:t>Assignment problems</a:t>
            </a:r>
          </a:p>
          <a:p>
            <a:pPr lvl="1"/>
            <a:r>
              <a:rPr lang="en-US" sz="2800" dirty="0"/>
              <a:t>NP-completeness</a:t>
            </a:r>
          </a:p>
          <a:p>
            <a:pPr lvl="1"/>
            <a:r>
              <a:rPr lang="en-US" dirty="0"/>
              <a:t>Reductions</a:t>
            </a:r>
          </a:p>
          <a:p>
            <a:pPr lvl="1"/>
            <a:r>
              <a:rPr lang="en-US" dirty="0"/>
              <a:t>Showing a problem is NP-hard</a:t>
            </a:r>
          </a:p>
          <a:p>
            <a:pPr lvl="1"/>
            <a:r>
              <a:rPr lang="en-US" dirty="0"/>
              <a:t>P vs. NP</a:t>
            </a:r>
          </a:p>
          <a:p>
            <a:pPr lvl="1"/>
            <a:r>
              <a:rPr lang="en-US" sz="2800"/>
              <a:t>Linear Programming</a:t>
            </a:r>
          </a:p>
          <a:p>
            <a:pPr lvl="1"/>
            <a:r>
              <a:rPr lang="en-US" sz="2800" dirty="0"/>
              <a:t>Approximation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3779732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0888-0D86-4DB9-B9B5-8CB27762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Matchings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36CAE-40FE-4BCF-BEA6-08BDE3C3A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matters! </a:t>
            </a:r>
          </a:p>
          <a:p>
            <a:pPr lvl="1"/>
            <a:r>
              <a:rPr lang="en-US" dirty="0"/>
              <a:t>It’s better to be a proposer than a chooser!</a:t>
            </a:r>
          </a:p>
          <a:p>
            <a:r>
              <a:rPr lang="en-US" dirty="0"/>
              <a:t>Algorithms can be used to prove ‘non-computational’ facts</a:t>
            </a:r>
          </a:p>
          <a:p>
            <a:pPr lvl="1"/>
            <a:r>
              <a:rPr lang="en-US" dirty="0"/>
              <a:t>Stable Matchings always exist is easiest to prove by saying “here’s how to find one.”</a:t>
            </a:r>
          </a:p>
          <a:p>
            <a:r>
              <a:rPr lang="en-US" dirty="0"/>
              <a:t>Reductions</a:t>
            </a:r>
          </a:p>
          <a:p>
            <a:pPr lvl="1"/>
            <a:r>
              <a:rPr lang="en-US" dirty="0"/>
              <a:t>Sometimes there’s a clever way to use an existing library (we’ll need these a lot later in the quarter).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48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D9CF-A411-4E0B-B00D-38E4198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D56A-89C9-4E50-A6E5-2A74CD828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BFS and DFS search through a graph differently</a:t>
            </a:r>
          </a:p>
          <a:p>
            <a:pPr lvl="1"/>
            <a:r>
              <a:rPr lang="en-US" dirty="0"/>
              <a:t>So you can adapt them to solve different problems!</a:t>
            </a:r>
          </a:p>
          <a:p>
            <a:r>
              <a:rPr lang="en-US" dirty="0"/>
              <a:t>Use libraries</a:t>
            </a:r>
          </a:p>
          <a:p>
            <a:r>
              <a:rPr lang="en-US" dirty="0"/>
              <a:t>Finding SCCs and Topological sorting are “almost free” preprocessing</a:t>
            </a:r>
          </a:p>
          <a:p>
            <a:r>
              <a:rPr lang="en-US" dirty="0"/>
              <a:t>2-Coloring can be performed in linear time.</a:t>
            </a:r>
          </a:p>
        </p:txBody>
      </p:sp>
    </p:spTree>
    <p:extLst>
      <p:ext uri="{BB962C8B-B14F-4D97-AF65-F5344CB8AC3E}">
        <p14:creationId xmlns:p14="http://schemas.microsoft.com/office/powerpoint/2010/main" val="2603173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8BBB-97ED-4768-99BF-24ED88F1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B114A-9F1F-49E8-A3C2-767546614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is easy; proofs are hard.</a:t>
            </a:r>
          </a:p>
          <a:p>
            <a:r>
              <a:rPr lang="en-US" dirty="0"/>
              <a:t>Generating examples is </a:t>
            </a:r>
            <a:r>
              <a:rPr lang="en-US" b="1" dirty="0"/>
              <a:t>extremely </a:t>
            </a:r>
            <a:r>
              <a:rPr lang="en-US" dirty="0"/>
              <a:t>important.</a:t>
            </a:r>
          </a:p>
          <a:p>
            <a:endParaRPr lang="en-US" b="1" dirty="0"/>
          </a:p>
          <a:p>
            <a:r>
              <a:rPr lang="en-US" dirty="0"/>
              <a:t>To frame your thinking for proofs</a:t>
            </a:r>
          </a:p>
          <a:p>
            <a:pPr lvl="1"/>
            <a:r>
              <a:rPr lang="en-US" dirty="0"/>
              <a:t>Greedy stays ahead</a:t>
            </a:r>
          </a:p>
          <a:p>
            <a:pPr lvl="1"/>
            <a:r>
              <a:rPr lang="en-US" dirty="0"/>
              <a:t>Exchange argument</a:t>
            </a:r>
          </a:p>
          <a:p>
            <a:pPr lvl="1"/>
            <a:r>
              <a:rPr lang="en-US" dirty="0"/>
              <a:t>Structural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32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8AF-575F-473C-AABD-AEB33B70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B805-BD73-4498-B87F-C75A09C29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 the recursion.</a:t>
            </a:r>
          </a:p>
          <a:p>
            <a:r>
              <a:rPr lang="en-US" dirty="0"/>
              <a:t>Don’t be afraid to change what the recursive call gives you!</a:t>
            </a:r>
          </a:p>
          <a:p>
            <a:pPr lvl="1"/>
            <a:r>
              <a:rPr lang="en-US" dirty="0"/>
              <a:t>Add extra parameters!</a:t>
            </a:r>
          </a:p>
          <a:p>
            <a:r>
              <a:rPr lang="en-US" dirty="0"/>
              <a:t>State in English what the recursive call gives you.</a:t>
            </a:r>
          </a:p>
          <a:p>
            <a:endParaRPr lang="en-US" dirty="0"/>
          </a:p>
          <a:p>
            <a:r>
              <a:rPr lang="en-US" dirty="0"/>
              <a:t>In your “combine” step, make sure you’re beating baseline!</a:t>
            </a:r>
          </a:p>
        </p:txBody>
      </p:sp>
    </p:spTree>
    <p:extLst>
      <p:ext uri="{BB962C8B-B14F-4D97-AF65-F5344CB8AC3E}">
        <p14:creationId xmlns:p14="http://schemas.microsoft.com/office/powerpoint/2010/main" val="2256976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BAFD-A37C-4001-8BFD-FDA9052A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577B-EA87-4E23-A3D2-307CF7B0D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solving the problem recursively; everything else is (mostly) formulaic once you’ve done that.</a:t>
            </a:r>
          </a:p>
          <a:p>
            <a:r>
              <a:rPr lang="en-US" dirty="0"/>
              <a:t>Write exactly the problem you’re solving in English.</a:t>
            </a:r>
          </a:p>
          <a:p>
            <a:r>
              <a:rPr lang="en-US" dirty="0"/>
              <a:t>It’s better to get down a “guess” at the problem and then see where you get stuck.</a:t>
            </a:r>
          </a:p>
          <a:p>
            <a:pPr lvl="1"/>
            <a:r>
              <a:rPr lang="en-US" dirty="0"/>
              <a:t>Don’t be afraid to add a second recurrence or extra parameters.</a:t>
            </a:r>
          </a:p>
          <a:p>
            <a:r>
              <a:rPr lang="en-US" dirty="0"/>
              <a:t>Don’t try to cleverly figure out which option is best. Try them all.</a:t>
            </a:r>
          </a:p>
          <a:p>
            <a:pPr lvl="1"/>
            <a:r>
              <a:rPr lang="en-US" dirty="0"/>
              <a:t>The magic of recursion tells you which is best for a particular situation.</a:t>
            </a:r>
          </a:p>
          <a:p>
            <a:pPr lvl="1"/>
            <a:r>
              <a:rPr lang="en-US" sz="2800" dirty="0"/>
              <a:t>DP is very useful on trees!</a:t>
            </a:r>
          </a:p>
        </p:txBody>
      </p:sp>
    </p:spTree>
    <p:extLst>
      <p:ext uri="{BB962C8B-B14F-4D97-AF65-F5344CB8AC3E}">
        <p14:creationId xmlns:p14="http://schemas.microsoft.com/office/powerpoint/2010/main" val="2662962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B9C4-C6AD-4740-A2EE-73E3A0C2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A3AE6-5FAC-4A5D-9BB0-60E822232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of the maximum flow is always equal to the capacity of the minimum cut.</a:t>
            </a:r>
          </a:p>
          <a:p>
            <a:pPr lvl="1"/>
            <a:r>
              <a:rPr lang="en-US" dirty="0"/>
              <a:t>Ford-Fulkerson finds you both.</a:t>
            </a:r>
          </a:p>
          <a:p>
            <a:r>
              <a:rPr lang="en-US" dirty="0"/>
              <a:t>Useful for modeling (“assigning” things)</a:t>
            </a:r>
          </a:p>
          <a:p>
            <a:pPr lvl="1"/>
            <a:r>
              <a:rPr lang="en-US" dirty="0"/>
              <a:t>Can the Mariners make the playoffs? (Assign who wins games)</a:t>
            </a:r>
          </a:p>
          <a:p>
            <a:pPr lvl="1"/>
            <a:r>
              <a:rPr lang="en-US" dirty="0"/>
              <a:t>Who does which chores?</a:t>
            </a:r>
          </a:p>
          <a:p>
            <a:r>
              <a:rPr lang="en-US" dirty="0"/>
              <a:t>And solving other problems</a:t>
            </a:r>
          </a:p>
          <a:p>
            <a:pPr lvl="1"/>
            <a:r>
              <a:rPr lang="en-US" dirty="0"/>
              <a:t>Especially on bipartite graphs, like vertex cover and maximum matching.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50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37F7-E599-4724-8512-4D02B9D7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571BF-D2FF-4411-A56C-71C27F73A9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that you can use a library that solves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as a way to solve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(with only polynomial time and polynomial calls to the library).</a:t>
                </a:r>
              </a:p>
              <a:p>
                <a:r>
                  <a:rPr lang="en-US" dirty="0"/>
                  <a:t>3-SAT (and other problems!) are NP-hard, which means for every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3-SAT.</a:t>
                </a:r>
              </a:p>
              <a:p>
                <a:r>
                  <a:rPr lang="en-US" dirty="0"/>
                  <a:t>Showing a reduction from an already 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 problem to a new problem shows the new problem is also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-hard.</a:t>
                </a:r>
              </a:p>
              <a:p>
                <a:pPr lvl="1"/>
                <a:r>
                  <a:rPr lang="en-US" dirty="0"/>
                  <a:t>The order of the reduction is VERY important.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571BF-D2FF-4411-A56C-71C27F73A9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05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864B-3608-4C2F-B402-4912A777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35A4-B8EE-47AA-B2C7-21DA186E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(or point) is a setting of all the variables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feasible point </a:t>
            </a:r>
            <a:r>
              <a:rPr lang="en-US" dirty="0"/>
              <a:t>is a point that satisfies all the constraints.</a:t>
            </a:r>
          </a:p>
          <a:p>
            <a:r>
              <a:rPr lang="en-US" dirty="0"/>
              <a:t>An </a:t>
            </a:r>
            <a:r>
              <a:rPr lang="en-US" b="1" dirty="0"/>
              <a:t>optimal point </a:t>
            </a:r>
            <a:r>
              <a:rPr lang="en-US" dirty="0"/>
              <a:t>is a point that is feasible and has at least as good of an objective value as every other feasible point. </a:t>
            </a:r>
          </a:p>
          <a:p>
            <a:endParaRPr lang="en-US" dirty="0"/>
          </a:p>
          <a:p>
            <a:r>
              <a:rPr lang="en-US" dirty="0"/>
              <a:t>There are polynomial time algorithms which return an optimal point of an LP in polynomial time.</a:t>
            </a:r>
          </a:p>
          <a:p>
            <a:r>
              <a:rPr lang="en-US" dirty="0"/>
              <a:t>But the optimal point might have fractional values.</a:t>
            </a:r>
          </a:p>
        </p:txBody>
      </p:sp>
    </p:spTree>
    <p:extLst>
      <p:ext uri="{BB962C8B-B14F-4D97-AF65-F5344CB8AC3E}">
        <p14:creationId xmlns:p14="http://schemas.microsoft.com/office/powerpoint/2010/main" val="2419900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05C2-01EA-4108-B012-C237219C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A826E-34E2-4407-BCE7-39BA73510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way to cope with NP-hardness.</a:t>
                </a:r>
              </a:p>
              <a:p>
                <a:r>
                  <a:rPr lang="en-US" dirty="0"/>
                  <a:t>Approximation ratio:</a:t>
                </a:r>
              </a:p>
              <a:p>
                <a:pPr lvl="1"/>
                <a:r>
                  <a:rPr lang="en-US" dirty="0"/>
                  <a:t>The number (or function)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that represents the ratio between </a:t>
                </a:r>
                <a:r>
                  <a:rPr lang="en-US" dirty="0" err="1"/>
                  <a:t>alg</a:t>
                </a:r>
                <a:r>
                  <a:rPr lang="en-US" dirty="0"/>
                  <a:t> and opt.</a:t>
                </a:r>
              </a:p>
              <a:p>
                <a:pPr lvl="1"/>
                <a:r>
                  <a:rPr lang="en-US" dirty="0"/>
                  <a:t>Minimization problem: for all instances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Maximization problem: for all instances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sz="2800" dirty="0"/>
                  <a:t>Rounding LPs is a common strategy</a:t>
                </a:r>
              </a:p>
              <a:p>
                <a:pPr lvl="1"/>
                <a:r>
                  <a:rPr lang="en-US" sz="2800" dirty="0"/>
                  <a:t>All our tools from the rest of the quarter can be used as well!</a:t>
                </a:r>
              </a:p>
              <a:p>
                <a:pPr lvl="1"/>
                <a:r>
                  <a:rPr lang="en-US" dirty="0"/>
                  <a:t>Just ask “I want a good answer” instead of “I want the best”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sz="2800" dirty="0"/>
                  <a:t>Some problems can be approximated well, others can’t (unless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A826E-34E2-4407-BCE7-39BA73510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817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499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7BFE-2DBE-40B2-AC14-2CF6225D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Approach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7FFC-0558-488C-96CD-40A161CD1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section, we’ve made you follow these steps:</a:t>
            </a:r>
          </a:p>
          <a:p>
            <a:r>
              <a:rPr lang="en-US" dirty="0"/>
              <a:t>1. Read the problem carefully (make sure you know what problem you’re actually solving)</a:t>
            </a:r>
          </a:p>
          <a:p>
            <a:r>
              <a:rPr lang="en-US" dirty="0"/>
              <a:t>2. Make some sample inputs/outputs</a:t>
            </a:r>
          </a:p>
          <a:p>
            <a:r>
              <a:rPr lang="en-US" dirty="0"/>
              <a:t>3. Set a “baseline.”</a:t>
            </a:r>
          </a:p>
          <a:p>
            <a:r>
              <a:rPr lang="en-US" dirty="0"/>
              <a:t>4. Then try to generate the algorithm.</a:t>
            </a:r>
          </a:p>
          <a:p>
            <a:r>
              <a:rPr lang="en-US" dirty="0"/>
              <a:t>It’s hard to take the time to do these in an exam, but at least make sure you do #1. Solving the wrong problem is not good for test-taking.</a:t>
            </a:r>
          </a:p>
          <a:p>
            <a:r>
              <a:rPr lang="en-US" dirty="0"/>
              <a:t>PLEASE do these steps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891102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0E53-CBDA-4848-9E57-017B3D94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you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A42C-2851-4CA1-9217-CE789891A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design techniques/paradigms</a:t>
            </a:r>
          </a:p>
          <a:p>
            <a:pPr lvl="1"/>
            <a:r>
              <a:rPr lang="en-US" dirty="0"/>
              <a:t>Ways to frame your thinking to design a new algorithm</a:t>
            </a:r>
          </a:p>
          <a:p>
            <a:r>
              <a:rPr lang="en-US" dirty="0"/>
              <a:t>Methods of modeling new problems in terms of familiar ones.</a:t>
            </a:r>
          </a:p>
          <a:p>
            <a:pPr lvl="1"/>
            <a:r>
              <a:rPr lang="en-US" dirty="0"/>
              <a:t>Solve a new problem without (many) new ideas.</a:t>
            </a:r>
          </a:p>
          <a:p>
            <a:r>
              <a:rPr lang="en-US" dirty="0"/>
              <a:t>How to approach a problem</a:t>
            </a:r>
          </a:p>
          <a:p>
            <a:pPr lvl="1"/>
            <a:r>
              <a:rPr lang="en-US" dirty="0"/>
              <a:t>Techniques to avoid getting stuck or get yourself un-stuck.</a:t>
            </a:r>
          </a:p>
          <a:p>
            <a:r>
              <a:rPr lang="en-US" dirty="0"/>
              <a:t>Some famous algorithms</a:t>
            </a:r>
          </a:p>
          <a:p>
            <a:pPr lvl="1"/>
            <a:r>
              <a:rPr lang="en-US" dirty="0"/>
              <a:t>You’ll know Ford-Fulkerson, Bellman-Ford, etc. when you see them in libraries.</a:t>
            </a:r>
          </a:p>
          <a:p>
            <a:pPr lvl="1"/>
            <a:r>
              <a:rPr lang="en-US" dirty="0"/>
              <a:t>Or at least where to look them up.</a:t>
            </a:r>
          </a:p>
        </p:txBody>
      </p:sp>
    </p:spTree>
    <p:extLst>
      <p:ext uri="{BB962C8B-B14F-4D97-AF65-F5344CB8AC3E}">
        <p14:creationId xmlns:p14="http://schemas.microsoft.com/office/powerpoint/2010/main" val="554439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F955-4E7B-442A-B8C9-639293A8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 do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17493-337E-4355-AB50-EDDB1C7B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CSE 431 (complexity theory)</a:t>
            </a:r>
          </a:p>
          <a:p>
            <a:pPr lvl="1"/>
            <a:r>
              <a:rPr lang="en-US" dirty="0"/>
              <a:t>What </a:t>
            </a:r>
            <a:r>
              <a:rPr lang="en-US" b="1" i="1" dirty="0"/>
              <a:t>can’t </a:t>
            </a:r>
            <a:r>
              <a:rPr lang="en-US" dirty="0"/>
              <a:t>you do? (in polynomial time, at all, or in limited memory)</a:t>
            </a:r>
            <a:endParaRPr lang="en-US" b="1" i="1" dirty="0"/>
          </a:p>
          <a:p>
            <a:r>
              <a:rPr lang="en-US" dirty="0"/>
              <a:t>CSE 422</a:t>
            </a:r>
          </a:p>
          <a:p>
            <a:pPr lvl="1"/>
            <a:r>
              <a:rPr lang="en-US" dirty="0"/>
              <a:t>Toolkit for modern algorithms: algorithmic principles behind modern stats and ML</a:t>
            </a:r>
          </a:p>
          <a:p>
            <a:r>
              <a:rPr lang="en-US" dirty="0"/>
              <a:t>CSE 426 [490C]</a:t>
            </a:r>
          </a:p>
          <a:p>
            <a:pPr lvl="1"/>
            <a:r>
              <a:rPr lang="en-US" dirty="0"/>
              <a:t>Cryptography: a mix of math, algorithms, and complexity.</a:t>
            </a:r>
          </a:p>
          <a:p>
            <a:r>
              <a:rPr lang="en-US" dirty="0"/>
              <a:t>CSE 521 and 525</a:t>
            </a:r>
          </a:p>
          <a:p>
            <a:pPr lvl="1"/>
            <a:r>
              <a:rPr lang="en-US" dirty="0"/>
              <a:t>Graduate level courses in algorithms and randomized algorithms.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Look ahead! These courses usually run once-per-year.</a:t>
            </a:r>
          </a:p>
        </p:txBody>
      </p:sp>
    </p:spTree>
    <p:extLst>
      <p:ext uri="{BB962C8B-B14F-4D97-AF65-F5344CB8AC3E}">
        <p14:creationId xmlns:p14="http://schemas.microsoft.com/office/powerpoint/2010/main" val="2271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A5F0-B5CB-45BD-9F6B-9D1171D2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nicer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0D89-5EDC-40A7-AFFC-2C17685F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can round fractional solutions into integral ones.</a:t>
            </a:r>
          </a:p>
          <a:p>
            <a:endParaRPr lang="en-US" dirty="0"/>
          </a:p>
          <a:p>
            <a:r>
              <a:rPr lang="en-US" dirty="0"/>
              <a:t>Minimum Weight Vertex Cover</a:t>
            </a:r>
          </a:p>
          <a:p>
            <a:r>
              <a:rPr lang="en-US" dirty="0"/>
              <a:t>We’ve seen how to solve the problem with DP on trees.</a:t>
            </a:r>
          </a:p>
          <a:p>
            <a:r>
              <a:rPr lang="en-US" dirty="0"/>
              <a:t>Let’s try it now with linear programming.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5BED8-EF1D-48CE-B729-150954D975C3}"/>
                  </a:ext>
                </a:extLst>
              </p:cNvPr>
              <p:cNvSpPr/>
              <p:nvPr/>
            </p:nvSpPr>
            <p:spPr>
              <a:xfrm>
                <a:off x="1994776" y="4340400"/>
                <a:ext cx="8446577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of vertices is a vertex cover if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𝒗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𝐮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or both are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5BED8-EF1D-48CE-B729-150954D97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76" y="4340400"/>
                <a:ext cx="8446577" cy="1145999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28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BE53-A9F6-49A3-96AA-7F0EB306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31749-6FF7-47EC-BEFA-5407680735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LP for finding the minimum weight vertex cover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are your variables, then how do you constrain them?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for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 You can treat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a constant.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31749-6FF7-47EC-BEFA-5407680735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DDEDA0-2C7C-4D3B-9B4E-26D95691C1E9}"/>
                  </a:ext>
                </a:extLst>
              </p:cNvPr>
              <p:cNvSpPr/>
              <p:nvPr/>
            </p:nvSpPr>
            <p:spPr>
              <a:xfrm>
                <a:off x="575239" y="2167723"/>
                <a:ext cx="8446577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of vertices is a vertex cover if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𝒗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𝐮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or both are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DDEDA0-2C7C-4D3B-9B4E-26D95691C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67723"/>
                <a:ext cx="8446577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2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149E-D02C-4D54-8E15-944F5D1F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0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699E-417A-439F-8FA0-F08A564C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Non-Bipartite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B9B3C9-4D9D-4D4C-A113-D129CC8F1CD4}"/>
              </a:ext>
            </a:extLst>
          </p:cNvPr>
          <p:cNvSpPr/>
          <p:nvPr/>
        </p:nvSpPr>
        <p:spPr>
          <a:xfrm>
            <a:off x="963388" y="3243383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C5C6E3-2780-4AD6-84A7-3C2E6A908C10}"/>
              </a:ext>
            </a:extLst>
          </p:cNvPr>
          <p:cNvSpPr/>
          <p:nvPr/>
        </p:nvSpPr>
        <p:spPr>
          <a:xfrm>
            <a:off x="4933282" y="44250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69B750-B32F-4664-83D5-C3FF4699461B}"/>
              </a:ext>
            </a:extLst>
          </p:cNvPr>
          <p:cNvSpPr/>
          <p:nvPr/>
        </p:nvSpPr>
        <p:spPr>
          <a:xfrm>
            <a:off x="2394329" y="442350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4E9AAC-13AF-4A5C-9599-19106CB11DCB}"/>
              </a:ext>
            </a:extLst>
          </p:cNvPr>
          <p:cNvSpPr/>
          <p:nvPr/>
        </p:nvSpPr>
        <p:spPr>
          <a:xfrm>
            <a:off x="6364222" y="3278554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FBE31-CC2D-4BF7-9A47-E0E7E07735E5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1623802" y="3903797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FBE49-2587-4EF5-AF99-3D1657906C1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168052" y="481036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F0D128-E5C8-4FDC-9EEA-9F16289B788D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5707005" y="3938968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/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/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/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/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D86993D-5723-4D4F-BA25-ECE26B6C3B31}"/>
              </a:ext>
            </a:extLst>
          </p:cNvPr>
          <p:cNvSpPr/>
          <p:nvPr/>
        </p:nvSpPr>
        <p:spPr>
          <a:xfrm>
            <a:off x="3757388" y="2504831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1B4916-411C-42F9-916C-D2F4A27E3DE4}"/>
              </a:ext>
            </a:extLst>
          </p:cNvPr>
          <p:cNvCxnSpPr>
            <a:cxnSpLocks/>
            <a:stCxn id="4" idx="7"/>
            <a:endCxn id="29" idx="2"/>
          </p:cNvCxnSpPr>
          <p:nvPr/>
        </p:nvCxnSpPr>
        <p:spPr>
          <a:xfrm flipV="1">
            <a:off x="1623802" y="2891693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048979-B3F1-4077-A817-3252062D22A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470401" y="2747147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/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/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LP finds a fractional vertex cover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no “real”/integral VC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2.5. 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lightest is weight 3.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a “gap” between integral and fractional solutions.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blipFill>
                <a:blip r:embed="rId7"/>
                <a:stretch>
                  <a:fillRect l="-2600" t="-1026" r="-1906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8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72C9-AEA9-46EA-85CA-A0EA301D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if the graph isn’t bipartite?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3EA5C-A456-4F72-8F64-6CBD47D4D7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Big idea:</a:t>
                </a:r>
              </a:p>
              <a:p>
                <a:r>
                  <a:rPr lang="en-US" dirty="0"/>
                  <a:t>Just round!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round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round 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questions – is it a vertex cover? How far are we from the true minimum?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3EA5C-A456-4F72-8F64-6CBD47D4D7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ADC5652-6765-40B0-A552-EF0265CD6E43}"/>
              </a:ext>
            </a:extLst>
          </p:cNvPr>
          <p:cNvSpPr/>
          <p:nvPr/>
        </p:nvSpPr>
        <p:spPr>
          <a:xfrm>
            <a:off x="7002850" y="1277943"/>
            <a:ext cx="5001009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078C68-2301-4484-BE93-6139CF5CA849}"/>
                  </a:ext>
                </a:extLst>
              </p:cNvPr>
              <p:cNvSpPr/>
              <p:nvPr/>
            </p:nvSpPr>
            <p:spPr>
              <a:xfrm>
                <a:off x="7717839" y="3049199"/>
                <a:ext cx="404465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Minimize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078C68-2301-4484-BE93-6139CF5CA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39" y="3049199"/>
                <a:ext cx="4044659" cy="1569660"/>
              </a:xfrm>
              <a:prstGeom prst="rect">
                <a:avLst/>
              </a:prstGeom>
              <a:blipFill>
                <a:blip r:embed="rId3"/>
                <a:stretch>
                  <a:fillRect l="-2259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4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3E56-25D6-43F2-A609-52F4D975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vertex cover?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20533-AB68-4989-881C-6FDA61C972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edge was covered in the fractional matching</a:t>
                </a:r>
              </a:p>
              <a:p>
                <a:r>
                  <a:rPr lang="en-US" dirty="0"/>
                  <a:t>i.e. for every edge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At least one of those is getting rounded up!</a:t>
                </a:r>
              </a:p>
              <a:p>
                <a:r>
                  <a:rPr lang="en-US" dirty="0"/>
                  <a:t>So every edge is covered.</a:t>
                </a:r>
              </a:p>
              <a:p>
                <a:r>
                  <a:rPr lang="en-US" dirty="0"/>
                  <a:t>And we’ve rounded to integers, so we have a “real” vertex cover.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20533-AB68-4989-881C-6FDA61C97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65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1532</TotalTime>
  <Words>2133</Words>
  <Application>Microsoft Office PowerPoint</Application>
  <PresentationFormat>Widescreen</PresentationFormat>
  <Paragraphs>258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Approximation Algorithms and Victory Lap</vt:lpstr>
      <vt:lpstr>A Linear Program</vt:lpstr>
      <vt:lpstr>Solving LPs</vt:lpstr>
      <vt:lpstr>A nicer example</vt:lpstr>
      <vt:lpstr>Vertex Cover LP</vt:lpstr>
      <vt:lpstr>Vertex Cover LP</vt:lpstr>
      <vt:lpstr>Non-Bipartite</vt:lpstr>
      <vt:lpstr>So, what if the graph isn’t bipartite?</vt:lpstr>
      <vt:lpstr>Is it a vertex cover?</vt:lpstr>
      <vt:lpstr>How good of an approximation is it?</vt:lpstr>
      <vt:lpstr>Comparing to the LP value</vt:lpstr>
      <vt:lpstr>Side Note</vt:lpstr>
      <vt:lpstr>Another Approximation Algorithm</vt:lpstr>
      <vt:lpstr>Recall: Finding an approximation for VC</vt:lpstr>
      <vt:lpstr>Does it work?</vt:lpstr>
      <vt:lpstr>Do we find a vertex cover?</vt:lpstr>
      <vt:lpstr>How big is it?</vt:lpstr>
      <vt:lpstr>Hard to approximate</vt:lpstr>
      <vt:lpstr>Inapproximability</vt:lpstr>
      <vt:lpstr>P vs. NP</vt:lpstr>
      <vt:lpstr>Victory Lap</vt:lpstr>
      <vt:lpstr>What have we seen this quarter?</vt:lpstr>
      <vt:lpstr>Stable Matchings</vt:lpstr>
      <vt:lpstr>Graph Search</vt:lpstr>
      <vt:lpstr>Greedy</vt:lpstr>
      <vt:lpstr>Divide and Conquer</vt:lpstr>
      <vt:lpstr>Dynamic Programming</vt:lpstr>
      <vt:lpstr>Network Flow</vt:lpstr>
      <vt:lpstr>NP-completeness</vt:lpstr>
      <vt:lpstr>Approximation Algorithms</vt:lpstr>
      <vt:lpstr>How To Approach Problems</vt:lpstr>
      <vt:lpstr>What have you learned?</vt:lpstr>
      <vt:lpstr>What should you do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15</cp:revision>
  <dcterms:created xsi:type="dcterms:W3CDTF">2022-12-08T19:58:19Z</dcterms:created>
  <dcterms:modified xsi:type="dcterms:W3CDTF">2023-03-10T02:03:04Z</dcterms:modified>
</cp:coreProperties>
</file>