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500" r:id="rId3"/>
    <p:sldId id="499" r:id="rId4"/>
    <p:sldId id="285" r:id="rId5"/>
    <p:sldId id="432" r:id="rId6"/>
    <p:sldId id="436" r:id="rId7"/>
    <p:sldId id="437" r:id="rId8"/>
    <p:sldId id="438" r:id="rId9"/>
    <p:sldId id="439" r:id="rId10"/>
    <p:sldId id="440" r:id="rId11"/>
    <p:sldId id="441" r:id="rId12"/>
    <p:sldId id="442" r:id="rId13"/>
    <p:sldId id="443" r:id="rId14"/>
    <p:sldId id="444" r:id="rId15"/>
    <p:sldId id="445" r:id="rId16"/>
    <p:sldId id="446" r:id="rId17"/>
    <p:sldId id="458" r:id="rId18"/>
    <p:sldId id="447" r:id="rId19"/>
    <p:sldId id="448" r:id="rId20"/>
    <p:sldId id="450" r:id="rId21"/>
    <p:sldId id="451" r:id="rId22"/>
    <p:sldId id="453" r:id="rId23"/>
    <p:sldId id="454" r:id="rId24"/>
    <p:sldId id="452" r:id="rId25"/>
    <p:sldId id="455" r:id="rId26"/>
    <p:sldId id="456" r:id="rId27"/>
    <p:sldId id="502" r:id="rId28"/>
    <p:sldId id="358" r:id="rId29"/>
    <p:sldId id="374" r:id="rId30"/>
    <p:sldId id="395" r:id="rId31"/>
    <p:sldId id="396" r:id="rId32"/>
    <p:sldId id="380" r:id="rId33"/>
    <p:sldId id="376" r:id="rId34"/>
    <p:sldId id="489" r:id="rId35"/>
    <p:sldId id="290" r:id="rId36"/>
    <p:sldId id="291" r:id="rId37"/>
    <p:sldId id="353" r:id="rId38"/>
    <p:sldId id="422" r:id="rId39"/>
    <p:sldId id="472" r:id="rId40"/>
    <p:sldId id="473" r:id="rId41"/>
    <p:sldId id="474" r:id="rId42"/>
    <p:sldId id="475" r:id="rId43"/>
    <p:sldId id="476" r:id="rId44"/>
    <p:sldId id="477" r:id="rId45"/>
    <p:sldId id="478" r:id="rId46"/>
    <p:sldId id="490" r:id="rId47"/>
    <p:sldId id="491" r:id="rId48"/>
    <p:sldId id="449" r:id="rId49"/>
    <p:sldId id="492" r:id="rId50"/>
    <p:sldId id="493" r:id="rId51"/>
    <p:sldId id="501" r:id="rId52"/>
    <p:sldId id="494" r:id="rId53"/>
    <p:sldId id="495" r:id="rId54"/>
    <p:sldId id="496" r:id="rId55"/>
    <p:sldId id="497" r:id="rId56"/>
    <p:sldId id="498" r:id="rId57"/>
    <p:sldId id="460" r:id="rId58"/>
    <p:sldId id="462" r:id="rId59"/>
    <p:sldId id="461" r:id="rId60"/>
    <p:sldId id="459" r:id="rId61"/>
    <p:sldId id="463" r:id="rId62"/>
    <p:sldId id="464" r:id="rId63"/>
    <p:sldId id="466" r:id="rId64"/>
    <p:sldId id="465" r:id="rId65"/>
    <p:sldId id="469" r:id="rId66"/>
    <p:sldId id="47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0" d="100"/>
          <a:sy n="100"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B51B5-F394-4DC5-BD61-A1CF1B02DE5E}"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DD7F3-63CE-4857-8FEA-30A4DCBDFCF0}" type="slidenum">
              <a:rPr lang="en-US" smtClean="0"/>
              <a:t>‹#›</a:t>
            </a:fld>
            <a:endParaRPr lang="en-US"/>
          </a:p>
        </p:txBody>
      </p:sp>
    </p:spTree>
    <p:extLst>
      <p:ext uri="{BB962C8B-B14F-4D97-AF65-F5344CB8AC3E}">
        <p14:creationId xmlns:p14="http://schemas.microsoft.com/office/powerpoint/2010/main" val="406980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C1D1A-1348-428C-A44D-F3AD77CF52E4}" type="slidenum">
              <a:rPr lang="en-US" smtClean="0"/>
              <a:t>58</a:t>
            </a:fld>
            <a:endParaRPr lang="en-US"/>
          </a:p>
        </p:txBody>
      </p:sp>
    </p:spTree>
    <p:extLst>
      <p:ext uri="{BB962C8B-B14F-4D97-AF65-F5344CB8AC3E}">
        <p14:creationId xmlns:p14="http://schemas.microsoft.com/office/powerpoint/2010/main" val="32840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6ED4B48-63C2-451D-91AE-3EBF252EADE5}"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96F05-BDD9-4118-9274-34A2EA97B70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13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46ED4B48-63C2-451D-91AE-3EBF252EADE5}" type="datetimeFigureOut">
              <a:rPr lang="en-US" smtClean="0"/>
              <a:t>3/6/2023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1E96F05-BDD9-4118-9274-34A2EA97B70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46ED4B48-63C2-451D-91AE-3EBF252EADE5}" type="datetimeFigureOut">
              <a:rPr lang="en-US" smtClean="0"/>
              <a:t>3/6/2023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1E96F05-BDD9-4118-9274-34A2EA97B70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14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53012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ED4B48-63C2-451D-91AE-3EBF252EADE5}"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96F05-BDD9-4118-9274-34A2EA97B700}" type="slidenum">
              <a:rPr lang="en-US" smtClean="0"/>
              <a:t>‹#›</a:t>
            </a:fld>
            <a:endParaRPr lang="en-US"/>
          </a:p>
        </p:txBody>
      </p:sp>
    </p:spTree>
    <p:extLst>
      <p:ext uri="{BB962C8B-B14F-4D97-AF65-F5344CB8AC3E}">
        <p14:creationId xmlns:p14="http://schemas.microsoft.com/office/powerpoint/2010/main" val="22996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46ED4B48-63C2-451D-91AE-3EBF252EADE5}" type="datetimeFigureOut">
              <a:rPr lang="en-US" smtClean="0"/>
              <a:t>3/6/2023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01E96F05-BDD9-4118-9274-34A2EA97B70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5812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46ED4B48-63C2-451D-91AE-3EBF252EADE5}"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96F05-BDD9-4118-9274-34A2EA97B70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2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ED4B48-63C2-451D-91AE-3EBF252EADE5}"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96F05-BDD9-4118-9274-34A2EA97B700}" type="slidenum">
              <a:rPr lang="en-US" smtClean="0"/>
              <a:t>‹#›</a:t>
            </a:fld>
            <a:endParaRPr lang="en-US"/>
          </a:p>
        </p:txBody>
      </p:sp>
    </p:spTree>
    <p:extLst>
      <p:ext uri="{BB962C8B-B14F-4D97-AF65-F5344CB8AC3E}">
        <p14:creationId xmlns:p14="http://schemas.microsoft.com/office/powerpoint/2010/main" val="11204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6ED4B48-63C2-451D-91AE-3EBF252EADE5}"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96F05-BDD9-4118-9274-34A2EA97B70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7836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ED4B48-63C2-451D-91AE-3EBF252EADE5}"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96F05-BDD9-4118-9274-34A2EA97B70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1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D4B48-63C2-451D-91AE-3EBF252EADE5}"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96F05-BDD9-4118-9274-34A2EA97B700}" type="slidenum">
              <a:rPr lang="en-US" smtClean="0"/>
              <a:t>‹#›</a:t>
            </a:fld>
            <a:endParaRPr lang="en-US"/>
          </a:p>
        </p:txBody>
      </p:sp>
    </p:spTree>
    <p:extLst>
      <p:ext uri="{BB962C8B-B14F-4D97-AF65-F5344CB8AC3E}">
        <p14:creationId xmlns:p14="http://schemas.microsoft.com/office/powerpoint/2010/main" val="275356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ED4B48-63C2-451D-91AE-3EBF252EADE5}"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96F05-BDD9-4118-9274-34A2EA97B70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45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6ED4B48-63C2-451D-91AE-3EBF252EADE5}" type="datetimeFigureOut">
              <a:rPr lang="en-US" smtClean="0"/>
              <a:t>3/6/2023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1E96F05-BDD9-4118-9274-34A2EA97B70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101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image" Target="../media/image46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10.png"/><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5.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31.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8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32.xml.rels><?xml version="1.0" encoding="UTF-8" standalone="yes"?>
<Relationships xmlns="http://schemas.openxmlformats.org/package/2006/relationships"><Relationship Id="rId8" Type="http://schemas.openxmlformats.org/officeDocument/2006/relationships/image" Target="../media/image460.png"/><Relationship Id="rId7" Type="http://schemas.openxmlformats.org/officeDocument/2006/relationships/image" Target="../media/image6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70.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455E-FB63-47BB-980F-A2D72BEDD37A}"/>
              </a:ext>
            </a:extLst>
          </p:cNvPr>
          <p:cNvSpPr>
            <a:spLocks noGrp="1"/>
          </p:cNvSpPr>
          <p:nvPr>
            <p:ph type="ctrTitle"/>
          </p:nvPr>
        </p:nvSpPr>
        <p:spPr/>
        <p:txBody>
          <a:bodyPr/>
          <a:lstStyle/>
          <a:p>
            <a:r>
              <a:rPr lang="en-US" dirty="0"/>
              <a:t>Coping with NP-completeness</a:t>
            </a:r>
          </a:p>
        </p:txBody>
      </p:sp>
      <p:sp>
        <p:nvSpPr>
          <p:cNvPr id="3" name="Subtitle 2">
            <a:extLst>
              <a:ext uri="{FF2B5EF4-FFF2-40B4-BE49-F238E27FC236}">
                <a16:creationId xmlns:a16="http://schemas.microsoft.com/office/drawing/2014/main" id="{4C7377A2-F8E9-427B-9701-DE3E2F680725}"/>
              </a:ext>
            </a:extLst>
          </p:cNvPr>
          <p:cNvSpPr>
            <a:spLocks noGrp="1"/>
          </p:cNvSpPr>
          <p:nvPr>
            <p:ph type="subTitle" idx="1"/>
          </p:nvPr>
        </p:nvSpPr>
        <p:spPr/>
        <p:txBody>
          <a:bodyPr/>
          <a:lstStyle/>
          <a:p>
            <a:r>
              <a:rPr lang="en-US" dirty="0"/>
              <a:t>CSE 421 Winter 23</a:t>
            </a:r>
          </a:p>
          <a:p>
            <a:r>
              <a:rPr lang="en-US" dirty="0"/>
              <a:t>Lecture 24</a:t>
            </a:r>
          </a:p>
        </p:txBody>
      </p:sp>
    </p:spTree>
    <p:extLst>
      <p:ext uri="{BB962C8B-B14F-4D97-AF65-F5344CB8AC3E}">
        <p14:creationId xmlns:p14="http://schemas.microsoft.com/office/powerpoint/2010/main" val="305852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2BF2-B7ED-4014-95E5-9C196608D37A}"/>
              </a:ext>
            </a:extLst>
          </p:cNvPr>
          <p:cNvSpPr>
            <a:spLocks noGrp="1"/>
          </p:cNvSpPr>
          <p:nvPr>
            <p:ph type="title"/>
          </p:nvPr>
        </p:nvSpPr>
        <p:spPr/>
        <p:txBody>
          <a:bodyPr/>
          <a:lstStyle/>
          <a:p>
            <a:r>
              <a:rPr lang="en-US" dirty="0"/>
              <a:t>Are We Done?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20966-A7BC-4EF4-85CE-691F62D27900}"/>
                  </a:ext>
                </a:extLst>
              </p:cNvPr>
              <p:cNvSpPr>
                <a:spLocks noGrp="1"/>
              </p:cNvSpPr>
              <p:nvPr>
                <p:ph idx="1"/>
              </p:nvPr>
            </p:nvSpPr>
            <p:spPr/>
            <p:txBody>
              <a:bodyPr/>
              <a:lstStyle/>
              <a:p>
                <a:r>
                  <a:rPr lang="en-US" dirty="0"/>
                  <a:t>We can interpret a 3-coloring as a setting of the variables!</a:t>
                </a:r>
              </a:p>
              <a:p>
                <a:r>
                  <a:rPr lang="en-US" dirty="0"/>
                  <a:t>But, we’re not done. The goal is to say the </a:t>
                </a:r>
                <a14:m>
                  <m:oMath xmlns:m="http://schemas.openxmlformats.org/officeDocument/2006/math">
                    <m:r>
                      <a:rPr lang="en-US" b="0" i="1" smtClean="0">
                        <a:latin typeface="Cambria Math" panose="02040503050406030204" pitchFamily="18" charset="0"/>
                      </a:rPr>
                      <m:t>3</m:t>
                    </m:r>
                  </m:oMath>
                </a14:m>
                <a:r>
                  <a:rPr lang="en-US" dirty="0"/>
                  <a:t>-coloring corresponds to a satisfying assignment. One that makes the CNF expression true!</a:t>
                </a:r>
              </a:p>
              <a:p>
                <a:r>
                  <a:rPr lang="en-US" dirty="0"/>
                  <a:t>Need to handle each clause</a:t>
                </a:r>
              </a:p>
            </p:txBody>
          </p:sp>
        </mc:Choice>
        <mc:Fallback xmlns="">
          <p:sp>
            <p:nvSpPr>
              <p:cNvPr id="3" name="Content Placeholder 2">
                <a:extLst>
                  <a:ext uri="{FF2B5EF4-FFF2-40B4-BE49-F238E27FC236}">
                    <a16:creationId xmlns:a16="http://schemas.microsoft.com/office/drawing/2014/main" id="{62C20966-A7BC-4EF4-85CE-691F62D2790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50787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Bottom row:</a:t>
            </a:r>
          </a:p>
          <a:p>
            <a:r>
              <a:rPr lang="en-US" sz="2400" dirty="0">
                <a:latin typeface="Courier New" panose="02070309020205020404" pitchFamily="49" charset="0"/>
                <a:cs typeface="Courier New" panose="02070309020205020404" pitchFamily="49" charset="0"/>
              </a:rPr>
              <a:t>T</a:t>
            </a:r>
            <a:r>
              <a:rPr lang="en-US" sz="2400" dirty="0">
                <a:latin typeface="Segoe UI Semilight" panose="020B0402040204020203" pitchFamily="34" charset="0"/>
                <a:cs typeface="Segoe UI Semilight" panose="020B0402040204020203" pitchFamily="34" charset="0"/>
              </a:rPr>
              <a:t> and </a:t>
            </a:r>
            <a:r>
              <a:rPr lang="en-US" sz="2400" dirty="0">
                <a:latin typeface="Courier New" panose="02070309020205020404" pitchFamily="49" charset="0"/>
                <a:cs typeface="Courier New" panose="02070309020205020404" pitchFamily="49" charset="0"/>
              </a:rPr>
              <a:t>F</a:t>
            </a:r>
            <a:r>
              <a:rPr lang="en-US" sz="2400" dirty="0">
                <a:latin typeface="Segoe UI Semilight" panose="020B0402040204020203" pitchFamily="34" charset="0"/>
                <a:cs typeface="Segoe UI Semilight" panose="020B0402040204020203" pitchFamily="34" charset="0"/>
              </a:rPr>
              <a:t> are new vertices, colored green and red. </a:t>
            </a:r>
          </a:p>
          <a:p>
            <a:r>
              <a:rPr lang="en-US" sz="2400" dirty="0">
                <a:latin typeface="Segoe UI Semilight" panose="020B0402040204020203" pitchFamily="34" charset="0"/>
                <a:cs typeface="Segoe UI Semilight" panose="020B0402040204020203" pitchFamily="34" charset="0"/>
              </a:rPr>
              <a:t>Others are already-made literal vertices</a:t>
            </a:r>
          </a:p>
        </p:txBody>
      </p:sp>
    </p:spTree>
    <p:extLst>
      <p:ext uri="{BB962C8B-B14F-4D97-AF65-F5344CB8AC3E}">
        <p14:creationId xmlns:p14="http://schemas.microsoft.com/office/powerpoint/2010/main" val="113274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p:txBody>
      </p:sp>
    </p:spTree>
    <p:extLst>
      <p:ext uri="{BB962C8B-B14F-4D97-AF65-F5344CB8AC3E}">
        <p14:creationId xmlns:p14="http://schemas.microsoft.com/office/powerpoint/2010/main" val="349547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a:t>
            </a:r>
          </a:p>
        </p:txBody>
      </p:sp>
    </p:spTree>
    <p:extLst>
      <p:ext uri="{BB962C8B-B14F-4D97-AF65-F5344CB8AC3E}">
        <p14:creationId xmlns:p14="http://schemas.microsoft.com/office/powerpoint/2010/main" val="333014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 then green;</a:t>
            </a:r>
          </a:p>
          <a:p>
            <a:r>
              <a:rPr lang="en-US" sz="2400" dirty="0">
                <a:latin typeface="Segoe UI Semilight" panose="020B0402040204020203" pitchFamily="34" charset="0"/>
                <a:cs typeface="Segoe UI Semilight" panose="020B0402040204020203" pitchFamily="34" charset="0"/>
              </a:rPr>
              <a:t>Then uh-oh</a:t>
            </a:r>
          </a:p>
        </p:txBody>
      </p:sp>
    </p:spTree>
    <p:extLst>
      <p:ext uri="{BB962C8B-B14F-4D97-AF65-F5344CB8AC3E}">
        <p14:creationId xmlns:p14="http://schemas.microsoft.com/office/powerpoint/2010/main" val="129254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all literals are false, graph can’t be 3-colored.</a:t>
            </a:r>
          </a:p>
        </p:txBody>
      </p:sp>
    </p:spTree>
    <p:extLst>
      <p:ext uri="{BB962C8B-B14F-4D97-AF65-F5344CB8AC3E}">
        <p14:creationId xmlns:p14="http://schemas.microsoft.com/office/powerpoint/2010/main" val="351548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1</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61647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Find a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830997"/>
              </a:xfrm>
              <a:prstGeom prst="rect">
                <a:avLst/>
              </a:prstGeom>
              <a:blipFill>
                <a:blip r:embed="rId6"/>
                <a:stretch>
                  <a:fillRect l="-3226"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397868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a:p>
                <a:r>
                  <a:rPr lang="en-US" sz="2400" dirty="0">
                    <a:latin typeface="Segoe UI Semilight" panose="020B0402040204020203" pitchFamily="34" charset="0"/>
                    <a:cs typeface="Segoe UI Semilight" panose="020B0402040204020203" pitchFamily="34" charset="0"/>
                  </a:rPr>
                  <a:t>Top vertex is opposite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938992"/>
              </a:xfrm>
              <a:prstGeom prst="rect">
                <a:avLst/>
              </a:prstGeom>
              <a:blipFill>
                <a:blip r:embed="rId6"/>
                <a:stretch>
                  <a:fillRect l="-3226" t="-2201" r="-1210" b="-6604"/>
                </a:stretch>
              </a:blipFill>
            </p:spPr>
            <p:txBody>
              <a:bodyPr/>
              <a:lstStyle/>
              <a:p>
                <a:r>
                  <a:rPr lang="en-US">
                    <a:noFill/>
                  </a:rPr>
                  <a:t> </a:t>
                </a:r>
              </a:p>
            </p:txBody>
          </p:sp>
        </mc:Fallback>
      </mc:AlternateContent>
    </p:spTree>
    <p:extLst>
      <p:ext uri="{BB962C8B-B14F-4D97-AF65-F5344CB8AC3E}">
        <p14:creationId xmlns:p14="http://schemas.microsoft.com/office/powerpoint/2010/main" val="270956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75960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C1B4-48D7-40C6-8DF1-E2450E15D7D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72AF22D-9FC6-471D-B108-0FB00C799DBA}"/>
              </a:ext>
            </a:extLst>
          </p:cNvPr>
          <p:cNvSpPr>
            <a:spLocks noGrp="1"/>
          </p:cNvSpPr>
          <p:nvPr>
            <p:ph idx="1"/>
          </p:nvPr>
        </p:nvSpPr>
        <p:spPr/>
        <p:txBody>
          <a:bodyPr/>
          <a:lstStyle/>
          <a:p>
            <a:r>
              <a:rPr lang="en-US" dirty="0"/>
              <a:t>Review session: Saturday (3/11) 1:30-3 in CSE2 G01</a:t>
            </a:r>
          </a:p>
          <a:p>
            <a:r>
              <a:rPr lang="en-US" dirty="0"/>
              <a:t>We’ll try to make a recording, but it won’t be high quality</a:t>
            </a:r>
          </a:p>
          <a:p>
            <a:r>
              <a:rPr lang="en-US" dirty="0"/>
              <a:t>Final exam study resources will be up tonight</a:t>
            </a:r>
          </a:p>
          <a:p>
            <a:endParaRPr lang="en-US" dirty="0"/>
          </a:p>
          <a:p>
            <a:r>
              <a:rPr lang="en-US" dirty="0"/>
              <a:t>If you need a conflict exam (pre-existing conflict)</a:t>
            </a:r>
          </a:p>
          <a:p>
            <a:pPr lvl="1"/>
            <a:r>
              <a:rPr lang="en-US" dirty="0"/>
              <a:t>Email Robbie and Allie (both of us, in one email) asap.</a:t>
            </a:r>
          </a:p>
          <a:p>
            <a:r>
              <a:rPr lang="en-US" dirty="0"/>
              <a:t>If you end up ill/need to isolate the day of the exam</a:t>
            </a:r>
          </a:p>
          <a:p>
            <a:pPr lvl="1"/>
            <a:r>
              <a:rPr lang="en-US" dirty="0"/>
              <a:t>Email Robbie and Allie as soon as you know (both of us, in one email)</a:t>
            </a:r>
          </a:p>
        </p:txBody>
      </p:sp>
    </p:spTree>
    <p:extLst>
      <p:ext uri="{BB962C8B-B14F-4D97-AF65-F5344CB8AC3E}">
        <p14:creationId xmlns:p14="http://schemas.microsoft.com/office/powerpoint/2010/main" val="19759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8651814" y="2079158"/>
            <a:ext cx="3020834"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graph is colorable if and only if at least one of the three literals is green.</a:t>
            </a:r>
          </a:p>
        </p:txBody>
      </p:sp>
    </p:spTree>
    <p:extLst>
      <p:ext uri="{BB962C8B-B14F-4D97-AF65-F5344CB8AC3E}">
        <p14:creationId xmlns:p14="http://schemas.microsoft.com/office/powerpoint/2010/main" val="3389458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63E178-B631-45B6-85FF-ADFF36FC5911}"/>
              </a:ext>
            </a:extLst>
          </p:cNvPr>
          <p:cNvSpPr/>
          <p:nvPr/>
        </p:nvSpPr>
        <p:spPr>
          <a:xfrm>
            <a:off x="7793601"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DC916-843A-463F-8B1B-CC03204D1E57}"/>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8FD597FC-C752-43B4-9668-D641FED9794B}"/>
              </a:ext>
            </a:extLst>
          </p:cNvPr>
          <p:cNvSpPr>
            <a:spLocks noGrp="1"/>
          </p:cNvSpPr>
          <p:nvPr>
            <p:ph idx="1"/>
          </p:nvPr>
        </p:nvSpPr>
        <p:spPr>
          <a:xfrm>
            <a:off x="575240" y="1463857"/>
            <a:ext cx="11187258" cy="2242511"/>
          </a:xfrm>
        </p:spPr>
        <p:txBody>
          <a:bodyPr/>
          <a:lstStyle/>
          <a:p>
            <a:r>
              <a:rPr lang="en-US" dirty="0"/>
              <a:t>Make a vertex for every literal</a:t>
            </a:r>
          </a:p>
          <a:p>
            <a:r>
              <a:rPr lang="en-US" dirty="0"/>
              <a:t>Make one of those subgraphs for </a:t>
            </a:r>
            <a:r>
              <a:rPr lang="en-US" b="1" dirty="0"/>
              <a:t>every </a:t>
            </a:r>
            <a:r>
              <a:rPr lang="en-US" dirty="0"/>
              <a:t>clause</a:t>
            </a:r>
          </a:p>
          <a:p>
            <a:r>
              <a:rPr lang="en-US" dirty="0"/>
              <a:t>Make T,F, Dummy vertices and connect them as shown. </a:t>
            </a:r>
          </a:p>
          <a:p>
            <a:r>
              <a:rPr lang="en-US" dirty="0"/>
              <a:t>That’s your graph</a:t>
            </a:r>
          </a:p>
        </p:txBody>
      </p:sp>
      <p:sp>
        <p:nvSpPr>
          <p:cNvPr id="4" name="Oval 3">
            <a:extLst>
              <a:ext uri="{FF2B5EF4-FFF2-40B4-BE49-F238E27FC236}">
                <a16:creationId xmlns:a16="http://schemas.microsoft.com/office/drawing/2014/main" id="{FFD98942-7F33-4960-8D8D-5C5A44AC30C8}"/>
              </a:ext>
            </a:extLst>
          </p:cNvPr>
          <p:cNvSpPr/>
          <p:nvPr/>
        </p:nvSpPr>
        <p:spPr>
          <a:xfrm>
            <a:off x="5498592" y="452323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 name="Oval 4">
            <a:extLst>
              <a:ext uri="{FF2B5EF4-FFF2-40B4-BE49-F238E27FC236}">
                <a16:creationId xmlns:a16="http://schemas.microsoft.com/office/drawing/2014/main" id="{D028F43F-B101-4982-AB93-764269FF9862}"/>
              </a:ext>
            </a:extLst>
          </p:cNvPr>
          <p:cNvSpPr/>
          <p:nvPr/>
        </p:nvSpPr>
        <p:spPr>
          <a:xfrm>
            <a:off x="5108448" y="5211263"/>
            <a:ext cx="365760" cy="36576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T</a:t>
            </a:r>
          </a:p>
        </p:txBody>
      </p:sp>
      <p:sp>
        <p:nvSpPr>
          <p:cNvPr id="6" name="Oval 5">
            <a:extLst>
              <a:ext uri="{FF2B5EF4-FFF2-40B4-BE49-F238E27FC236}">
                <a16:creationId xmlns:a16="http://schemas.microsoft.com/office/drawing/2014/main" id="{3F6D3DEC-8BFE-4CFF-94BB-378327E45A9A}"/>
              </a:ext>
            </a:extLst>
          </p:cNvPr>
          <p:cNvSpPr/>
          <p:nvPr/>
        </p:nvSpPr>
        <p:spPr>
          <a:xfrm>
            <a:off x="5913120" y="5211263"/>
            <a:ext cx="365760" cy="3657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F</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87453914-7D22-48D0-A811-C579D625A629}"/>
                  </a:ext>
                </a:extLst>
              </p:cNvPr>
              <p:cNvSpPr/>
              <p:nvPr/>
            </p:nvSpPr>
            <p:spPr>
              <a:xfrm>
                <a:off x="17198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7" name="Oval 6">
                <a:extLst>
                  <a:ext uri="{FF2B5EF4-FFF2-40B4-BE49-F238E27FC236}">
                    <a16:creationId xmlns:a16="http://schemas.microsoft.com/office/drawing/2014/main" id="{87453914-7D22-48D0-A811-C579D625A629}"/>
                  </a:ext>
                </a:extLst>
              </p:cNvPr>
              <p:cNvSpPr>
                <a:spLocks noRot="1" noChangeAspect="1" noMove="1" noResize="1" noEditPoints="1" noAdjustHandles="1" noChangeArrowheads="1" noChangeShapeType="1" noTextEdit="1"/>
              </p:cNvSpPr>
              <p:nvPr/>
            </p:nvSpPr>
            <p:spPr>
              <a:xfrm>
                <a:off x="1719865" y="6107375"/>
                <a:ext cx="365760" cy="365760"/>
              </a:xfrm>
              <a:prstGeom prst="ellipse">
                <a:avLst/>
              </a:prstGeom>
              <a:blipFill>
                <a:blip r:embed="rId2"/>
                <a:stretch>
                  <a:fillRect l="-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162C5939-D93C-4565-AA99-325F6B83A15F}"/>
                  </a:ext>
                </a:extLst>
              </p:cNvPr>
              <p:cNvSpPr/>
              <p:nvPr/>
            </p:nvSpPr>
            <p:spPr>
              <a:xfrm>
                <a:off x="2335561"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8" name="Oval 7">
                <a:extLst>
                  <a:ext uri="{FF2B5EF4-FFF2-40B4-BE49-F238E27FC236}">
                    <a16:creationId xmlns:a16="http://schemas.microsoft.com/office/drawing/2014/main" id="{162C5939-D93C-4565-AA99-325F6B83A15F}"/>
                  </a:ext>
                </a:extLst>
              </p:cNvPr>
              <p:cNvSpPr>
                <a:spLocks noRot="1" noChangeAspect="1" noMove="1" noResize="1" noEditPoints="1" noAdjustHandles="1" noChangeArrowheads="1" noChangeShapeType="1" noTextEdit="1"/>
              </p:cNvSpPr>
              <p:nvPr/>
            </p:nvSpPr>
            <p:spPr>
              <a:xfrm>
                <a:off x="2335561" y="6107375"/>
                <a:ext cx="365760" cy="365760"/>
              </a:xfrm>
              <a:prstGeom prst="ellipse">
                <a:avLst/>
              </a:prstGeom>
              <a:blipFill>
                <a:blip r:embed="rId3"/>
                <a:stretch>
                  <a:fillRect l="-12698"/>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4D51F40-E6BD-4AE5-82E7-1206B28A6144}"/>
              </a:ext>
            </a:extLst>
          </p:cNvPr>
          <p:cNvSpPr/>
          <p:nvPr/>
        </p:nvSpPr>
        <p:spPr>
          <a:xfrm>
            <a:off x="1518697"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E2743DCB-6B6D-41DD-8796-D7C0A5F4CBEA}"/>
                  </a:ext>
                </a:extLst>
              </p:cNvPr>
              <p:cNvSpPr/>
              <p:nvPr/>
            </p:nvSpPr>
            <p:spPr>
              <a:xfrm>
                <a:off x="7994769"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0" name="Oval 9">
                <a:extLst>
                  <a:ext uri="{FF2B5EF4-FFF2-40B4-BE49-F238E27FC236}">
                    <a16:creationId xmlns:a16="http://schemas.microsoft.com/office/drawing/2014/main" id="{E2743DCB-6B6D-41DD-8796-D7C0A5F4CBEA}"/>
                  </a:ext>
                </a:extLst>
              </p:cNvPr>
              <p:cNvSpPr>
                <a:spLocks noRot="1" noChangeAspect="1" noMove="1" noResize="1" noEditPoints="1" noAdjustHandles="1" noChangeArrowheads="1" noChangeShapeType="1" noTextEdit="1"/>
              </p:cNvSpPr>
              <p:nvPr/>
            </p:nvSpPr>
            <p:spPr>
              <a:xfrm>
                <a:off x="7994769" y="6107375"/>
                <a:ext cx="365760" cy="365760"/>
              </a:xfrm>
              <a:prstGeom prst="ellipse">
                <a:avLst/>
              </a:prstGeom>
              <a:blipFill>
                <a:blip r:embed="rId4"/>
                <a:stretch>
                  <a:fillRect l="-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6C646F5E-6E3E-4BD1-8867-967D922D01BB}"/>
                  </a:ext>
                </a:extLst>
              </p:cNvPr>
              <p:cNvSpPr/>
              <p:nvPr/>
            </p:nvSpPr>
            <p:spPr>
              <a:xfrm>
                <a:off x="86104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Oval 10">
                <a:extLst>
                  <a:ext uri="{FF2B5EF4-FFF2-40B4-BE49-F238E27FC236}">
                    <a16:creationId xmlns:a16="http://schemas.microsoft.com/office/drawing/2014/main" id="{6C646F5E-6E3E-4BD1-8867-967D922D01BB}"/>
                  </a:ext>
                </a:extLst>
              </p:cNvPr>
              <p:cNvSpPr>
                <a:spLocks noRot="1" noChangeAspect="1" noMove="1" noResize="1" noEditPoints="1" noAdjustHandles="1" noChangeArrowheads="1" noChangeShapeType="1" noTextEdit="1"/>
              </p:cNvSpPr>
              <p:nvPr/>
            </p:nvSpPr>
            <p:spPr>
              <a:xfrm>
                <a:off x="8610465" y="6107375"/>
                <a:ext cx="365760" cy="365760"/>
              </a:xfrm>
              <a:prstGeom prst="ellipse">
                <a:avLst/>
              </a:prstGeom>
              <a:blipFill>
                <a:blip r:embed="rId5"/>
                <a:stretch>
                  <a:fillRect l="-14286"/>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A03208D0-00AC-4C94-815B-69ECC54F6E44}"/>
              </a:ext>
            </a:extLst>
          </p:cNvPr>
          <p:cNvGrpSpPr/>
          <p:nvPr/>
        </p:nvGrpSpPr>
        <p:grpSpPr>
          <a:xfrm>
            <a:off x="7957685" y="3356598"/>
            <a:ext cx="805688" cy="699540"/>
            <a:chOff x="1819448" y="1011692"/>
            <a:chExt cx="4555577" cy="3955387"/>
          </a:xfrm>
        </p:grpSpPr>
        <p:sp>
          <p:nvSpPr>
            <p:cNvPr id="13" name="Oval 12">
              <a:extLst>
                <a:ext uri="{FF2B5EF4-FFF2-40B4-BE49-F238E27FC236}">
                  <a16:creationId xmlns:a16="http://schemas.microsoft.com/office/drawing/2014/main" id="{0AEDE784-4497-47DC-A6C2-881C51AA4499}"/>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4" name="Oval 13">
              <a:extLst>
                <a:ext uri="{FF2B5EF4-FFF2-40B4-BE49-F238E27FC236}">
                  <a16:creationId xmlns:a16="http://schemas.microsoft.com/office/drawing/2014/main" id="{546F6807-CCFF-409F-9690-214157D3A045}"/>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5" name="Oval 14">
              <a:extLst>
                <a:ext uri="{FF2B5EF4-FFF2-40B4-BE49-F238E27FC236}">
                  <a16:creationId xmlns:a16="http://schemas.microsoft.com/office/drawing/2014/main" id="{518965B7-953D-424D-9FF2-94E4C74781E3}"/>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6" name="Oval 15">
              <a:extLst>
                <a:ext uri="{FF2B5EF4-FFF2-40B4-BE49-F238E27FC236}">
                  <a16:creationId xmlns:a16="http://schemas.microsoft.com/office/drawing/2014/main" id="{FEA5DCF1-2F71-400F-9711-4EA05E936119}"/>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7" name="Straight Connector 16">
              <a:extLst>
                <a:ext uri="{FF2B5EF4-FFF2-40B4-BE49-F238E27FC236}">
                  <a16:creationId xmlns:a16="http://schemas.microsoft.com/office/drawing/2014/main" id="{CE97117A-1414-4A44-9447-44AC1AE79FDB}"/>
                </a:ext>
              </a:extLst>
            </p:cNvPr>
            <p:cNvCxnSpPr>
              <a:cxnSpLocks/>
              <a:stCxn id="16" idx="4"/>
              <a:endCxn id="14"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8E2496-4036-4BEE-884C-DC9CDE4BC813}"/>
                </a:ext>
              </a:extLst>
            </p:cNvPr>
            <p:cNvCxnSpPr>
              <a:cxnSpLocks/>
              <a:stCxn id="15" idx="4"/>
              <a:endCxn id="16"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8B39A8-8C6C-448B-A9F0-A4C67B88EB13}"/>
                </a:ext>
              </a:extLst>
            </p:cNvPr>
            <p:cNvCxnSpPr>
              <a:cxnSpLocks/>
              <a:stCxn id="13" idx="7"/>
              <a:endCxn id="15"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5CCC6560-540E-48C0-B9B1-16EE3E57A1FB}"/>
              </a:ext>
            </a:extLst>
          </p:cNvPr>
          <p:cNvSpPr/>
          <p:nvPr/>
        </p:nvSpPr>
        <p:spPr>
          <a:xfrm>
            <a:off x="7726017" y="3171501"/>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63BD0BA-8954-4196-975F-12F953F6277C}"/>
                  </a:ext>
                </a:extLst>
              </p:cNvPr>
              <p:cNvSpPr txBox="1"/>
              <p:nvPr/>
            </p:nvSpPr>
            <p:spPr>
              <a:xfrm>
                <a:off x="7726017" y="3967732"/>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𝑚</m:t>
                          </m:r>
                        </m:sub>
                      </m:sSub>
                    </m:oMath>
                  </m:oMathPara>
                </a14:m>
                <a:endParaRPr lang="en-US" dirty="0"/>
              </a:p>
            </p:txBody>
          </p:sp>
        </mc:Choice>
        <mc:Fallback xmlns="">
          <p:sp>
            <p:nvSpPr>
              <p:cNvPr id="25" name="TextBox 24">
                <a:extLst>
                  <a:ext uri="{FF2B5EF4-FFF2-40B4-BE49-F238E27FC236}">
                    <a16:creationId xmlns:a16="http://schemas.microsoft.com/office/drawing/2014/main" id="{963BD0BA-8954-4196-975F-12F953F6277C}"/>
                  </a:ext>
                </a:extLst>
              </p:cNvPr>
              <p:cNvSpPr txBox="1">
                <a:spLocks noRot="1" noChangeAspect="1" noMove="1" noResize="1" noEditPoints="1" noAdjustHandles="1" noChangeArrowheads="1" noChangeShapeType="1" noTextEdit="1"/>
              </p:cNvSpPr>
              <p:nvPr/>
            </p:nvSpPr>
            <p:spPr>
              <a:xfrm>
                <a:off x="7726017" y="3967732"/>
                <a:ext cx="408480" cy="369332"/>
              </a:xfrm>
              <a:prstGeom prst="rect">
                <a:avLst/>
              </a:prstGeom>
              <a:blipFill>
                <a:blip r:embed="rId6"/>
                <a:stretch>
                  <a:fillRect r="-447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6EB37938-A695-44C5-8C8C-F4061A80A4E7}"/>
              </a:ext>
            </a:extLst>
          </p:cNvPr>
          <p:cNvGrpSpPr/>
          <p:nvPr/>
        </p:nvGrpSpPr>
        <p:grpSpPr>
          <a:xfrm>
            <a:off x="3921204" y="3365349"/>
            <a:ext cx="805688" cy="699540"/>
            <a:chOff x="1819448" y="1011692"/>
            <a:chExt cx="4555577" cy="3955387"/>
          </a:xfrm>
        </p:grpSpPr>
        <p:sp>
          <p:nvSpPr>
            <p:cNvPr id="27" name="Oval 26">
              <a:extLst>
                <a:ext uri="{FF2B5EF4-FFF2-40B4-BE49-F238E27FC236}">
                  <a16:creationId xmlns:a16="http://schemas.microsoft.com/office/drawing/2014/main" id="{5FCE07C3-6F3D-4F87-9BE2-52C9E171A6FB}"/>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8" name="Oval 27">
              <a:extLst>
                <a:ext uri="{FF2B5EF4-FFF2-40B4-BE49-F238E27FC236}">
                  <a16:creationId xmlns:a16="http://schemas.microsoft.com/office/drawing/2014/main" id="{8EA4C4E3-2969-4502-B2A1-52920E93C3C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9" name="Oval 28">
              <a:extLst>
                <a:ext uri="{FF2B5EF4-FFF2-40B4-BE49-F238E27FC236}">
                  <a16:creationId xmlns:a16="http://schemas.microsoft.com/office/drawing/2014/main" id="{C584BF11-5A6A-4865-BE13-683D5E0A0BCB}"/>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30" name="Oval 29">
              <a:extLst>
                <a:ext uri="{FF2B5EF4-FFF2-40B4-BE49-F238E27FC236}">
                  <a16:creationId xmlns:a16="http://schemas.microsoft.com/office/drawing/2014/main" id="{A9EFC546-D583-4E7A-9211-6561B94B5EF1}"/>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D7214F33-45E7-4A99-9E0A-8E4B707B3CC8}"/>
                </a:ext>
              </a:extLst>
            </p:cNvPr>
            <p:cNvCxnSpPr>
              <a:cxnSpLocks/>
              <a:stCxn id="30" idx="4"/>
              <a:endCxn id="28"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62B491-86A4-492B-B784-64BDD006CD1D}"/>
                </a:ext>
              </a:extLst>
            </p:cNvPr>
            <p:cNvCxnSpPr>
              <a:cxnSpLocks/>
              <a:stCxn id="29"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87B43E-19D2-486C-821D-D7DFB8C4A88D}"/>
                </a:ext>
              </a:extLst>
            </p:cNvPr>
            <p:cNvCxnSpPr>
              <a:cxnSpLocks/>
              <a:stCxn id="27" idx="7"/>
              <a:endCxn id="29"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641CC3C-2250-416D-BD13-7F2B2B411ED4}"/>
              </a:ext>
            </a:extLst>
          </p:cNvPr>
          <p:cNvSpPr/>
          <p:nvPr/>
        </p:nvSpPr>
        <p:spPr>
          <a:xfrm>
            <a:off x="3689536" y="3180252"/>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D27435-7EEB-48EC-9CAC-EF94B9C8A9CF}"/>
                  </a:ext>
                </a:extLst>
              </p:cNvPr>
              <p:cNvSpPr txBox="1"/>
              <p:nvPr/>
            </p:nvSpPr>
            <p:spPr>
              <a:xfrm>
                <a:off x="3689536" y="3976483"/>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F9D27435-7EEB-48EC-9CAC-EF94B9C8A9CF}"/>
                  </a:ext>
                </a:extLst>
              </p:cNvPr>
              <p:cNvSpPr txBox="1">
                <a:spLocks noRot="1" noChangeAspect="1" noMove="1" noResize="1" noEditPoints="1" noAdjustHandles="1" noChangeArrowheads="1" noChangeShapeType="1" noTextEdit="1"/>
              </p:cNvSpPr>
              <p:nvPr/>
            </p:nvSpPr>
            <p:spPr>
              <a:xfrm>
                <a:off x="3689536" y="3976483"/>
                <a:ext cx="408480" cy="369332"/>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1232B52D-B9A8-4611-8A02-F0688CA908E2}"/>
              </a:ext>
            </a:extLst>
          </p:cNvPr>
          <p:cNvSpPr txBox="1"/>
          <p:nvPr/>
        </p:nvSpPr>
        <p:spPr>
          <a:xfrm>
            <a:off x="5589913" y="2638147"/>
            <a:ext cx="1549046" cy="1631216"/>
          </a:xfrm>
          <a:prstGeom prst="rect">
            <a:avLst/>
          </a:prstGeom>
          <a:noFill/>
        </p:spPr>
        <p:txBody>
          <a:bodyPr wrap="square" rtlCol="0">
            <a:spAutoFit/>
          </a:bodyPr>
          <a:lstStyle/>
          <a:p>
            <a:r>
              <a:rPr lang="en-US" sz="10000" dirty="0"/>
              <a:t>…</a:t>
            </a:r>
          </a:p>
        </p:txBody>
      </p:sp>
      <p:sp>
        <p:nvSpPr>
          <p:cNvPr id="37" name="TextBox 36">
            <a:extLst>
              <a:ext uri="{FF2B5EF4-FFF2-40B4-BE49-F238E27FC236}">
                <a16:creationId xmlns:a16="http://schemas.microsoft.com/office/drawing/2014/main" id="{6EAF55FA-5CE5-4090-81EE-1B5DBED2367F}"/>
              </a:ext>
            </a:extLst>
          </p:cNvPr>
          <p:cNvSpPr txBox="1"/>
          <p:nvPr/>
        </p:nvSpPr>
        <p:spPr>
          <a:xfrm>
            <a:off x="5004816" y="5071872"/>
            <a:ext cx="1549046" cy="1631216"/>
          </a:xfrm>
          <a:prstGeom prst="rect">
            <a:avLst/>
          </a:prstGeom>
          <a:noFill/>
        </p:spPr>
        <p:txBody>
          <a:bodyPr wrap="square" rtlCol="0">
            <a:spAutoFit/>
          </a:bodyPr>
          <a:lstStyle/>
          <a:p>
            <a:r>
              <a:rPr lang="en-US" sz="10000" dirty="0"/>
              <a:t>…</a:t>
            </a:r>
          </a:p>
        </p:txBody>
      </p:sp>
      <p:cxnSp>
        <p:nvCxnSpPr>
          <p:cNvPr id="45" name="Straight Connector 44">
            <a:extLst>
              <a:ext uri="{FF2B5EF4-FFF2-40B4-BE49-F238E27FC236}">
                <a16:creationId xmlns:a16="http://schemas.microsoft.com/office/drawing/2014/main" id="{E135BB01-252B-47CA-8796-39EA2C848839}"/>
              </a:ext>
            </a:extLst>
          </p:cNvPr>
          <p:cNvCxnSpPr>
            <a:stCxn id="4" idx="2"/>
          </p:cNvCxnSpPr>
          <p:nvPr/>
        </p:nvCxnSpPr>
        <p:spPr>
          <a:xfrm flipH="1">
            <a:off x="1947101" y="4706112"/>
            <a:ext cx="3551491" cy="140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45EDB6-9346-443A-9A79-EAA6C7448F2F}"/>
              </a:ext>
            </a:extLst>
          </p:cNvPr>
          <p:cNvCxnSpPr>
            <a:stCxn id="4" idx="2"/>
          </p:cNvCxnSpPr>
          <p:nvPr/>
        </p:nvCxnSpPr>
        <p:spPr>
          <a:xfrm flipH="1">
            <a:off x="2623930" y="4706112"/>
            <a:ext cx="2874662"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E51E3E-DB08-4D6C-A658-D4D21BD7FE7A}"/>
              </a:ext>
            </a:extLst>
          </p:cNvPr>
          <p:cNvCxnSpPr>
            <a:stCxn id="4" idx="6"/>
          </p:cNvCxnSpPr>
          <p:nvPr/>
        </p:nvCxnSpPr>
        <p:spPr>
          <a:xfrm>
            <a:off x="5864352" y="4706112"/>
            <a:ext cx="2181739"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8F203B5-96E1-4637-904D-3ACE433B155D}"/>
              </a:ext>
            </a:extLst>
          </p:cNvPr>
          <p:cNvCxnSpPr>
            <a:stCxn id="4" idx="6"/>
            <a:endCxn id="11" idx="1"/>
          </p:cNvCxnSpPr>
          <p:nvPr/>
        </p:nvCxnSpPr>
        <p:spPr>
          <a:xfrm>
            <a:off x="5864352" y="4706112"/>
            <a:ext cx="2799677" cy="1454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AB54A4-096B-4559-A474-842ABFB19DF9}"/>
              </a:ext>
            </a:extLst>
          </p:cNvPr>
          <p:cNvCxnSpPr>
            <a:stCxn id="4" idx="3"/>
            <a:endCxn id="5" idx="0"/>
          </p:cNvCxnSpPr>
          <p:nvPr/>
        </p:nvCxnSpPr>
        <p:spPr>
          <a:xfrm flipH="1">
            <a:off x="5291328" y="4835428"/>
            <a:ext cx="260828"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47D21B-E534-4C4A-9A2E-1C3F3D56327B}"/>
              </a:ext>
            </a:extLst>
          </p:cNvPr>
          <p:cNvCxnSpPr>
            <a:stCxn id="5" idx="6"/>
            <a:endCxn id="6" idx="2"/>
          </p:cNvCxnSpPr>
          <p:nvPr/>
        </p:nvCxnSpPr>
        <p:spPr>
          <a:xfrm>
            <a:off x="5474208" y="5394143"/>
            <a:ext cx="43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B44185-50CB-4803-B96B-E7032D3ACCC6}"/>
              </a:ext>
            </a:extLst>
          </p:cNvPr>
          <p:cNvCxnSpPr>
            <a:stCxn id="6" idx="0"/>
            <a:endCxn id="4" idx="5"/>
          </p:cNvCxnSpPr>
          <p:nvPr/>
        </p:nvCxnSpPr>
        <p:spPr>
          <a:xfrm flipH="1" flipV="1">
            <a:off x="5810788" y="4835428"/>
            <a:ext cx="285212"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A71320-0442-46B8-B784-D469836544AA}"/>
              </a:ext>
            </a:extLst>
          </p:cNvPr>
          <p:cNvCxnSpPr>
            <a:stCxn id="5" idx="0"/>
          </p:cNvCxnSpPr>
          <p:nvPr/>
        </p:nvCxnSpPr>
        <p:spPr>
          <a:xfrm flipH="1" flipV="1">
            <a:off x="4061261" y="3901023"/>
            <a:ext cx="1230067" cy="131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CF68AF-0AC9-4CC6-935E-9F7333CA0EF3}"/>
              </a:ext>
            </a:extLst>
          </p:cNvPr>
          <p:cNvCxnSpPr>
            <a:stCxn id="5" idx="0"/>
          </p:cNvCxnSpPr>
          <p:nvPr/>
        </p:nvCxnSpPr>
        <p:spPr>
          <a:xfrm flipV="1">
            <a:off x="5291328" y="3849164"/>
            <a:ext cx="2691782" cy="1362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9CD66A6-B0BE-4E75-9FCB-7D185FCAD988}"/>
              </a:ext>
            </a:extLst>
          </p:cNvPr>
          <p:cNvCxnSpPr>
            <a:stCxn id="5" idx="0"/>
          </p:cNvCxnSpPr>
          <p:nvPr/>
        </p:nvCxnSpPr>
        <p:spPr>
          <a:xfrm flipH="1" flipV="1">
            <a:off x="4638289" y="4075152"/>
            <a:ext cx="653039" cy="1136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FD010A-5CB5-467A-8855-549619E99ADC}"/>
              </a:ext>
            </a:extLst>
          </p:cNvPr>
          <p:cNvCxnSpPr>
            <a:stCxn id="5" idx="0"/>
          </p:cNvCxnSpPr>
          <p:nvPr/>
        </p:nvCxnSpPr>
        <p:spPr>
          <a:xfrm flipV="1">
            <a:off x="5291328" y="4064888"/>
            <a:ext cx="3352986" cy="114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4F7E11-D9F2-4BC0-AAA8-0D74617AFCC5}"/>
              </a:ext>
            </a:extLst>
          </p:cNvPr>
          <p:cNvCxnSpPr>
            <a:stCxn id="6" idx="1"/>
          </p:cNvCxnSpPr>
          <p:nvPr/>
        </p:nvCxnSpPr>
        <p:spPr>
          <a:xfrm flipH="1" flipV="1">
            <a:off x="4703832" y="3771635"/>
            <a:ext cx="1262852" cy="1493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2DC7E8-078D-4EBC-B67C-C4D181613CD3}"/>
              </a:ext>
            </a:extLst>
          </p:cNvPr>
          <p:cNvCxnSpPr/>
          <p:nvPr/>
        </p:nvCxnSpPr>
        <p:spPr>
          <a:xfrm flipV="1">
            <a:off x="6220843" y="3799534"/>
            <a:ext cx="2415306" cy="1411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7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p:txBody>
      </p:sp>
    </p:spTree>
    <p:extLst>
      <p:ext uri="{BB962C8B-B14F-4D97-AF65-F5344CB8AC3E}">
        <p14:creationId xmlns:p14="http://schemas.microsoft.com/office/powerpoint/2010/main" val="1263020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a:p>
            <a:endParaRPr lang="en-US" dirty="0"/>
          </a:p>
          <a:p>
            <a:r>
              <a:rPr lang="en-US" dirty="0"/>
              <a:t>Consider a satisfying assignment. Assign all true literals and T to be green, assign all false literals and F to be red, assign D to be blue.</a:t>
            </a:r>
          </a:p>
          <a:p>
            <a:r>
              <a:rPr lang="en-US" dirty="0"/>
              <a:t>Now consider the clause gadgets. We saw that if at least one literal vertex is green, we can color the remaining vertices via case analysis. Since we have a satisfying assignment, each clause gadget has a green colored node, so we can complete the coloring. This is a 3-coloring of the full graph.</a:t>
            </a:r>
          </a:p>
        </p:txBody>
      </p:sp>
    </p:spTree>
    <p:extLst>
      <p:ext uri="{BB962C8B-B14F-4D97-AF65-F5344CB8AC3E}">
        <p14:creationId xmlns:p14="http://schemas.microsoft.com/office/powerpoint/2010/main" val="233724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 graph is 3-colorable, then there must be a satisfying assignment</a:t>
            </a:r>
          </a:p>
        </p:txBody>
      </p:sp>
    </p:spTree>
    <p:extLst>
      <p:ext uri="{BB962C8B-B14F-4D97-AF65-F5344CB8AC3E}">
        <p14:creationId xmlns:p14="http://schemas.microsoft.com/office/powerpoint/2010/main" val="17596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normAutofit lnSpcReduction="10000"/>
              </a:bodyPr>
              <a:lstStyle/>
              <a:p>
                <a:r>
                  <a:rPr lang="en-US" dirty="0"/>
                  <a:t>If the graph is 3-colorable, then there must be a satisfying assignment.</a:t>
                </a:r>
              </a:p>
              <a:p>
                <a:r>
                  <a:rPr lang="en-US" dirty="0"/>
                  <a:t>Consider a valid 3-coloring. The three vertices </a:t>
                </a:r>
                <a:r>
                  <a:rPr lang="en-US" dirty="0">
                    <a:latin typeface="Courier New" panose="02070309020205020404" pitchFamily="49" charset="0"/>
                    <a:cs typeface="Courier New" panose="02070309020205020404" pitchFamily="49" charset="0"/>
                  </a:rPr>
                  <a:t>T,F</a:t>
                </a:r>
                <a:r>
                  <a:rPr lang="en-US" dirty="0"/>
                  <a:t>,D all must have different colors (since they are all adjacent). Call </a:t>
                </a:r>
                <a:r>
                  <a:rPr lang="en-US" dirty="0">
                    <a:latin typeface="Courier New" panose="02070309020205020404" pitchFamily="49" charset="0"/>
                    <a:cs typeface="Courier New" panose="02070309020205020404" pitchFamily="49" charset="0"/>
                  </a:rPr>
                  <a:t>T</a:t>
                </a:r>
                <a:r>
                  <a:rPr lang="en-US" dirty="0"/>
                  <a:t>’s color “green”, </a:t>
                </a:r>
                <a:r>
                  <a:rPr lang="en-US" dirty="0">
                    <a:latin typeface="Courier New" panose="02070309020205020404" pitchFamily="49" charset="0"/>
                    <a:cs typeface="Courier New" panose="02070309020205020404" pitchFamily="49" charset="0"/>
                  </a:rPr>
                  <a:t>F</a:t>
                </a:r>
                <a:r>
                  <a:rPr lang="en-US" dirty="0"/>
                  <a:t>’s “red” and D’s “blue.” Since we put edges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literals always get opposite colors, and since all are attached to D each gets red or green. Observe that every gadget is properly colored (as we colored the full graph), thus by our case analysis, each gadget must have at least one green vertex among the three literals. Set the variables to be true if their vertex is green and false if red (since we put edges between opposites this is consistent). Since each clause has a green vertex, every clause has a true literal and the assignment is satisfying for the 3-SAT instance.</a:t>
                </a:r>
              </a:p>
            </p:txBody>
          </p:sp>
        </mc:Choice>
        <mc:Fallback xmlns="">
          <p:sp>
            <p:nvSpPr>
              <p:cNvPr id="3" name="Content Placeholder 2">
                <a:extLst>
                  <a:ext uri="{FF2B5EF4-FFF2-40B4-BE49-F238E27FC236}">
                    <a16:creationId xmlns:a16="http://schemas.microsoft.com/office/drawing/2014/main" id="{24158073-5852-4B5D-A688-E9789B5BE131}"/>
                  </a:ext>
                </a:extLst>
              </p:cNvPr>
              <p:cNvSpPr>
                <a:spLocks noGrp="1" noRot="1" noChangeAspect="1" noMove="1" noResize="1" noEditPoints="1" noAdjustHandles="1" noChangeArrowheads="1" noChangeShapeType="1" noTextEdit="1"/>
              </p:cNvSpPr>
              <p:nvPr>
                <p:ph idx="1"/>
              </p:nvPr>
            </p:nvSpPr>
            <p:spPr>
              <a:blipFill>
                <a:blip r:embed="rId2"/>
                <a:stretch>
                  <a:fillRect l="-708" t="-3019" r="-2288"/>
                </a:stretch>
              </a:blipFill>
            </p:spPr>
            <p:txBody>
              <a:bodyPr/>
              <a:lstStyle/>
              <a:p>
                <a:r>
                  <a:rPr lang="en-US">
                    <a:noFill/>
                  </a:rPr>
                  <a:t> </a:t>
                </a:r>
              </a:p>
            </p:txBody>
          </p:sp>
        </mc:Fallback>
      </mc:AlternateContent>
    </p:spTree>
    <p:extLst>
      <p:ext uri="{BB962C8B-B14F-4D97-AF65-F5344CB8AC3E}">
        <p14:creationId xmlns:p14="http://schemas.microsoft.com/office/powerpoint/2010/main" val="2521440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8AA3-9307-483B-9306-218B663FF14C}"/>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F6367548-F1C4-47A0-9612-B16D5941AC1D}"/>
              </a:ext>
            </a:extLst>
          </p:cNvPr>
          <p:cNvSpPr>
            <a:spLocks noGrp="1"/>
          </p:cNvSpPr>
          <p:nvPr>
            <p:ph idx="1"/>
          </p:nvPr>
        </p:nvSpPr>
        <p:spPr/>
        <p:txBody>
          <a:bodyPr/>
          <a:lstStyle/>
          <a:p>
            <a:r>
              <a:rPr lang="en-US" dirty="0"/>
              <a:t>The graph can be constructed in polynomial time.</a:t>
            </a:r>
          </a:p>
          <a:p>
            <a:r>
              <a:rPr lang="en-US" dirty="0"/>
              <a:t>There are a constant number of vertices per clause or variable of the SAT instance, and it’s a mechanical process to create the edges, so the total time is polynomial. We call the library only once, which is polynomial as well.</a:t>
            </a:r>
          </a:p>
        </p:txBody>
      </p:sp>
    </p:spTree>
    <p:extLst>
      <p:ext uri="{BB962C8B-B14F-4D97-AF65-F5344CB8AC3E}">
        <p14:creationId xmlns:p14="http://schemas.microsoft.com/office/powerpoint/2010/main" val="255052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AB08-568D-4845-9F6E-EB889400256C}"/>
              </a:ext>
            </a:extLst>
          </p:cNvPr>
          <p:cNvSpPr>
            <a:spLocks noGrp="1"/>
          </p:cNvSpPr>
          <p:nvPr>
            <p:ph type="title"/>
          </p:nvPr>
        </p:nvSpPr>
        <p:spPr>
          <a:xfrm>
            <a:off x="575239" y="253751"/>
            <a:ext cx="11187259" cy="1014667"/>
          </a:xfrm>
        </p:spPr>
        <p:txBody>
          <a:bodyPr/>
          <a:lstStyle/>
          <a:p>
            <a:r>
              <a:rPr lang="en-US" dirty="0"/>
              <a:t>Tips</a:t>
            </a:r>
          </a:p>
        </p:txBody>
      </p:sp>
      <p:sp>
        <p:nvSpPr>
          <p:cNvPr id="3" name="Content Placeholder 2">
            <a:extLst>
              <a:ext uri="{FF2B5EF4-FFF2-40B4-BE49-F238E27FC236}">
                <a16:creationId xmlns:a16="http://schemas.microsoft.com/office/drawing/2014/main" id="{B674DAD4-8677-4481-84FA-599997C0B8AC}"/>
              </a:ext>
            </a:extLst>
          </p:cNvPr>
          <p:cNvSpPr>
            <a:spLocks noGrp="1"/>
          </p:cNvSpPr>
          <p:nvPr>
            <p:ph idx="1"/>
          </p:nvPr>
        </p:nvSpPr>
        <p:spPr/>
        <p:txBody>
          <a:bodyPr/>
          <a:lstStyle/>
          <a:p>
            <a:r>
              <a:rPr lang="en-US" dirty="0"/>
              <a:t>Remember to write two separate arguments</a:t>
            </a:r>
          </a:p>
          <a:p>
            <a:pPr lvl="1"/>
            <a:r>
              <a:rPr lang="en-US" dirty="0"/>
              <a:t>Too easy to lose details of the “hard” direction if you’re doing two at once</a:t>
            </a:r>
          </a:p>
          <a:p>
            <a:pPr lvl="1"/>
            <a:r>
              <a:rPr lang="en-US" dirty="0"/>
              <a:t>And avoid contradiction (easy to do the same direction twice)</a:t>
            </a:r>
          </a:p>
          <a:p>
            <a:r>
              <a:rPr lang="en-US" dirty="0"/>
              <a:t>Usually: focus on the certificates</a:t>
            </a:r>
          </a:p>
          <a:p>
            <a:pPr lvl="1"/>
            <a:r>
              <a:rPr lang="en-US" dirty="0"/>
              <a:t>That’s probably how you came up with the reduction in the first place.</a:t>
            </a:r>
          </a:p>
          <a:p>
            <a:pPr lvl="1"/>
            <a:r>
              <a:rPr lang="en-US" sz="2800" dirty="0"/>
              <a:t>Take a contrapositive (carefully!) if you feel stuck</a:t>
            </a:r>
          </a:p>
          <a:p>
            <a:pPr lvl="1"/>
            <a:r>
              <a:rPr lang="en-US" sz="2800" dirty="0"/>
              <a:t>Remember you can always change the reduction if the proof is too hard!</a:t>
            </a:r>
          </a:p>
          <a:p>
            <a:pPr lvl="1"/>
            <a:r>
              <a:rPr lang="en-US" dirty="0"/>
              <a:t>Optimize for </a:t>
            </a:r>
            <a:r>
              <a:rPr lang="en-US"/>
              <a:t>the proof. </a:t>
            </a:r>
          </a:p>
          <a:p>
            <a:pPr lvl="1"/>
            <a:r>
              <a:rPr lang="en-US"/>
              <a:t>No </a:t>
            </a:r>
            <a:r>
              <a:rPr lang="en-US" dirty="0"/>
              <a:t>one will ever run your reduction on a real computer, right?</a:t>
            </a:r>
          </a:p>
        </p:txBody>
      </p:sp>
    </p:spTree>
    <p:extLst>
      <p:ext uri="{BB962C8B-B14F-4D97-AF65-F5344CB8AC3E}">
        <p14:creationId xmlns:p14="http://schemas.microsoft.com/office/powerpoint/2010/main" val="216600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Some Loose Ends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E909-ED52-4EDB-9DC0-F018C93FADBA}"/>
              </a:ext>
            </a:extLst>
          </p:cNvPr>
          <p:cNvSpPr>
            <a:spLocks noGrp="1"/>
          </p:cNvSpPr>
          <p:nvPr>
            <p:ph type="title"/>
          </p:nvPr>
        </p:nvSpPr>
        <p:spPr/>
        <p:txBody>
          <a:bodyPr/>
          <a:lstStyle/>
          <a:p>
            <a:r>
              <a:rPr lang="en-US" dirty="0"/>
              <a:t>What’s Coming Up?</a:t>
            </a:r>
          </a:p>
        </p:txBody>
      </p:sp>
      <p:sp>
        <p:nvSpPr>
          <p:cNvPr id="3" name="Content Placeholder 2">
            <a:extLst>
              <a:ext uri="{FF2B5EF4-FFF2-40B4-BE49-F238E27FC236}">
                <a16:creationId xmlns:a16="http://schemas.microsoft.com/office/drawing/2014/main" id="{C2FE58DC-CD40-4158-9BE4-C16507995C55}"/>
              </a:ext>
            </a:extLst>
          </p:cNvPr>
          <p:cNvSpPr>
            <a:spLocks noGrp="1"/>
          </p:cNvSpPr>
          <p:nvPr>
            <p:ph idx="1"/>
          </p:nvPr>
        </p:nvSpPr>
        <p:spPr/>
        <p:txBody>
          <a:bodyPr/>
          <a:lstStyle/>
          <a:p>
            <a:r>
              <a:rPr lang="en-US" dirty="0"/>
              <a:t>Today:</a:t>
            </a:r>
          </a:p>
          <a:p>
            <a:pPr lvl="1"/>
            <a:r>
              <a:rPr lang="en-US" dirty="0"/>
              <a:t>Wrap-up the reduction</a:t>
            </a:r>
          </a:p>
          <a:p>
            <a:pPr lvl="1"/>
            <a:r>
              <a:rPr lang="en-US" dirty="0"/>
              <a:t>What do you do when </a:t>
            </a:r>
          </a:p>
          <a:p>
            <a:pPr lvl="1"/>
            <a:r>
              <a:rPr lang="en-US" dirty="0"/>
              <a:t>What is an approximation algorithm?</a:t>
            </a:r>
          </a:p>
          <a:p>
            <a:r>
              <a:rPr lang="en-US" dirty="0"/>
              <a:t>Wednesday</a:t>
            </a:r>
          </a:p>
          <a:p>
            <a:pPr lvl="1"/>
            <a:r>
              <a:rPr lang="en-US" dirty="0"/>
              <a:t>What is a “linear program”?</a:t>
            </a:r>
          </a:p>
          <a:p>
            <a:r>
              <a:rPr lang="en-US" dirty="0"/>
              <a:t>Friday</a:t>
            </a:r>
          </a:p>
          <a:p>
            <a:pPr lvl="1"/>
            <a:r>
              <a:rPr lang="en-US" dirty="0"/>
              <a:t>Using LPs for approximation (very fast)</a:t>
            </a:r>
          </a:p>
          <a:p>
            <a:pPr lvl="1"/>
            <a:endParaRPr lang="en-US" dirty="0"/>
          </a:p>
        </p:txBody>
      </p:sp>
    </p:spTree>
    <p:extLst>
      <p:ext uri="{BB962C8B-B14F-4D97-AF65-F5344CB8AC3E}">
        <p14:creationId xmlns:p14="http://schemas.microsoft.com/office/powerpoint/2010/main" val="157758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xmlns="">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Two Uses of Reductions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you’re used to using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 the way we’ve used them this week.</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7277B-569A-446B-B465-E31987E4AD3D}"/>
              </a:ext>
            </a:extLst>
          </p:cNvPr>
          <p:cNvSpPr>
            <a:spLocks noGrp="1"/>
          </p:cNvSpPr>
          <p:nvPr>
            <p:ph type="title"/>
          </p:nvPr>
        </p:nvSpPr>
        <p:spPr/>
        <p:txBody>
          <a:bodyPr/>
          <a:lstStyle/>
          <a:p>
            <a:r>
              <a:rPr lang="en-US" dirty="0"/>
              <a:t>Coping with NP-completeness</a:t>
            </a:r>
          </a:p>
        </p:txBody>
      </p:sp>
      <p:sp>
        <p:nvSpPr>
          <p:cNvPr id="5" name="Text Placeholder 4">
            <a:extLst>
              <a:ext uri="{FF2B5EF4-FFF2-40B4-BE49-F238E27FC236}">
                <a16:creationId xmlns:a16="http://schemas.microsoft.com/office/drawing/2014/main" id="{BA67E921-2B39-418D-A7A2-92CB3D2DFE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8189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1:</a:t>
                </a:r>
              </a:p>
              <a:p>
                <a:r>
                  <a:rPr lang="en-US" dirty="0"/>
                  <a:t>Even though we haven’t proven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(i.e. we haven’t proven any of these problems </a:t>
                </a:r>
                <a:r>
                  <a:rPr lang="en-US" b="1" dirty="0"/>
                  <a:t>don’t </a:t>
                </a:r>
                <a:r>
                  <a:rPr lang="en-US" dirty="0"/>
                  <a:t>have an efficient algorithm), this is good evidence that we shouldn’t by trying to solve </a:t>
                </a:r>
                <a14:m>
                  <m:oMath xmlns:m="http://schemas.openxmlformats.org/officeDocument/2006/math">
                    <m:r>
                      <a:rPr lang="en-US" b="0" i="1" smtClean="0">
                        <a:latin typeface="Cambria Math" panose="02040503050406030204" pitchFamily="18" charset="0"/>
                      </a:rPr>
                      <m:t>𝑁𝑃</m:t>
                    </m:r>
                  </m:oMath>
                </a14:m>
                <a:r>
                  <a:rPr lang="en-US" dirty="0"/>
                  <a:t>-hard problems.</a:t>
                </a:r>
              </a:p>
              <a:p>
                <a:r>
                  <a:rPr lang="en-US" dirty="0"/>
                  <a:t>It’s probably not just a matter of finding the “right representation”/”right angle on the problem” we’ve tried a few thousand of them.</a:t>
                </a:r>
              </a:p>
            </p:txBody>
          </p:sp>
        </mc:Choice>
        <mc:Fallback xmlns="">
          <p:sp>
            <p:nvSpPr>
              <p:cNvPr id="3" name="Content Placeholder 2">
                <a:extLst>
                  <a:ext uri="{FF2B5EF4-FFF2-40B4-BE49-F238E27FC236}">
                    <a16:creationId xmlns:a16="http://schemas.microsoft.com/office/drawing/2014/main" id="{87F73109-5C0B-482C-A0DA-BF5282569BA7}"/>
                  </a:ext>
                </a:extLst>
              </p:cNvPr>
              <p:cNvSpPr>
                <a:spLocks noGrp="1" noRot="1" noChangeAspect="1" noMove="1" noResize="1" noEditPoints="1" noAdjustHandles="1" noChangeArrowheads="1" noChangeShapeType="1" noTextEdit="1"/>
              </p:cNvSpPr>
              <p:nvPr>
                <p:ph idx="1"/>
              </p:nvPr>
            </p:nvSpPr>
            <p:spPr>
              <a:blipFill>
                <a:blip r:embed="rId2"/>
                <a:stretch>
                  <a:fillRect l="-708" t="-2138" r="-1906" b="-3019"/>
                </a:stretch>
              </a:blipFill>
            </p:spPr>
            <p:txBody>
              <a:bodyPr/>
              <a:lstStyle/>
              <a:p>
                <a:r>
                  <a:rPr lang="en-US">
                    <a:noFill/>
                  </a:rPr>
                  <a:t> </a:t>
                </a:r>
              </a:p>
            </p:txBody>
          </p:sp>
        </mc:Fallback>
      </mc:AlternateContent>
    </p:spTree>
    <p:extLst>
      <p:ext uri="{BB962C8B-B14F-4D97-AF65-F5344CB8AC3E}">
        <p14:creationId xmlns:p14="http://schemas.microsoft.com/office/powerpoint/2010/main" val="928296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131336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E04074-D5CF-3F4D-893A-F88C8B8AA215}"/>
                  </a:ext>
                </a:extLst>
              </p:cNvPr>
              <p:cNvSpPr txBox="1"/>
              <p:nvPr/>
            </p:nvSpPr>
            <p:spPr>
              <a:xfrm>
                <a:off x="653886" y="972352"/>
                <a:ext cx="2919203" cy="1423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200" b="0" i="1" smtClean="0">
                              <a:latin typeface="Cambria Math" panose="02040503050406030204" pitchFamily="18" charset="0"/>
                            </a:rPr>
                          </m:ctrlPr>
                        </m:dPr>
                        <m:e>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5</m:t>
                              </m:r>
                            </m:sub>
                          </m:sSub>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5</m:t>
                              </m:r>
                            </m:sub>
                          </m:sSub>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r>
                        <a:rPr lang="en-US" sz="2200" b="0" i="1" smtClean="0">
                          <a:latin typeface="Cambria Math" panose="02040503050406030204" pitchFamily="18" charset="0"/>
                        </a:rPr>
                        <m:t>)</m:t>
                      </m:r>
                    </m:oMath>
                  </m:oMathPara>
                </a14:m>
                <a:endParaRPr lang="en-US" sz="2200" dirty="0"/>
              </a:p>
            </p:txBody>
          </p:sp>
        </mc:Choice>
        <mc:Fallback xmlns="">
          <p:sp>
            <p:nvSpPr>
              <p:cNvPr id="2" name="TextBox 1">
                <a:extLst>
                  <a:ext uri="{FF2B5EF4-FFF2-40B4-BE49-F238E27FC236}">
                    <a16:creationId xmlns:a16="http://schemas.microsoft.com/office/drawing/2014/main" id="{9AE04074-D5CF-3F4D-893A-F88C8B8AA215}"/>
                  </a:ext>
                </a:extLst>
              </p:cNvPr>
              <p:cNvSpPr txBox="1">
                <a:spLocks noRot="1" noChangeAspect="1" noMove="1" noResize="1" noEditPoints="1" noAdjustHandles="1" noChangeArrowheads="1" noChangeShapeType="1" noTextEdit="1"/>
              </p:cNvSpPr>
              <p:nvPr/>
            </p:nvSpPr>
            <p:spPr>
              <a:xfrm>
                <a:off x="653886" y="972352"/>
                <a:ext cx="2919203" cy="1423082"/>
              </a:xfrm>
              <a:prstGeom prst="rect">
                <a:avLst/>
              </a:prstGeom>
              <a:blipFill>
                <a:blip r:embed="rId4"/>
                <a:stretch>
                  <a:fillRect b="-4292"/>
                </a:stretch>
              </a:blipFill>
            </p:spPr>
            <p:txBody>
              <a:bodyPr/>
              <a:lstStyle/>
              <a:p>
                <a:r>
                  <a:rPr lang="en-US">
                    <a:noFill/>
                  </a:rPr>
                  <a:t> </a:t>
                </a:r>
              </a:p>
            </p:txBody>
          </p:sp>
        </mc:Fallback>
      </mc:AlternateContent>
      <p:sp>
        <p:nvSpPr>
          <p:cNvPr id="6" name="Rectangle 5"/>
          <p:cNvSpPr/>
          <p:nvPr/>
        </p:nvSpPr>
        <p:spPr>
          <a:xfrm>
            <a:off x="3860103"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 name="Title 1">
            <a:extLst>
              <a:ext uri="{FF2B5EF4-FFF2-40B4-BE49-F238E27FC236}">
                <a16:creationId xmlns:a16="http://schemas.microsoft.com/office/drawing/2014/main" id="{241D2C53-CB74-B764-18DC-745C4B044F35}"/>
              </a:ext>
            </a:extLst>
          </p:cNvPr>
          <p:cNvSpPr>
            <a:spLocks noGrp="1"/>
          </p:cNvSpPr>
          <p:nvPr>
            <p:ph type="title"/>
          </p:nvPr>
        </p:nvSpPr>
        <p:spPr>
          <a:xfrm>
            <a:off x="797351" y="97112"/>
            <a:ext cx="11187259" cy="1014667"/>
          </a:xfrm>
        </p:spPr>
        <p:txBody>
          <a:bodyPr/>
          <a:lstStyle/>
          <a:p>
            <a:r>
              <a:rPr lang="en-US" dirty="0"/>
              <a:t>Idea…</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85185E-6 L 0.35299 -0.01365 " pathEditMode="relative" rAng="0" ptsTypes="AA">
                                      <p:cBhvr>
                                        <p:cTn id="6" dur="2000" fill="hold"/>
                                        <p:tgtEl>
                                          <p:spTgt spid="2"/>
                                        </p:tgtEl>
                                        <p:attrNameLst>
                                          <p:attrName>ppt_x</p:attrName>
                                          <p:attrName>ppt_y</p:attrName>
                                        </p:attrNameLst>
                                      </p:cBhvr>
                                      <p:rCtr x="16120" y="-10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p:sp>
        <p:nvSpPr>
          <p:cNvPr id="5" name="Slide Number Placeholder 4">
            <a:extLst>
              <a:ext uri="{FF2B5EF4-FFF2-40B4-BE49-F238E27FC236}">
                <a16:creationId xmlns:a16="http://schemas.microsoft.com/office/drawing/2014/main" id="{0E0852E5-C317-455A-ACF5-03666875A529}"/>
              </a:ext>
            </a:extLst>
          </p:cNvPr>
          <p:cNvSpPr>
            <a:spLocks noGrp="1"/>
          </p:cNvSpPr>
          <p:nvPr>
            <p:ph type="sldNum" sz="quarter" idx="12"/>
          </p:nvPr>
        </p:nvSpPr>
        <p:spPr/>
        <p:txBody>
          <a:bodyPr/>
          <a:lstStyle/>
          <a:p>
            <a:fld id="{64B20650-8027-43D4-AFF5-7B5B1208C986}" type="slidenum">
              <a:rPr lang="en-US" smtClean="0"/>
              <a:t>40</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4782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xmlns="">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023004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xmlns="">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89968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36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r>
                      <a:rPr lang="en-US" b="0" i="0" smtClean="0">
                        <a:latin typeface="Cambria Math" panose="02040503050406030204" pitchFamily="18" charset="0"/>
                      </a:rPr>
                      <m:t>:</m:t>
                    </m:r>
                  </m:oMath>
                </a14:m>
                <a:r>
                  <a:rPr lang="en-US" dirty="0"/>
                  <a:t> Bandaids</a:t>
                </a:r>
              </a:p>
            </p:txBody>
          </p:sp>
        </mc:Choice>
        <mc:Fallback xmlns="">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 (more Friday)</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84963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Those exponential time algorithms are great as band-aids. </a:t>
            </a:r>
          </a:p>
          <a:p>
            <a:endParaRPr lang="en-US" dirty="0"/>
          </a:p>
          <a:p>
            <a:r>
              <a:rPr lang="en-US" dirty="0"/>
              <a:t>If it’s a one-time thing, or just a “we’ll run this about once a week, if it takes too long once in a while no big deal” these are fine.</a:t>
            </a:r>
          </a:p>
          <a:p>
            <a:endParaRPr lang="en-US" dirty="0"/>
          </a:p>
          <a:p>
            <a:endParaRPr lang="en-US" dirty="0"/>
          </a:p>
          <a:p>
            <a:r>
              <a:rPr lang="en-US" dirty="0"/>
              <a:t>But what if you need a guarantee! </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094289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2C41-1372-4534-9930-504803B34CE1}"/>
              </a:ext>
            </a:extLst>
          </p:cNvPr>
          <p:cNvSpPr>
            <a:spLocks noGrp="1"/>
          </p:cNvSpPr>
          <p:nvPr>
            <p:ph type="title"/>
          </p:nvPr>
        </p:nvSpPr>
        <p:spPr/>
        <p:txBody>
          <a:bodyPr/>
          <a:lstStyle/>
          <a:p>
            <a:r>
              <a:rPr lang="en-US" dirty="0"/>
              <a:t>Optimization Problems</a:t>
            </a:r>
          </a:p>
        </p:txBody>
      </p:sp>
      <p:sp>
        <p:nvSpPr>
          <p:cNvPr id="5" name="Content Placeholder 4">
            <a:extLst>
              <a:ext uri="{FF2B5EF4-FFF2-40B4-BE49-F238E27FC236}">
                <a16:creationId xmlns:a16="http://schemas.microsoft.com/office/drawing/2014/main" id="{E7AE085B-F6B8-4B76-A78E-2127032794D5}"/>
              </a:ext>
            </a:extLst>
          </p:cNvPr>
          <p:cNvSpPr>
            <a:spLocks noGrp="1"/>
          </p:cNvSpPr>
          <p:nvPr>
            <p:ph idx="1"/>
          </p:nvPr>
        </p:nvSpPr>
        <p:spPr/>
        <p:txBody>
          <a:bodyPr/>
          <a:lstStyle/>
          <a:p>
            <a:r>
              <a:rPr lang="en-US" dirty="0"/>
              <a:t>Putting away decision problems, we’re now interested in optimization problems.</a:t>
            </a:r>
          </a:p>
          <a:p>
            <a:r>
              <a:rPr lang="en-US" dirty="0"/>
              <a:t>Problems where we’re looking for the “biggest” or “smallest” or “maximum” or “minimum” or some other “best”</a:t>
            </a:r>
          </a:p>
          <a:p>
            <a:endParaRPr lang="en-US" dirty="0"/>
          </a:p>
          <a:p>
            <a:endParaRPr lang="en-US" dirty="0"/>
          </a:p>
          <a:p>
            <a:endParaRPr lang="en-US" dirty="0"/>
          </a:p>
          <a:p>
            <a:endParaRPr lang="en-US" dirty="0"/>
          </a:p>
          <a:p>
            <a:r>
              <a:rPr lang="en-US" dirty="0"/>
              <a:t>Much more like the problems we’re used to!</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DF307D7-B052-4A46-9858-080891A02C98}"/>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graph </a:t>
                </a:r>
                <a14:m>
                  <m:oMath xmlns:m="http://schemas.openxmlformats.org/officeDocument/2006/math">
                    <m:r>
                      <a:rPr lang="en-US" sz="2800" b="0" i="1" smtClean="0">
                        <a:latin typeface="Cambria Math" panose="02040503050406030204" pitchFamily="18" charset="0"/>
                      </a:rPr>
                      <m:t>𝐺</m:t>
                    </m:r>
                  </m:oMath>
                </a14:m>
                <a:r>
                  <a:rPr lang="en-US" sz="2800" dirty="0"/>
                  <a:t> find the </a:t>
                </a:r>
                <a:r>
                  <a:rPr lang="en-US" sz="2800" b="1" dirty="0"/>
                  <a:t>smallest </a:t>
                </a:r>
                <a:r>
                  <a:rPr lang="en-US" sz="2800" dirty="0"/>
                  <a:t>set of vertices such that every edge has at least one endpoints in the set.</a:t>
                </a:r>
              </a:p>
            </p:txBody>
          </p:sp>
        </mc:Choice>
        <mc:Fallback xmlns="">
          <p:sp>
            <p:nvSpPr>
              <p:cNvPr id="6" name="Rectangle 5">
                <a:extLst>
                  <a:ext uri="{FF2B5EF4-FFF2-40B4-BE49-F238E27FC236}">
                    <a16:creationId xmlns:a16="http://schemas.microsoft.com/office/drawing/2014/main" id="{8DF307D7-B052-4A46-9858-080891A02C98}"/>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106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53B616A-0258-46AB-99CA-64ECEE572F2D}"/>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Vertex Cover (Optimization Version)</a:t>
            </a:r>
          </a:p>
        </p:txBody>
      </p:sp>
    </p:spTree>
    <p:extLst>
      <p:ext uri="{BB962C8B-B14F-4D97-AF65-F5344CB8AC3E}">
        <p14:creationId xmlns:p14="http://schemas.microsoft.com/office/powerpoint/2010/main" val="325572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6FB9-5B6D-4D68-BF7D-ED90BECF8A65}"/>
              </a:ext>
            </a:extLst>
          </p:cNvPr>
          <p:cNvSpPr>
            <a:spLocks noGrp="1"/>
          </p:cNvSpPr>
          <p:nvPr>
            <p:ph type="title"/>
          </p:nvPr>
        </p:nvSpPr>
        <p:spPr/>
        <p:txBody>
          <a:bodyPr/>
          <a:lstStyle/>
          <a:p>
            <a:r>
              <a:rPr lang="en-US" dirty="0"/>
              <a:t>What does NP-hardness say?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1FC378-9EB5-4768-AA1A-EF0A5D751586}"/>
                  </a:ext>
                </a:extLst>
              </p:cNvPr>
              <p:cNvSpPr>
                <a:spLocks noGrp="1"/>
              </p:cNvSpPr>
              <p:nvPr>
                <p:ph idx="1"/>
              </p:nvPr>
            </p:nvSpPr>
            <p:spPr/>
            <p:txBody>
              <a:bodyPr>
                <a:normAutofit lnSpcReduction="10000"/>
              </a:bodyPr>
              <a:lstStyle/>
              <a:p>
                <a:r>
                  <a:rPr lang="en-US" dirty="0"/>
                  <a:t>NP-hardness says:</a:t>
                </a:r>
              </a:p>
              <a:p>
                <a:r>
                  <a:rPr lang="en-US" dirty="0"/>
                  <a:t>We can’t tell (given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𝑘</m:t>
                    </m:r>
                  </m:oMath>
                </a14:m>
                <a:r>
                  <a:rPr lang="en-US" dirty="0"/>
                  <a:t>) if there is a vertex cover of size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And therefore, we can’t find the minimum one (write the reduction! It’s good practice. Hint: binary search over possible values of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It doesn’t say (without thinking more at least) that we couldn’t design an algorithm that gives you an independent set that’s only a tiny bit worse than the optimal one. Only 1% worse, for example.</a:t>
                </a:r>
              </a:p>
              <a:p>
                <a:endParaRPr lang="en-US" dirty="0"/>
              </a:p>
              <a:p>
                <a:r>
                  <a:rPr lang="en-US" dirty="0"/>
                  <a:t>How do we measure worse-ness?</a:t>
                </a:r>
              </a:p>
            </p:txBody>
          </p:sp>
        </mc:Choice>
        <mc:Fallback xmlns="">
          <p:sp>
            <p:nvSpPr>
              <p:cNvPr id="3" name="Content Placeholder 2">
                <a:extLst>
                  <a:ext uri="{FF2B5EF4-FFF2-40B4-BE49-F238E27FC236}">
                    <a16:creationId xmlns:a16="http://schemas.microsoft.com/office/drawing/2014/main" id="{021FC378-9EB5-4768-AA1A-EF0A5D751586}"/>
                  </a:ext>
                </a:extLst>
              </p:cNvPr>
              <p:cNvSpPr>
                <a:spLocks noGrp="1" noRot="1" noChangeAspect="1" noMove="1" noResize="1" noEditPoints="1" noAdjustHandles="1" noChangeArrowheads="1" noChangeShapeType="1" noTextEdit="1"/>
              </p:cNvSpPr>
              <p:nvPr>
                <p:ph idx="1"/>
              </p:nvPr>
            </p:nvSpPr>
            <p:spPr>
              <a:blipFill>
                <a:blip r:embed="rId2"/>
                <a:stretch>
                  <a:fillRect l="-708" t="-3019" r="-2233"/>
                </a:stretch>
              </a:blipFill>
            </p:spPr>
            <p:txBody>
              <a:bodyPr/>
              <a:lstStyle/>
              <a:p>
                <a:r>
                  <a:rPr lang="en-US">
                    <a:noFill/>
                  </a:rPr>
                  <a:t> </a:t>
                </a:r>
              </a:p>
            </p:txBody>
          </p:sp>
        </mc:Fallback>
      </mc:AlternateContent>
    </p:spTree>
    <p:extLst>
      <p:ext uri="{BB962C8B-B14F-4D97-AF65-F5344CB8AC3E}">
        <p14:creationId xmlns:p14="http://schemas.microsoft.com/office/powerpoint/2010/main" val="369188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minimization problem (find the shortest/smallest/least/etc.)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p:txBody>
          </p:sp>
        </mc:Choice>
        <mc:Fallback xmlns="">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30049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maximization problem (find the longest/biggest/most/etc.)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a:p>
                <a14:m>
                  <m:oMath xmlns:m="http://schemas.openxmlformats.org/officeDocument/2006/math">
                    <m:r>
                      <a:rPr lang="en-US" b="0" i="1" smtClean="0">
                        <a:latin typeface="Cambria Math" panose="02040503050406030204" pitchFamily="18" charset="0"/>
                      </a:rPr>
                      <m:t>𝛼</m:t>
                    </m:r>
                  </m:oMath>
                </a14:m>
                <a:r>
                  <a:rPr lang="en-US" dirty="0"/>
                  <a:t> switched sides! We want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≥1</m:t>
                    </m:r>
                  </m:oMath>
                </a14:m>
                <a:r>
                  <a:rPr lang="en-US" dirty="0"/>
                  <a:t> for both maximization and minimization to make it easier to think about. </a:t>
                </a:r>
                <a:br>
                  <a:rPr lang="en-US" dirty="0"/>
                </a:br>
                <a:r>
                  <a:rPr lang="en-US" dirty="0"/>
                  <a:t>If your maximization solution is “half-as-good” it’s a </a:t>
                </a:r>
                <a14:m>
                  <m:oMath xmlns:m="http://schemas.openxmlformats.org/officeDocument/2006/math">
                    <m:r>
                      <a:rPr lang="en-US" b="0" i="1" smtClean="0">
                        <a:latin typeface="Cambria Math" panose="02040503050406030204" pitchFamily="18" charset="0"/>
                      </a:rPr>
                      <m:t>2</m:t>
                    </m:r>
                  </m:oMath>
                </a14:m>
                <a:r>
                  <a:rPr lang="en-US" dirty="0"/>
                  <a:t>-approximation.</a:t>
                </a:r>
              </a:p>
            </p:txBody>
          </p:sp>
        </mc:Choice>
        <mc:Fallback xmlns="">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76651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19F3-DD6F-4B45-BFC5-2F11AE43628C}"/>
              </a:ext>
            </a:extLst>
          </p:cNvPr>
          <p:cNvSpPr>
            <a:spLocks noGrp="1"/>
          </p:cNvSpPr>
          <p:nvPr>
            <p:ph type="title"/>
          </p:nvPr>
        </p:nvSpPr>
        <p:spPr/>
        <p:txBody>
          <a:bodyPr/>
          <a:lstStyle/>
          <a:p>
            <a:r>
              <a:rPr lang="en-US" dirty="0"/>
              <a:t>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92EB62-D416-4AA5-A594-2C016473311C}"/>
                  </a:ext>
                </a:extLst>
              </p:cNvPr>
              <p:cNvSpPr>
                <a:spLocks noGrp="1"/>
              </p:cNvSpPr>
              <p:nvPr>
                <p:ph idx="1"/>
              </p:nvPr>
            </p:nvSpPr>
            <p:spPr/>
            <p:txBody>
              <a:bodyPr>
                <a:normAutofit/>
              </a:bodyPr>
              <a:lstStyle/>
              <a:p>
                <a:r>
                  <a:rPr lang="en-US" dirty="0"/>
                  <a:t>Need to turn a 3-SAT instance into a 3-COLOR instance</a:t>
                </a:r>
              </a:p>
              <a:p>
                <a:r>
                  <a:rPr lang="en-US" dirty="0"/>
                  <a:t>(The reduction has access to a library for 3-COLOR)</a:t>
                </a:r>
              </a:p>
              <a:p>
                <a:r>
                  <a:rPr lang="en-US" dirty="0"/>
                  <a:t>And need to use </a:t>
                </a:r>
                <a14:m>
                  <m:oMath xmlns:m="http://schemas.openxmlformats.org/officeDocument/2006/math">
                    <m:r>
                      <a:rPr lang="en-US" b="0" i="1" smtClean="0">
                        <a:latin typeface="Cambria Math" panose="02040503050406030204" pitchFamily="18" charset="0"/>
                      </a:rPr>
                      <m:t>3</m:t>
                    </m:r>
                  </m:oMath>
                </a14:m>
                <a:r>
                  <a:rPr lang="en-US" dirty="0"/>
                  <a:t>-COLOR library to answer for the 3-SAT instance.</a:t>
                </a:r>
              </a:p>
              <a:p>
                <a:endParaRPr lang="en-US" dirty="0"/>
              </a:p>
              <a:p>
                <a:r>
                  <a:rPr lang="en-US" dirty="0"/>
                  <a:t>We’ll want an assignment of variables to correspond to a coloring</a:t>
                </a:r>
              </a:p>
              <a:p>
                <a:r>
                  <a:rPr lang="en-US" dirty="0"/>
                  <a:t>So have a vertex for each variable so that you can color the graph </a:t>
                </a:r>
                <a:r>
                  <a:rPr lang="en-US" dirty="0" err="1"/>
                  <a:t>iff</a:t>
                </a:r>
                <a:r>
                  <a:rPr lang="en-US" dirty="0"/>
                  <a:t> you can make the expression true; colors should correspond to values (True, False, and…dummy?)</a:t>
                </a:r>
              </a:p>
              <a:p>
                <a:r>
                  <a:rPr lang="en-US" dirty="0"/>
                  <a:t>We’ll tweak this later, but get this intuition first.</a:t>
                </a:r>
              </a:p>
            </p:txBody>
          </p:sp>
        </mc:Choice>
        <mc:Fallback xmlns="">
          <p:sp>
            <p:nvSpPr>
              <p:cNvPr id="3" name="Content Placeholder 2">
                <a:extLst>
                  <a:ext uri="{FF2B5EF4-FFF2-40B4-BE49-F238E27FC236}">
                    <a16:creationId xmlns:a16="http://schemas.microsoft.com/office/drawing/2014/main" id="{1992EB62-D416-4AA5-A594-2C016473311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541BA03E-045F-6348-254E-EC1ED559FB0A}"/>
              </a:ext>
            </a:extLst>
          </p:cNvPr>
          <p:cNvSpPr/>
          <p:nvPr/>
        </p:nvSpPr>
        <p:spPr>
          <a:xfrm>
            <a:off x="6832122" y="3062377"/>
            <a:ext cx="5244860" cy="491706"/>
          </a:xfrm>
          <a:prstGeom prst="wedgeRoundRectCallout">
            <a:avLst>
              <a:gd name="adj1" fmla="val -109"/>
              <a:gd name="adj2" fmla="val 1168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certificate into certificate</a:t>
            </a:r>
          </a:p>
        </p:txBody>
      </p:sp>
    </p:spTree>
    <p:extLst>
      <p:ext uri="{BB962C8B-B14F-4D97-AF65-F5344CB8AC3E}">
        <p14:creationId xmlns:p14="http://schemas.microsoft.com/office/powerpoint/2010/main" val="36087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8D29-8A4A-4F61-896E-E18238168553}"/>
              </a:ext>
            </a:extLst>
          </p:cNvPr>
          <p:cNvSpPr>
            <a:spLocks noGrp="1"/>
          </p:cNvSpPr>
          <p:nvPr>
            <p:ph type="title"/>
          </p:nvPr>
        </p:nvSpPr>
        <p:spPr/>
        <p:txBody>
          <a:bodyPr/>
          <a:lstStyle/>
          <a:p>
            <a:r>
              <a:rPr lang="en-US" dirty="0"/>
              <a:t>Approximation Algorithms</a:t>
            </a:r>
          </a:p>
        </p:txBody>
      </p:sp>
      <p:sp>
        <p:nvSpPr>
          <p:cNvPr id="3" name="Content Placeholder 2">
            <a:extLst>
              <a:ext uri="{FF2B5EF4-FFF2-40B4-BE49-F238E27FC236}">
                <a16:creationId xmlns:a16="http://schemas.microsoft.com/office/drawing/2014/main" id="{AE99D58B-C557-476D-BE87-E6C0846F1C43}"/>
              </a:ext>
            </a:extLst>
          </p:cNvPr>
          <p:cNvSpPr>
            <a:spLocks noGrp="1"/>
          </p:cNvSpPr>
          <p:nvPr>
            <p:ph idx="1"/>
          </p:nvPr>
        </p:nvSpPr>
        <p:spPr/>
        <p:txBody>
          <a:bodyPr/>
          <a:lstStyle/>
          <a:p>
            <a:r>
              <a:rPr lang="en-US" dirty="0"/>
              <a:t>Can easily fill an entire course…</a:t>
            </a:r>
          </a:p>
          <a:p>
            <a:r>
              <a:rPr lang="en-US" dirty="0"/>
              <a:t>Two prototypical examples (there are others!):</a:t>
            </a:r>
          </a:p>
          <a:p>
            <a:r>
              <a:rPr lang="en-US" dirty="0"/>
              <a:t>Combinatorial approaches</a:t>
            </a:r>
          </a:p>
          <a:p>
            <a:pPr lvl="1"/>
            <a:r>
              <a:rPr lang="en-US" dirty="0"/>
              <a:t>Techniques we’ve used much of this quarter! </a:t>
            </a:r>
          </a:p>
          <a:p>
            <a:pPr lvl="1"/>
            <a:r>
              <a:rPr lang="en-US" dirty="0"/>
              <a:t>But instead of focusing on the </a:t>
            </a:r>
            <a:r>
              <a:rPr lang="en-US" u="sng" dirty="0"/>
              <a:t>best </a:t>
            </a:r>
            <a:r>
              <a:rPr lang="en-US" dirty="0"/>
              <a:t>aim for simple, and pretty good.</a:t>
            </a:r>
            <a:endParaRPr lang="en-US" u="sng" dirty="0"/>
          </a:p>
          <a:p>
            <a:r>
              <a:rPr lang="en-US" dirty="0"/>
              <a:t>LP-based approaches</a:t>
            </a:r>
          </a:p>
          <a:p>
            <a:pPr lvl="1"/>
            <a:r>
              <a:rPr lang="en-US" dirty="0"/>
              <a:t>Write an LP</a:t>
            </a:r>
          </a:p>
          <a:p>
            <a:pPr lvl="1"/>
            <a:r>
              <a:rPr lang="en-US" dirty="0"/>
              <a:t>“round” to a ‘pretty good’ solution.</a:t>
            </a:r>
          </a:p>
        </p:txBody>
      </p:sp>
    </p:spTree>
    <p:extLst>
      <p:ext uri="{BB962C8B-B14F-4D97-AF65-F5344CB8AC3E}">
        <p14:creationId xmlns:p14="http://schemas.microsoft.com/office/powerpoint/2010/main" val="3666869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9A1F-C10A-4285-9940-AB665BCD78CC}"/>
              </a:ext>
            </a:extLst>
          </p:cNvPr>
          <p:cNvSpPr>
            <a:spLocks noGrp="1"/>
          </p:cNvSpPr>
          <p:nvPr>
            <p:ph type="title"/>
          </p:nvPr>
        </p:nvSpPr>
        <p:spPr/>
        <p:txBody>
          <a:bodyPr/>
          <a:lstStyle/>
          <a:p>
            <a:r>
              <a:rPr lang="en-US" dirty="0"/>
              <a:t>Recall: 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F56518C-3D4D-471C-8513-3E24D8C7C5A8}"/>
                  </a:ext>
                </a:extLst>
              </p:cNvPr>
              <p:cNvSpPr>
                <a:spLocks noGrp="1"/>
              </p:cNvSpPr>
              <p:nvPr>
                <p:ph idx="1"/>
              </p:nvPr>
            </p:nvSpPr>
            <p:spPr/>
            <p:txBody>
              <a:bodyPr/>
              <a:lstStyle/>
              <a:p>
                <a:r>
                  <a:rPr lang="en-US" dirty="0"/>
                  <a:t>Given an (undirected) graph </a:t>
                </a:r>
                <a14:m>
                  <m:oMath xmlns:m="http://schemas.openxmlformats.org/officeDocument/2006/math">
                    <m:r>
                      <a:rPr lang="en-US" b="0" i="1" smtClean="0">
                        <a:latin typeface="Cambria Math" panose="02040503050406030204" pitchFamily="18" charset="0"/>
                      </a:rPr>
                      <m:t>𝐺</m:t>
                    </m:r>
                  </m:oMath>
                </a14:m>
                <a:r>
                  <a:rPr lang="en-US" dirty="0"/>
                  <a:t>, find a (small) set of vertices such that each edge has at least one endpoint in the set.</a:t>
                </a:r>
              </a:p>
              <a:p>
                <a:endParaRPr lang="en-US" dirty="0"/>
              </a:p>
              <a:p>
                <a:r>
                  <a:rPr lang="en-US" dirty="0"/>
                  <a:t>For trees: can use DP</a:t>
                </a:r>
              </a:p>
              <a:p>
                <a:r>
                  <a:rPr lang="en-US" dirty="0"/>
                  <a:t>For bipartite graphs: can use flow</a:t>
                </a:r>
              </a:p>
              <a:p>
                <a:r>
                  <a:rPr lang="en-US" dirty="0"/>
                  <a:t>For general graphs?: </a:t>
                </a:r>
                <a:r>
                  <a:rPr lang="en-US" dirty="0" err="1"/>
                  <a:t>ummmmmm</a:t>
                </a:r>
                <a:r>
                  <a:rPr lang="en-US" dirty="0"/>
                  <a:t>…</a:t>
                </a:r>
              </a:p>
              <a:p>
                <a:pPr lvl="1"/>
                <a:r>
                  <a:rPr lang="en-US" dirty="0"/>
                  <a:t>The problem is NP-complete “in general”</a:t>
                </a:r>
              </a:p>
              <a:p>
                <a:pPr lvl="1"/>
                <a:r>
                  <a:rPr lang="en-US" dirty="0"/>
                  <a:t>Best we’ve seen so far is that greedy doesn’t work!</a:t>
                </a:r>
              </a:p>
            </p:txBody>
          </p:sp>
        </mc:Choice>
        <mc:Fallback>
          <p:sp>
            <p:nvSpPr>
              <p:cNvPr id="3" name="Content Placeholder 2">
                <a:extLst>
                  <a:ext uri="{FF2B5EF4-FFF2-40B4-BE49-F238E27FC236}">
                    <a16:creationId xmlns:a16="http://schemas.microsoft.com/office/drawing/2014/main" id="{AF56518C-3D4D-471C-8513-3E24D8C7C5A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77459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2B6-4719-403B-91D7-852DF13E98F5}"/>
              </a:ext>
            </a:extLst>
          </p:cNvPr>
          <p:cNvSpPr>
            <a:spLocks noGrp="1"/>
          </p:cNvSpPr>
          <p:nvPr>
            <p:ph type="title"/>
          </p:nvPr>
        </p:nvSpPr>
        <p:spPr/>
        <p:txBody>
          <a:bodyPr>
            <a:normAutofit/>
          </a:bodyPr>
          <a:lstStyle/>
          <a:p>
            <a:r>
              <a:rPr lang="en-US" dirty="0"/>
              <a:t>Recall: Finding an approximation for VC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A6033-0B56-4BE7-AD5E-F90371A4288F}"/>
                  </a:ext>
                </a:extLst>
              </p:cNvPr>
              <p:cNvSpPr>
                <a:spLocks noGrp="1"/>
              </p:cNvSpPr>
              <p:nvPr>
                <p:ph idx="1"/>
              </p:nvPr>
            </p:nvSpPr>
            <p:spPr/>
            <p:txBody>
              <a:bodyPr/>
              <a:lstStyle/>
              <a:p>
                <a:r>
                  <a:rPr lang="en-US" dirty="0"/>
                  <a:t>For every edge, at least one of </a:t>
                </a:r>
                <a14:m>
                  <m:oMath xmlns:m="http://schemas.openxmlformats.org/officeDocument/2006/math">
                    <m:r>
                      <a:rPr lang="en-US" b="0" i="1" smtClean="0">
                        <a:latin typeface="Cambria Math" panose="02040503050406030204" pitchFamily="18" charset="0"/>
                      </a:rPr>
                      <m:t>𝑢</m:t>
                    </m:r>
                  </m:oMath>
                </a14:m>
                <a:r>
                  <a:rPr lang="en-US" dirty="0"/>
                  <a:t>,</a:t>
                </a:r>
                <a14:m>
                  <m:oMath xmlns:m="http://schemas.openxmlformats.org/officeDocument/2006/math">
                    <m:r>
                      <a:rPr lang="en-US" b="0" i="1" smtClean="0">
                        <a:latin typeface="Cambria Math" panose="02040503050406030204" pitchFamily="18" charset="0"/>
                      </a:rPr>
                      <m:t>𝑣</m:t>
                    </m:r>
                  </m:oMath>
                </a14:m>
                <a:r>
                  <a:rPr lang="en-US" dirty="0"/>
                  <a:t> is in the minimum vertex cover.</a:t>
                </a:r>
              </a:p>
              <a:p>
                <a:r>
                  <a:rPr lang="en-US" dirty="0"/>
                  <a:t>But instead of checking which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a good idea to add, just add them both!</a:t>
                </a:r>
              </a:p>
              <a:p>
                <a:endParaRPr lang="en-US" dirty="0"/>
              </a:p>
              <a:p>
                <a:pPr marL="0" indent="0">
                  <a:spcBef>
                    <a:spcPts val="0"/>
                  </a:spcBef>
                  <a:buNone/>
                </a:pPr>
                <a:r>
                  <a:rPr lang="en-US" dirty="0">
                    <a:latin typeface="Courier New" panose="02070309020205020404" pitchFamily="49" charset="0"/>
                    <a:cs typeface="Courier New" panose="02070309020205020404" pitchFamily="49" charset="0"/>
                  </a:rPr>
                  <a:t>While(G still has edges)</a:t>
                </a:r>
              </a:p>
              <a:p>
                <a:pPr marL="0" indent="0">
                  <a:spcBef>
                    <a:spcPts val="0"/>
                  </a:spcBef>
                  <a:buNone/>
                </a:pPr>
                <a:r>
                  <a:rPr lang="en-US" dirty="0">
                    <a:latin typeface="Courier New" panose="02070309020205020404" pitchFamily="49" charset="0"/>
                    <a:cs typeface="Courier New" panose="02070309020205020404" pitchFamily="49" charset="0"/>
                  </a:rPr>
                  <a:t>	Choose any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Add u to VC, and v to VC</a:t>
                </a:r>
              </a:p>
              <a:p>
                <a:pPr marL="0" indent="0">
                  <a:spcBef>
                    <a:spcPts val="0"/>
                  </a:spcBef>
                  <a:buNone/>
                </a:pPr>
                <a:r>
                  <a:rPr lang="en-US" dirty="0">
                    <a:latin typeface="Courier New" panose="02070309020205020404" pitchFamily="49" charset="0"/>
                    <a:cs typeface="Courier New" panose="02070309020205020404" pitchFamily="49" charset="0"/>
                  </a:rPr>
                  <a:t>	Delete u v and any edges touching them</a:t>
                </a:r>
              </a:p>
              <a:p>
                <a:pPr marL="0" indent="0">
                  <a:spcBef>
                    <a:spcPts val="0"/>
                  </a:spcBef>
                  <a:buNone/>
                </a:pPr>
                <a:r>
                  <a:rPr lang="en-US" dirty="0" err="1">
                    <a:latin typeface="Courier New" panose="02070309020205020404" pitchFamily="49" charset="0"/>
                    <a:cs typeface="Courier New" panose="02070309020205020404" pitchFamily="49" charset="0"/>
                  </a:rPr>
                  <a:t>EndWhile</a:t>
                </a: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D36A6033-0B56-4BE7-AD5E-F90371A4288F}"/>
                  </a:ext>
                </a:extLst>
              </p:cNvPr>
              <p:cNvSpPr>
                <a:spLocks noGrp="1" noRot="1" noChangeAspect="1" noMove="1" noResize="1" noEditPoints="1" noAdjustHandles="1" noChangeArrowheads="1" noChangeShapeType="1" noTextEdit="1"/>
              </p:cNvSpPr>
              <p:nvPr>
                <p:ph idx="1"/>
              </p:nvPr>
            </p:nvSpPr>
            <p:spPr>
              <a:blipFill>
                <a:blip r:embed="rId2"/>
                <a:stretch>
                  <a:fillRect l="-1525" t="-2138" r="-10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1283B6-CC94-40BC-BB86-B3F33EAA6FD4}"/>
              </a:ext>
            </a:extLst>
          </p:cNvPr>
          <p:cNvSpPr/>
          <p:nvPr/>
        </p:nvSpPr>
        <p:spPr>
          <a:xfrm>
            <a:off x="6396135" y="5719665"/>
            <a:ext cx="5491065" cy="101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light" panose="020B0402040204020203" pitchFamily="34" charset="0"/>
                <a:cs typeface="Segoe UI Semilight" panose="020B0402040204020203" pitchFamily="34" charset="0"/>
              </a:rPr>
              <a:t>We talked about this before. During greedy algorithms week!</a:t>
            </a:r>
          </a:p>
        </p:txBody>
      </p:sp>
    </p:spTree>
    <p:extLst>
      <p:ext uri="{BB962C8B-B14F-4D97-AF65-F5344CB8AC3E}">
        <p14:creationId xmlns:p14="http://schemas.microsoft.com/office/powerpoint/2010/main" val="4207751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96B-04FE-47E6-BBC3-49AD5C1D6815}"/>
              </a:ext>
            </a:extLst>
          </p:cNvPr>
          <p:cNvSpPr>
            <a:spLocks noGrp="1"/>
          </p:cNvSpPr>
          <p:nvPr>
            <p:ph type="title"/>
          </p:nvPr>
        </p:nvSpPr>
        <p:spPr/>
        <p:txBody>
          <a:bodyPr/>
          <a:lstStyle/>
          <a:p>
            <a:r>
              <a:rPr lang="en-US" dirty="0"/>
              <a:t>Does it work?</a:t>
            </a:r>
          </a:p>
        </p:txBody>
      </p:sp>
      <p:sp>
        <p:nvSpPr>
          <p:cNvPr id="3" name="Content Placeholder 2">
            <a:extLst>
              <a:ext uri="{FF2B5EF4-FFF2-40B4-BE49-F238E27FC236}">
                <a16:creationId xmlns:a16="http://schemas.microsoft.com/office/drawing/2014/main" id="{823F4449-4FE4-434C-86BF-3106C733CEE7}"/>
              </a:ext>
            </a:extLst>
          </p:cNvPr>
          <p:cNvSpPr>
            <a:spLocks noGrp="1"/>
          </p:cNvSpPr>
          <p:nvPr>
            <p:ph idx="1"/>
          </p:nvPr>
        </p:nvSpPr>
        <p:spPr/>
        <p:txBody>
          <a:bodyPr/>
          <a:lstStyle/>
          <a:p>
            <a:r>
              <a:rPr lang="en-US" dirty="0"/>
              <a:t>Do we find a vertex cover?</a:t>
            </a:r>
          </a:p>
          <a:p>
            <a:r>
              <a:rPr lang="en-US" dirty="0"/>
              <a:t>Is it close to the smallest one?</a:t>
            </a:r>
          </a:p>
          <a:p>
            <a:r>
              <a:rPr lang="en-US" dirty="0"/>
              <a:t>Does it run in polynomial time?</a:t>
            </a:r>
          </a:p>
        </p:txBody>
      </p:sp>
    </p:spTree>
    <p:extLst>
      <p:ext uri="{BB962C8B-B14F-4D97-AF65-F5344CB8AC3E}">
        <p14:creationId xmlns:p14="http://schemas.microsoft.com/office/powerpoint/2010/main" val="2294263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5D36-EFC2-44F1-9980-C103AF421200}"/>
              </a:ext>
            </a:extLst>
          </p:cNvPr>
          <p:cNvSpPr>
            <a:spLocks noGrp="1"/>
          </p:cNvSpPr>
          <p:nvPr>
            <p:ph type="title"/>
          </p:nvPr>
        </p:nvSpPr>
        <p:spPr/>
        <p:txBody>
          <a:bodyPr/>
          <a:lstStyle/>
          <a:p>
            <a:r>
              <a:rPr lang="en-US" dirty="0"/>
              <a:t>Do we find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9D308-ACFE-4BFF-8414-554205B0BFAD}"/>
                  </a:ext>
                </a:extLst>
              </p:cNvPr>
              <p:cNvSpPr>
                <a:spLocks noGrp="1"/>
              </p:cNvSpPr>
              <p:nvPr>
                <p:ph idx="1"/>
              </p:nvPr>
            </p:nvSpPr>
            <p:spPr/>
            <p:txBody>
              <a:bodyPr/>
              <a:lstStyle/>
              <a:p>
                <a:r>
                  <a:rPr lang="en-US" dirty="0"/>
                  <a:t>When we delete an edge, it is covered (because we added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And we only stop the algorithm when every edge has been deleted. So every edge is covered (i.e. we really have a vertex cover).</a:t>
                </a:r>
              </a:p>
            </p:txBody>
          </p:sp>
        </mc:Choice>
        <mc:Fallback xmlns="">
          <p:sp>
            <p:nvSpPr>
              <p:cNvPr id="3" name="Content Placeholder 2">
                <a:extLst>
                  <a:ext uri="{FF2B5EF4-FFF2-40B4-BE49-F238E27FC236}">
                    <a16:creationId xmlns:a16="http://schemas.microsoft.com/office/drawing/2014/main" id="{5DC9D308-ACFE-4BFF-8414-554205B0BFA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52666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3A6-8C6A-48A9-B94C-383397678FFA}"/>
              </a:ext>
            </a:extLst>
          </p:cNvPr>
          <p:cNvSpPr>
            <a:spLocks noGrp="1"/>
          </p:cNvSpPr>
          <p:nvPr>
            <p:ph type="title"/>
          </p:nvPr>
        </p:nvSpPr>
        <p:spPr/>
        <p:txBody>
          <a:bodyPr/>
          <a:lstStyle/>
          <a:p>
            <a:r>
              <a:rPr lang="en-US" dirty="0"/>
              <a:t>How big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EB7DC-8ACE-4830-864A-E17FCB4AD23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𝑂𝑃𝑇</m:t>
                    </m:r>
                  </m:oMath>
                </a14:m>
                <a:r>
                  <a:rPr lang="en-US" dirty="0"/>
                  <a:t> be a </a:t>
                </a:r>
                <a:r>
                  <a:rPr lang="en-US" b="1" dirty="0"/>
                  <a:t>minimum </a:t>
                </a:r>
                <a:r>
                  <a:rPr lang="en-US" dirty="0"/>
                  <a:t>vertex cover.</a:t>
                </a:r>
              </a:p>
              <a:p>
                <a:endParaRPr lang="en-US" dirty="0"/>
              </a:p>
              <a:p>
                <a:r>
                  <a:rPr lang="en-US" dirty="0"/>
                  <a:t>Key idea: when we add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to our vertex cover (in the same step),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𝑣</m:t>
                    </m:r>
                  </m:oMath>
                </a14:m>
                <a:r>
                  <a:rPr lang="en-US" dirty="0"/>
                  <a:t> is in </a:t>
                </a:r>
                <a14:m>
                  <m:oMath xmlns:m="http://schemas.openxmlformats.org/officeDocument/2006/math">
                    <m:r>
                      <a:rPr lang="en-US" b="0" i="1" smtClean="0">
                        <a:latin typeface="Cambria Math" panose="02040503050406030204" pitchFamily="18" charset="0"/>
                      </a:rPr>
                      <m:t>𝑂𝑃𝑇</m:t>
                    </m:r>
                  </m:oMath>
                </a14:m>
                <a:r>
                  <a:rPr lang="en-US" dirty="0"/>
                  <a:t>.</a:t>
                </a:r>
              </a:p>
              <a:p>
                <a:r>
                  <a:rPr lang="en-US" dirty="0"/>
                  <a:t>Why?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was an edge! </a:t>
                </a:r>
                <a14:m>
                  <m:oMath xmlns:m="http://schemas.openxmlformats.org/officeDocument/2006/math">
                    <m:r>
                      <a:rPr lang="en-US" b="0" i="1" smtClean="0">
                        <a:latin typeface="Cambria Math" panose="02040503050406030204" pitchFamily="18" charset="0"/>
                      </a:rPr>
                      <m:t>𝑂𝑃𝑇</m:t>
                    </m:r>
                  </m:oMath>
                </a14:m>
                <a:r>
                  <a:rPr lang="en-US" dirty="0"/>
                  <a:t> covers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so at least one is in </a:t>
                </a:r>
                <a14:m>
                  <m:oMath xmlns:m="http://schemas.openxmlformats.org/officeDocument/2006/math">
                    <m:r>
                      <a:rPr lang="en-US" b="0" i="1" smtClean="0">
                        <a:latin typeface="Cambria Math" panose="02040503050406030204" pitchFamily="18" charset="0"/>
                      </a:rPr>
                      <m:t>𝑂𝑃𝑇</m:t>
                    </m:r>
                  </m:oMath>
                </a14:m>
                <a:r>
                  <a:rPr lang="en-US" dirty="0"/>
                  <a:t>.</a:t>
                </a:r>
              </a:p>
              <a:p>
                <a:endParaRPr lang="en-US" dirty="0"/>
              </a:p>
              <a:p>
                <a:r>
                  <a:rPr lang="en-US" dirty="0"/>
                  <a:t>So how big is our vertex cover? At most twice as big!</a:t>
                </a:r>
              </a:p>
              <a:p>
                <a:endParaRPr lang="en-US" dirty="0"/>
              </a:p>
              <a:p>
                <a:r>
                  <a:rPr lang="en-US" dirty="0"/>
                  <a:t>This is a </a:t>
                </a:r>
                <a14:m>
                  <m:oMath xmlns:m="http://schemas.openxmlformats.org/officeDocument/2006/math">
                    <m:r>
                      <a:rPr lang="en-US" b="0" i="1" smtClean="0">
                        <a:latin typeface="Cambria Math" panose="02040503050406030204" pitchFamily="18" charset="0"/>
                      </a:rPr>
                      <m:t>2</m:t>
                    </m:r>
                  </m:oMath>
                </a14:m>
                <a:r>
                  <a:rPr lang="en-US" dirty="0"/>
                  <a:t>-approximation for vertex cover!</a:t>
                </a:r>
              </a:p>
            </p:txBody>
          </p:sp>
        </mc:Choice>
        <mc:Fallback xmlns="">
          <p:sp>
            <p:nvSpPr>
              <p:cNvPr id="3" name="Content Placeholder 2">
                <a:extLst>
                  <a:ext uri="{FF2B5EF4-FFF2-40B4-BE49-F238E27FC236}">
                    <a16:creationId xmlns:a16="http://schemas.microsoft.com/office/drawing/2014/main" id="{454EB7DC-8ACE-4830-864A-E17FCB4AD23A}"/>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4081786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28FD-E745-48B7-9A39-2F3F78A1C215}"/>
              </a:ext>
            </a:extLst>
          </p:cNvPr>
          <p:cNvSpPr>
            <a:spLocks noGrp="1"/>
          </p:cNvSpPr>
          <p:nvPr>
            <p:ph type="title"/>
          </p:nvPr>
        </p:nvSpPr>
        <p:spPr/>
        <p:txBody>
          <a:bodyPr/>
          <a:lstStyle/>
          <a:p>
            <a:r>
              <a:rPr lang="en-US" dirty="0"/>
              <a:t>One More Problem</a:t>
            </a:r>
          </a:p>
        </p:txBody>
      </p:sp>
      <p:sp>
        <p:nvSpPr>
          <p:cNvPr id="5" name="Text Placeholder 4">
            <a:extLst>
              <a:ext uri="{FF2B5EF4-FFF2-40B4-BE49-F238E27FC236}">
                <a16:creationId xmlns:a16="http://schemas.microsoft.com/office/drawing/2014/main" id="{1A7B0EB3-6FED-48A5-8BC7-7DAD99A4A920}"/>
              </a:ext>
            </a:extLst>
          </p:cNvPr>
          <p:cNvSpPr>
            <a:spLocks noGrp="1"/>
          </p:cNvSpPr>
          <p:nvPr>
            <p:ph type="body" idx="1"/>
          </p:nvPr>
        </p:nvSpPr>
        <p:spPr/>
        <p:txBody>
          <a:bodyPr/>
          <a:lstStyle/>
          <a:p>
            <a:r>
              <a:rPr lang="en-US" dirty="0"/>
              <a:t>At a VERY high-level</a:t>
            </a:r>
          </a:p>
        </p:txBody>
      </p:sp>
    </p:spTree>
    <p:extLst>
      <p:ext uri="{BB962C8B-B14F-4D97-AF65-F5344CB8AC3E}">
        <p14:creationId xmlns:p14="http://schemas.microsoft.com/office/powerpoint/2010/main" val="348298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06CF-31B9-4F13-A2E4-D14CA56BA0C9}"/>
              </a:ext>
            </a:extLst>
          </p:cNvPr>
          <p:cNvSpPr>
            <a:spLocks noGrp="1"/>
          </p:cNvSpPr>
          <p:nvPr>
            <p:ph type="title"/>
          </p:nvPr>
        </p:nvSpPr>
        <p:spPr/>
        <p:txBody>
          <a:bodyPr/>
          <a:lstStyle/>
          <a:p>
            <a:r>
              <a:rPr lang="en-US" dirty="0"/>
              <a:t>Another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B0B324-475B-4594-9846-CD1D351D1351}"/>
                  </a:ext>
                </a:extLst>
              </p:cNvPr>
              <p:cNvSpPr>
                <a:spLocks noGrp="1"/>
              </p:cNvSpPr>
              <p:nvPr>
                <p:ph idx="1"/>
              </p:nvPr>
            </p:nvSpPr>
            <p:spPr/>
            <p:txBody>
              <a:bodyPr>
                <a:normAutofit fontScale="92500" lnSpcReduction="10000"/>
              </a:bodyPr>
              <a:lstStyle/>
              <a:p>
                <a:r>
                  <a:rPr lang="en-US" dirty="0"/>
                  <a:t>Lets try to approximate Travelling Salesperson. </a:t>
                </a:r>
              </a:p>
              <a:p>
                <a:endParaRPr lang="en-US" dirty="0"/>
              </a:p>
              <a:p>
                <a:endParaRPr lang="en-US" dirty="0"/>
              </a:p>
              <a:p>
                <a:pPr marL="0" indent="0">
                  <a:buNone/>
                </a:pPr>
                <a:endParaRPr lang="en-US" dirty="0"/>
              </a:p>
              <a:p>
                <a:r>
                  <a:rPr lang="en-US" dirty="0"/>
                  <a:t>Some assumptions:</a:t>
                </a:r>
              </a:p>
              <a:p>
                <a:r>
                  <a:rPr lang="en-US" dirty="0"/>
                  <a:t>1. The graph is undirected.</a:t>
                </a:r>
              </a:p>
              <a:p>
                <a:r>
                  <a:rPr lang="en-US" dirty="0"/>
                  <a:t>2. The graph is complete (every edge is there) – the edges might represent series of roads rather than individual streets. Weight is how much gas you need to travel.</a:t>
                </a:r>
              </a:p>
              <a:p>
                <a:r>
                  <a:rPr lang="en-US" dirty="0"/>
                  <a:t>2. The weights satisfy the “triangle inequality” (it’s faster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directly than it is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through </a:t>
                </a:r>
                <a14:m>
                  <m:oMath xmlns:m="http://schemas.openxmlformats.org/officeDocument/2006/math">
                    <m:r>
                      <a:rPr lang="en-US" b="0" i="1" smtClean="0">
                        <a:latin typeface="Cambria Math" panose="02040503050406030204" pitchFamily="18" charset="0"/>
                      </a:rPr>
                      <m:t>𝑥</m:t>
                    </m:r>
                  </m:oMath>
                </a14:m>
                <a:r>
                  <a:rPr lang="en-US" dirty="0"/>
                  <a:t>).</a:t>
                </a:r>
              </a:p>
            </p:txBody>
          </p:sp>
        </mc:Choice>
        <mc:Fallback xmlns="">
          <p:sp>
            <p:nvSpPr>
              <p:cNvPr id="3" name="Content Placeholder 2">
                <a:extLst>
                  <a:ext uri="{FF2B5EF4-FFF2-40B4-BE49-F238E27FC236}">
                    <a16:creationId xmlns:a16="http://schemas.microsoft.com/office/drawing/2014/main" id="{8EB0B324-475B-4594-9846-CD1D351D1351}"/>
                  </a:ext>
                </a:extLst>
              </p:cNvPr>
              <p:cNvSpPr>
                <a:spLocks noGrp="1" noRot="1" noChangeAspect="1" noMove="1" noResize="1" noEditPoints="1" noAdjustHandles="1" noChangeArrowheads="1" noChangeShapeType="1" noTextEdit="1"/>
              </p:cNvSpPr>
              <p:nvPr>
                <p:ph idx="1"/>
              </p:nvPr>
            </p:nvSpPr>
            <p:spPr>
              <a:blipFill>
                <a:blip r:embed="rId2"/>
                <a:stretch>
                  <a:fillRect l="-545" t="-2642" b="-2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E6BD95-6059-4731-8E4F-46BE0B00BF16}"/>
                  </a:ext>
                </a:extLst>
              </p:cNvPr>
              <p:cNvSpPr/>
              <p:nvPr/>
            </p:nvSpPr>
            <p:spPr>
              <a:xfrm>
                <a:off x="753647" y="1872076"/>
                <a:ext cx="10335759" cy="14992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5" name="Rectangle 4">
                <a:extLst>
                  <a:ext uri="{FF2B5EF4-FFF2-40B4-BE49-F238E27FC236}">
                    <a16:creationId xmlns:a16="http://schemas.microsoft.com/office/drawing/2014/main" id="{8CE6BD95-6059-4731-8E4F-46BE0B00BF16}"/>
                  </a:ext>
                </a:extLst>
              </p:cNvPr>
              <p:cNvSpPr>
                <a:spLocks noRot="1" noChangeAspect="1" noMove="1" noResize="1" noEditPoints="1" noAdjustHandles="1" noChangeArrowheads="1" noChangeShapeType="1" noTextEdit="1"/>
              </p:cNvSpPr>
              <p:nvPr/>
            </p:nvSpPr>
            <p:spPr>
              <a:xfrm>
                <a:off x="753647" y="1872076"/>
                <a:ext cx="10335759" cy="1499278"/>
              </a:xfrm>
              <a:prstGeom prst="rect">
                <a:avLst/>
              </a:prstGeom>
              <a:blipFill>
                <a:blip r:embed="rId3"/>
                <a:stretch>
                  <a:fillRect l="-1239" b="-731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A554310-EE3A-4829-892A-EB028B792B6B}"/>
              </a:ext>
            </a:extLst>
          </p:cNvPr>
          <p:cNvSpPr/>
          <p:nvPr/>
        </p:nvSpPr>
        <p:spPr>
          <a:xfrm>
            <a:off x="753647" y="1872076"/>
            <a:ext cx="10335759" cy="49722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36913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8D55-B251-4C38-8499-B0B14BCA2FDC}"/>
              </a:ext>
            </a:extLst>
          </p:cNvPr>
          <p:cNvSpPr>
            <a:spLocks noGrp="1"/>
          </p:cNvSpPr>
          <p:nvPr>
            <p:ph type="title"/>
          </p:nvPr>
        </p:nvSpPr>
        <p:spPr/>
        <p:txBody>
          <a:bodyPr/>
          <a:lstStyle/>
          <a:p>
            <a:r>
              <a:rPr lang="en-US" dirty="0"/>
              <a:t>TSP starting point</a:t>
            </a:r>
          </a:p>
        </p:txBody>
      </p:sp>
      <p:sp>
        <p:nvSpPr>
          <p:cNvPr id="3" name="Content Placeholder 2">
            <a:extLst>
              <a:ext uri="{FF2B5EF4-FFF2-40B4-BE49-F238E27FC236}">
                <a16:creationId xmlns:a16="http://schemas.microsoft.com/office/drawing/2014/main" id="{5A9A3E02-9ECA-450C-BFF5-162D1C930C60}"/>
              </a:ext>
            </a:extLst>
          </p:cNvPr>
          <p:cNvSpPr>
            <a:spLocks noGrp="1"/>
          </p:cNvSpPr>
          <p:nvPr>
            <p:ph idx="1"/>
          </p:nvPr>
        </p:nvSpPr>
        <p:spPr/>
        <p:txBody>
          <a:bodyPr/>
          <a:lstStyle/>
          <a:p>
            <a:r>
              <a:rPr lang="en-US" dirty="0"/>
              <a:t>What would be a good baseline?</a:t>
            </a:r>
          </a:p>
          <a:p>
            <a:r>
              <a:rPr lang="en-US" dirty="0"/>
              <a:t>Something we </a:t>
            </a:r>
            <a:r>
              <a:rPr lang="en-US" b="1" dirty="0"/>
              <a:t>can </a:t>
            </a:r>
            <a:r>
              <a:rPr lang="en-US" dirty="0"/>
              <a:t>calculate that would at least connect things up for us. </a:t>
            </a:r>
          </a:p>
          <a:p>
            <a:endParaRPr lang="en-US" dirty="0"/>
          </a:p>
          <a:p>
            <a:r>
              <a:rPr lang="en-US" dirty="0"/>
              <a:t>A Minimum Spanning Tree!</a:t>
            </a:r>
          </a:p>
        </p:txBody>
      </p:sp>
      <p:grpSp>
        <p:nvGrpSpPr>
          <p:cNvPr id="52" name="Group 51">
            <a:extLst>
              <a:ext uri="{FF2B5EF4-FFF2-40B4-BE49-F238E27FC236}">
                <a16:creationId xmlns:a16="http://schemas.microsoft.com/office/drawing/2014/main" id="{9688B945-942D-469D-B295-DB6BE1E79F5F}"/>
              </a:ext>
            </a:extLst>
          </p:cNvPr>
          <p:cNvGrpSpPr/>
          <p:nvPr/>
        </p:nvGrpSpPr>
        <p:grpSpPr>
          <a:xfrm>
            <a:off x="6868467" y="3663972"/>
            <a:ext cx="3788521" cy="2994777"/>
            <a:chOff x="6868467" y="3663972"/>
            <a:chExt cx="3788521" cy="2994777"/>
          </a:xfrm>
        </p:grpSpPr>
        <p:sp>
          <p:nvSpPr>
            <p:cNvPr id="4" name="Oval 3">
              <a:extLst>
                <a:ext uri="{FF2B5EF4-FFF2-40B4-BE49-F238E27FC236}">
                  <a16:creationId xmlns:a16="http://schemas.microsoft.com/office/drawing/2014/main" id="{5E062BA5-64EA-4C4A-8B4C-5F278300C241}"/>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5" name="Oval 4">
              <a:extLst>
                <a:ext uri="{FF2B5EF4-FFF2-40B4-BE49-F238E27FC236}">
                  <a16:creationId xmlns:a16="http://schemas.microsoft.com/office/drawing/2014/main" id="{9F07D315-5CD3-4C25-9C98-908546CDCF90}"/>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6" name="Oval 5">
              <a:extLst>
                <a:ext uri="{FF2B5EF4-FFF2-40B4-BE49-F238E27FC236}">
                  <a16:creationId xmlns:a16="http://schemas.microsoft.com/office/drawing/2014/main" id="{6B0D0A77-BCDA-4C6C-A393-13B8CB6DCB72}"/>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7" name="Oval 6">
              <a:extLst>
                <a:ext uri="{FF2B5EF4-FFF2-40B4-BE49-F238E27FC236}">
                  <a16:creationId xmlns:a16="http://schemas.microsoft.com/office/drawing/2014/main" id="{BDCE8820-1A53-405B-9764-4A66F1AA9ED2}"/>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13FBF65B-8FC3-4329-AF25-5125B1ADEA19}"/>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7DEB95E7-17A0-498D-BF69-1E80E9A0F592}"/>
                </a:ext>
              </a:extLst>
            </p:cNvPr>
            <p:cNvCxnSpPr>
              <a:cxnSpLocks/>
              <a:stCxn id="4" idx="2"/>
              <a:endCxn id="5"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4CFC91-18A6-42F6-BD2E-65BA722B5B8E}"/>
                </a:ext>
              </a:extLst>
            </p:cNvPr>
            <p:cNvCxnSpPr>
              <a:cxnSpLocks/>
              <a:endCxn id="6"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312D20-345D-45E8-8BAB-EFF2159F233C}"/>
                </a:ext>
              </a:extLst>
            </p:cNvPr>
            <p:cNvCxnSpPr>
              <a:cxnSpLocks/>
              <a:stCxn id="4" idx="4"/>
              <a:endCxn id="8"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CBD01-9622-4987-8FC4-46C37BAE7916}"/>
                </a:ext>
              </a:extLst>
            </p:cNvPr>
            <p:cNvCxnSpPr>
              <a:cxnSpLocks/>
              <a:stCxn id="4" idx="6"/>
              <a:endCxn id="7"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2AC802-052F-4A56-A1C4-46ED77F9C7DD}"/>
                </a:ext>
              </a:extLst>
            </p:cNvPr>
            <p:cNvCxnSpPr>
              <a:cxnSpLocks/>
              <a:stCxn id="6" idx="1"/>
              <a:endCxn id="5"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BE5392-525B-452F-B8CC-46F016E43533}"/>
                </a:ext>
              </a:extLst>
            </p:cNvPr>
            <p:cNvCxnSpPr>
              <a:cxnSpLocks/>
              <a:stCxn id="6" idx="6"/>
              <a:endCxn id="8"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ED29E9-EBDF-4E11-9C7D-929881BC9203}"/>
                </a:ext>
              </a:extLst>
            </p:cNvPr>
            <p:cNvCxnSpPr>
              <a:cxnSpLocks/>
              <a:stCxn id="8" idx="7"/>
              <a:endCxn id="7"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219527-0C6F-4647-B510-21B045044916}"/>
                </a:ext>
              </a:extLst>
            </p:cNvPr>
            <p:cNvCxnSpPr>
              <a:cxnSpLocks/>
              <a:stCxn id="6" idx="7"/>
              <a:endCxn id="7"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F089EF-27BF-4A01-9F18-DC4087DBAA29}"/>
                </a:ext>
              </a:extLst>
            </p:cNvPr>
            <p:cNvCxnSpPr>
              <a:cxnSpLocks/>
              <a:stCxn id="8" idx="1"/>
              <a:endCxn id="5"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F1B341-208C-4875-9373-68FFB4E09BFF}"/>
                </a:ext>
              </a:extLst>
            </p:cNvPr>
            <p:cNvCxnSpPr>
              <a:cxnSpLocks/>
              <a:stCxn id="7" idx="2"/>
              <a:endCxn id="5"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128200F-F5E5-4E45-8AC3-5B36BDFCAC17}"/>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2" name="TextBox 41">
              <a:extLst>
                <a:ext uri="{FF2B5EF4-FFF2-40B4-BE49-F238E27FC236}">
                  <a16:creationId xmlns:a16="http://schemas.microsoft.com/office/drawing/2014/main" id="{EB8156BB-A69B-4B69-9A47-7DD580CEB9BB}"/>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3" name="TextBox 42">
              <a:extLst>
                <a:ext uri="{FF2B5EF4-FFF2-40B4-BE49-F238E27FC236}">
                  <a16:creationId xmlns:a16="http://schemas.microsoft.com/office/drawing/2014/main" id="{9F354F37-87E8-40B0-B758-FEBEFC27BFF6}"/>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4" name="TextBox 43">
              <a:extLst>
                <a:ext uri="{FF2B5EF4-FFF2-40B4-BE49-F238E27FC236}">
                  <a16:creationId xmlns:a16="http://schemas.microsoft.com/office/drawing/2014/main" id="{A9C5FCAC-D14F-4E60-BB9C-80BA58419B35}"/>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5" name="TextBox 44">
              <a:extLst>
                <a:ext uri="{FF2B5EF4-FFF2-40B4-BE49-F238E27FC236}">
                  <a16:creationId xmlns:a16="http://schemas.microsoft.com/office/drawing/2014/main" id="{D18445B7-DBEF-46AC-B2A0-CA17A168E9A6}"/>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6" name="TextBox 45">
              <a:extLst>
                <a:ext uri="{FF2B5EF4-FFF2-40B4-BE49-F238E27FC236}">
                  <a16:creationId xmlns:a16="http://schemas.microsoft.com/office/drawing/2014/main" id="{A4F4DD93-91DF-4F17-B138-F77171C07820}"/>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47" name="TextBox 46">
              <a:extLst>
                <a:ext uri="{FF2B5EF4-FFF2-40B4-BE49-F238E27FC236}">
                  <a16:creationId xmlns:a16="http://schemas.microsoft.com/office/drawing/2014/main" id="{76A8D297-4C3B-47D7-A4B9-13D0C3D0B68F}"/>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48" name="TextBox 47">
              <a:extLst>
                <a:ext uri="{FF2B5EF4-FFF2-40B4-BE49-F238E27FC236}">
                  <a16:creationId xmlns:a16="http://schemas.microsoft.com/office/drawing/2014/main" id="{2AFBC472-CF3E-49F1-94B4-BDF6E1E27D0A}"/>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49" name="TextBox 48">
              <a:extLst>
                <a:ext uri="{FF2B5EF4-FFF2-40B4-BE49-F238E27FC236}">
                  <a16:creationId xmlns:a16="http://schemas.microsoft.com/office/drawing/2014/main" id="{2738E956-1075-43F3-BFD6-66E2E6501BA7}"/>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0" name="TextBox 49">
              <a:extLst>
                <a:ext uri="{FF2B5EF4-FFF2-40B4-BE49-F238E27FC236}">
                  <a16:creationId xmlns:a16="http://schemas.microsoft.com/office/drawing/2014/main" id="{85D7B351-911C-461B-8F0E-1D497FD36BA7}"/>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540391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7A8F-8D12-4D83-97D4-CD76517E9ED4}"/>
              </a:ext>
            </a:extLst>
          </p:cNvPr>
          <p:cNvSpPr>
            <a:spLocks noGrp="1"/>
          </p:cNvSpPr>
          <p:nvPr>
            <p:ph type="title"/>
          </p:nvPr>
        </p:nvSpPr>
        <p:spPr/>
        <p:txBody>
          <a:bodyPr/>
          <a:lstStyle/>
          <a:p>
            <a:r>
              <a:rPr lang="en-US" dirty="0"/>
              <a:t>From MST to Tour</a:t>
            </a:r>
          </a:p>
        </p:txBody>
      </p:sp>
      <p:sp>
        <p:nvSpPr>
          <p:cNvPr id="3" name="Content Placeholder 2">
            <a:extLst>
              <a:ext uri="{FF2B5EF4-FFF2-40B4-BE49-F238E27FC236}">
                <a16:creationId xmlns:a16="http://schemas.microsoft.com/office/drawing/2014/main" id="{69E8DABC-886E-4F39-9F30-CCDA80AAA16F}"/>
              </a:ext>
            </a:extLst>
          </p:cNvPr>
          <p:cNvSpPr>
            <a:spLocks noGrp="1"/>
          </p:cNvSpPr>
          <p:nvPr>
            <p:ph idx="1"/>
          </p:nvPr>
        </p:nvSpPr>
        <p:spPr>
          <a:xfrm>
            <a:off x="575240" y="1463857"/>
            <a:ext cx="7499011" cy="4845504"/>
          </a:xfrm>
        </p:spPr>
        <p:txBody>
          <a:bodyPr>
            <a:normAutofit fontScale="92500" lnSpcReduction="10000"/>
          </a:bodyPr>
          <a:lstStyle/>
          <a:p>
            <a:r>
              <a:rPr lang="en-US" dirty="0"/>
              <a:t>How do we get from start to every vertex and back?</a:t>
            </a:r>
          </a:p>
          <a:p>
            <a:r>
              <a:rPr lang="en-US" dirty="0"/>
              <a:t>Make the starting point the root, do a traversal (DFS) of the graph!</a:t>
            </a:r>
          </a:p>
          <a:p>
            <a:endParaRPr lang="en-US" dirty="0"/>
          </a:p>
          <a:p>
            <a:pPr marL="0" indent="0">
              <a:buNone/>
            </a:pPr>
            <a:endParaRPr lang="en-US" dirty="0"/>
          </a:p>
          <a:p>
            <a:r>
              <a:rPr lang="en-US" dirty="0"/>
              <a:t>Why not BFS? Because the “next vertex” isn’t always right next to you! (not a problem in this example, but very bad if you have a very tall tree)</a:t>
            </a:r>
          </a:p>
          <a:p>
            <a:r>
              <a:rPr lang="en-US" dirty="0"/>
              <a:t>How much gas do we use in DFS? We use each edge twice</a:t>
            </a:r>
          </a:p>
        </p:txBody>
      </p:sp>
      <p:grpSp>
        <p:nvGrpSpPr>
          <p:cNvPr id="28" name="Group 27">
            <a:extLst>
              <a:ext uri="{FF2B5EF4-FFF2-40B4-BE49-F238E27FC236}">
                <a16:creationId xmlns:a16="http://schemas.microsoft.com/office/drawing/2014/main" id="{DC2B6D81-7C36-4F7C-BE13-DE2397781A4D}"/>
              </a:ext>
            </a:extLst>
          </p:cNvPr>
          <p:cNvGrpSpPr/>
          <p:nvPr/>
        </p:nvGrpSpPr>
        <p:grpSpPr>
          <a:xfrm>
            <a:off x="7922567" y="1136672"/>
            <a:ext cx="3788521" cy="2994777"/>
            <a:chOff x="6868467" y="3663972"/>
            <a:chExt cx="3788521" cy="2994777"/>
          </a:xfrm>
        </p:grpSpPr>
        <p:sp>
          <p:nvSpPr>
            <p:cNvPr id="29" name="Oval 28">
              <a:extLst>
                <a:ext uri="{FF2B5EF4-FFF2-40B4-BE49-F238E27FC236}">
                  <a16:creationId xmlns:a16="http://schemas.microsoft.com/office/drawing/2014/main" id="{39518AC4-F52C-4198-ADC1-570742B2A228}"/>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0" name="Oval 29">
              <a:extLst>
                <a:ext uri="{FF2B5EF4-FFF2-40B4-BE49-F238E27FC236}">
                  <a16:creationId xmlns:a16="http://schemas.microsoft.com/office/drawing/2014/main" id="{467134CB-0BAC-42D6-B425-803EB1A62F9E}"/>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1" name="Oval 30">
              <a:extLst>
                <a:ext uri="{FF2B5EF4-FFF2-40B4-BE49-F238E27FC236}">
                  <a16:creationId xmlns:a16="http://schemas.microsoft.com/office/drawing/2014/main" id="{4EED1AF4-7332-4652-B8A9-36E7AA62175D}"/>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2" name="Oval 31">
              <a:extLst>
                <a:ext uri="{FF2B5EF4-FFF2-40B4-BE49-F238E27FC236}">
                  <a16:creationId xmlns:a16="http://schemas.microsoft.com/office/drawing/2014/main" id="{3FEABD2E-E408-4164-BD72-404E73C73F00}"/>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3" name="Oval 32">
              <a:extLst>
                <a:ext uri="{FF2B5EF4-FFF2-40B4-BE49-F238E27FC236}">
                  <a16:creationId xmlns:a16="http://schemas.microsoft.com/office/drawing/2014/main" id="{BE888DBD-C3C8-461B-A502-90EFE28062DC}"/>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4" name="Straight Connector 33">
              <a:extLst>
                <a:ext uri="{FF2B5EF4-FFF2-40B4-BE49-F238E27FC236}">
                  <a16:creationId xmlns:a16="http://schemas.microsoft.com/office/drawing/2014/main" id="{A1E02200-6C6D-4730-951B-FD5689D92059}"/>
                </a:ext>
              </a:extLst>
            </p:cNvPr>
            <p:cNvCxnSpPr>
              <a:cxnSpLocks/>
              <a:stCxn id="29" idx="2"/>
              <a:endCxn id="30"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6EA594-941A-45EB-B308-85E8D6A9239F}"/>
                </a:ext>
              </a:extLst>
            </p:cNvPr>
            <p:cNvCxnSpPr>
              <a:cxnSpLocks/>
              <a:endCxn id="31"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FAA4C4-7E75-4AB9-9894-5FB8BA9C8EB4}"/>
                </a:ext>
              </a:extLst>
            </p:cNvPr>
            <p:cNvCxnSpPr>
              <a:cxnSpLocks/>
              <a:stCxn id="29" idx="4"/>
              <a:endCxn id="33"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C66D3D-6518-4BD1-B279-4101CEB0CB17}"/>
                </a:ext>
              </a:extLst>
            </p:cNvPr>
            <p:cNvCxnSpPr>
              <a:cxnSpLocks/>
              <a:stCxn id="29" idx="6"/>
              <a:endCxn id="32"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E33F8A-0976-498C-BE81-96DAAA6A85EE}"/>
                </a:ext>
              </a:extLst>
            </p:cNvPr>
            <p:cNvCxnSpPr>
              <a:cxnSpLocks/>
              <a:stCxn id="31" idx="1"/>
              <a:endCxn id="30"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400D19-C99B-4817-ABC6-9522A53D9E17}"/>
                </a:ext>
              </a:extLst>
            </p:cNvPr>
            <p:cNvCxnSpPr>
              <a:cxnSpLocks/>
              <a:stCxn id="31" idx="6"/>
              <a:endCxn id="33"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2A6EE7-CFB6-441D-A3D9-5F4B471BFA36}"/>
                </a:ext>
              </a:extLst>
            </p:cNvPr>
            <p:cNvCxnSpPr>
              <a:cxnSpLocks/>
              <a:stCxn id="33" idx="7"/>
              <a:endCxn id="32"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2E073-294B-49B9-944A-A0A9F9A64AC6}"/>
                </a:ext>
              </a:extLst>
            </p:cNvPr>
            <p:cNvCxnSpPr>
              <a:cxnSpLocks/>
              <a:stCxn id="31" idx="7"/>
              <a:endCxn id="32"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EAA315-FCFB-4F96-84C4-D3537619424C}"/>
                </a:ext>
              </a:extLst>
            </p:cNvPr>
            <p:cNvCxnSpPr>
              <a:cxnSpLocks/>
              <a:stCxn id="33" idx="1"/>
              <a:endCxn id="30"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49289-5157-4541-BC26-EABE125DED28}"/>
                </a:ext>
              </a:extLst>
            </p:cNvPr>
            <p:cNvCxnSpPr>
              <a:cxnSpLocks/>
              <a:stCxn id="32" idx="2"/>
              <a:endCxn id="30"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3F3CE46-5197-42F9-B665-322746E02E81}"/>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5" name="TextBox 44">
              <a:extLst>
                <a:ext uri="{FF2B5EF4-FFF2-40B4-BE49-F238E27FC236}">
                  <a16:creationId xmlns:a16="http://schemas.microsoft.com/office/drawing/2014/main" id="{FBF6CD8F-966B-4E1F-9FA2-D7C5EE3A09A2}"/>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6" name="TextBox 45">
              <a:extLst>
                <a:ext uri="{FF2B5EF4-FFF2-40B4-BE49-F238E27FC236}">
                  <a16:creationId xmlns:a16="http://schemas.microsoft.com/office/drawing/2014/main" id="{9674F378-C2FA-43A0-920F-A5BF428AEC5E}"/>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7" name="TextBox 46">
              <a:extLst>
                <a:ext uri="{FF2B5EF4-FFF2-40B4-BE49-F238E27FC236}">
                  <a16:creationId xmlns:a16="http://schemas.microsoft.com/office/drawing/2014/main" id="{B64B20CC-C325-4EC1-8077-26DE99692AC9}"/>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8" name="TextBox 47">
              <a:extLst>
                <a:ext uri="{FF2B5EF4-FFF2-40B4-BE49-F238E27FC236}">
                  <a16:creationId xmlns:a16="http://schemas.microsoft.com/office/drawing/2014/main" id="{CCDF0453-9749-4AE1-B429-0B833C05519F}"/>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9" name="TextBox 48">
              <a:extLst>
                <a:ext uri="{FF2B5EF4-FFF2-40B4-BE49-F238E27FC236}">
                  <a16:creationId xmlns:a16="http://schemas.microsoft.com/office/drawing/2014/main" id="{BF746892-8E5F-4C17-A1A5-0A5FABD220F7}"/>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50" name="TextBox 49">
              <a:extLst>
                <a:ext uri="{FF2B5EF4-FFF2-40B4-BE49-F238E27FC236}">
                  <a16:creationId xmlns:a16="http://schemas.microsoft.com/office/drawing/2014/main" id="{71DD3AA1-B3FC-4269-B9B2-4C5B049E61F7}"/>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51" name="TextBox 50">
              <a:extLst>
                <a:ext uri="{FF2B5EF4-FFF2-40B4-BE49-F238E27FC236}">
                  <a16:creationId xmlns:a16="http://schemas.microsoft.com/office/drawing/2014/main" id="{E28CC342-400B-4154-BBCE-71213F58291C}"/>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52" name="TextBox 51">
              <a:extLst>
                <a:ext uri="{FF2B5EF4-FFF2-40B4-BE49-F238E27FC236}">
                  <a16:creationId xmlns:a16="http://schemas.microsoft.com/office/drawing/2014/main" id="{E59E677C-A88C-49A6-B6FF-EE84597900E9}"/>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3" name="TextBox 52">
              <a:extLst>
                <a:ext uri="{FF2B5EF4-FFF2-40B4-BE49-F238E27FC236}">
                  <a16:creationId xmlns:a16="http://schemas.microsoft.com/office/drawing/2014/main" id="{AEA39CF4-45C9-467C-A67E-A8970D0AF43B}"/>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0851EC5-0041-411E-BFF0-E804B541A266}"/>
                  </a:ext>
                </a:extLst>
              </p:cNvPr>
              <p:cNvSpPr txBox="1"/>
              <p:nvPr/>
            </p:nvSpPr>
            <p:spPr>
              <a:xfrm>
                <a:off x="8712531" y="4203700"/>
                <a:ext cx="3094236" cy="1200329"/>
              </a:xfrm>
              <a:prstGeom prst="rect">
                <a:avLst/>
              </a:prstGeom>
              <a:noFill/>
            </p:spPr>
            <p:txBody>
              <a:bodyPr wrap="square" rtlCol="0">
                <a:spAutoFit/>
              </a:bodyPr>
              <a:lstStyle/>
              <a:p>
                <a:r>
                  <a:rPr lang="en-US" dirty="0"/>
                  <a:t>If </a:t>
                </a:r>
                <a14:m>
                  <m:oMath xmlns:m="http://schemas.openxmlformats.org/officeDocument/2006/math">
                    <m:r>
                      <a:rPr lang="en-US" b="0" i="1" smtClean="0">
                        <a:latin typeface="Cambria Math" panose="02040503050406030204" pitchFamily="18" charset="0"/>
                      </a:rPr>
                      <m:t>𝐷</m:t>
                    </m:r>
                  </m:oMath>
                </a14:m>
                <a:r>
                  <a:rPr lang="en-US" dirty="0"/>
                  <a:t> is the starting point:</a:t>
                </a:r>
              </a:p>
              <a:p>
                <a:r>
                  <a:rPr lang="en-US" dirty="0"/>
                  <a:t>Go from </a:t>
                </a:r>
                <a14:m>
                  <m:oMath xmlns:m="http://schemas.openxmlformats.org/officeDocument/2006/math">
                    <m:r>
                      <a:rPr lang="en-US" b="0" i="1" smtClean="0">
                        <a:latin typeface="Cambria Math" panose="02040503050406030204" pitchFamily="18" charset="0"/>
                      </a:rPr>
                      <m:t>𝐷</m:t>
                    </m:r>
                  </m:oMath>
                </a14:m>
                <a:r>
                  <a:rPr lang="en-US" dirty="0"/>
                  <a:t> to </a:t>
                </a:r>
                <a14:m>
                  <m:oMath xmlns:m="http://schemas.openxmlformats.org/officeDocument/2006/math">
                    <m:r>
                      <a:rPr lang="en-US" b="0" i="1" smtClean="0">
                        <a:latin typeface="Cambria Math" panose="02040503050406030204" pitchFamily="18" charset="0"/>
                      </a:rPr>
                      <m:t>𝐴</m:t>
                    </m:r>
                  </m:oMath>
                </a14:m>
                <a:r>
                  <a:rPr lang="en-US" dirty="0"/>
                  <a:t>, back to </a:t>
                </a:r>
                <a14:m>
                  <m:oMath xmlns:m="http://schemas.openxmlformats.org/officeDocument/2006/math">
                    <m:r>
                      <a:rPr lang="en-US" b="0" i="1" smtClean="0">
                        <a:latin typeface="Cambria Math" panose="02040503050406030204" pitchFamily="18" charset="0"/>
                      </a:rPr>
                      <m:t>𝐷</m:t>
                    </m:r>
                  </m:oMath>
                </a14:m>
                <a:endParaRPr lang="en-US" dirty="0"/>
              </a:p>
              <a:p>
                <a:r>
                  <a:rPr lang="en-US" dirty="0"/>
                  <a:t>To </a:t>
                </a:r>
                <a14:m>
                  <m:oMath xmlns:m="http://schemas.openxmlformats.org/officeDocument/2006/math">
                    <m:r>
                      <a:rPr lang="en-US" b="0" i="1" smtClean="0">
                        <a:latin typeface="Cambria Math" panose="02040503050406030204" pitchFamily="18" charset="0"/>
                      </a:rPr>
                      <m:t>𝐸</m:t>
                    </m:r>
                  </m:oMath>
                </a14:m>
                <a:r>
                  <a:rPr lang="en-US" dirty="0"/>
                  <a:t> Down to </a:t>
                </a:r>
                <a14:m>
                  <m:oMath xmlns:m="http://schemas.openxmlformats.org/officeDocument/2006/math">
                    <m:r>
                      <a:rPr lang="en-US" b="0" i="1" smtClean="0">
                        <a:latin typeface="Cambria Math" panose="02040503050406030204" pitchFamily="18" charset="0"/>
                      </a:rPr>
                      <m:t>𝐵</m:t>
                    </m:r>
                  </m:oMath>
                </a14:m>
                <a:r>
                  <a:rPr lang="en-US" dirty="0"/>
                  <a:t> back to </a:t>
                </a:r>
                <a14:m>
                  <m:oMath xmlns:m="http://schemas.openxmlformats.org/officeDocument/2006/math">
                    <m:r>
                      <a:rPr lang="en-US" b="0" i="1" smtClean="0">
                        <a:latin typeface="Cambria Math" panose="02040503050406030204" pitchFamily="18" charset="0"/>
                      </a:rPr>
                      <m:t>𝐸</m:t>
                    </m:r>
                  </m:oMath>
                </a14:m>
                <a:r>
                  <a:rPr lang="en-US" dirty="0"/>
                  <a:t> to </a:t>
                </a:r>
                <a14:m>
                  <m:oMath xmlns:m="http://schemas.openxmlformats.org/officeDocument/2006/math">
                    <m:r>
                      <a:rPr lang="en-US" b="0" i="1" smtClean="0">
                        <a:latin typeface="Cambria Math" panose="02040503050406030204" pitchFamily="18" charset="0"/>
                      </a:rPr>
                      <m:t>𝐶</m:t>
                    </m:r>
                  </m:oMath>
                </a14:m>
                <a:endParaRPr lang="en-US" dirty="0"/>
              </a:p>
              <a:p>
                <a:r>
                  <a:rPr lang="en-US" dirty="0"/>
                  <a:t>Back to </a:t>
                </a:r>
                <a14:m>
                  <m:oMath xmlns:m="http://schemas.openxmlformats.org/officeDocument/2006/math">
                    <m:r>
                      <a:rPr lang="en-US" b="0" i="1" smtClean="0">
                        <a:latin typeface="Cambria Math" panose="02040503050406030204" pitchFamily="18" charset="0"/>
                      </a:rPr>
                      <m:t>𝐸</m:t>
                    </m:r>
                  </m:oMath>
                </a14:m>
                <a:r>
                  <a:rPr lang="en-US" dirty="0"/>
                  <a:t> back to </a:t>
                </a:r>
                <a14:m>
                  <m:oMath xmlns:m="http://schemas.openxmlformats.org/officeDocument/2006/math">
                    <m:r>
                      <a:rPr lang="en-US" b="0" i="1" smtClean="0">
                        <a:latin typeface="Cambria Math" panose="02040503050406030204" pitchFamily="18" charset="0"/>
                      </a:rPr>
                      <m:t>𝐷</m:t>
                    </m:r>
                  </m:oMath>
                </a14:m>
                <a:r>
                  <a:rPr lang="en-US" dirty="0"/>
                  <a:t>.</a:t>
                </a:r>
              </a:p>
            </p:txBody>
          </p:sp>
        </mc:Choice>
        <mc:Fallback xmlns="">
          <p:sp>
            <p:nvSpPr>
              <p:cNvPr id="54" name="TextBox 53">
                <a:extLst>
                  <a:ext uri="{FF2B5EF4-FFF2-40B4-BE49-F238E27FC236}">
                    <a16:creationId xmlns:a16="http://schemas.microsoft.com/office/drawing/2014/main" id="{E0851EC5-0041-411E-BFF0-E804B541A266}"/>
                  </a:ext>
                </a:extLst>
              </p:cNvPr>
              <p:cNvSpPr txBox="1">
                <a:spLocks noRot="1" noChangeAspect="1" noMove="1" noResize="1" noEditPoints="1" noAdjustHandles="1" noChangeArrowheads="1" noChangeShapeType="1" noTextEdit="1"/>
              </p:cNvSpPr>
              <p:nvPr/>
            </p:nvSpPr>
            <p:spPr>
              <a:xfrm>
                <a:off x="8712531" y="4203700"/>
                <a:ext cx="3094236" cy="1200329"/>
              </a:xfrm>
              <a:prstGeom prst="rect">
                <a:avLst/>
              </a:prstGeom>
              <a:blipFill>
                <a:blip r:embed="rId2"/>
                <a:stretch>
                  <a:fillRect l="-1575" t="-3061" b="-7653"/>
                </a:stretch>
              </a:blipFill>
            </p:spPr>
            <p:txBody>
              <a:bodyPr/>
              <a:lstStyle/>
              <a:p>
                <a:r>
                  <a:rPr lang="en-US">
                    <a:noFill/>
                  </a:rPr>
                  <a:t> </a:t>
                </a:r>
              </a:p>
            </p:txBody>
          </p:sp>
        </mc:Fallback>
      </mc:AlternateContent>
    </p:spTree>
    <p:extLst>
      <p:ext uri="{BB962C8B-B14F-4D97-AF65-F5344CB8AC3E}">
        <p14:creationId xmlns:p14="http://schemas.microsoft.com/office/powerpoint/2010/main" val="14662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F93F-0C3D-4417-A9EB-E0B05E1CBE03}"/>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CA429E10-4956-4F9F-90BB-DEF973123989}"/>
              </a:ext>
            </a:extLst>
          </p:cNvPr>
          <p:cNvSpPr>
            <a:spLocks noGrp="1"/>
          </p:cNvSpPr>
          <p:nvPr>
            <p:ph idx="1"/>
          </p:nvPr>
        </p:nvSpPr>
        <p:spPr/>
        <p:txBody>
          <a:bodyPr/>
          <a:lstStyle/>
          <a:p>
            <a:r>
              <a:rPr lang="en-US" dirty="0"/>
              <a:t>We’re going to need little subgraphs that make this happen.</a:t>
            </a:r>
          </a:p>
          <a:p>
            <a:r>
              <a:rPr lang="en-US" dirty="0"/>
              <a:t>We call them “gadgets.”</a:t>
            </a:r>
          </a:p>
        </p:txBody>
      </p:sp>
    </p:spTree>
    <p:extLst>
      <p:ext uri="{BB962C8B-B14F-4D97-AF65-F5344CB8AC3E}">
        <p14:creationId xmlns:p14="http://schemas.microsoft.com/office/powerpoint/2010/main" val="2975632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3761-FEC4-49E1-AF6B-BE5523179BA8}"/>
              </a:ext>
            </a:extLst>
          </p:cNvPr>
          <p:cNvSpPr>
            <a:spLocks noGrp="1"/>
          </p:cNvSpPr>
          <p:nvPr>
            <p:ph type="title"/>
          </p:nvPr>
        </p:nvSpPr>
        <p:spPr/>
        <p:txBody>
          <a:bodyPr/>
          <a:lstStyle/>
          <a:p>
            <a:r>
              <a:rPr lang="en-US" dirty="0"/>
              <a:t>Doing a Little Better</a:t>
            </a:r>
          </a:p>
        </p:txBody>
      </p:sp>
      <p:sp>
        <p:nvSpPr>
          <p:cNvPr id="3" name="Content Placeholder 2">
            <a:extLst>
              <a:ext uri="{FF2B5EF4-FFF2-40B4-BE49-F238E27FC236}">
                <a16:creationId xmlns:a16="http://schemas.microsoft.com/office/drawing/2014/main" id="{D12C6C26-358A-4F23-8AF3-9C7EA2E9F409}"/>
              </a:ext>
            </a:extLst>
          </p:cNvPr>
          <p:cNvSpPr>
            <a:spLocks noGrp="1"/>
          </p:cNvSpPr>
          <p:nvPr>
            <p:ph idx="1"/>
          </p:nvPr>
        </p:nvSpPr>
        <p:spPr/>
        <p:txBody>
          <a:bodyPr/>
          <a:lstStyle/>
          <a:p>
            <a:r>
              <a:rPr lang="en-US" dirty="0"/>
              <a:t>Using each edge twice is potentially a little wasteful. Can we do better?</a:t>
            </a:r>
          </a:p>
          <a:p>
            <a:endParaRPr lang="en-US" dirty="0"/>
          </a:p>
          <a:p>
            <a:r>
              <a:rPr lang="en-US" dirty="0"/>
              <a:t>The biggest problem is vertices of odd degree. The last time we enter that vertex, the only way out is an already used edge. </a:t>
            </a:r>
          </a:p>
          <a:p>
            <a:r>
              <a:rPr lang="en-US" dirty="0"/>
              <a:t>And that’s definitely not taking us somewhere new!</a:t>
            </a:r>
          </a:p>
          <a:p>
            <a:endParaRPr lang="en-US" dirty="0"/>
          </a:p>
          <a:p>
            <a:r>
              <a:rPr lang="en-US" dirty="0"/>
              <a:t>So lets add some possible ways out.</a:t>
            </a:r>
          </a:p>
        </p:txBody>
      </p:sp>
      <p:grpSp>
        <p:nvGrpSpPr>
          <p:cNvPr id="51" name="Group 50">
            <a:extLst>
              <a:ext uri="{FF2B5EF4-FFF2-40B4-BE49-F238E27FC236}">
                <a16:creationId xmlns:a16="http://schemas.microsoft.com/office/drawing/2014/main" id="{AACDD3EE-945C-467B-BFF4-134B05A88C12}"/>
              </a:ext>
            </a:extLst>
          </p:cNvPr>
          <p:cNvGrpSpPr/>
          <p:nvPr/>
        </p:nvGrpSpPr>
        <p:grpSpPr>
          <a:xfrm>
            <a:off x="8218901" y="3500498"/>
            <a:ext cx="3788521" cy="2994777"/>
            <a:chOff x="8218901" y="3500498"/>
            <a:chExt cx="3788521" cy="2994777"/>
          </a:xfrm>
        </p:grpSpPr>
        <p:sp>
          <p:nvSpPr>
            <p:cNvPr id="5" name="Oval 4">
              <a:extLst>
                <a:ext uri="{FF2B5EF4-FFF2-40B4-BE49-F238E27FC236}">
                  <a16:creationId xmlns:a16="http://schemas.microsoft.com/office/drawing/2014/main" id="{AD116AD0-D106-45A7-8B1C-ACAD1B167154}"/>
                </a:ext>
              </a:extLst>
            </p:cNvPr>
            <p:cNvSpPr/>
            <p:nvPr/>
          </p:nvSpPr>
          <p:spPr>
            <a:xfrm>
              <a:off x="9731109" y="350049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376842A9-7AB0-484C-991E-189C31D0F7F9}"/>
                </a:ext>
              </a:extLst>
            </p:cNvPr>
            <p:cNvSpPr/>
            <p:nvPr/>
          </p:nvSpPr>
          <p:spPr>
            <a:xfrm>
              <a:off x="8277345" y="444828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C60EDB2B-CFDD-48D4-A214-8E2D4E4FD876}"/>
                </a:ext>
              </a:extLst>
            </p:cNvPr>
            <p:cNvSpPr/>
            <p:nvPr/>
          </p:nvSpPr>
          <p:spPr>
            <a:xfrm>
              <a:off x="8786229" y="570061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1DEE1D3-6134-4986-B882-7A0852649F46}"/>
                </a:ext>
              </a:extLst>
            </p:cNvPr>
            <p:cNvSpPr/>
            <p:nvPr/>
          </p:nvSpPr>
          <p:spPr>
            <a:xfrm>
              <a:off x="11268361" y="444828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987B79A6-F954-423F-A267-7FD8F4614E75}"/>
                </a:ext>
              </a:extLst>
            </p:cNvPr>
            <p:cNvSpPr/>
            <p:nvPr/>
          </p:nvSpPr>
          <p:spPr>
            <a:xfrm>
              <a:off x="10823088" y="571955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2AF13842-13A7-4662-9463-D27CA0F7B46D}"/>
                </a:ext>
              </a:extLst>
            </p:cNvPr>
            <p:cNvCxnSpPr>
              <a:cxnSpLocks/>
              <a:stCxn id="5" idx="2"/>
              <a:endCxn id="6" idx="7"/>
            </p:cNvCxnSpPr>
            <p:nvPr/>
          </p:nvCxnSpPr>
          <p:spPr>
            <a:xfrm flipH="1">
              <a:off x="8657409" y="3723135"/>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1621D1-1F28-4460-B22F-771119E801C2}"/>
                </a:ext>
              </a:extLst>
            </p:cNvPr>
            <p:cNvCxnSpPr>
              <a:cxnSpLocks/>
              <a:endCxn id="7" idx="0"/>
            </p:cNvCxnSpPr>
            <p:nvPr/>
          </p:nvCxnSpPr>
          <p:spPr>
            <a:xfrm flipH="1">
              <a:off x="9008866" y="394577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94E4D2-A119-45A4-BE91-73B4F7087FCA}"/>
                </a:ext>
              </a:extLst>
            </p:cNvPr>
            <p:cNvCxnSpPr>
              <a:cxnSpLocks/>
              <a:stCxn id="5" idx="4"/>
              <a:endCxn id="9" idx="0"/>
            </p:cNvCxnSpPr>
            <p:nvPr/>
          </p:nvCxnSpPr>
          <p:spPr>
            <a:xfrm>
              <a:off x="9953746" y="394577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A0632C-1B02-4C1F-9D37-AC13D769197A}"/>
                </a:ext>
              </a:extLst>
            </p:cNvPr>
            <p:cNvCxnSpPr>
              <a:cxnSpLocks/>
              <a:stCxn id="5" idx="6"/>
              <a:endCxn id="8" idx="1"/>
            </p:cNvCxnSpPr>
            <p:nvPr/>
          </p:nvCxnSpPr>
          <p:spPr>
            <a:xfrm>
              <a:off x="10176382" y="3723135"/>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A7C5C5-8ACD-4C34-9E17-BC824EE2289A}"/>
                </a:ext>
              </a:extLst>
            </p:cNvPr>
            <p:cNvCxnSpPr>
              <a:cxnSpLocks/>
              <a:stCxn id="7" idx="1"/>
              <a:endCxn id="6" idx="4"/>
            </p:cNvCxnSpPr>
            <p:nvPr/>
          </p:nvCxnSpPr>
          <p:spPr>
            <a:xfrm flipH="1" flipV="1">
              <a:off x="8499982" y="489355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6C3B46-DC6E-4E24-B6C5-26CDCCF65DBA}"/>
                </a:ext>
              </a:extLst>
            </p:cNvPr>
            <p:cNvCxnSpPr>
              <a:cxnSpLocks/>
              <a:stCxn id="7" idx="6"/>
              <a:endCxn id="9" idx="2"/>
            </p:cNvCxnSpPr>
            <p:nvPr/>
          </p:nvCxnSpPr>
          <p:spPr>
            <a:xfrm>
              <a:off x="9231502" y="5923251"/>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55B3A9-8969-4D95-9F91-49B6F4A61632}"/>
                </a:ext>
              </a:extLst>
            </p:cNvPr>
            <p:cNvCxnSpPr>
              <a:cxnSpLocks/>
              <a:stCxn id="9" idx="7"/>
              <a:endCxn id="8" idx="4"/>
            </p:cNvCxnSpPr>
            <p:nvPr/>
          </p:nvCxnSpPr>
          <p:spPr>
            <a:xfrm flipV="1">
              <a:off x="11203152" y="4893555"/>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06825B-013A-417D-A8CD-63A615A426E2}"/>
                </a:ext>
              </a:extLst>
            </p:cNvPr>
            <p:cNvCxnSpPr>
              <a:cxnSpLocks/>
              <a:stCxn id="7" idx="7"/>
              <a:endCxn id="8" idx="2"/>
            </p:cNvCxnSpPr>
            <p:nvPr/>
          </p:nvCxnSpPr>
          <p:spPr>
            <a:xfrm flipV="1">
              <a:off x="9166293" y="467091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4BCABE-1F50-4CBB-9E38-F6788320707E}"/>
                </a:ext>
              </a:extLst>
            </p:cNvPr>
            <p:cNvCxnSpPr>
              <a:cxnSpLocks/>
              <a:stCxn id="9" idx="1"/>
              <a:endCxn id="6" idx="5"/>
            </p:cNvCxnSpPr>
            <p:nvPr/>
          </p:nvCxnSpPr>
          <p:spPr>
            <a:xfrm flipH="1" flipV="1">
              <a:off x="8657409" y="4828347"/>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274973-CD9E-4FD1-ABF6-49C69EC3D046}"/>
                </a:ext>
              </a:extLst>
            </p:cNvPr>
            <p:cNvCxnSpPr>
              <a:cxnSpLocks/>
              <a:stCxn id="8" idx="2"/>
              <a:endCxn id="6" idx="6"/>
            </p:cNvCxnSpPr>
            <p:nvPr/>
          </p:nvCxnSpPr>
          <p:spPr>
            <a:xfrm flipH="1">
              <a:off x="8722618" y="467091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94117F-30C9-4314-A887-ECD2DEF16258}"/>
                </a:ext>
              </a:extLst>
            </p:cNvPr>
            <p:cNvSpPr txBox="1"/>
            <p:nvPr/>
          </p:nvSpPr>
          <p:spPr>
            <a:xfrm>
              <a:off x="10117185" y="401740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C8E74D71-ED6D-4E3E-AC2E-352593A923D0}"/>
                </a:ext>
              </a:extLst>
            </p:cNvPr>
            <p:cNvSpPr txBox="1"/>
            <p:nvPr/>
          </p:nvSpPr>
          <p:spPr>
            <a:xfrm>
              <a:off x="8218901" y="519568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6CD053F6-A6E4-44D3-93F1-8FC36FA63263}"/>
                </a:ext>
              </a:extLst>
            </p:cNvPr>
            <p:cNvSpPr txBox="1"/>
            <p:nvPr/>
          </p:nvSpPr>
          <p:spPr>
            <a:xfrm>
              <a:off x="9709954" y="602295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8A381DF8-A19E-44A2-BD95-636B0DACA3BC}"/>
                </a:ext>
              </a:extLst>
            </p:cNvPr>
            <p:cNvSpPr txBox="1"/>
            <p:nvPr/>
          </p:nvSpPr>
          <p:spPr>
            <a:xfrm>
              <a:off x="11277894" y="511619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4CEDED80-6E40-44E1-B3B4-F1A8224E86E6}"/>
                </a:ext>
              </a:extLst>
            </p:cNvPr>
            <p:cNvSpPr txBox="1"/>
            <p:nvPr/>
          </p:nvSpPr>
          <p:spPr>
            <a:xfrm>
              <a:off x="10335359" y="526247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64A07C7D-17EB-4ABC-81A8-A7868C3E15CA}"/>
                </a:ext>
              </a:extLst>
            </p:cNvPr>
            <p:cNvSpPr txBox="1"/>
            <p:nvPr/>
          </p:nvSpPr>
          <p:spPr>
            <a:xfrm>
              <a:off x="10796631" y="364122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DD5A2082-BEBC-42A5-AB46-587DA795304D}"/>
                </a:ext>
              </a:extLst>
            </p:cNvPr>
            <p:cNvSpPr txBox="1"/>
            <p:nvPr/>
          </p:nvSpPr>
          <p:spPr>
            <a:xfrm>
              <a:off x="8671852" y="381350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903C2B40-E17D-456B-AB4E-D4D2146E004B}"/>
                </a:ext>
              </a:extLst>
            </p:cNvPr>
            <p:cNvSpPr txBox="1"/>
            <p:nvPr/>
          </p:nvSpPr>
          <p:spPr>
            <a:xfrm>
              <a:off x="9359026" y="408720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E22D94B4-B6AB-4097-92B6-2F63B13A70E1}"/>
                </a:ext>
              </a:extLst>
            </p:cNvPr>
            <p:cNvSpPr txBox="1"/>
            <p:nvPr/>
          </p:nvSpPr>
          <p:spPr>
            <a:xfrm>
              <a:off x="9291459" y="528468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0809B23A-34E8-42D3-ABE2-E5BDE5F7E642}"/>
                </a:ext>
              </a:extLst>
            </p:cNvPr>
            <p:cNvSpPr txBox="1"/>
            <p:nvPr/>
          </p:nvSpPr>
          <p:spPr>
            <a:xfrm>
              <a:off x="9706941" y="4506947"/>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802595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37FF-EE15-4B7D-BCC6-F45B42672AB5}"/>
              </a:ext>
            </a:extLst>
          </p:cNvPr>
          <p:cNvSpPr>
            <a:spLocks noGrp="1"/>
          </p:cNvSpPr>
          <p:nvPr>
            <p:ph type="title"/>
          </p:nvPr>
        </p:nvSpPr>
        <p:spPr/>
        <p:txBody>
          <a:bodyPr/>
          <a:lstStyle/>
          <a:p>
            <a:r>
              <a:rPr lang="en-US" dirty="0"/>
              <a:t>What would help?</a:t>
            </a:r>
          </a:p>
        </p:txBody>
      </p:sp>
      <p:sp>
        <p:nvSpPr>
          <p:cNvPr id="3" name="Content Placeholder 2">
            <a:extLst>
              <a:ext uri="{FF2B5EF4-FFF2-40B4-BE49-F238E27FC236}">
                <a16:creationId xmlns:a16="http://schemas.microsoft.com/office/drawing/2014/main" id="{E23B7495-BCC2-4F16-BD2E-EF5A17D34A3C}"/>
              </a:ext>
            </a:extLst>
          </p:cNvPr>
          <p:cNvSpPr>
            <a:spLocks noGrp="1"/>
          </p:cNvSpPr>
          <p:nvPr>
            <p:ph idx="1"/>
          </p:nvPr>
        </p:nvSpPr>
        <p:spPr>
          <a:xfrm>
            <a:off x="575240" y="1463857"/>
            <a:ext cx="7377933" cy="4845504"/>
          </a:xfrm>
        </p:spPr>
        <p:txBody>
          <a:bodyPr>
            <a:normAutofit fontScale="92500"/>
          </a:bodyPr>
          <a:lstStyle/>
          <a:p>
            <a:r>
              <a:rPr lang="en-US" dirty="0"/>
              <a:t>A matching would help! (i.e. a set of edges that don’t share endpoints) </a:t>
            </a:r>
          </a:p>
          <a:p>
            <a:r>
              <a:rPr lang="en-US" dirty="0"/>
              <a:t>Specifically a minimum weight matching.</a:t>
            </a:r>
          </a:p>
          <a:p>
            <a:endParaRPr lang="en-US" dirty="0"/>
          </a:p>
          <a:p>
            <a:r>
              <a:rPr lang="en-US" dirty="0"/>
              <a:t>You can find one of those efficiently (just trust me)</a:t>
            </a:r>
          </a:p>
          <a:p>
            <a:r>
              <a:rPr lang="en-US" dirty="0"/>
              <a:t>Add those edges in (if they’re already in the MST, make an extra copy)!</a:t>
            </a:r>
          </a:p>
          <a:p>
            <a:endParaRPr lang="en-US" dirty="0"/>
          </a:p>
          <a:p>
            <a:r>
              <a:rPr lang="en-US" dirty="0"/>
              <a:t>So we now have the MST AND the minimum weight matching on the odd edges.</a:t>
            </a:r>
          </a:p>
        </p:txBody>
      </p:sp>
      <p:grpSp>
        <p:nvGrpSpPr>
          <p:cNvPr id="30" name="Group 29">
            <a:extLst>
              <a:ext uri="{FF2B5EF4-FFF2-40B4-BE49-F238E27FC236}">
                <a16:creationId xmlns:a16="http://schemas.microsoft.com/office/drawing/2014/main" id="{CA1C0D18-D3B9-4561-A141-4425BDC4F1ED}"/>
              </a:ext>
            </a:extLst>
          </p:cNvPr>
          <p:cNvGrpSpPr/>
          <p:nvPr/>
        </p:nvGrpSpPr>
        <p:grpSpPr>
          <a:xfrm>
            <a:off x="8197130" y="349078"/>
            <a:ext cx="3788521" cy="2994777"/>
            <a:chOff x="8197130" y="349078"/>
            <a:chExt cx="3788521" cy="2994777"/>
          </a:xfrm>
        </p:grpSpPr>
        <p:sp>
          <p:nvSpPr>
            <p:cNvPr id="5" name="Oval 4">
              <a:extLst>
                <a:ext uri="{FF2B5EF4-FFF2-40B4-BE49-F238E27FC236}">
                  <a16:creationId xmlns:a16="http://schemas.microsoft.com/office/drawing/2014/main" id="{D2843FE7-E404-4AC3-AA58-41DCAB115195}"/>
                </a:ext>
              </a:extLst>
            </p:cNvPr>
            <p:cNvSpPr/>
            <p:nvPr/>
          </p:nvSpPr>
          <p:spPr>
            <a:xfrm>
              <a:off x="9709338" y="34907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04E51F6F-1C4B-4296-B860-C28AFE58C8F5}"/>
                </a:ext>
              </a:extLst>
            </p:cNvPr>
            <p:cNvSpPr/>
            <p:nvPr/>
          </p:nvSpPr>
          <p:spPr>
            <a:xfrm>
              <a:off x="8255574" y="129686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58EE179-D895-4A29-AA23-27FFC827C4B4}"/>
                </a:ext>
              </a:extLst>
            </p:cNvPr>
            <p:cNvSpPr/>
            <p:nvPr/>
          </p:nvSpPr>
          <p:spPr>
            <a:xfrm>
              <a:off x="8764458" y="254919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E9049212-EECD-4EAF-8171-87456846A222}"/>
                </a:ext>
              </a:extLst>
            </p:cNvPr>
            <p:cNvSpPr/>
            <p:nvPr/>
          </p:nvSpPr>
          <p:spPr>
            <a:xfrm>
              <a:off x="11246590" y="129686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31E4853A-7AC6-48F0-9E50-D59653ADC27C}"/>
                </a:ext>
              </a:extLst>
            </p:cNvPr>
            <p:cNvSpPr/>
            <p:nvPr/>
          </p:nvSpPr>
          <p:spPr>
            <a:xfrm>
              <a:off x="10801317" y="256813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6095F8AB-0441-4720-8757-481C5CEEEC81}"/>
                </a:ext>
              </a:extLst>
            </p:cNvPr>
            <p:cNvCxnSpPr>
              <a:cxnSpLocks/>
              <a:stCxn id="5" idx="2"/>
              <a:endCxn id="6" idx="7"/>
            </p:cNvCxnSpPr>
            <p:nvPr/>
          </p:nvCxnSpPr>
          <p:spPr>
            <a:xfrm flipH="1">
              <a:off x="8635638" y="571715"/>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6C9C5-09D0-4F3B-A2D3-CE6707490E3A}"/>
                </a:ext>
              </a:extLst>
            </p:cNvPr>
            <p:cNvCxnSpPr>
              <a:cxnSpLocks/>
              <a:endCxn id="7" idx="0"/>
            </p:cNvCxnSpPr>
            <p:nvPr/>
          </p:nvCxnSpPr>
          <p:spPr>
            <a:xfrm flipH="1">
              <a:off x="8987095" y="79435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6A37BF-CB1F-4FB3-9868-89F00F5D93B7}"/>
                </a:ext>
              </a:extLst>
            </p:cNvPr>
            <p:cNvCxnSpPr>
              <a:cxnSpLocks/>
              <a:stCxn id="5" idx="4"/>
              <a:endCxn id="9" idx="0"/>
            </p:cNvCxnSpPr>
            <p:nvPr/>
          </p:nvCxnSpPr>
          <p:spPr>
            <a:xfrm>
              <a:off x="9931975" y="79435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FF985A-BFC2-4EAD-BE4F-0301C6E0E6A0}"/>
                </a:ext>
              </a:extLst>
            </p:cNvPr>
            <p:cNvCxnSpPr>
              <a:cxnSpLocks/>
              <a:stCxn id="5" idx="6"/>
              <a:endCxn id="8" idx="1"/>
            </p:cNvCxnSpPr>
            <p:nvPr/>
          </p:nvCxnSpPr>
          <p:spPr>
            <a:xfrm>
              <a:off x="10154611" y="571715"/>
              <a:ext cx="1157188" cy="790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56B54A-0E4A-4081-8F5D-62AB3B8FD5BE}"/>
                </a:ext>
              </a:extLst>
            </p:cNvPr>
            <p:cNvCxnSpPr>
              <a:cxnSpLocks/>
              <a:stCxn id="7" idx="1"/>
              <a:endCxn id="6" idx="4"/>
            </p:cNvCxnSpPr>
            <p:nvPr/>
          </p:nvCxnSpPr>
          <p:spPr>
            <a:xfrm flipH="1" flipV="1">
              <a:off x="8478211" y="174213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14723-BA0B-4168-81C3-52627194DD67}"/>
                </a:ext>
              </a:extLst>
            </p:cNvPr>
            <p:cNvCxnSpPr>
              <a:cxnSpLocks/>
              <a:stCxn id="7" idx="6"/>
              <a:endCxn id="9" idx="2"/>
            </p:cNvCxnSpPr>
            <p:nvPr/>
          </p:nvCxnSpPr>
          <p:spPr>
            <a:xfrm>
              <a:off x="9209731" y="2771831"/>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0BD396-2574-4D1A-9CC4-A5076FC8FF14}"/>
                </a:ext>
              </a:extLst>
            </p:cNvPr>
            <p:cNvCxnSpPr>
              <a:cxnSpLocks/>
              <a:stCxn id="9" idx="7"/>
              <a:endCxn id="8" idx="4"/>
            </p:cNvCxnSpPr>
            <p:nvPr/>
          </p:nvCxnSpPr>
          <p:spPr>
            <a:xfrm flipV="1">
              <a:off x="11181381" y="1742135"/>
              <a:ext cx="287846" cy="891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1468C7-CAFE-47FD-8FC7-FD82162206BC}"/>
                </a:ext>
              </a:extLst>
            </p:cNvPr>
            <p:cNvCxnSpPr>
              <a:cxnSpLocks/>
              <a:stCxn id="7" idx="7"/>
              <a:endCxn id="8" idx="2"/>
            </p:cNvCxnSpPr>
            <p:nvPr/>
          </p:nvCxnSpPr>
          <p:spPr>
            <a:xfrm flipV="1">
              <a:off x="9144522" y="151949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13894D-88F4-4B14-A422-86692950C290}"/>
                </a:ext>
              </a:extLst>
            </p:cNvPr>
            <p:cNvCxnSpPr>
              <a:cxnSpLocks/>
              <a:stCxn id="9" idx="1"/>
              <a:endCxn id="6" idx="5"/>
            </p:cNvCxnSpPr>
            <p:nvPr/>
          </p:nvCxnSpPr>
          <p:spPr>
            <a:xfrm flipH="1" flipV="1">
              <a:off x="8635638" y="1676927"/>
              <a:ext cx="2230888" cy="956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8C19A5-2707-4D60-9A4E-2B91F7A7EDE7}"/>
                </a:ext>
              </a:extLst>
            </p:cNvPr>
            <p:cNvCxnSpPr>
              <a:cxnSpLocks/>
              <a:stCxn id="8" idx="2"/>
              <a:endCxn id="6" idx="6"/>
            </p:cNvCxnSpPr>
            <p:nvPr/>
          </p:nvCxnSpPr>
          <p:spPr>
            <a:xfrm flipH="1">
              <a:off x="8700847" y="151949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CD3F98-C14A-4615-9F44-0A606B26794D}"/>
                </a:ext>
              </a:extLst>
            </p:cNvPr>
            <p:cNvSpPr txBox="1"/>
            <p:nvPr/>
          </p:nvSpPr>
          <p:spPr>
            <a:xfrm>
              <a:off x="10095414" y="86598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16B1DA65-FCEE-45C0-9C22-D7DFDBD8C7BC}"/>
                </a:ext>
              </a:extLst>
            </p:cNvPr>
            <p:cNvSpPr txBox="1"/>
            <p:nvPr/>
          </p:nvSpPr>
          <p:spPr>
            <a:xfrm>
              <a:off x="8197130" y="204426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EDAC6B42-8F6F-4818-A730-07C703909E55}"/>
                </a:ext>
              </a:extLst>
            </p:cNvPr>
            <p:cNvSpPr txBox="1"/>
            <p:nvPr/>
          </p:nvSpPr>
          <p:spPr>
            <a:xfrm>
              <a:off x="9688183" y="287153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FA7C10DF-1CD6-4A14-A315-E5555A5F66DA}"/>
                </a:ext>
              </a:extLst>
            </p:cNvPr>
            <p:cNvSpPr txBox="1"/>
            <p:nvPr/>
          </p:nvSpPr>
          <p:spPr>
            <a:xfrm>
              <a:off x="11256123" y="196477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D86B71FB-BF8D-4E73-BA26-BC68189F3B16}"/>
                </a:ext>
              </a:extLst>
            </p:cNvPr>
            <p:cNvSpPr txBox="1"/>
            <p:nvPr/>
          </p:nvSpPr>
          <p:spPr>
            <a:xfrm>
              <a:off x="10313588" y="211105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11EF22EB-A709-427C-9FD1-4C5FE4584BEC}"/>
                </a:ext>
              </a:extLst>
            </p:cNvPr>
            <p:cNvSpPr txBox="1"/>
            <p:nvPr/>
          </p:nvSpPr>
          <p:spPr>
            <a:xfrm>
              <a:off x="10774860" y="48980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BFD3EC4A-2908-49A0-B680-3CE6D1C8B9CB}"/>
                </a:ext>
              </a:extLst>
            </p:cNvPr>
            <p:cNvSpPr txBox="1"/>
            <p:nvPr/>
          </p:nvSpPr>
          <p:spPr>
            <a:xfrm>
              <a:off x="8650081" y="66208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5EB155FF-BC72-443E-B4A8-BE1A0E1B0FA4}"/>
                </a:ext>
              </a:extLst>
            </p:cNvPr>
            <p:cNvSpPr txBox="1"/>
            <p:nvPr/>
          </p:nvSpPr>
          <p:spPr>
            <a:xfrm>
              <a:off x="9337255" y="93578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6D045F38-4D87-4AF3-B98A-951301F1F07B}"/>
                </a:ext>
              </a:extLst>
            </p:cNvPr>
            <p:cNvSpPr txBox="1"/>
            <p:nvPr/>
          </p:nvSpPr>
          <p:spPr>
            <a:xfrm>
              <a:off x="9269688" y="213326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6BAF2087-D58C-4ABE-A3D4-090E6D05332C}"/>
                </a:ext>
              </a:extLst>
            </p:cNvPr>
            <p:cNvSpPr txBox="1"/>
            <p:nvPr/>
          </p:nvSpPr>
          <p:spPr>
            <a:xfrm>
              <a:off x="9685170" y="1355527"/>
              <a:ext cx="646841" cy="472325"/>
            </a:xfrm>
            <a:prstGeom prst="rect">
              <a:avLst/>
            </a:prstGeom>
            <a:noFill/>
          </p:spPr>
          <p:txBody>
            <a:bodyPr wrap="square" rtlCol="0">
              <a:spAutoFit/>
            </a:bodyPr>
            <a:lstStyle/>
            <a:p>
              <a:r>
                <a:rPr lang="en-US" sz="2400" dirty="0"/>
                <a:t>6</a:t>
              </a:r>
            </a:p>
          </p:txBody>
        </p:sp>
      </p:grpSp>
      <p:grpSp>
        <p:nvGrpSpPr>
          <p:cNvPr id="83" name="Group 82">
            <a:extLst>
              <a:ext uri="{FF2B5EF4-FFF2-40B4-BE49-F238E27FC236}">
                <a16:creationId xmlns:a16="http://schemas.microsoft.com/office/drawing/2014/main" id="{72AE7E33-CCA8-42E4-9E9C-FA63EBCCD416}"/>
              </a:ext>
            </a:extLst>
          </p:cNvPr>
          <p:cNvGrpSpPr/>
          <p:nvPr/>
        </p:nvGrpSpPr>
        <p:grpSpPr>
          <a:xfrm>
            <a:off x="8111263" y="3654215"/>
            <a:ext cx="3788521" cy="2976756"/>
            <a:chOff x="8111263" y="3654215"/>
            <a:chExt cx="3788521" cy="2976756"/>
          </a:xfrm>
        </p:grpSpPr>
        <p:sp>
          <p:nvSpPr>
            <p:cNvPr id="32" name="Oval 31">
              <a:extLst>
                <a:ext uri="{FF2B5EF4-FFF2-40B4-BE49-F238E27FC236}">
                  <a16:creationId xmlns:a16="http://schemas.microsoft.com/office/drawing/2014/main" id="{D8300B66-07ED-4565-B08B-4E64F087AE6A}"/>
                </a:ext>
              </a:extLst>
            </p:cNvPr>
            <p:cNvSpPr/>
            <p:nvPr/>
          </p:nvSpPr>
          <p:spPr>
            <a:xfrm>
              <a:off x="9623471" y="3654215"/>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3" name="Oval 32">
              <a:extLst>
                <a:ext uri="{FF2B5EF4-FFF2-40B4-BE49-F238E27FC236}">
                  <a16:creationId xmlns:a16="http://schemas.microsoft.com/office/drawing/2014/main" id="{6A8EF8BA-E3B0-406D-A2BB-5ECC7C43800D}"/>
                </a:ext>
              </a:extLst>
            </p:cNvPr>
            <p:cNvSpPr/>
            <p:nvPr/>
          </p:nvSpPr>
          <p:spPr>
            <a:xfrm>
              <a:off x="8169707" y="4602000"/>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4" name="Oval 33">
              <a:extLst>
                <a:ext uri="{FF2B5EF4-FFF2-40B4-BE49-F238E27FC236}">
                  <a16:creationId xmlns:a16="http://schemas.microsoft.com/office/drawing/2014/main" id="{9F1DB2B0-6BA0-4F21-9BB8-7FF14034EAEB}"/>
                </a:ext>
              </a:extLst>
            </p:cNvPr>
            <p:cNvSpPr/>
            <p:nvPr/>
          </p:nvSpPr>
          <p:spPr>
            <a:xfrm>
              <a:off x="8678591" y="5854331"/>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5" name="Oval 34">
              <a:extLst>
                <a:ext uri="{FF2B5EF4-FFF2-40B4-BE49-F238E27FC236}">
                  <a16:creationId xmlns:a16="http://schemas.microsoft.com/office/drawing/2014/main" id="{D1BF7A5E-5CAC-490E-9D3F-0B3B44B7A6C2}"/>
                </a:ext>
              </a:extLst>
            </p:cNvPr>
            <p:cNvSpPr/>
            <p:nvPr/>
          </p:nvSpPr>
          <p:spPr>
            <a:xfrm>
              <a:off x="11160723" y="4601999"/>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D69CB302-371A-4145-B44E-7E9126045BED}"/>
                </a:ext>
              </a:extLst>
            </p:cNvPr>
            <p:cNvSpPr/>
            <p:nvPr/>
          </p:nvSpPr>
          <p:spPr>
            <a:xfrm>
              <a:off x="10715450" y="587326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7" name="Straight Connector 36">
              <a:extLst>
                <a:ext uri="{FF2B5EF4-FFF2-40B4-BE49-F238E27FC236}">
                  <a16:creationId xmlns:a16="http://schemas.microsoft.com/office/drawing/2014/main" id="{AB63BC2B-8921-438A-8DC3-56FA6487E880}"/>
                </a:ext>
              </a:extLst>
            </p:cNvPr>
            <p:cNvCxnSpPr>
              <a:cxnSpLocks/>
              <a:stCxn id="32" idx="2"/>
              <a:endCxn id="33" idx="7"/>
            </p:cNvCxnSpPr>
            <p:nvPr/>
          </p:nvCxnSpPr>
          <p:spPr>
            <a:xfrm flipH="1">
              <a:off x="8549771" y="3876852"/>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5496F1-F590-43E4-9C9A-48CF234404A0}"/>
                </a:ext>
              </a:extLst>
            </p:cNvPr>
            <p:cNvCxnSpPr>
              <a:cxnSpLocks/>
              <a:endCxn id="34" idx="0"/>
            </p:cNvCxnSpPr>
            <p:nvPr/>
          </p:nvCxnSpPr>
          <p:spPr>
            <a:xfrm flipH="1">
              <a:off x="8901228" y="4099488"/>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917546-1E06-42F1-BF09-65EA28395669}"/>
                </a:ext>
              </a:extLst>
            </p:cNvPr>
            <p:cNvCxnSpPr>
              <a:cxnSpLocks/>
              <a:stCxn id="32" idx="4"/>
              <a:endCxn id="36" idx="0"/>
            </p:cNvCxnSpPr>
            <p:nvPr/>
          </p:nvCxnSpPr>
          <p:spPr>
            <a:xfrm>
              <a:off x="9846108" y="4099488"/>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9AAA64-1A4C-4D76-AA2B-C7B8487A8A92}"/>
                </a:ext>
              </a:extLst>
            </p:cNvPr>
            <p:cNvCxnSpPr>
              <a:cxnSpLocks/>
              <a:stCxn id="32" idx="6"/>
              <a:endCxn id="35" idx="1"/>
            </p:cNvCxnSpPr>
            <p:nvPr/>
          </p:nvCxnSpPr>
          <p:spPr>
            <a:xfrm>
              <a:off x="10068744" y="3876852"/>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33F777-7B1E-4D92-9F08-6B734081BEB7}"/>
                </a:ext>
              </a:extLst>
            </p:cNvPr>
            <p:cNvCxnSpPr>
              <a:cxnSpLocks/>
              <a:stCxn id="34" idx="1"/>
              <a:endCxn id="33" idx="4"/>
            </p:cNvCxnSpPr>
            <p:nvPr/>
          </p:nvCxnSpPr>
          <p:spPr>
            <a:xfrm flipH="1" flipV="1">
              <a:off x="8392344" y="5047273"/>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BB254E-28B9-4D4F-9DC6-79C9DFC25E35}"/>
                </a:ext>
              </a:extLst>
            </p:cNvPr>
            <p:cNvCxnSpPr>
              <a:cxnSpLocks/>
              <a:stCxn id="34" idx="6"/>
              <a:endCxn id="36" idx="2"/>
            </p:cNvCxnSpPr>
            <p:nvPr/>
          </p:nvCxnSpPr>
          <p:spPr>
            <a:xfrm>
              <a:off x="9123864" y="6076968"/>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053873-E630-4259-B7AD-AE6C858591CD}"/>
                </a:ext>
              </a:extLst>
            </p:cNvPr>
            <p:cNvCxnSpPr>
              <a:cxnSpLocks/>
              <a:stCxn id="36" idx="7"/>
              <a:endCxn id="35" idx="4"/>
            </p:cNvCxnSpPr>
            <p:nvPr/>
          </p:nvCxnSpPr>
          <p:spPr>
            <a:xfrm flipV="1">
              <a:off x="11095514" y="5047272"/>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481F2B-E6CA-45C6-971E-554E8695CF58}"/>
                </a:ext>
              </a:extLst>
            </p:cNvPr>
            <p:cNvCxnSpPr>
              <a:cxnSpLocks/>
              <a:stCxn id="34" idx="7"/>
              <a:endCxn id="35" idx="2"/>
            </p:cNvCxnSpPr>
            <p:nvPr/>
          </p:nvCxnSpPr>
          <p:spPr>
            <a:xfrm flipV="1">
              <a:off x="9058655" y="4824636"/>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F958CC-4200-41DC-BBA0-50ED5C9DA442}"/>
                </a:ext>
              </a:extLst>
            </p:cNvPr>
            <p:cNvCxnSpPr>
              <a:cxnSpLocks/>
              <a:stCxn id="36" idx="1"/>
              <a:endCxn id="33" idx="5"/>
            </p:cNvCxnSpPr>
            <p:nvPr/>
          </p:nvCxnSpPr>
          <p:spPr>
            <a:xfrm flipH="1" flipV="1">
              <a:off x="8549771" y="4982064"/>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DA785E-6833-4DDF-B66A-DADA8C8452F4}"/>
                </a:ext>
              </a:extLst>
            </p:cNvPr>
            <p:cNvCxnSpPr>
              <a:cxnSpLocks/>
              <a:stCxn id="35" idx="2"/>
              <a:endCxn id="33" idx="6"/>
            </p:cNvCxnSpPr>
            <p:nvPr/>
          </p:nvCxnSpPr>
          <p:spPr>
            <a:xfrm flipH="1">
              <a:off x="8614980" y="4824636"/>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A52B2F-80D8-40AC-BB90-B533B7FB75C5}"/>
                </a:ext>
              </a:extLst>
            </p:cNvPr>
            <p:cNvSpPr txBox="1"/>
            <p:nvPr/>
          </p:nvSpPr>
          <p:spPr>
            <a:xfrm>
              <a:off x="10009547" y="4171125"/>
              <a:ext cx="646841" cy="472325"/>
            </a:xfrm>
            <a:prstGeom prst="rect">
              <a:avLst/>
            </a:prstGeom>
            <a:noFill/>
          </p:spPr>
          <p:txBody>
            <a:bodyPr wrap="square" rtlCol="0">
              <a:spAutoFit/>
            </a:bodyPr>
            <a:lstStyle/>
            <a:p>
              <a:r>
                <a:rPr lang="en-US" sz="2400" dirty="0"/>
                <a:t>5</a:t>
              </a:r>
            </a:p>
          </p:txBody>
        </p:sp>
        <p:sp>
          <p:nvSpPr>
            <p:cNvPr id="48" name="TextBox 47">
              <a:extLst>
                <a:ext uri="{FF2B5EF4-FFF2-40B4-BE49-F238E27FC236}">
                  <a16:creationId xmlns:a16="http://schemas.microsoft.com/office/drawing/2014/main" id="{B892131F-85A4-439A-A799-F385F7C81E29}"/>
                </a:ext>
              </a:extLst>
            </p:cNvPr>
            <p:cNvSpPr txBox="1"/>
            <p:nvPr/>
          </p:nvSpPr>
          <p:spPr>
            <a:xfrm>
              <a:off x="8111263" y="5349401"/>
              <a:ext cx="646841" cy="472325"/>
            </a:xfrm>
            <a:prstGeom prst="rect">
              <a:avLst/>
            </a:prstGeom>
            <a:noFill/>
          </p:spPr>
          <p:txBody>
            <a:bodyPr wrap="square" rtlCol="0">
              <a:spAutoFit/>
            </a:bodyPr>
            <a:lstStyle/>
            <a:p>
              <a:r>
                <a:rPr lang="en-US" sz="2400" dirty="0"/>
                <a:t>4</a:t>
              </a:r>
            </a:p>
          </p:txBody>
        </p:sp>
        <p:sp>
          <p:nvSpPr>
            <p:cNvPr id="49" name="TextBox 48">
              <a:extLst>
                <a:ext uri="{FF2B5EF4-FFF2-40B4-BE49-F238E27FC236}">
                  <a16:creationId xmlns:a16="http://schemas.microsoft.com/office/drawing/2014/main" id="{DDA423BD-37F5-4612-81DA-27A888585496}"/>
                </a:ext>
              </a:extLst>
            </p:cNvPr>
            <p:cNvSpPr txBox="1"/>
            <p:nvPr/>
          </p:nvSpPr>
          <p:spPr>
            <a:xfrm>
              <a:off x="9361749" y="6158646"/>
              <a:ext cx="646841" cy="472325"/>
            </a:xfrm>
            <a:prstGeom prst="rect">
              <a:avLst/>
            </a:prstGeom>
            <a:noFill/>
          </p:spPr>
          <p:txBody>
            <a:bodyPr wrap="square" rtlCol="0">
              <a:spAutoFit/>
            </a:bodyPr>
            <a:lstStyle/>
            <a:p>
              <a:r>
                <a:rPr lang="en-US" sz="2400" dirty="0"/>
                <a:t>2</a:t>
              </a:r>
            </a:p>
          </p:txBody>
        </p:sp>
        <p:sp>
          <p:nvSpPr>
            <p:cNvPr id="50" name="TextBox 49">
              <a:extLst>
                <a:ext uri="{FF2B5EF4-FFF2-40B4-BE49-F238E27FC236}">
                  <a16:creationId xmlns:a16="http://schemas.microsoft.com/office/drawing/2014/main" id="{CDC30090-DD17-4115-BDA2-3BB7DFDF5F2B}"/>
                </a:ext>
              </a:extLst>
            </p:cNvPr>
            <p:cNvSpPr txBox="1"/>
            <p:nvPr/>
          </p:nvSpPr>
          <p:spPr>
            <a:xfrm>
              <a:off x="11170256" y="5269907"/>
              <a:ext cx="729528" cy="461665"/>
            </a:xfrm>
            <a:prstGeom prst="rect">
              <a:avLst/>
            </a:prstGeom>
            <a:noFill/>
            <a:ln w="57150">
              <a:noFill/>
            </a:ln>
          </p:spPr>
          <p:txBody>
            <a:bodyPr wrap="square" rtlCol="0">
              <a:spAutoFit/>
            </a:bodyPr>
            <a:lstStyle/>
            <a:p>
              <a:r>
                <a:rPr lang="en-US" sz="2400" dirty="0"/>
                <a:t>3</a:t>
              </a:r>
            </a:p>
          </p:txBody>
        </p:sp>
        <p:sp>
          <p:nvSpPr>
            <p:cNvPr id="51" name="TextBox 50">
              <a:extLst>
                <a:ext uri="{FF2B5EF4-FFF2-40B4-BE49-F238E27FC236}">
                  <a16:creationId xmlns:a16="http://schemas.microsoft.com/office/drawing/2014/main" id="{653277DD-E8B7-4A23-8F78-B9F7A38F4E07}"/>
                </a:ext>
              </a:extLst>
            </p:cNvPr>
            <p:cNvSpPr txBox="1"/>
            <p:nvPr/>
          </p:nvSpPr>
          <p:spPr>
            <a:xfrm>
              <a:off x="10227721" y="5416190"/>
              <a:ext cx="646841" cy="472325"/>
            </a:xfrm>
            <a:prstGeom prst="rect">
              <a:avLst/>
            </a:prstGeom>
            <a:noFill/>
          </p:spPr>
          <p:txBody>
            <a:bodyPr wrap="square" rtlCol="0">
              <a:spAutoFit/>
            </a:bodyPr>
            <a:lstStyle/>
            <a:p>
              <a:r>
                <a:rPr lang="en-US" sz="2400" dirty="0"/>
                <a:t>3</a:t>
              </a:r>
            </a:p>
          </p:txBody>
        </p:sp>
        <p:sp>
          <p:nvSpPr>
            <p:cNvPr id="52" name="TextBox 51">
              <a:extLst>
                <a:ext uri="{FF2B5EF4-FFF2-40B4-BE49-F238E27FC236}">
                  <a16:creationId xmlns:a16="http://schemas.microsoft.com/office/drawing/2014/main" id="{EF8EDCDF-A36B-46A0-B451-E1E1E7E587DD}"/>
                </a:ext>
              </a:extLst>
            </p:cNvPr>
            <p:cNvSpPr txBox="1"/>
            <p:nvPr/>
          </p:nvSpPr>
          <p:spPr>
            <a:xfrm>
              <a:off x="10688993" y="3794939"/>
              <a:ext cx="646841" cy="472325"/>
            </a:xfrm>
            <a:prstGeom prst="rect">
              <a:avLst/>
            </a:prstGeom>
            <a:noFill/>
          </p:spPr>
          <p:txBody>
            <a:bodyPr wrap="square" rtlCol="0">
              <a:spAutoFit/>
            </a:bodyPr>
            <a:lstStyle/>
            <a:p>
              <a:r>
                <a:rPr lang="en-US" sz="2400" dirty="0"/>
                <a:t>3</a:t>
              </a:r>
            </a:p>
          </p:txBody>
        </p:sp>
        <p:sp>
          <p:nvSpPr>
            <p:cNvPr id="53" name="TextBox 52">
              <a:extLst>
                <a:ext uri="{FF2B5EF4-FFF2-40B4-BE49-F238E27FC236}">
                  <a16:creationId xmlns:a16="http://schemas.microsoft.com/office/drawing/2014/main" id="{FC04DC60-4CE1-4837-B1B4-869DCB7605A6}"/>
                </a:ext>
              </a:extLst>
            </p:cNvPr>
            <p:cNvSpPr txBox="1"/>
            <p:nvPr/>
          </p:nvSpPr>
          <p:spPr>
            <a:xfrm>
              <a:off x="8564214" y="3967220"/>
              <a:ext cx="646841" cy="472325"/>
            </a:xfrm>
            <a:prstGeom prst="rect">
              <a:avLst/>
            </a:prstGeom>
            <a:noFill/>
          </p:spPr>
          <p:txBody>
            <a:bodyPr wrap="square" rtlCol="0">
              <a:spAutoFit/>
            </a:bodyPr>
            <a:lstStyle/>
            <a:p>
              <a:r>
                <a:rPr lang="en-US" sz="2400" dirty="0"/>
                <a:t>4</a:t>
              </a:r>
            </a:p>
          </p:txBody>
        </p:sp>
        <p:sp>
          <p:nvSpPr>
            <p:cNvPr id="54" name="TextBox 53">
              <a:extLst>
                <a:ext uri="{FF2B5EF4-FFF2-40B4-BE49-F238E27FC236}">
                  <a16:creationId xmlns:a16="http://schemas.microsoft.com/office/drawing/2014/main" id="{6848E363-AA84-4E8C-811F-489DE1155D19}"/>
                </a:ext>
              </a:extLst>
            </p:cNvPr>
            <p:cNvSpPr txBox="1"/>
            <p:nvPr/>
          </p:nvSpPr>
          <p:spPr>
            <a:xfrm>
              <a:off x="9251388" y="4240924"/>
              <a:ext cx="646841" cy="472325"/>
            </a:xfrm>
            <a:prstGeom prst="rect">
              <a:avLst/>
            </a:prstGeom>
            <a:noFill/>
          </p:spPr>
          <p:txBody>
            <a:bodyPr wrap="square" rtlCol="0">
              <a:spAutoFit/>
            </a:bodyPr>
            <a:lstStyle/>
            <a:p>
              <a:r>
                <a:rPr lang="en-US" sz="2400" dirty="0"/>
                <a:t>5</a:t>
              </a:r>
            </a:p>
          </p:txBody>
        </p:sp>
        <p:sp>
          <p:nvSpPr>
            <p:cNvPr id="55" name="TextBox 54">
              <a:extLst>
                <a:ext uri="{FF2B5EF4-FFF2-40B4-BE49-F238E27FC236}">
                  <a16:creationId xmlns:a16="http://schemas.microsoft.com/office/drawing/2014/main" id="{6A83A371-BCE0-4CAE-9F23-9BB73E302FAE}"/>
                </a:ext>
              </a:extLst>
            </p:cNvPr>
            <p:cNvSpPr txBox="1"/>
            <p:nvPr/>
          </p:nvSpPr>
          <p:spPr>
            <a:xfrm>
              <a:off x="9183821" y="5438397"/>
              <a:ext cx="984820" cy="472325"/>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B5487EB2-DFAA-4201-8323-4A8D9C5339BF}"/>
                </a:ext>
              </a:extLst>
            </p:cNvPr>
            <p:cNvSpPr txBox="1"/>
            <p:nvPr/>
          </p:nvSpPr>
          <p:spPr>
            <a:xfrm>
              <a:off x="9599303" y="4660664"/>
              <a:ext cx="646841" cy="472325"/>
            </a:xfrm>
            <a:prstGeom prst="rect">
              <a:avLst/>
            </a:prstGeom>
            <a:noFill/>
          </p:spPr>
          <p:txBody>
            <a:bodyPr wrap="square" rtlCol="0">
              <a:spAutoFit/>
            </a:bodyPr>
            <a:lstStyle/>
            <a:p>
              <a:r>
                <a:rPr lang="en-US" sz="2400" dirty="0"/>
                <a:t>6</a:t>
              </a:r>
            </a:p>
          </p:txBody>
        </p:sp>
        <p:sp>
          <p:nvSpPr>
            <p:cNvPr id="82" name="Freeform: Shape 81">
              <a:extLst>
                <a:ext uri="{FF2B5EF4-FFF2-40B4-BE49-F238E27FC236}">
                  <a16:creationId xmlns:a16="http://schemas.microsoft.com/office/drawing/2014/main" id="{74366D38-7928-45B4-A0D4-3AC2DF6764F3}"/>
                </a:ext>
              </a:extLst>
            </p:cNvPr>
            <p:cNvSpPr/>
            <p:nvPr/>
          </p:nvSpPr>
          <p:spPr>
            <a:xfrm>
              <a:off x="9041133" y="6060800"/>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907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94BE-2D8D-4F81-808A-03405FC99766}"/>
              </a:ext>
            </a:extLst>
          </p:cNvPr>
          <p:cNvSpPr>
            <a:spLocks noGrp="1"/>
          </p:cNvSpPr>
          <p:nvPr>
            <p:ph type="title"/>
          </p:nvPr>
        </p:nvSpPr>
        <p:spPr/>
        <p:txBody>
          <a:bodyPr/>
          <a:lstStyle/>
          <a:p>
            <a:r>
              <a:rPr lang="en-US" dirty="0"/>
              <a:t>Did It Help?</a:t>
            </a:r>
          </a:p>
        </p:txBody>
      </p:sp>
      <p:sp>
        <p:nvSpPr>
          <p:cNvPr id="3" name="Content Placeholder 2">
            <a:extLst>
              <a:ext uri="{FF2B5EF4-FFF2-40B4-BE49-F238E27FC236}">
                <a16:creationId xmlns:a16="http://schemas.microsoft.com/office/drawing/2014/main" id="{1BC5A3AA-5129-4CB5-98E8-B05A61A1FE84}"/>
              </a:ext>
            </a:extLst>
          </p:cNvPr>
          <p:cNvSpPr>
            <a:spLocks noGrp="1"/>
          </p:cNvSpPr>
          <p:nvPr>
            <p:ph idx="1"/>
          </p:nvPr>
        </p:nvSpPr>
        <p:spPr>
          <a:xfrm>
            <a:off x="575240" y="1463857"/>
            <a:ext cx="8231303" cy="4845504"/>
          </a:xfrm>
        </p:spPr>
        <p:txBody>
          <a:bodyPr>
            <a:normAutofit fontScale="92500" lnSpcReduction="10000"/>
          </a:bodyPr>
          <a:lstStyle/>
          <a:p>
            <a:r>
              <a:rPr lang="en-US" dirty="0"/>
              <a:t>So…now every vertex has even degree…but there’s not a nice order anymore.</a:t>
            </a:r>
          </a:p>
          <a:p>
            <a:r>
              <a:rPr lang="en-US" dirty="0"/>
              <a:t>We’ll have to find one.</a:t>
            </a:r>
          </a:p>
          <a:p>
            <a:endParaRPr lang="en-US" dirty="0"/>
          </a:p>
          <a:p>
            <a:r>
              <a:rPr lang="en-US" dirty="0"/>
              <a:t>Start from the starting point, and just follow any unused edge!</a:t>
            </a:r>
          </a:p>
          <a:p>
            <a:r>
              <a:rPr lang="en-US" dirty="0"/>
              <a:t>Because every vertex has even degree, (except for the starting vertex) when you go in, you can come out! So you can’t “get stuck” </a:t>
            </a:r>
          </a:p>
          <a:p>
            <a:r>
              <a:rPr lang="en-US" dirty="0"/>
              <a:t>What if you get back to the start and end up with unused edges? Find a visited vertex one is adjacent to and “splice in” the cycles.</a:t>
            </a:r>
          </a:p>
        </p:txBody>
      </p:sp>
      <p:grpSp>
        <p:nvGrpSpPr>
          <p:cNvPr id="31" name="Group 30">
            <a:extLst>
              <a:ext uri="{FF2B5EF4-FFF2-40B4-BE49-F238E27FC236}">
                <a16:creationId xmlns:a16="http://schemas.microsoft.com/office/drawing/2014/main" id="{656E3FCD-03A2-4671-82F3-9CE5DBFD042F}"/>
              </a:ext>
            </a:extLst>
          </p:cNvPr>
          <p:cNvGrpSpPr/>
          <p:nvPr/>
        </p:nvGrpSpPr>
        <p:grpSpPr>
          <a:xfrm>
            <a:off x="8567036" y="105472"/>
            <a:ext cx="3436289" cy="2768356"/>
            <a:chOff x="8567036" y="105472"/>
            <a:chExt cx="3436289" cy="2768356"/>
          </a:xfrm>
        </p:grpSpPr>
        <p:sp>
          <p:nvSpPr>
            <p:cNvPr id="5" name="Oval 4">
              <a:extLst>
                <a:ext uri="{FF2B5EF4-FFF2-40B4-BE49-F238E27FC236}">
                  <a16:creationId xmlns:a16="http://schemas.microsoft.com/office/drawing/2014/main" id="{CE5F0DE5-4378-4E64-A0BD-113339240967}"/>
                </a:ext>
              </a:extLst>
            </p:cNvPr>
            <p:cNvSpPr/>
            <p:nvPr/>
          </p:nvSpPr>
          <p:spPr>
            <a:xfrm>
              <a:off x="10020800" y="1054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CDA17640-A977-4EBA-A0BA-188D967C26E7}"/>
                </a:ext>
              </a:extLst>
            </p:cNvPr>
            <p:cNvSpPr/>
            <p:nvPr/>
          </p:nvSpPr>
          <p:spPr>
            <a:xfrm>
              <a:off x="8567036" y="10532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A7BD7518-94F8-4C17-A591-3C3D5AA919BF}"/>
                </a:ext>
              </a:extLst>
            </p:cNvPr>
            <p:cNvSpPr/>
            <p:nvPr/>
          </p:nvSpPr>
          <p:spPr>
            <a:xfrm>
              <a:off x="9075920" y="23055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D1660D0-97B3-4DA2-8006-BE15167E5F66}"/>
                </a:ext>
              </a:extLst>
            </p:cNvPr>
            <p:cNvSpPr/>
            <p:nvPr/>
          </p:nvSpPr>
          <p:spPr>
            <a:xfrm>
              <a:off x="11558052" y="10532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5824DB50-3035-4C89-BF1D-B5D19A8BA9A8}"/>
                </a:ext>
              </a:extLst>
            </p:cNvPr>
            <p:cNvSpPr/>
            <p:nvPr/>
          </p:nvSpPr>
          <p:spPr>
            <a:xfrm>
              <a:off x="11112779" y="23245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5B6C7660-7010-43C8-B4F1-7B964770198F}"/>
                </a:ext>
              </a:extLst>
            </p:cNvPr>
            <p:cNvCxnSpPr>
              <a:cxnSpLocks/>
              <a:stCxn id="5" idx="2"/>
              <a:endCxn id="6" idx="7"/>
            </p:cNvCxnSpPr>
            <p:nvPr/>
          </p:nvCxnSpPr>
          <p:spPr>
            <a:xfrm flipH="1">
              <a:off x="8947100" y="328109"/>
              <a:ext cx="1073700" cy="79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7CA469-3742-4040-A3C7-6A4DFFA8D1C9}"/>
                </a:ext>
              </a:extLst>
            </p:cNvPr>
            <p:cNvCxnSpPr>
              <a:cxnSpLocks/>
              <a:stCxn id="5" idx="6"/>
              <a:endCxn id="8" idx="1"/>
            </p:cNvCxnSpPr>
            <p:nvPr/>
          </p:nvCxnSpPr>
          <p:spPr>
            <a:xfrm>
              <a:off x="10466073" y="328109"/>
              <a:ext cx="1157188" cy="790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6C69CA-AE65-4423-B81F-55C1A0DB4294}"/>
                </a:ext>
              </a:extLst>
            </p:cNvPr>
            <p:cNvCxnSpPr>
              <a:cxnSpLocks/>
              <a:stCxn id="7" idx="6"/>
              <a:endCxn id="9" idx="2"/>
            </p:cNvCxnSpPr>
            <p:nvPr/>
          </p:nvCxnSpPr>
          <p:spPr>
            <a:xfrm>
              <a:off x="9521193" y="2528225"/>
              <a:ext cx="1591586" cy="18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35282E-3F68-474E-A000-20745A3F39F8}"/>
                </a:ext>
              </a:extLst>
            </p:cNvPr>
            <p:cNvCxnSpPr>
              <a:cxnSpLocks/>
              <a:stCxn id="9" idx="7"/>
              <a:endCxn id="8" idx="4"/>
            </p:cNvCxnSpPr>
            <p:nvPr/>
          </p:nvCxnSpPr>
          <p:spPr>
            <a:xfrm flipV="1">
              <a:off x="11492843" y="1498529"/>
              <a:ext cx="287846" cy="89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75E30E-ACF7-4975-BF89-301C61748035}"/>
                </a:ext>
              </a:extLst>
            </p:cNvPr>
            <p:cNvCxnSpPr>
              <a:cxnSpLocks/>
              <a:stCxn id="9" idx="1"/>
              <a:endCxn id="6" idx="5"/>
            </p:cNvCxnSpPr>
            <p:nvPr/>
          </p:nvCxnSpPr>
          <p:spPr>
            <a:xfrm flipH="1" flipV="1">
              <a:off x="8947100" y="1433321"/>
              <a:ext cx="2230888" cy="956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8224A24C-696B-4009-9107-AE2EB442412E}"/>
                </a:ext>
              </a:extLst>
            </p:cNvPr>
            <p:cNvSpPr/>
            <p:nvPr/>
          </p:nvSpPr>
          <p:spPr>
            <a:xfrm>
              <a:off x="9438462" y="251205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753E3E46-A69E-4993-9AF4-4C7CB00E7711}"/>
              </a:ext>
            </a:extLst>
          </p:cNvPr>
          <p:cNvSpPr/>
          <p:nvPr/>
        </p:nvSpPr>
        <p:spPr>
          <a:xfrm>
            <a:off x="9979055" y="299615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4" name="Oval 33">
            <a:extLst>
              <a:ext uri="{FF2B5EF4-FFF2-40B4-BE49-F238E27FC236}">
                <a16:creationId xmlns:a16="http://schemas.microsoft.com/office/drawing/2014/main" id="{ACDACC2E-E21D-4FD3-A88F-AE9915EF4F8A}"/>
              </a:ext>
            </a:extLst>
          </p:cNvPr>
          <p:cNvSpPr/>
          <p:nvPr/>
        </p:nvSpPr>
        <p:spPr>
          <a:xfrm>
            <a:off x="8525291" y="394393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C6D1FD9B-A24F-40FC-AE84-A9291EEC7988}"/>
              </a:ext>
            </a:extLst>
          </p:cNvPr>
          <p:cNvSpPr/>
          <p:nvPr/>
        </p:nvSpPr>
        <p:spPr>
          <a:xfrm>
            <a:off x="9034175" y="519626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6" name="Oval 35">
            <a:extLst>
              <a:ext uri="{FF2B5EF4-FFF2-40B4-BE49-F238E27FC236}">
                <a16:creationId xmlns:a16="http://schemas.microsoft.com/office/drawing/2014/main" id="{A942E5BA-828D-4D05-B5A9-79861ACEDB15}"/>
              </a:ext>
            </a:extLst>
          </p:cNvPr>
          <p:cNvSpPr/>
          <p:nvPr/>
        </p:nvSpPr>
        <p:spPr>
          <a:xfrm>
            <a:off x="11516307" y="394393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7" name="Oval 36">
            <a:extLst>
              <a:ext uri="{FF2B5EF4-FFF2-40B4-BE49-F238E27FC236}">
                <a16:creationId xmlns:a16="http://schemas.microsoft.com/office/drawing/2014/main" id="{EC1484FD-28BC-4398-98AA-635C642F65A4}"/>
              </a:ext>
            </a:extLst>
          </p:cNvPr>
          <p:cNvSpPr/>
          <p:nvPr/>
        </p:nvSpPr>
        <p:spPr>
          <a:xfrm>
            <a:off x="11071034" y="521520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8" name="Straight Connector 37">
            <a:extLst>
              <a:ext uri="{FF2B5EF4-FFF2-40B4-BE49-F238E27FC236}">
                <a16:creationId xmlns:a16="http://schemas.microsoft.com/office/drawing/2014/main" id="{2B5D0D49-3BEF-48A0-BDEF-60148E983AAD}"/>
              </a:ext>
            </a:extLst>
          </p:cNvPr>
          <p:cNvCxnSpPr>
            <a:cxnSpLocks/>
            <a:stCxn id="33" idx="2"/>
            <a:endCxn id="34" idx="7"/>
          </p:cNvCxnSpPr>
          <p:nvPr/>
        </p:nvCxnSpPr>
        <p:spPr>
          <a:xfrm flipH="1">
            <a:off x="8905355" y="3218789"/>
            <a:ext cx="1073700" cy="790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50C638-59E3-472B-9ABA-5904B832A625}"/>
              </a:ext>
            </a:extLst>
          </p:cNvPr>
          <p:cNvCxnSpPr>
            <a:cxnSpLocks/>
            <a:stCxn id="33" idx="6"/>
            <a:endCxn id="36" idx="1"/>
          </p:cNvCxnSpPr>
          <p:nvPr/>
        </p:nvCxnSpPr>
        <p:spPr>
          <a:xfrm>
            <a:off x="10424328" y="3218789"/>
            <a:ext cx="1157188" cy="7903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6CDD3A-0F51-4BB8-A3E2-026ED73AA797}"/>
              </a:ext>
            </a:extLst>
          </p:cNvPr>
          <p:cNvCxnSpPr>
            <a:cxnSpLocks/>
            <a:stCxn id="35" idx="6"/>
            <a:endCxn id="37" idx="2"/>
          </p:cNvCxnSpPr>
          <p:nvPr/>
        </p:nvCxnSpPr>
        <p:spPr>
          <a:xfrm>
            <a:off x="9479448" y="5418905"/>
            <a:ext cx="1591586" cy="1893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3D11FF-F13F-4092-BC41-A9E3FA97F2BE}"/>
              </a:ext>
            </a:extLst>
          </p:cNvPr>
          <p:cNvCxnSpPr>
            <a:cxnSpLocks/>
            <a:stCxn id="37" idx="7"/>
            <a:endCxn id="36" idx="4"/>
          </p:cNvCxnSpPr>
          <p:nvPr/>
        </p:nvCxnSpPr>
        <p:spPr>
          <a:xfrm flipV="1">
            <a:off x="11451098" y="4389209"/>
            <a:ext cx="287846" cy="891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59AC08-B8C1-4EF6-A636-640FAE3A899F}"/>
              </a:ext>
            </a:extLst>
          </p:cNvPr>
          <p:cNvCxnSpPr>
            <a:cxnSpLocks/>
            <a:stCxn id="37" idx="1"/>
            <a:endCxn id="34" idx="5"/>
          </p:cNvCxnSpPr>
          <p:nvPr/>
        </p:nvCxnSpPr>
        <p:spPr>
          <a:xfrm flipH="1" flipV="1">
            <a:off x="8905355" y="4324001"/>
            <a:ext cx="2230888" cy="9564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356D55B0-E5A6-4A94-95AD-B5A728AC338F}"/>
              </a:ext>
            </a:extLst>
          </p:cNvPr>
          <p:cNvSpPr/>
          <p:nvPr/>
        </p:nvSpPr>
        <p:spPr>
          <a:xfrm>
            <a:off x="9396717" y="540273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1F48775-65D4-47AB-BC0F-CC18FD24DBB5}"/>
              </a:ext>
            </a:extLst>
          </p:cNvPr>
          <p:cNvSpPr txBox="1"/>
          <p:nvPr/>
        </p:nvSpPr>
        <p:spPr>
          <a:xfrm>
            <a:off x="8806543" y="5873750"/>
            <a:ext cx="3155037" cy="923330"/>
          </a:xfrm>
          <a:prstGeom prst="rect">
            <a:avLst/>
          </a:prstGeom>
          <a:noFill/>
        </p:spPr>
        <p:txBody>
          <a:bodyPr wrap="square" rtlCol="0">
            <a:spAutoFit/>
          </a:bodyPr>
          <a:lstStyle/>
          <a:p>
            <a:r>
              <a:rPr lang="en-US" dirty="0"/>
              <a:t>D,A,B,E,D is found first. E,C,E found next. After splicing:</a:t>
            </a:r>
          </a:p>
          <a:p>
            <a:r>
              <a:rPr lang="en-US" dirty="0"/>
              <a:t>D,A,B,E,C,E,D. is the final tour</a:t>
            </a:r>
          </a:p>
        </p:txBody>
      </p:sp>
    </p:spTree>
    <p:extLst>
      <p:ext uri="{BB962C8B-B14F-4D97-AF65-F5344CB8AC3E}">
        <p14:creationId xmlns:p14="http://schemas.microsoft.com/office/powerpoint/2010/main" val="156895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0772-F078-4615-B7E8-A8C9F0CDA083}"/>
              </a:ext>
            </a:extLst>
          </p:cNvPr>
          <p:cNvSpPr>
            <a:spLocks noGrp="1"/>
          </p:cNvSpPr>
          <p:nvPr>
            <p:ph type="title"/>
          </p:nvPr>
        </p:nvSpPr>
        <p:spPr/>
        <p:txBody>
          <a:bodyPr/>
          <a:lstStyle/>
          <a:p>
            <a:r>
              <a:rPr lang="en-US" dirty="0"/>
              <a:t>Is it a good approximation algorithm?</a:t>
            </a:r>
          </a:p>
        </p:txBody>
      </p:sp>
      <p:sp>
        <p:nvSpPr>
          <p:cNvPr id="3" name="Content Placeholder 2">
            <a:extLst>
              <a:ext uri="{FF2B5EF4-FFF2-40B4-BE49-F238E27FC236}">
                <a16:creationId xmlns:a16="http://schemas.microsoft.com/office/drawing/2014/main" id="{3C4EB3FC-B7D7-4DF6-8B63-23A2D0223B1F}"/>
              </a:ext>
            </a:extLst>
          </p:cNvPr>
          <p:cNvSpPr>
            <a:spLocks noGrp="1"/>
          </p:cNvSpPr>
          <p:nvPr>
            <p:ph idx="1"/>
          </p:nvPr>
        </p:nvSpPr>
        <p:spPr/>
        <p:txBody>
          <a:bodyPr/>
          <a:lstStyle/>
          <a:p>
            <a:r>
              <a:rPr lang="en-US" dirty="0"/>
              <a:t>We will visit every vertex at least once!</a:t>
            </a:r>
          </a:p>
          <a:p>
            <a:endParaRPr lang="en-US" dirty="0"/>
          </a:p>
          <a:p>
            <a:r>
              <a:rPr lang="en-US" dirty="0"/>
              <a:t>Every vertex had degree at least one (because we started with an MST!)</a:t>
            </a:r>
          </a:p>
          <a:p>
            <a:r>
              <a:rPr lang="en-US" dirty="0"/>
              <a:t>So by the end of the process, we had degree at least two on every vertex.</a:t>
            </a:r>
          </a:p>
          <a:p>
            <a:r>
              <a:rPr lang="en-US" dirty="0"/>
              <a:t>And we go back and use all the edges we selected. So we visit every vertex, and we start and end at the same place.</a:t>
            </a:r>
          </a:p>
        </p:txBody>
      </p:sp>
    </p:spTree>
    <p:extLst>
      <p:ext uri="{BB962C8B-B14F-4D97-AF65-F5344CB8AC3E}">
        <p14:creationId xmlns:p14="http://schemas.microsoft.com/office/powerpoint/2010/main" val="4003541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A737-E0D9-4536-98C5-DF2166216F9F}"/>
              </a:ext>
            </a:extLst>
          </p:cNvPr>
          <p:cNvSpPr>
            <a:spLocks noGrp="1"/>
          </p:cNvSpPr>
          <p:nvPr>
            <p:ph type="title"/>
          </p:nvPr>
        </p:nvSpPr>
        <p:spPr/>
        <p:txBody>
          <a:bodyPr/>
          <a:lstStyle/>
          <a:p>
            <a:r>
              <a:rPr lang="en-US" dirty="0"/>
              <a:t>Is it a good approximation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D2CBDA-03EC-459C-97F6-F1883BB96E34}"/>
                  </a:ext>
                </a:extLst>
              </p:cNvPr>
              <p:cNvSpPr>
                <a:spLocks noGrp="1"/>
              </p:cNvSpPr>
              <p:nvPr>
                <p:ph idx="1"/>
              </p:nvPr>
            </p:nvSpPr>
            <p:spPr/>
            <p:txBody>
              <a:bodyPr>
                <a:normAutofit/>
              </a:bodyPr>
              <a:lstStyle/>
              <a:p>
                <a:r>
                  <a:rPr lang="en-US" dirty="0"/>
                  <a:t>What does our algorithm produce?</a:t>
                </a:r>
              </a:p>
              <a:p>
                <a:r>
                  <a:rPr lang="en-US" dirty="0"/>
                  <a:t>At most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most </a:t>
                </a:r>
                <a14:m>
                  <m:oMath xmlns:m="http://schemas.openxmlformats.org/officeDocument/2006/math">
                    <m:r>
                      <a:rPr lang="en-US" b="0" i="1" smtClean="0">
                        <a:latin typeface="Cambria Math" panose="02040503050406030204" pitchFamily="18" charset="0"/>
                      </a:rPr>
                      <m:t>1.5</m:t>
                    </m:r>
                  </m:oMath>
                </a14:m>
                <a:r>
                  <a:rPr lang="en-US" dirty="0"/>
                  <a:t> times the weight of the optimal tour)</a:t>
                </a:r>
              </a:p>
              <a:p>
                <a:r>
                  <a:rPr lang="en-US" dirty="0"/>
                  <a:t>Why? We use every edge once, that’s one </a:t>
                </a:r>
                <a14:m>
                  <m:oMath xmlns:m="http://schemas.openxmlformats.org/officeDocument/2006/math">
                    <m:r>
                      <a:rPr lang="en-US" b="0" i="1" smtClean="0">
                        <a:latin typeface="Cambria Math" panose="02040503050406030204" pitchFamily="18" charset="0"/>
                      </a:rPr>
                      <m:t>𝑀𝑆𝑇</m:t>
                    </m:r>
                  </m:oMath>
                </a14:m>
                <a:r>
                  <a:rPr lang="en-US" dirty="0"/>
                  <a:t> plus the weight of the matching. </a:t>
                </a:r>
              </a:p>
              <a:p>
                <a:r>
                  <a:rPr lang="en-US" dirty="0"/>
                  <a:t>How much is the </a:t>
                </a:r>
                <a14:m>
                  <m:oMath xmlns:m="http://schemas.openxmlformats.org/officeDocument/2006/math">
                    <m:r>
                      <a:rPr lang="en-US" b="0" i="1" dirty="0" smtClean="0">
                        <a:latin typeface="Cambria Math" panose="02040503050406030204" pitchFamily="18" charset="0"/>
                      </a:rPr>
                      <m:t>𝑀𝑆𝑇</m:t>
                    </m:r>
                  </m:oMath>
                </a14:m>
                <a:r>
                  <a:rPr lang="en-US" dirty="0"/>
                  <a:t>? Less than </a:t>
                </a:r>
                <a14:m>
                  <m:oMath xmlns:m="http://schemas.openxmlformats.org/officeDocument/2006/math">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has a spanning tree inside it!)</a:t>
                </a:r>
              </a:p>
              <a:p>
                <a:r>
                  <a:rPr lang="en-US" dirty="0"/>
                  <a:t>How much is the matching? Less than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is less than a tour on the odd vertices, and a tour on the odd vertices is made up of two matchings)</a:t>
                </a:r>
              </a:p>
            </p:txBody>
          </p:sp>
        </mc:Choice>
        <mc:Fallback xmlns="">
          <p:sp>
            <p:nvSpPr>
              <p:cNvPr id="3" name="Content Placeholder 2">
                <a:extLst>
                  <a:ext uri="{FF2B5EF4-FFF2-40B4-BE49-F238E27FC236}">
                    <a16:creationId xmlns:a16="http://schemas.microsoft.com/office/drawing/2014/main" id="{52D2CBDA-03EC-459C-97F6-F1883BB96E34}"/>
                  </a:ext>
                </a:extLst>
              </p:cNvPr>
              <p:cNvSpPr>
                <a:spLocks noGrp="1" noRot="1" noChangeAspect="1" noMove="1" noResize="1" noEditPoints="1" noAdjustHandles="1" noChangeArrowheads="1" noChangeShapeType="1" noTextEdit="1"/>
              </p:cNvSpPr>
              <p:nvPr>
                <p:ph idx="1"/>
              </p:nvPr>
            </p:nvSpPr>
            <p:spPr>
              <a:blipFill>
                <a:blip r:embed="rId2"/>
                <a:stretch>
                  <a:fillRect l="-708" t="-2138" r="-1634"/>
                </a:stretch>
              </a:blipFill>
            </p:spPr>
            <p:txBody>
              <a:bodyPr/>
              <a:lstStyle/>
              <a:p>
                <a:r>
                  <a:rPr lang="en-US">
                    <a:noFill/>
                  </a:rPr>
                  <a:t> </a:t>
                </a:r>
              </a:p>
            </p:txBody>
          </p:sp>
        </mc:Fallback>
      </mc:AlternateContent>
    </p:spTree>
    <p:extLst>
      <p:ext uri="{BB962C8B-B14F-4D97-AF65-F5344CB8AC3E}">
        <p14:creationId xmlns:p14="http://schemas.microsoft.com/office/powerpoint/2010/main" val="1842737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AF3A-2766-4159-B788-23F8D823355E}"/>
              </a:ext>
            </a:extLst>
          </p:cNvPr>
          <p:cNvSpPr>
            <a:spLocks noGrp="1"/>
          </p:cNvSpPr>
          <p:nvPr>
            <p:ph type="title"/>
          </p:nvPr>
        </p:nvSpPr>
        <p:spPr/>
        <p:txBody>
          <a:bodyPr/>
          <a:lstStyle/>
          <a:p>
            <a:r>
              <a:rPr lang="en-US" dirty="0"/>
              <a:t>Approximating TSP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C75D57-024B-49B2-8930-2977CF1FABC2}"/>
                  </a:ext>
                </a:extLst>
              </p:cNvPr>
              <p:cNvSpPr>
                <a:spLocks noGrp="1"/>
              </p:cNvSpPr>
              <p:nvPr>
                <p:ph idx="1"/>
              </p:nvPr>
            </p:nvSpPr>
            <p:spPr/>
            <p:txBody>
              <a:bodyPr/>
              <a:lstStyle/>
              <a:p>
                <a:r>
                  <a:rPr lang="en-US" dirty="0"/>
                  <a:t>We found 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t>-approximation for TSP! </a:t>
                </a:r>
              </a:p>
              <a:p>
                <a:r>
                  <a:rPr lang="en-US" dirty="0"/>
                  <a:t>The algorithm is called “</a:t>
                </a:r>
                <a:r>
                  <a:rPr lang="en-US" dirty="0" err="1"/>
                  <a:t>Christofides</a:t>
                </a:r>
                <a:r>
                  <a:rPr lang="en-US" dirty="0"/>
                  <a:t> Algorithm”</a:t>
                </a:r>
              </a:p>
              <a:p>
                <a:r>
                  <a:rPr lang="en-US" dirty="0"/>
                  <a:t>It’s almost 50 years old.</a:t>
                </a:r>
              </a:p>
              <a:p>
                <a:endParaRPr lang="en-US" dirty="0"/>
              </a:p>
              <a:p>
                <a:r>
                  <a:rPr lang="en-US" dirty="0"/>
                  <a:t>The best approximation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𝜖</m:t>
                    </m:r>
                  </m:oMath>
                </a14:m>
                <a:r>
                  <a:rPr lang="en-US" dirty="0"/>
                  <a:t> where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−36</m:t>
                        </m:r>
                      </m:sup>
                    </m:sSup>
                  </m:oMath>
                </a14:m>
                <a:endParaRPr lang="en-US" dirty="0"/>
              </a:p>
              <a:p>
                <a:r>
                  <a:rPr lang="en-US" dirty="0"/>
                  <a:t>Developed by three researchers at UW </a:t>
                </a:r>
                <a:r>
                  <a:rPr lang="en-US" b="1" dirty="0"/>
                  <a:t>in the last two years</a:t>
                </a:r>
                <a:r>
                  <a:rPr lang="en-US" dirty="0"/>
                  <a:t>.</a:t>
                </a:r>
              </a:p>
              <a:p>
                <a:r>
                  <a:rPr lang="en-US" dirty="0"/>
                  <a:t>https://arxiv.org/pdf/2007.01409.pdf</a:t>
                </a:r>
              </a:p>
            </p:txBody>
          </p:sp>
        </mc:Choice>
        <mc:Fallback xmlns="">
          <p:sp>
            <p:nvSpPr>
              <p:cNvPr id="3" name="Content Placeholder 2">
                <a:extLst>
                  <a:ext uri="{FF2B5EF4-FFF2-40B4-BE49-F238E27FC236}">
                    <a16:creationId xmlns:a16="http://schemas.microsoft.com/office/drawing/2014/main" id="{56C75D57-024B-49B2-8930-2977CF1FABC2}"/>
                  </a:ext>
                </a:extLst>
              </p:cNvPr>
              <p:cNvSpPr>
                <a:spLocks noGrp="1" noRot="1" noChangeAspect="1" noMove="1" noResize="1" noEditPoints="1" noAdjustHandles="1" noChangeArrowheads="1" noChangeShapeType="1" noTextEdit="1"/>
              </p:cNvSpPr>
              <p:nvPr>
                <p:ph idx="1"/>
              </p:nvPr>
            </p:nvSpPr>
            <p:spPr>
              <a:blipFill>
                <a:blip r:embed="rId2"/>
                <a:stretch>
                  <a:fillRect l="-654" t="-629"/>
                </a:stretch>
              </a:blipFill>
            </p:spPr>
            <p:txBody>
              <a:bodyPr/>
              <a:lstStyle/>
              <a:p>
                <a:r>
                  <a:rPr lang="en-US">
                    <a:noFill/>
                  </a:rPr>
                  <a:t> </a:t>
                </a:r>
              </a:p>
            </p:txBody>
          </p:sp>
        </mc:Fallback>
      </mc:AlternateContent>
    </p:spTree>
    <p:extLst>
      <p:ext uri="{BB962C8B-B14F-4D97-AF65-F5344CB8AC3E}">
        <p14:creationId xmlns:p14="http://schemas.microsoft.com/office/powerpoint/2010/main" val="489482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8F2B-87DE-42CC-A97A-1AD0689B7C1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B763E54-8F8F-4F23-8519-05581ECBDBE8}"/>
              </a:ext>
            </a:extLst>
          </p:cNvPr>
          <p:cNvSpPr>
            <a:spLocks noGrp="1"/>
          </p:cNvSpPr>
          <p:nvPr>
            <p:ph idx="1"/>
          </p:nvPr>
        </p:nvSpPr>
        <p:spPr/>
        <p:txBody>
          <a:bodyPr/>
          <a:lstStyle/>
          <a:p>
            <a:r>
              <a:rPr lang="en-US" dirty="0"/>
              <a:t>Coping with NP-hardness.</a:t>
            </a:r>
          </a:p>
          <a:p>
            <a:r>
              <a:rPr lang="en-US" dirty="0"/>
              <a:t>1. Understand your problem really well (make sure you’re not solving an easy special case).</a:t>
            </a:r>
          </a:p>
          <a:p>
            <a:r>
              <a:rPr lang="en-US" dirty="0"/>
              <a:t>2. Prove the problem really is NP-hard.</a:t>
            </a:r>
          </a:p>
          <a:p>
            <a:r>
              <a:rPr lang="en-US" dirty="0"/>
              <a:t>3. Try a band-aid (SAT library, Integer programming library, etc.)</a:t>
            </a:r>
          </a:p>
          <a:p>
            <a:r>
              <a:rPr lang="en-US" dirty="0"/>
              <a:t>4. Try to find a good-enough exponential time algorithm or an approximation algorithm.</a:t>
            </a:r>
          </a:p>
        </p:txBody>
      </p:sp>
    </p:spTree>
    <p:extLst>
      <p:ext uri="{BB962C8B-B14F-4D97-AF65-F5344CB8AC3E}">
        <p14:creationId xmlns:p14="http://schemas.microsoft.com/office/powerpoint/2010/main" val="404083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m:t>
                      </m:r>
                      <m:sSub>
                        <m:sSubPr>
                          <m:ctrlPr>
                            <a:rPr lang="en-US" sz="3200" i="1" dirty="0">
                              <a:solidFill>
                                <a:schemeClr val="tx1"/>
                              </a:solidFill>
                              <a:latin typeface="Cambria Math" panose="02040503050406030204" pitchFamily="18" charset="0"/>
                            </a:rPr>
                          </m:ctrlPr>
                        </m:sSubPr>
                        <m:e>
                          <m:r>
                            <m:rPr>
                              <m:sty m:val="p"/>
                            </m:rPr>
                            <a:rPr lang="en-US" sz="3200" dirty="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smtClean="0">
                              <a:solidFill>
                                <a:schemeClr val="tx1"/>
                              </a:solidFill>
                              <a:latin typeface="Cambria Math" panose="02040503050406030204" pitchFamily="18" charset="0"/>
                            </a:rPr>
                            <m:t>2</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smtClean="0">
                              <a:solidFill>
                                <a:schemeClr val="tx1"/>
                              </a:solidFill>
                              <a:latin typeface="Cambria Math" panose="02040503050406030204" pitchFamily="18" charset="0"/>
                            </a:rPr>
                            <m:t>3</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true;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294637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false;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3491027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421_template</Template>
  <TotalTime>33</TotalTime>
  <Words>4581</Words>
  <Application>Microsoft Office PowerPoint</Application>
  <PresentationFormat>Widescreen</PresentationFormat>
  <Paragraphs>629</Paragraphs>
  <Slides>66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Coping with NP-completeness</vt:lpstr>
      <vt:lpstr>Announcements</vt:lpstr>
      <vt:lpstr>What’s Coming Up?</vt:lpstr>
      <vt:lpstr>Idea…</vt:lpstr>
      <vt:lpstr>Idea</vt:lpstr>
      <vt:lpstr>Idea</vt:lpstr>
      <vt:lpstr>Gadget 1</vt:lpstr>
      <vt:lpstr>Gadget 1</vt:lpstr>
      <vt:lpstr>Gadget 1</vt:lpstr>
      <vt:lpstr>Are We Done?</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Putting it together</vt:lpstr>
      <vt:lpstr>Putting it together</vt:lpstr>
      <vt:lpstr>Putting it together</vt:lpstr>
      <vt:lpstr>Putting it together</vt:lpstr>
      <vt:lpstr>Putting it together</vt:lpstr>
      <vt:lpstr>Putting it together</vt:lpstr>
      <vt:lpstr>Tips</vt:lpstr>
      <vt:lpstr>Some Loose Ends</vt:lpstr>
      <vt:lpstr>I have a problem</vt:lpstr>
      <vt:lpstr>Is the implication true? A≤B≤C →A≤C</vt:lpstr>
      <vt:lpstr>Is the implication true? A≤B≤C →A≤C</vt:lpstr>
      <vt:lpstr>Is the implication true? A≤B≤C →A≤C</vt:lpstr>
      <vt:lpstr>Two Uses of Reductions</vt:lpstr>
      <vt:lpstr>Coping with NP-completeness</vt:lpstr>
      <vt:lpstr>Examples</vt:lpstr>
      <vt:lpstr>Examples</vt:lpstr>
      <vt:lpstr>Examples</vt:lpstr>
      <vt:lpstr>Dealing with NP-hardness</vt:lpstr>
      <vt:lpstr>Dealing with NP-hardness</vt:lpstr>
      <vt:lpstr>Dealing with NP-hardness</vt:lpstr>
      <vt:lpstr>Step 1: Make sure your problem is really NP-hard</vt:lpstr>
      <vt:lpstr>Step 2: It still looks hard</vt:lpstr>
      <vt:lpstr>Step 3: ???</vt:lpstr>
      <vt:lpstr>Step 3: Bandaids</vt:lpstr>
      <vt:lpstr>Step 4 – Permanent Solutions</vt:lpstr>
      <vt:lpstr>Optimization Problems</vt:lpstr>
      <vt:lpstr>What does NP-hardness say?</vt:lpstr>
      <vt:lpstr>Approximation Ratio</vt:lpstr>
      <vt:lpstr>Approximation Ratio</vt:lpstr>
      <vt:lpstr>Approximation Algorithms</vt:lpstr>
      <vt:lpstr>Recall: Vertex Cover</vt:lpstr>
      <vt:lpstr>Recall: Finding an approximation for VC</vt:lpstr>
      <vt:lpstr>Does it work?</vt:lpstr>
      <vt:lpstr>Do we find a vertex cover?</vt:lpstr>
      <vt:lpstr>How big is it?</vt:lpstr>
      <vt:lpstr>One More Problem</vt:lpstr>
      <vt:lpstr>Another Algorithm</vt:lpstr>
      <vt:lpstr>TSP starting point</vt:lpstr>
      <vt:lpstr>From MST to Tour</vt:lpstr>
      <vt:lpstr>Doing a Little Better</vt:lpstr>
      <vt:lpstr>What would help?</vt:lpstr>
      <vt:lpstr>Did It Help?</vt:lpstr>
      <vt:lpstr>Is it a good approximation algorithm?</vt:lpstr>
      <vt:lpstr>Is it a good approximation algorithm?</vt:lpstr>
      <vt:lpstr>Approximating TSP</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5</cp:revision>
  <dcterms:created xsi:type="dcterms:W3CDTF">2023-03-06T20:22:20Z</dcterms:created>
  <dcterms:modified xsi:type="dcterms:W3CDTF">2023-03-06T20:56:06Z</dcterms:modified>
</cp:coreProperties>
</file>